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Lst>
  <p:notesMasterIdLst>
    <p:notesMasterId r:id="rId44"/>
  </p:notesMasterIdLst>
  <p:sldIdLst>
    <p:sldId id="314" r:id="rId6"/>
    <p:sldId id="316" r:id="rId7"/>
    <p:sldId id="317" r:id="rId8"/>
    <p:sldId id="318" r:id="rId9"/>
    <p:sldId id="319" r:id="rId10"/>
    <p:sldId id="320" r:id="rId11"/>
    <p:sldId id="321" r:id="rId12"/>
    <p:sldId id="332" r:id="rId13"/>
    <p:sldId id="333" r:id="rId14"/>
    <p:sldId id="335" r:id="rId15"/>
    <p:sldId id="334" r:id="rId16"/>
    <p:sldId id="391" r:id="rId17"/>
    <p:sldId id="336" r:id="rId18"/>
    <p:sldId id="395" r:id="rId19"/>
    <p:sldId id="338" r:id="rId20"/>
    <p:sldId id="339" r:id="rId21"/>
    <p:sldId id="340" r:id="rId22"/>
    <p:sldId id="344" r:id="rId23"/>
    <p:sldId id="346" r:id="rId24"/>
    <p:sldId id="343" r:id="rId25"/>
    <p:sldId id="385" r:id="rId26"/>
    <p:sldId id="386" r:id="rId27"/>
    <p:sldId id="348" r:id="rId28"/>
    <p:sldId id="350" r:id="rId29"/>
    <p:sldId id="387" r:id="rId30"/>
    <p:sldId id="392" r:id="rId31"/>
    <p:sldId id="388" r:id="rId32"/>
    <p:sldId id="390" r:id="rId33"/>
    <p:sldId id="362" r:id="rId34"/>
    <p:sldId id="389" r:id="rId35"/>
    <p:sldId id="361" r:id="rId36"/>
    <p:sldId id="393" r:id="rId37"/>
    <p:sldId id="394" r:id="rId38"/>
    <p:sldId id="384" r:id="rId39"/>
    <p:sldId id="366" r:id="rId40"/>
    <p:sldId id="367" r:id="rId41"/>
    <p:sldId id="396" r:id="rId42"/>
    <p:sldId id="383"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CC"/>
    <a:srgbClr val="CC00FF"/>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iam Staud" userId="10030000A22C5CA9@LIVE.COM" providerId="AD" clId="Web-{6BD6BD02-8996-4703-9EC9-C65E950CC6D5}"/>
    <pc:docChg chg="addSld modSld sldOrd modSection">
      <pc:chgData name="William Staud" userId="10030000A22C5CA9@LIVE.COM" providerId="AD" clId="Web-{6BD6BD02-8996-4703-9EC9-C65E950CC6D5}" dt="2018-02-12T09:20:03.178" v="269"/>
      <pc:docMkLst>
        <pc:docMk/>
      </pc:docMkLst>
      <pc:sldChg chg="ord">
        <pc:chgData name="William Staud" userId="10030000A22C5CA9@LIVE.COM" providerId="AD" clId="Web-{6BD6BD02-8996-4703-9EC9-C65E950CC6D5}" dt="2018-02-12T09:14:28.899" v="202"/>
        <pc:sldMkLst>
          <pc:docMk/>
          <pc:sldMk cId="3630316730" sldId="384"/>
        </pc:sldMkLst>
      </pc:sldChg>
      <pc:sldChg chg="modSp add replId">
        <pc:chgData name="William Staud" userId="10030000A22C5CA9@LIVE.COM" providerId="AD" clId="Web-{6BD6BD02-8996-4703-9EC9-C65E950CC6D5}" dt="2018-02-12T09:14:02.930" v="200"/>
        <pc:sldMkLst>
          <pc:docMk/>
          <pc:sldMk cId="3501953953" sldId="394"/>
        </pc:sldMkLst>
        <pc:spChg chg="mod">
          <ac:chgData name="William Staud" userId="10030000A22C5CA9@LIVE.COM" providerId="AD" clId="Web-{6BD6BD02-8996-4703-9EC9-C65E950CC6D5}" dt="2018-02-12T09:04:49.513" v="5"/>
          <ac:spMkLst>
            <pc:docMk/>
            <pc:sldMk cId="3501953953" sldId="394"/>
            <ac:spMk id="2" creationId="{6887697B-0240-480A-A0A4-CAF8B2EA2339}"/>
          </ac:spMkLst>
        </pc:spChg>
        <pc:spChg chg="mod">
          <ac:chgData name="William Staud" userId="10030000A22C5CA9@LIVE.COM" providerId="AD" clId="Web-{6BD6BD02-8996-4703-9EC9-C65E950CC6D5}" dt="2018-02-12T09:14:02.930" v="200"/>
          <ac:spMkLst>
            <pc:docMk/>
            <pc:sldMk cId="3501953953" sldId="394"/>
            <ac:spMk id="5" creationId="{AAFA3FBF-94B6-46B6-B85E-F141D023B68A}"/>
          </ac:spMkLst>
        </pc:spChg>
        <pc:spChg chg="mod">
          <ac:chgData name="William Staud" userId="10030000A22C5CA9@LIVE.COM" providerId="AD" clId="Web-{6BD6BD02-8996-4703-9EC9-C65E950CC6D5}" dt="2018-02-12T09:13:27.414" v="190"/>
          <ac:spMkLst>
            <pc:docMk/>
            <pc:sldMk cId="3501953953" sldId="394"/>
            <ac:spMk id="6" creationId="{8D345DDD-BF41-46EA-9813-ED491B2B4D63}"/>
          </ac:spMkLst>
        </pc:spChg>
      </pc:sldChg>
      <pc:sldChg chg="addSp delSp modSp new ord">
        <pc:chgData name="William Staud" userId="10030000A22C5CA9@LIVE.COM" providerId="AD" clId="Web-{6BD6BD02-8996-4703-9EC9-C65E950CC6D5}" dt="2018-02-12T09:20:03.178" v="268"/>
        <pc:sldMkLst>
          <pc:docMk/>
          <pc:sldMk cId="903656166" sldId="395"/>
        </pc:sldMkLst>
        <pc:spChg chg="mod">
          <ac:chgData name="William Staud" userId="10030000A22C5CA9@LIVE.COM" providerId="AD" clId="Web-{6BD6BD02-8996-4703-9EC9-C65E950CC6D5}" dt="2018-02-12T09:17:32.751" v="205"/>
          <ac:spMkLst>
            <pc:docMk/>
            <pc:sldMk cId="903656166" sldId="395"/>
            <ac:spMk id="2" creationId="{BC94BC5F-4B51-44A0-ADCD-00D75399B6BF}"/>
          </ac:spMkLst>
        </pc:spChg>
        <pc:spChg chg="add mod">
          <ac:chgData name="William Staud" userId="10030000A22C5CA9@LIVE.COM" providerId="AD" clId="Web-{6BD6BD02-8996-4703-9EC9-C65E950CC6D5}" dt="2018-02-12T09:20:03.178" v="268"/>
          <ac:spMkLst>
            <pc:docMk/>
            <pc:sldMk cId="903656166" sldId="395"/>
            <ac:spMk id="5" creationId="{2A4393CE-D3B9-4982-A38B-E9A49BCDB91F}"/>
          </ac:spMkLst>
        </pc:spChg>
        <pc:spChg chg="add del">
          <ac:chgData name="William Staud" userId="10030000A22C5CA9@LIVE.COM" providerId="AD" clId="Web-{6BD6BD02-8996-4703-9EC9-C65E950CC6D5}" dt="2018-02-12T09:18:27.228" v="214"/>
          <ac:spMkLst>
            <pc:docMk/>
            <pc:sldMk cId="903656166" sldId="395"/>
            <ac:spMk id="6" creationId="{12B70B88-9944-4548-BD80-B9C774498FE6}"/>
          </ac:spMkLst>
        </pc:spChg>
        <pc:picChg chg="add mod">
          <ac:chgData name="William Staud" userId="10030000A22C5CA9@LIVE.COM" providerId="AD" clId="Web-{6BD6BD02-8996-4703-9EC9-C65E950CC6D5}" dt="2018-02-12T09:19:18.857" v="261"/>
          <ac:picMkLst>
            <pc:docMk/>
            <pc:sldMk cId="903656166" sldId="395"/>
            <ac:picMk id="3" creationId="{8D439F71-4D4A-41D0-8C46-08FC68087FDE}"/>
          </ac:picMkLst>
        </pc:picChg>
      </pc:sldChg>
      <pc:sldChg chg="add replId">
        <pc:chgData name="William Staud" userId="10030000A22C5CA9@LIVE.COM" providerId="AD" clId="Web-{6BD6BD02-8996-4703-9EC9-C65E950CC6D5}" dt="2018-02-12T09:19:26.686" v="262"/>
        <pc:sldMkLst>
          <pc:docMk/>
          <pc:sldMk cId="3707066392" sldId="396"/>
        </pc:sldMkLst>
      </pc:sldChg>
    </pc:docChg>
  </pc:docChgLst>
  <pc:docChgLst>
    <pc:chgData name="William Staud" userId="10030000A22C5CA9@LIVE.COM" providerId="AD" clId="Web-{90578510-588B-4CD0-9353-43ACE25D4B14}"/>
    <pc:docChg chg="addSld delSld modSld modSection">
      <pc:chgData name="William Staud" userId="10030000A22C5CA9@LIVE.COM" providerId="AD" clId="Web-{90578510-588B-4CD0-9353-43ACE25D4B14}" dt="2018-02-12T06:59:24.954" v="415"/>
      <pc:docMkLst>
        <pc:docMk/>
      </pc:docMkLst>
      <pc:sldChg chg="add del">
        <pc:chgData name="William Staud" userId="10030000A22C5CA9@LIVE.COM" providerId="AD" clId="Web-{90578510-588B-4CD0-9353-43ACE25D4B14}" dt="2018-02-12T06:20:29.724" v="3"/>
        <pc:sldMkLst>
          <pc:docMk/>
          <pc:sldMk cId="2873204505" sldId="337"/>
        </pc:sldMkLst>
      </pc:sldChg>
      <pc:sldChg chg="del">
        <pc:chgData name="William Staud" userId="10030000A22C5CA9@LIVE.COM" providerId="AD" clId="Web-{90578510-588B-4CD0-9353-43ACE25D4B14}" dt="2018-02-12T06:47:26.139" v="283"/>
        <pc:sldMkLst>
          <pc:docMk/>
          <pc:sldMk cId="1737409806" sldId="347"/>
        </pc:sldMkLst>
      </pc:sldChg>
      <pc:sldChg chg="addSp delSp modSp">
        <pc:chgData name="William Staud" userId="10030000A22C5CA9@LIVE.COM" providerId="AD" clId="Web-{90578510-588B-4CD0-9353-43ACE25D4B14}" dt="2018-02-12T06:47:17.218" v="282"/>
        <pc:sldMkLst>
          <pc:docMk/>
          <pc:sldMk cId="1740467844" sldId="351"/>
        </pc:sldMkLst>
        <pc:spChg chg="add del">
          <ac:chgData name="William Staud" userId="10030000A22C5CA9@LIVE.COM" providerId="AD" clId="Web-{90578510-588B-4CD0-9353-43ACE25D4B14}" dt="2018-02-12T06:43:10.689" v="237"/>
          <ac:spMkLst>
            <pc:docMk/>
            <pc:sldMk cId="1740467844" sldId="351"/>
            <ac:spMk id="4" creationId="{00000000-0000-0000-0000-000000000000}"/>
          </ac:spMkLst>
        </pc:spChg>
        <pc:spChg chg="mod">
          <ac:chgData name="William Staud" userId="10030000A22C5CA9@LIVE.COM" providerId="AD" clId="Web-{90578510-588B-4CD0-9353-43ACE25D4B14}" dt="2018-02-12T06:43:08.486" v="236"/>
          <ac:spMkLst>
            <pc:docMk/>
            <pc:sldMk cId="1740467844" sldId="351"/>
            <ac:spMk id="5" creationId="{00000000-0000-0000-0000-000000000000}"/>
          </ac:spMkLst>
        </pc:spChg>
        <pc:spChg chg="mod">
          <ac:chgData name="William Staud" userId="10030000A22C5CA9@LIVE.COM" providerId="AD" clId="Web-{90578510-588B-4CD0-9353-43ACE25D4B14}" dt="2018-02-12T06:47:17.218" v="282"/>
          <ac:spMkLst>
            <pc:docMk/>
            <pc:sldMk cId="1740467844" sldId="351"/>
            <ac:spMk id="7" creationId="{00000000-0000-0000-0000-000000000000}"/>
          </ac:spMkLst>
        </pc:spChg>
      </pc:sldChg>
      <pc:sldChg chg="del">
        <pc:chgData name="William Staud" userId="10030000A22C5CA9@LIVE.COM" providerId="AD" clId="Web-{90578510-588B-4CD0-9353-43ACE25D4B14}" dt="2018-02-12T06:20:29.724" v="2"/>
        <pc:sldMkLst>
          <pc:docMk/>
          <pc:sldMk cId="2609178568" sldId="385"/>
        </pc:sldMkLst>
      </pc:sldChg>
      <pc:sldChg chg="modSp new">
        <pc:chgData name="William Staud" userId="10030000A22C5CA9@LIVE.COM" providerId="AD" clId="Web-{90578510-588B-4CD0-9353-43ACE25D4B14}" dt="2018-02-12T06:33:55.111" v="172"/>
        <pc:sldMkLst>
          <pc:docMk/>
          <pc:sldMk cId="3075331649" sldId="385"/>
        </pc:sldMkLst>
        <pc:spChg chg="mod">
          <ac:chgData name="William Staud" userId="10030000A22C5CA9@LIVE.COM" providerId="AD" clId="Web-{90578510-588B-4CD0-9353-43ACE25D4B14}" dt="2018-02-12T06:33:55.111" v="172"/>
          <ac:spMkLst>
            <pc:docMk/>
            <pc:sldMk cId="3075331649" sldId="385"/>
            <ac:spMk id="2" creationId="{D9DE1FF0-1C9B-46FD-AC4A-614F0971A7C9}"/>
          </ac:spMkLst>
        </pc:spChg>
        <pc:spChg chg="mod">
          <ac:chgData name="William Staud" userId="10030000A22C5CA9@LIVE.COM" providerId="AD" clId="Web-{90578510-588B-4CD0-9353-43ACE25D4B14}" dt="2018-02-12T06:24:29.010" v="36"/>
          <ac:spMkLst>
            <pc:docMk/>
            <pc:sldMk cId="3075331649" sldId="385"/>
            <ac:spMk id="3" creationId="{0DCB3165-2E4C-44E3-A927-6D243FA96181}"/>
          </ac:spMkLst>
        </pc:spChg>
      </pc:sldChg>
      <pc:sldChg chg="modSp new">
        <pc:chgData name="William Staud" userId="10030000A22C5CA9@LIVE.COM" providerId="AD" clId="Web-{90578510-588B-4CD0-9353-43ACE25D4B14}" dt="2018-02-12T06:31:19.400" v="165"/>
        <pc:sldMkLst>
          <pc:docMk/>
          <pc:sldMk cId="469958705" sldId="386"/>
        </pc:sldMkLst>
        <pc:spChg chg="mod">
          <ac:chgData name="William Staud" userId="10030000A22C5CA9@LIVE.COM" providerId="AD" clId="Web-{90578510-588B-4CD0-9353-43ACE25D4B14}" dt="2018-02-12T06:28:11.532" v="107"/>
          <ac:spMkLst>
            <pc:docMk/>
            <pc:sldMk cId="469958705" sldId="386"/>
            <ac:spMk id="2" creationId="{3F3B83F0-C0DC-44D2-8751-4A929B905A4A}"/>
          </ac:spMkLst>
        </pc:spChg>
        <pc:spChg chg="mod">
          <ac:chgData name="William Staud" userId="10030000A22C5CA9@LIVE.COM" providerId="AD" clId="Web-{90578510-588B-4CD0-9353-43ACE25D4B14}" dt="2018-02-12T06:31:19.400" v="165"/>
          <ac:spMkLst>
            <pc:docMk/>
            <pc:sldMk cId="469958705" sldId="386"/>
            <ac:spMk id="3" creationId="{022CB943-9BF0-4BF7-9D89-46C76A24DEE7}"/>
          </ac:spMkLst>
        </pc:spChg>
      </pc:sldChg>
      <pc:sldChg chg="delSp modSp add replId">
        <pc:chgData name="William Staud" userId="10030000A22C5CA9@LIVE.COM" providerId="AD" clId="Web-{90578510-588B-4CD0-9353-43ACE25D4B14}" dt="2018-02-12T06:43:25.298" v="241"/>
        <pc:sldMkLst>
          <pc:docMk/>
          <pc:sldMk cId="63400749" sldId="387"/>
        </pc:sldMkLst>
        <pc:spChg chg="mod">
          <ac:chgData name="William Staud" userId="10030000A22C5CA9@LIVE.COM" providerId="AD" clId="Web-{90578510-588B-4CD0-9353-43ACE25D4B14}" dt="2018-02-12T06:43:25.298" v="241"/>
          <ac:spMkLst>
            <pc:docMk/>
            <pc:sldMk cId="63400749" sldId="387"/>
            <ac:spMk id="4" creationId="{00000000-0000-0000-0000-000000000000}"/>
          </ac:spMkLst>
        </pc:spChg>
        <pc:spChg chg="del">
          <ac:chgData name="William Staud" userId="10030000A22C5CA9@LIVE.COM" providerId="AD" clId="Web-{90578510-588B-4CD0-9353-43ACE25D4B14}" dt="2018-02-12T06:34:49.173" v="174"/>
          <ac:spMkLst>
            <pc:docMk/>
            <pc:sldMk cId="63400749" sldId="387"/>
            <ac:spMk id="5" creationId="{00000000-0000-0000-0000-000000000000}"/>
          </ac:spMkLst>
        </pc:spChg>
        <pc:spChg chg="mod">
          <ac:chgData name="William Staud" userId="10030000A22C5CA9@LIVE.COM" providerId="AD" clId="Web-{90578510-588B-4CD0-9353-43ACE25D4B14}" dt="2018-02-12T06:40:13.290" v="230"/>
          <ac:spMkLst>
            <pc:docMk/>
            <pc:sldMk cId="63400749" sldId="387"/>
            <ac:spMk id="7" creationId="{00000000-0000-0000-0000-000000000000}"/>
          </ac:spMkLst>
        </pc:spChg>
      </pc:sldChg>
      <pc:sldChg chg="addSp delSp modSp add replId">
        <pc:chgData name="William Staud" userId="10030000A22C5CA9@LIVE.COM" providerId="AD" clId="Web-{90578510-588B-4CD0-9353-43ACE25D4B14}" dt="2018-02-12T06:47:59.014" v="286"/>
        <pc:sldMkLst>
          <pc:docMk/>
          <pc:sldMk cId="4198209009" sldId="388"/>
        </pc:sldMkLst>
        <pc:spChg chg="add mod">
          <ac:chgData name="William Staud" userId="10030000A22C5CA9@LIVE.COM" providerId="AD" clId="Web-{90578510-588B-4CD0-9353-43ACE25D4B14}" dt="2018-02-12T06:44:18.952" v="248"/>
          <ac:spMkLst>
            <pc:docMk/>
            <pc:sldMk cId="4198209009" sldId="388"/>
            <ac:spMk id="3" creationId="{5037F35A-3074-42E1-83FE-4EB61BFEE8A2}"/>
          </ac:spMkLst>
        </pc:spChg>
        <pc:spChg chg="del">
          <ac:chgData name="William Staud" userId="10030000A22C5CA9@LIVE.COM" providerId="AD" clId="Web-{90578510-588B-4CD0-9353-43ACE25D4B14}" dt="2018-02-12T06:43:57.031" v="243"/>
          <ac:spMkLst>
            <pc:docMk/>
            <pc:sldMk cId="4198209009" sldId="388"/>
            <ac:spMk id="4" creationId="{00000000-0000-0000-0000-000000000000}"/>
          </ac:spMkLst>
        </pc:spChg>
        <pc:spChg chg="mod">
          <ac:chgData name="William Staud" userId="10030000A22C5CA9@LIVE.COM" providerId="AD" clId="Web-{90578510-588B-4CD0-9353-43ACE25D4B14}" dt="2018-02-12T06:47:59.014" v="286"/>
          <ac:spMkLst>
            <pc:docMk/>
            <pc:sldMk cId="4198209009" sldId="388"/>
            <ac:spMk id="7" creationId="{00000000-0000-0000-0000-000000000000}"/>
          </ac:spMkLst>
        </pc:spChg>
      </pc:sldChg>
      <pc:sldChg chg="addSp delSp modSp new">
        <pc:chgData name="William Staud" userId="10030000A22C5CA9@LIVE.COM" providerId="AD" clId="Web-{90578510-588B-4CD0-9353-43ACE25D4B14}" dt="2018-02-12T06:50:58.692" v="359"/>
        <pc:sldMkLst>
          <pc:docMk/>
          <pc:sldMk cId="1829758047" sldId="389"/>
        </pc:sldMkLst>
        <pc:spChg chg="mod">
          <ac:chgData name="William Staud" userId="10030000A22C5CA9@LIVE.COM" providerId="AD" clId="Web-{90578510-588B-4CD0-9353-43ACE25D4B14}" dt="2018-02-12T06:48:34.841" v="290"/>
          <ac:spMkLst>
            <pc:docMk/>
            <pc:sldMk cId="1829758047" sldId="389"/>
            <ac:spMk id="2" creationId="{6887697B-0240-480A-A0A4-CAF8B2EA2339}"/>
          </ac:spMkLst>
        </pc:spChg>
        <pc:spChg chg="del">
          <ac:chgData name="William Staud" userId="10030000A22C5CA9@LIVE.COM" providerId="AD" clId="Web-{90578510-588B-4CD0-9353-43ACE25D4B14}" dt="2018-02-12T06:48:40.482" v="291"/>
          <ac:spMkLst>
            <pc:docMk/>
            <pc:sldMk cId="1829758047" sldId="389"/>
            <ac:spMk id="3" creationId="{B3FA781F-BD04-4EFB-98C3-401308BF5268}"/>
          </ac:spMkLst>
        </pc:spChg>
        <pc:spChg chg="add mod">
          <ac:chgData name="William Staud" userId="10030000A22C5CA9@LIVE.COM" providerId="AD" clId="Web-{90578510-588B-4CD0-9353-43ACE25D4B14}" dt="2018-02-12T06:50:58.692" v="359"/>
          <ac:spMkLst>
            <pc:docMk/>
            <pc:sldMk cId="1829758047" sldId="389"/>
            <ac:spMk id="5" creationId="{AAFA3FBF-94B6-46B6-B85E-F141D023B68A}"/>
          </ac:spMkLst>
        </pc:spChg>
        <pc:spChg chg="add mod">
          <ac:chgData name="William Staud" userId="10030000A22C5CA9@LIVE.COM" providerId="AD" clId="Web-{90578510-588B-4CD0-9353-43ACE25D4B14}" dt="2018-02-12T06:50:18.286" v="346"/>
          <ac:spMkLst>
            <pc:docMk/>
            <pc:sldMk cId="1829758047" sldId="389"/>
            <ac:spMk id="6" creationId="{8D345DDD-BF41-46EA-9813-ED491B2B4D63}"/>
          </ac:spMkLst>
        </pc:spChg>
        <pc:spChg chg="add del">
          <ac:chgData name="William Staud" userId="10030000A22C5CA9@LIVE.COM" providerId="AD" clId="Web-{90578510-588B-4CD0-9353-43ACE25D4B14}" dt="2018-02-12T06:49:20.434" v="300"/>
          <ac:spMkLst>
            <pc:docMk/>
            <pc:sldMk cId="1829758047" sldId="389"/>
            <ac:spMk id="7" creationId="{61D7C2E3-C6D1-4EB6-9A45-1B3BC4905225}"/>
          </ac:spMkLst>
        </pc:spChg>
        <pc:spChg chg="add del">
          <ac:chgData name="William Staud" userId="10030000A22C5CA9@LIVE.COM" providerId="AD" clId="Web-{90578510-588B-4CD0-9353-43ACE25D4B14}" dt="2018-02-12T06:49:17.981" v="299"/>
          <ac:spMkLst>
            <pc:docMk/>
            <pc:sldMk cId="1829758047" sldId="389"/>
            <ac:spMk id="8" creationId="{9B647D38-C605-4D70-9911-307D9E3F7083}"/>
          </ac:spMkLst>
        </pc:spChg>
        <pc:spChg chg="add del">
          <ac:chgData name="William Staud" userId="10030000A22C5CA9@LIVE.COM" providerId="AD" clId="Web-{90578510-588B-4CD0-9353-43ACE25D4B14}" dt="2018-02-12T06:49:15.356" v="298"/>
          <ac:spMkLst>
            <pc:docMk/>
            <pc:sldMk cId="1829758047" sldId="389"/>
            <ac:spMk id="9" creationId="{09ED6426-3A7C-4F14-84B0-D31F03CE4624}"/>
          </ac:spMkLst>
        </pc:spChg>
      </pc:sldChg>
      <pc:sldChg chg="addSp delSp modSp new">
        <pc:chgData name="William Staud" userId="10030000A22C5CA9@LIVE.COM" providerId="AD" clId="Web-{90578510-588B-4CD0-9353-43ACE25D4B14}" dt="2018-02-12T06:59:24.954" v="415"/>
        <pc:sldMkLst>
          <pc:docMk/>
          <pc:sldMk cId="169456843" sldId="390"/>
        </pc:sldMkLst>
        <pc:spChg chg="mod">
          <ac:chgData name="William Staud" userId="10030000A22C5CA9@LIVE.COM" providerId="AD" clId="Web-{90578510-588B-4CD0-9353-43ACE25D4B14}" dt="2018-02-12T06:54:56.193" v="373"/>
          <ac:spMkLst>
            <pc:docMk/>
            <pc:sldMk cId="169456843" sldId="390"/>
            <ac:spMk id="2" creationId="{944756ED-D7C9-40FD-A76D-F7A6F391A59C}"/>
          </ac:spMkLst>
        </pc:spChg>
        <pc:spChg chg="del">
          <ac:chgData name="William Staud" userId="10030000A22C5CA9@LIVE.COM" providerId="AD" clId="Web-{90578510-588B-4CD0-9353-43ACE25D4B14}" dt="2018-02-12T06:54:59.599" v="374"/>
          <ac:spMkLst>
            <pc:docMk/>
            <pc:sldMk cId="169456843" sldId="390"/>
            <ac:spMk id="3" creationId="{B6C4D615-8483-4438-8B39-0DFEF5ECC6E6}"/>
          </ac:spMkLst>
        </pc:spChg>
        <pc:spChg chg="add mod">
          <ac:chgData name="William Staud" userId="10030000A22C5CA9@LIVE.COM" providerId="AD" clId="Web-{90578510-588B-4CD0-9353-43ACE25D4B14}" dt="2018-02-12T06:59:24.954" v="415"/>
          <ac:spMkLst>
            <pc:docMk/>
            <pc:sldMk cId="169456843" sldId="390"/>
            <ac:spMk id="5" creationId="{60CCEE4D-BEFE-4F89-B502-9BA5E51E2D06}"/>
          </ac:spMkLst>
        </pc:spChg>
      </pc:sldChg>
    </pc:docChg>
  </pc:docChgLst>
  <pc:docChgLst>
    <pc:chgData name="William Staud" userId="10030000A22C5CA9@LIVE.COM" providerId="AD" clId="Web-{2C1B001B-1993-410E-9DF0-7660249218D6}"/>
    <pc:docChg chg="addSld delSld modSld sldOrd modSection">
      <pc:chgData name="William Staud" userId="10030000A22C5CA9@LIVE.COM" providerId="AD" clId="Web-{2C1B001B-1993-410E-9DF0-7660249218D6}" dt="2018-02-12T08:48:21.419" v="586"/>
      <pc:docMkLst>
        <pc:docMk/>
      </pc:docMkLst>
      <pc:sldChg chg="modSp">
        <pc:chgData name="William Staud" userId="10030000A22C5CA9@LIVE.COM" providerId="AD" clId="Web-{2C1B001B-1993-410E-9DF0-7660249218D6}" dt="2018-02-12T08:06:10.326" v="104"/>
        <pc:sldMkLst>
          <pc:docMk/>
          <pc:sldMk cId="1405227102" sldId="350"/>
        </pc:sldMkLst>
        <pc:spChg chg="mod">
          <ac:chgData name="William Staud" userId="10030000A22C5CA9@LIVE.COM" providerId="AD" clId="Web-{2C1B001B-1993-410E-9DF0-7660249218D6}" dt="2018-02-12T07:59:05.399" v="10"/>
          <ac:spMkLst>
            <pc:docMk/>
            <pc:sldMk cId="1405227102" sldId="350"/>
            <ac:spMk id="4" creationId="{00000000-0000-0000-0000-000000000000}"/>
          </ac:spMkLst>
        </pc:spChg>
        <pc:spChg chg="mod">
          <ac:chgData name="William Staud" userId="10030000A22C5CA9@LIVE.COM" providerId="AD" clId="Web-{2C1B001B-1993-410E-9DF0-7660249218D6}" dt="2018-02-12T08:06:10.326" v="104"/>
          <ac:spMkLst>
            <pc:docMk/>
            <pc:sldMk cId="1405227102" sldId="350"/>
            <ac:spMk id="5" creationId="{00000000-0000-0000-0000-000000000000}"/>
          </ac:spMkLst>
        </pc:spChg>
      </pc:sldChg>
      <pc:sldChg chg="del">
        <pc:chgData name="William Staud" userId="10030000A22C5CA9@LIVE.COM" providerId="AD" clId="Web-{2C1B001B-1993-410E-9DF0-7660249218D6}" dt="2018-02-12T08:23:07.120" v="285"/>
        <pc:sldMkLst>
          <pc:docMk/>
          <pc:sldMk cId="1740467844" sldId="351"/>
        </pc:sldMkLst>
      </pc:sldChg>
      <pc:sldChg chg="modSp">
        <pc:chgData name="William Staud" userId="10030000A22C5CA9@LIVE.COM" providerId="AD" clId="Web-{2C1B001B-1993-410E-9DF0-7660249218D6}" dt="2018-02-12T08:24:39.322" v="297"/>
        <pc:sldMkLst>
          <pc:docMk/>
          <pc:sldMk cId="63400749" sldId="387"/>
        </pc:sldMkLst>
        <pc:spChg chg="mod">
          <ac:chgData name="William Staud" userId="10030000A22C5CA9@LIVE.COM" providerId="AD" clId="Web-{2C1B001B-1993-410E-9DF0-7660249218D6}" dt="2018-02-12T08:07:18.096" v="108"/>
          <ac:spMkLst>
            <pc:docMk/>
            <pc:sldMk cId="63400749" sldId="387"/>
            <ac:spMk id="2" creationId="{00000000-0000-0000-0000-000000000000}"/>
          </ac:spMkLst>
        </pc:spChg>
        <pc:spChg chg="mod">
          <ac:chgData name="William Staud" userId="10030000A22C5CA9@LIVE.COM" providerId="AD" clId="Web-{2C1B001B-1993-410E-9DF0-7660249218D6}" dt="2018-02-12T08:24:39.322" v="297"/>
          <ac:spMkLst>
            <pc:docMk/>
            <pc:sldMk cId="63400749" sldId="387"/>
            <ac:spMk id="4" creationId="{00000000-0000-0000-0000-000000000000}"/>
          </ac:spMkLst>
        </pc:spChg>
      </pc:sldChg>
      <pc:sldChg chg="modSp">
        <pc:chgData name="William Staud" userId="10030000A22C5CA9@LIVE.COM" providerId="AD" clId="Web-{2C1B001B-1993-410E-9DF0-7660249218D6}" dt="2018-02-12T08:22:54.886" v="284"/>
        <pc:sldMkLst>
          <pc:docMk/>
          <pc:sldMk cId="4198209009" sldId="388"/>
        </pc:sldMkLst>
        <pc:spChg chg="mod">
          <ac:chgData name="William Staud" userId="10030000A22C5CA9@LIVE.COM" providerId="AD" clId="Web-{2C1B001B-1993-410E-9DF0-7660249218D6}" dt="2018-02-12T08:21:01.839" v="240"/>
          <ac:spMkLst>
            <pc:docMk/>
            <pc:sldMk cId="4198209009" sldId="388"/>
            <ac:spMk id="3" creationId="{5037F35A-3074-42E1-83FE-4EB61BFEE8A2}"/>
          </ac:spMkLst>
        </pc:spChg>
        <pc:spChg chg="mod">
          <ac:chgData name="William Staud" userId="10030000A22C5CA9@LIVE.COM" providerId="AD" clId="Web-{2C1B001B-1993-410E-9DF0-7660249218D6}" dt="2018-02-12T08:22:54.886" v="284"/>
          <ac:spMkLst>
            <pc:docMk/>
            <pc:sldMk cId="4198209009" sldId="388"/>
            <ac:spMk id="7" creationId="{00000000-0000-0000-0000-000000000000}"/>
          </ac:spMkLst>
        </pc:spChg>
      </pc:sldChg>
      <pc:sldChg chg="modSp">
        <pc:chgData name="William Staud" userId="10030000A22C5CA9@LIVE.COM" providerId="AD" clId="Web-{2C1B001B-1993-410E-9DF0-7660249218D6}" dt="2018-02-12T08:41:44.847" v="434"/>
        <pc:sldMkLst>
          <pc:docMk/>
          <pc:sldMk cId="1829758047" sldId="389"/>
        </pc:sldMkLst>
        <pc:spChg chg="mod">
          <ac:chgData name="William Staud" userId="10030000A22C5CA9@LIVE.COM" providerId="AD" clId="Web-{2C1B001B-1993-410E-9DF0-7660249218D6}" dt="2018-02-12T08:41:44.847" v="434"/>
          <ac:spMkLst>
            <pc:docMk/>
            <pc:sldMk cId="1829758047" sldId="389"/>
            <ac:spMk id="2" creationId="{6887697B-0240-480A-A0A4-CAF8B2EA2339}"/>
          </ac:spMkLst>
        </pc:spChg>
        <pc:spChg chg="mod">
          <ac:chgData name="William Staud" userId="10030000A22C5CA9@LIVE.COM" providerId="AD" clId="Web-{2C1B001B-1993-410E-9DF0-7660249218D6}" dt="2018-02-12T08:34:09.232" v="427"/>
          <ac:spMkLst>
            <pc:docMk/>
            <pc:sldMk cId="1829758047" sldId="389"/>
            <ac:spMk id="5" creationId="{AAFA3FBF-94B6-46B6-B85E-F141D023B68A}"/>
          </ac:spMkLst>
        </pc:spChg>
        <pc:spChg chg="mod">
          <ac:chgData name="William Staud" userId="10030000A22C5CA9@LIVE.COM" providerId="AD" clId="Web-{2C1B001B-1993-410E-9DF0-7660249218D6}" dt="2018-02-12T08:32:16.630" v="412"/>
          <ac:spMkLst>
            <pc:docMk/>
            <pc:sldMk cId="1829758047" sldId="389"/>
            <ac:spMk id="6" creationId="{8D345DDD-BF41-46EA-9813-ED491B2B4D63}"/>
          </ac:spMkLst>
        </pc:spChg>
      </pc:sldChg>
      <pc:sldChg chg="addSp modSp">
        <pc:chgData name="William Staud" userId="10030000A22C5CA9@LIVE.COM" providerId="AD" clId="Web-{2C1B001B-1993-410E-9DF0-7660249218D6}" dt="2018-02-12T08:29:51.818" v="405"/>
        <pc:sldMkLst>
          <pc:docMk/>
          <pc:sldMk cId="169456843" sldId="390"/>
        </pc:sldMkLst>
        <pc:spChg chg="add mod">
          <ac:chgData name="William Staud" userId="10030000A22C5CA9@LIVE.COM" providerId="AD" clId="Web-{2C1B001B-1993-410E-9DF0-7660249218D6}" dt="2018-02-12T08:29:51.818" v="405"/>
          <ac:spMkLst>
            <pc:docMk/>
            <pc:sldMk cId="169456843" sldId="390"/>
            <ac:spMk id="3" creationId="{26F2FAF8-DE5C-454A-AA59-ACF161FA4D58}"/>
          </ac:spMkLst>
        </pc:spChg>
        <pc:spChg chg="mod">
          <ac:chgData name="William Staud" userId="10030000A22C5CA9@LIVE.COM" providerId="AD" clId="Web-{2C1B001B-1993-410E-9DF0-7660249218D6}" dt="2018-02-12T08:23:50.666" v="291"/>
          <ac:spMkLst>
            <pc:docMk/>
            <pc:sldMk cId="169456843" sldId="390"/>
            <ac:spMk id="5" creationId="{60CCEE4D-BEFE-4F89-B502-9BA5E51E2D06}"/>
          </ac:spMkLst>
        </pc:spChg>
      </pc:sldChg>
      <pc:sldChg chg="addSp modSp new">
        <pc:chgData name="William Staud" userId="10030000A22C5CA9@LIVE.COM" providerId="AD" clId="Web-{2C1B001B-1993-410E-9DF0-7660249218D6}" dt="2018-02-12T08:02:09.133" v="84"/>
        <pc:sldMkLst>
          <pc:docMk/>
          <pc:sldMk cId="2325592405" sldId="391"/>
        </pc:sldMkLst>
        <pc:spChg chg="mod">
          <ac:chgData name="William Staud" userId="10030000A22C5CA9@LIVE.COM" providerId="AD" clId="Web-{2C1B001B-1993-410E-9DF0-7660249218D6}" dt="2018-02-12T07:59:50.839" v="13"/>
          <ac:spMkLst>
            <pc:docMk/>
            <pc:sldMk cId="2325592405" sldId="391"/>
            <ac:spMk id="2" creationId="{B297A6C8-2931-4049-B83D-6896F9E84D38}"/>
          </ac:spMkLst>
        </pc:spChg>
        <pc:spChg chg="mod">
          <ac:chgData name="William Staud" userId="10030000A22C5CA9@LIVE.COM" providerId="AD" clId="Web-{2C1B001B-1993-410E-9DF0-7660249218D6}" dt="2018-02-12T08:02:09.133" v="84"/>
          <ac:spMkLst>
            <pc:docMk/>
            <pc:sldMk cId="2325592405" sldId="391"/>
            <ac:spMk id="3" creationId="{30F0A3F9-1E46-4A0D-A3FA-9D05DAF1493E}"/>
          </ac:spMkLst>
        </pc:spChg>
        <pc:spChg chg="add mod">
          <ac:chgData name="William Staud" userId="10030000A22C5CA9@LIVE.COM" providerId="AD" clId="Web-{2C1B001B-1993-410E-9DF0-7660249218D6}" dt="2018-02-12T08:01:28.662" v="53"/>
          <ac:spMkLst>
            <pc:docMk/>
            <pc:sldMk cId="2325592405" sldId="391"/>
            <ac:spMk id="5" creationId="{04AD0FB2-37AD-43F4-967D-4145CAE8BE92}"/>
          </ac:spMkLst>
        </pc:spChg>
      </pc:sldChg>
      <pc:sldChg chg="modSp add replId">
        <pc:chgData name="William Staud" userId="10030000A22C5CA9@LIVE.COM" providerId="AD" clId="Web-{2C1B001B-1993-410E-9DF0-7660249218D6}" dt="2018-02-12T08:25:41.611" v="322"/>
        <pc:sldMkLst>
          <pc:docMk/>
          <pc:sldMk cId="3626647962" sldId="392"/>
        </pc:sldMkLst>
        <pc:spChg chg="mod">
          <ac:chgData name="William Staud" userId="10030000A22C5CA9@LIVE.COM" providerId="AD" clId="Web-{2C1B001B-1993-410E-9DF0-7660249218D6}" dt="2018-02-12T08:07:27.331" v="113"/>
          <ac:spMkLst>
            <pc:docMk/>
            <pc:sldMk cId="3626647962" sldId="392"/>
            <ac:spMk id="2" creationId="{00000000-0000-0000-0000-000000000000}"/>
          </ac:spMkLst>
        </pc:spChg>
        <pc:spChg chg="mod">
          <ac:chgData name="William Staud" userId="10030000A22C5CA9@LIVE.COM" providerId="AD" clId="Web-{2C1B001B-1993-410E-9DF0-7660249218D6}" dt="2018-02-12T08:25:04.642" v="298"/>
          <ac:spMkLst>
            <pc:docMk/>
            <pc:sldMk cId="3626647962" sldId="392"/>
            <ac:spMk id="4" creationId="{00000000-0000-0000-0000-000000000000}"/>
          </ac:spMkLst>
        </pc:spChg>
        <pc:spChg chg="mod">
          <ac:chgData name="William Staud" userId="10030000A22C5CA9@LIVE.COM" providerId="AD" clId="Web-{2C1B001B-1993-410E-9DF0-7660249218D6}" dt="2018-02-12T08:25:41.611" v="322"/>
          <ac:spMkLst>
            <pc:docMk/>
            <pc:sldMk cId="3626647962" sldId="392"/>
            <ac:spMk id="7" creationId="{00000000-0000-0000-0000-000000000000}"/>
          </ac:spMkLst>
        </pc:spChg>
      </pc:sldChg>
      <pc:sldChg chg="modSp add ord replId">
        <pc:chgData name="William Staud" userId="10030000A22C5CA9@LIVE.COM" providerId="AD" clId="Web-{2C1B001B-1993-410E-9DF0-7660249218D6}" dt="2018-02-12T08:48:21.419" v="586"/>
        <pc:sldMkLst>
          <pc:docMk/>
          <pc:sldMk cId="3821653570" sldId="393"/>
        </pc:sldMkLst>
        <pc:spChg chg="mod">
          <ac:chgData name="William Staud" userId="10030000A22C5CA9@LIVE.COM" providerId="AD" clId="Web-{2C1B001B-1993-410E-9DF0-7660249218D6}" dt="2018-02-12T08:42:02.550" v="443"/>
          <ac:spMkLst>
            <pc:docMk/>
            <pc:sldMk cId="3821653570" sldId="393"/>
            <ac:spMk id="2" creationId="{6887697B-0240-480A-A0A4-CAF8B2EA2339}"/>
          </ac:spMkLst>
        </pc:spChg>
        <pc:spChg chg="mod">
          <ac:chgData name="William Staud" userId="10030000A22C5CA9@LIVE.COM" providerId="AD" clId="Web-{2C1B001B-1993-410E-9DF0-7660249218D6}" dt="2018-02-12T08:48:21.419" v="586"/>
          <ac:spMkLst>
            <pc:docMk/>
            <pc:sldMk cId="3821653570" sldId="393"/>
            <ac:spMk id="5" creationId="{AAFA3FBF-94B6-46B6-B85E-F141D023B68A}"/>
          </ac:spMkLst>
        </pc:spChg>
        <pc:spChg chg="mod">
          <ac:chgData name="William Staud" userId="10030000A22C5CA9@LIVE.COM" providerId="AD" clId="Web-{2C1B001B-1993-410E-9DF0-7660249218D6}" dt="2018-02-12T08:48:16.732" v="583"/>
          <ac:spMkLst>
            <pc:docMk/>
            <pc:sldMk cId="3821653570" sldId="393"/>
            <ac:spMk id="6" creationId="{8D345DDD-BF41-46EA-9813-ED491B2B4D6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924374-D4FC-4808-A285-1E746415DA7E}" type="datetimeFigureOut">
              <a:rPr lang="en-US" smtClean="0"/>
              <a:pPr/>
              <a:t>2/12/2018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DA04FC-0A2E-412C-9EC8-7BDEBE27C85D}" type="slidenum">
              <a:rPr lang="en-US" smtClean="0"/>
              <a:pPr/>
              <a:t>‹#›</a:t>
            </a:fld>
            <a:endParaRPr lang="en-US"/>
          </a:p>
        </p:txBody>
      </p:sp>
    </p:spTree>
    <p:extLst>
      <p:ext uri="{BB962C8B-B14F-4D97-AF65-F5344CB8AC3E}">
        <p14:creationId xmlns:p14="http://schemas.microsoft.com/office/powerpoint/2010/main" val="1154879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Different guides will be released for different languages.</a:t>
            </a:r>
          </a:p>
          <a:p>
            <a:r>
              <a:rPr lang="en-US"/>
              <a:t>The entire guide won’t apply to every section.</a:t>
            </a:r>
          </a:p>
          <a:p>
            <a:r>
              <a:rPr lang="en-US"/>
              <a:t>Newly applicable sections will be covered in each objective</a:t>
            </a:r>
          </a:p>
          <a:p>
            <a:r>
              <a:rPr lang="en-US"/>
              <a:t>The “Requirements” section will be evaluated during all Progress Checks</a:t>
            </a:r>
          </a:p>
          <a:p>
            <a:r>
              <a:rPr lang="en-US"/>
              <a:t>The “Recommendations” section will *NOT* be evaluated</a:t>
            </a:r>
            <a:r>
              <a:rPr lang="en-US" baseline="0"/>
              <a:t> but represent ‘best practices’ conducive to learning</a:t>
            </a:r>
          </a:p>
          <a:p>
            <a:endParaRPr lang="en-US" baseline="0"/>
          </a:p>
        </p:txBody>
      </p:sp>
      <p:sp>
        <p:nvSpPr>
          <p:cNvPr id="4" name="Slide Number Placeholder 3"/>
          <p:cNvSpPr>
            <a:spLocks noGrp="1"/>
          </p:cNvSpPr>
          <p:nvPr>
            <p:ph type="sldNum" sz="quarter" idx="10"/>
          </p:nvPr>
        </p:nvSpPr>
        <p:spPr/>
        <p:txBody>
          <a:bodyPr/>
          <a:lstStyle/>
          <a:p>
            <a:fld id="{8BDA04FC-0A2E-412C-9EC8-7BDEBE27C85D}" type="slidenum">
              <a:rPr lang="en-US" smtClean="0"/>
              <a:pPr/>
              <a:t>3</a:t>
            </a:fld>
            <a:endParaRPr lang="en-US"/>
          </a:p>
        </p:txBody>
      </p:sp>
    </p:spTree>
    <p:extLst>
      <p:ext uri="{BB962C8B-B14F-4D97-AF65-F5344CB8AC3E}">
        <p14:creationId xmlns:p14="http://schemas.microsoft.com/office/powerpoint/2010/main" val="41828024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TRIVIA 1:</a:t>
            </a:r>
            <a:r>
              <a:rPr lang="en-US"/>
              <a:t>  The Baxter</a:t>
            </a:r>
            <a:r>
              <a:rPr lang="en-US" baseline="0"/>
              <a:t> Building is the home to the Fantastic Four (see: Marvel Comic Book Universe).</a:t>
            </a:r>
            <a:endParaRPr lang="en-US"/>
          </a:p>
          <a:p>
            <a:endParaRPr lang="en-US"/>
          </a:p>
          <a:p>
            <a:r>
              <a:rPr lang="en-US" b="1"/>
              <a:t>TRIVIA</a:t>
            </a:r>
            <a:r>
              <a:rPr lang="en-US" b="1" baseline="0"/>
              <a:t> 2:</a:t>
            </a:r>
            <a:r>
              <a:rPr lang="en-US" baseline="0"/>
              <a:t>  420 Paper St. is the address of the home Tyler Durden was squatting in (see: Fight Club).</a:t>
            </a:r>
            <a:endParaRPr lang="en-US"/>
          </a:p>
          <a:p>
            <a:endParaRPr lang="en-US"/>
          </a:p>
        </p:txBody>
      </p:sp>
      <p:sp>
        <p:nvSpPr>
          <p:cNvPr id="4" name="Slide Number Placeholder 3"/>
          <p:cNvSpPr>
            <a:spLocks noGrp="1"/>
          </p:cNvSpPr>
          <p:nvPr>
            <p:ph type="sldNum" sz="quarter" idx="10"/>
          </p:nvPr>
        </p:nvSpPr>
        <p:spPr/>
        <p:txBody>
          <a:bodyPr/>
          <a:lstStyle/>
          <a:p>
            <a:fld id="{8BDA04FC-0A2E-412C-9EC8-7BDEBE27C85D}" type="slidenum">
              <a:rPr lang="en-US" smtClean="0"/>
              <a:pPr/>
              <a:t>15</a:t>
            </a:fld>
            <a:endParaRPr lang="en-US"/>
          </a:p>
        </p:txBody>
      </p:sp>
    </p:spTree>
    <p:extLst>
      <p:ext uri="{BB962C8B-B14F-4D97-AF65-F5344CB8AC3E}">
        <p14:creationId xmlns:p14="http://schemas.microsoft.com/office/powerpoint/2010/main" val="14966879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INSTRUCTOR</a:t>
            </a:r>
            <a:r>
              <a:rPr lang="en-US" b="1" baseline="0"/>
              <a:t> NOTE:</a:t>
            </a:r>
            <a:r>
              <a:rPr lang="en-US" b="0" baseline="0"/>
              <a:t>  When establishing an array of </a:t>
            </a:r>
            <a:r>
              <a:rPr lang="en-US" b="0" baseline="0" err="1"/>
              <a:t>structs</a:t>
            </a:r>
            <a:r>
              <a:rPr lang="en-US" b="0" baseline="0"/>
              <a:t>, the compiler this example was tested on seems to duplicate the established </a:t>
            </a:r>
            <a:r>
              <a:rPr lang="en-US" b="0" baseline="0" err="1"/>
              <a:t>struct</a:t>
            </a:r>
            <a:r>
              <a:rPr lang="en-US" b="0" baseline="0"/>
              <a:t> in memory.  Modifications to the </a:t>
            </a:r>
            <a:r>
              <a:rPr lang="en-US" b="0" baseline="0" err="1"/>
              <a:t>struct</a:t>
            </a:r>
            <a:r>
              <a:rPr lang="en-US" b="0" baseline="0"/>
              <a:t> within the array will not modify the original and vice-versa.  The solution to this dilemma, as established on the next slide, is to create an array of </a:t>
            </a:r>
            <a:r>
              <a:rPr lang="en-US" b="0" baseline="0" err="1"/>
              <a:t>struct</a:t>
            </a:r>
            <a:r>
              <a:rPr lang="en-US" b="0" baseline="0"/>
              <a:t> pointers.</a:t>
            </a:r>
            <a:endParaRPr lang="en-US" b="1"/>
          </a:p>
          <a:p>
            <a:endParaRPr lang="en-US" b="1"/>
          </a:p>
          <a:p>
            <a:r>
              <a:rPr lang="en-US" b="1"/>
              <a:t>TRIVIA 1:</a:t>
            </a:r>
            <a:r>
              <a:rPr lang="en-US"/>
              <a:t>  The Baxter</a:t>
            </a:r>
            <a:r>
              <a:rPr lang="en-US" baseline="0"/>
              <a:t> Building is the home to the Fantastic Four (see: Marvel Comic Book Universe).</a:t>
            </a:r>
            <a:endParaRPr lang="en-US"/>
          </a:p>
          <a:p>
            <a:endParaRPr lang="en-US"/>
          </a:p>
          <a:p>
            <a:r>
              <a:rPr lang="en-US" b="1"/>
              <a:t>TRIVIA</a:t>
            </a:r>
            <a:r>
              <a:rPr lang="en-US" b="1" baseline="0"/>
              <a:t> 2:</a:t>
            </a:r>
            <a:r>
              <a:rPr lang="en-US" baseline="0"/>
              <a:t>  420 Paper St. is the address of the home Tyler Durden was squatting in (see: Fight Club).</a:t>
            </a:r>
            <a:endParaRPr lang="en-US"/>
          </a:p>
          <a:p>
            <a:endParaRPr lang="en-US"/>
          </a:p>
        </p:txBody>
      </p:sp>
      <p:sp>
        <p:nvSpPr>
          <p:cNvPr id="4" name="Slide Number Placeholder 3"/>
          <p:cNvSpPr>
            <a:spLocks noGrp="1"/>
          </p:cNvSpPr>
          <p:nvPr>
            <p:ph type="sldNum" sz="quarter" idx="10"/>
          </p:nvPr>
        </p:nvSpPr>
        <p:spPr/>
        <p:txBody>
          <a:bodyPr/>
          <a:lstStyle/>
          <a:p>
            <a:fld id="{8BDA04FC-0A2E-412C-9EC8-7BDEBE27C85D}" type="slidenum">
              <a:rPr lang="en-US" smtClean="0"/>
              <a:pPr/>
              <a:t>16</a:t>
            </a:fld>
            <a:endParaRPr lang="en-US"/>
          </a:p>
        </p:txBody>
      </p:sp>
    </p:spTree>
    <p:extLst>
      <p:ext uri="{BB962C8B-B14F-4D97-AF65-F5344CB8AC3E}">
        <p14:creationId xmlns:p14="http://schemas.microsoft.com/office/powerpoint/2010/main" val="2582630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INSTRUCTOR</a:t>
            </a:r>
            <a:r>
              <a:rPr lang="en-US" b="1" baseline="0"/>
              <a:t> NOTE:</a:t>
            </a:r>
            <a:r>
              <a:rPr lang="en-US" b="0" baseline="0"/>
              <a:t>  Utilizing an array of </a:t>
            </a:r>
            <a:r>
              <a:rPr lang="en-US" b="0" baseline="0" err="1"/>
              <a:t>struct</a:t>
            </a:r>
            <a:r>
              <a:rPr lang="en-US" b="0" baseline="0"/>
              <a:t> pointers will ensure you modify the originals.  This also means the programmer will be using the arrow operator instead of the dot operator to modify the elements of this array.</a:t>
            </a:r>
            <a:endParaRPr lang="en-US" b="1"/>
          </a:p>
          <a:p>
            <a:endParaRPr lang="en-US" b="1"/>
          </a:p>
          <a:p>
            <a:r>
              <a:rPr lang="en-US" b="1"/>
              <a:t>TRIVIA 1:</a:t>
            </a:r>
            <a:r>
              <a:rPr lang="en-US"/>
              <a:t>  The Baxter</a:t>
            </a:r>
            <a:r>
              <a:rPr lang="en-US" baseline="0"/>
              <a:t> Building is the home to the Fantastic Four (see: Marvel Comic Book Universe).</a:t>
            </a:r>
            <a:endParaRPr lang="en-US"/>
          </a:p>
          <a:p>
            <a:endParaRPr lang="en-US"/>
          </a:p>
          <a:p>
            <a:r>
              <a:rPr lang="en-US" b="1"/>
              <a:t>TRIVIA</a:t>
            </a:r>
            <a:r>
              <a:rPr lang="en-US" b="1" baseline="0"/>
              <a:t> 2:</a:t>
            </a:r>
            <a:r>
              <a:rPr lang="en-US" baseline="0"/>
              <a:t>  420 Paper St. is the address of the home Tyler Durden was squatting in (see: Fight Club).</a:t>
            </a:r>
            <a:endParaRPr lang="en-US"/>
          </a:p>
          <a:p>
            <a:endParaRPr lang="en-US"/>
          </a:p>
        </p:txBody>
      </p:sp>
      <p:sp>
        <p:nvSpPr>
          <p:cNvPr id="4" name="Slide Number Placeholder 3"/>
          <p:cNvSpPr>
            <a:spLocks noGrp="1"/>
          </p:cNvSpPr>
          <p:nvPr>
            <p:ph type="sldNum" sz="quarter" idx="10"/>
          </p:nvPr>
        </p:nvSpPr>
        <p:spPr/>
        <p:txBody>
          <a:bodyPr/>
          <a:lstStyle/>
          <a:p>
            <a:fld id="{8BDA04FC-0A2E-412C-9EC8-7BDEBE27C85D}" type="slidenum">
              <a:rPr lang="en-US" smtClean="0"/>
              <a:pPr/>
              <a:t>17</a:t>
            </a:fld>
            <a:endParaRPr lang="en-US"/>
          </a:p>
        </p:txBody>
      </p:sp>
    </p:spTree>
    <p:extLst>
      <p:ext uri="{BB962C8B-B14F-4D97-AF65-F5344CB8AC3E}">
        <p14:creationId xmlns:p14="http://schemas.microsoft.com/office/powerpoint/2010/main" val="40053161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visualization is intended to represent</a:t>
            </a:r>
            <a:r>
              <a:rPr lang="en-US" baseline="0"/>
              <a:t> a simple </a:t>
            </a:r>
            <a:r>
              <a:rPr lang="en-US" baseline="0" err="1"/>
              <a:t>struct</a:t>
            </a:r>
            <a:r>
              <a:rPr lang="en-US" baseline="0"/>
              <a:t>.  </a:t>
            </a:r>
          </a:p>
          <a:p>
            <a:r>
              <a:rPr lang="en-US" b="1" baseline="0" err="1"/>
              <a:t>Struct</a:t>
            </a:r>
            <a:r>
              <a:rPr lang="en-US" b="1" baseline="0"/>
              <a:t> Format -</a:t>
            </a:r>
            <a:r>
              <a:rPr lang="en-US" baseline="0"/>
              <a:t> The information on the left will indicate the member data type and name, with the exception of the address.  The “</a:t>
            </a:r>
            <a:r>
              <a:rPr lang="en-US" baseline="0" err="1"/>
              <a:t>Struct</a:t>
            </a:r>
            <a:r>
              <a:rPr lang="en-US" baseline="0"/>
              <a:t> Address” will indicate the location in memory of that particular </a:t>
            </a:r>
            <a:r>
              <a:rPr lang="en-US" baseline="0" err="1"/>
              <a:t>struct</a:t>
            </a:r>
            <a:r>
              <a:rPr lang="en-US" baseline="0"/>
              <a:t>.</a:t>
            </a:r>
          </a:p>
          <a:p>
            <a:r>
              <a:rPr lang="en-US" b="1" baseline="0" err="1"/>
              <a:t>Struct</a:t>
            </a:r>
            <a:r>
              <a:rPr lang="en-US" b="1" baseline="0"/>
              <a:t> Data -</a:t>
            </a:r>
            <a:r>
              <a:rPr lang="en-US" baseline="0"/>
              <a:t> The “</a:t>
            </a:r>
            <a:r>
              <a:rPr lang="en-US" baseline="0" err="1"/>
              <a:t>struct</a:t>
            </a:r>
            <a:r>
              <a:rPr lang="en-US" baseline="0"/>
              <a:t> data” will be normally be in a human-readable format to aid in student understanding.</a:t>
            </a:r>
          </a:p>
          <a:p>
            <a:r>
              <a:rPr lang="en-US" b="1" baseline="0" err="1"/>
              <a:t>Struct</a:t>
            </a:r>
            <a:r>
              <a:rPr lang="en-US" b="1" baseline="0"/>
              <a:t> Declaration – </a:t>
            </a:r>
            <a:r>
              <a:rPr lang="en-US" b="0" baseline="0"/>
              <a:t>The C Programming declaration of the </a:t>
            </a:r>
            <a:r>
              <a:rPr lang="en-US" b="0" baseline="0" err="1"/>
              <a:t>struct</a:t>
            </a:r>
            <a:r>
              <a:rPr lang="en-US" b="0" baseline="0"/>
              <a:t> format will be included to enhance understanding.  This may be replaced with the initialization of a specific </a:t>
            </a:r>
            <a:r>
              <a:rPr lang="en-US" b="0" baseline="0" err="1"/>
              <a:t>struct</a:t>
            </a:r>
            <a:r>
              <a:rPr lang="en-US" b="0" baseline="0"/>
              <a:t> variable.</a:t>
            </a:r>
            <a:endParaRPr lang="en-US" b="1"/>
          </a:p>
        </p:txBody>
      </p:sp>
      <p:sp>
        <p:nvSpPr>
          <p:cNvPr id="4" name="Slide Number Placeholder 3"/>
          <p:cNvSpPr>
            <a:spLocks noGrp="1"/>
          </p:cNvSpPr>
          <p:nvPr>
            <p:ph type="sldNum" sz="quarter" idx="10"/>
          </p:nvPr>
        </p:nvSpPr>
        <p:spPr/>
        <p:txBody>
          <a:bodyPr/>
          <a:lstStyle/>
          <a:p>
            <a:fld id="{8BDA04FC-0A2E-412C-9EC8-7BDEBE27C85D}" type="slidenum">
              <a:rPr lang="en-US" smtClean="0"/>
              <a:pPr/>
              <a:t>18</a:t>
            </a:fld>
            <a:endParaRPr lang="en-US"/>
          </a:p>
        </p:txBody>
      </p:sp>
    </p:spTree>
    <p:extLst>
      <p:ext uri="{BB962C8B-B14F-4D97-AF65-F5344CB8AC3E}">
        <p14:creationId xmlns:p14="http://schemas.microsoft.com/office/powerpoint/2010/main" val="17935530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visualization is intended to represent</a:t>
            </a:r>
            <a:r>
              <a:rPr lang="en-US" baseline="0"/>
              <a:t> a simple </a:t>
            </a:r>
            <a:r>
              <a:rPr lang="en-US" baseline="0" err="1"/>
              <a:t>struct</a:t>
            </a:r>
            <a:r>
              <a:rPr lang="en-US" baseline="0"/>
              <a:t>.  </a:t>
            </a:r>
          </a:p>
          <a:p>
            <a:r>
              <a:rPr lang="en-US" b="1" baseline="0" err="1"/>
              <a:t>Struct</a:t>
            </a:r>
            <a:r>
              <a:rPr lang="en-US" b="1" baseline="0"/>
              <a:t> Format -</a:t>
            </a:r>
            <a:r>
              <a:rPr lang="en-US" baseline="0"/>
              <a:t> The information on the left will indicate the member data type and name, with the exception of the address.  The “</a:t>
            </a:r>
            <a:r>
              <a:rPr lang="en-US" baseline="0" err="1"/>
              <a:t>Struct</a:t>
            </a:r>
            <a:r>
              <a:rPr lang="en-US" baseline="0"/>
              <a:t> Address” will indicate the location in memory of that particular </a:t>
            </a:r>
            <a:r>
              <a:rPr lang="en-US" baseline="0" err="1"/>
              <a:t>struct</a:t>
            </a:r>
            <a:r>
              <a:rPr lang="en-US" baseline="0"/>
              <a:t>.</a:t>
            </a:r>
          </a:p>
          <a:p>
            <a:r>
              <a:rPr lang="en-US" b="1" baseline="0" err="1"/>
              <a:t>Struct</a:t>
            </a:r>
            <a:r>
              <a:rPr lang="en-US" b="1" baseline="0"/>
              <a:t> Data -</a:t>
            </a:r>
            <a:r>
              <a:rPr lang="en-US" baseline="0"/>
              <a:t> The “</a:t>
            </a:r>
            <a:r>
              <a:rPr lang="en-US" baseline="0" err="1"/>
              <a:t>struct</a:t>
            </a:r>
            <a:r>
              <a:rPr lang="en-US" baseline="0"/>
              <a:t> data” will be normally be in a human-readable format to aid in student understanding.</a:t>
            </a:r>
          </a:p>
          <a:p>
            <a:r>
              <a:rPr lang="en-US" b="1" baseline="0" err="1"/>
              <a:t>Struct</a:t>
            </a:r>
            <a:r>
              <a:rPr lang="en-US" b="1" baseline="0"/>
              <a:t> Declaration – </a:t>
            </a:r>
            <a:r>
              <a:rPr lang="en-US" b="0" baseline="0"/>
              <a:t>The C Programming declaration of the </a:t>
            </a:r>
            <a:r>
              <a:rPr lang="en-US" b="0" baseline="0" err="1"/>
              <a:t>struct</a:t>
            </a:r>
            <a:r>
              <a:rPr lang="en-US" b="0" baseline="0"/>
              <a:t> format will be included to enhance understanding.  This may be replaced with the initialization of a specific </a:t>
            </a:r>
            <a:r>
              <a:rPr lang="en-US" b="0" baseline="0" err="1"/>
              <a:t>struct</a:t>
            </a:r>
            <a:r>
              <a:rPr lang="en-US" b="0" baseline="0"/>
              <a:t> variable.</a:t>
            </a:r>
          </a:p>
          <a:p>
            <a:endParaRPr lang="en-US" b="0" baseline="0"/>
          </a:p>
          <a:p>
            <a:r>
              <a:rPr lang="en-US" b="1" baseline="0"/>
              <a:t>TRIVIA –</a:t>
            </a:r>
            <a:r>
              <a:rPr lang="en-US" b="0" baseline="0"/>
              <a:t> All of this data is a veiled reference to the sale of a real house, in Staten Island, NY that’s for sale.  This house was the ‘set’ used in The Godfather to shoot Connie Corleone’s wedding reception.  It is currently selling for $2.675 million.  10306 is the zip code for Staten Island. (http://www.thefiscaltimes.com/Special-Features/Slideshow/Movie-Houses/Slide3)</a:t>
            </a:r>
            <a:endParaRPr lang="en-US" b="1"/>
          </a:p>
        </p:txBody>
      </p:sp>
      <p:sp>
        <p:nvSpPr>
          <p:cNvPr id="4" name="Slide Number Placeholder 3"/>
          <p:cNvSpPr>
            <a:spLocks noGrp="1"/>
          </p:cNvSpPr>
          <p:nvPr>
            <p:ph type="sldNum" sz="quarter" idx="10"/>
          </p:nvPr>
        </p:nvSpPr>
        <p:spPr/>
        <p:txBody>
          <a:bodyPr/>
          <a:lstStyle/>
          <a:p>
            <a:fld id="{8BDA04FC-0A2E-412C-9EC8-7BDEBE27C85D}" type="slidenum">
              <a:rPr lang="en-US" smtClean="0"/>
              <a:pPr/>
              <a:t>19</a:t>
            </a:fld>
            <a:endParaRPr lang="en-US"/>
          </a:p>
        </p:txBody>
      </p:sp>
    </p:spTree>
    <p:extLst>
      <p:ext uri="{BB962C8B-B14F-4D97-AF65-F5344CB8AC3E}">
        <p14:creationId xmlns:p14="http://schemas.microsoft.com/office/powerpoint/2010/main" val="16231232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INSTRUCTOR</a:t>
            </a:r>
            <a:r>
              <a:rPr lang="en-US" b="1" baseline="0"/>
              <a:t> NOTE:</a:t>
            </a:r>
            <a:r>
              <a:rPr lang="en-US" b="0" baseline="0"/>
              <a:t>  The exception to the “…followed to the end” statement is as simple as a linked list (or doubly linked) list in which the ‘tail’ node points to the ‘head’ node.  This creates a circular linked list of </a:t>
            </a:r>
            <a:r>
              <a:rPr lang="en-US" b="0" baseline="0" err="1"/>
              <a:t>structs</a:t>
            </a:r>
            <a:r>
              <a:rPr lang="en-US" b="0" baseline="0"/>
              <a:t> that never ends.  Hence, the exception to the statement “…can be followed…”.  Otherwise, this statement holds true for properly formed linked (and doubly linked) lists.</a:t>
            </a:r>
            <a:endParaRPr lang="en-US" b="1"/>
          </a:p>
        </p:txBody>
      </p:sp>
      <p:sp>
        <p:nvSpPr>
          <p:cNvPr id="4" name="Slide Number Placeholder 3"/>
          <p:cNvSpPr>
            <a:spLocks noGrp="1"/>
          </p:cNvSpPr>
          <p:nvPr>
            <p:ph type="sldNum" sz="quarter" idx="10"/>
          </p:nvPr>
        </p:nvSpPr>
        <p:spPr/>
        <p:txBody>
          <a:bodyPr/>
          <a:lstStyle/>
          <a:p>
            <a:fld id="{8BDA04FC-0A2E-412C-9EC8-7BDEBE27C85D}" type="slidenum">
              <a:rPr lang="en-US" smtClean="0"/>
              <a:pPr/>
              <a:t>20</a:t>
            </a:fld>
            <a:endParaRPr lang="en-US"/>
          </a:p>
        </p:txBody>
      </p:sp>
    </p:spTree>
    <p:extLst>
      <p:ext uri="{BB962C8B-B14F-4D97-AF65-F5344CB8AC3E}">
        <p14:creationId xmlns:p14="http://schemas.microsoft.com/office/powerpoint/2010/main" val="39698787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NARRATIVE:</a:t>
            </a:r>
            <a:r>
              <a:rPr lang="en-US" b="0"/>
              <a:t>  The big</a:t>
            </a:r>
            <a:r>
              <a:rPr lang="en-US" b="0" baseline="0"/>
              <a:t> difference between singly and doubly linked lists is the available direction to traverse the list.  Singly linked lists may only move forward.  Doubly linked lists may traverse the ‘chain’ forwards or backwards.</a:t>
            </a:r>
            <a:endParaRPr lang="en-US" b="1"/>
          </a:p>
          <a:p>
            <a:endParaRPr lang="en-US" b="1"/>
          </a:p>
          <a:p>
            <a:r>
              <a:rPr lang="en-US" b="1"/>
              <a:t>INSTRUCTOR NOTE:</a:t>
            </a:r>
            <a:r>
              <a:rPr lang="en-US" b="0"/>
              <a:t>  The</a:t>
            </a:r>
            <a:r>
              <a:rPr lang="en-US"/>
              <a:t> “circular</a:t>
            </a:r>
            <a:r>
              <a:rPr lang="en-US" baseline="0"/>
              <a:t> linked list” could be made from either a singly or double linked list.  A “circular linked list” is simply *any* type of linked list in which the tail of the list points at the head.  </a:t>
            </a:r>
            <a:r>
              <a:rPr lang="en-US" b="1" baseline="0"/>
              <a:t>NOTE:</a:t>
            </a:r>
            <a:r>
              <a:rPr lang="en-US" baseline="0"/>
              <a:t>  In a doubly linked list, the head must also point at the tail.</a:t>
            </a:r>
            <a:endParaRPr lang="en-US"/>
          </a:p>
        </p:txBody>
      </p:sp>
      <p:sp>
        <p:nvSpPr>
          <p:cNvPr id="4" name="Slide Number Placeholder 3"/>
          <p:cNvSpPr>
            <a:spLocks noGrp="1"/>
          </p:cNvSpPr>
          <p:nvPr>
            <p:ph type="sldNum" sz="quarter" idx="10"/>
          </p:nvPr>
        </p:nvSpPr>
        <p:spPr/>
        <p:txBody>
          <a:bodyPr/>
          <a:lstStyle/>
          <a:p>
            <a:fld id="{8BDA04FC-0A2E-412C-9EC8-7BDEBE27C85D}" type="slidenum">
              <a:rPr lang="en-US" smtClean="0"/>
              <a:pPr/>
              <a:t>23</a:t>
            </a:fld>
            <a:endParaRPr lang="en-US"/>
          </a:p>
        </p:txBody>
      </p:sp>
    </p:spTree>
    <p:extLst>
      <p:ext uri="{BB962C8B-B14F-4D97-AF65-F5344CB8AC3E}">
        <p14:creationId xmlns:p14="http://schemas.microsoft.com/office/powerpoint/2010/main" val="3878359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b="1"/>
              <a:t>INSTRUCTOR NOTE:</a:t>
            </a:r>
            <a:r>
              <a:rPr lang="en-US" b="0" baseline="0"/>
              <a:t>  It may help the students visualize this linked list by writing the individual nodes on the board and then, in turn, have the students draw arrows to the “next node” until the entire Linked List is represented visually.</a:t>
            </a:r>
            <a:endParaRPr lang="en-US" b="1"/>
          </a:p>
          <a:p>
            <a:endParaRPr lang="en-US" b="1"/>
          </a:p>
          <a:p>
            <a:r>
              <a:rPr lang="en-US" b="1"/>
              <a:t>QUESTION 1:</a:t>
            </a:r>
            <a:r>
              <a:rPr lang="en-US" b="0"/>
              <a:t>  What is wrong with this linked list?</a:t>
            </a:r>
          </a:p>
          <a:p>
            <a:r>
              <a:rPr lang="en-US" b="1"/>
              <a:t>ANSWER 1:</a:t>
            </a:r>
            <a:r>
              <a:rPr lang="en-US" b="0"/>
              <a:t>  It is not ordered.  (</a:t>
            </a:r>
            <a:r>
              <a:rPr lang="en-US" b="1"/>
              <a:t>NOTE:</a:t>
            </a:r>
            <a:r>
              <a:rPr lang="en-US" b="0"/>
              <a:t>  Technically, this isn’t a problem.</a:t>
            </a:r>
            <a:r>
              <a:rPr lang="en-US" b="0" baseline="0"/>
              <a:t>  Linked Lists aren’t guaranteed to be ordered.  Still, why not order it?)</a:t>
            </a:r>
          </a:p>
          <a:p>
            <a:endParaRPr lang="en-US" b="0" baseline="0"/>
          </a:p>
          <a:p>
            <a:r>
              <a:rPr lang="en-US" b="1" baseline="0"/>
              <a:t>QUESTION 2:</a:t>
            </a:r>
            <a:r>
              <a:rPr lang="en-US" b="0" baseline="0"/>
              <a:t>  Which node is the “head” </a:t>
            </a:r>
            <a:r>
              <a:rPr lang="en-US" b="0" baseline="0" err="1"/>
              <a:t>struct</a:t>
            </a:r>
            <a:r>
              <a:rPr lang="en-US" b="0" baseline="0"/>
              <a:t>?</a:t>
            </a:r>
          </a:p>
          <a:p>
            <a:r>
              <a:rPr lang="en-US" b="1" baseline="0"/>
              <a:t>ANSWER 2:</a:t>
            </a:r>
            <a:r>
              <a:rPr lang="en-US" b="0" baseline="0"/>
              <a:t>  MQT16_01_S10</a:t>
            </a:r>
            <a:endParaRPr lang="en-US" b="1" baseline="0"/>
          </a:p>
          <a:p>
            <a:endParaRPr lang="en-US" b="0" baseline="0"/>
          </a:p>
          <a:p>
            <a:r>
              <a:rPr lang="en-US" b="1" baseline="0"/>
              <a:t>QUESTION 3:</a:t>
            </a:r>
            <a:r>
              <a:rPr lang="en-US" b="0" baseline="0"/>
              <a:t>  Is there a way to initialize these </a:t>
            </a:r>
            <a:r>
              <a:rPr lang="en-US" b="0" baseline="0" err="1"/>
              <a:t>struct</a:t>
            </a:r>
            <a:r>
              <a:rPr lang="en-US" b="0" baseline="0"/>
              <a:t> variables in such a way to create the linked list later on?</a:t>
            </a:r>
          </a:p>
          <a:p>
            <a:r>
              <a:rPr lang="en-US" b="1" baseline="0"/>
              <a:t>ANSWER 3:  </a:t>
            </a:r>
            <a:r>
              <a:rPr lang="en-US" b="0" baseline="0"/>
              <a:t>Set all the </a:t>
            </a:r>
            <a:r>
              <a:rPr lang="en-US" b="0" baseline="0" err="1"/>
              <a:t>next_node</a:t>
            </a:r>
            <a:r>
              <a:rPr lang="en-US" b="0" baseline="0"/>
              <a:t> members to NULL.</a:t>
            </a:r>
          </a:p>
          <a:p>
            <a:endParaRPr lang="en-US" b="0" baseline="0"/>
          </a:p>
          <a:p>
            <a:r>
              <a:rPr lang="en-US" b="1" baseline="0"/>
              <a:t>QUESTION 4:</a:t>
            </a:r>
            <a:r>
              <a:rPr lang="en-US" b="0" baseline="0"/>
              <a:t>  What is the single most important node in this linked list?</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a:t>ANSWER 4:</a:t>
            </a:r>
            <a:r>
              <a:rPr lang="en-US" b="0" baseline="0"/>
              <a:t>  Acceptable answers:  The “head” node, MQT16_01_S10, the first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a:t>QUESTION 5:</a:t>
            </a:r>
            <a:r>
              <a:rPr lang="en-US" b="0" baseline="0"/>
              <a:t>  Why is the “head” node the most important node in a linked list?</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a:t>ANSWER 5:</a:t>
            </a:r>
            <a:r>
              <a:rPr lang="en-US" b="0" baseline="0"/>
              <a:t>  It is (just about) the only way </a:t>
            </a:r>
            <a:endParaRPr lang="en-US" b="1" baseline="0"/>
          </a:p>
          <a:p>
            <a:endParaRPr lang="en-US" b="0" baseline="0"/>
          </a:p>
          <a:p>
            <a:r>
              <a:rPr lang="en-US" b="1" baseline="0"/>
              <a:t>QUESTION 6:</a:t>
            </a:r>
            <a:r>
              <a:rPr lang="en-US" b="0" baseline="0"/>
              <a:t>  How could we initialize this linked list so that all the members are properly initialized and it is ordered?</a:t>
            </a:r>
          </a:p>
          <a:p>
            <a:r>
              <a:rPr lang="en-US" b="1" baseline="0"/>
              <a:t>ANSWER 6:</a:t>
            </a:r>
            <a:r>
              <a:rPr lang="en-US" b="0" baseline="0"/>
              <a:t>  The question itself is a transition to the next slide, wherein lies the answer.</a:t>
            </a:r>
            <a:endParaRPr lang="en-US" b="1"/>
          </a:p>
        </p:txBody>
      </p:sp>
      <p:sp>
        <p:nvSpPr>
          <p:cNvPr id="4" name="Slide Number Placeholder 3"/>
          <p:cNvSpPr>
            <a:spLocks noGrp="1"/>
          </p:cNvSpPr>
          <p:nvPr>
            <p:ph type="sldNum" sz="quarter" idx="10"/>
          </p:nvPr>
        </p:nvSpPr>
        <p:spPr/>
        <p:txBody>
          <a:bodyPr/>
          <a:lstStyle/>
          <a:p>
            <a:fld id="{8BDA04FC-0A2E-412C-9EC8-7BDEBE27C85D}" type="slidenum">
              <a:rPr lang="en-US" smtClean="0"/>
              <a:pPr/>
              <a:t>24</a:t>
            </a:fld>
            <a:endParaRPr lang="en-US"/>
          </a:p>
        </p:txBody>
      </p:sp>
    </p:spTree>
    <p:extLst>
      <p:ext uri="{BB962C8B-B14F-4D97-AF65-F5344CB8AC3E}">
        <p14:creationId xmlns:p14="http://schemas.microsoft.com/office/powerpoint/2010/main" val="36253579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b="1"/>
              <a:t>INSTRUCTOR NOTE:</a:t>
            </a:r>
            <a:r>
              <a:rPr lang="en-US" b="0" baseline="0"/>
              <a:t>  It may help the students visualize this linked list by writing the individual nodes on the board and then, in turn, have the students draw arrows to the “next node” until the entire Linked List is represented visually.</a:t>
            </a:r>
            <a:endParaRPr lang="en-US" b="1"/>
          </a:p>
          <a:p>
            <a:endParaRPr lang="en-US" b="1"/>
          </a:p>
          <a:p>
            <a:r>
              <a:rPr lang="en-US" b="1"/>
              <a:t>QUESTION 1:</a:t>
            </a:r>
            <a:r>
              <a:rPr lang="en-US" b="0"/>
              <a:t>  What is wrong with this linked list?</a:t>
            </a:r>
          </a:p>
          <a:p>
            <a:r>
              <a:rPr lang="en-US" b="1"/>
              <a:t>ANSWER 1:</a:t>
            </a:r>
            <a:r>
              <a:rPr lang="en-US" b="0"/>
              <a:t>  It is not ordered.  (</a:t>
            </a:r>
            <a:r>
              <a:rPr lang="en-US" b="1"/>
              <a:t>NOTE:</a:t>
            </a:r>
            <a:r>
              <a:rPr lang="en-US" b="0"/>
              <a:t>  Technically, this isn’t a problem.</a:t>
            </a:r>
            <a:r>
              <a:rPr lang="en-US" b="0" baseline="0"/>
              <a:t>  Linked Lists aren’t guaranteed to be ordered.  Still, why not order it?)</a:t>
            </a:r>
          </a:p>
          <a:p>
            <a:endParaRPr lang="en-US" b="0" baseline="0"/>
          </a:p>
          <a:p>
            <a:r>
              <a:rPr lang="en-US" b="1" baseline="0"/>
              <a:t>QUESTION 2:</a:t>
            </a:r>
            <a:r>
              <a:rPr lang="en-US" b="0" baseline="0"/>
              <a:t>  Which node is the “head” </a:t>
            </a:r>
            <a:r>
              <a:rPr lang="en-US" b="0" baseline="0" err="1"/>
              <a:t>struct</a:t>
            </a:r>
            <a:r>
              <a:rPr lang="en-US" b="0" baseline="0"/>
              <a:t>?</a:t>
            </a:r>
          </a:p>
          <a:p>
            <a:r>
              <a:rPr lang="en-US" b="1" baseline="0"/>
              <a:t>ANSWER 2:</a:t>
            </a:r>
            <a:r>
              <a:rPr lang="en-US" b="0" baseline="0"/>
              <a:t>  MQT16_01_S10</a:t>
            </a:r>
            <a:endParaRPr lang="en-US" b="1" baseline="0"/>
          </a:p>
          <a:p>
            <a:endParaRPr lang="en-US" b="0" baseline="0"/>
          </a:p>
          <a:p>
            <a:r>
              <a:rPr lang="en-US" b="1" baseline="0"/>
              <a:t>QUESTION 3:</a:t>
            </a:r>
            <a:r>
              <a:rPr lang="en-US" b="0" baseline="0"/>
              <a:t>  Is there a way to initialize these </a:t>
            </a:r>
            <a:r>
              <a:rPr lang="en-US" b="0" baseline="0" err="1"/>
              <a:t>struct</a:t>
            </a:r>
            <a:r>
              <a:rPr lang="en-US" b="0" baseline="0"/>
              <a:t> variables in such a way to create the linked list later on?</a:t>
            </a:r>
          </a:p>
          <a:p>
            <a:r>
              <a:rPr lang="en-US" b="1" baseline="0"/>
              <a:t>ANSWER 3:  </a:t>
            </a:r>
            <a:r>
              <a:rPr lang="en-US" b="0" baseline="0"/>
              <a:t>Set all the </a:t>
            </a:r>
            <a:r>
              <a:rPr lang="en-US" b="0" baseline="0" err="1"/>
              <a:t>next_node</a:t>
            </a:r>
            <a:r>
              <a:rPr lang="en-US" b="0" baseline="0"/>
              <a:t> members to NULL.</a:t>
            </a:r>
          </a:p>
          <a:p>
            <a:endParaRPr lang="en-US" b="0" baseline="0"/>
          </a:p>
          <a:p>
            <a:r>
              <a:rPr lang="en-US" b="1" baseline="0"/>
              <a:t>QUESTION 4:</a:t>
            </a:r>
            <a:r>
              <a:rPr lang="en-US" b="0" baseline="0"/>
              <a:t>  What is the single most important node in this linked list?</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a:t>ANSWER 4:</a:t>
            </a:r>
            <a:r>
              <a:rPr lang="en-US" b="0" baseline="0"/>
              <a:t>  Acceptable answers:  The “head” node, MQT16_01_S10, the first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a:t>QUESTION 5:</a:t>
            </a:r>
            <a:r>
              <a:rPr lang="en-US" b="0" baseline="0"/>
              <a:t>  Why is the “head” node the most important node in a linked list?</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a:t>ANSWER 5:</a:t>
            </a:r>
            <a:r>
              <a:rPr lang="en-US" b="0" baseline="0"/>
              <a:t>  It is (just about) the only way </a:t>
            </a:r>
            <a:endParaRPr lang="en-US" b="1" baseline="0"/>
          </a:p>
          <a:p>
            <a:endParaRPr lang="en-US" b="0" baseline="0"/>
          </a:p>
          <a:p>
            <a:r>
              <a:rPr lang="en-US" b="1" baseline="0"/>
              <a:t>QUESTION 6:</a:t>
            </a:r>
            <a:r>
              <a:rPr lang="en-US" b="0" baseline="0"/>
              <a:t>  How could we initialize this linked list so that all the members are properly initialized and it is ordered?</a:t>
            </a:r>
          </a:p>
          <a:p>
            <a:r>
              <a:rPr lang="en-US" b="1" baseline="0"/>
              <a:t>ANSWER 6:</a:t>
            </a:r>
            <a:r>
              <a:rPr lang="en-US" b="0" baseline="0"/>
              <a:t>  The question itself is a transition to the next slide, wherein lies the answer.</a:t>
            </a:r>
            <a:endParaRPr lang="en-US" b="1"/>
          </a:p>
        </p:txBody>
      </p:sp>
      <p:sp>
        <p:nvSpPr>
          <p:cNvPr id="4" name="Slide Number Placeholder 3"/>
          <p:cNvSpPr>
            <a:spLocks noGrp="1"/>
          </p:cNvSpPr>
          <p:nvPr>
            <p:ph type="sldNum" sz="quarter" idx="10"/>
          </p:nvPr>
        </p:nvSpPr>
        <p:spPr/>
        <p:txBody>
          <a:bodyPr/>
          <a:lstStyle/>
          <a:p>
            <a:fld id="{8BDA04FC-0A2E-412C-9EC8-7BDEBE27C85D}" type="slidenum">
              <a:rPr lang="en-US" smtClean="0"/>
              <a:pPr/>
              <a:t>25</a:t>
            </a:fld>
            <a:endParaRPr lang="en-US"/>
          </a:p>
        </p:txBody>
      </p:sp>
    </p:spTree>
    <p:extLst>
      <p:ext uri="{BB962C8B-B14F-4D97-AF65-F5344CB8AC3E}">
        <p14:creationId xmlns:p14="http://schemas.microsoft.com/office/powerpoint/2010/main" val="28280393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b="1"/>
              <a:t>INSTRUCTOR NOTE:</a:t>
            </a:r>
            <a:r>
              <a:rPr lang="en-US" b="0" baseline="0"/>
              <a:t>  It may help the students visualize this linked list by writing the individual nodes on the board and then, in turn, have the students draw arrows to the “next node” until the entire Linked List is represented visually.</a:t>
            </a:r>
            <a:endParaRPr lang="en-US" b="1"/>
          </a:p>
          <a:p>
            <a:endParaRPr lang="en-US" b="1"/>
          </a:p>
          <a:p>
            <a:r>
              <a:rPr lang="en-US" b="1"/>
              <a:t>QUESTION 1:</a:t>
            </a:r>
            <a:r>
              <a:rPr lang="en-US" b="0"/>
              <a:t>  What is wrong with this linked list?</a:t>
            </a:r>
          </a:p>
          <a:p>
            <a:r>
              <a:rPr lang="en-US" b="1"/>
              <a:t>ANSWER 1:</a:t>
            </a:r>
            <a:r>
              <a:rPr lang="en-US" b="0"/>
              <a:t>  It is not ordered.  (</a:t>
            </a:r>
            <a:r>
              <a:rPr lang="en-US" b="1"/>
              <a:t>NOTE:</a:t>
            </a:r>
            <a:r>
              <a:rPr lang="en-US" b="0"/>
              <a:t>  Technically, this isn’t a problem.</a:t>
            </a:r>
            <a:r>
              <a:rPr lang="en-US" b="0" baseline="0"/>
              <a:t>  Linked Lists aren’t guaranteed to be ordered.  Still, why not order it?)</a:t>
            </a:r>
          </a:p>
          <a:p>
            <a:endParaRPr lang="en-US" b="0" baseline="0"/>
          </a:p>
          <a:p>
            <a:r>
              <a:rPr lang="en-US" b="1" baseline="0"/>
              <a:t>QUESTION 2:</a:t>
            </a:r>
            <a:r>
              <a:rPr lang="en-US" b="0" baseline="0"/>
              <a:t>  Which node is the “head” </a:t>
            </a:r>
            <a:r>
              <a:rPr lang="en-US" b="0" baseline="0" err="1"/>
              <a:t>struct</a:t>
            </a:r>
            <a:r>
              <a:rPr lang="en-US" b="0" baseline="0"/>
              <a:t>?</a:t>
            </a:r>
          </a:p>
          <a:p>
            <a:r>
              <a:rPr lang="en-US" b="1" baseline="0"/>
              <a:t>ANSWER 2:</a:t>
            </a:r>
            <a:r>
              <a:rPr lang="en-US" b="0" baseline="0"/>
              <a:t>  MQT16_01_S10</a:t>
            </a:r>
            <a:endParaRPr lang="en-US" b="1" baseline="0"/>
          </a:p>
          <a:p>
            <a:endParaRPr lang="en-US" b="0" baseline="0"/>
          </a:p>
          <a:p>
            <a:r>
              <a:rPr lang="en-US" b="1" baseline="0"/>
              <a:t>QUESTION 3:</a:t>
            </a:r>
            <a:r>
              <a:rPr lang="en-US" b="0" baseline="0"/>
              <a:t>  Is there a way to initialize these </a:t>
            </a:r>
            <a:r>
              <a:rPr lang="en-US" b="0" baseline="0" err="1"/>
              <a:t>struct</a:t>
            </a:r>
            <a:r>
              <a:rPr lang="en-US" b="0" baseline="0"/>
              <a:t> variables in such a way to create the linked list later on?</a:t>
            </a:r>
          </a:p>
          <a:p>
            <a:r>
              <a:rPr lang="en-US" b="1" baseline="0"/>
              <a:t>ANSWER 3:  </a:t>
            </a:r>
            <a:r>
              <a:rPr lang="en-US" b="0" baseline="0"/>
              <a:t>Set all the </a:t>
            </a:r>
            <a:r>
              <a:rPr lang="en-US" b="0" baseline="0" err="1"/>
              <a:t>next_node</a:t>
            </a:r>
            <a:r>
              <a:rPr lang="en-US" b="0" baseline="0"/>
              <a:t> members to NULL.</a:t>
            </a:r>
          </a:p>
          <a:p>
            <a:endParaRPr lang="en-US" b="0" baseline="0"/>
          </a:p>
          <a:p>
            <a:r>
              <a:rPr lang="en-US" b="1" baseline="0"/>
              <a:t>QUESTION 4:</a:t>
            </a:r>
            <a:r>
              <a:rPr lang="en-US" b="0" baseline="0"/>
              <a:t>  What is the single most important node in this linked list?</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a:t>ANSWER 4:</a:t>
            </a:r>
            <a:r>
              <a:rPr lang="en-US" b="0" baseline="0"/>
              <a:t>  Acceptable answers:  The “head” node, MQT16_01_S10, the first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a:t>QUESTION 5:</a:t>
            </a:r>
            <a:r>
              <a:rPr lang="en-US" b="0" baseline="0"/>
              <a:t>  Why is the “head” node the most important node in a linked list?</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a:t>ANSWER 5:</a:t>
            </a:r>
            <a:r>
              <a:rPr lang="en-US" b="0" baseline="0"/>
              <a:t>  It is (just about) the only way </a:t>
            </a:r>
            <a:endParaRPr lang="en-US" b="1" baseline="0"/>
          </a:p>
          <a:p>
            <a:endParaRPr lang="en-US" b="0" baseline="0"/>
          </a:p>
          <a:p>
            <a:r>
              <a:rPr lang="en-US" b="1" baseline="0"/>
              <a:t>QUESTION 6:</a:t>
            </a:r>
            <a:r>
              <a:rPr lang="en-US" b="0" baseline="0"/>
              <a:t>  How could we initialize this linked list so that all the members are properly initialized and it is ordered?</a:t>
            </a:r>
          </a:p>
          <a:p>
            <a:r>
              <a:rPr lang="en-US" b="1" baseline="0"/>
              <a:t>ANSWER 6:</a:t>
            </a:r>
            <a:r>
              <a:rPr lang="en-US" b="0" baseline="0"/>
              <a:t>  The question itself is a transition to the next slide, wherein lies the answer.</a:t>
            </a:r>
            <a:endParaRPr lang="en-US" b="1"/>
          </a:p>
        </p:txBody>
      </p:sp>
      <p:sp>
        <p:nvSpPr>
          <p:cNvPr id="4" name="Slide Number Placeholder 3"/>
          <p:cNvSpPr>
            <a:spLocks noGrp="1"/>
          </p:cNvSpPr>
          <p:nvPr>
            <p:ph type="sldNum" sz="quarter" idx="10"/>
          </p:nvPr>
        </p:nvSpPr>
        <p:spPr/>
        <p:txBody>
          <a:bodyPr/>
          <a:lstStyle/>
          <a:p>
            <a:fld id="{8BDA04FC-0A2E-412C-9EC8-7BDEBE27C85D}" type="slidenum">
              <a:rPr lang="en-US" smtClean="0"/>
              <a:pPr/>
              <a:t>26</a:t>
            </a:fld>
            <a:endParaRPr lang="en-US"/>
          </a:p>
        </p:txBody>
      </p:sp>
    </p:spTree>
    <p:extLst>
      <p:ext uri="{BB962C8B-B14F-4D97-AF65-F5344CB8AC3E}">
        <p14:creationId xmlns:p14="http://schemas.microsoft.com/office/powerpoint/2010/main" val="1718620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Different guides will be released for different languages.</a:t>
            </a:r>
          </a:p>
          <a:p>
            <a:r>
              <a:rPr lang="en-US"/>
              <a:t>The entire guide won’t apply to every section.</a:t>
            </a:r>
          </a:p>
          <a:p>
            <a:r>
              <a:rPr lang="en-US"/>
              <a:t>Newly applicable sections will be covered in each objective</a:t>
            </a:r>
          </a:p>
          <a:p>
            <a:r>
              <a:rPr lang="en-US"/>
              <a:t>The “Requirements” section will be evaluated during all Progress Checks</a:t>
            </a:r>
          </a:p>
          <a:p>
            <a:r>
              <a:rPr lang="en-US"/>
              <a:t>The “Recommendations” section will *NOT* be evaluated</a:t>
            </a:r>
            <a:r>
              <a:rPr lang="en-US" baseline="0"/>
              <a:t> but represent ‘best practices’ conducive to learning</a:t>
            </a:r>
            <a:endParaRPr lang="en-US"/>
          </a:p>
        </p:txBody>
      </p:sp>
      <p:sp>
        <p:nvSpPr>
          <p:cNvPr id="4" name="Slide Number Placeholder 3"/>
          <p:cNvSpPr>
            <a:spLocks noGrp="1"/>
          </p:cNvSpPr>
          <p:nvPr>
            <p:ph type="sldNum" sz="quarter" idx="10"/>
          </p:nvPr>
        </p:nvSpPr>
        <p:spPr/>
        <p:txBody>
          <a:bodyPr/>
          <a:lstStyle/>
          <a:p>
            <a:fld id="{8BDA04FC-0A2E-412C-9EC8-7BDEBE27C85D}" type="slidenum">
              <a:rPr lang="en-US" smtClean="0"/>
              <a:pPr/>
              <a:t>4</a:t>
            </a:fld>
            <a:endParaRPr lang="en-US"/>
          </a:p>
        </p:txBody>
      </p:sp>
    </p:spTree>
    <p:extLst>
      <p:ext uri="{BB962C8B-B14F-4D97-AF65-F5344CB8AC3E}">
        <p14:creationId xmlns:p14="http://schemas.microsoft.com/office/powerpoint/2010/main" val="36251817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b="1"/>
              <a:t>INSTRUCTOR NOTE:</a:t>
            </a:r>
            <a:r>
              <a:rPr lang="en-US" b="0" baseline="0"/>
              <a:t>  It may help the students visualize this linked list by writing the individual nodes on the board and then, in turn, have the students draw arrows to the “next node” until the entire Linked List is represented visually.</a:t>
            </a:r>
            <a:endParaRPr lang="en-US" b="1"/>
          </a:p>
          <a:p>
            <a:endParaRPr lang="en-US" b="1"/>
          </a:p>
          <a:p>
            <a:r>
              <a:rPr lang="en-US" b="1"/>
              <a:t>QUESTION 1:</a:t>
            </a:r>
            <a:r>
              <a:rPr lang="en-US" b="0"/>
              <a:t>  What is wrong with this linked list?</a:t>
            </a:r>
          </a:p>
          <a:p>
            <a:r>
              <a:rPr lang="en-US" b="1"/>
              <a:t>ANSWER 1:</a:t>
            </a:r>
            <a:r>
              <a:rPr lang="en-US" b="0"/>
              <a:t>  It is not ordered.  (</a:t>
            </a:r>
            <a:r>
              <a:rPr lang="en-US" b="1"/>
              <a:t>NOTE:</a:t>
            </a:r>
            <a:r>
              <a:rPr lang="en-US" b="0"/>
              <a:t>  Technically, this isn’t a problem.</a:t>
            </a:r>
            <a:r>
              <a:rPr lang="en-US" b="0" baseline="0"/>
              <a:t>  Linked Lists aren’t guaranteed to be ordered.  Still, why not order it?)</a:t>
            </a:r>
          </a:p>
          <a:p>
            <a:endParaRPr lang="en-US" b="0" baseline="0"/>
          </a:p>
          <a:p>
            <a:r>
              <a:rPr lang="en-US" b="1" baseline="0"/>
              <a:t>QUESTION 2:</a:t>
            </a:r>
            <a:r>
              <a:rPr lang="en-US" b="0" baseline="0"/>
              <a:t>  Which node is the “head” </a:t>
            </a:r>
            <a:r>
              <a:rPr lang="en-US" b="0" baseline="0" err="1"/>
              <a:t>struct</a:t>
            </a:r>
            <a:r>
              <a:rPr lang="en-US" b="0" baseline="0"/>
              <a:t>?</a:t>
            </a:r>
          </a:p>
          <a:p>
            <a:r>
              <a:rPr lang="en-US" b="1" baseline="0"/>
              <a:t>ANSWER 2:</a:t>
            </a:r>
            <a:r>
              <a:rPr lang="en-US" b="0" baseline="0"/>
              <a:t>  MQT16_01_S10</a:t>
            </a:r>
            <a:endParaRPr lang="en-US" b="1" baseline="0"/>
          </a:p>
          <a:p>
            <a:endParaRPr lang="en-US" b="0" baseline="0"/>
          </a:p>
          <a:p>
            <a:r>
              <a:rPr lang="en-US" b="1" baseline="0"/>
              <a:t>QUESTION 3:</a:t>
            </a:r>
            <a:r>
              <a:rPr lang="en-US" b="0" baseline="0"/>
              <a:t>  Is there a way to initialize these </a:t>
            </a:r>
            <a:r>
              <a:rPr lang="en-US" b="0" baseline="0" err="1"/>
              <a:t>struct</a:t>
            </a:r>
            <a:r>
              <a:rPr lang="en-US" b="0" baseline="0"/>
              <a:t> variables in such a way to create the linked list later on?</a:t>
            </a:r>
          </a:p>
          <a:p>
            <a:r>
              <a:rPr lang="en-US" b="1" baseline="0"/>
              <a:t>ANSWER 3:  </a:t>
            </a:r>
            <a:r>
              <a:rPr lang="en-US" b="0" baseline="0"/>
              <a:t>Set all the </a:t>
            </a:r>
            <a:r>
              <a:rPr lang="en-US" b="0" baseline="0" err="1"/>
              <a:t>next_node</a:t>
            </a:r>
            <a:r>
              <a:rPr lang="en-US" b="0" baseline="0"/>
              <a:t> members to NULL.</a:t>
            </a:r>
          </a:p>
          <a:p>
            <a:endParaRPr lang="en-US" b="0" baseline="0"/>
          </a:p>
          <a:p>
            <a:r>
              <a:rPr lang="en-US" b="1" baseline="0"/>
              <a:t>QUESTION 4:</a:t>
            </a:r>
            <a:r>
              <a:rPr lang="en-US" b="0" baseline="0"/>
              <a:t>  What is the single most important node in this linked list?</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a:t>ANSWER 4:</a:t>
            </a:r>
            <a:r>
              <a:rPr lang="en-US" b="0" baseline="0"/>
              <a:t>  Acceptable answers:  The “head” node, MQT16_01_S10, the first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a:t>QUESTION 5:</a:t>
            </a:r>
            <a:r>
              <a:rPr lang="en-US" b="0" baseline="0"/>
              <a:t>  Why is the “head” node the most important node in a linked list?</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a:t>ANSWER 5:</a:t>
            </a:r>
            <a:r>
              <a:rPr lang="en-US" b="0" baseline="0"/>
              <a:t>  It is (just about) the only way </a:t>
            </a:r>
            <a:endParaRPr lang="en-US" b="1" baseline="0"/>
          </a:p>
          <a:p>
            <a:endParaRPr lang="en-US" b="0" baseline="0"/>
          </a:p>
          <a:p>
            <a:r>
              <a:rPr lang="en-US" b="1" baseline="0"/>
              <a:t>QUESTION 6:</a:t>
            </a:r>
            <a:r>
              <a:rPr lang="en-US" b="0" baseline="0"/>
              <a:t>  How could we initialize this linked list so that all the members are properly initialized and it is ordered?</a:t>
            </a:r>
          </a:p>
          <a:p>
            <a:r>
              <a:rPr lang="en-US" b="1" baseline="0"/>
              <a:t>ANSWER 6:</a:t>
            </a:r>
            <a:r>
              <a:rPr lang="en-US" b="0" baseline="0"/>
              <a:t>  The question itself is a transition to the next slide, wherein lies the answer.</a:t>
            </a:r>
            <a:endParaRPr lang="en-US" b="1"/>
          </a:p>
        </p:txBody>
      </p:sp>
      <p:sp>
        <p:nvSpPr>
          <p:cNvPr id="4" name="Slide Number Placeholder 3"/>
          <p:cNvSpPr>
            <a:spLocks noGrp="1"/>
          </p:cNvSpPr>
          <p:nvPr>
            <p:ph type="sldNum" sz="quarter" idx="10"/>
          </p:nvPr>
        </p:nvSpPr>
        <p:spPr/>
        <p:txBody>
          <a:bodyPr/>
          <a:lstStyle/>
          <a:p>
            <a:fld id="{8BDA04FC-0A2E-412C-9EC8-7BDEBE27C85D}" type="slidenum">
              <a:rPr lang="en-US" smtClean="0"/>
              <a:pPr/>
              <a:t>27</a:t>
            </a:fld>
            <a:endParaRPr lang="en-US"/>
          </a:p>
        </p:txBody>
      </p:sp>
    </p:spTree>
    <p:extLst>
      <p:ext uri="{BB962C8B-B14F-4D97-AF65-F5344CB8AC3E}">
        <p14:creationId xmlns:p14="http://schemas.microsoft.com/office/powerpoint/2010/main" val="28380232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NARRATIVE:</a:t>
            </a:r>
            <a:r>
              <a:rPr lang="en-US" b="0"/>
              <a:t>  The big</a:t>
            </a:r>
            <a:r>
              <a:rPr lang="en-US" b="0" baseline="0"/>
              <a:t> difference between singly and doubly linked lists is the available direction to traverse the list.  Singly linked lists may only move forward.  Doubly linked lists may traverse the ‘chain’ forwards or backwards.</a:t>
            </a:r>
            <a:endParaRPr lang="en-US" b="1"/>
          </a:p>
          <a:p>
            <a:endParaRPr lang="en-US" b="1"/>
          </a:p>
          <a:p>
            <a:r>
              <a:rPr lang="en-US" b="1"/>
              <a:t>INSTRUCTOR NOTE:</a:t>
            </a:r>
            <a:r>
              <a:rPr lang="en-US" b="0"/>
              <a:t>  The</a:t>
            </a:r>
            <a:r>
              <a:rPr lang="en-US"/>
              <a:t> “circular</a:t>
            </a:r>
            <a:r>
              <a:rPr lang="en-US" baseline="0"/>
              <a:t> linked list” could be made from either a singly or double linked list.  A “circular linked list” is simply *any* type of linked list in which the tail of the list points at the head.  </a:t>
            </a:r>
            <a:r>
              <a:rPr lang="en-US" b="1" baseline="0"/>
              <a:t>NOTE:</a:t>
            </a:r>
            <a:r>
              <a:rPr lang="en-US" baseline="0"/>
              <a:t>  In a doubly linked list, the head must also point at the tail.</a:t>
            </a:r>
            <a:endParaRPr lang="en-US"/>
          </a:p>
        </p:txBody>
      </p:sp>
      <p:sp>
        <p:nvSpPr>
          <p:cNvPr id="4" name="Slide Number Placeholder 3"/>
          <p:cNvSpPr>
            <a:spLocks noGrp="1"/>
          </p:cNvSpPr>
          <p:nvPr>
            <p:ph type="sldNum" sz="quarter" idx="10"/>
          </p:nvPr>
        </p:nvSpPr>
        <p:spPr/>
        <p:txBody>
          <a:bodyPr/>
          <a:lstStyle/>
          <a:p>
            <a:fld id="{8BDA04FC-0A2E-412C-9EC8-7BDEBE27C85D}" type="slidenum">
              <a:rPr lang="en-US" smtClean="0"/>
              <a:pPr/>
              <a:t>29</a:t>
            </a:fld>
            <a:endParaRPr lang="en-US"/>
          </a:p>
        </p:txBody>
      </p:sp>
    </p:spTree>
    <p:extLst>
      <p:ext uri="{BB962C8B-B14F-4D97-AF65-F5344CB8AC3E}">
        <p14:creationId xmlns:p14="http://schemas.microsoft.com/office/powerpoint/2010/main" val="8186791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NARRATIVE:</a:t>
            </a:r>
            <a:r>
              <a:rPr lang="en-US" b="0"/>
              <a:t>  The big</a:t>
            </a:r>
            <a:r>
              <a:rPr lang="en-US" b="0" baseline="0"/>
              <a:t> difference between singly and doubly linked lists is the available direction to traverse the list.  Singly linked lists may only move forward.  Doubly linked lists may traverse the ‘chain’ forwards or backwards.</a:t>
            </a:r>
            <a:endParaRPr lang="en-US" b="1"/>
          </a:p>
          <a:p>
            <a:endParaRPr lang="en-US" b="1"/>
          </a:p>
          <a:p>
            <a:r>
              <a:rPr lang="en-US" b="1"/>
              <a:t>INSTRUCTOR NOTE:</a:t>
            </a:r>
            <a:r>
              <a:rPr lang="en-US" b="0"/>
              <a:t>  The</a:t>
            </a:r>
            <a:r>
              <a:rPr lang="en-US"/>
              <a:t> “circular</a:t>
            </a:r>
            <a:r>
              <a:rPr lang="en-US" baseline="0"/>
              <a:t> linked list” could be made from either a singly or double linked list.  A “circular linked list” is simply *any* type of linked list in which the tail of the list points at the head.  </a:t>
            </a:r>
            <a:r>
              <a:rPr lang="en-US" b="1" baseline="0"/>
              <a:t>NOTE:</a:t>
            </a:r>
            <a:r>
              <a:rPr lang="en-US" baseline="0"/>
              <a:t>  In a doubly linked list, the head must also point at the tail.</a:t>
            </a:r>
            <a:endParaRPr lang="en-US"/>
          </a:p>
        </p:txBody>
      </p:sp>
      <p:sp>
        <p:nvSpPr>
          <p:cNvPr id="4" name="Slide Number Placeholder 3"/>
          <p:cNvSpPr>
            <a:spLocks noGrp="1"/>
          </p:cNvSpPr>
          <p:nvPr>
            <p:ph type="sldNum" sz="quarter" idx="10"/>
          </p:nvPr>
        </p:nvSpPr>
        <p:spPr/>
        <p:txBody>
          <a:bodyPr/>
          <a:lstStyle/>
          <a:p>
            <a:fld id="{8BDA04FC-0A2E-412C-9EC8-7BDEBE27C85D}" type="slidenum">
              <a:rPr lang="en-US" smtClean="0"/>
              <a:pPr/>
              <a:t>31</a:t>
            </a:fld>
            <a:endParaRPr lang="en-US"/>
          </a:p>
        </p:txBody>
      </p:sp>
    </p:spTree>
    <p:extLst>
      <p:ext uri="{BB962C8B-B14F-4D97-AF65-F5344CB8AC3E}">
        <p14:creationId xmlns:p14="http://schemas.microsoft.com/office/powerpoint/2010/main" val="23141117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a:t>NARRATIVE:</a:t>
            </a:r>
            <a:r>
              <a:rPr lang="en-US" b="0"/>
              <a:t>  The big</a:t>
            </a:r>
            <a:r>
              <a:rPr lang="en-US" b="0" baseline="0"/>
              <a:t> difference between singly and doubly linked circular lists is the available direction to traverse the list.  Singly linked lists may only move forward.  Doubly linked lists may traverse the ‘chain’ forwards or backwards.</a:t>
            </a:r>
            <a:endParaRPr lang="en-US" b="1"/>
          </a:p>
          <a:p>
            <a:endParaRPr lang="en-US" b="1"/>
          </a:p>
          <a:p>
            <a:r>
              <a:rPr lang="en-US" b="1"/>
              <a:t>INSTRUCTOR NOTE:</a:t>
            </a:r>
            <a:r>
              <a:rPr lang="en-US" b="0"/>
              <a:t>  The</a:t>
            </a:r>
            <a:r>
              <a:rPr lang="en-US"/>
              <a:t> “circular</a:t>
            </a:r>
            <a:r>
              <a:rPr lang="en-US" baseline="0"/>
              <a:t> linked list” could be made from either a singly or double linked list.  A “circular linked list” is simply *any* type of linked list in which the tail of the list points at the head.  </a:t>
            </a:r>
            <a:r>
              <a:rPr lang="en-US" b="1" baseline="0"/>
              <a:t>NOTE:</a:t>
            </a:r>
            <a:r>
              <a:rPr lang="en-US" baseline="0"/>
              <a:t>  In a doubly linked list, the head must also point at the tail.</a:t>
            </a:r>
          </a:p>
          <a:p>
            <a:endParaRPr lang="en-US" baseline="0"/>
          </a:p>
          <a:p>
            <a:r>
              <a:rPr lang="en-US" b="1" baseline="0"/>
              <a:t>QUESTION 1:</a:t>
            </a:r>
            <a:r>
              <a:rPr lang="en-US" b="0" baseline="0"/>
              <a:t>  This slide details how to make a singly linked list circular.  What steps would you accomplish to make a singly linked circular list into a singly liked list?</a:t>
            </a:r>
          </a:p>
          <a:p>
            <a:r>
              <a:rPr lang="en-US" b="1" baseline="0"/>
              <a:t>ANSWER 1:</a:t>
            </a:r>
            <a:r>
              <a:rPr lang="en-US" b="0" baseline="0"/>
              <a:t>  Point the tail to NULL.</a:t>
            </a:r>
          </a:p>
          <a:p>
            <a:endParaRPr lang="en-US" b="0" baseline="0"/>
          </a:p>
          <a:p>
            <a:r>
              <a:rPr lang="en-US" b="1" baseline="0"/>
              <a:t>QUESTION 2:</a:t>
            </a:r>
            <a:r>
              <a:rPr lang="en-US" b="0" baseline="0"/>
              <a:t>  This slide details how to make a doubly linked list circular.  What steps would you accomplish to make a doubly linked circular list into a doubly liked list?</a:t>
            </a:r>
          </a:p>
          <a:p>
            <a:r>
              <a:rPr lang="en-US" b="1" baseline="0"/>
              <a:t>ANSWER 2:</a:t>
            </a:r>
            <a:r>
              <a:rPr lang="en-US" b="0" baseline="0"/>
              <a:t>  Point the tail’s ‘next node’ to NULL and point the ‘head’s ‘previous node’ to NULL.</a:t>
            </a:r>
            <a:endParaRPr lang="en-US" b="1"/>
          </a:p>
          <a:p>
            <a:endParaRPr lang="en-US" b="1"/>
          </a:p>
        </p:txBody>
      </p:sp>
      <p:sp>
        <p:nvSpPr>
          <p:cNvPr id="4" name="Slide Number Placeholder 3"/>
          <p:cNvSpPr>
            <a:spLocks noGrp="1"/>
          </p:cNvSpPr>
          <p:nvPr>
            <p:ph type="sldNum" sz="quarter" idx="10"/>
          </p:nvPr>
        </p:nvSpPr>
        <p:spPr/>
        <p:txBody>
          <a:bodyPr/>
          <a:lstStyle/>
          <a:p>
            <a:fld id="{8BDA04FC-0A2E-412C-9EC8-7BDEBE27C85D}" type="slidenum">
              <a:rPr lang="en-US" smtClean="0"/>
              <a:pPr/>
              <a:t>34</a:t>
            </a:fld>
            <a:endParaRPr lang="en-US"/>
          </a:p>
        </p:txBody>
      </p:sp>
    </p:spTree>
    <p:extLst>
      <p:ext uri="{BB962C8B-B14F-4D97-AF65-F5344CB8AC3E}">
        <p14:creationId xmlns:p14="http://schemas.microsoft.com/office/powerpoint/2010/main" val="41405785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a:t>DISCLAIMER:</a:t>
            </a:r>
            <a:r>
              <a:rPr lang="en-US" baseline="0"/>
              <a:t>  This example is an extremely simple and contrived application of Function Pointers within </a:t>
            </a:r>
            <a:r>
              <a:rPr lang="en-US" baseline="0" err="1"/>
              <a:t>structs</a:t>
            </a:r>
            <a:r>
              <a:rPr lang="en-US" baseline="0"/>
              <a:t> to best illustrate and present this new concept.</a:t>
            </a:r>
            <a:endParaRPr lang="en-US"/>
          </a:p>
          <a:p>
            <a:endParaRPr lang="en-US"/>
          </a:p>
          <a:p>
            <a:r>
              <a:rPr lang="en-US" b="1"/>
              <a:t>INSTRUCTOR</a:t>
            </a:r>
            <a:r>
              <a:rPr lang="en-US" b="1" baseline="0"/>
              <a:t> NOTE:</a:t>
            </a:r>
            <a:r>
              <a:rPr lang="en-US" baseline="0"/>
              <a:t>  This slide is meant to be digested text box by text box.  </a:t>
            </a:r>
          </a:p>
          <a:p>
            <a:r>
              <a:rPr lang="en-US" baseline="0"/>
              <a:t>	First, discuss the format of the </a:t>
            </a:r>
            <a:r>
              <a:rPr lang="en-US" baseline="0" err="1"/>
              <a:t>struct</a:t>
            </a:r>
            <a:r>
              <a:rPr lang="en-US" baseline="0"/>
              <a:t> “</a:t>
            </a:r>
            <a:r>
              <a:rPr lang="en-US" baseline="0" err="1"/>
              <a:t>ModifyNumbers</a:t>
            </a:r>
            <a:r>
              <a:rPr lang="en-US" baseline="0"/>
              <a:t>”.  Take this opportunity to refresh the classes memory on function pointers.</a:t>
            </a:r>
          </a:p>
          <a:p>
            <a:r>
              <a:rPr lang="en-US" baseline="0"/>
              <a:t>	Next, discuss the three functions add(), sub(), and </a:t>
            </a:r>
            <a:r>
              <a:rPr lang="en-US" baseline="0" err="1"/>
              <a:t>mul</a:t>
            </a:r>
            <a:r>
              <a:rPr lang="en-US" baseline="0"/>
              <a:t>().  The class coding style guide was violated in the interest of space.  These three functions are very simplistic and probably didn’t even need to be defined.</a:t>
            </a:r>
          </a:p>
          <a:p>
            <a:r>
              <a:rPr lang="en-US" baseline="0"/>
              <a:t>	Then, discuss the initialization of the three </a:t>
            </a:r>
            <a:r>
              <a:rPr lang="en-US" baseline="0" err="1"/>
              <a:t>struct</a:t>
            </a:r>
            <a:r>
              <a:rPr lang="en-US" baseline="0"/>
              <a:t> variables.  The results member is initialized to 0.  This value will later be changed when the function pointer is invoked.  The comments off to the side merely represent what the results member is </a:t>
            </a:r>
            <a:r>
              <a:rPr lang="en-US" i="1" baseline="0"/>
              <a:t>going</a:t>
            </a:r>
            <a:r>
              <a:rPr lang="en-US" i="0" baseline="0"/>
              <a:t> to be.  Right now, it’s 0.</a:t>
            </a:r>
          </a:p>
          <a:p>
            <a:r>
              <a:rPr lang="en-US" i="0" baseline="0"/>
              <a:t>	Finally, discuss what happens when the member </a:t>
            </a:r>
            <a:r>
              <a:rPr lang="en-US" i="0" baseline="0" err="1"/>
              <a:t>mathFunc_ptr</a:t>
            </a:r>
            <a:r>
              <a:rPr lang="en-US" i="0" baseline="0"/>
              <a:t> is called with num1 and num2 as parameters.  It is here that the results member is assigned the expected values.</a:t>
            </a:r>
          </a:p>
          <a:p>
            <a:endParaRPr lang="en-US" i="0" baseline="0"/>
          </a:p>
          <a:p>
            <a:r>
              <a:rPr lang="en-US" b="1" i="0" baseline="0"/>
              <a:t>QUESTION 1:</a:t>
            </a:r>
            <a:r>
              <a:rPr lang="en-US" b="0" i="0" baseline="0"/>
              <a:t>  Assuming all of the code here has already executed, what happens if I modify case1.mathFunc_ptr to &amp;</a:t>
            </a:r>
            <a:r>
              <a:rPr lang="en-US" b="0" i="0" baseline="0" err="1"/>
              <a:t>mul</a:t>
            </a:r>
            <a:r>
              <a:rPr lang="en-US" b="0" i="0" baseline="0"/>
              <a:t>?</a:t>
            </a:r>
          </a:p>
          <a:p>
            <a:r>
              <a:rPr lang="en-US" b="1" i="0" baseline="0"/>
              <a:t>ANSWER 1:</a:t>
            </a:r>
            <a:r>
              <a:rPr lang="en-US" b="0" i="0" baseline="0"/>
              <a:t>  The function pointer member now points to </a:t>
            </a:r>
            <a:r>
              <a:rPr lang="en-US" b="0" i="0" baseline="0" err="1"/>
              <a:t>mul</a:t>
            </a:r>
            <a:r>
              <a:rPr lang="en-US" b="0" i="0" baseline="0"/>
              <a:t>() but nothing else about that specific </a:t>
            </a:r>
            <a:r>
              <a:rPr lang="en-US" b="0" i="0" baseline="0" err="1"/>
              <a:t>struct</a:t>
            </a:r>
            <a:r>
              <a:rPr lang="en-US" b="0" i="0" baseline="0"/>
              <a:t> variable (case1) changes.  Num1 is still 1, num2 is still 2, and results is still 3.</a:t>
            </a:r>
          </a:p>
          <a:p>
            <a:endParaRPr lang="en-US" b="0" i="0" baseline="0"/>
          </a:p>
        </p:txBody>
      </p:sp>
      <p:sp>
        <p:nvSpPr>
          <p:cNvPr id="4" name="Slide Number Placeholder 3"/>
          <p:cNvSpPr>
            <a:spLocks noGrp="1"/>
          </p:cNvSpPr>
          <p:nvPr>
            <p:ph type="sldNum" sz="quarter" idx="10"/>
          </p:nvPr>
        </p:nvSpPr>
        <p:spPr/>
        <p:txBody>
          <a:bodyPr/>
          <a:lstStyle/>
          <a:p>
            <a:fld id="{8BDA04FC-0A2E-412C-9EC8-7BDEBE27C85D}" type="slidenum">
              <a:rPr lang="en-US" smtClean="0"/>
              <a:pPr/>
              <a:t>36</a:t>
            </a:fld>
            <a:endParaRPr lang="en-US"/>
          </a:p>
        </p:txBody>
      </p:sp>
    </p:spTree>
    <p:extLst>
      <p:ext uri="{BB962C8B-B14F-4D97-AF65-F5344CB8AC3E}">
        <p14:creationId xmlns:p14="http://schemas.microsoft.com/office/powerpoint/2010/main" val="1478619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Slideshow presentations will no</a:t>
            </a:r>
            <a:r>
              <a:rPr lang="en-US" baseline="0"/>
              <a:t> longer include full code examples because of limited space.  Code “shell” is presented here.  From here on out, only stub code will be presented on slideshows.  Actual on-screen instructor examples of code in an IDE or text editor should be full and complete.  Necessary additions to this code “shell” should be included along with the stub code as a modification to the “shell”.  Emphasis should be placed on return codes.</a:t>
            </a:r>
          </a:p>
          <a:p>
            <a:endParaRPr lang="en-US" baseline="0"/>
          </a:p>
          <a:p>
            <a:r>
              <a:rPr lang="en-US" baseline="0"/>
              <a:t>Many of the macro examples included in this objective are contrived and the work they accomplish, arguably, would best be served as code instead of macros.  Many examples included in this objective are taken from real sources (see: </a:t>
            </a:r>
            <a:r>
              <a:rPr lang="en-US" baseline="0" err="1"/>
              <a:t>Zend</a:t>
            </a:r>
            <a:r>
              <a:rPr lang="en-US" baseline="0"/>
              <a:t> header, </a:t>
            </a:r>
            <a:r>
              <a:rPr lang="en-US" baseline="0" err="1"/>
              <a:t>stdio.h</a:t>
            </a:r>
            <a:r>
              <a:rPr lang="en-US" baseline="0"/>
              <a:t>, </a:t>
            </a:r>
            <a:r>
              <a:rPr lang="en-US" baseline="0" err="1"/>
              <a:t>stackoverflow</a:t>
            </a:r>
            <a:r>
              <a:rPr lang="en-US" baseline="0"/>
              <a:t> examples).  It is possible the students may never be called upon to write or utilize preprocessor directives more advanced than #including a header, #defining a constant, or writing header guards (see: </a:t>
            </a:r>
            <a:r>
              <a:rPr lang="en-US" baseline="0" err="1"/>
              <a:t>ifdef</a:t>
            </a:r>
            <a:r>
              <a:rPr lang="en-US" baseline="0"/>
              <a:t>/define).  While this may be true, it is likely they will need to read/understand/adapt/utilize source code/header files/header source code that *does* utilize advanced macros.</a:t>
            </a:r>
          </a:p>
          <a:p>
            <a:endParaRPr lang="en-US" baseline="0"/>
          </a:p>
          <a:p>
            <a:r>
              <a:rPr lang="en-US"/>
              <a:t>http://stackoverflow.com/questions/204476/what-should-main-return-in-c-and-c</a:t>
            </a:r>
          </a:p>
          <a:p>
            <a:endParaRPr lang="en-US"/>
          </a:p>
        </p:txBody>
      </p:sp>
      <p:sp>
        <p:nvSpPr>
          <p:cNvPr id="4" name="Slide Number Placeholder 3"/>
          <p:cNvSpPr>
            <a:spLocks noGrp="1"/>
          </p:cNvSpPr>
          <p:nvPr>
            <p:ph type="sldNum" sz="quarter" idx="10"/>
          </p:nvPr>
        </p:nvSpPr>
        <p:spPr/>
        <p:txBody>
          <a:bodyPr/>
          <a:lstStyle/>
          <a:p>
            <a:fld id="{8BDA04FC-0A2E-412C-9EC8-7BDEBE27C85D}" type="slidenum">
              <a:rPr lang="en-US" smtClean="0"/>
              <a:pPr/>
              <a:t>5</a:t>
            </a:fld>
            <a:endParaRPr lang="en-US"/>
          </a:p>
        </p:txBody>
      </p:sp>
    </p:spTree>
    <p:extLst>
      <p:ext uri="{BB962C8B-B14F-4D97-AF65-F5344CB8AC3E}">
        <p14:creationId xmlns:p14="http://schemas.microsoft.com/office/powerpoint/2010/main" val="4262913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addition to discussing the </a:t>
            </a:r>
            <a:r>
              <a:rPr lang="en-US" err="1"/>
              <a:t>struct</a:t>
            </a:r>
            <a:r>
              <a:rPr lang="en-US"/>
              <a:t> syntax,</a:t>
            </a:r>
            <a:r>
              <a:rPr lang="en-US" baseline="0"/>
              <a:t> discuss the specific example.  Compare the specific example to the previous definition of a </a:t>
            </a:r>
            <a:r>
              <a:rPr lang="en-US" baseline="0" err="1"/>
              <a:t>struct</a:t>
            </a:r>
            <a:r>
              <a:rPr lang="en-US" baseline="0"/>
              <a:t>.  Also, brainstorm some examples that would lend themselves to </a:t>
            </a:r>
            <a:r>
              <a:rPr lang="en-US" baseline="0" err="1"/>
              <a:t>structs</a:t>
            </a:r>
            <a:r>
              <a:rPr lang="en-US" baseline="0"/>
              <a:t>.</a:t>
            </a:r>
          </a:p>
          <a:p>
            <a:endParaRPr lang="en-US" baseline="0"/>
          </a:p>
          <a:p>
            <a:r>
              <a:rPr lang="en-US" b="1" baseline="0"/>
              <a:t>INSTRUCTOR NOTE:</a:t>
            </a:r>
            <a:r>
              <a:rPr lang="en-US" baseline="0"/>
              <a:t>  Some recent Instructor Solutions have included </a:t>
            </a:r>
            <a:r>
              <a:rPr lang="en-US" baseline="0" err="1"/>
              <a:t>structs</a:t>
            </a:r>
            <a:r>
              <a:rPr lang="en-US" baseline="0"/>
              <a:t> as part of the solution.  </a:t>
            </a:r>
            <a:r>
              <a:rPr lang="en-US" baseline="0" err="1"/>
              <a:t>Structs</a:t>
            </a:r>
            <a:r>
              <a:rPr lang="en-US" baseline="0"/>
              <a:t> easily lend themselves to writing tests (as opposed to using parallel arrays).</a:t>
            </a:r>
            <a:endParaRPr lang="en-US"/>
          </a:p>
        </p:txBody>
      </p:sp>
      <p:sp>
        <p:nvSpPr>
          <p:cNvPr id="4" name="Slide Number Placeholder 3"/>
          <p:cNvSpPr>
            <a:spLocks noGrp="1"/>
          </p:cNvSpPr>
          <p:nvPr>
            <p:ph type="sldNum" sz="quarter" idx="10"/>
          </p:nvPr>
        </p:nvSpPr>
        <p:spPr/>
        <p:txBody>
          <a:bodyPr/>
          <a:lstStyle/>
          <a:p>
            <a:fld id="{8BDA04FC-0A2E-412C-9EC8-7BDEBE27C85D}" type="slidenum">
              <a:rPr lang="en-US" smtClean="0"/>
              <a:pPr/>
              <a:t>7</a:t>
            </a:fld>
            <a:endParaRPr lang="en-US"/>
          </a:p>
        </p:txBody>
      </p:sp>
    </p:spTree>
    <p:extLst>
      <p:ext uri="{BB962C8B-B14F-4D97-AF65-F5344CB8AC3E}">
        <p14:creationId xmlns:p14="http://schemas.microsoft.com/office/powerpoint/2010/main" val="3954169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addition to discussing the </a:t>
            </a:r>
            <a:r>
              <a:rPr lang="en-US" err="1"/>
              <a:t>struct</a:t>
            </a:r>
            <a:r>
              <a:rPr lang="en-US"/>
              <a:t> syntax,</a:t>
            </a:r>
            <a:r>
              <a:rPr lang="en-US" baseline="0"/>
              <a:t> discuss the specific example.  Compare the specific example to the previous definition of a </a:t>
            </a:r>
            <a:r>
              <a:rPr lang="en-US" baseline="0" err="1"/>
              <a:t>struct</a:t>
            </a:r>
            <a:r>
              <a:rPr lang="en-US" baseline="0"/>
              <a:t>.  Also, brainstorm some examples that would lend themselves to </a:t>
            </a:r>
            <a:r>
              <a:rPr lang="en-US" baseline="0" err="1"/>
              <a:t>structs</a:t>
            </a:r>
            <a:r>
              <a:rPr lang="en-US" baseline="0"/>
              <a:t>.</a:t>
            </a:r>
          </a:p>
          <a:p>
            <a:endParaRPr lang="en-US" baseline="0"/>
          </a:p>
          <a:p>
            <a:r>
              <a:rPr lang="en-US" b="1" baseline="0"/>
              <a:t>INSTRUCTOR NOTE:</a:t>
            </a:r>
            <a:r>
              <a:rPr lang="en-US" baseline="0"/>
              <a:t>  Some recent Instructor Solutions have included </a:t>
            </a:r>
            <a:r>
              <a:rPr lang="en-US" baseline="0" err="1"/>
              <a:t>structs</a:t>
            </a:r>
            <a:r>
              <a:rPr lang="en-US" baseline="0"/>
              <a:t> as part of the solution.  </a:t>
            </a:r>
            <a:r>
              <a:rPr lang="en-US" baseline="0" err="1"/>
              <a:t>Structs</a:t>
            </a:r>
            <a:r>
              <a:rPr lang="en-US" baseline="0"/>
              <a:t> easily lend themselves to writing tests (as opposed to using parallel arrays).</a:t>
            </a:r>
            <a:endParaRPr lang="en-US"/>
          </a:p>
        </p:txBody>
      </p:sp>
      <p:sp>
        <p:nvSpPr>
          <p:cNvPr id="4" name="Slide Number Placeholder 3"/>
          <p:cNvSpPr>
            <a:spLocks noGrp="1"/>
          </p:cNvSpPr>
          <p:nvPr>
            <p:ph type="sldNum" sz="quarter" idx="10"/>
          </p:nvPr>
        </p:nvSpPr>
        <p:spPr/>
        <p:txBody>
          <a:bodyPr/>
          <a:lstStyle/>
          <a:p>
            <a:fld id="{8BDA04FC-0A2E-412C-9EC8-7BDEBE27C85D}" type="slidenum">
              <a:rPr lang="en-US" smtClean="0"/>
              <a:pPr/>
              <a:t>8</a:t>
            </a:fld>
            <a:endParaRPr lang="en-US"/>
          </a:p>
        </p:txBody>
      </p:sp>
    </p:spTree>
    <p:extLst>
      <p:ext uri="{BB962C8B-B14F-4D97-AF65-F5344CB8AC3E}">
        <p14:creationId xmlns:p14="http://schemas.microsoft.com/office/powerpoint/2010/main" val="2485242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values</a:t>
            </a:r>
            <a:r>
              <a:rPr lang="en-US" baseline="0"/>
              <a:t> that define the </a:t>
            </a:r>
            <a:r>
              <a:rPr lang="en-US" baseline="0" err="1"/>
              <a:t>LotForSale</a:t>
            </a:r>
            <a:r>
              <a:rPr lang="en-US" baseline="0"/>
              <a:t> variable are assigned to the </a:t>
            </a:r>
            <a:r>
              <a:rPr lang="en-US" baseline="0" err="1"/>
              <a:t>struct</a:t>
            </a:r>
            <a:r>
              <a:rPr lang="en-US" baseline="0"/>
              <a:t> members in order.  This means, as one example, that </a:t>
            </a:r>
            <a:r>
              <a:rPr lang="en-US" baseline="0" err="1"/>
              <a:t>timberRange.lot_number</a:t>
            </a:r>
            <a:r>
              <a:rPr lang="en-US" baseline="0"/>
              <a:t> == 8755.</a:t>
            </a:r>
          </a:p>
          <a:p>
            <a:endParaRPr lang="en-US" baseline="0"/>
          </a:p>
          <a:p>
            <a:r>
              <a:rPr lang="en-US" b="1" baseline="0"/>
              <a:t>SIDE NOTE:</a:t>
            </a:r>
            <a:r>
              <a:rPr lang="en-US" baseline="0"/>
              <a:t>  Much like arrays, this data is stored in contiguous memory addresses.</a:t>
            </a:r>
            <a:endParaRPr lang="en-US"/>
          </a:p>
        </p:txBody>
      </p:sp>
      <p:sp>
        <p:nvSpPr>
          <p:cNvPr id="4" name="Slide Number Placeholder 3"/>
          <p:cNvSpPr>
            <a:spLocks noGrp="1"/>
          </p:cNvSpPr>
          <p:nvPr>
            <p:ph type="sldNum" sz="quarter" idx="10"/>
          </p:nvPr>
        </p:nvSpPr>
        <p:spPr/>
        <p:txBody>
          <a:bodyPr/>
          <a:lstStyle/>
          <a:p>
            <a:fld id="{8BDA04FC-0A2E-412C-9EC8-7BDEBE27C85D}" type="slidenum">
              <a:rPr lang="en-US" smtClean="0"/>
              <a:pPr/>
              <a:t>9</a:t>
            </a:fld>
            <a:endParaRPr lang="en-US"/>
          </a:p>
        </p:txBody>
      </p:sp>
    </p:spTree>
    <p:extLst>
      <p:ext uri="{BB962C8B-B14F-4D97-AF65-F5344CB8AC3E}">
        <p14:creationId xmlns:p14="http://schemas.microsoft.com/office/powerpoint/2010/main" val="1626117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Individual</a:t>
            </a:r>
            <a:r>
              <a:rPr lang="en-US" baseline="0"/>
              <a:t> members can be accessed or modified using the dot (.) operator.  Each individual member must be uniquely specified.</a:t>
            </a:r>
            <a:endParaRPr lang="en-US"/>
          </a:p>
        </p:txBody>
      </p:sp>
      <p:sp>
        <p:nvSpPr>
          <p:cNvPr id="4" name="Slide Number Placeholder 3"/>
          <p:cNvSpPr>
            <a:spLocks noGrp="1"/>
          </p:cNvSpPr>
          <p:nvPr>
            <p:ph type="sldNum" sz="quarter" idx="10"/>
          </p:nvPr>
        </p:nvSpPr>
        <p:spPr/>
        <p:txBody>
          <a:bodyPr/>
          <a:lstStyle/>
          <a:p>
            <a:fld id="{8BDA04FC-0A2E-412C-9EC8-7BDEBE27C85D}" type="slidenum">
              <a:rPr lang="en-US" smtClean="0"/>
              <a:pPr/>
              <a:t>10</a:t>
            </a:fld>
            <a:endParaRPr lang="en-US"/>
          </a:p>
        </p:txBody>
      </p:sp>
    </p:spTree>
    <p:extLst>
      <p:ext uri="{BB962C8B-B14F-4D97-AF65-F5344CB8AC3E}">
        <p14:creationId xmlns:p14="http://schemas.microsoft.com/office/powerpoint/2010/main" val="9791809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currentLot</a:t>
            </a:r>
            <a:r>
              <a:rPr lang="en-US"/>
              <a:t> is a pointer to the derived data type “</a:t>
            </a:r>
            <a:r>
              <a:rPr lang="en-US" err="1"/>
              <a:t>LotForSale</a:t>
            </a:r>
            <a:r>
              <a:rPr lang="en-US"/>
              <a:t>”.  It could point at </a:t>
            </a:r>
            <a:r>
              <a:rPr lang="en-US" err="1"/>
              <a:t>millionaireEstates</a:t>
            </a:r>
            <a:r>
              <a:rPr lang="en-US"/>
              <a:t>, </a:t>
            </a:r>
            <a:r>
              <a:rPr lang="en-US" err="1"/>
              <a:t>countrysideAces</a:t>
            </a:r>
            <a:r>
              <a:rPr lang="en-US" baseline="0"/>
              <a:t> or any other named object of data type “</a:t>
            </a:r>
            <a:r>
              <a:rPr lang="en-US" baseline="0" err="1"/>
              <a:t>LotForSale</a:t>
            </a:r>
            <a:r>
              <a:rPr lang="en-US" baseline="0"/>
              <a:t>”.  </a:t>
            </a:r>
            <a:r>
              <a:rPr lang="en-US" baseline="0" err="1"/>
              <a:t>Struct</a:t>
            </a:r>
            <a:r>
              <a:rPr lang="en-US" baseline="0"/>
              <a:t> pointers can be of great value to dynamically access or modify a set of </a:t>
            </a:r>
            <a:r>
              <a:rPr lang="en-US" baseline="0" err="1"/>
              <a:t>structs</a:t>
            </a:r>
            <a:r>
              <a:rPr lang="en-US" baseline="0"/>
              <a:t> of a given type.</a:t>
            </a:r>
          </a:p>
          <a:p>
            <a:endParaRPr lang="en-US" baseline="0"/>
          </a:p>
          <a:p>
            <a:r>
              <a:rPr lang="en-US" baseline="0"/>
              <a:t>There wasn’t enough room to include a comment for the pointer assignment line but this is an important statement.  Ask one of the students what &amp;</a:t>
            </a:r>
            <a:r>
              <a:rPr lang="en-US" baseline="0" err="1"/>
              <a:t>millionaireEstates</a:t>
            </a:r>
            <a:r>
              <a:rPr lang="en-US" baseline="0"/>
              <a:t> means (</a:t>
            </a:r>
            <a:r>
              <a:rPr lang="en-US" b="1" baseline="0"/>
              <a:t>ANSWER:  </a:t>
            </a:r>
            <a:r>
              <a:rPr lang="en-US" baseline="0"/>
              <a:t>The address of the </a:t>
            </a:r>
            <a:r>
              <a:rPr lang="en-US" baseline="0" err="1"/>
              <a:t>struct</a:t>
            </a:r>
            <a:r>
              <a:rPr lang="en-US" baseline="0"/>
              <a:t> </a:t>
            </a:r>
            <a:r>
              <a:rPr lang="en-US" baseline="0" err="1"/>
              <a:t>LotForSale</a:t>
            </a:r>
            <a:r>
              <a:rPr lang="en-US" baseline="0"/>
              <a:t> item named “</a:t>
            </a:r>
            <a:r>
              <a:rPr lang="en-US" baseline="0" err="1"/>
              <a:t>millionaireEstates</a:t>
            </a:r>
            <a:r>
              <a:rPr lang="en-US" baseline="0"/>
              <a:t>”).  The memory objective should have been enough for them to determine was &amp;</a:t>
            </a:r>
            <a:r>
              <a:rPr lang="en-US" baseline="0" err="1"/>
              <a:t>millionaireEstates</a:t>
            </a:r>
            <a:r>
              <a:rPr lang="en-US" baseline="0"/>
              <a:t> equates to.</a:t>
            </a:r>
          </a:p>
          <a:p>
            <a:endParaRPr lang="en-US" baseline="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a:t>INSTRUCTOR NOTE:</a:t>
            </a:r>
            <a:r>
              <a:rPr lang="en-US" baseline="0"/>
              <a:t>  Some recent Instructor Solutions have included an array of </a:t>
            </a:r>
            <a:r>
              <a:rPr lang="en-US" baseline="0" err="1"/>
              <a:t>struct</a:t>
            </a:r>
            <a:r>
              <a:rPr lang="en-US" baseline="0"/>
              <a:t> pointers as part of the solution.  When performing testing, a given </a:t>
            </a:r>
            <a:r>
              <a:rPr lang="en-US" baseline="0" err="1"/>
              <a:t>struct</a:t>
            </a:r>
            <a:r>
              <a:rPr lang="en-US" baseline="0"/>
              <a:t> could include necessary data types to provide input, output, expected return values.  A collection </a:t>
            </a:r>
            <a:r>
              <a:rPr lang="en-US" baseline="0" err="1"/>
              <a:t>struct</a:t>
            </a:r>
            <a:r>
              <a:rPr lang="en-US" baseline="0"/>
              <a:t> “</a:t>
            </a:r>
            <a:r>
              <a:rPr lang="en-US" baseline="0" err="1"/>
              <a:t>IndividualTest</a:t>
            </a:r>
            <a:r>
              <a:rPr lang="en-US" baseline="0"/>
              <a:t>” objects could be stored in an array and then referenced by looping through a </a:t>
            </a:r>
            <a:r>
              <a:rPr lang="en-US" baseline="0" err="1"/>
              <a:t>struct</a:t>
            </a:r>
            <a:r>
              <a:rPr lang="en-US" baseline="0"/>
              <a:t> “</a:t>
            </a:r>
            <a:r>
              <a:rPr lang="en-US" baseline="0" err="1"/>
              <a:t>IndividualTest</a:t>
            </a:r>
            <a:r>
              <a:rPr lang="en-US" baseline="0"/>
              <a:t>” pointer that dynamically points to each of the </a:t>
            </a:r>
            <a:r>
              <a:rPr lang="en-US" baseline="0" err="1"/>
              <a:t>struct</a:t>
            </a:r>
            <a:r>
              <a:rPr lang="en-US" baseline="0"/>
              <a:t> pointers in turn.</a:t>
            </a:r>
            <a:endParaRPr lang="en-US"/>
          </a:p>
        </p:txBody>
      </p:sp>
      <p:sp>
        <p:nvSpPr>
          <p:cNvPr id="4" name="Slide Number Placeholder 3"/>
          <p:cNvSpPr>
            <a:spLocks noGrp="1"/>
          </p:cNvSpPr>
          <p:nvPr>
            <p:ph type="sldNum" sz="quarter" idx="10"/>
          </p:nvPr>
        </p:nvSpPr>
        <p:spPr/>
        <p:txBody>
          <a:bodyPr/>
          <a:lstStyle/>
          <a:p>
            <a:fld id="{8BDA04FC-0A2E-412C-9EC8-7BDEBE27C85D}" type="slidenum">
              <a:rPr lang="en-US" smtClean="0"/>
              <a:pPr/>
              <a:t>11</a:t>
            </a:fld>
            <a:endParaRPr lang="en-US"/>
          </a:p>
        </p:txBody>
      </p:sp>
    </p:spTree>
    <p:extLst>
      <p:ext uri="{BB962C8B-B14F-4D97-AF65-F5344CB8AC3E}">
        <p14:creationId xmlns:p14="http://schemas.microsoft.com/office/powerpoint/2010/main" val="14271358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a:t>‘Live code’ this for the class</a:t>
            </a:r>
            <a:r>
              <a:rPr lang="en-US" baseline="0"/>
              <a:t> on the big screen.  Let the class decide on appropriate uses/implementations of each of the requirements.</a:t>
            </a:r>
          </a:p>
          <a:p>
            <a:r>
              <a:rPr lang="en-US" baseline="0"/>
              <a:t>“…every requirement.”  Test input should include, at a minimum, the following situations:</a:t>
            </a:r>
          </a:p>
          <a:p>
            <a:pPr marL="171450" indent="-171450">
              <a:buFont typeface="Arial" panose="020B0604020202020204" pitchFamily="34" charset="0"/>
              <a:buChar char="•"/>
            </a:pPr>
            <a:r>
              <a:rPr lang="en-US" baseline="0"/>
              <a:t>Normal input</a:t>
            </a:r>
          </a:p>
          <a:p>
            <a:pPr marL="171450" indent="-171450">
              <a:buFont typeface="Arial" panose="020B0604020202020204" pitchFamily="34" charset="0"/>
              <a:buChar char="•"/>
            </a:pPr>
            <a:r>
              <a:rPr lang="en-US" baseline="0" err="1"/>
              <a:t>string_ptr</a:t>
            </a:r>
            <a:r>
              <a:rPr lang="en-US" baseline="0"/>
              <a:t> is NULL</a:t>
            </a:r>
          </a:p>
          <a:p>
            <a:pPr marL="171450" indent="-171450">
              <a:buFont typeface="Arial" panose="020B0604020202020204" pitchFamily="34" charset="0"/>
              <a:buChar char="•"/>
            </a:pPr>
            <a:r>
              <a:rPr lang="en-US" baseline="0" err="1"/>
              <a:t>string_ptr</a:t>
            </a:r>
            <a:r>
              <a:rPr lang="en-US" baseline="0"/>
              <a:t> has more than one occurrence of delimiter</a:t>
            </a:r>
          </a:p>
          <a:p>
            <a:pPr marL="171450" indent="-171450">
              <a:buFont typeface="Arial" panose="020B0604020202020204" pitchFamily="34" charset="0"/>
              <a:buChar char="•"/>
            </a:pPr>
            <a:r>
              <a:rPr lang="en-US" baseline="0"/>
              <a:t>Delimiter is ‘\0’ (0x0)</a:t>
            </a:r>
          </a:p>
          <a:p>
            <a:pPr marL="171450" indent="-171450">
              <a:buFont typeface="Arial" panose="020B0604020202020204" pitchFamily="34" charset="0"/>
              <a:buChar char="•"/>
            </a:pPr>
            <a:r>
              <a:rPr lang="en-US" baseline="0" err="1"/>
              <a:t>string_ptr</a:t>
            </a:r>
            <a:r>
              <a:rPr lang="en-US" baseline="0"/>
              <a:t> is missing any occurrence of delimiter</a:t>
            </a:r>
          </a:p>
          <a:p>
            <a:pPr marL="0" indent="0">
              <a:buFont typeface="Arial" panose="020B0604020202020204" pitchFamily="34" charset="0"/>
              <a:buNone/>
            </a:pPr>
            <a:endParaRPr lang="en-US" baseline="0"/>
          </a:p>
          <a:p>
            <a:pPr marL="0" indent="0">
              <a:buFont typeface="Arial" panose="020B0604020202020204" pitchFamily="34" charset="0"/>
              <a:buNone/>
            </a:pPr>
            <a:r>
              <a:rPr lang="en-US" baseline="0"/>
              <a:t>“human-readable results” should include, at a minimum:</a:t>
            </a:r>
          </a:p>
          <a:p>
            <a:pPr marL="171450" indent="-171450">
              <a:buFont typeface="Arial" panose="020B0604020202020204" pitchFamily="34" charset="0"/>
              <a:buChar char="•"/>
            </a:pPr>
            <a:r>
              <a:rPr lang="en-US" baseline="0"/>
              <a:t>“Pass” if the test passes</a:t>
            </a:r>
          </a:p>
          <a:p>
            <a:pPr marL="171450" indent="-171450">
              <a:buFont typeface="Arial" panose="020B0604020202020204" pitchFamily="34" charset="0"/>
              <a:buChar char="•"/>
            </a:pPr>
            <a:r>
              <a:rPr lang="en-US" baseline="0"/>
              <a:t>“Fail”, the expected result, and the received result if the test fails</a:t>
            </a:r>
          </a:p>
          <a:p>
            <a:pPr marL="171450" indent="-171450">
              <a:buFont typeface="Arial" panose="020B0604020202020204" pitchFamily="34" charset="0"/>
              <a:buChar char="•"/>
            </a:pPr>
            <a:r>
              <a:rPr lang="en-US" baseline="0"/>
              <a:t>A summary after all tests have run.  “20 tests run and 19 tests passed.”</a:t>
            </a:r>
          </a:p>
          <a:p>
            <a:pPr marL="0" indent="0">
              <a:buFont typeface="Arial" panose="020B0604020202020204" pitchFamily="34" charset="0"/>
              <a:buNone/>
            </a:pPr>
            <a:endParaRPr lang="en-US" baseline="0"/>
          </a:p>
          <a:p>
            <a:pPr marL="0" indent="0">
              <a:buFont typeface="Arial" panose="020B0604020202020204" pitchFamily="34" charset="0"/>
              <a:buNone/>
            </a:pPr>
            <a:r>
              <a:rPr lang="en-US" baseline="0"/>
              <a:t>Copy-Paste from PL I.5.a-3</a:t>
            </a:r>
          </a:p>
          <a:p>
            <a:pPr marL="0" indent="0">
              <a:buFont typeface="Arial" panose="020B0604020202020204" pitchFamily="34" charset="0"/>
              <a:buNone/>
            </a:pPr>
            <a:endParaRPr lang="en-US" baseline="0"/>
          </a:p>
          <a:p>
            <a:pPr marL="0" indent="0" algn="ctr">
              <a:buNone/>
            </a:pPr>
            <a:r>
              <a:rPr lang="en-US">
                <a:effectLst>
                  <a:outerShdw blurRad="38100" dist="38100" dir="2700000" algn="tl">
                    <a:srgbClr val="000000">
                      <a:alpha val="43137"/>
                    </a:srgbClr>
                  </a:outerShdw>
                </a:effectLst>
              </a:rPr>
              <a:t>Address Arithmetic</a:t>
            </a:r>
          </a:p>
          <a:p>
            <a:pPr marL="0" indent="0" algn="ctr">
              <a:buNone/>
            </a:pPr>
            <a:r>
              <a:rPr lang="en-US"/>
              <a:t>“String Splitter”</a:t>
            </a:r>
          </a:p>
          <a:p>
            <a:endParaRPr lang="en-US"/>
          </a:p>
          <a:p>
            <a:r>
              <a:rPr lang="en-US" sz="2000"/>
              <a:t>Return value – char pointer to the second string</a:t>
            </a:r>
            <a:endParaRPr lang="en-US" sz="2000">
              <a:latin typeface="Courier New" panose="02070309020205020404" pitchFamily="49" charset="0"/>
              <a:cs typeface="Courier New" panose="02070309020205020404" pitchFamily="49" charset="0"/>
            </a:endParaRPr>
          </a:p>
          <a:p>
            <a:r>
              <a:rPr lang="en-US" sz="2000"/>
              <a:t>Parameters – </a:t>
            </a:r>
          </a:p>
          <a:p>
            <a:pPr lvl="1"/>
            <a:r>
              <a:rPr lang="en-US" sz="2000" err="1">
                <a:latin typeface="Courier New" panose="02070309020205020404" pitchFamily="49" charset="0"/>
                <a:cs typeface="Courier New" panose="02070309020205020404" pitchFamily="49" charset="0"/>
              </a:rPr>
              <a:t>string_ptr</a:t>
            </a:r>
            <a:r>
              <a:rPr lang="en-US" sz="2000"/>
              <a:t> – Pointer to a null terminated string</a:t>
            </a:r>
          </a:p>
          <a:p>
            <a:pPr lvl="1"/>
            <a:r>
              <a:rPr lang="en-US" sz="2000">
                <a:latin typeface="Courier New" panose="02070309020205020404" pitchFamily="49" charset="0"/>
                <a:cs typeface="Courier New" panose="02070309020205020404" pitchFamily="49" charset="0"/>
              </a:rPr>
              <a:t>delimiter</a:t>
            </a:r>
            <a:r>
              <a:rPr lang="en-US" sz="2000"/>
              <a:t> – Character that divides the two strings</a:t>
            </a:r>
          </a:p>
          <a:p>
            <a:r>
              <a:rPr lang="en-US" sz="2000"/>
              <a:t>Purpose – Split one string into two at a delimiter char</a:t>
            </a:r>
          </a:p>
          <a:p>
            <a:r>
              <a:rPr lang="en-US" sz="2000"/>
              <a:t>Requirements</a:t>
            </a:r>
          </a:p>
          <a:p>
            <a:pPr lvl="1"/>
            <a:r>
              <a:rPr lang="en-US" sz="2000">
                <a:cs typeface="Courier New" panose="02070309020205020404" pitchFamily="49" charset="0"/>
              </a:rPr>
              <a:t>Only Address Arithmetic is permitted on </a:t>
            </a:r>
            <a:r>
              <a:rPr lang="en-US" sz="2000" err="1">
                <a:latin typeface="Courier New" panose="02070309020205020404" pitchFamily="49" charset="0"/>
                <a:cs typeface="Courier New" panose="02070309020205020404" pitchFamily="49" charset="0"/>
              </a:rPr>
              <a:t>string_ptr</a:t>
            </a:r>
            <a:r>
              <a:rPr lang="en-US" sz="2000">
                <a:cs typeface="Courier New" panose="02070309020205020404" pitchFamily="49" charset="0"/>
              </a:rPr>
              <a:t> </a:t>
            </a:r>
          </a:p>
          <a:p>
            <a:pPr lvl="1"/>
            <a:r>
              <a:rPr lang="en-US" sz="2000" err="1">
                <a:latin typeface="Courier New" panose="02070309020205020404" pitchFamily="49" charset="0"/>
                <a:cs typeface="Courier New" panose="02070309020205020404" pitchFamily="49" charset="0"/>
              </a:rPr>
              <a:t>string_ptr</a:t>
            </a:r>
            <a:r>
              <a:rPr lang="en-US" sz="2000"/>
              <a:t> if delimiter is not found</a:t>
            </a:r>
          </a:p>
          <a:p>
            <a:pPr lvl="1"/>
            <a:r>
              <a:rPr lang="en-US" sz="2000"/>
              <a:t>Return </a:t>
            </a:r>
            <a:r>
              <a:rPr lang="en-US" sz="2000">
                <a:latin typeface="Courier New" panose="02070309020205020404" pitchFamily="49" charset="0"/>
                <a:cs typeface="Courier New" panose="02070309020205020404" pitchFamily="49" charset="0"/>
              </a:rPr>
              <a:t>ERROR_NULL_POINTER</a:t>
            </a:r>
            <a:r>
              <a:rPr lang="en-US" sz="2000"/>
              <a:t> if </a:t>
            </a:r>
            <a:r>
              <a:rPr lang="en-US" sz="2000" err="1">
                <a:latin typeface="Courier New" panose="02070309020205020404" pitchFamily="49" charset="0"/>
                <a:cs typeface="Courier New" panose="02070309020205020404" pitchFamily="49" charset="0"/>
              </a:rPr>
              <a:t>string_ptr</a:t>
            </a:r>
            <a:r>
              <a:rPr lang="en-US" sz="2000"/>
              <a:t> is </a:t>
            </a:r>
            <a:r>
              <a:rPr lang="en-US" sz="2000">
                <a:latin typeface="Courier New" panose="02070309020205020404" pitchFamily="49" charset="0"/>
                <a:cs typeface="Courier New" panose="02070309020205020404" pitchFamily="49" charset="0"/>
              </a:rPr>
              <a:t>NULL</a:t>
            </a:r>
          </a:p>
          <a:p>
            <a:pPr lvl="1"/>
            <a:r>
              <a:rPr lang="en-US" sz="2000"/>
              <a:t>Return </a:t>
            </a:r>
            <a:r>
              <a:rPr lang="en-US" sz="2000">
                <a:latin typeface="Courier New" panose="02070309020205020404" pitchFamily="49" charset="0"/>
                <a:cs typeface="Courier New" panose="02070309020205020404" pitchFamily="49" charset="0"/>
              </a:rPr>
              <a:t>ERROR_ABUNDANT_DELIMITER</a:t>
            </a:r>
            <a:r>
              <a:rPr lang="en-US" sz="2000"/>
              <a:t> if </a:t>
            </a:r>
            <a:r>
              <a:rPr lang="en-US" sz="2000" err="1">
                <a:latin typeface="Courier New" panose="02070309020205020404" pitchFamily="49" charset="0"/>
                <a:cs typeface="Courier New" panose="02070309020205020404" pitchFamily="49" charset="0"/>
              </a:rPr>
              <a:t>string_ptr</a:t>
            </a:r>
            <a:r>
              <a:rPr lang="en-US" sz="2000"/>
              <a:t> has more than one occurrence of </a:t>
            </a:r>
            <a:r>
              <a:rPr lang="en-US" sz="2000">
                <a:latin typeface="Courier New" panose="02070309020205020404" pitchFamily="49" charset="0"/>
                <a:cs typeface="Courier New" panose="02070309020205020404" pitchFamily="49" charset="0"/>
              </a:rPr>
              <a:t>delimiter</a:t>
            </a:r>
          </a:p>
          <a:p>
            <a:pPr lvl="1"/>
            <a:r>
              <a:rPr lang="en-US" sz="2000">
                <a:cs typeface="Courier New" panose="02070309020205020404" pitchFamily="49" charset="0"/>
              </a:rPr>
              <a:t>Return </a:t>
            </a:r>
            <a:r>
              <a:rPr lang="en-US" sz="2000">
                <a:latin typeface="Courier New" panose="02070309020205020404" pitchFamily="49" charset="0"/>
                <a:cs typeface="Courier New" panose="02070309020205020404" pitchFamily="49" charset="0"/>
              </a:rPr>
              <a:t>ERROR_NULL_DELIMITER</a:t>
            </a:r>
            <a:r>
              <a:rPr lang="en-US" sz="2000">
                <a:cs typeface="Courier New" panose="02070309020205020404" pitchFamily="49" charset="0"/>
              </a:rPr>
              <a:t> if the delimiter is ‘</a:t>
            </a:r>
            <a:r>
              <a:rPr lang="en-US" sz="2000">
                <a:latin typeface="Courier New" panose="02070309020205020404" pitchFamily="49" charset="0"/>
                <a:cs typeface="Courier New" panose="02070309020205020404" pitchFamily="49" charset="0"/>
              </a:rPr>
              <a:t>\0</a:t>
            </a:r>
            <a:r>
              <a:rPr lang="en-US" sz="2000">
                <a:cs typeface="Courier New" panose="02070309020205020404" pitchFamily="49" charset="0"/>
              </a:rPr>
              <a:t>’ (</a:t>
            </a:r>
            <a:r>
              <a:rPr lang="en-US" sz="2000">
                <a:latin typeface="Courier New" panose="02070309020205020404" pitchFamily="49" charset="0"/>
                <a:cs typeface="Courier New" panose="02070309020205020404" pitchFamily="49" charset="0"/>
              </a:rPr>
              <a:t>0x0</a:t>
            </a:r>
            <a:r>
              <a:rPr lang="en-US" sz="2000">
                <a:cs typeface="Courier New" panose="02070309020205020404" pitchFamily="49" charset="0"/>
              </a:rPr>
              <a:t>)</a:t>
            </a:r>
            <a:endParaRPr lang="en-US" sz="2000"/>
          </a:p>
          <a:p>
            <a:pPr marL="0" indent="0">
              <a:buFont typeface="Arial" panose="020B0604020202020204" pitchFamily="34" charset="0"/>
              <a:buNone/>
            </a:pPr>
            <a:endParaRPr lang="en-US" baseline="0"/>
          </a:p>
        </p:txBody>
      </p:sp>
      <p:sp>
        <p:nvSpPr>
          <p:cNvPr id="4" name="Slide Number Placeholder 3"/>
          <p:cNvSpPr>
            <a:spLocks noGrp="1"/>
          </p:cNvSpPr>
          <p:nvPr>
            <p:ph type="sldNum" sz="quarter" idx="10"/>
          </p:nvPr>
        </p:nvSpPr>
        <p:spPr/>
        <p:txBody>
          <a:bodyPr/>
          <a:lstStyle/>
          <a:p>
            <a:fld id="{8BDA04FC-0A2E-412C-9EC8-7BDEBE27C85D}" type="slidenum">
              <a:rPr lang="en-US" smtClean="0"/>
              <a:pPr/>
              <a:t>13</a:t>
            </a:fld>
            <a:endParaRPr lang="en-US"/>
          </a:p>
        </p:txBody>
      </p:sp>
    </p:spTree>
    <p:extLst>
      <p:ext uri="{BB962C8B-B14F-4D97-AF65-F5344CB8AC3E}">
        <p14:creationId xmlns:p14="http://schemas.microsoft.com/office/powerpoint/2010/main" val="33735427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8"/>
          <p:cNvSpPr>
            <a:spLocks noChangeArrowheads="1"/>
          </p:cNvSpPr>
          <p:nvPr userDrawn="1"/>
        </p:nvSpPr>
        <p:spPr bwMode="auto">
          <a:xfrm>
            <a:off x="3375025" y="1992313"/>
            <a:ext cx="5486400" cy="1143000"/>
          </a:xfrm>
          <a:prstGeom prst="rect">
            <a:avLst/>
          </a:prstGeom>
          <a:noFill/>
          <a:ln w="12700">
            <a:noFill/>
            <a:miter lim="800000"/>
            <a:headEnd/>
            <a:tailEnd/>
          </a:ln>
          <a:effectLst/>
        </p:spPr>
        <p:txBody>
          <a:bodyPr lIns="85725" tIns="39688" rIns="85725" bIns="39688" anchor="b"/>
          <a:lstStyle/>
          <a:p>
            <a:pPr algn="ctr" fontAlgn="base">
              <a:lnSpc>
                <a:spcPct val="80000"/>
              </a:lnSpc>
              <a:spcBef>
                <a:spcPct val="0"/>
              </a:spcBef>
              <a:spcAft>
                <a:spcPct val="0"/>
              </a:spcAft>
              <a:defRPr/>
            </a:pPr>
            <a:endParaRPr lang="en-US" sz="3600" b="1" i="1">
              <a:solidFill>
                <a:srgbClr val="000000"/>
              </a:solidFill>
            </a:endParaRPr>
          </a:p>
        </p:txBody>
      </p:sp>
      <p:sp>
        <p:nvSpPr>
          <p:cNvPr id="5" name="Rectangle 20"/>
          <p:cNvSpPr>
            <a:spLocks noChangeArrowheads="1"/>
          </p:cNvSpPr>
          <p:nvPr userDrawn="1"/>
        </p:nvSpPr>
        <p:spPr bwMode="auto">
          <a:xfrm>
            <a:off x="304800" y="0"/>
            <a:ext cx="1096963" cy="6718300"/>
          </a:xfrm>
          <a:prstGeom prst="rect">
            <a:avLst/>
          </a:prstGeom>
          <a:solidFill>
            <a:srgbClr val="003399"/>
          </a:solidFill>
          <a:ln w="9525">
            <a:solidFill>
              <a:schemeClr val="accent2"/>
            </a:solidFill>
            <a:miter lim="800000"/>
            <a:headEnd/>
            <a:tailEnd/>
          </a:ln>
          <a:effectLst/>
        </p:spPr>
        <p:txBody>
          <a:bodyPr wrap="none" anchor="ctr"/>
          <a:lstStyle/>
          <a:p>
            <a:pPr fontAlgn="base">
              <a:spcBef>
                <a:spcPct val="0"/>
              </a:spcBef>
              <a:spcAft>
                <a:spcPct val="0"/>
              </a:spcAft>
              <a:defRPr/>
            </a:pPr>
            <a:endParaRPr lang="en-US" sz="800" b="1">
              <a:solidFill>
                <a:srgbClr val="000000"/>
              </a:solidFill>
            </a:endParaRPr>
          </a:p>
        </p:txBody>
      </p:sp>
      <p:sp>
        <p:nvSpPr>
          <p:cNvPr id="6" name="Rectangle 21"/>
          <p:cNvSpPr>
            <a:spLocks noChangeArrowheads="1"/>
          </p:cNvSpPr>
          <p:nvPr userDrawn="1"/>
        </p:nvSpPr>
        <p:spPr bwMode="auto">
          <a:xfrm>
            <a:off x="228600" y="3657600"/>
            <a:ext cx="1219200" cy="152400"/>
          </a:xfrm>
          <a:prstGeom prst="rect">
            <a:avLst/>
          </a:prstGeom>
          <a:solidFill>
            <a:schemeClr val="tx1"/>
          </a:solidFill>
          <a:ln w="9525">
            <a:noFill/>
            <a:miter lim="800000"/>
            <a:headEnd/>
            <a:tailEnd/>
          </a:ln>
          <a:effectLst/>
        </p:spPr>
        <p:txBody>
          <a:bodyPr wrap="none" anchor="ctr"/>
          <a:lstStyle/>
          <a:p>
            <a:pPr fontAlgn="base">
              <a:spcBef>
                <a:spcPct val="0"/>
              </a:spcBef>
              <a:spcAft>
                <a:spcPct val="0"/>
              </a:spcAft>
              <a:defRPr/>
            </a:pPr>
            <a:endParaRPr lang="en-US" sz="800" b="1">
              <a:solidFill>
                <a:srgbClr val="000000"/>
              </a:solidFill>
            </a:endParaRPr>
          </a:p>
        </p:txBody>
      </p:sp>
      <p:sp>
        <p:nvSpPr>
          <p:cNvPr id="7" name="Rectangle 22"/>
          <p:cNvSpPr>
            <a:spLocks noChangeArrowheads="1"/>
          </p:cNvSpPr>
          <p:nvPr userDrawn="1"/>
        </p:nvSpPr>
        <p:spPr bwMode="auto">
          <a:xfrm>
            <a:off x="228600" y="4800600"/>
            <a:ext cx="1219200" cy="152400"/>
          </a:xfrm>
          <a:prstGeom prst="rect">
            <a:avLst/>
          </a:prstGeom>
          <a:solidFill>
            <a:schemeClr val="tx1"/>
          </a:solidFill>
          <a:ln w="9525">
            <a:noFill/>
            <a:miter lim="800000"/>
            <a:headEnd/>
            <a:tailEnd/>
          </a:ln>
          <a:effectLst/>
        </p:spPr>
        <p:txBody>
          <a:bodyPr wrap="none" anchor="ctr"/>
          <a:lstStyle/>
          <a:p>
            <a:pPr fontAlgn="base">
              <a:spcBef>
                <a:spcPct val="0"/>
              </a:spcBef>
              <a:spcAft>
                <a:spcPct val="0"/>
              </a:spcAft>
              <a:defRPr/>
            </a:pPr>
            <a:endParaRPr lang="en-US" sz="800" b="1">
              <a:solidFill>
                <a:srgbClr val="000000"/>
              </a:solidFill>
            </a:endParaRPr>
          </a:p>
        </p:txBody>
      </p:sp>
      <p:sp>
        <p:nvSpPr>
          <p:cNvPr id="8" name="Rectangle 23"/>
          <p:cNvSpPr>
            <a:spLocks noChangeArrowheads="1"/>
          </p:cNvSpPr>
          <p:nvPr userDrawn="1"/>
        </p:nvSpPr>
        <p:spPr bwMode="auto">
          <a:xfrm>
            <a:off x="241300" y="5715000"/>
            <a:ext cx="1219200" cy="152400"/>
          </a:xfrm>
          <a:prstGeom prst="rect">
            <a:avLst/>
          </a:prstGeom>
          <a:solidFill>
            <a:schemeClr val="tx1"/>
          </a:solidFill>
          <a:ln w="9525">
            <a:noFill/>
            <a:miter lim="800000"/>
            <a:headEnd/>
            <a:tailEnd/>
          </a:ln>
          <a:effectLst/>
        </p:spPr>
        <p:txBody>
          <a:bodyPr wrap="none" anchor="ctr"/>
          <a:lstStyle/>
          <a:p>
            <a:pPr fontAlgn="base">
              <a:spcBef>
                <a:spcPct val="0"/>
              </a:spcBef>
              <a:spcAft>
                <a:spcPct val="0"/>
              </a:spcAft>
              <a:defRPr/>
            </a:pPr>
            <a:endParaRPr lang="en-US" sz="800" b="1">
              <a:solidFill>
                <a:srgbClr val="000000"/>
              </a:solidFill>
            </a:endParaRPr>
          </a:p>
        </p:txBody>
      </p:sp>
      <p:sp>
        <p:nvSpPr>
          <p:cNvPr id="9" name="Rectangle 24"/>
          <p:cNvSpPr>
            <a:spLocks noChangeArrowheads="1"/>
          </p:cNvSpPr>
          <p:nvPr userDrawn="1"/>
        </p:nvSpPr>
        <p:spPr bwMode="auto">
          <a:xfrm>
            <a:off x="228600" y="6324600"/>
            <a:ext cx="1219200" cy="152400"/>
          </a:xfrm>
          <a:prstGeom prst="rect">
            <a:avLst/>
          </a:prstGeom>
          <a:solidFill>
            <a:schemeClr val="tx1"/>
          </a:solidFill>
          <a:ln w="9525">
            <a:noFill/>
            <a:miter lim="800000"/>
            <a:headEnd/>
            <a:tailEnd/>
          </a:ln>
          <a:effectLst/>
        </p:spPr>
        <p:txBody>
          <a:bodyPr wrap="none" anchor="ctr"/>
          <a:lstStyle/>
          <a:p>
            <a:pPr fontAlgn="base">
              <a:spcBef>
                <a:spcPct val="0"/>
              </a:spcBef>
              <a:spcAft>
                <a:spcPct val="0"/>
              </a:spcAft>
              <a:defRPr/>
            </a:pPr>
            <a:endParaRPr lang="en-US" sz="800" b="1">
              <a:solidFill>
                <a:srgbClr val="000000"/>
              </a:solidFill>
            </a:endParaRPr>
          </a:p>
        </p:txBody>
      </p:sp>
      <p:sp>
        <p:nvSpPr>
          <p:cNvPr id="11" name="Text Box 31"/>
          <p:cNvSpPr txBox="1">
            <a:spLocks noChangeArrowheads="1"/>
          </p:cNvSpPr>
          <p:nvPr userDrawn="1"/>
        </p:nvSpPr>
        <p:spPr bwMode="auto">
          <a:xfrm>
            <a:off x="5410200" y="5410200"/>
            <a:ext cx="228600" cy="214313"/>
          </a:xfrm>
          <a:prstGeom prst="rect">
            <a:avLst/>
          </a:prstGeom>
          <a:noFill/>
          <a:ln w="9525">
            <a:noFill/>
            <a:miter lim="800000"/>
            <a:headEnd/>
            <a:tailEnd/>
          </a:ln>
          <a:effectLst/>
        </p:spPr>
        <p:txBody>
          <a:bodyPr>
            <a:spAutoFit/>
          </a:bodyPr>
          <a:lstStyle/>
          <a:p>
            <a:pPr fontAlgn="base">
              <a:spcBef>
                <a:spcPct val="0"/>
              </a:spcBef>
              <a:spcAft>
                <a:spcPct val="0"/>
              </a:spcAft>
              <a:defRPr/>
            </a:pPr>
            <a:endParaRPr lang="en-US" sz="800" b="1">
              <a:solidFill>
                <a:srgbClr val="000000"/>
              </a:solidFill>
            </a:endParaRPr>
          </a:p>
        </p:txBody>
      </p:sp>
      <p:sp>
        <p:nvSpPr>
          <p:cNvPr id="12" name="Rectangle 41"/>
          <p:cNvSpPr>
            <a:spLocks noGrp="1" noChangeArrowheads="1"/>
          </p:cNvSpPr>
          <p:nvPr>
            <p:ph type="dt" sz="quarter"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Arial" charset="0"/>
              </a:defRPr>
            </a:lvl1pPr>
          </a:lstStyle>
          <a:p>
            <a:pPr fontAlgn="base">
              <a:spcBef>
                <a:spcPct val="0"/>
              </a:spcBef>
              <a:spcAft>
                <a:spcPct val="0"/>
              </a:spcAft>
              <a:defRPr/>
            </a:pPr>
            <a:endParaRPr lang="en-US" b="1">
              <a:solidFill>
                <a:srgbClr val="000000"/>
              </a:solidFill>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0" y="533400"/>
            <a:ext cx="3164187" cy="3124200"/>
          </a:xfrm>
          <a:prstGeom prst="rect">
            <a:avLst/>
          </a:prstGeom>
        </p:spPr>
      </p:pic>
      <p:sp>
        <p:nvSpPr>
          <p:cNvPr id="13" name="Rectangle 42"/>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fontAlgn="base">
              <a:spcBef>
                <a:spcPct val="0"/>
              </a:spcBef>
              <a:spcAft>
                <a:spcPct val="0"/>
              </a:spcAft>
              <a:defRPr/>
            </a:pPr>
            <a:endParaRPr lang="en-US" b="1">
              <a:solidFill>
                <a:srgbClr val="000000"/>
              </a:solidFill>
            </a:endParaRPr>
          </a:p>
        </p:txBody>
      </p:sp>
      <p:sp>
        <p:nvSpPr>
          <p:cNvPr id="14" name="Rectangle 43"/>
          <p:cNvSpPr>
            <a:spLocks noGrp="1" noChangeArrowheads="1"/>
          </p:cNvSpPr>
          <p:nvPr>
            <p:ph type="sldNum" sz="quarter" idx="12"/>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fontAlgn="base">
              <a:spcBef>
                <a:spcPct val="0"/>
              </a:spcBef>
              <a:spcAft>
                <a:spcPct val="0"/>
              </a:spcAft>
              <a:defRPr/>
            </a:pPr>
            <a:fld id="{3B3DE317-AA7B-4C95-9373-67937A4777C0}" type="slidenum">
              <a:rPr lang="en-US" b="1">
                <a:solidFill>
                  <a:srgbClr val="000000"/>
                </a:solidFill>
              </a:rPr>
              <a:pPr fontAlgn="base">
                <a:spcBef>
                  <a:spcPct val="0"/>
                </a:spcBef>
                <a:spcAft>
                  <a:spcPct val="0"/>
                </a:spcAft>
                <a:defRPr/>
              </a:pPr>
              <a:t>‹#›</a:t>
            </a:fld>
            <a:endParaRPr lang="en-US" b="1">
              <a:solidFill>
                <a:srgbClr val="000000"/>
              </a:solidFill>
            </a:endParaRPr>
          </a:p>
        </p:txBody>
      </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77842" y="2367279"/>
            <a:ext cx="2705668" cy="2788920"/>
          </a:xfrm>
          <a:prstGeom prst="rect">
            <a:avLst/>
          </a:prstGeom>
        </p:spPr>
      </p:pic>
      <p:sp>
        <p:nvSpPr>
          <p:cNvPr id="3112" name="Rectangle 40"/>
          <p:cNvSpPr>
            <a:spLocks noGrp="1" noChangeArrowheads="1"/>
          </p:cNvSpPr>
          <p:nvPr>
            <p:ph type="subTitle" sz="quarter" idx="1"/>
          </p:nvPr>
        </p:nvSpPr>
        <p:spPr>
          <a:xfrm>
            <a:off x="1371600" y="3810000"/>
            <a:ext cx="6934200" cy="838200"/>
          </a:xfrm>
          <a:ln w="9525"/>
        </p:spPr>
        <p:txBody>
          <a:bodyPr lIns="91440" tIns="45720" rIns="91440" bIns="45720"/>
          <a:lstStyle>
            <a:lvl1pPr marL="0" indent="0" algn="ctr">
              <a:buFontTx/>
              <a:buNone/>
              <a:defRPr sz="3200" i="1"/>
            </a:lvl1pPr>
          </a:lstStyle>
          <a:p>
            <a:r>
              <a:rPr lang="en-US"/>
              <a:t>Click to edit Master subtitle style</a:t>
            </a:r>
          </a:p>
        </p:txBody>
      </p:sp>
      <p:sp>
        <p:nvSpPr>
          <p:cNvPr id="3099" name="Rectangle 27"/>
          <p:cNvSpPr>
            <a:spLocks noGrp="1" noChangeArrowheads="1"/>
          </p:cNvSpPr>
          <p:nvPr>
            <p:ph type="ctrTitle" sz="quarter"/>
          </p:nvPr>
        </p:nvSpPr>
        <p:spPr>
          <a:xfrm>
            <a:off x="3352800" y="1600200"/>
            <a:ext cx="5484813" cy="1143000"/>
          </a:xfrm>
          <a:ln w="9525"/>
        </p:spPr>
        <p:txBody>
          <a:bodyPr lIns="82296" tIns="36576" rIns="82296" bIns="36576" anchorCtr="1"/>
          <a:lstStyle>
            <a:lvl1pPr algn="ctr">
              <a:lnSpc>
                <a:spcPct val="80000"/>
              </a:lnSpc>
              <a:defRPr sz="3600"/>
            </a:lvl1p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
        <p:nvSpPr>
          <p:cNvPr id="11"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
        <p:nvSpPr>
          <p:cNvPr id="7"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75450" y="319088"/>
            <a:ext cx="2073275" cy="57023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54038" y="319088"/>
            <a:ext cx="6069012" cy="5702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
        <p:nvSpPr>
          <p:cNvPr id="7"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0" y="319088"/>
            <a:ext cx="7100888" cy="539750"/>
          </a:xfrm>
        </p:spPr>
        <p:txBody>
          <a:bodyPr/>
          <a:lstStyle/>
          <a:p>
            <a:r>
              <a:rPr lang="en-US"/>
              <a:t>Click to edit Master title style</a:t>
            </a:r>
          </a:p>
        </p:txBody>
      </p:sp>
      <p:sp>
        <p:nvSpPr>
          <p:cNvPr id="3" name="Table Placeholder 2"/>
          <p:cNvSpPr>
            <a:spLocks noGrp="1"/>
          </p:cNvSpPr>
          <p:nvPr>
            <p:ph type="tbl" idx="1"/>
          </p:nvPr>
        </p:nvSpPr>
        <p:spPr>
          <a:xfrm>
            <a:off x="554038" y="1295400"/>
            <a:ext cx="8294687" cy="4725988"/>
          </a:xfrm>
        </p:spPr>
        <p:txBody>
          <a:bodyPr/>
          <a:lstStyle/>
          <a:p>
            <a:pPr lvl="0"/>
            <a:endParaRPr lang="en-US"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4" name="Title 1"/>
          <p:cNvSpPr>
            <a:spLocks noGrp="1"/>
          </p:cNvSpPr>
          <p:nvPr>
            <p:ph type="title"/>
          </p:nvPr>
        </p:nvSpPr>
        <p:spPr>
          <a:xfrm>
            <a:off x="1524000" y="319088"/>
            <a:ext cx="7100888" cy="539750"/>
          </a:xfrm>
        </p:spPr>
        <p:txBody>
          <a:bodyPr/>
          <a:lstStyle/>
          <a:p>
            <a:r>
              <a:rPr lang="en-US"/>
              <a:t>Click to edit Master title style</a:t>
            </a:r>
          </a:p>
        </p:txBody>
      </p:sp>
      <p:sp>
        <p:nvSpPr>
          <p:cNvPr id="5" name="Content Placeholder 2"/>
          <p:cNvSpPr>
            <a:spLocks noGrp="1"/>
          </p:cNvSpPr>
          <p:nvPr>
            <p:ph idx="1"/>
          </p:nvPr>
        </p:nvSpPr>
        <p:spPr>
          <a:xfrm>
            <a:off x="554038" y="1522413"/>
            <a:ext cx="8294687" cy="4725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
        <p:nvSpPr>
          <p:cNvPr id="11"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
        <p:nvSpPr>
          <p:cNvPr id="12" name="Text Box 6"/>
          <p:cNvSpPr txBox="1">
            <a:spLocks noChangeArrowheads="1"/>
          </p:cNvSpPr>
          <p:nvPr userDrawn="1"/>
        </p:nvSpPr>
        <p:spPr bwMode="auto">
          <a:xfrm>
            <a:off x="0" y="6519863"/>
            <a:ext cx="2347117" cy="338554"/>
          </a:xfrm>
          <a:prstGeom prst="rect">
            <a:avLst/>
          </a:prstGeom>
          <a:noFill/>
          <a:ln w="12700">
            <a:noFill/>
            <a:miter lim="800000"/>
            <a:headEnd/>
            <a:tailEnd/>
          </a:ln>
        </p:spPr>
        <p:txBody>
          <a:bodyPr wrap="none">
            <a:spAutoFit/>
          </a:bodyPr>
          <a:lstStyle/>
          <a:p>
            <a:pPr eaLnBrk="0" fontAlgn="base" hangingPunct="0">
              <a:spcBef>
                <a:spcPct val="0"/>
              </a:spcBef>
              <a:spcAft>
                <a:spcPct val="0"/>
              </a:spcAft>
              <a:defRPr/>
            </a:pPr>
            <a:r>
              <a:rPr lang="en-US" sz="1600" b="1" cap="all" baseline="0">
                <a:solidFill>
                  <a:srgbClr val="008000"/>
                </a:solidFill>
              </a:rPr>
              <a:t>Unclassified</a:t>
            </a:r>
            <a:r>
              <a:rPr lang="en-US" sz="1600" b="1">
                <a:solidFill>
                  <a:srgbClr val="008000"/>
                </a:solidFill>
              </a:rPr>
              <a:t>/FOUO</a:t>
            </a:r>
          </a:p>
        </p:txBody>
      </p:sp>
      <p:sp>
        <p:nvSpPr>
          <p:cNvPr id="13" name="Text Box 5"/>
          <p:cNvSpPr txBox="1">
            <a:spLocks noChangeArrowheads="1"/>
          </p:cNvSpPr>
          <p:nvPr userDrawn="1"/>
        </p:nvSpPr>
        <p:spPr bwMode="auto">
          <a:xfrm>
            <a:off x="6796883" y="0"/>
            <a:ext cx="2347117" cy="338554"/>
          </a:xfrm>
          <a:prstGeom prst="rect">
            <a:avLst/>
          </a:prstGeom>
          <a:noFill/>
          <a:ln w="12700">
            <a:noFill/>
            <a:miter lim="800000"/>
            <a:headEnd/>
            <a:tailEnd/>
          </a:ln>
        </p:spPr>
        <p:txBody>
          <a:bodyPr wrap="none">
            <a:spAutoFit/>
          </a:bodyPr>
          <a:lstStyle/>
          <a:p>
            <a:pPr eaLnBrk="0" fontAlgn="base" hangingPunct="0">
              <a:spcBef>
                <a:spcPct val="0"/>
              </a:spcBef>
              <a:spcAft>
                <a:spcPct val="0"/>
              </a:spcAft>
              <a:defRPr/>
            </a:pPr>
            <a:r>
              <a:rPr lang="en-US" sz="1600" b="1" cap="all" baseline="0">
                <a:solidFill>
                  <a:srgbClr val="008000"/>
                </a:solidFill>
              </a:rPr>
              <a:t>Unclassified</a:t>
            </a:r>
            <a:r>
              <a:rPr lang="en-US" sz="1600" b="1">
                <a:solidFill>
                  <a:srgbClr val="008000"/>
                </a:solidFill>
              </a:rPr>
              <a:t>/FOUO</a:t>
            </a: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6" name="Text Box 6"/>
          <p:cNvSpPr txBox="1">
            <a:spLocks noChangeArrowheads="1"/>
          </p:cNvSpPr>
          <p:nvPr userDrawn="1"/>
        </p:nvSpPr>
        <p:spPr bwMode="auto">
          <a:xfrm>
            <a:off x="0" y="6519863"/>
            <a:ext cx="2347117" cy="338554"/>
          </a:xfrm>
          <a:prstGeom prst="rect">
            <a:avLst/>
          </a:prstGeom>
          <a:noFill/>
          <a:ln w="12700">
            <a:noFill/>
            <a:miter lim="800000"/>
            <a:headEnd/>
            <a:tailEnd/>
          </a:ln>
        </p:spPr>
        <p:txBody>
          <a:bodyPr wrap="none">
            <a:spAutoFit/>
          </a:bodyPr>
          <a:lstStyle/>
          <a:p>
            <a:pPr eaLnBrk="0" fontAlgn="base" hangingPunct="0">
              <a:spcBef>
                <a:spcPct val="0"/>
              </a:spcBef>
              <a:spcAft>
                <a:spcPct val="0"/>
              </a:spcAft>
              <a:defRPr/>
            </a:pPr>
            <a:r>
              <a:rPr lang="en-US" sz="1600" b="1" cap="all" baseline="0">
                <a:solidFill>
                  <a:srgbClr val="008000"/>
                </a:solidFill>
              </a:rPr>
              <a:t>Unclassified</a:t>
            </a:r>
            <a:r>
              <a:rPr lang="en-US" sz="1600" b="1">
                <a:solidFill>
                  <a:srgbClr val="008000"/>
                </a:solidFill>
              </a:rPr>
              <a:t>/FOUO</a:t>
            </a:r>
          </a:p>
        </p:txBody>
      </p:sp>
      <p:sp>
        <p:nvSpPr>
          <p:cNvPr id="7" name="Text Box 5"/>
          <p:cNvSpPr txBox="1">
            <a:spLocks noChangeArrowheads="1"/>
          </p:cNvSpPr>
          <p:nvPr userDrawn="1"/>
        </p:nvSpPr>
        <p:spPr bwMode="auto">
          <a:xfrm>
            <a:off x="6796883" y="0"/>
            <a:ext cx="2347117" cy="338554"/>
          </a:xfrm>
          <a:prstGeom prst="rect">
            <a:avLst/>
          </a:prstGeom>
          <a:noFill/>
          <a:ln w="12700">
            <a:noFill/>
            <a:miter lim="800000"/>
            <a:headEnd/>
            <a:tailEnd/>
          </a:ln>
        </p:spPr>
        <p:txBody>
          <a:bodyPr wrap="none">
            <a:spAutoFit/>
          </a:bodyPr>
          <a:lstStyle/>
          <a:p>
            <a:pPr eaLnBrk="0" fontAlgn="base" hangingPunct="0">
              <a:spcBef>
                <a:spcPct val="0"/>
              </a:spcBef>
              <a:spcAft>
                <a:spcPct val="0"/>
              </a:spcAft>
              <a:defRPr/>
            </a:pPr>
            <a:r>
              <a:rPr lang="en-US" sz="1600" b="1" cap="all" baseline="0">
                <a:solidFill>
                  <a:srgbClr val="008000"/>
                </a:solidFill>
              </a:rPr>
              <a:t>Unclassified</a:t>
            </a:r>
            <a:r>
              <a:rPr lang="en-US" sz="1600" b="1">
                <a:solidFill>
                  <a:srgbClr val="008000"/>
                </a:solidFill>
              </a:rPr>
              <a:t>/FOUO</a:t>
            </a:r>
          </a:p>
        </p:txBody>
      </p:sp>
      <p:sp>
        <p:nvSpPr>
          <p:cNvPr id="4" name="Title 1"/>
          <p:cNvSpPr>
            <a:spLocks noGrp="1"/>
          </p:cNvSpPr>
          <p:nvPr>
            <p:ph type="title"/>
          </p:nvPr>
        </p:nvSpPr>
        <p:spPr>
          <a:xfrm>
            <a:off x="1524000" y="319088"/>
            <a:ext cx="7100888" cy="539750"/>
          </a:xfrm>
        </p:spPr>
        <p:txBody>
          <a:bodyPr/>
          <a:lstStyle/>
          <a:p>
            <a:r>
              <a:rPr lang="en-US"/>
              <a:t>Click to edit Master title style</a:t>
            </a:r>
          </a:p>
        </p:txBody>
      </p:sp>
      <p:sp>
        <p:nvSpPr>
          <p:cNvPr id="5" name="Content Placeholder 2"/>
          <p:cNvSpPr>
            <a:spLocks noGrp="1"/>
          </p:cNvSpPr>
          <p:nvPr>
            <p:ph idx="1"/>
          </p:nvPr>
        </p:nvSpPr>
        <p:spPr>
          <a:xfrm>
            <a:off x="554038" y="1522413"/>
            <a:ext cx="8294687" cy="4725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
        <p:nvSpPr>
          <p:cNvPr id="11"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4"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
        <p:nvSpPr>
          <p:cNvPr id="5"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
        <p:nvSpPr>
          <p:cNvPr id="2" name="Title 1"/>
          <p:cNvSpPr>
            <a:spLocks noGrp="1"/>
          </p:cNvSpPr>
          <p:nvPr>
            <p:ph type="title"/>
          </p:nvPr>
        </p:nvSpPr>
        <p:spPr>
          <a:xfrm>
            <a:off x="1524000" y="319088"/>
            <a:ext cx="6324600" cy="53975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4" name="Text Box 5"/>
          <p:cNvSpPr txBox="1">
            <a:spLocks noChangeArrowheads="1"/>
          </p:cNvSpPr>
          <p:nvPr userDrawn="1"/>
        </p:nvSpPr>
        <p:spPr bwMode="auto">
          <a:xfrm>
            <a:off x="1143000" y="0"/>
            <a:ext cx="2044700" cy="338138"/>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a:solidFill>
                  <a:srgbClr val="009900"/>
                </a:solidFill>
              </a:rPr>
              <a:t>Unclassified/FOUO</a:t>
            </a:r>
          </a:p>
        </p:txBody>
      </p:sp>
      <p:sp>
        <p:nvSpPr>
          <p:cNvPr id="5" name="Text Box 6"/>
          <p:cNvSpPr txBox="1">
            <a:spLocks noChangeArrowheads="1"/>
          </p:cNvSpPr>
          <p:nvPr userDrawn="1"/>
        </p:nvSpPr>
        <p:spPr bwMode="auto">
          <a:xfrm>
            <a:off x="6248400" y="6557963"/>
            <a:ext cx="2044700" cy="339725"/>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a:solidFill>
                  <a:srgbClr val="009900"/>
                </a:solidFill>
              </a:rPr>
              <a:t>Unclassified/FOUO</a:t>
            </a:r>
          </a:p>
        </p:txBody>
      </p:sp>
      <p:sp>
        <p:nvSpPr>
          <p:cNvPr id="2" name="Title 1"/>
          <p:cNvSpPr>
            <a:spLocks noGrp="1"/>
          </p:cNvSpPr>
          <p:nvPr>
            <p:ph type="title"/>
          </p:nvPr>
        </p:nvSpPr>
        <p:spPr>
          <a:xfrm>
            <a:off x="1524000" y="319088"/>
            <a:ext cx="6324600" cy="53975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865" y="9144"/>
            <a:ext cx="1170977" cy="120700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9"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
        <p:nvSpPr>
          <p:cNvPr id="10"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0" y="319088"/>
            <a:ext cx="6422796" cy="539750"/>
          </a:xfrm>
        </p:spPr>
        <p:txBody>
          <a:bodyPr/>
          <a:lstStyle/>
          <a:p>
            <a:r>
              <a:rPr lang="en-US"/>
              <a:t>Click to edit Master title style</a:t>
            </a:r>
          </a:p>
        </p:txBody>
      </p:sp>
      <p:sp>
        <p:nvSpPr>
          <p:cNvPr id="3" name="Content Placeholder 2"/>
          <p:cNvSpPr>
            <a:spLocks noGrp="1"/>
          </p:cNvSpPr>
          <p:nvPr>
            <p:ph sz="half" idx="1"/>
          </p:nvPr>
        </p:nvSpPr>
        <p:spPr>
          <a:xfrm>
            <a:off x="554038" y="1295400"/>
            <a:ext cx="4070350" cy="4725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76788" y="1295400"/>
            <a:ext cx="4071937" cy="4725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8"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
        <p:nvSpPr>
          <p:cNvPr id="10"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33035" cy="49836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
        <p:nvSpPr>
          <p:cNvPr id="12"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24000" y="319088"/>
            <a:ext cx="6375662" cy="539750"/>
          </a:xfrm>
        </p:spPr>
        <p:txBody>
          <a:bodyPr/>
          <a:lstStyle/>
          <a:p>
            <a:r>
              <a:rPr lang="en-US"/>
              <a:t>Click to edit Master title style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8"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
        <p:nvSpPr>
          <p:cNvPr id="9"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7"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
        <p:nvSpPr>
          <p:cNvPr id="8"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
        <p:nvSpPr>
          <p:cNvPr id="11"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Group 55"/>
          <p:cNvGrpSpPr>
            <a:grpSpLocks/>
          </p:cNvGrpSpPr>
          <p:nvPr userDrawn="1"/>
        </p:nvGrpSpPr>
        <p:grpSpPr bwMode="auto">
          <a:xfrm>
            <a:off x="136642" y="865188"/>
            <a:ext cx="8504121" cy="134937"/>
            <a:chOff x="0" y="534"/>
            <a:chExt cx="5443" cy="85"/>
          </a:xfrm>
        </p:grpSpPr>
        <p:sp>
          <p:nvSpPr>
            <p:cNvPr id="1080" name="Rectangle 56"/>
            <p:cNvSpPr>
              <a:spLocks noChangeArrowheads="1"/>
            </p:cNvSpPr>
            <p:nvPr/>
          </p:nvSpPr>
          <p:spPr bwMode="auto">
            <a:xfrm>
              <a:off x="3739" y="534"/>
              <a:ext cx="247"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a:solidFill>
                  <a:srgbClr val="000000"/>
                </a:solidFill>
              </a:endParaRPr>
            </a:p>
          </p:txBody>
        </p:sp>
        <p:sp>
          <p:nvSpPr>
            <p:cNvPr id="1081" name="Rectangle 57"/>
            <p:cNvSpPr>
              <a:spLocks noChangeArrowheads="1"/>
            </p:cNvSpPr>
            <p:nvPr/>
          </p:nvSpPr>
          <p:spPr bwMode="auto">
            <a:xfrm>
              <a:off x="4012" y="534"/>
              <a:ext cx="221"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a:solidFill>
                  <a:srgbClr val="000000"/>
                </a:solidFill>
              </a:endParaRPr>
            </a:p>
          </p:txBody>
        </p:sp>
        <p:sp>
          <p:nvSpPr>
            <p:cNvPr id="1082" name="Rectangle 58"/>
            <p:cNvSpPr>
              <a:spLocks noChangeArrowheads="1"/>
            </p:cNvSpPr>
            <p:nvPr/>
          </p:nvSpPr>
          <p:spPr bwMode="auto">
            <a:xfrm>
              <a:off x="4260" y="534"/>
              <a:ext cx="197"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a:solidFill>
                  <a:srgbClr val="000000"/>
                </a:solidFill>
              </a:endParaRPr>
            </a:p>
          </p:txBody>
        </p:sp>
        <p:sp>
          <p:nvSpPr>
            <p:cNvPr id="1083" name="Rectangle 59"/>
            <p:cNvSpPr>
              <a:spLocks noChangeArrowheads="1"/>
            </p:cNvSpPr>
            <p:nvPr/>
          </p:nvSpPr>
          <p:spPr bwMode="auto">
            <a:xfrm>
              <a:off x="4484" y="534"/>
              <a:ext cx="174"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a:solidFill>
                  <a:srgbClr val="000000"/>
                </a:solidFill>
              </a:endParaRPr>
            </a:p>
          </p:txBody>
        </p:sp>
        <p:sp>
          <p:nvSpPr>
            <p:cNvPr id="1084" name="Rectangle 60"/>
            <p:cNvSpPr>
              <a:spLocks noChangeArrowheads="1"/>
            </p:cNvSpPr>
            <p:nvPr/>
          </p:nvSpPr>
          <p:spPr bwMode="auto">
            <a:xfrm>
              <a:off x="4684" y="534"/>
              <a:ext cx="150"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a:solidFill>
                  <a:srgbClr val="000000"/>
                </a:solidFill>
              </a:endParaRPr>
            </a:p>
          </p:txBody>
        </p:sp>
        <p:sp>
          <p:nvSpPr>
            <p:cNvPr id="1085" name="Rectangle 61"/>
            <p:cNvSpPr>
              <a:spLocks noChangeArrowheads="1"/>
            </p:cNvSpPr>
            <p:nvPr/>
          </p:nvSpPr>
          <p:spPr bwMode="auto">
            <a:xfrm>
              <a:off x="4859" y="534"/>
              <a:ext cx="127"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a:solidFill>
                  <a:srgbClr val="000000"/>
                </a:solidFill>
              </a:endParaRPr>
            </a:p>
          </p:txBody>
        </p:sp>
        <p:sp>
          <p:nvSpPr>
            <p:cNvPr id="1086" name="Rectangle 62"/>
            <p:cNvSpPr>
              <a:spLocks noChangeArrowheads="1"/>
            </p:cNvSpPr>
            <p:nvPr/>
          </p:nvSpPr>
          <p:spPr bwMode="auto">
            <a:xfrm>
              <a:off x="0" y="534"/>
              <a:ext cx="3711"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a:solidFill>
                  <a:srgbClr val="000000"/>
                </a:solidFill>
              </a:endParaRPr>
            </a:p>
          </p:txBody>
        </p:sp>
        <p:sp>
          <p:nvSpPr>
            <p:cNvPr id="1087" name="Rectangle 63"/>
            <p:cNvSpPr>
              <a:spLocks noChangeArrowheads="1"/>
            </p:cNvSpPr>
            <p:nvPr/>
          </p:nvSpPr>
          <p:spPr bwMode="auto">
            <a:xfrm>
              <a:off x="5350" y="534"/>
              <a:ext cx="45"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a:solidFill>
                  <a:srgbClr val="000000"/>
                </a:solidFill>
              </a:endParaRPr>
            </a:p>
          </p:txBody>
        </p:sp>
        <p:sp>
          <p:nvSpPr>
            <p:cNvPr id="1088" name="Rectangle 64"/>
            <p:cNvSpPr>
              <a:spLocks noChangeArrowheads="1"/>
            </p:cNvSpPr>
            <p:nvPr/>
          </p:nvSpPr>
          <p:spPr bwMode="auto">
            <a:xfrm>
              <a:off x="5254" y="534"/>
              <a:ext cx="70"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a:solidFill>
                  <a:srgbClr val="000000"/>
                </a:solidFill>
              </a:endParaRPr>
            </a:p>
          </p:txBody>
        </p:sp>
        <p:sp>
          <p:nvSpPr>
            <p:cNvPr id="1089" name="Rectangle 65"/>
            <p:cNvSpPr>
              <a:spLocks noChangeArrowheads="1"/>
            </p:cNvSpPr>
            <p:nvPr/>
          </p:nvSpPr>
          <p:spPr bwMode="auto">
            <a:xfrm>
              <a:off x="5139" y="534"/>
              <a:ext cx="91"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a:solidFill>
                  <a:srgbClr val="000000"/>
                </a:solidFill>
              </a:endParaRPr>
            </a:p>
          </p:txBody>
        </p:sp>
        <p:sp>
          <p:nvSpPr>
            <p:cNvPr id="1090" name="Rectangle 66"/>
            <p:cNvSpPr>
              <a:spLocks noChangeArrowheads="1"/>
            </p:cNvSpPr>
            <p:nvPr/>
          </p:nvSpPr>
          <p:spPr bwMode="auto">
            <a:xfrm>
              <a:off x="5011" y="534"/>
              <a:ext cx="102"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a:solidFill>
                  <a:srgbClr val="000000"/>
                </a:solidFill>
              </a:endParaRPr>
            </a:p>
          </p:txBody>
        </p:sp>
        <p:sp>
          <p:nvSpPr>
            <p:cNvPr id="1091" name="Rectangle 67"/>
            <p:cNvSpPr>
              <a:spLocks noChangeArrowheads="1"/>
            </p:cNvSpPr>
            <p:nvPr/>
          </p:nvSpPr>
          <p:spPr bwMode="auto">
            <a:xfrm>
              <a:off x="5420" y="534"/>
              <a:ext cx="23"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a:solidFill>
                  <a:srgbClr val="000000"/>
                </a:solidFill>
              </a:endParaRPr>
            </a:p>
          </p:txBody>
        </p:sp>
      </p:grpSp>
      <p:sp>
        <p:nvSpPr>
          <p:cNvPr id="1027" name="Rectangle 22"/>
          <p:cNvSpPr>
            <a:spLocks noGrp="1" noChangeArrowheads="1"/>
          </p:cNvSpPr>
          <p:nvPr>
            <p:ph type="title"/>
          </p:nvPr>
        </p:nvSpPr>
        <p:spPr bwMode="auto">
          <a:xfrm>
            <a:off x="1524000" y="319088"/>
            <a:ext cx="7100888" cy="539750"/>
          </a:xfrm>
          <a:prstGeom prst="rect">
            <a:avLst/>
          </a:prstGeom>
          <a:noFill/>
          <a:ln w="12700">
            <a:noFill/>
            <a:miter lim="800000"/>
            <a:headEnd/>
            <a:tailEnd/>
          </a:ln>
        </p:spPr>
        <p:txBody>
          <a:bodyPr vert="horz" wrap="square" lIns="85725" tIns="39688" rIns="85725" bIns="39688" numCol="1" anchor="b" anchorCtr="0" compatLnSpc="1">
            <a:prstTxWarp prst="textNoShape">
              <a:avLst/>
            </a:prstTxWarp>
          </a:bodyPr>
          <a:lstStyle/>
          <a:p>
            <a:pPr lvl="0"/>
            <a:r>
              <a:rPr lang="en-US"/>
              <a:t>Click to Edit Master Title Style:</a:t>
            </a:r>
            <a:br>
              <a:rPr lang="en-US"/>
            </a:br>
            <a:r>
              <a:rPr lang="en-US"/>
              <a:t>Multiple Lines</a:t>
            </a:r>
          </a:p>
        </p:txBody>
      </p:sp>
      <p:sp>
        <p:nvSpPr>
          <p:cNvPr id="1028" name="Rectangle 23"/>
          <p:cNvSpPr>
            <a:spLocks noGrp="1" noChangeArrowheads="1"/>
          </p:cNvSpPr>
          <p:nvPr>
            <p:ph type="body" idx="1"/>
          </p:nvPr>
        </p:nvSpPr>
        <p:spPr bwMode="auto">
          <a:xfrm>
            <a:off x="554038" y="1295400"/>
            <a:ext cx="8294687" cy="4725988"/>
          </a:xfrm>
          <a:prstGeom prst="rect">
            <a:avLst/>
          </a:prstGeom>
          <a:noFill/>
          <a:ln w="12700">
            <a:noFill/>
            <a:miter lim="800000"/>
            <a:headEnd/>
            <a:tailEnd/>
          </a:ln>
        </p:spPr>
        <p:txBody>
          <a:bodyPr vert="horz" wrap="square" lIns="85725" tIns="39688" rIns="85725" bIns="3968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 name="Rectangle 25"/>
          <p:cNvSpPr>
            <a:spLocks noChangeArrowheads="1"/>
          </p:cNvSpPr>
          <p:nvPr userDrawn="1"/>
        </p:nvSpPr>
        <p:spPr bwMode="auto">
          <a:xfrm>
            <a:off x="8382000" y="6553200"/>
            <a:ext cx="496888" cy="207963"/>
          </a:xfrm>
          <a:prstGeom prst="rect">
            <a:avLst/>
          </a:prstGeom>
          <a:noFill/>
          <a:ln w="12700">
            <a:noFill/>
            <a:miter lim="800000"/>
            <a:headEnd/>
            <a:tailEnd/>
          </a:ln>
          <a:effectLst/>
        </p:spPr>
        <p:txBody>
          <a:bodyPr lIns="87312" tIns="42862" rIns="87312" bIns="42862">
            <a:spAutoFit/>
          </a:bodyPr>
          <a:lstStyle/>
          <a:p>
            <a:pPr defTabSz="814388" eaLnBrk="0" fontAlgn="base" hangingPunct="0">
              <a:spcBef>
                <a:spcPct val="0"/>
              </a:spcBef>
              <a:spcAft>
                <a:spcPct val="0"/>
              </a:spcAft>
              <a:defRPr/>
            </a:pPr>
            <a:fld id="{817551D6-DE53-4ED6-AC80-9186A700D29E}" type="slidenum">
              <a:rPr lang="en-US" sz="800" b="1">
                <a:solidFill>
                  <a:srgbClr val="000000"/>
                </a:solidFill>
              </a:rPr>
              <a:pPr defTabSz="814388" eaLnBrk="0" fontAlgn="base" hangingPunct="0">
                <a:spcBef>
                  <a:spcPct val="0"/>
                </a:spcBef>
                <a:spcAft>
                  <a:spcPct val="0"/>
                </a:spcAft>
                <a:defRPr/>
              </a:pPr>
              <a:t>‹#›</a:t>
            </a:fld>
            <a:endParaRPr lang="en-US" sz="800" b="1">
              <a:solidFill>
                <a:srgbClr val="000000"/>
              </a:solidFill>
            </a:endParaRPr>
          </a:p>
        </p:txBody>
      </p:sp>
      <p:sp>
        <p:nvSpPr>
          <p:cNvPr id="67586" name="Rectangle 2"/>
          <p:cNvSpPr>
            <a:spLocks noChangeArrowheads="1"/>
          </p:cNvSpPr>
          <p:nvPr userDrawn="1"/>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sz="800" b="1">
              <a:solidFill>
                <a:srgbClr val="000000"/>
              </a:solidFill>
            </a:endParaRPr>
          </a:p>
        </p:txBody>
      </p:sp>
      <p:pic>
        <p:nvPicPr>
          <p:cNvPr id="3" name="Picture 2"/>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35356" y="49353"/>
            <a:ext cx="1107644" cy="1093647"/>
          </a:xfrm>
          <a:prstGeom prst="rect">
            <a:avLst/>
          </a:prstGeom>
        </p:spPr>
      </p:pic>
    </p:spTree>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r" rtl="0" eaLnBrk="0" fontAlgn="base" hangingPunct="0">
        <a:lnSpc>
          <a:spcPct val="70000"/>
        </a:lnSpc>
        <a:spcBef>
          <a:spcPct val="0"/>
        </a:spcBef>
        <a:spcAft>
          <a:spcPct val="0"/>
        </a:spcAft>
        <a:defRPr sz="3000" b="1" i="1">
          <a:solidFill>
            <a:schemeClr val="bg1"/>
          </a:solidFill>
          <a:latin typeface="+mj-lt"/>
          <a:ea typeface="+mj-ea"/>
          <a:cs typeface="+mj-cs"/>
        </a:defRPr>
      </a:lvl1pPr>
      <a:lvl2pPr algn="r" rtl="0" eaLnBrk="0" fontAlgn="base" hangingPunct="0">
        <a:lnSpc>
          <a:spcPct val="70000"/>
        </a:lnSpc>
        <a:spcBef>
          <a:spcPct val="0"/>
        </a:spcBef>
        <a:spcAft>
          <a:spcPct val="0"/>
        </a:spcAft>
        <a:defRPr sz="3000" b="1" i="1">
          <a:solidFill>
            <a:schemeClr val="bg1"/>
          </a:solidFill>
          <a:latin typeface="Arial" charset="0"/>
        </a:defRPr>
      </a:lvl2pPr>
      <a:lvl3pPr algn="r" rtl="0" eaLnBrk="0" fontAlgn="base" hangingPunct="0">
        <a:lnSpc>
          <a:spcPct val="70000"/>
        </a:lnSpc>
        <a:spcBef>
          <a:spcPct val="0"/>
        </a:spcBef>
        <a:spcAft>
          <a:spcPct val="0"/>
        </a:spcAft>
        <a:defRPr sz="3000" b="1" i="1">
          <a:solidFill>
            <a:schemeClr val="bg1"/>
          </a:solidFill>
          <a:latin typeface="Arial" charset="0"/>
        </a:defRPr>
      </a:lvl3pPr>
      <a:lvl4pPr algn="r" rtl="0" eaLnBrk="0" fontAlgn="base" hangingPunct="0">
        <a:lnSpc>
          <a:spcPct val="70000"/>
        </a:lnSpc>
        <a:spcBef>
          <a:spcPct val="0"/>
        </a:spcBef>
        <a:spcAft>
          <a:spcPct val="0"/>
        </a:spcAft>
        <a:defRPr sz="3000" b="1" i="1">
          <a:solidFill>
            <a:schemeClr val="bg1"/>
          </a:solidFill>
          <a:latin typeface="Arial" charset="0"/>
        </a:defRPr>
      </a:lvl4pPr>
      <a:lvl5pPr algn="r" rtl="0" eaLnBrk="0" fontAlgn="base" hangingPunct="0">
        <a:lnSpc>
          <a:spcPct val="70000"/>
        </a:lnSpc>
        <a:spcBef>
          <a:spcPct val="0"/>
        </a:spcBef>
        <a:spcAft>
          <a:spcPct val="0"/>
        </a:spcAft>
        <a:defRPr sz="3000" b="1" i="1">
          <a:solidFill>
            <a:schemeClr val="bg1"/>
          </a:solidFill>
          <a:latin typeface="Arial" charset="0"/>
        </a:defRPr>
      </a:lvl5pPr>
      <a:lvl6pPr marL="457200" algn="r" rtl="0" fontAlgn="base">
        <a:lnSpc>
          <a:spcPct val="70000"/>
        </a:lnSpc>
        <a:spcBef>
          <a:spcPct val="0"/>
        </a:spcBef>
        <a:spcAft>
          <a:spcPct val="0"/>
        </a:spcAft>
        <a:defRPr sz="3000" b="1" i="1">
          <a:solidFill>
            <a:schemeClr val="bg1"/>
          </a:solidFill>
          <a:latin typeface="Arial" charset="0"/>
        </a:defRPr>
      </a:lvl6pPr>
      <a:lvl7pPr marL="914400" algn="r" rtl="0" fontAlgn="base">
        <a:lnSpc>
          <a:spcPct val="70000"/>
        </a:lnSpc>
        <a:spcBef>
          <a:spcPct val="0"/>
        </a:spcBef>
        <a:spcAft>
          <a:spcPct val="0"/>
        </a:spcAft>
        <a:defRPr sz="3000" b="1" i="1">
          <a:solidFill>
            <a:schemeClr val="bg1"/>
          </a:solidFill>
          <a:latin typeface="Arial" charset="0"/>
        </a:defRPr>
      </a:lvl7pPr>
      <a:lvl8pPr marL="1371600" algn="r" rtl="0" fontAlgn="base">
        <a:lnSpc>
          <a:spcPct val="70000"/>
        </a:lnSpc>
        <a:spcBef>
          <a:spcPct val="0"/>
        </a:spcBef>
        <a:spcAft>
          <a:spcPct val="0"/>
        </a:spcAft>
        <a:defRPr sz="3000" b="1" i="1">
          <a:solidFill>
            <a:schemeClr val="bg1"/>
          </a:solidFill>
          <a:latin typeface="Arial" charset="0"/>
        </a:defRPr>
      </a:lvl8pPr>
      <a:lvl9pPr marL="1828800" algn="r" rtl="0" fontAlgn="base">
        <a:lnSpc>
          <a:spcPct val="70000"/>
        </a:lnSpc>
        <a:spcBef>
          <a:spcPct val="0"/>
        </a:spcBef>
        <a:spcAft>
          <a:spcPct val="0"/>
        </a:spcAft>
        <a:defRPr sz="3000" b="1" i="1">
          <a:solidFill>
            <a:schemeClr val="bg1"/>
          </a:solidFill>
          <a:latin typeface="Arial" charset="0"/>
        </a:defRPr>
      </a:lvl9pPr>
    </p:titleStyle>
    <p:body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sz="quarter"/>
          </p:nvPr>
        </p:nvSpPr>
        <p:spPr>
          <a:xfrm>
            <a:off x="3352800" y="1524000"/>
            <a:ext cx="5484813" cy="1371600"/>
          </a:xfrm>
        </p:spPr>
        <p:txBody>
          <a:bodyPr/>
          <a:lstStyle/>
          <a:p>
            <a:r>
              <a:rPr lang="en-US"/>
              <a:t>Structures</a:t>
            </a:r>
          </a:p>
        </p:txBody>
      </p:sp>
      <p:sp>
        <p:nvSpPr>
          <p:cNvPr id="6" name="TextBox 5"/>
          <p:cNvSpPr txBox="1"/>
          <p:nvPr/>
        </p:nvSpPr>
        <p:spPr>
          <a:xfrm>
            <a:off x="2667000" y="0"/>
            <a:ext cx="3733800" cy="369332"/>
          </a:xfrm>
          <a:prstGeom prst="rect">
            <a:avLst/>
          </a:prstGeom>
          <a:noFill/>
        </p:spPr>
        <p:txBody>
          <a:bodyPr wrap="square" rtlCol="0">
            <a:spAutoFit/>
          </a:bodyPr>
          <a:lstStyle/>
          <a:p>
            <a:pPr algn="ctr"/>
            <a:r>
              <a:rPr lang="en-US" b="1">
                <a:solidFill>
                  <a:srgbClr val="00B050"/>
                </a:solidFill>
              </a:rPr>
              <a:t>UNCLASSIFIED</a:t>
            </a:r>
          </a:p>
        </p:txBody>
      </p:sp>
    </p:spTree>
    <p:extLst>
      <p:ext uri="{BB962C8B-B14F-4D97-AF65-F5344CB8AC3E}">
        <p14:creationId xmlns:p14="http://schemas.microsoft.com/office/powerpoint/2010/main" val="1719754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554038" y="1295400"/>
            <a:ext cx="8294687" cy="4725988"/>
          </a:xfrm>
        </p:spPr>
        <p:txBody>
          <a:bodyPr/>
          <a:lstStyle/>
          <a:p>
            <a:r>
              <a:rPr lang="en-US"/>
              <a:t>Structures can be </a:t>
            </a:r>
            <a:r>
              <a:rPr lang="en-US">
                <a:solidFill>
                  <a:schemeClr val="accent2"/>
                </a:solidFill>
              </a:rPr>
              <a:t>defined</a:t>
            </a:r>
            <a:r>
              <a:rPr lang="en-US"/>
              <a:t> using different methods</a:t>
            </a:r>
          </a:p>
          <a:p>
            <a:pPr marL="914400" lvl="1" indent="-457200">
              <a:buFont typeface="+mj-lt"/>
              <a:buAutoNum type="arabicPeriod" startAt="2"/>
            </a:pPr>
            <a:r>
              <a:rPr lang="en-US"/>
              <a:t>Individual members may be accessed/modified using the dot (</a:t>
            </a:r>
            <a:r>
              <a:rPr lang="en-US">
                <a:latin typeface="Courier New" panose="02070309020205020404" pitchFamily="49" charset="0"/>
                <a:cs typeface="Courier New" panose="02070309020205020404" pitchFamily="49" charset="0"/>
              </a:rPr>
              <a:t>.</a:t>
            </a:r>
            <a:r>
              <a:rPr lang="en-US"/>
              <a:t>) operator</a:t>
            </a:r>
          </a:p>
        </p:txBody>
      </p:sp>
      <p:sp>
        <p:nvSpPr>
          <p:cNvPr id="2" name="Title 1"/>
          <p:cNvSpPr>
            <a:spLocks noGrp="1"/>
          </p:cNvSpPr>
          <p:nvPr>
            <p:ph type="title"/>
          </p:nvPr>
        </p:nvSpPr>
        <p:spPr/>
        <p:txBody>
          <a:bodyPr/>
          <a:lstStyle/>
          <a:p>
            <a:r>
              <a:rPr lang="en-US"/>
              <a:t>Format</a:t>
            </a:r>
          </a:p>
        </p:txBody>
      </p:sp>
      <p:sp>
        <p:nvSpPr>
          <p:cNvPr id="4" name="Content Placeholder 2"/>
          <p:cNvSpPr txBox="1">
            <a:spLocks/>
          </p:cNvSpPr>
          <p:nvPr/>
        </p:nvSpPr>
        <p:spPr bwMode="auto">
          <a:xfrm>
            <a:off x="277615" y="2743200"/>
            <a:ext cx="8588771" cy="38100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err="1">
                <a:latin typeface="Courier New" panose="02070309020205020404" pitchFamily="49" charset="0"/>
                <a:cs typeface="Courier New" panose="02070309020205020404" pitchFamily="49" charset="0"/>
              </a:rPr>
              <a:t>struct</a:t>
            </a: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LotForSale</a:t>
            </a:r>
            <a:r>
              <a:rPr lang="en-US" sz="1600">
                <a:latin typeface="Courier New" panose="02070309020205020404" pitchFamily="49" charset="0"/>
                <a:cs typeface="Courier New" panose="02070309020205020404" pitchFamily="49" charset="0"/>
              </a:rPr>
              <a:t> {</a:t>
            </a:r>
          </a:p>
          <a:p>
            <a:pPr marL="0" indent="0">
              <a:buNone/>
            </a:pP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int</a:t>
            </a: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lot_number</a:t>
            </a:r>
            <a:r>
              <a:rPr lang="en-US" sz="1600">
                <a:latin typeface="Courier New" panose="02070309020205020404" pitchFamily="49" charset="0"/>
                <a:cs typeface="Courier New" panose="02070309020205020404" pitchFamily="49" charset="0"/>
              </a:rPr>
              <a:t>;</a:t>
            </a:r>
          </a:p>
          <a:p>
            <a:pPr marL="0" indent="0">
              <a:buNone/>
            </a:pPr>
            <a:r>
              <a:rPr lang="en-US" sz="1600">
                <a:latin typeface="Courier New" panose="02070309020205020404" pitchFamily="49" charset="0"/>
                <a:cs typeface="Courier New" panose="02070309020205020404" pitchFamily="49" charset="0"/>
              </a:rPr>
              <a:t>    float </a:t>
            </a:r>
            <a:r>
              <a:rPr lang="en-US" sz="1600" err="1">
                <a:latin typeface="Courier New" panose="02070309020205020404" pitchFamily="49" charset="0"/>
                <a:cs typeface="Courier New" panose="02070309020205020404" pitchFamily="49" charset="0"/>
              </a:rPr>
              <a:t>lot_cost</a:t>
            </a:r>
            <a:r>
              <a:rPr lang="en-US" sz="1600">
                <a:latin typeface="Courier New" panose="02070309020205020404" pitchFamily="49" charset="0"/>
                <a:cs typeface="Courier New" panose="02070309020205020404" pitchFamily="49" charset="0"/>
              </a:rPr>
              <a:t>;</a:t>
            </a:r>
          </a:p>
          <a:p>
            <a:pPr marL="0" indent="0">
              <a:buNone/>
            </a:pPr>
            <a:r>
              <a:rPr lang="en-US" sz="1600">
                <a:latin typeface="Courier New" panose="02070309020205020404" pitchFamily="49" charset="0"/>
                <a:cs typeface="Courier New" panose="02070309020205020404" pitchFamily="49" charset="0"/>
              </a:rPr>
              <a:t>    float </a:t>
            </a:r>
            <a:r>
              <a:rPr lang="en-US" sz="1600" err="1">
                <a:latin typeface="Courier New" panose="02070309020205020404" pitchFamily="49" charset="0"/>
                <a:cs typeface="Courier New" panose="02070309020205020404" pitchFamily="49" charset="0"/>
              </a:rPr>
              <a:t>square_footage</a:t>
            </a:r>
            <a:r>
              <a:rPr lang="en-US" sz="1600">
                <a:latin typeface="Courier New" panose="02070309020205020404" pitchFamily="49" charset="0"/>
                <a:cs typeface="Courier New" panose="02070309020205020404" pitchFamily="49" charset="0"/>
              </a:rPr>
              <a:t>;</a:t>
            </a:r>
          </a:p>
          <a:p>
            <a:pPr marL="0" indent="0">
              <a:buNone/>
            </a:pPr>
            <a:r>
              <a:rPr lang="en-US" sz="1600">
                <a:latin typeface="Courier New" panose="02070309020205020404" pitchFamily="49" charset="0"/>
                <a:cs typeface="Courier New" panose="02070309020205020404" pitchFamily="49" charset="0"/>
              </a:rPr>
              <a:t>};</a:t>
            </a:r>
          </a:p>
          <a:p>
            <a:pPr marL="0" indent="0">
              <a:buNone/>
            </a:pPr>
            <a:r>
              <a:rPr lang="en-US" sz="1600" err="1">
                <a:latin typeface="Courier New" panose="02070309020205020404" pitchFamily="49" charset="0"/>
                <a:cs typeface="Courier New" panose="02070309020205020404" pitchFamily="49" charset="0"/>
              </a:rPr>
              <a:t>int</a:t>
            </a:r>
            <a:r>
              <a:rPr lang="en-US" sz="1600">
                <a:latin typeface="Courier New" panose="02070309020205020404" pitchFamily="49" charset="0"/>
                <a:cs typeface="Courier New" panose="02070309020205020404" pitchFamily="49" charset="0"/>
              </a:rPr>
              <a:t> main(void)</a:t>
            </a:r>
          </a:p>
          <a:p>
            <a:pPr marL="0" indent="0">
              <a:buNone/>
            </a:pPr>
            <a:r>
              <a:rPr lang="en-US" sz="1600">
                <a:latin typeface="Courier New" panose="02070309020205020404" pitchFamily="49" charset="0"/>
                <a:cs typeface="Courier New" panose="02070309020205020404" pitchFamily="49" charset="0"/>
              </a:rPr>
              <a:t>{</a:t>
            </a:r>
          </a:p>
          <a:p>
            <a:pPr marL="0" indent="0">
              <a:buNone/>
            </a:pPr>
            <a:r>
              <a:rPr lang="en-US" sz="1600">
                <a:solidFill>
                  <a:srgbClr val="006600"/>
                </a:solidFill>
                <a:latin typeface="Courier New" panose="02070309020205020404" pitchFamily="49" charset="0"/>
                <a:cs typeface="Courier New" panose="02070309020205020404" pitchFamily="49" charset="0"/>
              </a:rPr>
              <a:t>    /* </a:t>
            </a:r>
            <a:r>
              <a:rPr lang="en-US" sz="1600" err="1">
                <a:solidFill>
                  <a:srgbClr val="006600"/>
                </a:solidFill>
                <a:latin typeface="Courier New" panose="02070309020205020404" pitchFamily="49" charset="0"/>
                <a:cs typeface="Courier New" panose="02070309020205020404" pitchFamily="49" charset="0"/>
              </a:rPr>
              <a:t>Struct</a:t>
            </a:r>
            <a:r>
              <a:rPr lang="en-US" sz="1600">
                <a:solidFill>
                  <a:srgbClr val="006600"/>
                </a:solidFill>
                <a:latin typeface="Courier New" panose="02070309020205020404" pitchFamily="49" charset="0"/>
                <a:cs typeface="Courier New" panose="02070309020205020404" pitchFamily="49" charset="0"/>
              </a:rPr>
              <a:t> Definition Example #2 */</a:t>
            </a:r>
          </a:p>
          <a:p>
            <a:pPr marL="0" indent="0">
              <a:buNone/>
            </a:pP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struct</a:t>
            </a: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LotForSale</a:t>
            </a: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elmStreet</a:t>
            </a:r>
            <a:r>
              <a:rPr lang="en-US" sz="1600">
                <a:latin typeface="Courier New" panose="02070309020205020404" pitchFamily="49" charset="0"/>
                <a:cs typeface="Courier New" panose="02070309020205020404" pitchFamily="49" charset="0"/>
              </a:rPr>
              <a:t>;	</a:t>
            </a:r>
            <a:r>
              <a:rPr lang="en-US" sz="1600">
                <a:solidFill>
                  <a:srgbClr val="006600"/>
                </a:solidFill>
                <a:latin typeface="Courier New" panose="02070309020205020404" pitchFamily="49" charset="0"/>
                <a:cs typeface="Courier New" panose="02070309020205020404" pitchFamily="49" charset="0"/>
              </a:rPr>
              <a:t>// Declare a </a:t>
            </a:r>
            <a:r>
              <a:rPr lang="en-US" sz="1600" err="1">
                <a:solidFill>
                  <a:srgbClr val="006600"/>
                </a:solidFill>
                <a:latin typeface="Courier New" panose="02070309020205020404" pitchFamily="49" charset="0"/>
                <a:cs typeface="Courier New" panose="02070309020205020404" pitchFamily="49" charset="0"/>
              </a:rPr>
              <a:t>struct</a:t>
            </a:r>
            <a:r>
              <a:rPr lang="en-US" sz="1600">
                <a:solidFill>
                  <a:srgbClr val="006600"/>
                </a:solidFill>
                <a:latin typeface="Courier New" panose="02070309020205020404" pitchFamily="49" charset="0"/>
                <a:cs typeface="Courier New" panose="02070309020205020404" pitchFamily="49" charset="0"/>
              </a:rPr>
              <a:t> variable</a:t>
            </a:r>
          </a:p>
          <a:p>
            <a:pPr marL="0" indent="0">
              <a:buNone/>
            </a:pP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elmStreet.lot_number</a:t>
            </a:r>
            <a:r>
              <a:rPr lang="en-US" sz="1600">
                <a:latin typeface="Courier New" panose="02070309020205020404" pitchFamily="49" charset="0"/>
                <a:cs typeface="Courier New" panose="02070309020205020404" pitchFamily="49" charset="0"/>
              </a:rPr>
              <a:t> = 8755;	</a:t>
            </a:r>
            <a:r>
              <a:rPr lang="en-US" sz="1600">
                <a:solidFill>
                  <a:srgbClr val="006600"/>
                </a:solidFill>
                <a:latin typeface="Courier New" panose="02070309020205020404" pitchFamily="49" charset="0"/>
                <a:cs typeface="Courier New" panose="02070309020205020404" pitchFamily="49" charset="0"/>
              </a:rPr>
              <a:t>// Define the first member</a:t>
            </a:r>
          </a:p>
          <a:p>
            <a:pPr marL="0" indent="0">
              <a:buNone/>
            </a:pP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elmStreet.lot_cost</a:t>
            </a:r>
            <a:r>
              <a:rPr lang="en-US" sz="1600">
                <a:latin typeface="Courier New" panose="02070309020205020404" pitchFamily="49" charset="0"/>
                <a:cs typeface="Courier New" panose="02070309020205020404" pitchFamily="49" charset="0"/>
              </a:rPr>
              <a:t> = 25000;	</a:t>
            </a:r>
            <a:r>
              <a:rPr lang="en-US" sz="1600">
                <a:solidFill>
                  <a:srgbClr val="006600"/>
                </a:solidFill>
                <a:latin typeface="Courier New" panose="02070309020205020404" pitchFamily="49" charset="0"/>
                <a:cs typeface="Courier New" panose="02070309020205020404" pitchFamily="49" charset="0"/>
              </a:rPr>
              <a:t>// Define the second member</a:t>
            </a:r>
          </a:p>
          <a:p>
            <a:pPr marL="0" indent="0">
              <a:buNone/>
            </a:pP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elmStreet.square_footage</a:t>
            </a:r>
            <a:r>
              <a:rPr lang="en-US" sz="1600">
                <a:latin typeface="Courier New" panose="02070309020205020404" pitchFamily="49" charset="0"/>
                <a:cs typeface="Courier New" panose="02070309020205020404" pitchFamily="49" charset="0"/>
              </a:rPr>
              <a:t> = 6534;	</a:t>
            </a:r>
            <a:r>
              <a:rPr lang="en-US" sz="1600">
                <a:solidFill>
                  <a:srgbClr val="006600"/>
                </a:solidFill>
                <a:latin typeface="Courier New" panose="02070309020205020404" pitchFamily="49" charset="0"/>
                <a:cs typeface="Courier New" panose="02070309020205020404" pitchFamily="49" charset="0"/>
              </a:rPr>
              <a:t>// Define the third member</a:t>
            </a:r>
          </a:p>
          <a:p>
            <a:pPr marL="0" indent="0">
              <a:buNone/>
            </a:pPr>
            <a:r>
              <a:rPr lang="en-US" sz="160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94236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Format</a:t>
            </a:r>
          </a:p>
        </p:txBody>
      </p:sp>
      <p:sp>
        <p:nvSpPr>
          <p:cNvPr id="3" name="Content Placeholder 2"/>
          <p:cNvSpPr>
            <a:spLocks noGrp="1"/>
          </p:cNvSpPr>
          <p:nvPr>
            <p:ph idx="1"/>
          </p:nvPr>
        </p:nvSpPr>
        <p:spPr>
          <a:xfrm>
            <a:off x="554038" y="990600"/>
            <a:ext cx="8294687" cy="4725988"/>
          </a:xfrm>
        </p:spPr>
        <p:txBody>
          <a:bodyPr/>
          <a:lstStyle/>
          <a:p>
            <a:r>
              <a:rPr lang="en-US"/>
              <a:t>Structures can be </a:t>
            </a:r>
            <a:r>
              <a:rPr lang="en-US">
                <a:solidFill>
                  <a:schemeClr val="accent2"/>
                </a:solidFill>
              </a:rPr>
              <a:t>defined</a:t>
            </a:r>
            <a:r>
              <a:rPr lang="en-US"/>
              <a:t> using different methods</a:t>
            </a:r>
          </a:p>
          <a:p>
            <a:pPr marL="914400" lvl="1" indent="-457200">
              <a:buFont typeface="+mj-lt"/>
              <a:buAutoNum type="arabicPeriod" startAt="3"/>
            </a:pPr>
            <a:r>
              <a:rPr lang="en-US"/>
              <a:t>Pointers to </a:t>
            </a:r>
            <a:r>
              <a:rPr lang="en-US" err="1"/>
              <a:t>structs</a:t>
            </a:r>
            <a:r>
              <a:rPr lang="en-US"/>
              <a:t> may access/modify members using the arrow (</a:t>
            </a:r>
            <a:r>
              <a:rPr lang="en-US">
                <a:latin typeface="Courier New" panose="02070309020205020404" pitchFamily="49" charset="0"/>
                <a:cs typeface="Courier New" panose="02070309020205020404" pitchFamily="49" charset="0"/>
              </a:rPr>
              <a:t>-&gt;</a:t>
            </a:r>
            <a:r>
              <a:rPr lang="en-US"/>
              <a:t>) operator</a:t>
            </a:r>
          </a:p>
        </p:txBody>
      </p:sp>
      <p:sp>
        <p:nvSpPr>
          <p:cNvPr id="4" name="Content Placeholder 2"/>
          <p:cNvSpPr txBox="1">
            <a:spLocks/>
          </p:cNvSpPr>
          <p:nvPr/>
        </p:nvSpPr>
        <p:spPr bwMode="auto">
          <a:xfrm>
            <a:off x="277615" y="2133600"/>
            <a:ext cx="8588771" cy="44196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err="1">
                <a:latin typeface="Courier New" panose="02070309020205020404" pitchFamily="49" charset="0"/>
                <a:cs typeface="Courier New" panose="02070309020205020404" pitchFamily="49" charset="0"/>
              </a:rPr>
              <a:t>struct</a:t>
            </a: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LotForSale</a:t>
            </a:r>
            <a:r>
              <a:rPr lang="en-US" sz="1600">
                <a:latin typeface="Courier New" panose="02070309020205020404" pitchFamily="49" charset="0"/>
                <a:cs typeface="Courier New" panose="02070309020205020404" pitchFamily="49" charset="0"/>
              </a:rPr>
              <a:t> {</a:t>
            </a:r>
          </a:p>
          <a:p>
            <a:pPr marL="0" indent="0">
              <a:buNone/>
            </a:pP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int</a:t>
            </a: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lot_number</a:t>
            </a:r>
            <a:r>
              <a:rPr lang="en-US" sz="1600">
                <a:latin typeface="Courier New" panose="02070309020205020404" pitchFamily="49" charset="0"/>
                <a:cs typeface="Courier New" panose="02070309020205020404" pitchFamily="49" charset="0"/>
              </a:rPr>
              <a:t>;</a:t>
            </a:r>
          </a:p>
          <a:p>
            <a:pPr marL="0" indent="0">
              <a:buNone/>
            </a:pPr>
            <a:r>
              <a:rPr lang="en-US" sz="1600">
                <a:latin typeface="Courier New" panose="02070309020205020404" pitchFamily="49" charset="0"/>
                <a:cs typeface="Courier New" panose="02070309020205020404" pitchFamily="49" charset="0"/>
              </a:rPr>
              <a:t>    float </a:t>
            </a:r>
            <a:r>
              <a:rPr lang="en-US" sz="1600" err="1">
                <a:latin typeface="Courier New" panose="02070309020205020404" pitchFamily="49" charset="0"/>
                <a:cs typeface="Courier New" panose="02070309020205020404" pitchFamily="49" charset="0"/>
              </a:rPr>
              <a:t>lot_cost</a:t>
            </a:r>
            <a:r>
              <a:rPr lang="en-US" sz="1600">
                <a:latin typeface="Courier New" panose="02070309020205020404" pitchFamily="49" charset="0"/>
                <a:cs typeface="Courier New" panose="02070309020205020404" pitchFamily="49" charset="0"/>
              </a:rPr>
              <a:t>;</a:t>
            </a:r>
          </a:p>
          <a:p>
            <a:pPr marL="0" indent="0">
              <a:buNone/>
            </a:pPr>
            <a:r>
              <a:rPr lang="en-US" sz="1600">
                <a:latin typeface="Courier New" panose="02070309020205020404" pitchFamily="49" charset="0"/>
                <a:cs typeface="Courier New" panose="02070309020205020404" pitchFamily="49" charset="0"/>
              </a:rPr>
              <a:t>    float </a:t>
            </a:r>
            <a:r>
              <a:rPr lang="en-US" sz="1600" err="1">
                <a:latin typeface="Courier New" panose="02070309020205020404" pitchFamily="49" charset="0"/>
                <a:cs typeface="Courier New" panose="02070309020205020404" pitchFamily="49" charset="0"/>
              </a:rPr>
              <a:t>square_footage</a:t>
            </a:r>
            <a:r>
              <a:rPr lang="en-US" sz="1600">
                <a:latin typeface="Courier New" panose="02070309020205020404" pitchFamily="49" charset="0"/>
                <a:cs typeface="Courier New" panose="02070309020205020404" pitchFamily="49" charset="0"/>
              </a:rPr>
              <a:t>;</a:t>
            </a:r>
          </a:p>
          <a:p>
            <a:pPr marL="0" indent="0">
              <a:buNone/>
            </a:pPr>
            <a:r>
              <a:rPr lang="en-US" sz="1600">
                <a:latin typeface="Courier New" panose="02070309020205020404" pitchFamily="49" charset="0"/>
                <a:cs typeface="Courier New" panose="02070309020205020404" pitchFamily="49" charset="0"/>
              </a:rPr>
              <a:t>};</a:t>
            </a:r>
          </a:p>
          <a:p>
            <a:pPr marL="0" indent="0">
              <a:buNone/>
            </a:pPr>
            <a:r>
              <a:rPr lang="en-US" sz="1600" err="1">
                <a:latin typeface="Courier New" panose="02070309020205020404" pitchFamily="49" charset="0"/>
                <a:cs typeface="Courier New" panose="02070309020205020404" pitchFamily="49" charset="0"/>
              </a:rPr>
              <a:t>int</a:t>
            </a:r>
            <a:r>
              <a:rPr lang="en-US" sz="1600">
                <a:latin typeface="Courier New" panose="02070309020205020404" pitchFamily="49" charset="0"/>
                <a:cs typeface="Courier New" panose="02070309020205020404" pitchFamily="49" charset="0"/>
              </a:rPr>
              <a:t> main(void)</a:t>
            </a:r>
          </a:p>
          <a:p>
            <a:pPr marL="0" indent="0">
              <a:buNone/>
            </a:pPr>
            <a:r>
              <a:rPr lang="en-US" sz="1600">
                <a:latin typeface="Courier New" panose="02070309020205020404" pitchFamily="49" charset="0"/>
                <a:cs typeface="Courier New" panose="02070309020205020404" pitchFamily="49" charset="0"/>
              </a:rPr>
              <a:t>{</a:t>
            </a:r>
          </a:p>
          <a:p>
            <a:pPr marL="0" indent="0">
              <a:buNone/>
            </a:pPr>
            <a:r>
              <a:rPr lang="en-US" sz="1600">
                <a:solidFill>
                  <a:srgbClr val="006600"/>
                </a:solidFill>
                <a:latin typeface="Courier New" panose="02070309020205020404" pitchFamily="49" charset="0"/>
                <a:cs typeface="Courier New" panose="02070309020205020404" pitchFamily="49" charset="0"/>
              </a:rPr>
              <a:t>    /* </a:t>
            </a:r>
            <a:r>
              <a:rPr lang="en-US" sz="1600" err="1">
                <a:solidFill>
                  <a:srgbClr val="006600"/>
                </a:solidFill>
                <a:latin typeface="Courier New" panose="02070309020205020404" pitchFamily="49" charset="0"/>
                <a:cs typeface="Courier New" panose="02070309020205020404" pitchFamily="49" charset="0"/>
              </a:rPr>
              <a:t>Struct</a:t>
            </a:r>
            <a:r>
              <a:rPr lang="en-US" sz="1600">
                <a:solidFill>
                  <a:srgbClr val="006600"/>
                </a:solidFill>
                <a:latin typeface="Courier New" panose="02070309020205020404" pitchFamily="49" charset="0"/>
                <a:cs typeface="Courier New" panose="02070309020205020404" pitchFamily="49" charset="0"/>
              </a:rPr>
              <a:t> Definition Example #3 */</a:t>
            </a:r>
          </a:p>
          <a:p>
            <a:pPr marL="0" indent="0">
              <a:buNone/>
            </a:pP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struct</a:t>
            </a: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LotForSale</a:t>
            </a: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millionaireEstates</a:t>
            </a:r>
            <a:r>
              <a:rPr lang="en-US" sz="1600">
                <a:latin typeface="Courier New" panose="02070309020205020404" pitchFamily="49" charset="0"/>
                <a:cs typeface="Courier New" panose="02070309020205020404" pitchFamily="49" charset="0"/>
              </a:rPr>
              <a:t>;	</a:t>
            </a:r>
            <a:r>
              <a:rPr lang="en-US" sz="1600">
                <a:solidFill>
                  <a:srgbClr val="006600"/>
                </a:solidFill>
                <a:latin typeface="Courier New" panose="02070309020205020404" pitchFamily="49" charset="0"/>
                <a:cs typeface="Courier New" panose="02070309020205020404" pitchFamily="49" charset="0"/>
              </a:rPr>
              <a:t>// </a:t>
            </a:r>
            <a:r>
              <a:rPr lang="en-US" sz="1600" err="1">
                <a:solidFill>
                  <a:srgbClr val="006600"/>
                </a:solidFill>
                <a:latin typeface="Courier New" panose="02070309020205020404" pitchFamily="49" charset="0"/>
                <a:cs typeface="Courier New" panose="02070309020205020404" pitchFamily="49" charset="0"/>
              </a:rPr>
              <a:t>LotForSale</a:t>
            </a:r>
            <a:r>
              <a:rPr lang="en-US" sz="1600">
                <a:solidFill>
                  <a:srgbClr val="006600"/>
                </a:solidFill>
                <a:latin typeface="Courier New" panose="02070309020205020404" pitchFamily="49" charset="0"/>
                <a:cs typeface="Courier New" panose="02070309020205020404" pitchFamily="49" charset="0"/>
              </a:rPr>
              <a:t> variable</a:t>
            </a:r>
          </a:p>
          <a:p>
            <a:pPr marL="0" indent="0">
              <a:buNone/>
            </a:pP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struct</a:t>
            </a: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LotForSale</a:t>
            </a: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countrysideAcres</a:t>
            </a:r>
            <a:r>
              <a:rPr lang="en-US" sz="1600">
                <a:latin typeface="Courier New" panose="02070309020205020404" pitchFamily="49" charset="0"/>
                <a:cs typeface="Courier New" panose="02070309020205020404" pitchFamily="49" charset="0"/>
              </a:rPr>
              <a:t>;	</a:t>
            </a:r>
            <a:r>
              <a:rPr lang="en-US" sz="1600">
                <a:solidFill>
                  <a:srgbClr val="006600"/>
                </a:solidFill>
                <a:latin typeface="Courier New" panose="02070309020205020404" pitchFamily="49" charset="0"/>
                <a:cs typeface="Courier New" panose="02070309020205020404" pitchFamily="49" charset="0"/>
              </a:rPr>
              <a:t>// </a:t>
            </a:r>
            <a:r>
              <a:rPr lang="en-US" sz="1600" err="1">
                <a:solidFill>
                  <a:srgbClr val="006600"/>
                </a:solidFill>
                <a:latin typeface="Courier New" panose="02070309020205020404" pitchFamily="49" charset="0"/>
                <a:cs typeface="Courier New" panose="02070309020205020404" pitchFamily="49" charset="0"/>
              </a:rPr>
              <a:t>LotForSale</a:t>
            </a:r>
            <a:r>
              <a:rPr lang="en-US" sz="1600">
                <a:solidFill>
                  <a:srgbClr val="006600"/>
                </a:solidFill>
                <a:latin typeface="Courier New" panose="02070309020205020404" pitchFamily="49" charset="0"/>
                <a:cs typeface="Courier New" panose="02070309020205020404" pitchFamily="49" charset="0"/>
              </a:rPr>
              <a:t> variable</a:t>
            </a:r>
            <a:endParaRPr lang="en-US" sz="1600">
              <a:latin typeface="Courier New" panose="02070309020205020404" pitchFamily="49" charset="0"/>
              <a:cs typeface="Courier New" panose="02070309020205020404" pitchFamily="49" charset="0"/>
            </a:endParaRPr>
          </a:p>
          <a:p>
            <a:pPr marL="0" indent="0">
              <a:buNone/>
            </a:pP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struct</a:t>
            </a: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LotForSale</a:t>
            </a:r>
            <a:r>
              <a:rPr lang="en-US" sz="1600">
                <a:latin typeface="Courier New" panose="02070309020205020404" pitchFamily="49" charset="0"/>
                <a:cs typeface="Courier New" panose="02070309020205020404" pitchFamily="49" charset="0"/>
              </a:rPr>
              <a:t> * </a:t>
            </a:r>
            <a:r>
              <a:rPr lang="en-US" sz="1600" err="1">
                <a:latin typeface="Courier New" panose="02070309020205020404" pitchFamily="49" charset="0"/>
                <a:cs typeface="Courier New" panose="02070309020205020404" pitchFamily="49" charset="0"/>
              </a:rPr>
              <a:t>currentLot</a:t>
            </a:r>
            <a:r>
              <a:rPr lang="en-US" sz="1600">
                <a:latin typeface="Courier New" panose="02070309020205020404" pitchFamily="49" charset="0"/>
                <a:cs typeface="Courier New" panose="02070309020205020404" pitchFamily="49" charset="0"/>
              </a:rPr>
              <a:t> = &amp;</a:t>
            </a:r>
            <a:r>
              <a:rPr lang="en-US" sz="1600" err="1">
                <a:latin typeface="Courier New" panose="02070309020205020404" pitchFamily="49" charset="0"/>
                <a:cs typeface="Courier New" panose="02070309020205020404" pitchFamily="49" charset="0"/>
              </a:rPr>
              <a:t>millionaireEstates</a:t>
            </a:r>
            <a:r>
              <a:rPr lang="en-US" sz="1600">
                <a:latin typeface="Courier New" panose="02070309020205020404" pitchFamily="49" charset="0"/>
                <a:cs typeface="Courier New" panose="02070309020205020404" pitchFamily="49" charset="0"/>
              </a:rPr>
              <a:t>;</a:t>
            </a:r>
          </a:p>
          <a:p>
            <a:pPr marL="0" indent="0">
              <a:buNone/>
            </a:pP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currentLot</a:t>
            </a:r>
            <a:r>
              <a:rPr lang="en-US" sz="1600">
                <a:latin typeface="Courier New" panose="02070309020205020404" pitchFamily="49" charset="0"/>
                <a:cs typeface="Courier New" panose="02070309020205020404" pitchFamily="49" charset="0"/>
              </a:rPr>
              <a:t>-&gt;</a:t>
            </a:r>
            <a:r>
              <a:rPr lang="en-US" sz="1600" err="1">
                <a:latin typeface="Courier New" panose="02070309020205020404" pitchFamily="49" charset="0"/>
                <a:cs typeface="Courier New" panose="02070309020205020404" pitchFamily="49" charset="0"/>
              </a:rPr>
              <a:t>lot_number</a:t>
            </a:r>
            <a:r>
              <a:rPr lang="en-US" sz="1600">
                <a:latin typeface="Courier New" panose="02070309020205020404" pitchFamily="49" charset="0"/>
                <a:cs typeface="Courier New" panose="02070309020205020404" pitchFamily="49" charset="0"/>
              </a:rPr>
              <a:t> = 1000000;		</a:t>
            </a:r>
            <a:r>
              <a:rPr lang="en-US" sz="1600">
                <a:solidFill>
                  <a:srgbClr val="006600"/>
                </a:solidFill>
                <a:latin typeface="Courier New" panose="02070309020205020404" pitchFamily="49" charset="0"/>
                <a:cs typeface="Courier New" panose="02070309020205020404" pitchFamily="49" charset="0"/>
              </a:rPr>
              <a:t>// Define first member</a:t>
            </a:r>
            <a:endParaRPr lang="en-US" sz="1600">
              <a:latin typeface="Courier New" panose="02070309020205020404" pitchFamily="49" charset="0"/>
              <a:cs typeface="Courier New" panose="02070309020205020404" pitchFamily="49" charset="0"/>
            </a:endParaRPr>
          </a:p>
          <a:p>
            <a:pPr marL="0" indent="0">
              <a:buNone/>
            </a:pP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currentLot</a:t>
            </a:r>
            <a:r>
              <a:rPr lang="en-US" sz="1600">
                <a:latin typeface="Courier New" panose="02070309020205020404" pitchFamily="49" charset="0"/>
                <a:cs typeface="Courier New" panose="02070309020205020404" pitchFamily="49" charset="0"/>
              </a:rPr>
              <a:t>-&gt;</a:t>
            </a:r>
            <a:r>
              <a:rPr lang="en-US" sz="1600" err="1">
                <a:latin typeface="Courier New" panose="02070309020205020404" pitchFamily="49" charset="0"/>
                <a:cs typeface="Courier New" panose="02070309020205020404" pitchFamily="49" charset="0"/>
              </a:rPr>
              <a:t>lot_cost</a:t>
            </a:r>
            <a:r>
              <a:rPr lang="en-US" sz="1600">
                <a:latin typeface="Courier New" panose="02070309020205020404" pitchFamily="49" charset="0"/>
                <a:cs typeface="Courier New" panose="02070309020205020404" pitchFamily="49" charset="0"/>
              </a:rPr>
              <a:t> = 1000000;</a:t>
            </a:r>
            <a:r>
              <a:rPr lang="en-US" sz="1600">
                <a:solidFill>
                  <a:srgbClr val="006600"/>
                </a:solidFill>
                <a:latin typeface="Courier New" panose="02070309020205020404" pitchFamily="49" charset="0"/>
                <a:cs typeface="Courier New" panose="02070309020205020404" pitchFamily="49" charset="0"/>
              </a:rPr>
              <a:t> 		// Define second member</a:t>
            </a:r>
            <a:endParaRPr lang="en-US" sz="1600">
              <a:latin typeface="Courier New" panose="02070309020205020404" pitchFamily="49" charset="0"/>
              <a:cs typeface="Courier New" panose="02070309020205020404" pitchFamily="49" charset="0"/>
            </a:endParaRPr>
          </a:p>
          <a:p>
            <a:pPr marL="0" indent="0">
              <a:buNone/>
            </a:pP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currentLot</a:t>
            </a:r>
            <a:r>
              <a:rPr lang="en-US" sz="1600">
                <a:latin typeface="Courier New" panose="02070309020205020404" pitchFamily="49" charset="0"/>
                <a:cs typeface="Courier New" panose="02070309020205020404" pitchFamily="49" charset="0"/>
              </a:rPr>
              <a:t>-&gt;</a:t>
            </a:r>
            <a:r>
              <a:rPr lang="en-US" sz="1600" err="1">
                <a:latin typeface="Courier New" panose="02070309020205020404" pitchFamily="49" charset="0"/>
                <a:cs typeface="Courier New" panose="02070309020205020404" pitchFamily="49" charset="0"/>
              </a:rPr>
              <a:t>square_footage</a:t>
            </a:r>
            <a:r>
              <a:rPr lang="en-US" sz="1600">
                <a:latin typeface="Courier New" panose="02070309020205020404" pitchFamily="49" charset="0"/>
                <a:cs typeface="Courier New" panose="02070309020205020404" pitchFamily="49" charset="0"/>
              </a:rPr>
              <a:t> = 1000000;</a:t>
            </a:r>
            <a:r>
              <a:rPr lang="en-US" sz="1600">
                <a:solidFill>
                  <a:srgbClr val="006600"/>
                </a:solidFill>
                <a:latin typeface="Courier New" panose="02070309020205020404" pitchFamily="49" charset="0"/>
                <a:cs typeface="Courier New" panose="02070309020205020404" pitchFamily="49" charset="0"/>
              </a:rPr>
              <a:t> 	// Define third member</a:t>
            </a:r>
            <a:endParaRPr lang="en-US" sz="1600">
              <a:latin typeface="Courier New" panose="02070309020205020404" pitchFamily="49" charset="0"/>
              <a:cs typeface="Courier New" panose="02070309020205020404" pitchFamily="49" charset="0"/>
            </a:endParaRPr>
          </a:p>
          <a:p>
            <a:pPr marL="0" indent="0">
              <a:buNone/>
            </a:pPr>
            <a:r>
              <a:rPr lang="en-US" sz="160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09039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7A6C8-2931-4049-B83D-6896F9E84D38}"/>
              </a:ext>
            </a:extLst>
          </p:cNvPr>
          <p:cNvSpPr>
            <a:spLocks noGrp="1"/>
          </p:cNvSpPr>
          <p:nvPr>
            <p:ph type="title"/>
          </p:nvPr>
        </p:nvSpPr>
        <p:spPr/>
        <p:txBody>
          <a:bodyPr/>
          <a:lstStyle/>
          <a:p>
            <a:r>
              <a:rPr lang="en-US">
                <a:cs typeface="Arial"/>
              </a:rPr>
              <a:t>Typedef</a:t>
            </a:r>
            <a:endParaRPr lang="en-US"/>
          </a:p>
        </p:txBody>
      </p:sp>
      <p:sp>
        <p:nvSpPr>
          <p:cNvPr id="3" name="Content Placeholder 2">
            <a:extLst>
              <a:ext uri="{FF2B5EF4-FFF2-40B4-BE49-F238E27FC236}">
                <a16:creationId xmlns:a16="http://schemas.microsoft.com/office/drawing/2014/main" id="{30F0A3F9-1E46-4A0D-A3FA-9D05DAF1493E}"/>
              </a:ext>
            </a:extLst>
          </p:cNvPr>
          <p:cNvSpPr>
            <a:spLocks noGrp="1"/>
          </p:cNvSpPr>
          <p:nvPr>
            <p:ph idx="1"/>
          </p:nvPr>
        </p:nvSpPr>
        <p:spPr>
          <a:xfrm>
            <a:off x="554038" y="1295400"/>
            <a:ext cx="8294687" cy="2264871"/>
          </a:xfrm>
        </p:spPr>
        <p:txBody>
          <a:bodyPr/>
          <a:lstStyle/>
          <a:p>
            <a:r>
              <a:rPr lang="en-US">
                <a:cs typeface="Arial"/>
              </a:rPr>
              <a:t>We can utilize typedef when declaring structs so that we can shorten code when defining a new struct.</a:t>
            </a:r>
          </a:p>
          <a:p>
            <a:r>
              <a:rPr lang="en-US">
                <a:cs typeface="Arial"/>
              </a:rPr>
              <a:t>In the example below, we typedef with </a:t>
            </a:r>
            <a:r>
              <a:rPr lang="en-US" err="1">
                <a:cs typeface="Arial"/>
              </a:rPr>
              <a:t>newLot</a:t>
            </a:r>
            <a:r>
              <a:rPr lang="en-US">
                <a:cs typeface="Arial"/>
              </a:rPr>
              <a:t> and can now define a new </a:t>
            </a:r>
            <a:r>
              <a:rPr lang="en-US" err="1">
                <a:cs typeface="Arial"/>
              </a:rPr>
              <a:t>LotForSale</a:t>
            </a:r>
            <a:r>
              <a:rPr lang="en-US">
                <a:cs typeface="Arial"/>
              </a:rPr>
              <a:t> struct using just </a:t>
            </a:r>
            <a:r>
              <a:rPr lang="en-US" err="1">
                <a:cs typeface="Arial"/>
              </a:rPr>
              <a:t>newLot</a:t>
            </a:r>
          </a:p>
        </p:txBody>
      </p:sp>
      <p:sp>
        <p:nvSpPr>
          <p:cNvPr id="5" name="Content Placeholder 2">
            <a:extLst>
              <a:ext uri="{FF2B5EF4-FFF2-40B4-BE49-F238E27FC236}">
                <a16:creationId xmlns:a16="http://schemas.microsoft.com/office/drawing/2014/main" id="{04AD0FB2-37AD-43F4-967D-4145CAE8BE92}"/>
              </a:ext>
            </a:extLst>
          </p:cNvPr>
          <p:cNvSpPr txBox="1">
            <a:spLocks/>
          </p:cNvSpPr>
          <p:nvPr/>
        </p:nvSpPr>
        <p:spPr bwMode="auto">
          <a:xfrm>
            <a:off x="278681" y="3586515"/>
            <a:ext cx="8588771" cy="29718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a:latin typeface="Courier New" panose="02070309020205020404" pitchFamily="49" charset="0"/>
                <a:cs typeface="Courier New" panose="02070309020205020404" pitchFamily="49" charset="0"/>
              </a:rPr>
              <a:t>typedef struct </a:t>
            </a:r>
            <a:r>
              <a:rPr lang="en-US" sz="1600" err="1">
                <a:latin typeface="Courier New" panose="02070309020205020404" pitchFamily="49" charset="0"/>
                <a:cs typeface="Courier New" panose="02070309020205020404" pitchFamily="49" charset="0"/>
              </a:rPr>
              <a:t>LotForSale</a:t>
            </a:r>
            <a:r>
              <a:rPr lang="en-US" sz="1600">
                <a:latin typeface="Courier New" panose="02070309020205020404" pitchFamily="49" charset="0"/>
                <a:cs typeface="Courier New" panose="02070309020205020404" pitchFamily="49" charset="0"/>
              </a:rPr>
              <a:t> {</a:t>
            </a:r>
          </a:p>
          <a:p>
            <a:pPr marL="0" indent="0">
              <a:buNone/>
            </a:pP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int</a:t>
            </a: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lot_number</a:t>
            </a:r>
            <a:r>
              <a:rPr lang="en-US" sz="1600">
                <a:latin typeface="Courier New" panose="02070309020205020404" pitchFamily="49" charset="0"/>
                <a:cs typeface="Courier New" panose="02070309020205020404" pitchFamily="49" charset="0"/>
              </a:rPr>
              <a:t>;</a:t>
            </a:r>
          </a:p>
          <a:p>
            <a:pPr marL="0" indent="0">
              <a:buNone/>
            </a:pPr>
            <a:r>
              <a:rPr lang="en-US" sz="1600">
                <a:latin typeface="Courier New" panose="02070309020205020404" pitchFamily="49" charset="0"/>
                <a:cs typeface="Courier New" panose="02070309020205020404" pitchFamily="49" charset="0"/>
              </a:rPr>
              <a:t>    float </a:t>
            </a:r>
            <a:r>
              <a:rPr lang="en-US" sz="1600" err="1">
                <a:latin typeface="Courier New" panose="02070309020205020404" pitchFamily="49" charset="0"/>
                <a:cs typeface="Courier New" panose="02070309020205020404" pitchFamily="49" charset="0"/>
              </a:rPr>
              <a:t>lot_cost</a:t>
            </a:r>
            <a:r>
              <a:rPr lang="en-US" sz="1600">
                <a:latin typeface="Courier New" panose="02070309020205020404" pitchFamily="49" charset="0"/>
                <a:cs typeface="Courier New" panose="02070309020205020404" pitchFamily="49" charset="0"/>
              </a:rPr>
              <a:t>;</a:t>
            </a:r>
          </a:p>
          <a:p>
            <a:pPr marL="0" indent="0">
              <a:buNone/>
            </a:pPr>
            <a:r>
              <a:rPr lang="en-US" sz="1600">
                <a:latin typeface="Courier New" panose="02070309020205020404" pitchFamily="49" charset="0"/>
                <a:cs typeface="Courier New" panose="02070309020205020404" pitchFamily="49" charset="0"/>
              </a:rPr>
              <a:t>    float </a:t>
            </a:r>
            <a:r>
              <a:rPr lang="en-US" sz="1600" err="1">
                <a:latin typeface="Courier New" panose="02070309020205020404" pitchFamily="49" charset="0"/>
                <a:cs typeface="Courier New" panose="02070309020205020404" pitchFamily="49" charset="0"/>
              </a:rPr>
              <a:t>square_footage</a:t>
            </a:r>
            <a:r>
              <a:rPr lang="en-US" sz="1600">
                <a:latin typeface="Courier New" panose="02070309020205020404" pitchFamily="49" charset="0"/>
                <a:cs typeface="Courier New" panose="02070309020205020404" pitchFamily="49" charset="0"/>
              </a:rPr>
              <a:t>;</a:t>
            </a:r>
          </a:p>
          <a:p>
            <a:pPr marL="0" indent="0">
              <a:buNone/>
            </a:pPr>
            <a:r>
              <a:rPr lang="en-US" sz="1600">
                <a:latin typeface="Courier New" panose="02070309020205020404" pitchFamily="49" charset="0"/>
                <a:cs typeface="Courier New" panose="02070309020205020404" pitchFamily="49" charset="0"/>
              </a:rPr>
              <a:t>}</a:t>
            </a:r>
            <a:r>
              <a:rPr lang="en-US" sz="1600" err="1">
                <a:latin typeface="Courier New" panose="02070309020205020404" pitchFamily="49" charset="0"/>
                <a:cs typeface="Courier New" panose="02070309020205020404" pitchFamily="49" charset="0"/>
              </a:rPr>
              <a:t>newLot</a:t>
            </a:r>
            <a:r>
              <a:rPr lang="en-US" sz="1600">
                <a:latin typeface="Courier New" panose="02070309020205020404" pitchFamily="49" charset="0"/>
                <a:cs typeface="Courier New" panose="02070309020205020404" pitchFamily="49" charset="0"/>
              </a:rPr>
              <a:t>;</a:t>
            </a:r>
          </a:p>
          <a:p>
            <a:pPr marL="0" indent="0">
              <a:buNone/>
            </a:pPr>
            <a:r>
              <a:rPr lang="en-US" sz="1600" err="1">
                <a:latin typeface="Courier New" panose="02070309020205020404" pitchFamily="49" charset="0"/>
                <a:cs typeface="Courier New" panose="02070309020205020404" pitchFamily="49" charset="0"/>
              </a:rPr>
              <a:t>int</a:t>
            </a:r>
            <a:r>
              <a:rPr lang="en-US" sz="1600">
                <a:latin typeface="Courier New" panose="02070309020205020404" pitchFamily="49" charset="0"/>
                <a:cs typeface="Courier New" panose="02070309020205020404" pitchFamily="49" charset="0"/>
              </a:rPr>
              <a:t> main(void)</a:t>
            </a:r>
          </a:p>
          <a:p>
            <a:pPr marL="0" indent="0">
              <a:buNone/>
            </a:pPr>
            <a:r>
              <a:rPr lang="en-US" sz="1600">
                <a:latin typeface="Courier New" panose="02070309020205020404" pitchFamily="49" charset="0"/>
                <a:cs typeface="Courier New" panose="02070309020205020404" pitchFamily="49" charset="0"/>
              </a:rPr>
              <a:t>{</a:t>
            </a:r>
          </a:p>
          <a:p>
            <a:pPr marL="0" indent="0">
              <a:buNone/>
            </a:pPr>
            <a:r>
              <a:rPr lang="en-US" sz="1600">
                <a:solidFill>
                  <a:srgbClr val="006600"/>
                </a:solidFill>
                <a:latin typeface="Courier New" panose="02070309020205020404" pitchFamily="49" charset="0"/>
                <a:cs typeface="Courier New" panose="02070309020205020404" pitchFamily="49" charset="0"/>
              </a:rPr>
              <a:t>    /* Struct Definition Example #1 */</a:t>
            </a:r>
          </a:p>
          <a:p>
            <a:pPr marL="0" indent="0">
              <a:buNone/>
            </a:pP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newlot</a:t>
            </a: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timberRange</a:t>
            </a:r>
            <a:r>
              <a:rPr lang="en-US" sz="1600">
                <a:latin typeface="Courier New" panose="02070309020205020404" pitchFamily="49" charset="0"/>
                <a:cs typeface="Courier New" panose="02070309020205020404" pitchFamily="49" charset="0"/>
              </a:rPr>
              <a:t> = { 8755, 25000, 6534 };</a:t>
            </a:r>
          </a:p>
          <a:p>
            <a:pPr marL="0" indent="0">
              <a:buNone/>
            </a:pPr>
            <a:r>
              <a:rPr lang="en-US" sz="160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325592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Lab</a:t>
            </a:r>
          </a:p>
        </p:txBody>
      </p:sp>
      <p:sp>
        <p:nvSpPr>
          <p:cNvPr id="3" name="Content Placeholder 2"/>
          <p:cNvSpPr>
            <a:spLocks noGrp="1"/>
          </p:cNvSpPr>
          <p:nvPr>
            <p:ph idx="1"/>
          </p:nvPr>
        </p:nvSpPr>
        <p:spPr/>
        <p:txBody>
          <a:bodyPr/>
          <a:lstStyle/>
          <a:p>
            <a:pPr marL="0" indent="0" algn="ctr">
              <a:buNone/>
            </a:pPr>
            <a:r>
              <a:rPr lang="en-US" err="1">
                <a:effectLst>
                  <a:outerShdw blurRad="38100" dist="38100" dir="2700000" algn="tl">
                    <a:srgbClr val="000000">
                      <a:alpha val="43137"/>
                    </a:srgbClr>
                  </a:outerShdw>
                </a:effectLst>
              </a:rPr>
              <a:t>Struct</a:t>
            </a:r>
            <a:endParaRPr lang="en-US">
              <a:effectLst>
                <a:outerShdw blurRad="38100" dist="38100" dir="2700000" algn="tl">
                  <a:srgbClr val="000000">
                    <a:alpha val="43137"/>
                  </a:srgbClr>
                </a:outerShdw>
              </a:effectLst>
            </a:endParaRPr>
          </a:p>
          <a:p>
            <a:pPr marL="0" indent="0" algn="ctr">
              <a:buNone/>
            </a:pPr>
            <a:r>
              <a:rPr lang="en-US"/>
              <a:t>“String Splitter Test </a:t>
            </a:r>
            <a:r>
              <a:rPr lang="en-US" err="1"/>
              <a:t>Struct</a:t>
            </a:r>
            <a:r>
              <a:rPr lang="en-US"/>
              <a:t>”</a:t>
            </a:r>
          </a:p>
          <a:p>
            <a:endParaRPr lang="en-US"/>
          </a:p>
          <a:p>
            <a:r>
              <a:rPr lang="en-US"/>
              <a:t>Define a </a:t>
            </a:r>
            <a:r>
              <a:rPr lang="en-US" err="1"/>
              <a:t>struct</a:t>
            </a:r>
            <a:r>
              <a:rPr lang="en-US"/>
              <a:t> to test </a:t>
            </a:r>
            <a:r>
              <a:rPr lang="en-US" err="1">
                <a:latin typeface="Courier New" panose="02070309020205020404" pitchFamily="49" charset="0"/>
                <a:cs typeface="Courier New" panose="02070309020205020404" pitchFamily="49" charset="0"/>
              </a:rPr>
              <a:t>split_the_string</a:t>
            </a:r>
            <a:r>
              <a:rPr lang="en-US">
                <a:latin typeface="Courier New" panose="02070309020205020404" pitchFamily="49" charset="0"/>
                <a:cs typeface="Courier New" panose="02070309020205020404" pitchFamily="49" charset="0"/>
              </a:rPr>
              <a:t>()</a:t>
            </a:r>
            <a:r>
              <a:rPr lang="en-US"/>
              <a:t> from Performance Lab I.5.a-3</a:t>
            </a:r>
          </a:p>
          <a:p>
            <a:endParaRPr lang="en-US"/>
          </a:p>
          <a:p>
            <a:r>
              <a:rPr lang="en-US"/>
              <a:t>Test input should include:</a:t>
            </a:r>
          </a:p>
          <a:p>
            <a:pPr lvl="1"/>
            <a:r>
              <a:rPr lang="en-US"/>
              <a:t>Input string</a:t>
            </a:r>
          </a:p>
          <a:p>
            <a:pPr lvl="1"/>
            <a:r>
              <a:rPr lang="en-US"/>
              <a:t>Delimiter</a:t>
            </a:r>
          </a:p>
          <a:p>
            <a:pPr lvl="1"/>
            <a:r>
              <a:rPr lang="en-US"/>
              <a:t>Expected return value</a:t>
            </a:r>
          </a:p>
          <a:p>
            <a:r>
              <a:rPr lang="en-US"/>
              <a:t>Only Address Arithmetic is permitted</a:t>
            </a:r>
          </a:p>
          <a:p>
            <a:r>
              <a:rPr lang="en-US"/>
              <a:t>Write one test to cover every requirement</a:t>
            </a:r>
          </a:p>
          <a:p>
            <a:r>
              <a:rPr lang="en-US"/>
              <a:t>Print the human-readable results</a:t>
            </a:r>
          </a:p>
        </p:txBody>
      </p:sp>
      <p:sp>
        <p:nvSpPr>
          <p:cNvPr id="6" name="Content Placeholder 2"/>
          <p:cNvSpPr txBox="1">
            <a:spLocks/>
          </p:cNvSpPr>
          <p:nvPr/>
        </p:nvSpPr>
        <p:spPr bwMode="auto">
          <a:xfrm>
            <a:off x="277615" y="3429000"/>
            <a:ext cx="8588771" cy="304800"/>
          </a:xfrm>
          <a:custGeom>
            <a:avLst/>
            <a:gdLst>
              <a:gd name="connsiteX0" fmla="*/ 0 w 8588771"/>
              <a:gd name="connsiteY0" fmla="*/ 0 h 304800"/>
              <a:gd name="connsiteX1" fmla="*/ 8588771 w 8588771"/>
              <a:gd name="connsiteY1" fmla="*/ 0 h 304800"/>
              <a:gd name="connsiteX2" fmla="*/ 8588771 w 8588771"/>
              <a:gd name="connsiteY2" fmla="*/ 304800 h 304800"/>
              <a:gd name="connsiteX3" fmla="*/ 0 w 8588771"/>
              <a:gd name="connsiteY3" fmla="*/ 304800 h 304800"/>
              <a:gd name="connsiteX4" fmla="*/ 0 w 8588771"/>
              <a:gd name="connsiteY4" fmla="*/ 0 h 304800"/>
              <a:gd name="connsiteX0" fmla="*/ 0 w 8588771"/>
              <a:gd name="connsiteY0" fmla="*/ 0 h 304800"/>
              <a:gd name="connsiteX1" fmla="*/ 8588771 w 8588771"/>
              <a:gd name="connsiteY1" fmla="*/ 0 h 304800"/>
              <a:gd name="connsiteX2" fmla="*/ 8588771 w 8588771"/>
              <a:gd name="connsiteY2" fmla="*/ 304800 h 304800"/>
              <a:gd name="connsiteX3" fmla="*/ 801377 w 8588771"/>
              <a:gd name="connsiteY3" fmla="*/ 301752 h 304800"/>
              <a:gd name="connsiteX4" fmla="*/ 0 w 8588771"/>
              <a:gd name="connsiteY4" fmla="*/ 304800 h 304800"/>
              <a:gd name="connsiteX5" fmla="*/ 0 w 8588771"/>
              <a:gd name="connsiteY5" fmla="*/ 0 h 304800"/>
              <a:gd name="connsiteX0" fmla="*/ 0 w 8588771"/>
              <a:gd name="connsiteY0" fmla="*/ 0 h 304800"/>
              <a:gd name="connsiteX1" fmla="*/ 8588771 w 8588771"/>
              <a:gd name="connsiteY1" fmla="*/ 0 h 304800"/>
              <a:gd name="connsiteX2" fmla="*/ 8588771 w 8588771"/>
              <a:gd name="connsiteY2" fmla="*/ 304800 h 304800"/>
              <a:gd name="connsiteX3" fmla="*/ 2685041 w 8588771"/>
              <a:gd name="connsiteY3" fmla="*/ 301752 h 304800"/>
              <a:gd name="connsiteX4" fmla="*/ 801377 w 8588771"/>
              <a:gd name="connsiteY4" fmla="*/ 301752 h 304800"/>
              <a:gd name="connsiteX5" fmla="*/ 0 w 8588771"/>
              <a:gd name="connsiteY5" fmla="*/ 304800 h 304800"/>
              <a:gd name="connsiteX6" fmla="*/ 0 w 8588771"/>
              <a:gd name="connsiteY6" fmla="*/ 0 h 304800"/>
              <a:gd name="connsiteX0" fmla="*/ 0 w 8588771"/>
              <a:gd name="connsiteY0" fmla="*/ 0 h 304800"/>
              <a:gd name="connsiteX1" fmla="*/ 8588771 w 8588771"/>
              <a:gd name="connsiteY1" fmla="*/ 0 h 304800"/>
              <a:gd name="connsiteX2" fmla="*/ 8588771 w 8588771"/>
              <a:gd name="connsiteY2" fmla="*/ 304800 h 304800"/>
              <a:gd name="connsiteX3" fmla="*/ 4468121 w 8588771"/>
              <a:gd name="connsiteY3" fmla="*/ 292608 h 304800"/>
              <a:gd name="connsiteX4" fmla="*/ 2685041 w 8588771"/>
              <a:gd name="connsiteY4" fmla="*/ 301752 h 304800"/>
              <a:gd name="connsiteX5" fmla="*/ 801377 w 8588771"/>
              <a:gd name="connsiteY5" fmla="*/ 301752 h 304800"/>
              <a:gd name="connsiteX6" fmla="*/ 0 w 8588771"/>
              <a:gd name="connsiteY6" fmla="*/ 304800 h 304800"/>
              <a:gd name="connsiteX7" fmla="*/ 0 w 8588771"/>
              <a:gd name="connsiteY7" fmla="*/ 0 h 304800"/>
              <a:gd name="connsiteX0" fmla="*/ 0 w 8588771"/>
              <a:gd name="connsiteY0" fmla="*/ 0 h 304800"/>
              <a:gd name="connsiteX1" fmla="*/ 8588771 w 8588771"/>
              <a:gd name="connsiteY1" fmla="*/ 0 h 304800"/>
              <a:gd name="connsiteX2" fmla="*/ 8588771 w 8588771"/>
              <a:gd name="connsiteY2" fmla="*/ 304800 h 304800"/>
              <a:gd name="connsiteX3" fmla="*/ 5876297 w 8588771"/>
              <a:gd name="connsiteY3" fmla="*/ 292608 h 304800"/>
              <a:gd name="connsiteX4" fmla="*/ 4468121 w 8588771"/>
              <a:gd name="connsiteY4" fmla="*/ 292608 h 304800"/>
              <a:gd name="connsiteX5" fmla="*/ 2685041 w 8588771"/>
              <a:gd name="connsiteY5" fmla="*/ 301752 h 304800"/>
              <a:gd name="connsiteX6" fmla="*/ 801377 w 8588771"/>
              <a:gd name="connsiteY6" fmla="*/ 301752 h 304800"/>
              <a:gd name="connsiteX7" fmla="*/ 0 w 8588771"/>
              <a:gd name="connsiteY7" fmla="*/ 304800 h 304800"/>
              <a:gd name="connsiteX8" fmla="*/ 0 w 8588771"/>
              <a:gd name="connsiteY8" fmla="*/ 0 h 304800"/>
              <a:gd name="connsiteX0" fmla="*/ 0 w 8588771"/>
              <a:gd name="connsiteY0" fmla="*/ 0 h 304800"/>
              <a:gd name="connsiteX1" fmla="*/ 8588771 w 8588771"/>
              <a:gd name="connsiteY1" fmla="*/ 0 h 304800"/>
              <a:gd name="connsiteX2" fmla="*/ 8588771 w 8588771"/>
              <a:gd name="connsiteY2" fmla="*/ 304800 h 304800"/>
              <a:gd name="connsiteX3" fmla="*/ 6872993 w 8588771"/>
              <a:gd name="connsiteY3" fmla="*/ 292608 h 304800"/>
              <a:gd name="connsiteX4" fmla="*/ 5876297 w 8588771"/>
              <a:gd name="connsiteY4" fmla="*/ 292608 h 304800"/>
              <a:gd name="connsiteX5" fmla="*/ 4468121 w 8588771"/>
              <a:gd name="connsiteY5" fmla="*/ 292608 h 304800"/>
              <a:gd name="connsiteX6" fmla="*/ 2685041 w 8588771"/>
              <a:gd name="connsiteY6" fmla="*/ 301752 h 304800"/>
              <a:gd name="connsiteX7" fmla="*/ 801377 w 8588771"/>
              <a:gd name="connsiteY7" fmla="*/ 301752 h 304800"/>
              <a:gd name="connsiteX8" fmla="*/ 0 w 8588771"/>
              <a:gd name="connsiteY8" fmla="*/ 304800 h 304800"/>
              <a:gd name="connsiteX9" fmla="*/ 0 w 8588771"/>
              <a:gd name="connsiteY9" fmla="*/ 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88771" h="304800">
                <a:moveTo>
                  <a:pt x="0" y="0"/>
                </a:moveTo>
                <a:lnTo>
                  <a:pt x="8588771" y="0"/>
                </a:lnTo>
                <a:lnTo>
                  <a:pt x="8588771" y="304800"/>
                </a:lnTo>
                <a:lnTo>
                  <a:pt x="6872993" y="292608"/>
                </a:lnTo>
                <a:lnTo>
                  <a:pt x="5876297" y="292608"/>
                </a:lnTo>
                <a:lnTo>
                  <a:pt x="4468121" y="292608"/>
                </a:lnTo>
                <a:lnTo>
                  <a:pt x="2685041" y="301752"/>
                </a:lnTo>
                <a:lnTo>
                  <a:pt x="801377" y="301752"/>
                </a:lnTo>
                <a:lnTo>
                  <a:pt x="0" y="304800"/>
                </a:lnTo>
                <a:lnTo>
                  <a:pt x="0" y="0"/>
                </a:lnTo>
                <a:close/>
              </a:path>
            </a:pathLst>
          </a:cu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a:latin typeface="Courier New" panose="02070309020205020404" pitchFamily="49" charset="0"/>
                <a:cs typeface="Courier New" panose="02070309020205020404" pitchFamily="49" charset="0"/>
              </a:rPr>
              <a:t>char * </a:t>
            </a:r>
            <a:r>
              <a:rPr lang="en-US" sz="1600" err="1">
                <a:latin typeface="Courier New" panose="02070309020205020404" pitchFamily="49" charset="0"/>
                <a:cs typeface="Courier New" panose="02070309020205020404" pitchFamily="49" charset="0"/>
              </a:rPr>
              <a:t>split_the_string</a:t>
            </a:r>
            <a:r>
              <a:rPr lang="en-US" sz="1600">
                <a:latin typeface="Courier New" panose="02070309020205020404" pitchFamily="49" charset="0"/>
                <a:cs typeface="Courier New" panose="02070309020205020404" pitchFamily="49" charset="0"/>
              </a:rPr>
              <a:t>(char * </a:t>
            </a:r>
            <a:r>
              <a:rPr lang="en-US" sz="1600" err="1">
                <a:latin typeface="Courier New" panose="02070309020205020404" pitchFamily="49" charset="0"/>
                <a:cs typeface="Courier New" panose="02070309020205020404" pitchFamily="49" charset="0"/>
              </a:rPr>
              <a:t>string_ptr</a:t>
            </a:r>
            <a:r>
              <a:rPr lang="en-US" sz="1600">
                <a:latin typeface="Courier New" panose="02070309020205020404" pitchFamily="49" charset="0"/>
                <a:cs typeface="Courier New" panose="02070309020205020404" pitchFamily="49" charset="0"/>
              </a:rPr>
              <a:t>, char delimiter);</a:t>
            </a:r>
          </a:p>
        </p:txBody>
      </p:sp>
    </p:spTree>
    <p:extLst>
      <p:ext uri="{BB962C8B-B14F-4D97-AF65-F5344CB8AC3E}">
        <p14:creationId xmlns:p14="http://schemas.microsoft.com/office/powerpoint/2010/main" val="1907059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4BC5F-4B51-44A0-ADCD-00D75399B6BF}"/>
              </a:ext>
            </a:extLst>
          </p:cNvPr>
          <p:cNvSpPr>
            <a:spLocks noGrp="1"/>
          </p:cNvSpPr>
          <p:nvPr>
            <p:ph type="title"/>
          </p:nvPr>
        </p:nvSpPr>
        <p:spPr/>
        <p:txBody>
          <a:bodyPr/>
          <a:lstStyle/>
          <a:p>
            <a:r>
              <a:rPr lang="en-US">
                <a:cs typeface="Arial"/>
              </a:rPr>
              <a:t>Performance Lab</a:t>
            </a:r>
            <a:endParaRPr lang="en-US"/>
          </a:p>
        </p:txBody>
      </p:sp>
      <p:pic>
        <p:nvPicPr>
          <p:cNvPr id="3" name="Picture 3">
            <a:extLst>
              <a:ext uri="{FF2B5EF4-FFF2-40B4-BE49-F238E27FC236}">
                <a16:creationId xmlns:a16="http://schemas.microsoft.com/office/drawing/2014/main" id="{8D439F71-4D4A-41D0-8C46-08FC68087FDE}"/>
              </a:ext>
            </a:extLst>
          </p:cNvPr>
          <p:cNvPicPr>
            <a:picLocks noChangeAspect="1"/>
          </p:cNvPicPr>
          <p:nvPr/>
        </p:nvPicPr>
        <p:blipFill>
          <a:blip r:embed="rId2"/>
          <a:stretch>
            <a:fillRect/>
          </a:stretch>
        </p:blipFill>
        <p:spPr>
          <a:xfrm>
            <a:off x="1304349" y="2676525"/>
            <a:ext cx="6435971" cy="3619794"/>
          </a:xfrm>
          <a:prstGeom prst="rect">
            <a:avLst/>
          </a:prstGeom>
        </p:spPr>
      </p:pic>
      <p:sp>
        <p:nvSpPr>
          <p:cNvPr id="5" name="TextBox 4">
            <a:extLst>
              <a:ext uri="{FF2B5EF4-FFF2-40B4-BE49-F238E27FC236}">
                <a16:creationId xmlns:a16="http://schemas.microsoft.com/office/drawing/2014/main" id="{2A4393CE-D3B9-4982-A38B-E9A49BCDB91F}"/>
              </a:ext>
            </a:extLst>
          </p:cNvPr>
          <p:cNvSpPr txBox="1"/>
          <p:nvPr/>
        </p:nvSpPr>
        <p:spPr>
          <a:xfrm>
            <a:off x="513156" y="1543050"/>
            <a:ext cx="8402385" cy="5232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solidFill>
                  <a:srgbClr val="000000"/>
                </a:solidFill>
              </a:rPr>
              <a:t>Follow </a:t>
            </a:r>
            <a:r>
              <a:rPr lang="en-US" sz="2800" b="1">
                <a:solidFill>
                  <a:srgbClr val="000000"/>
                </a:solidFill>
                <a:cs typeface="Arial"/>
              </a:rPr>
              <a:t>part 1 of instructions given by instructor</a:t>
            </a:r>
            <a:endParaRPr lang="en-US" sz="2800" b="1">
              <a:cs typeface="Arial"/>
            </a:endParaRPr>
          </a:p>
        </p:txBody>
      </p:sp>
    </p:spTree>
    <p:extLst>
      <p:ext uri="{BB962C8B-B14F-4D97-AF65-F5344CB8AC3E}">
        <p14:creationId xmlns:p14="http://schemas.microsoft.com/office/powerpoint/2010/main" val="903656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Arrays of </a:t>
            </a:r>
            <a:r>
              <a:rPr lang="en-US" err="1"/>
              <a:t>Structs</a:t>
            </a:r>
            <a:endParaRPr lang="en-US"/>
          </a:p>
        </p:txBody>
      </p:sp>
      <p:sp>
        <p:nvSpPr>
          <p:cNvPr id="3" name="Content Placeholder 2"/>
          <p:cNvSpPr>
            <a:spLocks noGrp="1"/>
          </p:cNvSpPr>
          <p:nvPr>
            <p:ph idx="1"/>
          </p:nvPr>
        </p:nvSpPr>
        <p:spPr/>
        <p:txBody>
          <a:bodyPr/>
          <a:lstStyle/>
          <a:p>
            <a:r>
              <a:rPr lang="en-US"/>
              <a:t>Similar in concept to multi-dimensional arrays</a:t>
            </a:r>
          </a:p>
          <a:p>
            <a:r>
              <a:rPr lang="en-US"/>
              <a:t>Declaration of a </a:t>
            </a:r>
            <a:r>
              <a:rPr lang="en-US" err="1"/>
              <a:t>struct</a:t>
            </a:r>
            <a:r>
              <a:rPr lang="en-US"/>
              <a:t> array</a:t>
            </a:r>
          </a:p>
        </p:txBody>
      </p:sp>
      <p:sp>
        <p:nvSpPr>
          <p:cNvPr id="4" name="Content Placeholder 2"/>
          <p:cNvSpPr txBox="1">
            <a:spLocks/>
          </p:cNvSpPr>
          <p:nvPr/>
        </p:nvSpPr>
        <p:spPr bwMode="auto">
          <a:xfrm>
            <a:off x="277615" y="2133600"/>
            <a:ext cx="8588771" cy="44196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err="1">
                <a:latin typeface="Courier New" panose="02070309020205020404" pitchFamily="49" charset="0"/>
                <a:cs typeface="Courier New" panose="02070309020205020404" pitchFamily="49" charset="0"/>
              </a:rPr>
              <a:t>struct</a:t>
            </a: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HouseForSale</a:t>
            </a:r>
            <a:r>
              <a:rPr lang="en-US" sz="1600">
                <a:latin typeface="Courier New" panose="02070309020205020404" pitchFamily="49" charset="0"/>
                <a:cs typeface="Courier New" panose="02070309020205020404" pitchFamily="49" charset="0"/>
              </a:rPr>
              <a:t> {</a:t>
            </a:r>
          </a:p>
          <a:p>
            <a:pPr marL="0" indent="0">
              <a:buNone/>
            </a:pPr>
            <a:r>
              <a:rPr lang="en-US" sz="1600">
                <a:latin typeface="Courier New" panose="02070309020205020404" pitchFamily="49" charset="0"/>
                <a:cs typeface="Courier New" panose="02070309020205020404" pitchFamily="49" charset="0"/>
              </a:rPr>
              <a:t>    char </a:t>
            </a:r>
            <a:r>
              <a:rPr lang="en-US" sz="1600" err="1">
                <a:latin typeface="Courier New" panose="02070309020205020404" pitchFamily="49" charset="0"/>
                <a:cs typeface="Courier New" panose="02070309020205020404" pitchFamily="49" charset="0"/>
              </a:rPr>
              <a:t>mailing_address</a:t>
            </a:r>
            <a:r>
              <a:rPr lang="en-US" sz="1600">
                <a:latin typeface="Courier New" panose="02070309020205020404" pitchFamily="49" charset="0"/>
                <a:cs typeface="Courier New" panose="02070309020205020404" pitchFamily="49" charset="0"/>
              </a:rPr>
              <a:t>[1024];</a:t>
            </a:r>
          </a:p>
          <a:p>
            <a:pPr marL="0" indent="0">
              <a:buNone/>
            </a:pPr>
            <a:r>
              <a:rPr lang="en-US" sz="1600">
                <a:latin typeface="Courier New" panose="02070309020205020404" pitchFamily="49" charset="0"/>
                <a:cs typeface="Courier New" panose="02070309020205020404" pitchFamily="49" charset="0"/>
              </a:rPr>
              <a:t>    float </a:t>
            </a:r>
            <a:r>
              <a:rPr lang="en-US" sz="1600" err="1">
                <a:latin typeface="Courier New" panose="02070309020205020404" pitchFamily="49" charset="0"/>
                <a:cs typeface="Courier New" panose="02070309020205020404" pitchFamily="49" charset="0"/>
              </a:rPr>
              <a:t>cost_per_sq_ft</a:t>
            </a:r>
            <a:r>
              <a:rPr lang="en-US" sz="1600">
                <a:latin typeface="Courier New" panose="02070309020205020404" pitchFamily="49" charset="0"/>
                <a:cs typeface="Courier New" panose="02070309020205020404" pitchFamily="49" charset="0"/>
              </a:rPr>
              <a:t>;</a:t>
            </a:r>
          </a:p>
          <a:p>
            <a:pPr marL="0" indent="0">
              <a:buNone/>
            </a:pPr>
            <a:r>
              <a:rPr lang="en-US" sz="1600">
                <a:latin typeface="Courier New" panose="02070309020205020404" pitchFamily="49" charset="0"/>
                <a:cs typeface="Courier New" panose="02070309020205020404" pitchFamily="49" charset="0"/>
              </a:rPr>
              <a:t>    float </a:t>
            </a:r>
            <a:r>
              <a:rPr lang="en-US" sz="1600" err="1">
                <a:latin typeface="Courier New" panose="02070309020205020404" pitchFamily="49" charset="0"/>
                <a:cs typeface="Courier New" panose="02070309020205020404" pitchFamily="49" charset="0"/>
              </a:rPr>
              <a:t>square_footage</a:t>
            </a:r>
            <a:r>
              <a:rPr lang="en-US" sz="1600">
                <a:latin typeface="Courier New" panose="02070309020205020404" pitchFamily="49" charset="0"/>
                <a:cs typeface="Courier New" panose="02070309020205020404" pitchFamily="49" charset="0"/>
              </a:rPr>
              <a:t>;</a:t>
            </a:r>
          </a:p>
          <a:p>
            <a:pPr marL="0" indent="0">
              <a:buNone/>
            </a:pPr>
            <a:r>
              <a:rPr lang="en-US" sz="1600">
                <a:latin typeface="Courier New" panose="02070309020205020404" pitchFamily="49" charset="0"/>
                <a:cs typeface="Courier New" panose="02070309020205020404" pitchFamily="49" charset="0"/>
              </a:rPr>
              <a:t>    float </a:t>
            </a:r>
            <a:r>
              <a:rPr lang="en-US" sz="1600" err="1">
                <a:latin typeface="Courier New" panose="02070309020205020404" pitchFamily="49" charset="0"/>
                <a:cs typeface="Courier New" panose="02070309020205020404" pitchFamily="49" charset="0"/>
              </a:rPr>
              <a:t>total_cost</a:t>
            </a:r>
            <a:r>
              <a:rPr lang="en-US" sz="1600">
                <a:latin typeface="Courier New" panose="02070309020205020404" pitchFamily="49" charset="0"/>
                <a:cs typeface="Courier New" panose="02070309020205020404" pitchFamily="49" charset="0"/>
              </a:rPr>
              <a:t>;</a:t>
            </a:r>
          </a:p>
          <a:p>
            <a:pPr marL="0" indent="0">
              <a:buNone/>
            </a:pPr>
            <a:r>
              <a:rPr lang="en-US" sz="1600">
                <a:latin typeface="Courier New" panose="02070309020205020404" pitchFamily="49" charset="0"/>
                <a:cs typeface="Courier New" panose="02070309020205020404" pitchFamily="49" charset="0"/>
              </a:rPr>
              <a:t>};</a:t>
            </a:r>
          </a:p>
          <a:p>
            <a:pPr marL="0" indent="0">
              <a:buNone/>
            </a:pPr>
            <a:r>
              <a:rPr lang="en-US" sz="1600" err="1">
                <a:latin typeface="Courier New" panose="02070309020205020404" pitchFamily="49" charset="0"/>
                <a:cs typeface="Courier New" panose="02070309020205020404" pitchFamily="49" charset="0"/>
              </a:rPr>
              <a:t>int</a:t>
            </a:r>
            <a:r>
              <a:rPr lang="en-US" sz="1600">
                <a:latin typeface="Courier New" panose="02070309020205020404" pitchFamily="49" charset="0"/>
                <a:cs typeface="Courier New" panose="02070309020205020404" pitchFamily="49" charset="0"/>
              </a:rPr>
              <a:t> main(void)</a:t>
            </a:r>
          </a:p>
          <a:p>
            <a:pPr marL="0" indent="0">
              <a:buNone/>
            </a:pPr>
            <a:r>
              <a:rPr lang="en-US" sz="1600">
                <a:latin typeface="Courier New" panose="02070309020205020404" pitchFamily="49" charset="0"/>
                <a:cs typeface="Courier New" panose="02070309020205020404" pitchFamily="49" charset="0"/>
              </a:rPr>
              <a:t>{</a:t>
            </a:r>
          </a:p>
          <a:p>
            <a:pPr marL="0" indent="0">
              <a:buNone/>
            </a:pP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struct</a:t>
            </a: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HouseForSale</a:t>
            </a:r>
            <a:r>
              <a:rPr lang="en-US" sz="1600">
                <a:latin typeface="Courier New" panose="02070309020205020404" pitchFamily="49" charset="0"/>
                <a:cs typeface="Courier New" panose="02070309020205020404" pitchFamily="49" charset="0"/>
              </a:rPr>
              <a:t> FF4HQ = { “Baxter Building, 42nd Street, \</a:t>
            </a:r>
          </a:p>
          <a:p>
            <a:pPr marL="0" indent="0">
              <a:buNone/>
            </a:pPr>
            <a:r>
              <a:rPr lang="en-US" sz="1600">
                <a:latin typeface="Courier New" panose="02070309020205020404" pitchFamily="49" charset="0"/>
                <a:cs typeface="Courier New" panose="02070309020205020404" pitchFamily="49" charset="0"/>
              </a:rPr>
              <a:t>        Madison Avenue, Manhattan”, 107.15, 28000, 0};</a:t>
            </a:r>
          </a:p>
          <a:p>
            <a:pPr marL="0" indent="0">
              <a:buNone/>
            </a:pP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struct</a:t>
            </a: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HouseForSale</a:t>
            </a: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durdenManor</a:t>
            </a:r>
            <a:r>
              <a:rPr lang="en-US" sz="1600">
                <a:latin typeface="Courier New" panose="02070309020205020404" pitchFamily="49" charset="0"/>
                <a:cs typeface="Courier New" panose="02070309020205020404" pitchFamily="49" charset="0"/>
              </a:rPr>
              <a:t> = { “420 Paper St. Wilmington, \</a:t>
            </a:r>
          </a:p>
          <a:p>
            <a:pPr marL="0" indent="0">
              <a:buNone/>
            </a:pPr>
            <a:r>
              <a:rPr lang="en-US" sz="1600">
                <a:latin typeface="Courier New" panose="02070309020205020404" pitchFamily="49" charset="0"/>
                <a:cs typeface="Courier New" panose="02070309020205020404" pitchFamily="49" charset="0"/>
              </a:rPr>
              <a:t>        DE 19886”, 0.01, 4500, 0};</a:t>
            </a:r>
          </a:p>
          <a:p>
            <a:pPr marL="0" indent="0">
              <a:buNone/>
            </a:pP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struct</a:t>
            </a: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HouseForSale</a:t>
            </a: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mustSellHouses</a:t>
            </a:r>
            <a:r>
              <a:rPr lang="en-US" sz="1600">
                <a:latin typeface="Courier New" panose="02070309020205020404" pitchFamily="49" charset="0"/>
                <a:cs typeface="Courier New" panose="02070309020205020404" pitchFamily="49" charset="0"/>
              </a:rPr>
              <a:t>[4]; // Array of 4 </a:t>
            </a:r>
            <a:r>
              <a:rPr lang="en-US" sz="1600" err="1">
                <a:latin typeface="Courier New" panose="02070309020205020404" pitchFamily="49" charset="0"/>
                <a:cs typeface="Courier New" panose="02070309020205020404" pitchFamily="49" charset="0"/>
              </a:rPr>
              <a:t>structs</a:t>
            </a:r>
            <a:endParaRPr lang="en-US" sz="1600">
              <a:latin typeface="Courier New" panose="02070309020205020404" pitchFamily="49" charset="0"/>
              <a:cs typeface="Courier New" panose="02070309020205020404" pitchFamily="49" charset="0"/>
            </a:endParaRPr>
          </a:p>
          <a:p>
            <a:pPr marL="0" indent="0">
              <a:buNone/>
            </a:pPr>
            <a:r>
              <a:rPr lang="en-US" sz="1600">
                <a:latin typeface="Courier New" panose="02070309020205020404" pitchFamily="49" charset="0"/>
                <a:cs typeface="Courier New" panose="02070309020205020404" pitchFamily="49" charset="0"/>
              </a:rPr>
              <a:t>[…]</a:t>
            </a:r>
          </a:p>
          <a:p>
            <a:pPr marL="0" indent="0">
              <a:buNone/>
            </a:pPr>
            <a:r>
              <a:rPr lang="en-US" sz="160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987384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Arrays of </a:t>
            </a:r>
            <a:r>
              <a:rPr lang="en-US" err="1"/>
              <a:t>Structs</a:t>
            </a:r>
            <a:endParaRPr lang="en-US"/>
          </a:p>
        </p:txBody>
      </p:sp>
      <p:sp>
        <p:nvSpPr>
          <p:cNvPr id="3" name="Content Placeholder 2"/>
          <p:cNvSpPr>
            <a:spLocks noGrp="1"/>
          </p:cNvSpPr>
          <p:nvPr>
            <p:ph idx="1"/>
          </p:nvPr>
        </p:nvSpPr>
        <p:spPr/>
        <p:txBody>
          <a:bodyPr/>
          <a:lstStyle/>
          <a:p>
            <a:r>
              <a:rPr lang="en-US"/>
              <a:t>Similar in concept to multi-dimensional arrays</a:t>
            </a:r>
          </a:p>
          <a:p>
            <a:r>
              <a:rPr lang="en-US">
                <a:solidFill>
                  <a:schemeClr val="accent2"/>
                </a:solidFill>
              </a:rPr>
              <a:t>Initialization</a:t>
            </a:r>
            <a:r>
              <a:rPr lang="en-US"/>
              <a:t> of a </a:t>
            </a:r>
            <a:r>
              <a:rPr lang="en-US" err="1"/>
              <a:t>struct</a:t>
            </a:r>
            <a:r>
              <a:rPr lang="en-US"/>
              <a:t> array</a:t>
            </a:r>
          </a:p>
        </p:txBody>
      </p:sp>
      <p:sp>
        <p:nvSpPr>
          <p:cNvPr id="4" name="Content Placeholder 2"/>
          <p:cNvSpPr txBox="1">
            <a:spLocks/>
          </p:cNvSpPr>
          <p:nvPr/>
        </p:nvSpPr>
        <p:spPr bwMode="auto">
          <a:xfrm>
            <a:off x="277615" y="2133600"/>
            <a:ext cx="8588771" cy="44196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err="1">
                <a:latin typeface="Courier New" panose="02070309020205020404" pitchFamily="49" charset="0"/>
                <a:cs typeface="Courier New" panose="02070309020205020404" pitchFamily="49" charset="0"/>
              </a:rPr>
              <a:t>struct</a:t>
            </a: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HouseForSale</a:t>
            </a:r>
            <a:r>
              <a:rPr lang="en-US" sz="1600">
                <a:latin typeface="Courier New" panose="02070309020205020404" pitchFamily="49" charset="0"/>
                <a:cs typeface="Courier New" panose="02070309020205020404" pitchFamily="49" charset="0"/>
              </a:rPr>
              <a:t> {</a:t>
            </a:r>
          </a:p>
          <a:p>
            <a:pPr marL="0" indent="0">
              <a:buNone/>
            </a:pPr>
            <a:r>
              <a:rPr lang="en-US" sz="1600">
                <a:latin typeface="Courier New" panose="02070309020205020404" pitchFamily="49" charset="0"/>
                <a:cs typeface="Courier New" panose="02070309020205020404" pitchFamily="49" charset="0"/>
              </a:rPr>
              <a:t>    char </a:t>
            </a:r>
            <a:r>
              <a:rPr lang="en-US" sz="1600" err="1">
                <a:latin typeface="Courier New" panose="02070309020205020404" pitchFamily="49" charset="0"/>
                <a:cs typeface="Courier New" panose="02070309020205020404" pitchFamily="49" charset="0"/>
              </a:rPr>
              <a:t>mailing_address</a:t>
            </a:r>
            <a:r>
              <a:rPr lang="en-US" sz="1600">
                <a:latin typeface="Courier New" panose="02070309020205020404" pitchFamily="49" charset="0"/>
                <a:cs typeface="Courier New" panose="02070309020205020404" pitchFamily="49" charset="0"/>
              </a:rPr>
              <a:t>[1024];</a:t>
            </a:r>
          </a:p>
          <a:p>
            <a:pPr marL="0" indent="0">
              <a:buNone/>
            </a:pPr>
            <a:r>
              <a:rPr lang="en-US" sz="1600">
                <a:latin typeface="Courier New" panose="02070309020205020404" pitchFamily="49" charset="0"/>
                <a:cs typeface="Courier New" panose="02070309020205020404" pitchFamily="49" charset="0"/>
              </a:rPr>
              <a:t>    float </a:t>
            </a:r>
            <a:r>
              <a:rPr lang="en-US" sz="1600" err="1">
                <a:latin typeface="Courier New" panose="02070309020205020404" pitchFamily="49" charset="0"/>
                <a:cs typeface="Courier New" panose="02070309020205020404" pitchFamily="49" charset="0"/>
              </a:rPr>
              <a:t>cost_per_sq_ft</a:t>
            </a:r>
            <a:r>
              <a:rPr lang="en-US" sz="1600">
                <a:latin typeface="Courier New" panose="02070309020205020404" pitchFamily="49" charset="0"/>
                <a:cs typeface="Courier New" panose="02070309020205020404" pitchFamily="49" charset="0"/>
              </a:rPr>
              <a:t>;</a:t>
            </a:r>
          </a:p>
          <a:p>
            <a:pPr marL="0" indent="0">
              <a:buNone/>
            </a:pPr>
            <a:r>
              <a:rPr lang="en-US" sz="1600">
                <a:latin typeface="Courier New" panose="02070309020205020404" pitchFamily="49" charset="0"/>
                <a:cs typeface="Courier New" panose="02070309020205020404" pitchFamily="49" charset="0"/>
              </a:rPr>
              <a:t>    float </a:t>
            </a:r>
            <a:r>
              <a:rPr lang="en-US" sz="1600" err="1">
                <a:latin typeface="Courier New" panose="02070309020205020404" pitchFamily="49" charset="0"/>
                <a:cs typeface="Courier New" panose="02070309020205020404" pitchFamily="49" charset="0"/>
              </a:rPr>
              <a:t>square_footage</a:t>
            </a:r>
            <a:r>
              <a:rPr lang="en-US" sz="1600">
                <a:latin typeface="Courier New" panose="02070309020205020404" pitchFamily="49" charset="0"/>
                <a:cs typeface="Courier New" panose="02070309020205020404" pitchFamily="49" charset="0"/>
              </a:rPr>
              <a:t>;</a:t>
            </a:r>
          </a:p>
          <a:p>
            <a:pPr marL="0" indent="0">
              <a:buNone/>
            </a:pPr>
            <a:r>
              <a:rPr lang="en-US" sz="1600">
                <a:latin typeface="Courier New" panose="02070309020205020404" pitchFamily="49" charset="0"/>
                <a:cs typeface="Courier New" panose="02070309020205020404" pitchFamily="49" charset="0"/>
              </a:rPr>
              <a:t>    float </a:t>
            </a:r>
            <a:r>
              <a:rPr lang="en-US" sz="1600" err="1">
                <a:latin typeface="Courier New" panose="02070309020205020404" pitchFamily="49" charset="0"/>
                <a:cs typeface="Courier New" panose="02070309020205020404" pitchFamily="49" charset="0"/>
              </a:rPr>
              <a:t>total_cost</a:t>
            </a:r>
            <a:r>
              <a:rPr lang="en-US" sz="1600">
                <a:latin typeface="Courier New" panose="02070309020205020404" pitchFamily="49" charset="0"/>
                <a:cs typeface="Courier New" panose="02070309020205020404" pitchFamily="49" charset="0"/>
              </a:rPr>
              <a:t>;</a:t>
            </a:r>
          </a:p>
          <a:p>
            <a:pPr marL="0" indent="0">
              <a:buNone/>
            </a:pPr>
            <a:r>
              <a:rPr lang="en-US" sz="1600">
                <a:latin typeface="Courier New" panose="02070309020205020404" pitchFamily="49" charset="0"/>
                <a:cs typeface="Courier New" panose="02070309020205020404" pitchFamily="49" charset="0"/>
              </a:rPr>
              <a:t>};</a:t>
            </a:r>
          </a:p>
          <a:p>
            <a:pPr marL="0" indent="0">
              <a:buNone/>
            </a:pPr>
            <a:r>
              <a:rPr lang="en-US" sz="1600" err="1">
                <a:latin typeface="Courier New" panose="02070309020205020404" pitchFamily="49" charset="0"/>
                <a:cs typeface="Courier New" panose="02070309020205020404" pitchFamily="49" charset="0"/>
              </a:rPr>
              <a:t>int</a:t>
            </a:r>
            <a:r>
              <a:rPr lang="en-US" sz="1600">
                <a:latin typeface="Courier New" panose="02070309020205020404" pitchFamily="49" charset="0"/>
                <a:cs typeface="Courier New" panose="02070309020205020404" pitchFamily="49" charset="0"/>
              </a:rPr>
              <a:t> main(void)</a:t>
            </a:r>
          </a:p>
          <a:p>
            <a:pPr marL="0" indent="0">
              <a:buNone/>
            </a:pPr>
            <a:r>
              <a:rPr lang="en-US" sz="1600">
                <a:latin typeface="Courier New" panose="02070309020205020404" pitchFamily="49" charset="0"/>
                <a:cs typeface="Courier New" panose="02070309020205020404" pitchFamily="49" charset="0"/>
              </a:rPr>
              <a:t>{</a:t>
            </a:r>
          </a:p>
          <a:p>
            <a:pPr marL="0" indent="0">
              <a:buNone/>
            </a:pP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struct</a:t>
            </a: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HouseForSale</a:t>
            </a:r>
            <a:r>
              <a:rPr lang="en-US" sz="1600">
                <a:latin typeface="Courier New" panose="02070309020205020404" pitchFamily="49" charset="0"/>
                <a:cs typeface="Courier New" panose="02070309020205020404" pitchFamily="49" charset="0"/>
              </a:rPr>
              <a:t> FF4HQ = { “Baxter Building, 42nd Street, \</a:t>
            </a:r>
          </a:p>
          <a:p>
            <a:pPr marL="0" indent="0">
              <a:buNone/>
            </a:pPr>
            <a:r>
              <a:rPr lang="en-US" sz="1600">
                <a:latin typeface="Courier New" panose="02070309020205020404" pitchFamily="49" charset="0"/>
                <a:cs typeface="Courier New" panose="02070309020205020404" pitchFamily="49" charset="0"/>
              </a:rPr>
              <a:t>        Madison Avenue, Manhattan”, 107.15, 28000, 0};</a:t>
            </a:r>
          </a:p>
          <a:p>
            <a:pPr marL="0" indent="0">
              <a:buNone/>
            </a:pP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struct</a:t>
            </a: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HouseForSale</a:t>
            </a: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durdenManor</a:t>
            </a:r>
            <a:r>
              <a:rPr lang="en-US" sz="1600">
                <a:latin typeface="Courier New" panose="02070309020205020404" pitchFamily="49" charset="0"/>
                <a:cs typeface="Courier New" panose="02070309020205020404" pitchFamily="49" charset="0"/>
              </a:rPr>
              <a:t> = { “420 Paper St. Wilmington, \</a:t>
            </a:r>
          </a:p>
          <a:p>
            <a:pPr marL="0" indent="0">
              <a:buNone/>
            </a:pPr>
            <a:r>
              <a:rPr lang="en-US" sz="1600">
                <a:latin typeface="Courier New" panose="02070309020205020404" pitchFamily="49" charset="0"/>
                <a:cs typeface="Courier New" panose="02070309020205020404" pitchFamily="49" charset="0"/>
              </a:rPr>
              <a:t>        DE 19886”, 0.01, 4500, 0};</a:t>
            </a:r>
          </a:p>
          <a:p>
            <a:pPr marL="0" indent="0">
              <a:buNone/>
            </a:pP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struct</a:t>
            </a: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HouseForSale</a:t>
            </a: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mustSellHouses</a:t>
            </a:r>
            <a:r>
              <a:rPr lang="en-US" sz="1600">
                <a:latin typeface="Courier New" panose="02070309020205020404" pitchFamily="49" charset="0"/>
                <a:cs typeface="Courier New" panose="02070309020205020404" pitchFamily="49" charset="0"/>
              </a:rPr>
              <a:t>[4]</a:t>
            </a:r>
            <a:r>
              <a:rPr lang="en-US" sz="1600">
                <a:solidFill>
                  <a:schemeClr val="accent2"/>
                </a:solidFill>
                <a:latin typeface="Courier New" panose="02070309020205020404" pitchFamily="49" charset="0"/>
                <a:cs typeface="Courier New" panose="02070309020205020404" pitchFamily="49" charset="0"/>
              </a:rPr>
              <a:t> = { FF4HQ, </a:t>
            </a:r>
            <a:r>
              <a:rPr lang="en-US" sz="1600" err="1">
                <a:solidFill>
                  <a:schemeClr val="accent2"/>
                </a:solidFill>
                <a:latin typeface="Courier New" panose="02070309020205020404" pitchFamily="49" charset="0"/>
                <a:cs typeface="Courier New" panose="02070309020205020404" pitchFamily="49" charset="0"/>
              </a:rPr>
              <a:t>durdenManor</a:t>
            </a:r>
            <a:r>
              <a:rPr lang="en-US" sz="1600">
                <a:solidFill>
                  <a:schemeClr val="accent2"/>
                </a:solidFill>
                <a:latin typeface="Courier New" panose="02070309020205020404" pitchFamily="49" charset="0"/>
                <a:cs typeface="Courier New" panose="02070309020205020404" pitchFamily="49" charset="0"/>
              </a:rPr>
              <a:t> }</a:t>
            </a:r>
            <a:r>
              <a:rPr lang="en-US" sz="1600">
                <a:latin typeface="Courier New" panose="02070309020205020404" pitchFamily="49" charset="0"/>
                <a:cs typeface="Courier New" panose="02070309020205020404" pitchFamily="49" charset="0"/>
              </a:rPr>
              <a:t>; </a:t>
            </a:r>
          </a:p>
          <a:p>
            <a:pPr marL="0" indent="0">
              <a:buNone/>
            </a:pPr>
            <a:r>
              <a:rPr lang="en-US" sz="1600">
                <a:latin typeface="Courier New" panose="02070309020205020404" pitchFamily="49" charset="0"/>
                <a:cs typeface="Courier New" panose="02070309020205020404" pitchFamily="49" charset="0"/>
              </a:rPr>
              <a:t>[…]</a:t>
            </a:r>
          </a:p>
          <a:p>
            <a:pPr marL="0" indent="0">
              <a:buNone/>
            </a:pPr>
            <a:r>
              <a:rPr lang="en-US" sz="1600">
                <a:latin typeface="Courier New" panose="02070309020205020404" pitchFamily="49" charset="0"/>
                <a:cs typeface="Courier New" panose="02070309020205020404" pitchFamily="49" charset="0"/>
              </a:rPr>
              <a:t>}</a:t>
            </a:r>
          </a:p>
        </p:txBody>
      </p:sp>
      <p:sp>
        <p:nvSpPr>
          <p:cNvPr id="5" name="TextBox 4"/>
          <p:cNvSpPr txBox="1"/>
          <p:nvPr/>
        </p:nvSpPr>
        <p:spPr>
          <a:xfrm>
            <a:off x="-533400" y="6202918"/>
            <a:ext cx="10210800" cy="369332"/>
          </a:xfrm>
          <a:prstGeom prst="rect">
            <a:avLst/>
          </a:prstGeom>
          <a:solidFill>
            <a:schemeClr val="accent6"/>
          </a:solidFill>
          <a:ln>
            <a:solidFill>
              <a:schemeClr val="bg1"/>
            </a:solidFill>
          </a:ln>
        </p:spPr>
        <p:txBody>
          <a:bodyPr wrap="square" rtlCol="0">
            <a:spAutoFit/>
          </a:bodyPr>
          <a:lstStyle/>
          <a:p>
            <a:pPr algn="ctr"/>
            <a:r>
              <a:rPr lang="en-US" b="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DISCLAIMER: Any array of </a:t>
            </a:r>
            <a:r>
              <a:rPr lang="en-US" b="1"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structs</a:t>
            </a:r>
            <a:r>
              <a:rPr lang="en-US" b="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may be a copy of the originals</a:t>
            </a:r>
          </a:p>
        </p:txBody>
      </p:sp>
    </p:spTree>
    <p:extLst>
      <p:ext uri="{BB962C8B-B14F-4D97-AF65-F5344CB8AC3E}">
        <p14:creationId xmlns:p14="http://schemas.microsoft.com/office/powerpoint/2010/main" val="1933523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Arrays of </a:t>
            </a:r>
            <a:r>
              <a:rPr lang="en-US" err="1"/>
              <a:t>Structs</a:t>
            </a:r>
            <a:endParaRPr lang="en-US"/>
          </a:p>
        </p:txBody>
      </p:sp>
      <p:sp>
        <p:nvSpPr>
          <p:cNvPr id="3" name="Content Placeholder 2"/>
          <p:cNvSpPr>
            <a:spLocks noGrp="1"/>
          </p:cNvSpPr>
          <p:nvPr>
            <p:ph idx="1"/>
          </p:nvPr>
        </p:nvSpPr>
        <p:spPr/>
        <p:txBody>
          <a:bodyPr/>
          <a:lstStyle/>
          <a:p>
            <a:r>
              <a:rPr lang="en-US">
                <a:solidFill>
                  <a:schemeClr val="accent2"/>
                </a:solidFill>
              </a:rPr>
              <a:t>Utilize </a:t>
            </a:r>
            <a:r>
              <a:rPr lang="en-US" err="1">
                <a:solidFill>
                  <a:schemeClr val="accent2"/>
                </a:solidFill>
              </a:rPr>
              <a:t>struct</a:t>
            </a:r>
            <a:r>
              <a:rPr lang="en-US">
                <a:solidFill>
                  <a:schemeClr val="accent2"/>
                </a:solidFill>
              </a:rPr>
              <a:t> pointers to ensure modification</a:t>
            </a:r>
          </a:p>
          <a:p>
            <a:r>
              <a:rPr lang="en-US"/>
              <a:t>Initialization of a </a:t>
            </a:r>
            <a:r>
              <a:rPr lang="en-US" err="1"/>
              <a:t>struct</a:t>
            </a:r>
            <a:r>
              <a:rPr lang="en-US"/>
              <a:t> </a:t>
            </a:r>
            <a:r>
              <a:rPr lang="en-US">
                <a:solidFill>
                  <a:schemeClr val="accent2"/>
                </a:solidFill>
              </a:rPr>
              <a:t>pointer</a:t>
            </a:r>
            <a:r>
              <a:rPr lang="en-US"/>
              <a:t> array</a:t>
            </a:r>
          </a:p>
        </p:txBody>
      </p:sp>
      <p:sp>
        <p:nvSpPr>
          <p:cNvPr id="4" name="Content Placeholder 2"/>
          <p:cNvSpPr txBox="1">
            <a:spLocks/>
          </p:cNvSpPr>
          <p:nvPr/>
        </p:nvSpPr>
        <p:spPr bwMode="auto">
          <a:xfrm>
            <a:off x="277615" y="2133600"/>
            <a:ext cx="8588771" cy="44196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err="1">
                <a:latin typeface="Courier New" panose="02070309020205020404" pitchFamily="49" charset="0"/>
                <a:cs typeface="Courier New" panose="02070309020205020404" pitchFamily="49" charset="0"/>
              </a:rPr>
              <a:t>struct</a:t>
            </a: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HouseForSale</a:t>
            </a:r>
            <a:r>
              <a:rPr lang="en-US" sz="1600">
                <a:latin typeface="Courier New" panose="02070309020205020404" pitchFamily="49" charset="0"/>
                <a:cs typeface="Courier New" panose="02070309020205020404" pitchFamily="49" charset="0"/>
              </a:rPr>
              <a:t> {</a:t>
            </a:r>
          </a:p>
          <a:p>
            <a:pPr marL="0" indent="0">
              <a:buNone/>
            </a:pPr>
            <a:r>
              <a:rPr lang="en-US" sz="1600">
                <a:latin typeface="Courier New" panose="02070309020205020404" pitchFamily="49" charset="0"/>
                <a:cs typeface="Courier New" panose="02070309020205020404" pitchFamily="49" charset="0"/>
              </a:rPr>
              <a:t>    char </a:t>
            </a:r>
            <a:r>
              <a:rPr lang="en-US" sz="1600" err="1">
                <a:latin typeface="Courier New" panose="02070309020205020404" pitchFamily="49" charset="0"/>
                <a:cs typeface="Courier New" panose="02070309020205020404" pitchFamily="49" charset="0"/>
              </a:rPr>
              <a:t>mailing_address</a:t>
            </a:r>
            <a:r>
              <a:rPr lang="en-US" sz="1600">
                <a:latin typeface="Courier New" panose="02070309020205020404" pitchFamily="49" charset="0"/>
                <a:cs typeface="Courier New" panose="02070309020205020404" pitchFamily="49" charset="0"/>
              </a:rPr>
              <a:t>[1024];</a:t>
            </a:r>
          </a:p>
          <a:p>
            <a:pPr marL="0" indent="0">
              <a:buNone/>
            </a:pPr>
            <a:r>
              <a:rPr lang="en-US" sz="1600">
                <a:latin typeface="Courier New" panose="02070309020205020404" pitchFamily="49" charset="0"/>
                <a:cs typeface="Courier New" panose="02070309020205020404" pitchFamily="49" charset="0"/>
              </a:rPr>
              <a:t>    float </a:t>
            </a:r>
            <a:r>
              <a:rPr lang="en-US" sz="1600" err="1">
                <a:latin typeface="Courier New" panose="02070309020205020404" pitchFamily="49" charset="0"/>
                <a:cs typeface="Courier New" panose="02070309020205020404" pitchFamily="49" charset="0"/>
              </a:rPr>
              <a:t>cost_per_sq_ft</a:t>
            </a:r>
            <a:r>
              <a:rPr lang="en-US" sz="1600">
                <a:latin typeface="Courier New" panose="02070309020205020404" pitchFamily="49" charset="0"/>
                <a:cs typeface="Courier New" panose="02070309020205020404" pitchFamily="49" charset="0"/>
              </a:rPr>
              <a:t>;</a:t>
            </a:r>
          </a:p>
          <a:p>
            <a:pPr marL="0" indent="0">
              <a:buNone/>
            </a:pPr>
            <a:r>
              <a:rPr lang="en-US" sz="1600">
                <a:latin typeface="Courier New" panose="02070309020205020404" pitchFamily="49" charset="0"/>
                <a:cs typeface="Courier New" panose="02070309020205020404" pitchFamily="49" charset="0"/>
              </a:rPr>
              <a:t>    float </a:t>
            </a:r>
            <a:r>
              <a:rPr lang="en-US" sz="1600" err="1">
                <a:latin typeface="Courier New" panose="02070309020205020404" pitchFamily="49" charset="0"/>
                <a:cs typeface="Courier New" panose="02070309020205020404" pitchFamily="49" charset="0"/>
              </a:rPr>
              <a:t>square_footage</a:t>
            </a:r>
            <a:r>
              <a:rPr lang="en-US" sz="1600">
                <a:latin typeface="Courier New" panose="02070309020205020404" pitchFamily="49" charset="0"/>
                <a:cs typeface="Courier New" panose="02070309020205020404" pitchFamily="49" charset="0"/>
              </a:rPr>
              <a:t>;</a:t>
            </a:r>
          </a:p>
          <a:p>
            <a:pPr marL="0" indent="0">
              <a:buNone/>
            </a:pPr>
            <a:r>
              <a:rPr lang="en-US" sz="1600">
                <a:latin typeface="Courier New" panose="02070309020205020404" pitchFamily="49" charset="0"/>
                <a:cs typeface="Courier New" panose="02070309020205020404" pitchFamily="49" charset="0"/>
              </a:rPr>
              <a:t>    float </a:t>
            </a:r>
            <a:r>
              <a:rPr lang="en-US" sz="1600" err="1">
                <a:latin typeface="Courier New" panose="02070309020205020404" pitchFamily="49" charset="0"/>
                <a:cs typeface="Courier New" panose="02070309020205020404" pitchFamily="49" charset="0"/>
              </a:rPr>
              <a:t>total_cost</a:t>
            </a:r>
            <a:r>
              <a:rPr lang="en-US" sz="1600">
                <a:latin typeface="Courier New" panose="02070309020205020404" pitchFamily="49" charset="0"/>
                <a:cs typeface="Courier New" panose="02070309020205020404" pitchFamily="49" charset="0"/>
              </a:rPr>
              <a:t>;</a:t>
            </a:r>
          </a:p>
          <a:p>
            <a:pPr marL="0" indent="0">
              <a:buNone/>
            </a:pPr>
            <a:r>
              <a:rPr lang="en-US" sz="1600">
                <a:latin typeface="Courier New" panose="02070309020205020404" pitchFamily="49" charset="0"/>
                <a:cs typeface="Courier New" panose="02070309020205020404" pitchFamily="49" charset="0"/>
              </a:rPr>
              <a:t>};</a:t>
            </a:r>
          </a:p>
          <a:p>
            <a:pPr marL="0" indent="0">
              <a:buNone/>
            </a:pPr>
            <a:r>
              <a:rPr lang="en-US" sz="1600" err="1">
                <a:latin typeface="Courier New" panose="02070309020205020404" pitchFamily="49" charset="0"/>
                <a:cs typeface="Courier New" panose="02070309020205020404" pitchFamily="49" charset="0"/>
              </a:rPr>
              <a:t>int</a:t>
            </a:r>
            <a:r>
              <a:rPr lang="en-US" sz="1600">
                <a:latin typeface="Courier New" panose="02070309020205020404" pitchFamily="49" charset="0"/>
                <a:cs typeface="Courier New" panose="02070309020205020404" pitchFamily="49" charset="0"/>
              </a:rPr>
              <a:t> main(void)</a:t>
            </a:r>
          </a:p>
          <a:p>
            <a:pPr marL="0" indent="0">
              <a:buNone/>
            </a:pPr>
            <a:r>
              <a:rPr lang="en-US" sz="1600">
                <a:latin typeface="Courier New" panose="02070309020205020404" pitchFamily="49" charset="0"/>
                <a:cs typeface="Courier New" panose="02070309020205020404" pitchFamily="49" charset="0"/>
              </a:rPr>
              <a:t>{</a:t>
            </a:r>
          </a:p>
          <a:p>
            <a:pPr marL="0" indent="0">
              <a:buNone/>
            </a:pP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struct</a:t>
            </a: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HouseForSale</a:t>
            </a:r>
            <a:r>
              <a:rPr lang="en-US" sz="1600">
                <a:latin typeface="Courier New" panose="02070309020205020404" pitchFamily="49" charset="0"/>
                <a:cs typeface="Courier New" panose="02070309020205020404" pitchFamily="49" charset="0"/>
              </a:rPr>
              <a:t> FF4HQ = { “Baxter Building, 42nd Street, \</a:t>
            </a:r>
          </a:p>
          <a:p>
            <a:pPr marL="0" indent="0">
              <a:buNone/>
            </a:pPr>
            <a:r>
              <a:rPr lang="en-US" sz="1600">
                <a:latin typeface="Courier New" panose="02070309020205020404" pitchFamily="49" charset="0"/>
                <a:cs typeface="Courier New" panose="02070309020205020404" pitchFamily="49" charset="0"/>
              </a:rPr>
              <a:t>        Madison Avenue, Manhattan”, 107.15, 28000, 0};</a:t>
            </a:r>
          </a:p>
          <a:p>
            <a:pPr marL="0" indent="0">
              <a:buNone/>
            </a:pP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struct</a:t>
            </a: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HouseForSale</a:t>
            </a: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durdenManor</a:t>
            </a:r>
            <a:r>
              <a:rPr lang="en-US" sz="1600">
                <a:latin typeface="Courier New" panose="02070309020205020404" pitchFamily="49" charset="0"/>
                <a:cs typeface="Courier New" panose="02070309020205020404" pitchFamily="49" charset="0"/>
              </a:rPr>
              <a:t> = { “420 Paper St. Wilmington, \</a:t>
            </a:r>
          </a:p>
          <a:p>
            <a:pPr marL="0" indent="0">
              <a:buNone/>
            </a:pPr>
            <a:r>
              <a:rPr lang="en-US" sz="1600">
                <a:latin typeface="Courier New" panose="02070309020205020404" pitchFamily="49" charset="0"/>
                <a:cs typeface="Courier New" panose="02070309020205020404" pitchFamily="49" charset="0"/>
              </a:rPr>
              <a:t>        DE 19886”, 0.01, 4500, 0};</a:t>
            </a:r>
          </a:p>
          <a:p>
            <a:pPr marL="0" indent="0">
              <a:buNone/>
            </a:pP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struct</a:t>
            </a: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HouseForSale</a:t>
            </a:r>
            <a:r>
              <a:rPr lang="en-US" sz="1600">
                <a:latin typeface="Courier New" panose="02070309020205020404" pitchFamily="49" charset="0"/>
                <a:cs typeface="Courier New" panose="02070309020205020404" pitchFamily="49" charset="0"/>
              </a:rPr>
              <a:t> </a:t>
            </a:r>
            <a:r>
              <a:rPr lang="en-US" sz="1600">
                <a:solidFill>
                  <a:schemeClr val="accent2"/>
                </a:solidFill>
                <a:latin typeface="Courier New" panose="02070309020205020404" pitchFamily="49" charset="0"/>
                <a:cs typeface="Courier New" panose="02070309020205020404" pitchFamily="49" charset="0"/>
              </a:rPr>
              <a:t>*</a:t>
            </a: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mustSellHouses</a:t>
            </a:r>
            <a:r>
              <a:rPr lang="en-US" sz="1600">
                <a:latin typeface="Courier New" panose="02070309020205020404" pitchFamily="49" charset="0"/>
                <a:cs typeface="Courier New" panose="02070309020205020404" pitchFamily="49" charset="0"/>
              </a:rPr>
              <a:t>[4] = { \</a:t>
            </a:r>
          </a:p>
          <a:p>
            <a:pPr marL="0" indent="0">
              <a:buNone/>
            </a:pPr>
            <a:r>
              <a:rPr lang="en-US" sz="1600">
                <a:latin typeface="Courier New" panose="02070309020205020404" pitchFamily="49" charset="0"/>
                <a:cs typeface="Courier New" panose="02070309020205020404" pitchFamily="49" charset="0"/>
              </a:rPr>
              <a:t>        </a:t>
            </a:r>
            <a:r>
              <a:rPr lang="en-US" sz="1600">
                <a:solidFill>
                  <a:schemeClr val="accent2"/>
                </a:solidFill>
                <a:latin typeface="Courier New" panose="02070309020205020404" pitchFamily="49" charset="0"/>
                <a:cs typeface="Courier New" panose="02070309020205020404" pitchFamily="49" charset="0"/>
              </a:rPr>
              <a:t>&amp;</a:t>
            </a:r>
            <a:r>
              <a:rPr lang="en-US" sz="1600">
                <a:latin typeface="Courier New" panose="02070309020205020404" pitchFamily="49" charset="0"/>
                <a:cs typeface="Courier New" panose="02070309020205020404" pitchFamily="49" charset="0"/>
              </a:rPr>
              <a:t>FF4HQ, </a:t>
            </a:r>
            <a:r>
              <a:rPr lang="en-US" sz="1600">
                <a:solidFill>
                  <a:schemeClr val="accent2"/>
                </a:solidFill>
                <a:latin typeface="Courier New" panose="02070309020205020404" pitchFamily="49" charset="0"/>
                <a:cs typeface="Courier New" panose="02070309020205020404" pitchFamily="49" charset="0"/>
              </a:rPr>
              <a:t>&amp;</a:t>
            </a:r>
            <a:r>
              <a:rPr lang="en-US" sz="1600" err="1">
                <a:latin typeface="Courier New" panose="02070309020205020404" pitchFamily="49" charset="0"/>
                <a:cs typeface="Courier New" panose="02070309020205020404" pitchFamily="49" charset="0"/>
              </a:rPr>
              <a:t>durdenManor</a:t>
            </a:r>
            <a:r>
              <a:rPr lang="en-US" sz="1600">
                <a:latin typeface="Courier New" panose="02070309020205020404" pitchFamily="49" charset="0"/>
                <a:cs typeface="Courier New" panose="02070309020205020404" pitchFamily="49" charset="0"/>
              </a:rPr>
              <a:t> }; </a:t>
            </a:r>
          </a:p>
          <a:p>
            <a:pPr marL="0" indent="0">
              <a:buNone/>
            </a:pPr>
            <a:r>
              <a:rPr lang="en-US" sz="160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270012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Struct</a:t>
            </a:r>
            <a:r>
              <a:rPr lang="en-US"/>
              <a:t> Visualization</a:t>
            </a:r>
          </a:p>
        </p:txBody>
      </p:sp>
      <p:sp>
        <p:nvSpPr>
          <p:cNvPr id="34" name="TextBox 33"/>
          <p:cNvSpPr txBox="1"/>
          <p:nvPr/>
        </p:nvSpPr>
        <p:spPr>
          <a:xfrm>
            <a:off x="76200" y="1807457"/>
            <a:ext cx="2590800" cy="400110"/>
          </a:xfrm>
          <a:prstGeom prst="rect">
            <a:avLst/>
          </a:prstGeom>
          <a:noFill/>
          <a:ln>
            <a:solidFill>
              <a:schemeClr val="bg1"/>
            </a:solidFill>
          </a:ln>
        </p:spPr>
        <p:txBody>
          <a:bodyPr wrap="square" rtlCol="0" anchor="ctr">
            <a:spAutoFit/>
          </a:bodyPr>
          <a:lstStyle/>
          <a:p>
            <a:pPr algn="ctr"/>
            <a:r>
              <a:rPr lang="en-US" sz="2000" b="1" err="1">
                <a:ln>
                  <a:solidFill>
                    <a:schemeClr val="bg1"/>
                  </a:solidFill>
                </a:ln>
                <a:solidFill>
                  <a:schemeClr val="bg1"/>
                </a:solidFill>
                <a:latin typeface="Courier New" panose="02070309020205020404" pitchFamily="49" charset="0"/>
                <a:cs typeface="Courier New" panose="02070309020205020404" pitchFamily="49" charset="0"/>
              </a:rPr>
              <a:t>Struct</a:t>
            </a:r>
            <a:r>
              <a:rPr lang="en-US" sz="2000" b="1">
                <a:ln>
                  <a:solidFill>
                    <a:schemeClr val="bg1"/>
                  </a:solidFill>
                </a:ln>
                <a:solidFill>
                  <a:schemeClr val="bg1"/>
                </a:solidFill>
                <a:latin typeface="Courier New" panose="02070309020205020404" pitchFamily="49" charset="0"/>
                <a:cs typeface="Courier New" panose="02070309020205020404" pitchFamily="49" charset="0"/>
              </a:rPr>
              <a:t> Format</a:t>
            </a:r>
          </a:p>
        </p:txBody>
      </p:sp>
      <p:sp>
        <p:nvSpPr>
          <p:cNvPr id="35" name="TextBox 34"/>
          <p:cNvSpPr txBox="1"/>
          <p:nvPr/>
        </p:nvSpPr>
        <p:spPr>
          <a:xfrm>
            <a:off x="2743200" y="1807457"/>
            <a:ext cx="2590800" cy="400110"/>
          </a:xfrm>
          <a:prstGeom prst="rect">
            <a:avLst/>
          </a:prstGeom>
          <a:noFill/>
          <a:ln>
            <a:solidFill>
              <a:schemeClr val="bg1"/>
            </a:solidFill>
          </a:ln>
        </p:spPr>
        <p:txBody>
          <a:bodyPr wrap="square" rtlCol="0" anchor="ctr">
            <a:spAutoFit/>
          </a:bodyPr>
          <a:lstStyle/>
          <a:p>
            <a:pPr algn="ctr"/>
            <a:r>
              <a:rPr lang="en-US" sz="2000" b="1" err="1">
                <a:ln>
                  <a:solidFill>
                    <a:schemeClr val="bg1"/>
                  </a:solidFill>
                </a:ln>
                <a:solidFill>
                  <a:schemeClr val="bg1"/>
                </a:solidFill>
                <a:latin typeface="Courier New" panose="02070309020205020404" pitchFamily="49" charset="0"/>
                <a:cs typeface="Courier New" panose="02070309020205020404" pitchFamily="49" charset="0"/>
              </a:rPr>
              <a:t>Struct</a:t>
            </a:r>
            <a:r>
              <a:rPr lang="en-US" sz="2000" b="1">
                <a:ln>
                  <a:solidFill>
                    <a:schemeClr val="bg1"/>
                  </a:solidFill>
                </a:ln>
                <a:solidFill>
                  <a:schemeClr val="bg1"/>
                </a:solidFill>
                <a:latin typeface="Courier New" panose="02070309020205020404" pitchFamily="49" charset="0"/>
                <a:cs typeface="Courier New" panose="02070309020205020404" pitchFamily="49" charset="0"/>
              </a:rPr>
              <a:t> Data</a:t>
            </a:r>
          </a:p>
        </p:txBody>
      </p:sp>
      <p:sp>
        <p:nvSpPr>
          <p:cNvPr id="4" name="Rectangle 3"/>
          <p:cNvSpPr/>
          <p:nvPr/>
        </p:nvSpPr>
        <p:spPr bwMode="auto">
          <a:xfrm>
            <a:off x="3200400" y="2438400"/>
            <a:ext cx="1676400" cy="5334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a:solidFill>
                  <a:srgbClr val="00CC00"/>
                </a:solidFill>
                <a:latin typeface="Courier New" panose="02070309020205020404" pitchFamily="49" charset="0"/>
                <a:cs typeface="Courier New" panose="02070309020205020404" pitchFamily="49" charset="0"/>
              </a:rPr>
              <a:t>90</a:t>
            </a:r>
          </a:p>
        </p:txBody>
      </p:sp>
      <p:sp>
        <p:nvSpPr>
          <p:cNvPr id="5" name="Rectangle 4"/>
          <p:cNvSpPr/>
          <p:nvPr/>
        </p:nvSpPr>
        <p:spPr bwMode="auto">
          <a:xfrm>
            <a:off x="3200400" y="2971800"/>
            <a:ext cx="1676400" cy="5334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a:solidFill>
                  <a:srgbClr val="00CC00"/>
                </a:solidFill>
                <a:latin typeface="Courier New" panose="02070309020205020404" pitchFamily="49" charset="0"/>
                <a:cs typeface="Courier New" panose="02070309020205020404" pitchFamily="49" charset="0"/>
              </a:rPr>
              <a:t>C</a:t>
            </a:r>
          </a:p>
        </p:txBody>
      </p:sp>
      <p:sp>
        <p:nvSpPr>
          <p:cNvPr id="6" name="Rectangle 5"/>
          <p:cNvSpPr/>
          <p:nvPr/>
        </p:nvSpPr>
        <p:spPr bwMode="auto">
          <a:xfrm>
            <a:off x="3200400" y="3505200"/>
            <a:ext cx="1676400" cy="5334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a:solidFill>
                  <a:srgbClr val="00CC00"/>
                </a:solidFill>
                <a:latin typeface="Courier New" panose="02070309020205020404" pitchFamily="49" charset="0"/>
                <a:cs typeface="Courier New" panose="02070309020205020404" pitchFamily="49" charset="0"/>
              </a:rPr>
              <a:t>0.5</a:t>
            </a:r>
          </a:p>
        </p:txBody>
      </p:sp>
      <p:sp>
        <p:nvSpPr>
          <p:cNvPr id="7" name="Rectangle 6"/>
          <p:cNvSpPr/>
          <p:nvPr/>
        </p:nvSpPr>
        <p:spPr bwMode="auto">
          <a:xfrm>
            <a:off x="3200400" y="4038600"/>
            <a:ext cx="1676400" cy="5334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a:solidFill>
                  <a:srgbClr val="00CC00"/>
                </a:solidFill>
                <a:latin typeface="Courier New" panose="02070309020205020404" pitchFamily="49" charset="0"/>
                <a:cs typeface="Courier New" panose="02070309020205020404" pitchFamily="49" charset="0"/>
              </a:rPr>
              <a:t>0x318688</a:t>
            </a:r>
          </a:p>
        </p:txBody>
      </p:sp>
      <p:sp>
        <p:nvSpPr>
          <p:cNvPr id="9" name="TextBox 8"/>
          <p:cNvSpPr txBox="1"/>
          <p:nvPr/>
        </p:nvSpPr>
        <p:spPr>
          <a:xfrm>
            <a:off x="76200" y="2472743"/>
            <a:ext cx="2590800" cy="461665"/>
          </a:xfrm>
          <a:prstGeom prst="rect">
            <a:avLst/>
          </a:prstGeom>
          <a:noFill/>
          <a:ln w="6350">
            <a:solidFill>
              <a:schemeClr val="tx1"/>
            </a:solidFill>
          </a:ln>
        </p:spPr>
        <p:txBody>
          <a:bodyPr wrap="square" rtlCol="0" anchor="ctr">
            <a:spAutoFit/>
          </a:bodyPr>
          <a:lstStyle/>
          <a:p>
            <a:pPr algn="r"/>
            <a:r>
              <a:rPr lang="en-US" sz="2400" b="1">
                <a:ln>
                  <a:solidFill>
                    <a:schemeClr val="bg1"/>
                  </a:solidFill>
                </a:ln>
                <a:solidFill>
                  <a:srgbClr val="00CC00"/>
                </a:solidFill>
                <a:effectLst>
                  <a:outerShdw blurRad="38100" dist="38100" dir="2700000" algn="tl">
                    <a:srgbClr val="000000">
                      <a:alpha val="43137"/>
                    </a:srgbClr>
                  </a:outerShdw>
                </a:effectLst>
                <a:cs typeface="Courier New" panose="02070309020205020404" pitchFamily="49" charset="0"/>
              </a:rPr>
              <a:t>Member</a:t>
            </a:r>
            <a:endParaRPr lang="en-US" sz="2800" b="1">
              <a:ln>
                <a:solidFill>
                  <a:schemeClr val="bg1"/>
                </a:solidFill>
              </a:ln>
              <a:solidFill>
                <a:srgbClr val="00CC00"/>
              </a:solidFill>
              <a:effectLst>
                <a:outerShdw blurRad="38100" dist="38100" dir="2700000" algn="tl">
                  <a:srgbClr val="000000">
                    <a:alpha val="43137"/>
                  </a:srgbClr>
                </a:outerShdw>
              </a:effectLst>
              <a:cs typeface="Courier New" panose="02070309020205020404" pitchFamily="49" charset="0"/>
            </a:endParaRPr>
          </a:p>
        </p:txBody>
      </p:sp>
      <p:cxnSp>
        <p:nvCxnSpPr>
          <p:cNvPr id="10" name="Straight Arrow Connector 9"/>
          <p:cNvCxnSpPr>
            <a:stCxn id="9" idx="3"/>
            <a:endCxn id="4" idx="1"/>
          </p:cNvCxnSpPr>
          <p:nvPr/>
        </p:nvCxnSpPr>
        <p:spPr bwMode="auto">
          <a:xfrm>
            <a:off x="2667000" y="2703576"/>
            <a:ext cx="533400" cy="1524"/>
          </a:xfrm>
          <a:prstGeom prst="straightConnector1">
            <a:avLst/>
          </a:prstGeom>
          <a:solidFill>
            <a:schemeClr val="accent1"/>
          </a:solidFill>
          <a:ln w="25400" cap="flat" cmpd="sng" algn="ctr">
            <a:solidFill>
              <a:schemeClr val="bg1"/>
            </a:solidFill>
            <a:prstDash val="solid"/>
            <a:round/>
            <a:headEnd type="none" w="med" len="med"/>
            <a:tailEnd type="arrow"/>
          </a:ln>
          <a:effectLst/>
        </p:spPr>
      </p:cxnSp>
      <p:sp>
        <p:nvSpPr>
          <p:cNvPr id="13" name="TextBox 12"/>
          <p:cNvSpPr txBox="1"/>
          <p:nvPr/>
        </p:nvSpPr>
        <p:spPr>
          <a:xfrm>
            <a:off x="3200400" y="4572000"/>
            <a:ext cx="1676400" cy="400110"/>
          </a:xfrm>
          <a:prstGeom prst="rect">
            <a:avLst/>
          </a:prstGeom>
          <a:noFill/>
          <a:ln>
            <a:solidFill>
              <a:schemeClr val="bg1"/>
            </a:solidFill>
          </a:ln>
        </p:spPr>
        <p:txBody>
          <a:bodyPr wrap="square" rtlCol="0" anchor="ctr">
            <a:spAutoFit/>
          </a:bodyPr>
          <a:lstStyle/>
          <a:p>
            <a:pPr algn="ctr"/>
            <a:r>
              <a:rPr lang="en-US" sz="2000" b="1">
                <a:ln>
                  <a:solidFill>
                    <a:schemeClr val="bg1"/>
                  </a:solidFill>
                </a:ln>
                <a:solidFill>
                  <a:srgbClr val="FFC000"/>
                </a:solidFill>
                <a:latin typeface="Courier New" panose="02070309020205020404" pitchFamily="49" charset="0"/>
                <a:cs typeface="Courier New" panose="02070309020205020404" pitchFamily="49" charset="0"/>
              </a:rPr>
              <a:t>0x0024AF</a:t>
            </a:r>
          </a:p>
        </p:txBody>
      </p:sp>
      <p:sp>
        <p:nvSpPr>
          <p:cNvPr id="14" name="TextBox 13"/>
          <p:cNvSpPr txBox="1"/>
          <p:nvPr/>
        </p:nvSpPr>
        <p:spPr>
          <a:xfrm>
            <a:off x="76200" y="2974567"/>
            <a:ext cx="2590800" cy="461665"/>
          </a:xfrm>
          <a:prstGeom prst="rect">
            <a:avLst/>
          </a:prstGeom>
          <a:noFill/>
          <a:ln w="6350">
            <a:solidFill>
              <a:schemeClr val="tx1"/>
            </a:solidFill>
          </a:ln>
        </p:spPr>
        <p:txBody>
          <a:bodyPr wrap="square" rtlCol="0" anchor="ctr">
            <a:spAutoFit/>
          </a:bodyPr>
          <a:lstStyle/>
          <a:p>
            <a:pPr algn="r"/>
            <a:r>
              <a:rPr lang="en-US" sz="2400" b="1">
                <a:ln>
                  <a:solidFill>
                    <a:schemeClr val="bg1"/>
                  </a:solidFill>
                </a:ln>
                <a:solidFill>
                  <a:srgbClr val="00CC00"/>
                </a:solidFill>
                <a:effectLst>
                  <a:outerShdw blurRad="38100" dist="38100" dir="2700000" algn="tl">
                    <a:srgbClr val="000000">
                      <a:alpha val="43137"/>
                    </a:srgbClr>
                  </a:outerShdw>
                </a:effectLst>
                <a:cs typeface="Courier New" panose="02070309020205020404" pitchFamily="49" charset="0"/>
              </a:rPr>
              <a:t>Member</a:t>
            </a:r>
            <a:endParaRPr lang="en-US" sz="2800" b="1">
              <a:ln>
                <a:solidFill>
                  <a:schemeClr val="bg1"/>
                </a:solidFill>
              </a:ln>
              <a:solidFill>
                <a:srgbClr val="00CC00"/>
              </a:solidFill>
              <a:effectLst>
                <a:outerShdw blurRad="38100" dist="38100" dir="2700000" algn="tl">
                  <a:srgbClr val="000000">
                    <a:alpha val="43137"/>
                  </a:srgbClr>
                </a:outerShdw>
              </a:effectLst>
              <a:cs typeface="Courier New" panose="02070309020205020404" pitchFamily="49" charset="0"/>
            </a:endParaRPr>
          </a:p>
        </p:txBody>
      </p:sp>
      <p:cxnSp>
        <p:nvCxnSpPr>
          <p:cNvPr id="15" name="Straight Arrow Connector 14"/>
          <p:cNvCxnSpPr>
            <a:stCxn id="14" idx="3"/>
          </p:cNvCxnSpPr>
          <p:nvPr/>
        </p:nvCxnSpPr>
        <p:spPr bwMode="auto">
          <a:xfrm>
            <a:off x="2667000" y="3205400"/>
            <a:ext cx="533400" cy="1524"/>
          </a:xfrm>
          <a:prstGeom prst="straightConnector1">
            <a:avLst/>
          </a:prstGeom>
          <a:solidFill>
            <a:schemeClr val="accent1"/>
          </a:solidFill>
          <a:ln w="25400" cap="flat" cmpd="sng" algn="ctr">
            <a:solidFill>
              <a:schemeClr val="bg1"/>
            </a:solidFill>
            <a:prstDash val="solid"/>
            <a:round/>
            <a:headEnd type="none" w="med" len="med"/>
            <a:tailEnd type="arrow"/>
          </a:ln>
          <a:effectLst/>
        </p:spPr>
      </p:cxnSp>
      <p:sp>
        <p:nvSpPr>
          <p:cNvPr id="16" name="TextBox 15"/>
          <p:cNvSpPr txBox="1"/>
          <p:nvPr/>
        </p:nvSpPr>
        <p:spPr>
          <a:xfrm>
            <a:off x="76200" y="3541067"/>
            <a:ext cx="2590800" cy="461665"/>
          </a:xfrm>
          <a:prstGeom prst="rect">
            <a:avLst/>
          </a:prstGeom>
          <a:noFill/>
          <a:ln w="6350">
            <a:solidFill>
              <a:schemeClr val="tx1"/>
            </a:solidFill>
          </a:ln>
        </p:spPr>
        <p:txBody>
          <a:bodyPr wrap="square" rtlCol="0" anchor="ctr">
            <a:spAutoFit/>
          </a:bodyPr>
          <a:lstStyle/>
          <a:p>
            <a:pPr algn="r"/>
            <a:r>
              <a:rPr lang="en-US" sz="2400" b="1">
                <a:ln>
                  <a:solidFill>
                    <a:schemeClr val="bg1"/>
                  </a:solidFill>
                </a:ln>
                <a:solidFill>
                  <a:srgbClr val="00CC00"/>
                </a:solidFill>
                <a:effectLst>
                  <a:outerShdw blurRad="38100" dist="38100" dir="2700000" algn="tl">
                    <a:srgbClr val="000000">
                      <a:alpha val="43137"/>
                    </a:srgbClr>
                  </a:outerShdw>
                </a:effectLst>
                <a:cs typeface="Courier New" panose="02070309020205020404" pitchFamily="49" charset="0"/>
              </a:rPr>
              <a:t>Member</a:t>
            </a:r>
            <a:endParaRPr lang="en-US" sz="2800" b="1">
              <a:ln>
                <a:solidFill>
                  <a:schemeClr val="bg1"/>
                </a:solidFill>
              </a:ln>
              <a:solidFill>
                <a:srgbClr val="00CC00"/>
              </a:solidFill>
              <a:effectLst>
                <a:outerShdw blurRad="38100" dist="38100" dir="2700000" algn="tl">
                  <a:srgbClr val="000000">
                    <a:alpha val="43137"/>
                  </a:srgbClr>
                </a:outerShdw>
              </a:effectLst>
              <a:cs typeface="Courier New" panose="02070309020205020404" pitchFamily="49" charset="0"/>
            </a:endParaRPr>
          </a:p>
        </p:txBody>
      </p:sp>
      <p:cxnSp>
        <p:nvCxnSpPr>
          <p:cNvPr id="17" name="Straight Arrow Connector 16"/>
          <p:cNvCxnSpPr>
            <a:stCxn id="16" idx="3"/>
          </p:cNvCxnSpPr>
          <p:nvPr/>
        </p:nvCxnSpPr>
        <p:spPr bwMode="auto">
          <a:xfrm>
            <a:off x="2667000" y="3771900"/>
            <a:ext cx="533400" cy="1524"/>
          </a:xfrm>
          <a:prstGeom prst="straightConnector1">
            <a:avLst/>
          </a:prstGeom>
          <a:solidFill>
            <a:schemeClr val="accent1"/>
          </a:solidFill>
          <a:ln w="25400" cap="flat" cmpd="sng" algn="ctr">
            <a:solidFill>
              <a:schemeClr val="bg1"/>
            </a:solidFill>
            <a:prstDash val="solid"/>
            <a:round/>
            <a:headEnd type="none" w="med" len="med"/>
            <a:tailEnd type="arrow"/>
          </a:ln>
          <a:effectLst/>
        </p:spPr>
      </p:cxnSp>
      <p:sp>
        <p:nvSpPr>
          <p:cNvPr id="18" name="TextBox 17"/>
          <p:cNvSpPr txBox="1"/>
          <p:nvPr/>
        </p:nvSpPr>
        <p:spPr>
          <a:xfrm>
            <a:off x="76200" y="4070176"/>
            <a:ext cx="2590800" cy="461665"/>
          </a:xfrm>
          <a:prstGeom prst="rect">
            <a:avLst/>
          </a:prstGeom>
          <a:noFill/>
          <a:ln w="6350">
            <a:solidFill>
              <a:schemeClr val="tx1"/>
            </a:solidFill>
          </a:ln>
        </p:spPr>
        <p:txBody>
          <a:bodyPr wrap="square" rtlCol="0" anchor="ctr">
            <a:spAutoFit/>
          </a:bodyPr>
          <a:lstStyle/>
          <a:p>
            <a:pPr algn="r"/>
            <a:r>
              <a:rPr lang="en-US" sz="2400" b="1">
                <a:ln>
                  <a:solidFill>
                    <a:schemeClr val="bg1"/>
                  </a:solidFill>
                </a:ln>
                <a:solidFill>
                  <a:srgbClr val="00CC00"/>
                </a:solidFill>
                <a:effectLst>
                  <a:outerShdw blurRad="38100" dist="38100" dir="2700000" algn="tl">
                    <a:srgbClr val="000000">
                      <a:alpha val="43137"/>
                    </a:srgbClr>
                  </a:outerShdw>
                </a:effectLst>
                <a:cs typeface="Courier New" panose="02070309020205020404" pitchFamily="49" charset="0"/>
              </a:rPr>
              <a:t>Member</a:t>
            </a:r>
            <a:endParaRPr lang="en-US" sz="2800" b="1">
              <a:ln>
                <a:solidFill>
                  <a:schemeClr val="bg1"/>
                </a:solidFill>
              </a:ln>
              <a:solidFill>
                <a:srgbClr val="00CC00"/>
              </a:solidFill>
              <a:effectLst>
                <a:outerShdw blurRad="38100" dist="38100" dir="2700000" algn="tl">
                  <a:srgbClr val="000000">
                    <a:alpha val="43137"/>
                  </a:srgbClr>
                </a:outerShdw>
              </a:effectLst>
              <a:cs typeface="Courier New" panose="02070309020205020404" pitchFamily="49" charset="0"/>
            </a:endParaRPr>
          </a:p>
        </p:txBody>
      </p:sp>
      <p:cxnSp>
        <p:nvCxnSpPr>
          <p:cNvPr id="19" name="Straight Arrow Connector 18"/>
          <p:cNvCxnSpPr>
            <a:stCxn id="18" idx="3"/>
          </p:cNvCxnSpPr>
          <p:nvPr/>
        </p:nvCxnSpPr>
        <p:spPr bwMode="auto">
          <a:xfrm>
            <a:off x="2667000" y="4301009"/>
            <a:ext cx="533400" cy="1524"/>
          </a:xfrm>
          <a:prstGeom prst="straightConnector1">
            <a:avLst/>
          </a:prstGeom>
          <a:solidFill>
            <a:schemeClr val="accent1"/>
          </a:solidFill>
          <a:ln w="25400" cap="flat" cmpd="sng" algn="ctr">
            <a:solidFill>
              <a:schemeClr val="bg1"/>
            </a:solidFill>
            <a:prstDash val="solid"/>
            <a:round/>
            <a:headEnd type="none" w="med" len="med"/>
            <a:tailEnd type="arrow"/>
          </a:ln>
          <a:effectLst/>
        </p:spPr>
      </p:cxnSp>
      <p:sp>
        <p:nvSpPr>
          <p:cNvPr id="20" name="TextBox 19"/>
          <p:cNvSpPr txBox="1"/>
          <p:nvPr/>
        </p:nvSpPr>
        <p:spPr>
          <a:xfrm>
            <a:off x="76200" y="4541223"/>
            <a:ext cx="2590800" cy="461665"/>
          </a:xfrm>
          <a:prstGeom prst="rect">
            <a:avLst/>
          </a:prstGeom>
          <a:noFill/>
          <a:ln w="6350">
            <a:solidFill>
              <a:schemeClr val="tx1"/>
            </a:solidFill>
          </a:ln>
        </p:spPr>
        <p:txBody>
          <a:bodyPr wrap="square" rtlCol="0" anchor="ctr">
            <a:spAutoFit/>
          </a:bodyPr>
          <a:lstStyle/>
          <a:p>
            <a:pPr algn="r"/>
            <a:r>
              <a:rPr lang="en-US" sz="2400" b="1" err="1">
                <a:ln>
                  <a:solidFill>
                    <a:schemeClr val="bg1"/>
                  </a:solidFill>
                </a:ln>
                <a:solidFill>
                  <a:srgbClr val="FFC000"/>
                </a:solidFill>
                <a:cs typeface="Courier New" panose="02070309020205020404" pitchFamily="49" charset="0"/>
              </a:rPr>
              <a:t>Struct</a:t>
            </a:r>
            <a:r>
              <a:rPr lang="en-US" sz="2400" b="1">
                <a:ln>
                  <a:solidFill>
                    <a:schemeClr val="bg1"/>
                  </a:solidFill>
                </a:ln>
                <a:solidFill>
                  <a:srgbClr val="FFC000"/>
                </a:solidFill>
                <a:cs typeface="Courier New" panose="02070309020205020404" pitchFamily="49" charset="0"/>
              </a:rPr>
              <a:t> Address</a:t>
            </a:r>
            <a:endParaRPr lang="en-US" sz="2800" b="1">
              <a:ln>
                <a:solidFill>
                  <a:schemeClr val="bg1"/>
                </a:solidFill>
              </a:ln>
              <a:solidFill>
                <a:srgbClr val="00CC00"/>
              </a:solidFill>
              <a:effectLst>
                <a:outerShdw blurRad="38100" dist="38100" dir="2700000" algn="tl">
                  <a:srgbClr val="000000">
                    <a:alpha val="43137"/>
                  </a:srgbClr>
                </a:outerShdw>
              </a:effectLst>
              <a:cs typeface="Courier New" panose="02070309020205020404" pitchFamily="49" charset="0"/>
            </a:endParaRPr>
          </a:p>
        </p:txBody>
      </p:sp>
      <p:cxnSp>
        <p:nvCxnSpPr>
          <p:cNvPr id="21" name="Straight Arrow Connector 20"/>
          <p:cNvCxnSpPr>
            <a:stCxn id="20" idx="3"/>
          </p:cNvCxnSpPr>
          <p:nvPr/>
        </p:nvCxnSpPr>
        <p:spPr bwMode="auto">
          <a:xfrm>
            <a:off x="2667000" y="4772056"/>
            <a:ext cx="533400" cy="1524"/>
          </a:xfrm>
          <a:prstGeom prst="straightConnector1">
            <a:avLst/>
          </a:prstGeom>
          <a:solidFill>
            <a:schemeClr val="accent1"/>
          </a:solidFill>
          <a:ln w="25400" cap="flat" cmpd="sng" algn="ctr">
            <a:solidFill>
              <a:schemeClr val="bg1"/>
            </a:solidFill>
            <a:prstDash val="solid"/>
            <a:round/>
            <a:headEnd type="none" w="med" len="med"/>
            <a:tailEnd type="arrow"/>
          </a:ln>
          <a:effectLst/>
        </p:spPr>
      </p:cxnSp>
      <p:sp>
        <p:nvSpPr>
          <p:cNvPr id="36" name="Content Placeholder 2"/>
          <p:cNvSpPr txBox="1">
            <a:spLocks/>
          </p:cNvSpPr>
          <p:nvPr/>
        </p:nvSpPr>
        <p:spPr bwMode="auto">
          <a:xfrm>
            <a:off x="5410200" y="2431876"/>
            <a:ext cx="3657599" cy="2540234"/>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err="1">
                <a:latin typeface="Courier New" panose="02070309020205020404" pitchFamily="49" charset="0"/>
                <a:cs typeface="Courier New" panose="02070309020205020404" pitchFamily="49" charset="0"/>
              </a:rPr>
              <a:t>struct</a:t>
            </a: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SomeStruct</a:t>
            </a:r>
            <a:r>
              <a:rPr lang="en-US" sz="1600">
                <a:latin typeface="Courier New" panose="02070309020205020404" pitchFamily="49" charset="0"/>
                <a:cs typeface="Courier New" panose="02070309020205020404" pitchFamily="49" charset="0"/>
              </a:rPr>
              <a:t>{</a:t>
            </a:r>
          </a:p>
          <a:p>
            <a:pPr marL="0" indent="0">
              <a:buNone/>
            </a:pP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int</a:t>
            </a: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some_num</a:t>
            </a:r>
            <a:r>
              <a:rPr lang="en-US" sz="1600">
                <a:latin typeface="Courier New" panose="02070309020205020404" pitchFamily="49" charset="0"/>
                <a:cs typeface="Courier New" panose="02070309020205020404" pitchFamily="49" charset="0"/>
              </a:rPr>
              <a:t>;</a:t>
            </a:r>
          </a:p>
          <a:p>
            <a:pPr marL="0" indent="0">
              <a:buNone/>
            </a:pPr>
            <a:r>
              <a:rPr lang="en-US" sz="1600">
                <a:latin typeface="Courier New" panose="02070309020205020404" pitchFamily="49" charset="0"/>
                <a:cs typeface="Courier New" panose="02070309020205020404" pitchFamily="49" charset="0"/>
              </a:rPr>
              <a:t>    char </a:t>
            </a:r>
            <a:r>
              <a:rPr lang="en-US" sz="1600" err="1">
                <a:latin typeface="Courier New" panose="02070309020205020404" pitchFamily="49" charset="0"/>
                <a:cs typeface="Courier New" panose="02070309020205020404" pitchFamily="49" charset="0"/>
              </a:rPr>
              <a:t>some_char</a:t>
            </a:r>
            <a:r>
              <a:rPr lang="en-US" sz="1600">
                <a:latin typeface="Courier New" panose="02070309020205020404" pitchFamily="49" charset="0"/>
                <a:cs typeface="Courier New" panose="02070309020205020404" pitchFamily="49" charset="0"/>
              </a:rPr>
              <a:t>;</a:t>
            </a:r>
          </a:p>
          <a:p>
            <a:pPr marL="0" indent="0">
              <a:buNone/>
            </a:pPr>
            <a:r>
              <a:rPr lang="en-US" sz="1600">
                <a:latin typeface="Courier New" panose="02070309020205020404" pitchFamily="49" charset="0"/>
                <a:cs typeface="Courier New" panose="02070309020205020404" pitchFamily="49" charset="0"/>
              </a:rPr>
              <a:t>    float </a:t>
            </a:r>
            <a:r>
              <a:rPr lang="en-US" sz="1600" err="1">
                <a:latin typeface="Courier New" panose="02070309020205020404" pitchFamily="49" charset="0"/>
                <a:cs typeface="Courier New" panose="02070309020205020404" pitchFamily="49" charset="0"/>
              </a:rPr>
              <a:t>some_float</a:t>
            </a:r>
            <a:r>
              <a:rPr lang="en-US" sz="1600">
                <a:latin typeface="Courier New" panose="02070309020205020404" pitchFamily="49" charset="0"/>
                <a:cs typeface="Courier New" panose="02070309020205020404" pitchFamily="49" charset="0"/>
              </a:rPr>
              <a:t>;</a:t>
            </a:r>
          </a:p>
          <a:p>
            <a:pPr marL="0" indent="0">
              <a:buNone/>
            </a:pPr>
            <a:r>
              <a:rPr lang="en-US" sz="1600">
                <a:latin typeface="Courier New" panose="02070309020205020404" pitchFamily="49" charset="0"/>
                <a:cs typeface="Courier New" panose="02070309020205020404" pitchFamily="49" charset="0"/>
              </a:rPr>
              <a:t>    char * </a:t>
            </a:r>
            <a:r>
              <a:rPr lang="en-US" sz="1600" err="1">
                <a:latin typeface="Courier New" panose="02070309020205020404" pitchFamily="49" charset="0"/>
                <a:cs typeface="Courier New" panose="02070309020205020404" pitchFamily="49" charset="0"/>
              </a:rPr>
              <a:t>string_ptr</a:t>
            </a:r>
            <a:r>
              <a:rPr lang="en-US" sz="1600">
                <a:latin typeface="Courier New" panose="02070309020205020404" pitchFamily="49" charset="0"/>
                <a:cs typeface="Courier New" panose="02070309020205020404" pitchFamily="49" charset="0"/>
              </a:rPr>
              <a:t>;</a:t>
            </a:r>
          </a:p>
          <a:p>
            <a:pPr marL="0" indent="0">
              <a:buNone/>
            </a:pPr>
            <a:r>
              <a:rPr lang="en-US" sz="1600">
                <a:latin typeface="Courier New" panose="02070309020205020404" pitchFamily="49" charset="0"/>
                <a:cs typeface="Courier New" panose="02070309020205020404" pitchFamily="49" charset="0"/>
              </a:rPr>
              <a:t>};</a:t>
            </a:r>
          </a:p>
          <a:p>
            <a:pPr marL="0" indent="0">
              <a:buNone/>
            </a:pPr>
            <a:endParaRPr lang="en-US" sz="1600">
              <a:latin typeface="Courier New" panose="02070309020205020404" pitchFamily="49" charset="0"/>
              <a:cs typeface="Courier New" panose="02070309020205020404" pitchFamily="49" charset="0"/>
            </a:endParaRPr>
          </a:p>
        </p:txBody>
      </p:sp>
      <p:sp>
        <p:nvSpPr>
          <p:cNvPr id="37" name="TextBox 36"/>
          <p:cNvSpPr txBox="1"/>
          <p:nvPr/>
        </p:nvSpPr>
        <p:spPr>
          <a:xfrm>
            <a:off x="5410199" y="1809519"/>
            <a:ext cx="3657599" cy="400110"/>
          </a:xfrm>
          <a:prstGeom prst="rect">
            <a:avLst/>
          </a:prstGeom>
          <a:noFill/>
          <a:ln>
            <a:solidFill>
              <a:schemeClr val="bg1"/>
            </a:solidFill>
          </a:ln>
        </p:spPr>
        <p:txBody>
          <a:bodyPr wrap="square" rtlCol="0" anchor="ctr">
            <a:spAutoFit/>
          </a:bodyPr>
          <a:lstStyle/>
          <a:p>
            <a:pPr algn="ctr"/>
            <a:r>
              <a:rPr lang="en-US" sz="2000" b="1" err="1">
                <a:ln>
                  <a:solidFill>
                    <a:schemeClr val="bg1"/>
                  </a:solidFill>
                </a:ln>
                <a:solidFill>
                  <a:schemeClr val="bg1"/>
                </a:solidFill>
                <a:latin typeface="Courier New" panose="02070309020205020404" pitchFamily="49" charset="0"/>
                <a:cs typeface="Courier New" panose="02070309020205020404" pitchFamily="49" charset="0"/>
              </a:rPr>
              <a:t>Struct</a:t>
            </a:r>
            <a:r>
              <a:rPr lang="en-US" sz="2000" b="1">
                <a:ln>
                  <a:solidFill>
                    <a:schemeClr val="bg1"/>
                  </a:solidFill>
                </a:ln>
                <a:solidFill>
                  <a:schemeClr val="bg1"/>
                </a:solidFill>
                <a:latin typeface="Courier New" panose="02070309020205020404" pitchFamily="49" charset="0"/>
                <a:cs typeface="Courier New" panose="02070309020205020404" pitchFamily="49" charset="0"/>
              </a:rPr>
              <a:t> Declaration</a:t>
            </a:r>
          </a:p>
        </p:txBody>
      </p:sp>
      <p:sp>
        <p:nvSpPr>
          <p:cNvPr id="39" name="Content Placeholder 2"/>
          <p:cNvSpPr txBox="1">
            <a:spLocks/>
          </p:cNvSpPr>
          <p:nvPr/>
        </p:nvSpPr>
        <p:spPr bwMode="auto">
          <a:xfrm>
            <a:off x="277615" y="5813310"/>
            <a:ext cx="8588771" cy="358889"/>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err="1">
                <a:latin typeface="Courier New" panose="02070309020205020404" pitchFamily="49" charset="0"/>
                <a:cs typeface="Courier New" panose="02070309020205020404" pitchFamily="49" charset="0"/>
              </a:rPr>
              <a:t>struct</a:t>
            </a: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SomeStruct</a:t>
            </a: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mySqd</a:t>
            </a:r>
            <a:r>
              <a:rPr lang="en-US" sz="1600">
                <a:latin typeface="Courier New" panose="02070309020205020404" pitchFamily="49" charset="0"/>
                <a:cs typeface="Courier New" panose="02070309020205020404" pitchFamily="49" charset="0"/>
              </a:rPr>
              <a:t> = { 90, ‘C’, 0.5, </a:t>
            </a:r>
            <a:r>
              <a:rPr lang="en-US" sz="1600" err="1">
                <a:latin typeface="Courier New" panose="02070309020205020404" pitchFamily="49" charset="0"/>
                <a:cs typeface="Courier New" panose="02070309020205020404" pitchFamily="49" charset="0"/>
              </a:rPr>
              <a:t>charArray</a:t>
            </a:r>
            <a:r>
              <a:rPr lang="en-US" sz="160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851226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Struct</a:t>
            </a:r>
            <a:r>
              <a:rPr lang="en-US"/>
              <a:t> Visualization</a:t>
            </a:r>
          </a:p>
        </p:txBody>
      </p:sp>
      <p:sp>
        <p:nvSpPr>
          <p:cNvPr id="34" name="TextBox 33"/>
          <p:cNvSpPr txBox="1"/>
          <p:nvPr/>
        </p:nvSpPr>
        <p:spPr>
          <a:xfrm>
            <a:off x="76200" y="1807457"/>
            <a:ext cx="2590800" cy="400110"/>
          </a:xfrm>
          <a:prstGeom prst="rect">
            <a:avLst/>
          </a:prstGeom>
          <a:noFill/>
          <a:ln>
            <a:solidFill>
              <a:schemeClr val="bg1"/>
            </a:solidFill>
          </a:ln>
        </p:spPr>
        <p:txBody>
          <a:bodyPr wrap="square" rtlCol="0" anchor="ctr">
            <a:spAutoFit/>
          </a:bodyPr>
          <a:lstStyle/>
          <a:p>
            <a:pPr algn="ctr"/>
            <a:r>
              <a:rPr lang="en-US" sz="2000" b="1" err="1">
                <a:ln>
                  <a:solidFill>
                    <a:schemeClr val="bg1"/>
                  </a:solidFill>
                </a:ln>
                <a:solidFill>
                  <a:schemeClr val="bg1"/>
                </a:solidFill>
                <a:latin typeface="Courier New" panose="02070309020205020404" pitchFamily="49" charset="0"/>
                <a:cs typeface="Courier New" panose="02070309020205020404" pitchFamily="49" charset="0"/>
              </a:rPr>
              <a:t>Struct</a:t>
            </a:r>
            <a:r>
              <a:rPr lang="en-US" sz="2000" b="1">
                <a:ln>
                  <a:solidFill>
                    <a:schemeClr val="bg1"/>
                  </a:solidFill>
                </a:ln>
                <a:solidFill>
                  <a:schemeClr val="bg1"/>
                </a:solidFill>
                <a:latin typeface="Courier New" panose="02070309020205020404" pitchFamily="49" charset="0"/>
                <a:cs typeface="Courier New" panose="02070309020205020404" pitchFamily="49" charset="0"/>
              </a:rPr>
              <a:t> Format</a:t>
            </a:r>
          </a:p>
        </p:txBody>
      </p:sp>
      <p:sp>
        <p:nvSpPr>
          <p:cNvPr id="35" name="TextBox 34"/>
          <p:cNvSpPr txBox="1"/>
          <p:nvPr/>
        </p:nvSpPr>
        <p:spPr>
          <a:xfrm>
            <a:off x="2743200" y="1807457"/>
            <a:ext cx="2590800" cy="400110"/>
          </a:xfrm>
          <a:prstGeom prst="rect">
            <a:avLst/>
          </a:prstGeom>
          <a:noFill/>
          <a:ln>
            <a:solidFill>
              <a:schemeClr val="bg1"/>
            </a:solidFill>
          </a:ln>
        </p:spPr>
        <p:txBody>
          <a:bodyPr wrap="square" rtlCol="0" anchor="ctr">
            <a:spAutoFit/>
          </a:bodyPr>
          <a:lstStyle/>
          <a:p>
            <a:pPr algn="ctr"/>
            <a:r>
              <a:rPr lang="en-US" sz="2000" b="1" err="1">
                <a:ln>
                  <a:solidFill>
                    <a:schemeClr val="bg1"/>
                  </a:solidFill>
                </a:ln>
                <a:solidFill>
                  <a:schemeClr val="bg1"/>
                </a:solidFill>
                <a:latin typeface="Courier New" panose="02070309020205020404" pitchFamily="49" charset="0"/>
                <a:cs typeface="Courier New" panose="02070309020205020404" pitchFamily="49" charset="0"/>
              </a:rPr>
              <a:t>Struct</a:t>
            </a:r>
            <a:r>
              <a:rPr lang="en-US" sz="2000" b="1">
                <a:ln>
                  <a:solidFill>
                    <a:schemeClr val="bg1"/>
                  </a:solidFill>
                </a:ln>
                <a:solidFill>
                  <a:schemeClr val="bg1"/>
                </a:solidFill>
                <a:latin typeface="Courier New" panose="02070309020205020404" pitchFamily="49" charset="0"/>
                <a:cs typeface="Courier New" panose="02070309020205020404" pitchFamily="49" charset="0"/>
              </a:rPr>
              <a:t> Data</a:t>
            </a:r>
          </a:p>
        </p:txBody>
      </p:sp>
      <p:sp>
        <p:nvSpPr>
          <p:cNvPr id="4" name="Rectangle 3"/>
          <p:cNvSpPr/>
          <p:nvPr/>
        </p:nvSpPr>
        <p:spPr bwMode="auto">
          <a:xfrm>
            <a:off x="3200400" y="2438400"/>
            <a:ext cx="1676400" cy="5334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a:solidFill>
                  <a:srgbClr val="00CC00"/>
                </a:solidFill>
                <a:latin typeface="Courier New" panose="02070309020205020404" pitchFamily="49" charset="0"/>
                <a:cs typeface="Courier New" panose="02070309020205020404" pitchFamily="49" charset="0"/>
              </a:rPr>
              <a:t>0x60DF47</a:t>
            </a:r>
          </a:p>
        </p:txBody>
      </p:sp>
      <p:sp>
        <p:nvSpPr>
          <p:cNvPr id="5" name="Rectangle 4"/>
          <p:cNvSpPr/>
          <p:nvPr/>
        </p:nvSpPr>
        <p:spPr bwMode="auto">
          <a:xfrm>
            <a:off x="3200400" y="2971800"/>
            <a:ext cx="1676400" cy="5334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a:solidFill>
                  <a:srgbClr val="00CC00"/>
                </a:solidFill>
                <a:latin typeface="Courier New" panose="02070309020205020404" pitchFamily="49" charset="0"/>
                <a:cs typeface="Courier New" panose="02070309020205020404" pitchFamily="49" charset="0"/>
              </a:rPr>
              <a:t>1114.58</a:t>
            </a:r>
          </a:p>
        </p:txBody>
      </p:sp>
      <p:sp>
        <p:nvSpPr>
          <p:cNvPr id="6" name="Rectangle 5"/>
          <p:cNvSpPr/>
          <p:nvPr/>
        </p:nvSpPr>
        <p:spPr bwMode="auto">
          <a:xfrm>
            <a:off x="3200400" y="3505200"/>
            <a:ext cx="1676400" cy="5334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a:solidFill>
                  <a:srgbClr val="00CC00"/>
                </a:solidFill>
                <a:latin typeface="Courier New" panose="02070309020205020404" pitchFamily="49" charset="0"/>
                <a:cs typeface="Courier New" panose="02070309020205020404" pitchFamily="49" charset="0"/>
              </a:rPr>
              <a:t>2400</a:t>
            </a:r>
          </a:p>
        </p:txBody>
      </p:sp>
      <p:sp>
        <p:nvSpPr>
          <p:cNvPr id="7" name="Rectangle 6"/>
          <p:cNvSpPr/>
          <p:nvPr/>
        </p:nvSpPr>
        <p:spPr bwMode="auto">
          <a:xfrm>
            <a:off x="3200400" y="4038600"/>
            <a:ext cx="1676400" cy="5334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a:solidFill>
                  <a:srgbClr val="00CC00"/>
                </a:solidFill>
                <a:latin typeface="Courier New" panose="02070309020205020404" pitchFamily="49" charset="0"/>
                <a:cs typeface="Courier New" panose="02070309020205020404" pitchFamily="49" charset="0"/>
              </a:rPr>
              <a:t>2.675</a:t>
            </a:r>
          </a:p>
        </p:txBody>
      </p:sp>
      <p:sp>
        <p:nvSpPr>
          <p:cNvPr id="9" name="TextBox 8"/>
          <p:cNvSpPr txBox="1"/>
          <p:nvPr/>
        </p:nvSpPr>
        <p:spPr>
          <a:xfrm>
            <a:off x="76200" y="2472743"/>
            <a:ext cx="2590800" cy="461665"/>
          </a:xfrm>
          <a:prstGeom prst="rect">
            <a:avLst/>
          </a:prstGeom>
          <a:noFill/>
          <a:ln w="6350">
            <a:solidFill>
              <a:schemeClr val="tx1"/>
            </a:solidFill>
          </a:ln>
        </p:spPr>
        <p:txBody>
          <a:bodyPr wrap="square" rtlCol="0" anchor="ctr">
            <a:spAutoFit/>
          </a:bodyPr>
          <a:lstStyle/>
          <a:p>
            <a:pPr algn="r"/>
            <a:r>
              <a:rPr lang="en-US" sz="2400" b="1">
                <a:ln>
                  <a:solidFill>
                    <a:schemeClr val="bg1"/>
                  </a:solidFill>
                </a:ln>
                <a:solidFill>
                  <a:srgbClr val="00CC00"/>
                </a:solidFill>
                <a:effectLst>
                  <a:outerShdw blurRad="38100" dist="38100" dir="2700000" algn="tl">
                    <a:srgbClr val="000000">
                      <a:alpha val="43137"/>
                    </a:srgbClr>
                  </a:outerShdw>
                </a:effectLst>
                <a:cs typeface="Courier New" panose="02070309020205020404" pitchFamily="49" charset="0"/>
              </a:rPr>
              <a:t>Member</a:t>
            </a:r>
            <a:endParaRPr lang="en-US" sz="2800" b="1">
              <a:ln>
                <a:solidFill>
                  <a:schemeClr val="bg1"/>
                </a:solidFill>
              </a:ln>
              <a:solidFill>
                <a:srgbClr val="00CC00"/>
              </a:solidFill>
              <a:effectLst>
                <a:outerShdw blurRad="38100" dist="38100" dir="2700000" algn="tl">
                  <a:srgbClr val="000000">
                    <a:alpha val="43137"/>
                  </a:srgbClr>
                </a:outerShdw>
              </a:effectLst>
              <a:cs typeface="Courier New" panose="02070309020205020404" pitchFamily="49" charset="0"/>
            </a:endParaRPr>
          </a:p>
        </p:txBody>
      </p:sp>
      <p:cxnSp>
        <p:nvCxnSpPr>
          <p:cNvPr id="10" name="Straight Arrow Connector 9"/>
          <p:cNvCxnSpPr>
            <a:stCxn id="9" idx="3"/>
            <a:endCxn id="4" idx="1"/>
          </p:cNvCxnSpPr>
          <p:nvPr/>
        </p:nvCxnSpPr>
        <p:spPr bwMode="auto">
          <a:xfrm>
            <a:off x="2667000" y="2703576"/>
            <a:ext cx="533400" cy="1524"/>
          </a:xfrm>
          <a:prstGeom prst="straightConnector1">
            <a:avLst/>
          </a:prstGeom>
          <a:solidFill>
            <a:schemeClr val="accent1"/>
          </a:solidFill>
          <a:ln w="25400" cap="flat" cmpd="sng" algn="ctr">
            <a:solidFill>
              <a:schemeClr val="bg1"/>
            </a:solidFill>
            <a:prstDash val="solid"/>
            <a:round/>
            <a:headEnd type="none" w="med" len="med"/>
            <a:tailEnd type="arrow"/>
          </a:ln>
          <a:effectLst/>
        </p:spPr>
      </p:cxnSp>
      <p:sp>
        <p:nvSpPr>
          <p:cNvPr id="13" name="TextBox 12"/>
          <p:cNvSpPr txBox="1"/>
          <p:nvPr/>
        </p:nvSpPr>
        <p:spPr>
          <a:xfrm>
            <a:off x="3200400" y="4572000"/>
            <a:ext cx="1676400" cy="400110"/>
          </a:xfrm>
          <a:prstGeom prst="rect">
            <a:avLst/>
          </a:prstGeom>
          <a:noFill/>
          <a:ln>
            <a:solidFill>
              <a:schemeClr val="bg1"/>
            </a:solidFill>
          </a:ln>
        </p:spPr>
        <p:txBody>
          <a:bodyPr wrap="square" rtlCol="0" anchor="ctr">
            <a:spAutoFit/>
          </a:bodyPr>
          <a:lstStyle/>
          <a:p>
            <a:pPr algn="ctr"/>
            <a:r>
              <a:rPr lang="en-US" sz="2000" b="1">
                <a:ln>
                  <a:solidFill>
                    <a:schemeClr val="bg1"/>
                  </a:solidFill>
                </a:ln>
                <a:solidFill>
                  <a:srgbClr val="FFC000"/>
                </a:solidFill>
                <a:latin typeface="Courier New" panose="02070309020205020404" pitchFamily="49" charset="0"/>
                <a:cs typeface="Courier New" panose="02070309020205020404" pitchFamily="49" charset="0"/>
              </a:rPr>
              <a:t>0x010306</a:t>
            </a:r>
          </a:p>
        </p:txBody>
      </p:sp>
      <p:sp>
        <p:nvSpPr>
          <p:cNvPr id="14" name="TextBox 13"/>
          <p:cNvSpPr txBox="1"/>
          <p:nvPr/>
        </p:nvSpPr>
        <p:spPr>
          <a:xfrm>
            <a:off x="76200" y="2974567"/>
            <a:ext cx="2590800" cy="461665"/>
          </a:xfrm>
          <a:prstGeom prst="rect">
            <a:avLst/>
          </a:prstGeom>
          <a:noFill/>
          <a:ln w="6350">
            <a:solidFill>
              <a:schemeClr val="tx1"/>
            </a:solidFill>
          </a:ln>
        </p:spPr>
        <p:txBody>
          <a:bodyPr wrap="square" rtlCol="0" anchor="ctr">
            <a:spAutoFit/>
          </a:bodyPr>
          <a:lstStyle/>
          <a:p>
            <a:pPr algn="r"/>
            <a:r>
              <a:rPr lang="en-US" sz="2400" b="1">
                <a:ln>
                  <a:solidFill>
                    <a:schemeClr val="bg1"/>
                  </a:solidFill>
                </a:ln>
                <a:solidFill>
                  <a:srgbClr val="00CC00"/>
                </a:solidFill>
                <a:effectLst>
                  <a:outerShdw blurRad="38100" dist="38100" dir="2700000" algn="tl">
                    <a:srgbClr val="000000">
                      <a:alpha val="43137"/>
                    </a:srgbClr>
                  </a:outerShdw>
                </a:effectLst>
                <a:cs typeface="Courier New" panose="02070309020205020404" pitchFamily="49" charset="0"/>
              </a:rPr>
              <a:t>Member</a:t>
            </a:r>
            <a:endParaRPr lang="en-US" sz="2800" b="1">
              <a:ln>
                <a:solidFill>
                  <a:schemeClr val="bg1"/>
                </a:solidFill>
              </a:ln>
              <a:solidFill>
                <a:srgbClr val="00CC00"/>
              </a:solidFill>
              <a:effectLst>
                <a:outerShdw blurRad="38100" dist="38100" dir="2700000" algn="tl">
                  <a:srgbClr val="000000">
                    <a:alpha val="43137"/>
                  </a:srgbClr>
                </a:outerShdw>
              </a:effectLst>
              <a:cs typeface="Courier New" panose="02070309020205020404" pitchFamily="49" charset="0"/>
            </a:endParaRPr>
          </a:p>
        </p:txBody>
      </p:sp>
      <p:cxnSp>
        <p:nvCxnSpPr>
          <p:cNvPr id="15" name="Straight Arrow Connector 14"/>
          <p:cNvCxnSpPr>
            <a:stCxn id="14" idx="3"/>
          </p:cNvCxnSpPr>
          <p:nvPr/>
        </p:nvCxnSpPr>
        <p:spPr bwMode="auto">
          <a:xfrm>
            <a:off x="2667000" y="3205400"/>
            <a:ext cx="533400" cy="1524"/>
          </a:xfrm>
          <a:prstGeom prst="straightConnector1">
            <a:avLst/>
          </a:prstGeom>
          <a:solidFill>
            <a:schemeClr val="accent1"/>
          </a:solidFill>
          <a:ln w="25400" cap="flat" cmpd="sng" algn="ctr">
            <a:solidFill>
              <a:schemeClr val="bg1"/>
            </a:solidFill>
            <a:prstDash val="solid"/>
            <a:round/>
            <a:headEnd type="none" w="med" len="med"/>
            <a:tailEnd type="arrow"/>
          </a:ln>
          <a:effectLst/>
        </p:spPr>
      </p:cxnSp>
      <p:sp>
        <p:nvSpPr>
          <p:cNvPr id="16" name="TextBox 15"/>
          <p:cNvSpPr txBox="1"/>
          <p:nvPr/>
        </p:nvSpPr>
        <p:spPr>
          <a:xfrm>
            <a:off x="76200" y="3541067"/>
            <a:ext cx="2590800" cy="461665"/>
          </a:xfrm>
          <a:prstGeom prst="rect">
            <a:avLst/>
          </a:prstGeom>
          <a:noFill/>
          <a:ln w="6350">
            <a:solidFill>
              <a:schemeClr val="tx1"/>
            </a:solidFill>
          </a:ln>
        </p:spPr>
        <p:txBody>
          <a:bodyPr wrap="square" rtlCol="0" anchor="ctr">
            <a:spAutoFit/>
          </a:bodyPr>
          <a:lstStyle/>
          <a:p>
            <a:pPr algn="r"/>
            <a:r>
              <a:rPr lang="en-US" sz="2400" b="1">
                <a:ln>
                  <a:solidFill>
                    <a:schemeClr val="bg1"/>
                  </a:solidFill>
                </a:ln>
                <a:solidFill>
                  <a:srgbClr val="00CC00"/>
                </a:solidFill>
                <a:effectLst>
                  <a:outerShdw blurRad="38100" dist="38100" dir="2700000" algn="tl">
                    <a:srgbClr val="000000">
                      <a:alpha val="43137"/>
                    </a:srgbClr>
                  </a:outerShdw>
                </a:effectLst>
                <a:cs typeface="Courier New" panose="02070309020205020404" pitchFamily="49" charset="0"/>
              </a:rPr>
              <a:t>Member</a:t>
            </a:r>
            <a:endParaRPr lang="en-US" sz="2800" b="1">
              <a:ln>
                <a:solidFill>
                  <a:schemeClr val="bg1"/>
                </a:solidFill>
              </a:ln>
              <a:solidFill>
                <a:srgbClr val="00CC00"/>
              </a:solidFill>
              <a:effectLst>
                <a:outerShdw blurRad="38100" dist="38100" dir="2700000" algn="tl">
                  <a:srgbClr val="000000">
                    <a:alpha val="43137"/>
                  </a:srgbClr>
                </a:outerShdw>
              </a:effectLst>
              <a:cs typeface="Courier New" panose="02070309020205020404" pitchFamily="49" charset="0"/>
            </a:endParaRPr>
          </a:p>
        </p:txBody>
      </p:sp>
      <p:cxnSp>
        <p:nvCxnSpPr>
          <p:cNvPr id="17" name="Straight Arrow Connector 16"/>
          <p:cNvCxnSpPr>
            <a:stCxn id="16" idx="3"/>
          </p:cNvCxnSpPr>
          <p:nvPr/>
        </p:nvCxnSpPr>
        <p:spPr bwMode="auto">
          <a:xfrm>
            <a:off x="2667000" y="3771900"/>
            <a:ext cx="533400" cy="1524"/>
          </a:xfrm>
          <a:prstGeom prst="straightConnector1">
            <a:avLst/>
          </a:prstGeom>
          <a:solidFill>
            <a:schemeClr val="accent1"/>
          </a:solidFill>
          <a:ln w="25400" cap="flat" cmpd="sng" algn="ctr">
            <a:solidFill>
              <a:schemeClr val="bg1"/>
            </a:solidFill>
            <a:prstDash val="solid"/>
            <a:round/>
            <a:headEnd type="none" w="med" len="med"/>
            <a:tailEnd type="arrow"/>
          </a:ln>
          <a:effectLst/>
        </p:spPr>
      </p:cxnSp>
      <p:sp>
        <p:nvSpPr>
          <p:cNvPr id="18" name="TextBox 17"/>
          <p:cNvSpPr txBox="1"/>
          <p:nvPr/>
        </p:nvSpPr>
        <p:spPr>
          <a:xfrm>
            <a:off x="76200" y="4070176"/>
            <a:ext cx="2590800" cy="461665"/>
          </a:xfrm>
          <a:prstGeom prst="rect">
            <a:avLst/>
          </a:prstGeom>
          <a:noFill/>
          <a:ln w="6350">
            <a:solidFill>
              <a:schemeClr val="tx1"/>
            </a:solidFill>
          </a:ln>
        </p:spPr>
        <p:txBody>
          <a:bodyPr wrap="square" rtlCol="0" anchor="ctr">
            <a:spAutoFit/>
          </a:bodyPr>
          <a:lstStyle/>
          <a:p>
            <a:pPr algn="r"/>
            <a:r>
              <a:rPr lang="en-US" sz="2400" b="1">
                <a:ln>
                  <a:solidFill>
                    <a:schemeClr val="bg1"/>
                  </a:solidFill>
                </a:ln>
                <a:solidFill>
                  <a:srgbClr val="00CC00"/>
                </a:solidFill>
                <a:effectLst>
                  <a:outerShdw blurRad="38100" dist="38100" dir="2700000" algn="tl">
                    <a:srgbClr val="000000">
                      <a:alpha val="43137"/>
                    </a:srgbClr>
                  </a:outerShdw>
                </a:effectLst>
                <a:cs typeface="Courier New" panose="02070309020205020404" pitchFamily="49" charset="0"/>
              </a:rPr>
              <a:t>Member</a:t>
            </a:r>
            <a:endParaRPr lang="en-US" sz="2800" b="1">
              <a:ln>
                <a:solidFill>
                  <a:schemeClr val="bg1"/>
                </a:solidFill>
              </a:ln>
              <a:solidFill>
                <a:srgbClr val="00CC00"/>
              </a:solidFill>
              <a:effectLst>
                <a:outerShdw blurRad="38100" dist="38100" dir="2700000" algn="tl">
                  <a:srgbClr val="000000">
                    <a:alpha val="43137"/>
                  </a:srgbClr>
                </a:outerShdw>
              </a:effectLst>
              <a:cs typeface="Courier New" panose="02070309020205020404" pitchFamily="49" charset="0"/>
            </a:endParaRPr>
          </a:p>
        </p:txBody>
      </p:sp>
      <p:cxnSp>
        <p:nvCxnSpPr>
          <p:cNvPr id="19" name="Straight Arrow Connector 18"/>
          <p:cNvCxnSpPr>
            <a:stCxn id="18" idx="3"/>
          </p:cNvCxnSpPr>
          <p:nvPr/>
        </p:nvCxnSpPr>
        <p:spPr bwMode="auto">
          <a:xfrm>
            <a:off x="2667000" y="4301009"/>
            <a:ext cx="533400" cy="1524"/>
          </a:xfrm>
          <a:prstGeom prst="straightConnector1">
            <a:avLst/>
          </a:prstGeom>
          <a:solidFill>
            <a:schemeClr val="accent1"/>
          </a:solidFill>
          <a:ln w="25400" cap="flat" cmpd="sng" algn="ctr">
            <a:solidFill>
              <a:schemeClr val="bg1"/>
            </a:solidFill>
            <a:prstDash val="solid"/>
            <a:round/>
            <a:headEnd type="none" w="med" len="med"/>
            <a:tailEnd type="arrow"/>
          </a:ln>
          <a:effectLst/>
        </p:spPr>
      </p:cxnSp>
      <p:sp>
        <p:nvSpPr>
          <p:cNvPr id="20" name="TextBox 19"/>
          <p:cNvSpPr txBox="1"/>
          <p:nvPr/>
        </p:nvSpPr>
        <p:spPr>
          <a:xfrm>
            <a:off x="76200" y="4541223"/>
            <a:ext cx="2590800" cy="461665"/>
          </a:xfrm>
          <a:prstGeom prst="rect">
            <a:avLst/>
          </a:prstGeom>
          <a:noFill/>
          <a:ln w="6350">
            <a:solidFill>
              <a:schemeClr val="tx1"/>
            </a:solidFill>
          </a:ln>
        </p:spPr>
        <p:txBody>
          <a:bodyPr wrap="square" rtlCol="0" anchor="ctr">
            <a:spAutoFit/>
          </a:bodyPr>
          <a:lstStyle/>
          <a:p>
            <a:pPr algn="r"/>
            <a:r>
              <a:rPr lang="en-US" sz="2400" b="1" err="1">
                <a:ln>
                  <a:solidFill>
                    <a:schemeClr val="bg1"/>
                  </a:solidFill>
                </a:ln>
                <a:solidFill>
                  <a:srgbClr val="FFC000"/>
                </a:solidFill>
                <a:cs typeface="Courier New" panose="02070309020205020404" pitchFamily="49" charset="0"/>
              </a:rPr>
              <a:t>Struct</a:t>
            </a:r>
            <a:r>
              <a:rPr lang="en-US" sz="2400" b="1">
                <a:ln>
                  <a:solidFill>
                    <a:schemeClr val="bg1"/>
                  </a:solidFill>
                </a:ln>
                <a:solidFill>
                  <a:srgbClr val="FFC000"/>
                </a:solidFill>
                <a:cs typeface="Courier New" panose="02070309020205020404" pitchFamily="49" charset="0"/>
              </a:rPr>
              <a:t> Address</a:t>
            </a:r>
            <a:endParaRPr lang="en-US" sz="2800" b="1">
              <a:ln>
                <a:solidFill>
                  <a:schemeClr val="bg1"/>
                </a:solidFill>
              </a:ln>
              <a:solidFill>
                <a:srgbClr val="00CC00"/>
              </a:solidFill>
              <a:effectLst>
                <a:outerShdw blurRad="38100" dist="38100" dir="2700000" algn="tl">
                  <a:srgbClr val="000000">
                    <a:alpha val="43137"/>
                  </a:srgbClr>
                </a:outerShdw>
              </a:effectLst>
              <a:cs typeface="Courier New" panose="02070309020205020404" pitchFamily="49" charset="0"/>
            </a:endParaRPr>
          </a:p>
        </p:txBody>
      </p:sp>
      <p:cxnSp>
        <p:nvCxnSpPr>
          <p:cNvPr id="21" name="Straight Arrow Connector 20"/>
          <p:cNvCxnSpPr>
            <a:stCxn id="20" idx="3"/>
          </p:cNvCxnSpPr>
          <p:nvPr/>
        </p:nvCxnSpPr>
        <p:spPr bwMode="auto">
          <a:xfrm>
            <a:off x="2667000" y="4772056"/>
            <a:ext cx="533400" cy="1524"/>
          </a:xfrm>
          <a:prstGeom prst="straightConnector1">
            <a:avLst/>
          </a:prstGeom>
          <a:solidFill>
            <a:schemeClr val="accent1"/>
          </a:solidFill>
          <a:ln w="25400" cap="flat" cmpd="sng" algn="ctr">
            <a:solidFill>
              <a:schemeClr val="bg1"/>
            </a:solidFill>
            <a:prstDash val="solid"/>
            <a:round/>
            <a:headEnd type="none" w="med" len="med"/>
            <a:tailEnd type="arrow"/>
          </a:ln>
          <a:effectLst/>
        </p:spPr>
      </p:cxnSp>
      <p:sp>
        <p:nvSpPr>
          <p:cNvPr id="36" name="Content Placeholder 2"/>
          <p:cNvSpPr txBox="1">
            <a:spLocks/>
          </p:cNvSpPr>
          <p:nvPr/>
        </p:nvSpPr>
        <p:spPr bwMode="auto">
          <a:xfrm>
            <a:off x="5410200" y="2431876"/>
            <a:ext cx="3657599" cy="2540234"/>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err="1">
                <a:latin typeface="Courier New" panose="02070309020205020404" pitchFamily="49" charset="0"/>
                <a:cs typeface="Courier New" panose="02070309020205020404" pitchFamily="49" charset="0"/>
              </a:rPr>
              <a:t>struct</a:t>
            </a: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ForSale</a:t>
            </a:r>
            <a:r>
              <a:rPr lang="en-US" sz="1600">
                <a:latin typeface="Courier New" panose="02070309020205020404" pitchFamily="49" charset="0"/>
                <a:cs typeface="Courier New" panose="02070309020205020404" pitchFamily="49" charset="0"/>
              </a:rPr>
              <a:t> {</a:t>
            </a:r>
          </a:p>
          <a:p>
            <a:pPr marL="0" indent="0">
              <a:buNone/>
            </a:pPr>
            <a:r>
              <a:rPr lang="en-US" sz="1600">
                <a:latin typeface="Courier New" panose="02070309020205020404" pitchFamily="49" charset="0"/>
                <a:cs typeface="Courier New" panose="02070309020205020404" pitchFamily="49" charset="0"/>
              </a:rPr>
              <a:t>    char * address;</a:t>
            </a:r>
          </a:p>
          <a:p>
            <a:pPr marL="0" indent="0">
              <a:buNone/>
            </a:pPr>
            <a:r>
              <a:rPr lang="en-US" sz="1600">
                <a:latin typeface="Courier New" panose="02070309020205020404" pitchFamily="49" charset="0"/>
                <a:cs typeface="Courier New" panose="02070309020205020404" pitchFamily="49" charset="0"/>
              </a:rPr>
              <a:t>    float </a:t>
            </a:r>
            <a:r>
              <a:rPr lang="en-US" sz="1600" err="1">
                <a:latin typeface="Courier New" panose="02070309020205020404" pitchFamily="49" charset="0"/>
                <a:cs typeface="Courier New" panose="02070309020205020404" pitchFamily="49" charset="0"/>
              </a:rPr>
              <a:t>cost_per_sq_ft</a:t>
            </a:r>
            <a:r>
              <a:rPr lang="en-US" sz="1600">
                <a:latin typeface="Courier New" panose="02070309020205020404" pitchFamily="49" charset="0"/>
                <a:cs typeface="Courier New" panose="02070309020205020404" pitchFamily="49" charset="0"/>
              </a:rPr>
              <a:t>;</a:t>
            </a:r>
          </a:p>
          <a:p>
            <a:pPr marL="0" indent="0">
              <a:buNone/>
            </a:pPr>
            <a:r>
              <a:rPr lang="en-US" sz="1600">
                <a:latin typeface="Courier New" panose="02070309020205020404" pitchFamily="49" charset="0"/>
                <a:cs typeface="Courier New" panose="02070309020205020404" pitchFamily="49" charset="0"/>
              </a:rPr>
              <a:t>    float </a:t>
            </a:r>
            <a:r>
              <a:rPr lang="en-US" sz="1600" err="1">
                <a:latin typeface="Courier New" panose="02070309020205020404" pitchFamily="49" charset="0"/>
                <a:cs typeface="Courier New" panose="02070309020205020404" pitchFamily="49" charset="0"/>
              </a:rPr>
              <a:t>sq_ft</a:t>
            </a:r>
            <a:r>
              <a:rPr lang="en-US" sz="1600">
                <a:latin typeface="Courier New" panose="02070309020205020404" pitchFamily="49" charset="0"/>
                <a:cs typeface="Courier New" panose="02070309020205020404" pitchFamily="49" charset="0"/>
              </a:rPr>
              <a:t>;</a:t>
            </a:r>
          </a:p>
          <a:p>
            <a:pPr marL="0" indent="0">
              <a:buNone/>
            </a:pPr>
            <a:r>
              <a:rPr lang="en-US" sz="1600">
                <a:latin typeface="Courier New" panose="02070309020205020404" pitchFamily="49" charset="0"/>
                <a:cs typeface="Courier New" panose="02070309020205020404" pitchFamily="49" charset="0"/>
              </a:rPr>
              <a:t>    float </a:t>
            </a:r>
            <a:r>
              <a:rPr lang="en-US" sz="1600" err="1">
                <a:latin typeface="Courier New" panose="02070309020205020404" pitchFamily="49" charset="0"/>
                <a:cs typeface="Courier New" panose="02070309020205020404" pitchFamily="49" charset="0"/>
              </a:rPr>
              <a:t>cost_in_millions</a:t>
            </a:r>
            <a:r>
              <a:rPr lang="en-US" sz="1600">
                <a:latin typeface="Courier New" panose="02070309020205020404" pitchFamily="49" charset="0"/>
                <a:cs typeface="Courier New" panose="02070309020205020404" pitchFamily="49" charset="0"/>
              </a:rPr>
              <a:t>;</a:t>
            </a:r>
          </a:p>
          <a:p>
            <a:pPr marL="0" indent="0">
              <a:buNone/>
            </a:pPr>
            <a:r>
              <a:rPr lang="en-US" sz="1600">
                <a:latin typeface="Courier New" panose="02070309020205020404" pitchFamily="49" charset="0"/>
                <a:cs typeface="Courier New" panose="02070309020205020404" pitchFamily="49" charset="0"/>
              </a:rPr>
              <a:t>};</a:t>
            </a:r>
          </a:p>
          <a:p>
            <a:pPr marL="0" indent="0">
              <a:buNone/>
            </a:pPr>
            <a:endParaRPr lang="en-US" sz="1600">
              <a:latin typeface="Courier New" panose="02070309020205020404" pitchFamily="49" charset="0"/>
              <a:cs typeface="Courier New" panose="02070309020205020404" pitchFamily="49" charset="0"/>
            </a:endParaRPr>
          </a:p>
        </p:txBody>
      </p:sp>
      <p:sp>
        <p:nvSpPr>
          <p:cNvPr id="37" name="TextBox 36"/>
          <p:cNvSpPr txBox="1"/>
          <p:nvPr/>
        </p:nvSpPr>
        <p:spPr>
          <a:xfrm>
            <a:off x="5410199" y="1809519"/>
            <a:ext cx="3657599" cy="400110"/>
          </a:xfrm>
          <a:prstGeom prst="rect">
            <a:avLst/>
          </a:prstGeom>
          <a:noFill/>
          <a:ln>
            <a:solidFill>
              <a:schemeClr val="bg1"/>
            </a:solidFill>
          </a:ln>
        </p:spPr>
        <p:txBody>
          <a:bodyPr wrap="square" rtlCol="0" anchor="ctr">
            <a:spAutoFit/>
          </a:bodyPr>
          <a:lstStyle/>
          <a:p>
            <a:pPr algn="ctr"/>
            <a:r>
              <a:rPr lang="en-US" sz="2000" b="1" err="1">
                <a:ln>
                  <a:solidFill>
                    <a:schemeClr val="bg1"/>
                  </a:solidFill>
                </a:ln>
                <a:solidFill>
                  <a:schemeClr val="bg1"/>
                </a:solidFill>
                <a:latin typeface="Courier New" panose="02070309020205020404" pitchFamily="49" charset="0"/>
                <a:cs typeface="Courier New" panose="02070309020205020404" pitchFamily="49" charset="0"/>
              </a:rPr>
              <a:t>Struct</a:t>
            </a:r>
            <a:r>
              <a:rPr lang="en-US" sz="2000" b="1">
                <a:ln>
                  <a:solidFill>
                    <a:schemeClr val="bg1"/>
                  </a:solidFill>
                </a:ln>
                <a:solidFill>
                  <a:schemeClr val="bg1"/>
                </a:solidFill>
                <a:latin typeface="Courier New" panose="02070309020205020404" pitchFamily="49" charset="0"/>
                <a:cs typeface="Courier New" panose="02070309020205020404" pitchFamily="49" charset="0"/>
              </a:rPr>
              <a:t> Declaration</a:t>
            </a:r>
          </a:p>
        </p:txBody>
      </p:sp>
      <p:sp>
        <p:nvSpPr>
          <p:cNvPr id="22" name="Content Placeholder 2"/>
          <p:cNvSpPr txBox="1">
            <a:spLocks/>
          </p:cNvSpPr>
          <p:nvPr/>
        </p:nvSpPr>
        <p:spPr bwMode="auto">
          <a:xfrm>
            <a:off x="277615" y="5813310"/>
            <a:ext cx="8588771" cy="358889"/>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err="1">
                <a:latin typeface="Courier New" panose="02070309020205020404" pitchFamily="49" charset="0"/>
                <a:cs typeface="Courier New" panose="02070309020205020404" pitchFamily="49" charset="0"/>
              </a:rPr>
              <a:t>struct</a:t>
            </a: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ForSale</a:t>
            </a: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theGodfather</a:t>
            </a:r>
            <a:r>
              <a:rPr lang="en-US" sz="1600">
                <a:latin typeface="Courier New" panose="02070309020205020404" pitchFamily="49" charset="0"/>
                <a:cs typeface="Courier New" panose="02070309020205020404" pitchFamily="49" charset="0"/>
              </a:rPr>
              <a:t> = { </a:t>
            </a:r>
            <a:r>
              <a:rPr lang="en-US" sz="1600" err="1">
                <a:latin typeface="Courier New" panose="02070309020205020404" pitchFamily="49" charset="0"/>
                <a:cs typeface="Courier New" panose="02070309020205020404" pitchFamily="49" charset="0"/>
              </a:rPr>
              <a:t>addrArray</a:t>
            </a:r>
            <a:r>
              <a:rPr lang="en-US" sz="1600">
                <a:latin typeface="Courier New" panose="02070309020205020404" pitchFamily="49" charset="0"/>
                <a:cs typeface="Courier New" panose="02070309020205020404" pitchFamily="49" charset="0"/>
              </a:rPr>
              <a:t>, 1114.58, 2400, 2.675 };</a:t>
            </a:r>
          </a:p>
        </p:txBody>
      </p:sp>
    </p:spTree>
    <p:extLst>
      <p:ext uri="{BB962C8B-B14F-4D97-AF65-F5344CB8AC3E}">
        <p14:creationId xmlns:p14="http://schemas.microsoft.com/office/powerpoint/2010/main" val="3170759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Outline</a:t>
            </a:r>
          </a:p>
        </p:txBody>
      </p:sp>
      <p:sp>
        <p:nvSpPr>
          <p:cNvPr id="3" name="Content Placeholder 2"/>
          <p:cNvSpPr>
            <a:spLocks noGrp="1"/>
          </p:cNvSpPr>
          <p:nvPr>
            <p:ph idx="1"/>
          </p:nvPr>
        </p:nvSpPr>
        <p:spPr/>
        <p:txBody>
          <a:bodyPr/>
          <a:lstStyle/>
          <a:p>
            <a:r>
              <a:rPr lang="en-US"/>
              <a:t>Coding Style Guide</a:t>
            </a:r>
          </a:p>
          <a:p>
            <a:r>
              <a:rPr lang="en-US"/>
              <a:t>Stub Code</a:t>
            </a:r>
          </a:p>
          <a:p>
            <a:r>
              <a:rPr lang="en-US"/>
              <a:t>Definition</a:t>
            </a:r>
          </a:p>
          <a:p>
            <a:r>
              <a:rPr lang="en-US"/>
              <a:t>Format</a:t>
            </a:r>
          </a:p>
          <a:p>
            <a:r>
              <a:rPr lang="en-US"/>
              <a:t>Arrays of </a:t>
            </a:r>
            <a:r>
              <a:rPr lang="en-US" err="1"/>
              <a:t>Structs</a:t>
            </a:r>
            <a:endParaRPr lang="en-US"/>
          </a:p>
          <a:p>
            <a:r>
              <a:rPr lang="en-US" err="1"/>
              <a:t>Struct</a:t>
            </a:r>
            <a:r>
              <a:rPr lang="en-US"/>
              <a:t> Visualization</a:t>
            </a:r>
          </a:p>
          <a:p>
            <a:r>
              <a:rPr lang="en-US"/>
              <a:t>Linked Lists</a:t>
            </a:r>
          </a:p>
          <a:p>
            <a:r>
              <a:rPr lang="en-US"/>
              <a:t>Function Pointers</a:t>
            </a:r>
          </a:p>
          <a:p>
            <a:r>
              <a:rPr lang="en-US"/>
              <a:t>Circular Lists</a:t>
            </a:r>
          </a:p>
        </p:txBody>
      </p:sp>
    </p:spTree>
    <p:extLst>
      <p:ext uri="{BB962C8B-B14F-4D97-AF65-F5344CB8AC3E}">
        <p14:creationId xmlns:p14="http://schemas.microsoft.com/office/powerpoint/2010/main" val="2030379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Linked Lists</a:t>
            </a:r>
          </a:p>
        </p:txBody>
      </p:sp>
      <p:sp>
        <p:nvSpPr>
          <p:cNvPr id="3" name="Content Placeholder 2"/>
          <p:cNvSpPr>
            <a:spLocks noGrp="1"/>
          </p:cNvSpPr>
          <p:nvPr>
            <p:ph idx="1"/>
          </p:nvPr>
        </p:nvSpPr>
        <p:spPr>
          <a:xfrm>
            <a:off x="554038" y="990600"/>
            <a:ext cx="8294687" cy="4725988"/>
          </a:xfrm>
        </p:spPr>
        <p:txBody>
          <a:bodyPr/>
          <a:lstStyle/>
          <a:p>
            <a:pPr marL="0" indent="0" algn="ctr">
              <a:buNone/>
            </a:pPr>
            <a:r>
              <a:rPr lang="en-US" sz="2800">
                <a:effectLst>
                  <a:outerShdw blurRad="38100" dist="38100" dir="2700000" algn="tl">
                    <a:srgbClr val="000000">
                      <a:alpha val="43137"/>
                    </a:srgbClr>
                  </a:outerShdw>
                </a:effectLst>
              </a:rPr>
              <a:t>Linked List</a:t>
            </a:r>
          </a:p>
          <a:p>
            <a:r>
              <a:rPr lang="en-US"/>
              <a:t>A chain of items (AKA nodes)</a:t>
            </a:r>
          </a:p>
          <a:p>
            <a:r>
              <a:rPr lang="en-US"/>
              <a:t>Each item points to the next one in the chain</a:t>
            </a:r>
          </a:p>
          <a:p>
            <a:r>
              <a:rPr lang="en-US"/>
              <a:t>Any item in the chain can be followed to the end</a:t>
            </a:r>
            <a:r>
              <a:rPr lang="en-US" baseline="30000"/>
              <a:t>1</a:t>
            </a:r>
            <a:r>
              <a:rPr lang="en-US"/>
              <a:t> </a:t>
            </a:r>
          </a:p>
          <a:p>
            <a:r>
              <a:rPr lang="en-US"/>
              <a:t>The chain of items becomes a path (or trail) to follow</a:t>
            </a:r>
          </a:p>
        </p:txBody>
      </p:sp>
      <p:sp>
        <p:nvSpPr>
          <p:cNvPr id="4" name="TextBox 3"/>
          <p:cNvSpPr txBox="1"/>
          <p:nvPr/>
        </p:nvSpPr>
        <p:spPr>
          <a:xfrm>
            <a:off x="-533400" y="6330434"/>
            <a:ext cx="10210800" cy="246221"/>
          </a:xfrm>
          <a:prstGeom prst="rect">
            <a:avLst/>
          </a:prstGeom>
          <a:solidFill>
            <a:schemeClr val="accent4"/>
          </a:solidFill>
          <a:ln>
            <a:solidFill>
              <a:schemeClr val="bg1"/>
            </a:solidFill>
          </a:ln>
        </p:spPr>
        <p:txBody>
          <a:bodyPr wrap="square" rtlCol="0">
            <a:spAutoFit/>
          </a:bodyPr>
          <a:lstStyle/>
          <a:p>
            <a:pPr algn="ctr"/>
            <a:r>
              <a:rPr lang="en-US" sz="1000" b="1" baseline="30000">
                <a:solidFill>
                  <a:schemeClr val="accent4">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1</a:t>
            </a:r>
            <a:r>
              <a:rPr lang="en-US" sz="1000" b="1">
                <a:solidFill>
                  <a:schemeClr val="accent4">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There are exceptions to this broad, sweeping statement which will be discussed later</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8800" y="3224570"/>
            <a:ext cx="5486400" cy="3075710"/>
          </a:xfrm>
          <a:prstGeom prst="rect">
            <a:avLst/>
          </a:prstGeom>
          <a:ln w="12700">
            <a:solidFill>
              <a:schemeClr val="bg1"/>
            </a:solidFill>
          </a:ln>
        </p:spPr>
      </p:pic>
    </p:spTree>
    <p:extLst>
      <p:ext uri="{BB962C8B-B14F-4D97-AF65-F5344CB8AC3E}">
        <p14:creationId xmlns:p14="http://schemas.microsoft.com/office/powerpoint/2010/main" val="584514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E1FF0-1C9B-46FD-AC4A-614F0971A7C9}"/>
              </a:ext>
            </a:extLst>
          </p:cNvPr>
          <p:cNvSpPr>
            <a:spLocks noGrp="1"/>
          </p:cNvSpPr>
          <p:nvPr>
            <p:ph type="title"/>
          </p:nvPr>
        </p:nvSpPr>
        <p:spPr/>
        <p:txBody>
          <a:bodyPr/>
          <a:lstStyle/>
          <a:p>
            <a:r>
              <a:rPr lang="en-US">
                <a:cs typeface="Arial"/>
              </a:rPr>
              <a:t>Advantages </a:t>
            </a:r>
            <a:r>
              <a:rPr lang="en-US">
                <a:solidFill>
                  <a:srgbClr val="000000"/>
                </a:solidFill>
                <a:cs typeface="Arial"/>
              </a:rPr>
              <a:t>to Linked Lists</a:t>
            </a:r>
            <a:endParaRPr lang="en-US">
              <a:solidFill>
                <a:schemeClr val="tx1"/>
              </a:solidFill>
            </a:endParaRPr>
          </a:p>
        </p:txBody>
      </p:sp>
      <p:sp>
        <p:nvSpPr>
          <p:cNvPr id="3" name="Content Placeholder 2">
            <a:extLst>
              <a:ext uri="{FF2B5EF4-FFF2-40B4-BE49-F238E27FC236}">
                <a16:creationId xmlns:a16="http://schemas.microsoft.com/office/drawing/2014/main" id="{0DCB3165-2E4C-44E3-A927-6D243FA96181}"/>
              </a:ext>
            </a:extLst>
          </p:cNvPr>
          <p:cNvSpPr>
            <a:spLocks noGrp="1"/>
          </p:cNvSpPr>
          <p:nvPr>
            <p:ph idx="1"/>
          </p:nvPr>
        </p:nvSpPr>
        <p:spPr/>
        <p:txBody>
          <a:bodyPr/>
          <a:lstStyle/>
          <a:p>
            <a:pPr>
              <a:lnSpc>
                <a:spcPct val="150000"/>
              </a:lnSpc>
            </a:pPr>
            <a:r>
              <a:rPr lang="en-US" sz="2800">
                <a:cs typeface="Arial"/>
              </a:rPr>
              <a:t>There is no need to define an initial size</a:t>
            </a:r>
          </a:p>
          <a:p>
            <a:pPr>
              <a:lnSpc>
                <a:spcPct val="150000"/>
              </a:lnSpc>
            </a:pPr>
            <a:r>
              <a:rPr lang="en-US" sz="2800">
                <a:cs typeface="Arial"/>
              </a:rPr>
              <a:t>Dynamically Sized</a:t>
            </a:r>
          </a:p>
          <a:p>
            <a:pPr>
              <a:lnSpc>
                <a:spcPct val="150000"/>
              </a:lnSpc>
            </a:pPr>
            <a:r>
              <a:rPr lang="en-US" sz="2800">
                <a:cs typeface="Arial"/>
              </a:rPr>
              <a:t>Items can be added or removed from the middle of the list</a:t>
            </a:r>
          </a:p>
        </p:txBody>
      </p:sp>
    </p:spTree>
    <p:extLst>
      <p:ext uri="{BB962C8B-B14F-4D97-AF65-F5344CB8AC3E}">
        <p14:creationId xmlns:p14="http://schemas.microsoft.com/office/powerpoint/2010/main" val="30753316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B83F0-C0DC-44D2-8751-4A929B905A4A}"/>
              </a:ext>
            </a:extLst>
          </p:cNvPr>
          <p:cNvSpPr>
            <a:spLocks noGrp="1"/>
          </p:cNvSpPr>
          <p:nvPr>
            <p:ph type="title"/>
          </p:nvPr>
        </p:nvSpPr>
        <p:spPr/>
        <p:txBody>
          <a:bodyPr/>
          <a:lstStyle/>
          <a:p>
            <a:r>
              <a:rPr lang="en-US">
                <a:cs typeface="Arial"/>
              </a:rPr>
              <a:t>Disadvantages to Linked Lists</a:t>
            </a:r>
            <a:endParaRPr lang="en-US">
              <a:solidFill>
                <a:schemeClr val="tx1"/>
              </a:solidFill>
            </a:endParaRPr>
          </a:p>
        </p:txBody>
      </p:sp>
      <p:sp>
        <p:nvSpPr>
          <p:cNvPr id="3" name="Content Placeholder 2">
            <a:extLst>
              <a:ext uri="{FF2B5EF4-FFF2-40B4-BE49-F238E27FC236}">
                <a16:creationId xmlns:a16="http://schemas.microsoft.com/office/drawing/2014/main" id="{022CB943-9BF0-4BF7-9D89-46C76A24DEE7}"/>
              </a:ext>
            </a:extLst>
          </p:cNvPr>
          <p:cNvSpPr>
            <a:spLocks noGrp="1"/>
          </p:cNvSpPr>
          <p:nvPr>
            <p:ph idx="1"/>
          </p:nvPr>
        </p:nvSpPr>
        <p:spPr/>
        <p:txBody>
          <a:bodyPr/>
          <a:lstStyle/>
          <a:p>
            <a:pPr>
              <a:lnSpc>
                <a:spcPct val="150000"/>
              </a:lnSpc>
            </a:pPr>
            <a:r>
              <a:rPr lang="en-US">
                <a:cs typeface="Arial"/>
              </a:rPr>
              <a:t>There is no random access on Linked Lists. </a:t>
            </a:r>
          </a:p>
          <a:p>
            <a:pPr lvl="1">
              <a:lnSpc>
                <a:spcPct val="150000"/>
              </a:lnSpc>
            </a:pPr>
            <a:r>
              <a:rPr lang="en-US">
                <a:cs typeface="Arial"/>
              </a:rPr>
              <a:t>To reach the n-</a:t>
            </a:r>
            <a:r>
              <a:rPr lang="en-US" err="1">
                <a:cs typeface="Arial"/>
              </a:rPr>
              <a:t>th</a:t>
            </a:r>
            <a:r>
              <a:rPr lang="en-US">
                <a:cs typeface="Arial"/>
              </a:rPr>
              <a:t> item, you must iterate over all the items up until that point. </a:t>
            </a:r>
          </a:p>
          <a:p>
            <a:pPr>
              <a:lnSpc>
                <a:spcPct val="150000"/>
              </a:lnSpc>
            </a:pPr>
            <a:r>
              <a:rPr lang="en-US">
                <a:cs typeface="Arial"/>
              </a:rPr>
              <a:t>Linked lists take up more memory</a:t>
            </a:r>
          </a:p>
          <a:p>
            <a:pPr lvl="1">
              <a:lnSpc>
                <a:spcPct val="150000"/>
              </a:lnSpc>
            </a:pPr>
            <a:r>
              <a:rPr lang="en-US">
                <a:solidFill>
                  <a:srgbClr val="000000"/>
                </a:solidFill>
                <a:cs typeface="Arial"/>
              </a:rPr>
              <a:t>Each item in the list must store an additional pointer</a:t>
            </a:r>
          </a:p>
          <a:p>
            <a:pPr>
              <a:lnSpc>
                <a:spcPct val="150000"/>
              </a:lnSpc>
            </a:pPr>
            <a:r>
              <a:rPr lang="en-US">
                <a:solidFill>
                  <a:srgbClr val="000000"/>
                </a:solidFill>
                <a:cs typeface="Arial"/>
              </a:rPr>
              <a:t>Dynamic memory allocation and pointers are required. --This complicates the code</a:t>
            </a:r>
          </a:p>
        </p:txBody>
      </p:sp>
    </p:spTree>
    <p:extLst>
      <p:ext uri="{BB962C8B-B14F-4D97-AF65-F5344CB8AC3E}">
        <p14:creationId xmlns:p14="http://schemas.microsoft.com/office/powerpoint/2010/main" val="469958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t>The first node is referred to as the “head”</a:t>
            </a:r>
          </a:p>
          <a:p>
            <a:r>
              <a:rPr lang="en-US"/>
              <a:t>The last node is referred to as the “tail”</a:t>
            </a:r>
          </a:p>
          <a:p>
            <a:r>
              <a:rPr lang="en-US"/>
              <a:t>Two common types of Linked Lists:</a:t>
            </a:r>
          </a:p>
          <a:p>
            <a:pPr lvl="1"/>
            <a:r>
              <a:rPr lang="en-US"/>
              <a:t>Singly Linked List</a:t>
            </a:r>
          </a:p>
          <a:p>
            <a:pPr lvl="1"/>
            <a:endParaRPr lang="en-US"/>
          </a:p>
          <a:p>
            <a:pPr lvl="1"/>
            <a:endParaRPr lang="en-US"/>
          </a:p>
          <a:p>
            <a:pPr lvl="1"/>
            <a:r>
              <a:rPr lang="en-US"/>
              <a:t>Doubly Linked List</a:t>
            </a:r>
          </a:p>
          <a:p>
            <a:pPr lvl="1"/>
            <a:endParaRPr lang="en-US"/>
          </a:p>
        </p:txBody>
      </p:sp>
      <p:sp>
        <p:nvSpPr>
          <p:cNvPr id="2" name="Title 1"/>
          <p:cNvSpPr>
            <a:spLocks noGrp="1"/>
          </p:cNvSpPr>
          <p:nvPr>
            <p:ph type="title"/>
          </p:nvPr>
        </p:nvSpPr>
        <p:spPr/>
        <p:txBody>
          <a:bodyPr/>
          <a:lstStyle/>
          <a:p>
            <a:r>
              <a:rPr lang="en-US"/>
              <a:t>Linked Lists</a:t>
            </a:r>
          </a:p>
        </p:txBody>
      </p:sp>
      <p:grpSp>
        <p:nvGrpSpPr>
          <p:cNvPr id="6" name="Group 5"/>
          <p:cNvGrpSpPr/>
          <p:nvPr/>
        </p:nvGrpSpPr>
        <p:grpSpPr>
          <a:xfrm>
            <a:off x="381000" y="3124994"/>
            <a:ext cx="1847850" cy="457200"/>
            <a:chOff x="1066800" y="3124994"/>
            <a:chExt cx="1847850" cy="457200"/>
          </a:xfrm>
        </p:grpSpPr>
        <p:sp>
          <p:nvSpPr>
            <p:cNvPr id="4" name="Rectangle 3"/>
            <p:cNvSpPr/>
            <p:nvPr/>
          </p:nvSpPr>
          <p:spPr bwMode="auto">
            <a:xfrm>
              <a:off x="1066800" y="3124994"/>
              <a:ext cx="13716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a:solidFill>
                    <a:srgbClr val="00CC00"/>
                  </a:solidFill>
                  <a:latin typeface="Courier New" panose="02070309020205020404" pitchFamily="49" charset="0"/>
                  <a:cs typeface="Courier New" panose="02070309020205020404" pitchFamily="49" charset="0"/>
                </a:rPr>
                <a:t>Head</a:t>
              </a:r>
            </a:p>
          </p:txBody>
        </p:sp>
        <p:sp>
          <p:nvSpPr>
            <p:cNvPr id="5" name="Rectangle 4"/>
            <p:cNvSpPr/>
            <p:nvPr/>
          </p:nvSpPr>
          <p:spPr bwMode="auto">
            <a:xfrm>
              <a:off x="2457450" y="3124994"/>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a:solidFill>
                  <a:srgbClr val="00CC00"/>
                </a:solidFill>
                <a:latin typeface="Courier New" panose="02070309020205020404" pitchFamily="49" charset="0"/>
                <a:cs typeface="Courier New" panose="02070309020205020404" pitchFamily="49" charset="0"/>
              </a:endParaRPr>
            </a:p>
          </p:txBody>
        </p:sp>
      </p:grpSp>
      <p:grpSp>
        <p:nvGrpSpPr>
          <p:cNvPr id="7" name="Group 6"/>
          <p:cNvGrpSpPr/>
          <p:nvPr/>
        </p:nvGrpSpPr>
        <p:grpSpPr>
          <a:xfrm>
            <a:off x="2571750" y="3124200"/>
            <a:ext cx="1847850" cy="457200"/>
            <a:chOff x="1066800" y="3124994"/>
            <a:chExt cx="1847850" cy="457200"/>
          </a:xfrm>
        </p:grpSpPr>
        <p:sp>
          <p:nvSpPr>
            <p:cNvPr id="8" name="Rectangle 7"/>
            <p:cNvSpPr/>
            <p:nvPr/>
          </p:nvSpPr>
          <p:spPr bwMode="auto">
            <a:xfrm>
              <a:off x="1066800" y="3124994"/>
              <a:ext cx="13716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a:solidFill>
                    <a:srgbClr val="00CC00"/>
                  </a:solidFill>
                  <a:latin typeface="Courier New" panose="02070309020205020404" pitchFamily="49" charset="0"/>
                  <a:cs typeface="Courier New" panose="02070309020205020404" pitchFamily="49" charset="0"/>
                </a:rPr>
                <a:t>N1</a:t>
              </a:r>
            </a:p>
          </p:txBody>
        </p:sp>
        <p:sp>
          <p:nvSpPr>
            <p:cNvPr id="9" name="Rectangle 8"/>
            <p:cNvSpPr/>
            <p:nvPr/>
          </p:nvSpPr>
          <p:spPr bwMode="auto">
            <a:xfrm>
              <a:off x="2457450" y="3124994"/>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a:solidFill>
                  <a:srgbClr val="00CC00"/>
                </a:solidFill>
                <a:latin typeface="Courier New" panose="02070309020205020404" pitchFamily="49" charset="0"/>
                <a:cs typeface="Courier New" panose="02070309020205020404" pitchFamily="49" charset="0"/>
              </a:endParaRPr>
            </a:p>
          </p:txBody>
        </p:sp>
      </p:grpSp>
      <p:grpSp>
        <p:nvGrpSpPr>
          <p:cNvPr id="10" name="Group 9"/>
          <p:cNvGrpSpPr/>
          <p:nvPr/>
        </p:nvGrpSpPr>
        <p:grpSpPr>
          <a:xfrm>
            <a:off x="4781550" y="3124200"/>
            <a:ext cx="1847850" cy="457200"/>
            <a:chOff x="1066800" y="3124994"/>
            <a:chExt cx="1847850" cy="457200"/>
          </a:xfrm>
        </p:grpSpPr>
        <p:sp>
          <p:nvSpPr>
            <p:cNvPr id="11" name="Rectangle 10"/>
            <p:cNvSpPr/>
            <p:nvPr/>
          </p:nvSpPr>
          <p:spPr bwMode="auto">
            <a:xfrm>
              <a:off x="1066800" y="3124994"/>
              <a:ext cx="13716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a:solidFill>
                    <a:srgbClr val="00CC00"/>
                  </a:solidFill>
                  <a:latin typeface="Courier New" panose="02070309020205020404" pitchFamily="49" charset="0"/>
                  <a:cs typeface="Courier New" panose="02070309020205020404" pitchFamily="49" charset="0"/>
                </a:rPr>
                <a:t>N2</a:t>
              </a:r>
            </a:p>
          </p:txBody>
        </p:sp>
        <p:sp>
          <p:nvSpPr>
            <p:cNvPr id="12" name="Rectangle 11"/>
            <p:cNvSpPr/>
            <p:nvPr/>
          </p:nvSpPr>
          <p:spPr bwMode="auto">
            <a:xfrm>
              <a:off x="2457450" y="3124994"/>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a:solidFill>
                  <a:srgbClr val="00CC00"/>
                </a:solidFill>
                <a:latin typeface="Courier New" panose="02070309020205020404" pitchFamily="49" charset="0"/>
                <a:cs typeface="Courier New" panose="02070309020205020404" pitchFamily="49" charset="0"/>
              </a:endParaRPr>
            </a:p>
          </p:txBody>
        </p:sp>
      </p:grpSp>
      <p:grpSp>
        <p:nvGrpSpPr>
          <p:cNvPr id="13" name="Group 12"/>
          <p:cNvGrpSpPr/>
          <p:nvPr/>
        </p:nvGrpSpPr>
        <p:grpSpPr>
          <a:xfrm>
            <a:off x="6991350" y="3124994"/>
            <a:ext cx="1847850" cy="457200"/>
            <a:chOff x="1066800" y="3124994"/>
            <a:chExt cx="1847850" cy="457200"/>
          </a:xfrm>
        </p:grpSpPr>
        <p:sp>
          <p:nvSpPr>
            <p:cNvPr id="14" name="Rectangle 13"/>
            <p:cNvSpPr/>
            <p:nvPr/>
          </p:nvSpPr>
          <p:spPr bwMode="auto">
            <a:xfrm>
              <a:off x="1066800" y="3124994"/>
              <a:ext cx="13716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a:solidFill>
                    <a:srgbClr val="00CC00"/>
                  </a:solidFill>
                  <a:latin typeface="Courier New" panose="02070309020205020404" pitchFamily="49" charset="0"/>
                  <a:cs typeface="Courier New" panose="02070309020205020404" pitchFamily="49" charset="0"/>
                </a:rPr>
                <a:t>Tail</a:t>
              </a:r>
            </a:p>
          </p:txBody>
        </p:sp>
        <p:sp>
          <p:nvSpPr>
            <p:cNvPr id="15" name="Rectangle 14"/>
            <p:cNvSpPr/>
            <p:nvPr/>
          </p:nvSpPr>
          <p:spPr bwMode="auto">
            <a:xfrm>
              <a:off x="2457450" y="3124994"/>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100" b="1">
                  <a:solidFill>
                    <a:srgbClr val="FF0000"/>
                  </a:solidFill>
                  <a:latin typeface="Courier New" panose="02070309020205020404" pitchFamily="49" charset="0"/>
                  <a:cs typeface="Courier New" panose="02070309020205020404" pitchFamily="49" charset="0"/>
                </a:rPr>
                <a:t>0X0</a:t>
              </a:r>
            </a:p>
          </p:txBody>
        </p:sp>
      </p:grpSp>
      <p:cxnSp>
        <p:nvCxnSpPr>
          <p:cNvPr id="17" name="Straight Arrow Connector 16"/>
          <p:cNvCxnSpPr/>
          <p:nvPr/>
        </p:nvCxnSpPr>
        <p:spPr bwMode="auto">
          <a:xfrm>
            <a:off x="1981200" y="3352800"/>
            <a:ext cx="571500" cy="0"/>
          </a:xfrm>
          <a:prstGeom prst="straightConnector1">
            <a:avLst/>
          </a:prstGeom>
          <a:solidFill>
            <a:schemeClr val="accent1"/>
          </a:solidFill>
          <a:ln w="50800" cap="flat" cmpd="sng" algn="ctr">
            <a:solidFill>
              <a:srgbClr val="CC00FF"/>
            </a:solidFill>
            <a:prstDash val="solid"/>
            <a:round/>
            <a:headEnd type="oval" w="med" len="med"/>
            <a:tailEnd type="triangle"/>
          </a:ln>
          <a:effectLst/>
        </p:spPr>
      </p:cxnSp>
      <p:cxnSp>
        <p:nvCxnSpPr>
          <p:cNvPr id="19" name="Straight Arrow Connector 18"/>
          <p:cNvCxnSpPr/>
          <p:nvPr/>
        </p:nvCxnSpPr>
        <p:spPr bwMode="auto">
          <a:xfrm>
            <a:off x="4191000" y="3352800"/>
            <a:ext cx="571500" cy="0"/>
          </a:xfrm>
          <a:prstGeom prst="straightConnector1">
            <a:avLst/>
          </a:prstGeom>
          <a:solidFill>
            <a:schemeClr val="accent1"/>
          </a:solidFill>
          <a:ln w="50800" cap="flat" cmpd="sng" algn="ctr">
            <a:solidFill>
              <a:srgbClr val="CC00FF"/>
            </a:solidFill>
            <a:prstDash val="solid"/>
            <a:round/>
            <a:headEnd type="oval" w="med" len="med"/>
            <a:tailEnd type="triangle"/>
          </a:ln>
          <a:effectLst/>
        </p:spPr>
      </p:cxnSp>
      <p:cxnSp>
        <p:nvCxnSpPr>
          <p:cNvPr id="20" name="Straight Arrow Connector 19"/>
          <p:cNvCxnSpPr/>
          <p:nvPr/>
        </p:nvCxnSpPr>
        <p:spPr bwMode="auto">
          <a:xfrm>
            <a:off x="2000250" y="3352800"/>
            <a:ext cx="571500" cy="0"/>
          </a:xfrm>
          <a:prstGeom prst="straightConnector1">
            <a:avLst/>
          </a:prstGeom>
          <a:solidFill>
            <a:schemeClr val="accent1"/>
          </a:solidFill>
          <a:ln w="50800" cap="flat" cmpd="sng" algn="ctr">
            <a:solidFill>
              <a:srgbClr val="CC00FF"/>
            </a:solidFill>
            <a:prstDash val="solid"/>
            <a:round/>
            <a:headEnd type="oval" w="med" len="med"/>
            <a:tailEnd type="triangle"/>
          </a:ln>
          <a:effectLst/>
        </p:spPr>
      </p:cxnSp>
      <p:cxnSp>
        <p:nvCxnSpPr>
          <p:cNvPr id="21" name="Straight Arrow Connector 20"/>
          <p:cNvCxnSpPr/>
          <p:nvPr/>
        </p:nvCxnSpPr>
        <p:spPr bwMode="auto">
          <a:xfrm>
            <a:off x="6400800" y="3352800"/>
            <a:ext cx="571500" cy="0"/>
          </a:xfrm>
          <a:prstGeom prst="straightConnector1">
            <a:avLst/>
          </a:prstGeom>
          <a:solidFill>
            <a:schemeClr val="accent1"/>
          </a:solidFill>
          <a:ln w="50800" cap="flat" cmpd="sng" algn="ctr">
            <a:solidFill>
              <a:srgbClr val="CC00FF"/>
            </a:solidFill>
            <a:prstDash val="solid"/>
            <a:round/>
            <a:headEnd type="oval" w="med" len="med"/>
            <a:tailEnd type="triangle"/>
          </a:ln>
          <a:effectLst/>
        </p:spPr>
      </p:cxnSp>
      <p:grpSp>
        <p:nvGrpSpPr>
          <p:cNvPr id="26" name="Group 25"/>
          <p:cNvGrpSpPr/>
          <p:nvPr/>
        </p:nvGrpSpPr>
        <p:grpSpPr>
          <a:xfrm>
            <a:off x="361950" y="4343400"/>
            <a:ext cx="1866900" cy="457200"/>
            <a:chOff x="361950" y="4343400"/>
            <a:chExt cx="1866900" cy="457200"/>
          </a:xfrm>
        </p:grpSpPr>
        <p:sp>
          <p:nvSpPr>
            <p:cNvPr id="23" name="Rectangle 22"/>
            <p:cNvSpPr/>
            <p:nvPr/>
          </p:nvSpPr>
          <p:spPr bwMode="auto">
            <a:xfrm>
              <a:off x="838200" y="4343400"/>
              <a:ext cx="9144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a:solidFill>
                    <a:srgbClr val="00CC00"/>
                  </a:solidFill>
                  <a:latin typeface="Courier New" panose="02070309020205020404" pitchFamily="49" charset="0"/>
                  <a:cs typeface="Courier New" panose="02070309020205020404" pitchFamily="49" charset="0"/>
                </a:rPr>
                <a:t>Head</a:t>
              </a:r>
            </a:p>
          </p:txBody>
        </p:sp>
        <p:sp>
          <p:nvSpPr>
            <p:cNvPr id="24" name="Rectangle 23"/>
            <p:cNvSpPr/>
            <p:nvPr/>
          </p:nvSpPr>
          <p:spPr bwMode="auto">
            <a:xfrm>
              <a:off x="1771650" y="4343400"/>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a:solidFill>
                  <a:srgbClr val="00CC00"/>
                </a:solidFill>
                <a:latin typeface="Courier New" panose="02070309020205020404" pitchFamily="49" charset="0"/>
                <a:cs typeface="Courier New" panose="02070309020205020404" pitchFamily="49" charset="0"/>
              </a:endParaRPr>
            </a:p>
          </p:txBody>
        </p:sp>
        <p:sp>
          <p:nvSpPr>
            <p:cNvPr id="25" name="Rectangle 24"/>
            <p:cNvSpPr/>
            <p:nvPr/>
          </p:nvSpPr>
          <p:spPr bwMode="auto">
            <a:xfrm>
              <a:off x="361950" y="4343400"/>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100" b="1">
                  <a:solidFill>
                    <a:srgbClr val="FF0000"/>
                  </a:solidFill>
                  <a:latin typeface="Courier New" panose="02070309020205020404" pitchFamily="49" charset="0"/>
                  <a:cs typeface="Courier New" panose="02070309020205020404" pitchFamily="49" charset="0"/>
                </a:rPr>
                <a:t>0X0</a:t>
              </a:r>
              <a:endParaRPr lang="en-US" sz="2400" b="1">
                <a:solidFill>
                  <a:srgbClr val="00CC00"/>
                </a:solidFill>
                <a:latin typeface="Courier New" panose="02070309020205020404" pitchFamily="49" charset="0"/>
                <a:cs typeface="Courier New" panose="02070309020205020404" pitchFamily="49" charset="0"/>
              </a:endParaRPr>
            </a:p>
          </p:txBody>
        </p:sp>
      </p:grpSp>
      <p:grpSp>
        <p:nvGrpSpPr>
          <p:cNvPr id="27" name="Group 26"/>
          <p:cNvGrpSpPr/>
          <p:nvPr/>
        </p:nvGrpSpPr>
        <p:grpSpPr>
          <a:xfrm>
            <a:off x="2552700" y="4343400"/>
            <a:ext cx="1866900" cy="457200"/>
            <a:chOff x="361950" y="4343400"/>
            <a:chExt cx="1866900" cy="457200"/>
          </a:xfrm>
        </p:grpSpPr>
        <p:sp>
          <p:nvSpPr>
            <p:cNvPr id="28" name="Rectangle 27"/>
            <p:cNvSpPr/>
            <p:nvPr/>
          </p:nvSpPr>
          <p:spPr bwMode="auto">
            <a:xfrm>
              <a:off x="838200" y="4343400"/>
              <a:ext cx="9144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a:solidFill>
                    <a:srgbClr val="00CC00"/>
                  </a:solidFill>
                  <a:latin typeface="Courier New" panose="02070309020205020404" pitchFamily="49" charset="0"/>
                  <a:cs typeface="Courier New" panose="02070309020205020404" pitchFamily="49" charset="0"/>
                </a:rPr>
                <a:t>N1</a:t>
              </a:r>
            </a:p>
          </p:txBody>
        </p:sp>
        <p:sp>
          <p:nvSpPr>
            <p:cNvPr id="29" name="Rectangle 28"/>
            <p:cNvSpPr/>
            <p:nvPr/>
          </p:nvSpPr>
          <p:spPr bwMode="auto">
            <a:xfrm>
              <a:off x="1771650" y="4343400"/>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a:solidFill>
                  <a:srgbClr val="00CC00"/>
                </a:solidFill>
                <a:latin typeface="Courier New" panose="02070309020205020404" pitchFamily="49" charset="0"/>
                <a:cs typeface="Courier New" panose="02070309020205020404" pitchFamily="49" charset="0"/>
              </a:endParaRPr>
            </a:p>
          </p:txBody>
        </p:sp>
        <p:sp>
          <p:nvSpPr>
            <p:cNvPr id="30" name="Rectangle 29"/>
            <p:cNvSpPr/>
            <p:nvPr/>
          </p:nvSpPr>
          <p:spPr bwMode="auto">
            <a:xfrm>
              <a:off x="361950" y="4343400"/>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a:solidFill>
                  <a:srgbClr val="00CC00"/>
                </a:solidFill>
                <a:latin typeface="Courier New" panose="02070309020205020404" pitchFamily="49" charset="0"/>
                <a:cs typeface="Courier New" panose="02070309020205020404" pitchFamily="49" charset="0"/>
              </a:endParaRPr>
            </a:p>
          </p:txBody>
        </p:sp>
      </p:grpSp>
      <p:grpSp>
        <p:nvGrpSpPr>
          <p:cNvPr id="31" name="Group 30"/>
          <p:cNvGrpSpPr/>
          <p:nvPr/>
        </p:nvGrpSpPr>
        <p:grpSpPr>
          <a:xfrm>
            <a:off x="4762500" y="4343400"/>
            <a:ext cx="1866900" cy="457200"/>
            <a:chOff x="361950" y="4343400"/>
            <a:chExt cx="1866900" cy="457200"/>
          </a:xfrm>
        </p:grpSpPr>
        <p:sp>
          <p:nvSpPr>
            <p:cNvPr id="32" name="Rectangle 31"/>
            <p:cNvSpPr/>
            <p:nvPr/>
          </p:nvSpPr>
          <p:spPr bwMode="auto">
            <a:xfrm>
              <a:off x="838200" y="4343400"/>
              <a:ext cx="9144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a:solidFill>
                    <a:srgbClr val="00CC00"/>
                  </a:solidFill>
                  <a:latin typeface="Courier New" panose="02070309020205020404" pitchFamily="49" charset="0"/>
                  <a:cs typeface="Courier New" panose="02070309020205020404" pitchFamily="49" charset="0"/>
                </a:rPr>
                <a:t>N2</a:t>
              </a:r>
              <a:endParaRPr lang="en-US" sz="2800" b="1">
                <a:solidFill>
                  <a:srgbClr val="00CC00"/>
                </a:solidFill>
                <a:latin typeface="Courier New" panose="02070309020205020404" pitchFamily="49" charset="0"/>
                <a:cs typeface="Courier New" panose="02070309020205020404" pitchFamily="49" charset="0"/>
              </a:endParaRPr>
            </a:p>
          </p:txBody>
        </p:sp>
        <p:sp>
          <p:nvSpPr>
            <p:cNvPr id="33" name="Rectangle 32"/>
            <p:cNvSpPr/>
            <p:nvPr/>
          </p:nvSpPr>
          <p:spPr bwMode="auto">
            <a:xfrm>
              <a:off x="1771650" y="4343400"/>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a:solidFill>
                  <a:srgbClr val="00CC00"/>
                </a:solidFill>
                <a:latin typeface="Courier New" panose="02070309020205020404" pitchFamily="49" charset="0"/>
                <a:cs typeface="Courier New" panose="02070309020205020404" pitchFamily="49" charset="0"/>
              </a:endParaRPr>
            </a:p>
          </p:txBody>
        </p:sp>
        <p:sp>
          <p:nvSpPr>
            <p:cNvPr id="34" name="Rectangle 33"/>
            <p:cNvSpPr/>
            <p:nvPr/>
          </p:nvSpPr>
          <p:spPr bwMode="auto">
            <a:xfrm>
              <a:off x="361950" y="4343400"/>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a:solidFill>
                  <a:srgbClr val="00CC00"/>
                </a:solidFill>
                <a:latin typeface="Courier New" panose="02070309020205020404" pitchFamily="49" charset="0"/>
                <a:cs typeface="Courier New" panose="02070309020205020404" pitchFamily="49" charset="0"/>
              </a:endParaRPr>
            </a:p>
          </p:txBody>
        </p:sp>
      </p:grpSp>
      <p:grpSp>
        <p:nvGrpSpPr>
          <p:cNvPr id="35" name="Group 34"/>
          <p:cNvGrpSpPr/>
          <p:nvPr/>
        </p:nvGrpSpPr>
        <p:grpSpPr>
          <a:xfrm>
            <a:off x="6972300" y="4343400"/>
            <a:ext cx="1866900" cy="457200"/>
            <a:chOff x="361950" y="4343400"/>
            <a:chExt cx="1866900" cy="457200"/>
          </a:xfrm>
        </p:grpSpPr>
        <p:sp>
          <p:nvSpPr>
            <p:cNvPr id="36" name="Rectangle 35"/>
            <p:cNvSpPr/>
            <p:nvPr/>
          </p:nvSpPr>
          <p:spPr bwMode="auto">
            <a:xfrm>
              <a:off x="838200" y="4343400"/>
              <a:ext cx="9144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a:solidFill>
                    <a:srgbClr val="00CC00"/>
                  </a:solidFill>
                  <a:latin typeface="Courier New" panose="02070309020205020404" pitchFamily="49" charset="0"/>
                  <a:cs typeface="Courier New" panose="02070309020205020404" pitchFamily="49" charset="0"/>
                </a:rPr>
                <a:t>Tail</a:t>
              </a:r>
            </a:p>
          </p:txBody>
        </p:sp>
        <p:sp>
          <p:nvSpPr>
            <p:cNvPr id="37" name="Rectangle 36"/>
            <p:cNvSpPr/>
            <p:nvPr/>
          </p:nvSpPr>
          <p:spPr bwMode="auto">
            <a:xfrm>
              <a:off x="1771650" y="4343400"/>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100" b="1">
                  <a:solidFill>
                    <a:srgbClr val="FF0000"/>
                  </a:solidFill>
                  <a:latin typeface="Courier New" panose="02070309020205020404" pitchFamily="49" charset="0"/>
                  <a:cs typeface="Courier New" panose="02070309020205020404" pitchFamily="49" charset="0"/>
                </a:rPr>
                <a:t>0X0</a:t>
              </a:r>
              <a:endParaRPr lang="en-US" sz="2400" b="1">
                <a:solidFill>
                  <a:srgbClr val="00CC00"/>
                </a:solidFill>
                <a:latin typeface="Courier New" panose="02070309020205020404" pitchFamily="49" charset="0"/>
                <a:cs typeface="Courier New" panose="02070309020205020404" pitchFamily="49" charset="0"/>
              </a:endParaRPr>
            </a:p>
          </p:txBody>
        </p:sp>
        <p:sp>
          <p:nvSpPr>
            <p:cNvPr id="38" name="Rectangle 37"/>
            <p:cNvSpPr/>
            <p:nvPr/>
          </p:nvSpPr>
          <p:spPr bwMode="auto">
            <a:xfrm>
              <a:off x="361950" y="4343400"/>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a:solidFill>
                  <a:srgbClr val="00CC00"/>
                </a:solidFill>
                <a:latin typeface="Courier New" panose="02070309020205020404" pitchFamily="49" charset="0"/>
                <a:cs typeface="Courier New" panose="02070309020205020404" pitchFamily="49" charset="0"/>
              </a:endParaRPr>
            </a:p>
          </p:txBody>
        </p:sp>
      </p:grpSp>
      <p:cxnSp>
        <p:nvCxnSpPr>
          <p:cNvPr id="40" name="Straight Arrow Connector 39"/>
          <p:cNvCxnSpPr/>
          <p:nvPr/>
        </p:nvCxnSpPr>
        <p:spPr bwMode="auto">
          <a:xfrm>
            <a:off x="1981200" y="4476750"/>
            <a:ext cx="571500" cy="0"/>
          </a:xfrm>
          <a:prstGeom prst="straightConnector1">
            <a:avLst/>
          </a:prstGeom>
          <a:solidFill>
            <a:schemeClr val="accent1"/>
          </a:solidFill>
          <a:ln w="50800" cap="flat" cmpd="sng" algn="ctr">
            <a:solidFill>
              <a:srgbClr val="CC00FF"/>
            </a:solidFill>
            <a:prstDash val="solid"/>
            <a:round/>
            <a:headEnd type="oval" w="med" len="med"/>
            <a:tailEnd type="triangle"/>
          </a:ln>
          <a:effectLst/>
        </p:spPr>
      </p:cxnSp>
      <p:cxnSp>
        <p:nvCxnSpPr>
          <p:cNvPr id="41" name="Straight Arrow Connector 40"/>
          <p:cNvCxnSpPr/>
          <p:nvPr/>
        </p:nvCxnSpPr>
        <p:spPr bwMode="auto">
          <a:xfrm>
            <a:off x="2228850" y="4648200"/>
            <a:ext cx="571500" cy="0"/>
          </a:xfrm>
          <a:prstGeom prst="straightConnector1">
            <a:avLst/>
          </a:prstGeom>
          <a:solidFill>
            <a:schemeClr val="accent1"/>
          </a:solidFill>
          <a:ln w="50800" cap="flat" cmpd="sng" algn="ctr">
            <a:solidFill>
              <a:srgbClr val="3333CC"/>
            </a:solidFill>
            <a:prstDash val="solid"/>
            <a:round/>
            <a:headEnd type="triangle" w="med" len="med"/>
            <a:tailEnd type="oval"/>
          </a:ln>
          <a:effectLst/>
        </p:spPr>
      </p:cxnSp>
      <p:cxnSp>
        <p:nvCxnSpPr>
          <p:cNvPr id="42" name="Straight Arrow Connector 41"/>
          <p:cNvCxnSpPr/>
          <p:nvPr/>
        </p:nvCxnSpPr>
        <p:spPr bwMode="auto">
          <a:xfrm>
            <a:off x="4171950" y="4476750"/>
            <a:ext cx="571500" cy="0"/>
          </a:xfrm>
          <a:prstGeom prst="straightConnector1">
            <a:avLst/>
          </a:prstGeom>
          <a:solidFill>
            <a:schemeClr val="accent1"/>
          </a:solidFill>
          <a:ln w="50800" cap="flat" cmpd="sng" algn="ctr">
            <a:solidFill>
              <a:srgbClr val="CC00FF"/>
            </a:solidFill>
            <a:prstDash val="solid"/>
            <a:round/>
            <a:headEnd type="oval" w="med" len="med"/>
            <a:tailEnd type="triangle"/>
          </a:ln>
          <a:effectLst/>
        </p:spPr>
      </p:cxnSp>
      <p:cxnSp>
        <p:nvCxnSpPr>
          <p:cNvPr id="43" name="Straight Arrow Connector 42"/>
          <p:cNvCxnSpPr/>
          <p:nvPr/>
        </p:nvCxnSpPr>
        <p:spPr bwMode="auto">
          <a:xfrm>
            <a:off x="4419600" y="4648200"/>
            <a:ext cx="571500" cy="0"/>
          </a:xfrm>
          <a:prstGeom prst="straightConnector1">
            <a:avLst/>
          </a:prstGeom>
          <a:solidFill>
            <a:schemeClr val="accent1"/>
          </a:solidFill>
          <a:ln w="50800" cap="flat" cmpd="sng" algn="ctr">
            <a:solidFill>
              <a:srgbClr val="3333CC"/>
            </a:solidFill>
            <a:prstDash val="solid"/>
            <a:round/>
            <a:headEnd type="triangle" w="med" len="med"/>
            <a:tailEnd type="oval"/>
          </a:ln>
          <a:effectLst/>
        </p:spPr>
      </p:cxnSp>
      <p:cxnSp>
        <p:nvCxnSpPr>
          <p:cNvPr id="44" name="Straight Arrow Connector 43"/>
          <p:cNvCxnSpPr/>
          <p:nvPr/>
        </p:nvCxnSpPr>
        <p:spPr bwMode="auto">
          <a:xfrm>
            <a:off x="6381750" y="4476750"/>
            <a:ext cx="571500" cy="0"/>
          </a:xfrm>
          <a:prstGeom prst="straightConnector1">
            <a:avLst/>
          </a:prstGeom>
          <a:solidFill>
            <a:schemeClr val="accent1"/>
          </a:solidFill>
          <a:ln w="50800" cap="flat" cmpd="sng" algn="ctr">
            <a:solidFill>
              <a:srgbClr val="CC00FF"/>
            </a:solidFill>
            <a:prstDash val="solid"/>
            <a:round/>
            <a:headEnd type="oval" w="med" len="med"/>
            <a:tailEnd type="triangle"/>
          </a:ln>
          <a:effectLst/>
        </p:spPr>
      </p:cxnSp>
      <p:cxnSp>
        <p:nvCxnSpPr>
          <p:cNvPr id="45" name="Straight Arrow Connector 44"/>
          <p:cNvCxnSpPr/>
          <p:nvPr/>
        </p:nvCxnSpPr>
        <p:spPr bwMode="auto">
          <a:xfrm>
            <a:off x="6629400" y="4648200"/>
            <a:ext cx="571500" cy="0"/>
          </a:xfrm>
          <a:prstGeom prst="straightConnector1">
            <a:avLst/>
          </a:prstGeom>
          <a:solidFill>
            <a:schemeClr val="accent1"/>
          </a:solidFill>
          <a:ln w="50800" cap="flat" cmpd="sng" algn="ctr">
            <a:solidFill>
              <a:srgbClr val="3333CC"/>
            </a:solidFill>
            <a:prstDash val="solid"/>
            <a:round/>
            <a:headEnd type="triangle" w="med" len="med"/>
            <a:tailEnd type="oval"/>
          </a:ln>
          <a:effectLst/>
        </p:spPr>
      </p:cxnSp>
      <p:cxnSp>
        <p:nvCxnSpPr>
          <p:cNvPr id="46" name="Straight Arrow Connector 45"/>
          <p:cNvCxnSpPr/>
          <p:nvPr/>
        </p:nvCxnSpPr>
        <p:spPr bwMode="auto">
          <a:xfrm>
            <a:off x="2581275" y="5638800"/>
            <a:ext cx="571500" cy="0"/>
          </a:xfrm>
          <a:prstGeom prst="straightConnector1">
            <a:avLst/>
          </a:prstGeom>
          <a:solidFill>
            <a:schemeClr val="accent1"/>
          </a:solidFill>
          <a:ln w="50800" cap="flat" cmpd="sng" algn="ctr">
            <a:solidFill>
              <a:srgbClr val="CC00FF"/>
            </a:solidFill>
            <a:prstDash val="solid"/>
            <a:round/>
            <a:headEnd type="oval" w="med" len="med"/>
            <a:tailEnd type="triangle"/>
          </a:ln>
          <a:effectLst/>
        </p:spPr>
      </p:cxnSp>
      <p:grpSp>
        <p:nvGrpSpPr>
          <p:cNvPr id="50" name="Group 49"/>
          <p:cNvGrpSpPr/>
          <p:nvPr/>
        </p:nvGrpSpPr>
        <p:grpSpPr>
          <a:xfrm>
            <a:off x="152400" y="5307012"/>
            <a:ext cx="3141662" cy="1398588"/>
            <a:chOff x="439738" y="5230813"/>
            <a:chExt cx="3141662" cy="1398588"/>
          </a:xfrm>
        </p:grpSpPr>
        <p:sp>
          <p:nvSpPr>
            <p:cNvPr id="47" name="Content Placeholder 2"/>
            <p:cNvSpPr txBox="1">
              <a:spLocks/>
            </p:cNvSpPr>
            <p:nvPr/>
          </p:nvSpPr>
          <p:spPr bwMode="auto">
            <a:xfrm>
              <a:off x="439738" y="5230813"/>
              <a:ext cx="3141662" cy="1398588"/>
            </a:xfrm>
            <a:prstGeom prst="rect">
              <a:avLst/>
            </a:prstGeom>
            <a:solidFill>
              <a:schemeClr val="accent3">
                <a:lumMod val="40000"/>
                <a:lumOff val="60000"/>
              </a:schemeClr>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lgn="ctr">
                <a:buNone/>
              </a:pPr>
              <a:r>
                <a:rPr lang="en-US" u="sng" kern="0">
                  <a:effectLst>
                    <a:outerShdw blurRad="38100" dist="38100" dir="2700000" algn="tl">
                      <a:srgbClr val="000000">
                        <a:alpha val="43137"/>
                      </a:srgbClr>
                    </a:outerShdw>
                  </a:effectLst>
                </a:rPr>
                <a:t>LEGEND</a:t>
              </a:r>
            </a:p>
            <a:p>
              <a:pPr marL="0" indent="0">
                <a:buNone/>
              </a:pPr>
              <a:r>
                <a:rPr lang="en-US" kern="0"/>
                <a:t>Next Node</a:t>
              </a:r>
            </a:p>
            <a:p>
              <a:pPr marL="0" indent="0">
                <a:buNone/>
              </a:pPr>
              <a:r>
                <a:rPr lang="en-US" kern="0"/>
                <a:t>Previous Node</a:t>
              </a:r>
            </a:p>
            <a:p>
              <a:endParaRPr lang="en-US" kern="0"/>
            </a:p>
          </p:txBody>
        </p:sp>
        <p:cxnSp>
          <p:nvCxnSpPr>
            <p:cNvPr id="48" name="Straight Arrow Connector 47"/>
            <p:cNvCxnSpPr/>
            <p:nvPr/>
          </p:nvCxnSpPr>
          <p:spPr bwMode="auto">
            <a:xfrm>
              <a:off x="2867025" y="5867400"/>
              <a:ext cx="571500" cy="0"/>
            </a:xfrm>
            <a:prstGeom prst="straightConnector1">
              <a:avLst/>
            </a:prstGeom>
            <a:solidFill>
              <a:schemeClr val="accent1"/>
            </a:solidFill>
            <a:ln w="50800" cap="flat" cmpd="sng" algn="ctr">
              <a:solidFill>
                <a:srgbClr val="CC00FF"/>
              </a:solidFill>
              <a:prstDash val="solid"/>
              <a:round/>
              <a:headEnd type="oval" w="med" len="med"/>
              <a:tailEnd type="triangle"/>
            </a:ln>
            <a:effectLst/>
          </p:spPr>
        </p:cxnSp>
        <p:cxnSp>
          <p:nvCxnSpPr>
            <p:cNvPr id="49" name="Straight Arrow Connector 48"/>
            <p:cNvCxnSpPr/>
            <p:nvPr/>
          </p:nvCxnSpPr>
          <p:spPr bwMode="auto">
            <a:xfrm>
              <a:off x="2790825" y="6324600"/>
              <a:ext cx="571500" cy="0"/>
            </a:xfrm>
            <a:prstGeom prst="straightConnector1">
              <a:avLst/>
            </a:prstGeom>
            <a:solidFill>
              <a:schemeClr val="accent1"/>
            </a:solidFill>
            <a:ln w="50800" cap="flat" cmpd="sng" algn="ctr">
              <a:solidFill>
                <a:srgbClr val="3333CC"/>
              </a:solidFill>
              <a:prstDash val="solid"/>
              <a:round/>
              <a:headEnd type="triangle" w="med" len="med"/>
              <a:tailEnd type="oval"/>
            </a:ln>
            <a:effectLst/>
          </p:spPr>
        </p:cxnSp>
      </p:grpSp>
    </p:spTree>
    <p:extLst>
      <p:ext uri="{BB962C8B-B14F-4D97-AF65-F5344CB8AC3E}">
        <p14:creationId xmlns:p14="http://schemas.microsoft.com/office/powerpoint/2010/main" val="16633949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Linked Lists</a:t>
            </a:r>
          </a:p>
        </p:txBody>
      </p:sp>
      <p:sp>
        <p:nvSpPr>
          <p:cNvPr id="4" name="Content Placeholder 2"/>
          <p:cNvSpPr txBox="1">
            <a:spLocks/>
          </p:cNvSpPr>
          <p:nvPr/>
        </p:nvSpPr>
        <p:spPr bwMode="auto">
          <a:xfrm>
            <a:off x="277615" y="1752600"/>
            <a:ext cx="8588771" cy="15240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a:latin typeface="Courier New" panose="02070309020205020404" pitchFamily="49" charset="0"/>
                <a:cs typeface="Courier New" panose="02070309020205020404" pitchFamily="49" charset="0"/>
              </a:rPr>
              <a:t>typedef struct Student90COS {</a:t>
            </a:r>
          </a:p>
          <a:p>
            <a:pPr marL="0" indent="0">
              <a:buNone/>
            </a:pPr>
            <a:r>
              <a:rPr lang="en-US" sz="1600">
                <a:latin typeface="Courier New" panose="02070309020205020404" pitchFamily="49" charset="0"/>
                <a:cs typeface="Courier New" panose="02070309020205020404" pitchFamily="49" charset="0"/>
              </a:rPr>
              <a:t>    char </a:t>
            </a:r>
            <a:r>
              <a:rPr lang="en-US" sz="1600" err="1">
                <a:latin typeface="Courier New" panose="02070309020205020404" pitchFamily="49" charset="0"/>
                <a:cs typeface="Courier New" panose="02070309020205020404" pitchFamily="49" charset="0"/>
              </a:rPr>
              <a:t>student_initials</a:t>
            </a:r>
            <a:r>
              <a:rPr lang="en-US" sz="1600">
                <a:latin typeface="Courier New" panose="02070309020205020404" pitchFamily="49" charset="0"/>
                <a:cs typeface="Courier New" panose="02070309020205020404" pitchFamily="49" charset="0"/>
              </a:rPr>
              <a:t>[4];</a:t>
            </a:r>
          </a:p>
          <a:p>
            <a:pPr marL="0" indent="0">
              <a:buNone/>
            </a:pP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int</a:t>
            </a: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student_number</a:t>
            </a:r>
            <a:r>
              <a:rPr lang="en-US" sz="1600">
                <a:latin typeface="Courier New" panose="02070309020205020404" pitchFamily="49" charset="0"/>
                <a:cs typeface="Courier New" panose="02070309020205020404" pitchFamily="49" charset="0"/>
              </a:rPr>
              <a:t>;</a:t>
            </a:r>
          </a:p>
          <a:p>
            <a:pPr marL="0" indent="0">
              <a:buNone/>
            </a:pPr>
            <a:r>
              <a:rPr lang="en-US" sz="1600">
                <a:latin typeface="Courier New" panose="02070309020205020404" pitchFamily="49" charset="0"/>
                <a:cs typeface="Courier New" panose="02070309020205020404" pitchFamily="49" charset="0"/>
              </a:rPr>
              <a:t>    struct Student90COS * </a:t>
            </a:r>
            <a:r>
              <a:rPr lang="en-US" sz="1600" err="1">
                <a:latin typeface="Courier New" panose="02070309020205020404" pitchFamily="49" charset="0"/>
                <a:cs typeface="Courier New" panose="02070309020205020404" pitchFamily="49" charset="0"/>
              </a:rPr>
              <a:t>next_node</a:t>
            </a:r>
            <a:r>
              <a:rPr lang="en-US" sz="1600">
                <a:latin typeface="Courier New" panose="02070309020205020404" pitchFamily="49" charset="0"/>
                <a:cs typeface="Courier New" panose="02070309020205020404" pitchFamily="49" charset="0"/>
              </a:rPr>
              <a:t>;</a:t>
            </a:r>
          </a:p>
          <a:p>
            <a:pPr marL="0" indent="0">
              <a:buNone/>
            </a:pPr>
            <a:r>
              <a:rPr lang="en-US" sz="1600">
                <a:latin typeface="Courier New" panose="02070309020205020404" pitchFamily="49" charset="0"/>
                <a:cs typeface="Courier New" panose="02070309020205020404" pitchFamily="49" charset="0"/>
              </a:rPr>
              <a:t>}node;</a:t>
            </a:r>
          </a:p>
        </p:txBody>
      </p:sp>
      <p:sp>
        <p:nvSpPr>
          <p:cNvPr id="5" name="Content Placeholder 2"/>
          <p:cNvSpPr txBox="1">
            <a:spLocks/>
          </p:cNvSpPr>
          <p:nvPr/>
        </p:nvSpPr>
        <p:spPr bwMode="auto">
          <a:xfrm>
            <a:off x="277615" y="3429000"/>
            <a:ext cx="8588771" cy="2971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a:solidFill>
                  <a:srgbClr val="000000"/>
                </a:solidFill>
                <a:latin typeface="Courier New"/>
                <a:cs typeface="Courier New"/>
              </a:rPr>
              <a:t>// Code in section13_structs/</a:t>
            </a:r>
            <a:r>
              <a:rPr lang="en-US" sz="1600" err="1">
                <a:solidFill>
                  <a:srgbClr val="000000"/>
                </a:solidFill>
                <a:latin typeface="Courier New"/>
                <a:cs typeface="Courier New"/>
              </a:rPr>
              <a:t>ll_demo.c</a:t>
            </a:r>
          </a:p>
        </p:txBody>
      </p:sp>
      <p:sp>
        <p:nvSpPr>
          <p:cNvPr id="7" name="Content Placeholder 2"/>
          <p:cNvSpPr>
            <a:spLocks noGrp="1"/>
          </p:cNvSpPr>
          <p:nvPr>
            <p:ph idx="1"/>
          </p:nvPr>
        </p:nvSpPr>
        <p:spPr>
          <a:xfrm>
            <a:off x="554038" y="1295400"/>
            <a:ext cx="8294687" cy="4725988"/>
          </a:xfrm>
        </p:spPr>
        <p:txBody>
          <a:bodyPr/>
          <a:lstStyle/>
          <a:p>
            <a:pPr marL="0" indent="0">
              <a:buNone/>
            </a:pPr>
            <a:r>
              <a:rPr lang="en-US"/>
              <a:t>Let’s discus this singly linked list… </a:t>
            </a:r>
          </a:p>
        </p:txBody>
      </p:sp>
    </p:spTree>
    <p:extLst>
      <p:ext uri="{BB962C8B-B14F-4D97-AF65-F5344CB8AC3E}">
        <p14:creationId xmlns:p14="http://schemas.microsoft.com/office/powerpoint/2010/main" val="14052271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Declaring Linked List Struct</a:t>
            </a:r>
            <a:endParaRPr lang="en-US">
              <a:solidFill>
                <a:schemeClr val="tx1"/>
              </a:solidFill>
            </a:endParaRPr>
          </a:p>
        </p:txBody>
      </p:sp>
      <p:sp>
        <p:nvSpPr>
          <p:cNvPr id="4" name="Content Placeholder 2"/>
          <p:cNvSpPr txBox="1">
            <a:spLocks/>
          </p:cNvSpPr>
          <p:nvPr/>
        </p:nvSpPr>
        <p:spPr bwMode="auto">
          <a:xfrm>
            <a:off x="277615" y="4272706"/>
            <a:ext cx="8588771" cy="15240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a:latin typeface="Courier New" panose="02070309020205020404" pitchFamily="49" charset="0"/>
                <a:cs typeface="Courier New" panose="02070309020205020404" pitchFamily="49" charset="0"/>
              </a:rPr>
              <a:t>Typedef struct Student90COS {</a:t>
            </a:r>
          </a:p>
          <a:p>
            <a:pPr marL="0" indent="0">
              <a:buNone/>
            </a:pPr>
            <a:r>
              <a:rPr lang="en-US" sz="1600">
                <a:latin typeface="Courier New" panose="02070309020205020404" pitchFamily="49" charset="0"/>
                <a:cs typeface="Courier New" panose="02070309020205020404" pitchFamily="49" charset="0"/>
              </a:rPr>
              <a:t>    char </a:t>
            </a:r>
            <a:r>
              <a:rPr lang="en-US" sz="1600" err="1">
                <a:latin typeface="Courier New" panose="02070309020205020404" pitchFamily="49" charset="0"/>
                <a:cs typeface="Courier New" panose="02070309020205020404" pitchFamily="49" charset="0"/>
              </a:rPr>
              <a:t>student_initials</a:t>
            </a:r>
            <a:r>
              <a:rPr lang="en-US" sz="1600">
                <a:latin typeface="Courier New" panose="02070309020205020404" pitchFamily="49" charset="0"/>
                <a:cs typeface="Courier New" panose="02070309020205020404" pitchFamily="49" charset="0"/>
              </a:rPr>
              <a:t>[4];</a:t>
            </a:r>
          </a:p>
          <a:p>
            <a:pPr marL="0" indent="0">
              <a:buNone/>
            </a:pP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int</a:t>
            </a: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student_number</a:t>
            </a:r>
            <a:r>
              <a:rPr lang="en-US" sz="1600">
                <a:latin typeface="Courier New" panose="02070309020205020404" pitchFamily="49" charset="0"/>
                <a:cs typeface="Courier New" panose="02070309020205020404" pitchFamily="49" charset="0"/>
              </a:rPr>
              <a:t>;</a:t>
            </a:r>
          </a:p>
          <a:p>
            <a:pPr marL="0" indent="0">
              <a:buNone/>
            </a:pPr>
            <a:r>
              <a:rPr lang="en-US" sz="1600">
                <a:latin typeface="Courier New" panose="02070309020205020404" pitchFamily="49" charset="0"/>
                <a:cs typeface="Courier New" panose="02070309020205020404" pitchFamily="49" charset="0"/>
              </a:rPr>
              <a:t>    struct Student90COS * </a:t>
            </a:r>
            <a:r>
              <a:rPr lang="en-US" sz="1600" err="1">
                <a:latin typeface="Courier New" panose="02070309020205020404" pitchFamily="49" charset="0"/>
                <a:cs typeface="Courier New" panose="02070309020205020404" pitchFamily="49" charset="0"/>
              </a:rPr>
              <a:t>next_node</a:t>
            </a:r>
            <a:r>
              <a:rPr lang="en-US" sz="1600">
                <a:latin typeface="Courier New" panose="02070309020205020404" pitchFamily="49" charset="0"/>
                <a:cs typeface="Courier New" panose="02070309020205020404" pitchFamily="49" charset="0"/>
              </a:rPr>
              <a:t>;</a:t>
            </a:r>
          </a:p>
          <a:p>
            <a:pPr marL="0" indent="0">
              <a:buNone/>
            </a:pPr>
            <a:r>
              <a:rPr lang="en-US" sz="1600">
                <a:latin typeface="Courier New" panose="02070309020205020404" pitchFamily="49" charset="0"/>
                <a:cs typeface="Courier New" panose="02070309020205020404" pitchFamily="49" charset="0"/>
              </a:rPr>
              <a:t>}node;</a:t>
            </a:r>
          </a:p>
        </p:txBody>
      </p:sp>
      <p:sp>
        <p:nvSpPr>
          <p:cNvPr id="7" name="Content Placeholder 2"/>
          <p:cNvSpPr>
            <a:spLocks noGrp="1"/>
          </p:cNvSpPr>
          <p:nvPr>
            <p:ph idx="1"/>
          </p:nvPr>
        </p:nvSpPr>
        <p:spPr>
          <a:xfrm>
            <a:off x="554038" y="1295400"/>
            <a:ext cx="8294687" cy="4725988"/>
          </a:xfrm>
        </p:spPr>
        <p:txBody>
          <a:bodyPr/>
          <a:lstStyle/>
          <a:p>
            <a:pPr marL="0" indent="0">
              <a:buNone/>
            </a:pPr>
            <a:r>
              <a:rPr lang="en-US"/>
              <a:t>Let’s discus this singly linked list…</a:t>
            </a:r>
          </a:p>
          <a:p>
            <a:pPr>
              <a:buFont typeface="Arial"/>
              <a:buChar char="•"/>
            </a:pPr>
            <a:r>
              <a:rPr lang="en-US">
                <a:solidFill>
                  <a:srgbClr val="000000"/>
                </a:solidFill>
                <a:cs typeface="Arial"/>
              </a:rPr>
              <a:t>Declaring a linked list node is similar to declaring a regular linked list</a:t>
            </a:r>
          </a:p>
          <a:p>
            <a:pPr>
              <a:buFont typeface="Arial"/>
              <a:buChar char="•"/>
            </a:pPr>
            <a:r>
              <a:rPr lang="en-US">
                <a:solidFill>
                  <a:srgbClr val="000000"/>
                </a:solidFill>
                <a:cs typeface="Arial"/>
              </a:rPr>
              <a:t>Notice we are declaring the struct in a recursive manner (struct Student90COS * </a:t>
            </a:r>
            <a:r>
              <a:rPr lang="en-US" err="1">
                <a:solidFill>
                  <a:srgbClr val="000000"/>
                </a:solidFill>
                <a:cs typeface="Arial"/>
              </a:rPr>
              <a:t>next_node</a:t>
            </a:r>
            <a:r>
              <a:rPr lang="en-US">
                <a:solidFill>
                  <a:srgbClr val="000000"/>
                </a:solidFill>
                <a:cs typeface="Arial"/>
              </a:rPr>
              <a:t>)</a:t>
            </a:r>
          </a:p>
          <a:p>
            <a:pPr>
              <a:buFont typeface="Arial"/>
              <a:buChar char="•"/>
            </a:pPr>
            <a:r>
              <a:rPr lang="en-US" err="1">
                <a:solidFill>
                  <a:srgbClr val="000000"/>
                </a:solidFill>
                <a:cs typeface="Arial"/>
              </a:rPr>
              <a:t>Next_node</a:t>
            </a:r>
            <a:r>
              <a:rPr lang="en-US">
                <a:solidFill>
                  <a:srgbClr val="000000"/>
                </a:solidFill>
                <a:cs typeface="Arial"/>
              </a:rPr>
              <a:t> holds a pointer to the next node</a:t>
            </a:r>
          </a:p>
          <a:p>
            <a:pPr marL="0" indent="0">
              <a:buNone/>
            </a:pPr>
            <a:r>
              <a:rPr lang="en-US">
                <a:solidFill>
                  <a:schemeClr val="tx1"/>
                </a:solidFill>
                <a:cs typeface="Arial"/>
              </a:rPr>
              <a:t>= - d</a:t>
            </a:r>
            <a:endParaRPr lang="en-US">
              <a:solidFill>
                <a:schemeClr val="tx1"/>
              </a:solidFill>
            </a:endParaRPr>
          </a:p>
        </p:txBody>
      </p:sp>
    </p:spTree>
    <p:extLst>
      <p:ext uri="{BB962C8B-B14F-4D97-AF65-F5344CB8AC3E}">
        <p14:creationId xmlns:p14="http://schemas.microsoft.com/office/powerpoint/2010/main" val="634007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Defining Linked List</a:t>
            </a:r>
            <a:r>
              <a:rPr lang="en-US">
                <a:solidFill>
                  <a:srgbClr val="000000"/>
                </a:solidFill>
                <a:cs typeface="Arial"/>
              </a:rPr>
              <a:t> Nodes</a:t>
            </a:r>
            <a:endParaRPr lang="en-US">
              <a:solidFill>
                <a:schemeClr val="tx1"/>
              </a:solidFill>
            </a:endParaRPr>
          </a:p>
        </p:txBody>
      </p:sp>
      <p:sp>
        <p:nvSpPr>
          <p:cNvPr id="4" name="Content Placeholder 2"/>
          <p:cNvSpPr txBox="1">
            <a:spLocks/>
          </p:cNvSpPr>
          <p:nvPr/>
        </p:nvSpPr>
        <p:spPr bwMode="auto">
          <a:xfrm>
            <a:off x="251390" y="4733925"/>
            <a:ext cx="8588375" cy="175491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a:buNone/>
            </a:pPr>
            <a:r>
              <a:rPr lang="en-US" sz="1600">
                <a:latin typeface="Courier New" panose="02070309020205020404" pitchFamily="49" charset="0"/>
                <a:cs typeface="Courier New" panose="02070309020205020404" pitchFamily="49" charset="0"/>
              </a:rPr>
              <a:t>node * MQT18_01_S1 = (node*)malloc(</a:t>
            </a:r>
            <a:r>
              <a:rPr lang="en-US" sz="1600" err="1">
                <a:latin typeface="Courier New" panose="02070309020205020404" pitchFamily="49" charset="0"/>
                <a:cs typeface="Courier New" panose="02070309020205020404" pitchFamily="49" charset="0"/>
              </a:rPr>
              <a:t>sizeof</a:t>
            </a:r>
            <a:r>
              <a:rPr lang="en-US" sz="1600">
                <a:latin typeface="Courier New" panose="02070309020205020404" pitchFamily="49" charset="0"/>
                <a:cs typeface="Courier New" panose="02070309020205020404" pitchFamily="49" charset="0"/>
              </a:rPr>
              <a:t>(node));</a:t>
            </a:r>
            <a:r>
              <a:rPr lang="en-US" sz="1600">
                <a:solidFill>
                  <a:srgbClr val="000000"/>
                </a:solidFill>
                <a:latin typeface="Courier New"/>
                <a:cs typeface="Courier New"/>
              </a:rPr>
              <a:t>  //head</a:t>
            </a:r>
            <a:endParaRPr lang="en-US">
              <a:solidFill>
                <a:schemeClr val="tx1"/>
              </a:solidFill>
            </a:endParaRPr>
          </a:p>
          <a:p>
            <a:pPr>
              <a:buNone/>
            </a:pPr>
            <a:r>
              <a:rPr lang="en-US" sz="1600">
                <a:latin typeface="Courier New" panose="02070309020205020404" pitchFamily="49" charset="0"/>
                <a:cs typeface="Courier New" panose="02070309020205020404" pitchFamily="49" charset="0"/>
              </a:rPr>
              <a:t>node * MQT18_01_S2 = (node*)malloc(sizeof(node));</a:t>
            </a:r>
            <a:endParaRPr lang="en-US">
              <a:solidFill>
                <a:schemeClr val="tx1"/>
              </a:solidFill>
            </a:endParaRPr>
          </a:p>
          <a:p>
            <a:pPr>
              <a:buNone/>
            </a:pPr>
            <a:r>
              <a:rPr lang="en-US" sz="1600">
                <a:latin typeface="Courier New" panose="02070309020205020404" pitchFamily="49" charset="0"/>
                <a:cs typeface="Courier New" panose="02070309020205020404" pitchFamily="49" charset="0"/>
              </a:rPr>
              <a:t>node * MQT18_01_S3 = (node*)malloc(</a:t>
            </a:r>
            <a:r>
              <a:rPr lang="en-US" sz="1600" err="1">
                <a:latin typeface="Courier New" panose="02070309020205020404" pitchFamily="49" charset="0"/>
                <a:cs typeface="Courier New" panose="02070309020205020404" pitchFamily="49" charset="0"/>
              </a:rPr>
              <a:t>sizeof</a:t>
            </a:r>
            <a:r>
              <a:rPr lang="en-US" sz="1600">
                <a:latin typeface="Courier New" panose="02070309020205020404" pitchFamily="49" charset="0"/>
                <a:cs typeface="Courier New" panose="02070309020205020404" pitchFamily="49" charset="0"/>
              </a:rPr>
              <a:t>(node));</a:t>
            </a:r>
            <a:r>
              <a:rPr lang="en-US" sz="1600">
                <a:solidFill>
                  <a:srgbClr val="000000"/>
                </a:solidFill>
                <a:latin typeface="Courier New"/>
                <a:cs typeface="Courier New"/>
              </a:rPr>
              <a:t>  //tail</a:t>
            </a:r>
            <a:endParaRPr lang="en-US">
              <a:solidFill>
                <a:schemeClr val="tx1"/>
              </a:solidFill>
            </a:endParaRPr>
          </a:p>
        </p:txBody>
      </p:sp>
      <p:sp>
        <p:nvSpPr>
          <p:cNvPr id="7" name="Content Placeholder 2"/>
          <p:cNvSpPr>
            <a:spLocks noGrp="1"/>
          </p:cNvSpPr>
          <p:nvPr>
            <p:ph idx="1"/>
          </p:nvPr>
        </p:nvSpPr>
        <p:spPr>
          <a:xfrm>
            <a:off x="554038" y="1295400"/>
            <a:ext cx="8294687" cy="3356364"/>
          </a:xfrm>
        </p:spPr>
        <p:txBody>
          <a:bodyPr/>
          <a:lstStyle/>
          <a:p>
            <a:pPr marL="0" indent="0">
              <a:buNone/>
            </a:pPr>
            <a:r>
              <a:rPr lang="en-US"/>
              <a:t>Let’s discus this singly linked list…</a:t>
            </a:r>
          </a:p>
          <a:p>
            <a:pPr>
              <a:buFont typeface="Arial"/>
              <a:buChar char="•"/>
            </a:pPr>
            <a:r>
              <a:rPr lang="en-US">
                <a:cs typeface="Arial"/>
              </a:rPr>
              <a:t>Below we created our head, node 2 and our tail. </a:t>
            </a:r>
          </a:p>
          <a:p>
            <a:pPr>
              <a:buFont typeface="Arial"/>
              <a:buChar char="•"/>
            </a:pPr>
            <a:r>
              <a:rPr lang="en-US">
                <a:cs typeface="Arial"/>
              </a:rPr>
              <a:t>Each are Student90COS structs in which we </a:t>
            </a:r>
            <a:r>
              <a:rPr lang="en-US" err="1">
                <a:cs typeface="Arial"/>
              </a:rPr>
              <a:t>shortcutted</a:t>
            </a:r>
            <a:r>
              <a:rPr lang="en-US">
                <a:cs typeface="Arial"/>
              </a:rPr>
              <a:t> using the </a:t>
            </a:r>
            <a:r>
              <a:rPr lang="en-US" err="1">
                <a:cs typeface="Arial"/>
              </a:rPr>
              <a:t>typdef</a:t>
            </a:r>
            <a:r>
              <a:rPr lang="en-US">
                <a:cs typeface="Arial"/>
              </a:rPr>
              <a:t> "node"</a:t>
            </a:r>
          </a:p>
          <a:p>
            <a:pPr>
              <a:buFont typeface="Arial"/>
              <a:buChar char="•"/>
            </a:pPr>
            <a:r>
              <a:rPr lang="en-US">
                <a:cs typeface="Arial"/>
              </a:rPr>
              <a:t>Each were set in memory using malloc to the size of a standard Student90COS struct size</a:t>
            </a:r>
          </a:p>
          <a:p>
            <a:pPr lvl="1">
              <a:buFont typeface="Arial"/>
              <a:buChar char="•"/>
            </a:pPr>
            <a:r>
              <a:rPr lang="en-US">
                <a:cs typeface="Arial"/>
              </a:rPr>
              <a:t>Unlike arrays... there is a good chance the structs are not next to each other in memory... but that's okay. </a:t>
            </a:r>
          </a:p>
          <a:p>
            <a:pPr marL="0" indent="0">
              <a:buNone/>
            </a:pPr>
            <a:endParaRPr lang="en-US">
              <a:cs typeface="Arial"/>
            </a:endParaRPr>
          </a:p>
        </p:txBody>
      </p:sp>
    </p:spTree>
    <p:extLst>
      <p:ext uri="{BB962C8B-B14F-4D97-AF65-F5344CB8AC3E}">
        <p14:creationId xmlns:p14="http://schemas.microsoft.com/office/powerpoint/2010/main" val="36266479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Linked Lists</a:t>
            </a:r>
          </a:p>
        </p:txBody>
      </p:sp>
      <p:sp>
        <p:nvSpPr>
          <p:cNvPr id="7" name="Content Placeholder 2"/>
          <p:cNvSpPr>
            <a:spLocks noGrp="1"/>
          </p:cNvSpPr>
          <p:nvPr>
            <p:ph idx="1"/>
          </p:nvPr>
        </p:nvSpPr>
        <p:spPr>
          <a:xfrm>
            <a:off x="542925" y="1104900"/>
            <a:ext cx="8294688" cy="1739305"/>
          </a:xfrm>
        </p:spPr>
        <p:txBody>
          <a:bodyPr/>
          <a:lstStyle/>
          <a:p>
            <a:pPr marL="0" indent="0">
              <a:buNone/>
            </a:pPr>
            <a:r>
              <a:rPr lang="en-US"/>
              <a:t>Let’s discus this singly linked list…</a:t>
            </a:r>
          </a:p>
          <a:p>
            <a:pPr>
              <a:buFont typeface="Arial"/>
              <a:buChar char="•"/>
            </a:pPr>
            <a:r>
              <a:rPr lang="en-US">
                <a:solidFill>
                  <a:srgbClr val="000000"/>
                </a:solidFill>
                <a:cs typeface="Arial"/>
              </a:rPr>
              <a:t>Why is S1 the head? Why is tail-&gt;next_node NULL?</a:t>
            </a:r>
          </a:p>
          <a:p>
            <a:pPr>
              <a:buFont typeface="Arial"/>
              <a:buChar char="•"/>
            </a:pPr>
            <a:r>
              <a:rPr lang="en-US">
                <a:solidFill>
                  <a:srgbClr val="000000"/>
                </a:solidFill>
                <a:cs typeface="Arial"/>
              </a:rPr>
              <a:t>How did we link these structs despite them being in different locations in memory?</a:t>
            </a:r>
          </a:p>
          <a:p>
            <a:pPr marL="0" indent="0">
              <a:buNone/>
            </a:pPr>
            <a:r>
              <a:rPr lang="en-US">
                <a:solidFill>
                  <a:schemeClr val="tx1"/>
                </a:solidFill>
                <a:cs typeface="Arial"/>
              </a:rPr>
              <a:t>= - d</a:t>
            </a:r>
            <a:endParaRPr lang="en-US">
              <a:solidFill>
                <a:schemeClr val="tx1"/>
              </a:solidFill>
            </a:endParaRPr>
          </a:p>
        </p:txBody>
      </p:sp>
      <p:sp>
        <p:nvSpPr>
          <p:cNvPr id="3" name="Content Placeholder 2">
            <a:extLst>
              <a:ext uri="{FF2B5EF4-FFF2-40B4-BE49-F238E27FC236}">
                <a16:creationId xmlns:a16="http://schemas.microsoft.com/office/drawing/2014/main" id="{5037F35A-3074-42E1-83FE-4EB61BFEE8A2}"/>
              </a:ext>
            </a:extLst>
          </p:cNvPr>
          <p:cNvSpPr txBox="1">
            <a:spLocks/>
          </p:cNvSpPr>
          <p:nvPr/>
        </p:nvSpPr>
        <p:spPr bwMode="auto">
          <a:xfrm>
            <a:off x="295145" y="2828925"/>
            <a:ext cx="8588375" cy="3627162"/>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a:buNone/>
            </a:pPr>
            <a:r>
              <a:rPr lang="en-US" sz="1600">
                <a:solidFill>
                  <a:srgbClr val="FF0000"/>
                </a:solidFill>
                <a:latin typeface="Courier New" panose="02070309020205020404" pitchFamily="49" charset="0"/>
                <a:cs typeface="Courier New" panose="02070309020205020404" pitchFamily="49" charset="0"/>
              </a:rPr>
              <a:t>//head</a:t>
            </a:r>
            <a:endParaRPr lang="en-US">
              <a:solidFill>
                <a:srgbClr val="FF0000"/>
              </a:solidFill>
            </a:endParaRPr>
          </a:p>
          <a:p>
            <a:pPr>
              <a:buNone/>
            </a:pPr>
            <a:r>
              <a:rPr lang="en-US" sz="1600" err="1">
                <a:latin typeface="Courier New" panose="02070309020205020404" pitchFamily="49" charset="0"/>
                <a:cs typeface="Courier New" panose="02070309020205020404" pitchFamily="49" charset="0"/>
              </a:rPr>
              <a:t>strcpy</a:t>
            </a:r>
            <a:r>
              <a:rPr lang="en-US" sz="1600">
                <a:latin typeface="Courier New" panose="02070309020205020404" pitchFamily="49" charset="0"/>
                <a:cs typeface="Courier New" panose="02070309020205020404" pitchFamily="49" charset="0"/>
              </a:rPr>
              <a:t>(MQT18_01_S1-&gt;</a:t>
            </a:r>
            <a:r>
              <a:rPr lang="en-US" sz="1600" err="1">
                <a:latin typeface="Courier New" panose="02070309020205020404" pitchFamily="49" charset="0"/>
                <a:cs typeface="Courier New" panose="02070309020205020404" pitchFamily="49" charset="0"/>
              </a:rPr>
              <a:t>student_initials</a:t>
            </a:r>
            <a:r>
              <a:rPr lang="en-US" sz="1600">
                <a:latin typeface="Courier New" panose="02070309020205020404" pitchFamily="49" charset="0"/>
                <a:cs typeface="Courier New" panose="02070309020205020404" pitchFamily="49" charset="0"/>
              </a:rPr>
              <a:t>, "LOL");</a:t>
            </a:r>
            <a:endParaRPr lang="en-US">
              <a:solidFill>
                <a:schemeClr val="tx1"/>
              </a:solidFill>
            </a:endParaRPr>
          </a:p>
          <a:p>
            <a:pPr>
              <a:buNone/>
            </a:pPr>
            <a:r>
              <a:rPr lang="en-US" sz="1600">
                <a:latin typeface="Courier New" panose="02070309020205020404" pitchFamily="49" charset="0"/>
                <a:cs typeface="Courier New" panose="02070309020205020404" pitchFamily="49" charset="0"/>
              </a:rPr>
              <a:t>MQT18_01_S1-&gt;</a:t>
            </a:r>
            <a:r>
              <a:rPr lang="en-US" sz="1600" err="1">
                <a:latin typeface="Courier New" panose="02070309020205020404" pitchFamily="49" charset="0"/>
                <a:cs typeface="Courier New" panose="02070309020205020404" pitchFamily="49" charset="0"/>
              </a:rPr>
              <a:t>student_number</a:t>
            </a:r>
            <a:r>
              <a:rPr lang="en-US" sz="1600">
                <a:latin typeface="Courier New" panose="02070309020205020404" pitchFamily="49" charset="0"/>
                <a:cs typeface="Courier New" panose="02070309020205020404" pitchFamily="49" charset="0"/>
              </a:rPr>
              <a:t> = 1;</a:t>
            </a:r>
            <a:endParaRPr lang="en-US">
              <a:solidFill>
                <a:schemeClr val="tx1"/>
              </a:solidFill>
            </a:endParaRPr>
          </a:p>
          <a:p>
            <a:pPr>
              <a:buNone/>
            </a:pPr>
            <a:r>
              <a:rPr lang="en-US" sz="1600">
                <a:latin typeface="Courier New" panose="02070309020205020404" pitchFamily="49" charset="0"/>
                <a:cs typeface="Courier New" panose="02070309020205020404" pitchFamily="49" charset="0"/>
              </a:rPr>
              <a:t>MQT18_01_S1-&gt;</a:t>
            </a:r>
            <a:r>
              <a:rPr lang="en-US" sz="1600" err="1">
                <a:latin typeface="Courier New" panose="02070309020205020404" pitchFamily="49" charset="0"/>
                <a:cs typeface="Courier New" panose="02070309020205020404" pitchFamily="49" charset="0"/>
              </a:rPr>
              <a:t>next_node</a:t>
            </a:r>
            <a:r>
              <a:rPr lang="en-US" sz="1600">
                <a:latin typeface="Courier New" panose="02070309020205020404" pitchFamily="49" charset="0"/>
                <a:cs typeface="Courier New" panose="02070309020205020404" pitchFamily="49" charset="0"/>
              </a:rPr>
              <a:t> = MQT18_01_S2;</a:t>
            </a:r>
            <a:endParaRPr lang="en-US">
              <a:solidFill>
                <a:schemeClr val="tx1"/>
              </a:solidFill>
            </a:endParaRPr>
          </a:p>
          <a:p>
            <a:pPr>
              <a:buNone/>
            </a:pPr>
            <a:r>
              <a:rPr lang="en-US" sz="1600">
                <a:solidFill>
                  <a:srgbClr val="FF0000"/>
                </a:solidFill>
                <a:latin typeface="Courier New" panose="02070309020205020404" pitchFamily="49" charset="0"/>
                <a:cs typeface="Courier New" panose="02070309020205020404" pitchFamily="49" charset="0"/>
              </a:rPr>
              <a:t>//node2</a:t>
            </a:r>
            <a:endParaRPr lang="en-US">
              <a:solidFill>
                <a:srgbClr val="FF0000"/>
              </a:solidFill>
            </a:endParaRPr>
          </a:p>
          <a:p>
            <a:pPr>
              <a:buNone/>
            </a:pPr>
            <a:r>
              <a:rPr lang="en-US" sz="1600" err="1">
                <a:latin typeface="Courier New" panose="02070309020205020404" pitchFamily="49" charset="0"/>
                <a:cs typeface="Courier New" panose="02070309020205020404" pitchFamily="49" charset="0"/>
              </a:rPr>
              <a:t>strcpy</a:t>
            </a:r>
            <a:r>
              <a:rPr lang="en-US" sz="1600">
                <a:latin typeface="Courier New" panose="02070309020205020404" pitchFamily="49" charset="0"/>
                <a:cs typeface="Courier New" panose="02070309020205020404" pitchFamily="49" charset="0"/>
              </a:rPr>
              <a:t>(MQT18_01_S2-&gt;</a:t>
            </a:r>
            <a:r>
              <a:rPr lang="en-US" sz="1600" err="1">
                <a:latin typeface="Courier New" panose="02070309020205020404" pitchFamily="49" charset="0"/>
                <a:cs typeface="Courier New" panose="02070309020205020404" pitchFamily="49" charset="0"/>
              </a:rPr>
              <a:t>student_initials</a:t>
            </a:r>
            <a:r>
              <a:rPr lang="en-US" sz="1600">
                <a:latin typeface="Courier New" panose="02070309020205020404" pitchFamily="49" charset="0"/>
                <a:cs typeface="Courier New" panose="02070309020205020404" pitchFamily="49" charset="0"/>
              </a:rPr>
              <a:t>, "KAY");</a:t>
            </a:r>
            <a:endParaRPr lang="en-US">
              <a:solidFill>
                <a:schemeClr val="tx1"/>
              </a:solidFill>
            </a:endParaRPr>
          </a:p>
          <a:p>
            <a:pPr>
              <a:buNone/>
            </a:pPr>
            <a:r>
              <a:rPr lang="en-US" sz="1600">
                <a:latin typeface="Courier New" panose="02070309020205020404" pitchFamily="49" charset="0"/>
                <a:cs typeface="Courier New" panose="02070309020205020404" pitchFamily="49" charset="0"/>
              </a:rPr>
              <a:t>MQT18_01_S2-&gt;</a:t>
            </a:r>
            <a:r>
              <a:rPr lang="en-US" sz="1600" err="1">
                <a:latin typeface="Courier New" panose="02070309020205020404" pitchFamily="49" charset="0"/>
                <a:cs typeface="Courier New" panose="02070309020205020404" pitchFamily="49" charset="0"/>
              </a:rPr>
              <a:t>student_number</a:t>
            </a:r>
            <a:r>
              <a:rPr lang="en-US" sz="1600">
                <a:latin typeface="Courier New" panose="02070309020205020404" pitchFamily="49" charset="0"/>
                <a:cs typeface="Courier New" panose="02070309020205020404" pitchFamily="49" charset="0"/>
              </a:rPr>
              <a:t> = 2;</a:t>
            </a:r>
            <a:endParaRPr lang="en-US">
              <a:solidFill>
                <a:schemeClr val="tx1"/>
              </a:solidFill>
            </a:endParaRPr>
          </a:p>
          <a:p>
            <a:pPr>
              <a:buNone/>
            </a:pPr>
            <a:r>
              <a:rPr lang="en-US" sz="1600">
                <a:latin typeface="Courier New" panose="02070309020205020404" pitchFamily="49" charset="0"/>
                <a:cs typeface="Courier New" panose="02070309020205020404" pitchFamily="49" charset="0"/>
              </a:rPr>
              <a:t>MQT18_01_S2-&gt;</a:t>
            </a:r>
            <a:r>
              <a:rPr lang="en-US" sz="1600" err="1">
                <a:latin typeface="Courier New" panose="02070309020205020404" pitchFamily="49" charset="0"/>
                <a:cs typeface="Courier New" panose="02070309020205020404" pitchFamily="49" charset="0"/>
              </a:rPr>
              <a:t>next_node</a:t>
            </a:r>
            <a:r>
              <a:rPr lang="en-US" sz="1600">
                <a:latin typeface="Courier New" panose="02070309020205020404" pitchFamily="49" charset="0"/>
                <a:cs typeface="Courier New" panose="02070309020205020404" pitchFamily="49" charset="0"/>
              </a:rPr>
              <a:t> = MQT18_01_S3;</a:t>
            </a:r>
            <a:endParaRPr lang="en-US">
              <a:solidFill>
                <a:schemeClr val="tx1"/>
              </a:solidFill>
            </a:endParaRPr>
          </a:p>
          <a:p>
            <a:pPr>
              <a:buNone/>
            </a:pPr>
            <a:r>
              <a:rPr lang="en-US" sz="1600">
                <a:solidFill>
                  <a:srgbClr val="FF0000"/>
                </a:solidFill>
                <a:latin typeface="Courier New" panose="02070309020205020404" pitchFamily="49" charset="0"/>
                <a:cs typeface="Courier New" panose="02070309020205020404" pitchFamily="49" charset="0"/>
              </a:rPr>
              <a:t>//tail</a:t>
            </a:r>
            <a:endParaRPr lang="en-US">
              <a:solidFill>
                <a:srgbClr val="FF0000"/>
              </a:solidFill>
            </a:endParaRPr>
          </a:p>
          <a:p>
            <a:pPr>
              <a:buNone/>
            </a:pPr>
            <a:r>
              <a:rPr lang="en-US" sz="1600" err="1">
                <a:latin typeface="Courier New" panose="02070309020205020404" pitchFamily="49" charset="0"/>
                <a:cs typeface="Courier New" panose="02070309020205020404" pitchFamily="49" charset="0"/>
              </a:rPr>
              <a:t>strcpy</a:t>
            </a:r>
            <a:r>
              <a:rPr lang="en-US" sz="1600">
                <a:latin typeface="Courier New" panose="02070309020205020404" pitchFamily="49" charset="0"/>
                <a:cs typeface="Courier New" panose="02070309020205020404" pitchFamily="49" charset="0"/>
              </a:rPr>
              <a:t>(MQT18_01_S3-&gt;</a:t>
            </a:r>
            <a:r>
              <a:rPr lang="en-US" sz="1600" err="1">
                <a:latin typeface="Courier New" panose="02070309020205020404" pitchFamily="49" charset="0"/>
                <a:cs typeface="Courier New" panose="02070309020205020404" pitchFamily="49" charset="0"/>
              </a:rPr>
              <a:t>student_initials</a:t>
            </a:r>
            <a:r>
              <a:rPr lang="en-US" sz="1600">
                <a:latin typeface="Courier New" panose="02070309020205020404" pitchFamily="49" charset="0"/>
                <a:cs typeface="Courier New" panose="02070309020205020404" pitchFamily="49" charset="0"/>
              </a:rPr>
              <a:t>, "YAY");</a:t>
            </a:r>
            <a:endParaRPr lang="en-US">
              <a:solidFill>
                <a:schemeClr val="tx1"/>
              </a:solidFill>
            </a:endParaRPr>
          </a:p>
          <a:p>
            <a:pPr>
              <a:buNone/>
            </a:pPr>
            <a:r>
              <a:rPr lang="en-US" sz="1600">
                <a:latin typeface="Courier New" panose="02070309020205020404" pitchFamily="49" charset="0"/>
                <a:cs typeface="Courier New" panose="02070309020205020404" pitchFamily="49" charset="0"/>
              </a:rPr>
              <a:t>MQT18_01_S3-&gt;</a:t>
            </a:r>
            <a:r>
              <a:rPr lang="en-US" sz="1600" err="1">
                <a:latin typeface="Courier New" panose="02070309020205020404" pitchFamily="49" charset="0"/>
                <a:cs typeface="Courier New" panose="02070309020205020404" pitchFamily="49" charset="0"/>
              </a:rPr>
              <a:t>student_number</a:t>
            </a:r>
            <a:r>
              <a:rPr lang="en-US" sz="1600">
                <a:latin typeface="Courier New" panose="02070309020205020404" pitchFamily="49" charset="0"/>
                <a:cs typeface="Courier New" panose="02070309020205020404" pitchFamily="49" charset="0"/>
              </a:rPr>
              <a:t> = 3;</a:t>
            </a:r>
            <a:endParaRPr lang="en-US">
              <a:solidFill>
                <a:schemeClr val="tx1"/>
              </a:solidFill>
            </a:endParaRPr>
          </a:p>
          <a:p>
            <a:pPr>
              <a:buNone/>
            </a:pPr>
            <a:r>
              <a:rPr lang="en-US" sz="1600">
                <a:latin typeface="Courier New" panose="02070309020205020404" pitchFamily="49" charset="0"/>
                <a:cs typeface="Courier New" panose="02070309020205020404" pitchFamily="49" charset="0"/>
              </a:rPr>
              <a:t>MQT18_01_S3-&gt;</a:t>
            </a:r>
            <a:r>
              <a:rPr lang="en-US" sz="1600" err="1">
                <a:latin typeface="Courier New" panose="02070309020205020404" pitchFamily="49" charset="0"/>
                <a:cs typeface="Courier New" panose="02070309020205020404" pitchFamily="49" charset="0"/>
              </a:rPr>
              <a:t>next_node</a:t>
            </a:r>
            <a:r>
              <a:rPr lang="en-US" sz="1600">
                <a:latin typeface="Courier New" panose="02070309020205020404" pitchFamily="49" charset="0"/>
                <a:cs typeface="Courier New" panose="02070309020205020404" pitchFamily="49" charset="0"/>
              </a:rPr>
              <a:t> = NULL;</a:t>
            </a:r>
            <a:endParaRPr lang="en-US">
              <a:solidFill>
                <a:schemeClr val="tx1"/>
              </a:solidFill>
            </a:endParaRPr>
          </a:p>
        </p:txBody>
      </p:sp>
    </p:spTree>
    <p:extLst>
      <p:ext uri="{BB962C8B-B14F-4D97-AF65-F5344CB8AC3E}">
        <p14:creationId xmlns:p14="http://schemas.microsoft.com/office/powerpoint/2010/main" val="41982090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756ED-D7C9-40FD-A76D-F7A6F391A59C}"/>
              </a:ext>
            </a:extLst>
          </p:cNvPr>
          <p:cNvSpPr>
            <a:spLocks noGrp="1"/>
          </p:cNvSpPr>
          <p:nvPr>
            <p:ph type="title"/>
          </p:nvPr>
        </p:nvSpPr>
        <p:spPr/>
        <p:txBody>
          <a:bodyPr/>
          <a:lstStyle/>
          <a:p>
            <a:r>
              <a:rPr lang="en-US">
                <a:cs typeface="Arial"/>
              </a:rPr>
              <a:t>Iterating Through Linked</a:t>
            </a:r>
            <a:r>
              <a:rPr lang="en-US">
                <a:solidFill>
                  <a:srgbClr val="000000"/>
                </a:solidFill>
                <a:cs typeface="Arial"/>
              </a:rPr>
              <a:t> List</a:t>
            </a:r>
            <a:endParaRPr lang="en-US">
              <a:solidFill>
                <a:schemeClr val="tx1"/>
              </a:solidFill>
            </a:endParaRPr>
          </a:p>
        </p:txBody>
      </p:sp>
      <p:sp>
        <p:nvSpPr>
          <p:cNvPr id="5" name="Content Placeholder 2">
            <a:extLst>
              <a:ext uri="{FF2B5EF4-FFF2-40B4-BE49-F238E27FC236}">
                <a16:creationId xmlns:a16="http://schemas.microsoft.com/office/drawing/2014/main" id="{60CCEE4D-BEFE-4F89-B502-9BA5E51E2D06}"/>
              </a:ext>
            </a:extLst>
          </p:cNvPr>
          <p:cNvSpPr txBox="1">
            <a:spLocks/>
          </p:cNvSpPr>
          <p:nvPr/>
        </p:nvSpPr>
        <p:spPr bwMode="auto">
          <a:xfrm>
            <a:off x="274638" y="3876951"/>
            <a:ext cx="8589962" cy="2523849"/>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a:buNone/>
            </a:pPr>
            <a:r>
              <a:rPr lang="en-US" sz="1600">
                <a:latin typeface="Courier New" panose="02070309020205020404" pitchFamily="49" charset="0"/>
                <a:cs typeface="Courier New" panose="02070309020205020404" pitchFamily="49" charset="0"/>
              </a:rPr>
              <a:t>void </a:t>
            </a:r>
            <a:r>
              <a:rPr lang="en-US" sz="1600" err="1">
                <a:latin typeface="Courier New" panose="02070309020205020404" pitchFamily="49" charset="0"/>
                <a:cs typeface="Courier New" panose="02070309020205020404" pitchFamily="49" charset="0"/>
              </a:rPr>
              <a:t>spillList</a:t>
            </a:r>
            <a:r>
              <a:rPr lang="en-US" sz="1600">
                <a:latin typeface="Courier New" panose="02070309020205020404" pitchFamily="49" charset="0"/>
                <a:cs typeface="Courier New" panose="02070309020205020404" pitchFamily="49" charset="0"/>
              </a:rPr>
              <a:t>(node *n)</a:t>
            </a:r>
            <a:endParaRPr lang="en-US">
              <a:solidFill>
                <a:schemeClr val="tx1"/>
              </a:solidFill>
            </a:endParaRPr>
          </a:p>
          <a:p>
            <a:pPr>
              <a:buNone/>
            </a:pPr>
            <a:r>
              <a:rPr lang="en-US" sz="1600">
                <a:latin typeface="Courier New" panose="02070309020205020404" pitchFamily="49" charset="0"/>
                <a:cs typeface="Courier New" panose="02070309020205020404" pitchFamily="49" charset="0"/>
              </a:rPr>
              <a:t>{</a:t>
            </a:r>
            <a:endParaRPr lang="en-US">
              <a:solidFill>
                <a:schemeClr val="tx1"/>
              </a:solidFill>
            </a:endParaRPr>
          </a:p>
          <a:p>
            <a:pPr>
              <a:buNone/>
            </a:pPr>
            <a:r>
              <a:rPr lang="en-US" sz="1600">
                <a:latin typeface="Courier New" panose="02070309020205020404" pitchFamily="49" charset="0"/>
                <a:cs typeface="Courier New" panose="02070309020205020404" pitchFamily="49" charset="0"/>
              </a:rPr>
              <a:t>    while (n != NULL)</a:t>
            </a:r>
            <a:endParaRPr lang="en-US">
              <a:solidFill>
                <a:schemeClr val="tx1"/>
              </a:solidFill>
              <a:latin typeface="+mn-ea"/>
              <a:cs typeface="+mn-ea"/>
            </a:endParaRPr>
          </a:p>
          <a:p>
            <a:pPr>
              <a:buNone/>
            </a:pPr>
            <a:r>
              <a:rPr lang="en-US" sz="1600">
                <a:solidFill>
                  <a:srgbClr val="000000"/>
                </a:solidFill>
                <a:latin typeface="Courier New"/>
                <a:cs typeface="Courier New"/>
              </a:rPr>
              <a:t>    </a:t>
            </a:r>
            <a:r>
              <a:rPr lang="en-US" sz="1600">
                <a:latin typeface="Courier New" panose="02070309020205020404" pitchFamily="49" charset="0"/>
                <a:cs typeface="Courier New" panose="02070309020205020404" pitchFamily="49" charset="0"/>
              </a:rPr>
              <a:t>{</a:t>
            </a:r>
            <a:endParaRPr lang="en-US">
              <a:solidFill>
                <a:schemeClr val="tx1"/>
              </a:solidFill>
              <a:cs typeface="Arial"/>
            </a:endParaRPr>
          </a:p>
          <a:p>
            <a:pPr>
              <a:buNone/>
            </a:pPr>
            <a:r>
              <a:rPr lang="en-US" sz="1600">
                <a:latin typeface="Courier New" panose="02070309020205020404" pitchFamily="49" charset="0"/>
                <a:cs typeface="Courier New" panose="02070309020205020404" pitchFamily="49" charset="0"/>
              </a:rPr>
              <a:t>        printf("%d: %s\n", n-&gt;student_number, n-&gt;student_initials);</a:t>
            </a:r>
            <a:endParaRPr lang="en-US">
              <a:solidFill>
                <a:schemeClr val="tx1"/>
              </a:solidFill>
            </a:endParaRPr>
          </a:p>
          <a:p>
            <a:pPr>
              <a:buNone/>
            </a:pPr>
            <a:r>
              <a:rPr lang="en-US" sz="1600">
                <a:latin typeface="Courier New" panose="02070309020205020404" pitchFamily="49" charset="0"/>
                <a:cs typeface="Courier New" panose="02070309020205020404" pitchFamily="49" charset="0"/>
              </a:rPr>
              <a:t>        n = n-&gt;next_node;</a:t>
            </a:r>
            <a:endParaRPr lang="en-US">
              <a:solidFill>
                <a:schemeClr val="tx1"/>
              </a:solidFill>
            </a:endParaRPr>
          </a:p>
          <a:p>
            <a:pPr>
              <a:buNone/>
            </a:pPr>
            <a:r>
              <a:rPr lang="en-US" sz="1600">
                <a:latin typeface="Courier New" panose="02070309020205020404" pitchFamily="49" charset="0"/>
                <a:cs typeface="Courier New" panose="02070309020205020404" pitchFamily="49" charset="0"/>
              </a:rPr>
              <a:t>    }</a:t>
            </a:r>
            <a:endParaRPr lang="en-US">
              <a:solidFill>
                <a:schemeClr val="tx1"/>
              </a:solidFill>
            </a:endParaRPr>
          </a:p>
          <a:p>
            <a:pPr>
              <a:buNone/>
            </a:pPr>
            <a:r>
              <a:rPr lang="en-US" sz="1600">
                <a:latin typeface="Courier New" panose="02070309020205020404" pitchFamily="49" charset="0"/>
                <a:cs typeface="Courier New" panose="02070309020205020404" pitchFamily="49" charset="0"/>
              </a:rPr>
              <a:t>}</a:t>
            </a:r>
            <a:endParaRPr lang="en-US">
              <a:solidFill>
                <a:schemeClr val="tx1"/>
              </a:solidFill>
            </a:endParaRPr>
          </a:p>
        </p:txBody>
      </p:sp>
      <p:sp>
        <p:nvSpPr>
          <p:cNvPr id="3" name="Content Placeholder 2">
            <a:extLst>
              <a:ext uri="{FF2B5EF4-FFF2-40B4-BE49-F238E27FC236}">
                <a16:creationId xmlns:a16="http://schemas.microsoft.com/office/drawing/2014/main" id="{26F2FAF8-DE5C-454A-AA59-ACF161FA4D58}"/>
              </a:ext>
            </a:extLst>
          </p:cNvPr>
          <p:cNvSpPr>
            <a:spLocks noGrp="1"/>
          </p:cNvSpPr>
          <p:nvPr>
            <p:ph idx="1"/>
          </p:nvPr>
        </p:nvSpPr>
        <p:spPr>
          <a:xfrm>
            <a:off x="544513" y="1103313"/>
            <a:ext cx="8294687" cy="2720190"/>
          </a:xfrm>
        </p:spPr>
        <p:txBody>
          <a:bodyPr/>
          <a:lstStyle/>
          <a:p>
            <a:pPr>
              <a:buFont typeface="Arial"/>
              <a:buChar char="•"/>
            </a:pPr>
            <a:r>
              <a:rPr lang="en-US">
                <a:solidFill>
                  <a:srgbClr val="000000"/>
                </a:solidFill>
                <a:cs typeface="Arial"/>
              </a:rPr>
              <a:t>Below we created a function to iterate the list for us. </a:t>
            </a:r>
          </a:p>
          <a:p>
            <a:pPr>
              <a:buFont typeface="Arial"/>
              <a:buChar char="•"/>
            </a:pPr>
            <a:r>
              <a:rPr lang="en-US">
                <a:solidFill>
                  <a:srgbClr val="000000"/>
                </a:solidFill>
                <a:cs typeface="Arial"/>
              </a:rPr>
              <a:t>This function takes a pointer to a node and will iterate through each node after</a:t>
            </a:r>
          </a:p>
          <a:p>
            <a:pPr>
              <a:buFont typeface="Arial"/>
              <a:buChar char="•"/>
            </a:pPr>
            <a:r>
              <a:rPr lang="en-US">
                <a:solidFill>
                  <a:srgbClr val="000000"/>
                </a:solidFill>
                <a:cs typeface="Arial"/>
              </a:rPr>
              <a:t>This is accomplished thanks to *</a:t>
            </a:r>
            <a:r>
              <a:rPr lang="en-US" err="1">
                <a:solidFill>
                  <a:srgbClr val="000000"/>
                </a:solidFill>
                <a:cs typeface="Arial"/>
              </a:rPr>
              <a:t>next_node</a:t>
            </a:r>
            <a:r>
              <a:rPr lang="en-US">
                <a:solidFill>
                  <a:srgbClr val="000000"/>
                </a:solidFill>
                <a:cs typeface="Arial"/>
              </a:rPr>
              <a:t> </a:t>
            </a:r>
          </a:p>
          <a:p>
            <a:pPr lvl="1">
              <a:buFont typeface="Arial"/>
              <a:buChar char="•"/>
            </a:pPr>
            <a:r>
              <a:rPr lang="en-US">
                <a:solidFill>
                  <a:srgbClr val="000000"/>
                </a:solidFill>
                <a:cs typeface="Arial"/>
              </a:rPr>
              <a:t>If the nodes </a:t>
            </a:r>
            <a:r>
              <a:rPr lang="en-US" err="1">
                <a:solidFill>
                  <a:srgbClr val="000000"/>
                </a:solidFill>
                <a:cs typeface="Arial"/>
              </a:rPr>
              <a:t>next_node</a:t>
            </a:r>
            <a:r>
              <a:rPr lang="en-US">
                <a:solidFill>
                  <a:srgbClr val="000000"/>
                </a:solidFill>
                <a:cs typeface="Arial"/>
              </a:rPr>
              <a:t> is not NULL (tail) then we set n to the address of the next node.</a:t>
            </a:r>
          </a:p>
          <a:p>
            <a:pPr marL="0" indent="0">
              <a:buNone/>
            </a:pPr>
            <a:r>
              <a:rPr lang="en-US">
                <a:solidFill>
                  <a:schemeClr val="tx1"/>
                </a:solidFill>
                <a:cs typeface="Arial"/>
              </a:rPr>
              <a:t>= - d</a:t>
            </a:r>
            <a:endParaRPr lang="en-US">
              <a:solidFill>
                <a:schemeClr val="tx1"/>
              </a:solidFill>
            </a:endParaRPr>
          </a:p>
        </p:txBody>
      </p:sp>
    </p:spTree>
    <p:extLst>
      <p:ext uri="{BB962C8B-B14F-4D97-AF65-F5344CB8AC3E}">
        <p14:creationId xmlns:p14="http://schemas.microsoft.com/office/powerpoint/2010/main" val="1694568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a:p>
            <a:endParaRPr lang="en-US"/>
          </a:p>
          <a:p>
            <a:r>
              <a:rPr lang="en-US"/>
              <a:t>Add a node to a Singly Linked List:</a:t>
            </a:r>
          </a:p>
          <a:p>
            <a:pPr marL="857250" lvl="1" indent="-457200">
              <a:buFont typeface="+mj-lt"/>
              <a:buAutoNum type="arabicPeriod"/>
            </a:pPr>
            <a:r>
              <a:rPr lang="en-US"/>
              <a:t>Choose a position</a:t>
            </a:r>
          </a:p>
          <a:p>
            <a:pPr marL="857250" lvl="1" indent="-457200">
              <a:buFont typeface="+mj-lt"/>
              <a:buAutoNum type="arabicPeriod"/>
            </a:pPr>
            <a:r>
              <a:rPr lang="en-US"/>
              <a:t>Point the new node to the next node</a:t>
            </a:r>
          </a:p>
          <a:p>
            <a:pPr marL="857250" lvl="1" indent="-457200">
              <a:buFont typeface="+mj-lt"/>
              <a:buAutoNum type="arabicPeriod"/>
            </a:pPr>
            <a:r>
              <a:rPr lang="en-US"/>
              <a:t>Point the previous node to the new node</a:t>
            </a:r>
          </a:p>
        </p:txBody>
      </p:sp>
      <p:sp>
        <p:nvSpPr>
          <p:cNvPr id="2" name="Title 1"/>
          <p:cNvSpPr>
            <a:spLocks noGrp="1"/>
          </p:cNvSpPr>
          <p:nvPr>
            <p:ph type="title"/>
          </p:nvPr>
        </p:nvSpPr>
        <p:spPr/>
        <p:txBody>
          <a:bodyPr/>
          <a:lstStyle/>
          <a:p>
            <a:r>
              <a:rPr lang="en-US"/>
              <a:t>Linked Lists</a:t>
            </a:r>
          </a:p>
        </p:txBody>
      </p:sp>
      <p:grpSp>
        <p:nvGrpSpPr>
          <p:cNvPr id="6" name="Group 5"/>
          <p:cNvGrpSpPr/>
          <p:nvPr/>
        </p:nvGrpSpPr>
        <p:grpSpPr>
          <a:xfrm>
            <a:off x="381000" y="3886200"/>
            <a:ext cx="1847850" cy="457200"/>
            <a:chOff x="1066800" y="3124994"/>
            <a:chExt cx="1847850" cy="457200"/>
          </a:xfrm>
        </p:grpSpPr>
        <p:sp>
          <p:nvSpPr>
            <p:cNvPr id="4" name="Rectangle 3"/>
            <p:cNvSpPr/>
            <p:nvPr/>
          </p:nvSpPr>
          <p:spPr bwMode="auto">
            <a:xfrm>
              <a:off x="1066800" y="3124994"/>
              <a:ext cx="13716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a:solidFill>
                    <a:srgbClr val="00CC00"/>
                  </a:solidFill>
                  <a:latin typeface="Courier New" panose="02070309020205020404" pitchFamily="49" charset="0"/>
                  <a:cs typeface="Courier New" panose="02070309020205020404" pitchFamily="49" charset="0"/>
                </a:rPr>
                <a:t>Head</a:t>
              </a:r>
            </a:p>
          </p:txBody>
        </p:sp>
        <p:sp>
          <p:nvSpPr>
            <p:cNvPr id="5" name="Rectangle 4"/>
            <p:cNvSpPr/>
            <p:nvPr/>
          </p:nvSpPr>
          <p:spPr bwMode="auto">
            <a:xfrm>
              <a:off x="2457450" y="3124994"/>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a:solidFill>
                  <a:srgbClr val="00CC00"/>
                </a:solidFill>
                <a:latin typeface="Courier New" panose="02070309020205020404" pitchFamily="49" charset="0"/>
                <a:cs typeface="Courier New" panose="02070309020205020404" pitchFamily="49" charset="0"/>
              </a:endParaRPr>
            </a:p>
          </p:txBody>
        </p:sp>
      </p:grpSp>
      <p:grpSp>
        <p:nvGrpSpPr>
          <p:cNvPr id="7" name="Group 6"/>
          <p:cNvGrpSpPr/>
          <p:nvPr/>
        </p:nvGrpSpPr>
        <p:grpSpPr>
          <a:xfrm>
            <a:off x="2571750" y="3885406"/>
            <a:ext cx="1847850" cy="457200"/>
            <a:chOff x="1066800" y="3124994"/>
            <a:chExt cx="1847850" cy="457200"/>
          </a:xfrm>
        </p:grpSpPr>
        <p:sp>
          <p:nvSpPr>
            <p:cNvPr id="8" name="Rectangle 7"/>
            <p:cNvSpPr/>
            <p:nvPr/>
          </p:nvSpPr>
          <p:spPr bwMode="auto">
            <a:xfrm>
              <a:off x="1066800" y="3124994"/>
              <a:ext cx="13716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a:solidFill>
                    <a:srgbClr val="00CC00"/>
                  </a:solidFill>
                  <a:latin typeface="Courier New" panose="02070309020205020404" pitchFamily="49" charset="0"/>
                  <a:cs typeface="Courier New" panose="02070309020205020404" pitchFamily="49" charset="0"/>
                </a:rPr>
                <a:t>N1</a:t>
              </a:r>
            </a:p>
          </p:txBody>
        </p:sp>
        <p:sp>
          <p:nvSpPr>
            <p:cNvPr id="9" name="Rectangle 8"/>
            <p:cNvSpPr/>
            <p:nvPr/>
          </p:nvSpPr>
          <p:spPr bwMode="auto">
            <a:xfrm>
              <a:off x="2457450" y="3124994"/>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a:solidFill>
                  <a:srgbClr val="00CC00"/>
                </a:solidFill>
                <a:latin typeface="Courier New" panose="02070309020205020404" pitchFamily="49" charset="0"/>
                <a:cs typeface="Courier New" panose="02070309020205020404" pitchFamily="49" charset="0"/>
              </a:endParaRPr>
            </a:p>
          </p:txBody>
        </p:sp>
      </p:grpSp>
      <p:grpSp>
        <p:nvGrpSpPr>
          <p:cNvPr id="10" name="Group 9"/>
          <p:cNvGrpSpPr/>
          <p:nvPr/>
        </p:nvGrpSpPr>
        <p:grpSpPr>
          <a:xfrm>
            <a:off x="4781550" y="3885406"/>
            <a:ext cx="1847850" cy="457200"/>
            <a:chOff x="1066800" y="3124994"/>
            <a:chExt cx="1847850" cy="457200"/>
          </a:xfrm>
        </p:grpSpPr>
        <p:sp>
          <p:nvSpPr>
            <p:cNvPr id="11" name="Rectangle 10"/>
            <p:cNvSpPr/>
            <p:nvPr/>
          </p:nvSpPr>
          <p:spPr bwMode="auto">
            <a:xfrm>
              <a:off x="1066800" y="3124994"/>
              <a:ext cx="13716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a:solidFill>
                    <a:srgbClr val="00CC00"/>
                  </a:solidFill>
                  <a:latin typeface="Courier New" panose="02070309020205020404" pitchFamily="49" charset="0"/>
                  <a:cs typeface="Courier New" panose="02070309020205020404" pitchFamily="49" charset="0"/>
                </a:rPr>
                <a:t>N2</a:t>
              </a:r>
            </a:p>
          </p:txBody>
        </p:sp>
        <p:sp>
          <p:nvSpPr>
            <p:cNvPr id="12" name="Rectangle 11"/>
            <p:cNvSpPr/>
            <p:nvPr/>
          </p:nvSpPr>
          <p:spPr bwMode="auto">
            <a:xfrm>
              <a:off x="2457450" y="3124994"/>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a:solidFill>
                  <a:srgbClr val="00CC00"/>
                </a:solidFill>
                <a:latin typeface="Courier New" panose="02070309020205020404" pitchFamily="49" charset="0"/>
                <a:cs typeface="Courier New" panose="02070309020205020404" pitchFamily="49" charset="0"/>
              </a:endParaRPr>
            </a:p>
          </p:txBody>
        </p:sp>
      </p:grpSp>
      <p:grpSp>
        <p:nvGrpSpPr>
          <p:cNvPr id="13" name="Group 12"/>
          <p:cNvGrpSpPr/>
          <p:nvPr/>
        </p:nvGrpSpPr>
        <p:grpSpPr>
          <a:xfrm>
            <a:off x="6991350" y="3886200"/>
            <a:ext cx="1847850" cy="457200"/>
            <a:chOff x="1066800" y="3124994"/>
            <a:chExt cx="1847850" cy="457200"/>
          </a:xfrm>
        </p:grpSpPr>
        <p:sp>
          <p:nvSpPr>
            <p:cNvPr id="14" name="Rectangle 13"/>
            <p:cNvSpPr/>
            <p:nvPr/>
          </p:nvSpPr>
          <p:spPr bwMode="auto">
            <a:xfrm>
              <a:off x="1066800" y="3124994"/>
              <a:ext cx="13716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a:solidFill>
                    <a:srgbClr val="00CC00"/>
                  </a:solidFill>
                  <a:latin typeface="Courier New" panose="02070309020205020404" pitchFamily="49" charset="0"/>
                  <a:cs typeface="Courier New" panose="02070309020205020404" pitchFamily="49" charset="0"/>
                </a:rPr>
                <a:t>Tail</a:t>
              </a:r>
            </a:p>
          </p:txBody>
        </p:sp>
        <p:sp>
          <p:nvSpPr>
            <p:cNvPr id="15" name="Rectangle 14"/>
            <p:cNvSpPr/>
            <p:nvPr/>
          </p:nvSpPr>
          <p:spPr bwMode="auto">
            <a:xfrm>
              <a:off x="2457450" y="3124994"/>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100" b="1">
                  <a:solidFill>
                    <a:srgbClr val="FF0000"/>
                  </a:solidFill>
                  <a:latin typeface="Courier New" panose="02070309020205020404" pitchFamily="49" charset="0"/>
                  <a:cs typeface="Courier New" panose="02070309020205020404" pitchFamily="49" charset="0"/>
                </a:rPr>
                <a:t>0X0</a:t>
              </a:r>
            </a:p>
          </p:txBody>
        </p:sp>
      </p:grpSp>
      <p:cxnSp>
        <p:nvCxnSpPr>
          <p:cNvPr id="17" name="Straight Arrow Connector 16"/>
          <p:cNvCxnSpPr/>
          <p:nvPr/>
        </p:nvCxnSpPr>
        <p:spPr bwMode="auto">
          <a:xfrm>
            <a:off x="1981200" y="4114006"/>
            <a:ext cx="571500" cy="0"/>
          </a:xfrm>
          <a:prstGeom prst="straightConnector1">
            <a:avLst/>
          </a:prstGeom>
          <a:solidFill>
            <a:schemeClr val="accent1"/>
          </a:solidFill>
          <a:ln w="50800" cap="flat" cmpd="sng" algn="ctr">
            <a:solidFill>
              <a:srgbClr val="CC00FF"/>
            </a:solidFill>
            <a:prstDash val="solid"/>
            <a:round/>
            <a:headEnd type="oval" w="med" len="med"/>
            <a:tailEnd type="triangle"/>
          </a:ln>
          <a:effectLst/>
        </p:spPr>
      </p:cxnSp>
      <p:cxnSp>
        <p:nvCxnSpPr>
          <p:cNvPr id="19" name="Straight Arrow Connector 18"/>
          <p:cNvCxnSpPr>
            <a:endCxn id="52" idx="1"/>
          </p:cNvCxnSpPr>
          <p:nvPr/>
        </p:nvCxnSpPr>
        <p:spPr bwMode="auto">
          <a:xfrm rot="5400000">
            <a:off x="3295253" y="4438253"/>
            <a:ext cx="1219994" cy="571500"/>
          </a:xfrm>
          <a:prstGeom prst="bentConnector4">
            <a:avLst>
              <a:gd name="adj1" fmla="val 40631"/>
              <a:gd name="adj2" fmla="val 140000"/>
            </a:avLst>
          </a:prstGeom>
          <a:solidFill>
            <a:schemeClr val="accent1"/>
          </a:solidFill>
          <a:ln w="50800" cap="flat" cmpd="sng" algn="ctr">
            <a:solidFill>
              <a:srgbClr val="CC00FF"/>
            </a:solidFill>
            <a:prstDash val="solid"/>
            <a:round/>
            <a:headEnd type="oval" w="med" len="med"/>
            <a:tailEnd type="triangle"/>
          </a:ln>
          <a:effectLst/>
        </p:spPr>
      </p:cxnSp>
      <p:cxnSp>
        <p:nvCxnSpPr>
          <p:cNvPr id="20" name="Straight Arrow Connector 19"/>
          <p:cNvCxnSpPr/>
          <p:nvPr/>
        </p:nvCxnSpPr>
        <p:spPr bwMode="auto">
          <a:xfrm>
            <a:off x="2000250" y="4114006"/>
            <a:ext cx="571500" cy="0"/>
          </a:xfrm>
          <a:prstGeom prst="straightConnector1">
            <a:avLst/>
          </a:prstGeom>
          <a:solidFill>
            <a:schemeClr val="accent1"/>
          </a:solidFill>
          <a:ln w="50800" cap="flat" cmpd="sng" algn="ctr">
            <a:solidFill>
              <a:srgbClr val="CC00FF"/>
            </a:solidFill>
            <a:prstDash val="solid"/>
            <a:round/>
            <a:headEnd type="oval" w="med" len="med"/>
            <a:tailEnd type="triangle"/>
          </a:ln>
          <a:effectLst/>
        </p:spPr>
      </p:cxnSp>
      <p:cxnSp>
        <p:nvCxnSpPr>
          <p:cNvPr id="21" name="Straight Arrow Connector 20"/>
          <p:cNvCxnSpPr/>
          <p:nvPr/>
        </p:nvCxnSpPr>
        <p:spPr bwMode="auto">
          <a:xfrm>
            <a:off x="6400800" y="4114006"/>
            <a:ext cx="571500" cy="0"/>
          </a:xfrm>
          <a:prstGeom prst="straightConnector1">
            <a:avLst/>
          </a:prstGeom>
          <a:solidFill>
            <a:schemeClr val="accent1"/>
          </a:solidFill>
          <a:ln w="50800" cap="flat" cmpd="sng" algn="ctr">
            <a:solidFill>
              <a:srgbClr val="CC00FF"/>
            </a:solidFill>
            <a:prstDash val="solid"/>
            <a:round/>
            <a:headEnd type="oval" w="med" len="med"/>
            <a:tailEnd type="triangle"/>
          </a:ln>
          <a:effectLst/>
        </p:spPr>
      </p:cxnSp>
      <p:cxnSp>
        <p:nvCxnSpPr>
          <p:cNvPr id="46" name="Straight Arrow Connector 45"/>
          <p:cNvCxnSpPr/>
          <p:nvPr/>
        </p:nvCxnSpPr>
        <p:spPr bwMode="auto">
          <a:xfrm>
            <a:off x="2581275" y="5638800"/>
            <a:ext cx="571500" cy="0"/>
          </a:xfrm>
          <a:prstGeom prst="straightConnector1">
            <a:avLst/>
          </a:prstGeom>
          <a:solidFill>
            <a:schemeClr val="accent1"/>
          </a:solidFill>
          <a:ln w="50800" cap="flat" cmpd="sng" algn="ctr">
            <a:solidFill>
              <a:srgbClr val="CC00FF"/>
            </a:solidFill>
            <a:prstDash val="solid"/>
            <a:round/>
            <a:headEnd type="oval" w="med" len="med"/>
            <a:tailEnd type="triangle"/>
          </a:ln>
          <a:effectLst/>
        </p:spPr>
      </p:cxnSp>
      <p:grpSp>
        <p:nvGrpSpPr>
          <p:cNvPr id="50" name="Group 49"/>
          <p:cNvGrpSpPr/>
          <p:nvPr/>
        </p:nvGrpSpPr>
        <p:grpSpPr>
          <a:xfrm>
            <a:off x="152400" y="5307012"/>
            <a:ext cx="3141662" cy="1398588"/>
            <a:chOff x="439738" y="5230813"/>
            <a:chExt cx="3141662" cy="1398588"/>
          </a:xfrm>
        </p:grpSpPr>
        <p:sp>
          <p:nvSpPr>
            <p:cNvPr id="47" name="Content Placeholder 2"/>
            <p:cNvSpPr txBox="1">
              <a:spLocks/>
            </p:cNvSpPr>
            <p:nvPr/>
          </p:nvSpPr>
          <p:spPr bwMode="auto">
            <a:xfrm>
              <a:off x="439738" y="5230813"/>
              <a:ext cx="3141662" cy="1398588"/>
            </a:xfrm>
            <a:prstGeom prst="rect">
              <a:avLst/>
            </a:prstGeom>
            <a:solidFill>
              <a:schemeClr val="accent3">
                <a:lumMod val="40000"/>
                <a:lumOff val="60000"/>
              </a:schemeClr>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lgn="ctr">
                <a:buNone/>
              </a:pPr>
              <a:r>
                <a:rPr lang="en-US" u="sng" kern="0">
                  <a:effectLst>
                    <a:outerShdw blurRad="38100" dist="38100" dir="2700000" algn="tl">
                      <a:srgbClr val="000000">
                        <a:alpha val="43137"/>
                      </a:srgbClr>
                    </a:outerShdw>
                  </a:effectLst>
                </a:rPr>
                <a:t>LEGEND</a:t>
              </a:r>
            </a:p>
            <a:p>
              <a:pPr marL="0" indent="0">
                <a:buNone/>
              </a:pPr>
              <a:r>
                <a:rPr lang="en-US" kern="0"/>
                <a:t>Next Node</a:t>
              </a:r>
            </a:p>
            <a:p>
              <a:pPr marL="0" indent="0">
                <a:buNone/>
              </a:pPr>
              <a:r>
                <a:rPr lang="en-US" kern="0"/>
                <a:t>Previous Node</a:t>
              </a:r>
            </a:p>
            <a:p>
              <a:endParaRPr lang="en-US" kern="0"/>
            </a:p>
          </p:txBody>
        </p:sp>
        <p:cxnSp>
          <p:nvCxnSpPr>
            <p:cNvPr id="48" name="Straight Arrow Connector 47"/>
            <p:cNvCxnSpPr/>
            <p:nvPr/>
          </p:nvCxnSpPr>
          <p:spPr bwMode="auto">
            <a:xfrm>
              <a:off x="2867025" y="5867400"/>
              <a:ext cx="571500" cy="0"/>
            </a:xfrm>
            <a:prstGeom prst="straightConnector1">
              <a:avLst/>
            </a:prstGeom>
            <a:solidFill>
              <a:schemeClr val="accent1"/>
            </a:solidFill>
            <a:ln w="50800" cap="flat" cmpd="sng" algn="ctr">
              <a:solidFill>
                <a:srgbClr val="CC00FF"/>
              </a:solidFill>
              <a:prstDash val="solid"/>
              <a:round/>
              <a:headEnd type="oval" w="med" len="med"/>
              <a:tailEnd type="triangle"/>
            </a:ln>
            <a:effectLst/>
          </p:spPr>
        </p:cxnSp>
        <p:cxnSp>
          <p:nvCxnSpPr>
            <p:cNvPr id="49" name="Straight Arrow Connector 48"/>
            <p:cNvCxnSpPr/>
            <p:nvPr/>
          </p:nvCxnSpPr>
          <p:spPr bwMode="auto">
            <a:xfrm>
              <a:off x="2790825" y="6324600"/>
              <a:ext cx="571500" cy="0"/>
            </a:xfrm>
            <a:prstGeom prst="straightConnector1">
              <a:avLst/>
            </a:prstGeom>
            <a:solidFill>
              <a:schemeClr val="accent1"/>
            </a:solidFill>
            <a:ln w="50800" cap="flat" cmpd="sng" algn="ctr">
              <a:solidFill>
                <a:srgbClr val="3333CC"/>
              </a:solidFill>
              <a:prstDash val="solid"/>
              <a:round/>
              <a:headEnd type="triangle" w="med" len="med"/>
              <a:tailEnd type="oval"/>
            </a:ln>
            <a:effectLst/>
          </p:spPr>
        </p:cxnSp>
      </p:grpSp>
      <p:grpSp>
        <p:nvGrpSpPr>
          <p:cNvPr id="51" name="Group 50"/>
          <p:cNvGrpSpPr/>
          <p:nvPr/>
        </p:nvGrpSpPr>
        <p:grpSpPr>
          <a:xfrm>
            <a:off x="3619500" y="5105400"/>
            <a:ext cx="1847850" cy="457200"/>
            <a:chOff x="1066800" y="3124994"/>
            <a:chExt cx="1847850" cy="457200"/>
          </a:xfrm>
        </p:grpSpPr>
        <p:sp>
          <p:nvSpPr>
            <p:cNvPr id="52" name="Rectangle 51"/>
            <p:cNvSpPr/>
            <p:nvPr/>
          </p:nvSpPr>
          <p:spPr bwMode="auto">
            <a:xfrm>
              <a:off x="1066800" y="3124994"/>
              <a:ext cx="13716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a:solidFill>
                    <a:srgbClr val="00CC00"/>
                  </a:solidFill>
                  <a:latin typeface="Courier New" panose="02070309020205020404" pitchFamily="49" charset="0"/>
                  <a:cs typeface="Courier New" panose="02070309020205020404" pitchFamily="49" charset="0"/>
                </a:rPr>
                <a:t>New!</a:t>
              </a:r>
            </a:p>
          </p:txBody>
        </p:sp>
        <p:sp>
          <p:nvSpPr>
            <p:cNvPr id="53" name="Rectangle 52"/>
            <p:cNvSpPr/>
            <p:nvPr/>
          </p:nvSpPr>
          <p:spPr bwMode="auto">
            <a:xfrm>
              <a:off x="2457450" y="3124994"/>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a:solidFill>
                  <a:srgbClr val="00CC00"/>
                </a:solidFill>
                <a:latin typeface="Courier New" panose="02070309020205020404" pitchFamily="49" charset="0"/>
                <a:cs typeface="Courier New" panose="02070309020205020404" pitchFamily="49" charset="0"/>
              </a:endParaRPr>
            </a:p>
          </p:txBody>
        </p:sp>
      </p:grpSp>
      <p:grpSp>
        <p:nvGrpSpPr>
          <p:cNvPr id="54" name="Group 53"/>
          <p:cNvGrpSpPr/>
          <p:nvPr/>
        </p:nvGrpSpPr>
        <p:grpSpPr>
          <a:xfrm>
            <a:off x="381000" y="1524000"/>
            <a:ext cx="1847850" cy="457200"/>
            <a:chOff x="1066800" y="3124994"/>
            <a:chExt cx="1847850" cy="457200"/>
          </a:xfrm>
        </p:grpSpPr>
        <p:sp>
          <p:nvSpPr>
            <p:cNvPr id="55" name="Rectangle 54"/>
            <p:cNvSpPr/>
            <p:nvPr/>
          </p:nvSpPr>
          <p:spPr bwMode="auto">
            <a:xfrm>
              <a:off x="1066800" y="3124994"/>
              <a:ext cx="13716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a:solidFill>
                    <a:srgbClr val="00CC00"/>
                  </a:solidFill>
                  <a:latin typeface="Courier New" panose="02070309020205020404" pitchFamily="49" charset="0"/>
                  <a:cs typeface="Courier New" panose="02070309020205020404" pitchFamily="49" charset="0"/>
                </a:rPr>
                <a:t>Head</a:t>
              </a:r>
            </a:p>
          </p:txBody>
        </p:sp>
        <p:sp>
          <p:nvSpPr>
            <p:cNvPr id="56" name="Rectangle 55"/>
            <p:cNvSpPr/>
            <p:nvPr/>
          </p:nvSpPr>
          <p:spPr bwMode="auto">
            <a:xfrm>
              <a:off x="2457450" y="3124994"/>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a:solidFill>
                  <a:srgbClr val="00CC00"/>
                </a:solidFill>
                <a:latin typeface="Courier New" panose="02070309020205020404" pitchFamily="49" charset="0"/>
                <a:cs typeface="Courier New" panose="02070309020205020404" pitchFamily="49" charset="0"/>
              </a:endParaRPr>
            </a:p>
          </p:txBody>
        </p:sp>
      </p:grpSp>
      <p:grpSp>
        <p:nvGrpSpPr>
          <p:cNvPr id="57" name="Group 56"/>
          <p:cNvGrpSpPr/>
          <p:nvPr/>
        </p:nvGrpSpPr>
        <p:grpSpPr>
          <a:xfrm>
            <a:off x="2571750" y="1523206"/>
            <a:ext cx="1847850" cy="457200"/>
            <a:chOff x="1066800" y="3124994"/>
            <a:chExt cx="1847850" cy="457200"/>
          </a:xfrm>
        </p:grpSpPr>
        <p:sp>
          <p:nvSpPr>
            <p:cNvPr id="58" name="Rectangle 57"/>
            <p:cNvSpPr/>
            <p:nvPr/>
          </p:nvSpPr>
          <p:spPr bwMode="auto">
            <a:xfrm>
              <a:off x="1066800" y="3124994"/>
              <a:ext cx="13716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a:solidFill>
                    <a:srgbClr val="00CC00"/>
                  </a:solidFill>
                  <a:latin typeface="Courier New" panose="02070309020205020404" pitchFamily="49" charset="0"/>
                  <a:cs typeface="Courier New" panose="02070309020205020404" pitchFamily="49" charset="0"/>
                </a:rPr>
                <a:t>N1</a:t>
              </a:r>
            </a:p>
          </p:txBody>
        </p:sp>
        <p:sp>
          <p:nvSpPr>
            <p:cNvPr id="59" name="Rectangle 58"/>
            <p:cNvSpPr/>
            <p:nvPr/>
          </p:nvSpPr>
          <p:spPr bwMode="auto">
            <a:xfrm>
              <a:off x="2457450" y="3124994"/>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a:solidFill>
                  <a:srgbClr val="00CC00"/>
                </a:solidFill>
                <a:latin typeface="Courier New" panose="02070309020205020404" pitchFamily="49" charset="0"/>
                <a:cs typeface="Courier New" panose="02070309020205020404" pitchFamily="49" charset="0"/>
              </a:endParaRPr>
            </a:p>
          </p:txBody>
        </p:sp>
      </p:grpSp>
      <p:grpSp>
        <p:nvGrpSpPr>
          <p:cNvPr id="60" name="Group 59"/>
          <p:cNvGrpSpPr/>
          <p:nvPr/>
        </p:nvGrpSpPr>
        <p:grpSpPr>
          <a:xfrm>
            <a:off x="4781550" y="1523206"/>
            <a:ext cx="1847850" cy="457200"/>
            <a:chOff x="1066800" y="3124994"/>
            <a:chExt cx="1847850" cy="457200"/>
          </a:xfrm>
        </p:grpSpPr>
        <p:sp>
          <p:nvSpPr>
            <p:cNvPr id="61" name="Rectangle 60"/>
            <p:cNvSpPr/>
            <p:nvPr/>
          </p:nvSpPr>
          <p:spPr bwMode="auto">
            <a:xfrm>
              <a:off x="1066800" y="3124994"/>
              <a:ext cx="13716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a:solidFill>
                    <a:srgbClr val="00CC00"/>
                  </a:solidFill>
                  <a:latin typeface="Courier New" panose="02070309020205020404" pitchFamily="49" charset="0"/>
                  <a:cs typeface="Courier New" panose="02070309020205020404" pitchFamily="49" charset="0"/>
                </a:rPr>
                <a:t>N2</a:t>
              </a:r>
            </a:p>
          </p:txBody>
        </p:sp>
        <p:sp>
          <p:nvSpPr>
            <p:cNvPr id="62" name="Rectangle 61"/>
            <p:cNvSpPr/>
            <p:nvPr/>
          </p:nvSpPr>
          <p:spPr bwMode="auto">
            <a:xfrm>
              <a:off x="2457450" y="3124994"/>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a:solidFill>
                  <a:srgbClr val="00CC00"/>
                </a:solidFill>
                <a:latin typeface="Courier New" panose="02070309020205020404" pitchFamily="49" charset="0"/>
                <a:cs typeface="Courier New" panose="02070309020205020404" pitchFamily="49" charset="0"/>
              </a:endParaRPr>
            </a:p>
          </p:txBody>
        </p:sp>
      </p:grpSp>
      <p:grpSp>
        <p:nvGrpSpPr>
          <p:cNvPr id="63" name="Group 62"/>
          <p:cNvGrpSpPr/>
          <p:nvPr/>
        </p:nvGrpSpPr>
        <p:grpSpPr>
          <a:xfrm>
            <a:off x="6991350" y="1524000"/>
            <a:ext cx="1847850" cy="457200"/>
            <a:chOff x="1066800" y="3124994"/>
            <a:chExt cx="1847850" cy="457200"/>
          </a:xfrm>
        </p:grpSpPr>
        <p:sp>
          <p:nvSpPr>
            <p:cNvPr id="64" name="Rectangle 63"/>
            <p:cNvSpPr/>
            <p:nvPr/>
          </p:nvSpPr>
          <p:spPr bwMode="auto">
            <a:xfrm>
              <a:off x="1066800" y="3124994"/>
              <a:ext cx="13716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a:solidFill>
                    <a:srgbClr val="00CC00"/>
                  </a:solidFill>
                  <a:latin typeface="Courier New" panose="02070309020205020404" pitchFamily="49" charset="0"/>
                  <a:cs typeface="Courier New" panose="02070309020205020404" pitchFamily="49" charset="0"/>
                </a:rPr>
                <a:t>Tail</a:t>
              </a:r>
            </a:p>
          </p:txBody>
        </p:sp>
        <p:sp>
          <p:nvSpPr>
            <p:cNvPr id="65" name="Rectangle 64"/>
            <p:cNvSpPr/>
            <p:nvPr/>
          </p:nvSpPr>
          <p:spPr bwMode="auto">
            <a:xfrm>
              <a:off x="2457450" y="3124994"/>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100" b="1">
                  <a:solidFill>
                    <a:srgbClr val="FF0000"/>
                  </a:solidFill>
                  <a:latin typeface="Courier New" panose="02070309020205020404" pitchFamily="49" charset="0"/>
                  <a:cs typeface="Courier New" panose="02070309020205020404" pitchFamily="49" charset="0"/>
                </a:rPr>
                <a:t>0X0</a:t>
              </a:r>
            </a:p>
          </p:txBody>
        </p:sp>
      </p:grpSp>
      <p:cxnSp>
        <p:nvCxnSpPr>
          <p:cNvPr id="66" name="Straight Arrow Connector 65"/>
          <p:cNvCxnSpPr/>
          <p:nvPr/>
        </p:nvCxnSpPr>
        <p:spPr bwMode="auto">
          <a:xfrm>
            <a:off x="1981200" y="1751806"/>
            <a:ext cx="571500" cy="0"/>
          </a:xfrm>
          <a:prstGeom prst="straightConnector1">
            <a:avLst/>
          </a:prstGeom>
          <a:solidFill>
            <a:schemeClr val="accent1"/>
          </a:solidFill>
          <a:ln w="50800" cap="flat" cmpd="sng" algn="ctr">
            <a:solidFill>
              <a:srgbClr val="CC00FF"/>
            </a:solidFill>
            <a:prstDash val="solid"/>
            <a:round/>
            <a:headEnd type="oval" w="med" len="med"/>
            <a:tailEnd type="triangle"/>
          </a:ln>
          <a:effectLst/>
        </p:spPr>
      </p:cxnSp>
      <p:cxnSp>
        <p:nvCxnSpPr>
          <p:cNvPr id="67" name="Straight Arrow Connector 66"/>
          <p:cNvCxnSpPr/>
          <p:nvPr/>
        </p:nvCxnSpPr>
        <p:spPr bwMode="auto">
          <a:xfrm>
            <a:off x="4191000" y="1751806"/>
            <a:ext cx="571500" cy="0"/>
          </a:xfrm>
          <a:prstGeom prst="straightConnector1">
            <a:avLst/>
          </a:prstGeom>
          <a:solidFill>
            <a:schemeClr val="accent1"/>
          </a:solidFill>
          <a:ln w="50800" cap="flat" cmpd="sng" algn="ctr">
            <a:solidFill>
              <a:srgbClr val="CC00FF"/>
            </a:solidFill>
            <a:prstDash val="solid"/>
            <a:round/>
            <a:headEnd type="oval" w="med" len="med"/>
            <a:tailEnd type="triangle"/>
          </a:ln>
          <a:effectLst/>
        </p:spPr>
      </p:cxnSp>
      <p:cxnSp>
        <p:nvCxnSpPr>
          <p:cNvPr id="68" name="Straight Arrow Connector 67"/>
          <p:cNvCxnSpPr/>
          <p:nvPr/>
        </p:nvCxnSpPr>
        <p:spPr bwMode="auto">
          <a:xfrm>
            <a:off x="2000250" y="1751806"/>
            <a:ext cx="571500" cy="0"/>
          </a:xfrm>
          <a:prstGeom prst="straightConnector1">
            <a:avLst/>
          </a:prstGeom>
          <a:solidFill>
            <a:schemeClr val="accent1"/>
          </a:solidFill>
          <a:ln w="50800" cap="flat" cmpd="sng" algn="ctr">
            <a:solidFill>
              <a:srgbClr val="CC00FF"/>
            </a:solidFill>
            <a:prstDash val="solid"/>
            <a:round/>
            <a:headEnd type="oval" w="med" len="med"/>
            <a:tailEnd type="triangle"/>
          </a:ln>
          <a:effectLst/>
        </p:spPr>
      </p:cxnSp>
      <p:cxnSp>
        <p:nvCxnSpPr>
          <p:cNvPr id="69" name="Straight Arrow Connector 68"/>
          <p:cNvCxnSpPr/>
          <p:nvPr/>
        </p:nvCxnSpPr>
        <p:spPr bwMode="auto">
          <a:xfrm>
            <a:off x="6400800" y="1751806"/>
            <a:ext cx="571500" cy="0"/>
          </a:xfrm>
          <a:prstGeom prst="straightConnector1">
            <a:avLst/>
          </a:prstGeom>
          <a:solidFill>
            <a:schemeClr val="accent1"/>
          </a:solidFill>
          <a:ln w="50800" cap="flat" cmpd="sng" algn="ctr">
            <a:solidFill>
              <a:srgbClr val="CC00FF"/>
            </a:solidFill>
            <a:prstDash val="solid"/>
            <a:round/>
            <a:headEnd type="oval" w="med" len="med"/>
            <a:tailEnd type="triangle"/>
          </a:ln>
          <a:effectLst/>
        </p:spPr>
      </p:cxnSp>
      <p:cxnSp>
        <p:nvCxnSpPr>
          <p:cNvPr id="70" name="Straight Arrow Connector 18"/>
          <p:cNvCxnSpPr>
            <a:endCxn id="11" idx="1"/>
          </p:cNvCxnSpPr>
          <p:nvPr/>
        </p:nvCxnSpPr>
        <p:spPr bwMode="auto">
          <a:xfrm rot="16200000" flipV="1">
            <a:off x="4400153" y="4495403"/>
            <a:ext cx="1219994" cy="457200"/>
          </a:xfrm>
          <a:prstGeom prst="bentConnector4">
            <a:avLst>
              <a:gd name="adj1" fmla="val 40631"/>
              <a:gd name="adj2" fmla="val 150000"/>
            </a:avLst>
          </a:prstGeom>
          <a:solidFill>
            <a:schemeClr val="accent1"/>
          </a:solidFill>
          <a:ln w="50800" cap="flat" cmpd="sng" algn="ctr">
            <a:solidFill>
              <a:srgbClr val="CC00FF"/>
            </a:solidFill>
            <a:prstDash val="solid"/>
            <a:round/>
            <a:headEnd type="oval" w="med" len="med"/>
            <a:tailEnd type="triangle"/>
          </a:ln>
          <a:effectLst/>
        </p:spPr>
      </p:cxnSp>
    </p:spTree>
    <p:extLst>
      <p:ext uri="{BB962C8B-B14F-4D97-AF65-F5344CB8AC3E}">
        <p14:creationId xmlns:p14="http://schemas.microsoft.com/office/powerpoint/2010/main" val="1939231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Coding Style Guide</a:t>
            </a:r>
          </a:p>
        </p:txBody>
      </p:sp>
      <p:sp>
        <p:nvSpPr>
          <p:cNvPr id="3" name="Content Placeholder 2"/>
          <p:cNvSpPr>
            <a:spLocks noGrp="1"/>
          </p:cNvSpPr>
          <p:nvPr>
            <p:ph idx="1"/>
          </p:nvPr>
        </p:nvSpPr>
        <p:spPr/>
        <p:txBody>
          <a:bodyPr/>
          <a:lstStyle/>
          <a:p>
            <a:pPr marL="0" indent="0">
              <a:buNone/>
            </a:pPr>
            <a:r>
              <a:rPr lang="en-US" u="sng"/>
              <a:t>Requirements</a:t>
            </a:r>
          </a:p>
          <a:p>
            <a:pPr marL="457200" indent="-457200">
              <a:buAutoNum type="arabicPeriod"/>
            </a:pPr>
            <a:r>
              <a:rPr lang="en-US"/>
              <a:t>Comments</a:t>
            </a:r>
          </a:p>
          <a:p>
            <a:pPr marL="457200" indent="-457200">
              <a:buAutoNum type="arabicPeriod"/>
            </a:pPr>
            <a:r>
              <a:rPr lang="en-US"/>
              <a:t>Don’t Repeat Yourself (DRY)</a:t>
            </a:r>
          </a:p>
          <a:p>
            <a:pPr marL="457200" indent="-457200">
              <a:buAutoNum type="arabicPeriod"/>
            </a:pPr>
            <a:r>
              <a:rPr lang="en-US"/>
              <a:t>Names</a:t>
            </a:r>
          </a:p>
          <a:p>
            <a:pPr marL="857250" lvl="1" indent="-457200"/>
            <a:r>
              <a:rPr lang="en-US" err="1">
                <a:solidFill>
                  <a:schemeClr val="accent2"/>
                </a:solidFill>
              </a:rPr>
              <a:t>Structs</a:t>
            </a:r>
            <a:r>
              <a:rPr lang="en-US">
                <a:solidFill>
                  <a:schemeClr val="accent2"/>
                </a:solidFill>
              </a:rPr>
              <a:t> – meaningful names, upper camel case           (e.g., </a:t>
            </a:r>
            <a:r>
              <a:rPr lang="en-US" err="1">
                <a:solidFill>
                  <a:schemeClr val="accent2"/>
                </a:solidFill>
                <a:latin typeface="Courier New" panose="02070309020205020404" pitchFamily="49" charset="0"/>
                <a:cs typeface="Courier New" panose="02070309020205020404" pitchFamily="49" charset="0"/>
              </a:rPr>
              <a:t>MyStruct</a:t>
            </a:r>
            <a:r>
              <a:rPr lang="en-US">
                <a:solidFill>
                  <a:schemeClr val="accent2"/>
                </a:solidFill>
              </a:rPr>
              <a:t>)</a:t>
            </a:r>
          </a:p>
          <a:p>
            <a:pPr marL="857250" lvl="1" indent="-457200"/>
            <a:r>
              <a:rPr lang="en-US" err="1">
                <a:solidFill>
                  <a:schemeClr val="accent2"/>
                </a:solidFill>
              </a:rPr>
              <a:t>Struct</a:t>
            </a:r>
            <a:r>
              <a:rPr lang="en-US">
                <a:solidFill>
                  <a:schemeClr val="accent2"/>
                </a:solidFill>
              </a:rPr>
              <a:t> Members – meaningful names, all lower case, underscores separating words                                             (e.g., </a:t>
            </a:r>
            <a:r>
              <a:rPr lang="en-US" err="1">
                <a:solidFill>
                  <a:schemeClr val="accent2"/>
                </a:solidFill>
                <a:latin typeface="Courier New" panose="02070309020205020404" pitchFamily="49" charset="0"/>
                <a:cs typeface="Courier New" panose="02070309020205020404" pitchFamily="49" charset="0"/>
              </a:rPr>
              <a:t>my_struct_member</a:t>
            </a:r>
            <a:r>
              <a:rPr lang="en-US">
                <a:solidFill>
                  <a:schemeClr val="accent2"/>
                </a:solidFill>
              </a:rPr>
              <a:t>)</a:t>
            </a:r>
          </a:p>
          <a:p>
            <a:pPr marL="457200" indent="-457200">
              <a:buAutoNum type="arabicPeriod"/>
            </a:pPr>
            <a:r>
              <a:rPr lang="en-US"/>
              <a:t>Indent/Brace Style</a:t>
            </a:r>
          </a:p>
          <a:p>
            <a:pPr marL="457200" indent="-457200">
              <a:buAutoNum type="arabicPeriod"/>
            </a:pPr>
            <a:r>
              <a:rPr lang="en-US"/>
              <a:t>Files</a:t>
            </a:r>
          </a:p>
          <a:p>
            <a:pPr marL="457200" indent="-457200">
              <a:buAutoNum type="arabicPeriod"/>
            </a:pPr>
            <a:r>
              <a:rPr lang="en-US"/>
              <a:t>Headers</a:t>
            </a:r>
          </a:p>
        </p:txBody>
      </p:sp>
    </p:spTree>
    <p:extLst>
      <p:ext uri="{BB962C8B-B14F-4D97-AF65-F5344CB8AC3E}">
        <p14:creationId xmlns:p14="http://schemas.microsoft.com/office/powerpoint/2010/main" val="2375303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7697B-0240-480A-A0A4-CAF8B2EA2339}"/>
              </a:ext>
            </a:extLst>
          </p:cNvPr>
          <p:cNvSpPr>
            <a:spLocks noGrp="1"/>
          </p:cNvSpPr>
          <p:nvPr>
            <p:ph type="title"/>
          </p:nvPr>
        </p:nvSpPr>
        <p:spPr/>
        <p:txBody>
          <a:bodyPr/>
          <a:lstStyle/>
          <a:p>
            <a:r>
              <a:rPr lang="en-US">
                <a:cs typeface="Arial"/>
              </a:rPr>
              <a:t>Linked Lists - Adding Within</a:t>
            </a:r>
            <a:endParaRPr lang="en-US"/>
          </a:p>
        </p:txBody>
      </p:sp>
      <p:sp>
        <p:nvSpPr>
          <p:cNvPr id="5" name="Content Placeholder 2">
            <a:extLst>
              <a:ext uri="{FF2B5EF4-FFF2-40B4-BE49-F238E27FC236}">
                <a16:creationId xmlns:a16="http://schemas.microsoft.com/office/drawing/2014/main" id="{AAFA3FBF-94B6-46B6-B85E-F141D023B68A}"/>
              </a:ext>
            </a:extLst>
          </p:cNvPr>
          <p:cNvSpPr txBox="1">
            <a:spLocks/>
          </p:cNvSpPr>
          <p:nvPr/>
        </p:nvSpPr>
        <p:spPr bwMode="auto">
          <a:xfrm>
            <a:off x="234950" y="2314575"/>
            <a:ext cx="8589963" cy="3302114"/>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a:latin typeface="Courier New" panose="02070309020205020404" pitchFamily="49" charset="0"/>
                <a:cs typeface="Courier New" panose="02070309020205020404" pitchFamily="49" charset="0"/>
              </a:rPr>
              <a:t>// Code in section13_structs/</a:t>
            </a:r>
            <a:r>
              <a:rPr lang="en-US" sz="1600" err="1">
                <a:latin typeface="Courier New" panose="02070309020205020404" pitchFamily="49" charset="0"/>
                <a:cs typeface="Courier New" panose="02070309020205020404" pitchFamily="49" charset="0"/>
              </a:rPr>
              <a:t>new_node.c</a:t>
            </a:r>
          </a:p>
        </p:txBody>
      </p:sp>
      <p:sp>
        <p:nvSpPr>
          <p:cNvPr id="6" name="TextBox 5">
            <a:extLst>
              <a:ext uri="{FF2B5EF4-FFF2-40B4-BE49-F238E27FC236}">
                <a16:creationId xmlns:a16="http://schemas.microsoft.com/office/drawing/2014/main" id="{8D345DDD-BF41-46EA-9813-ED491B2B4D63}"/>
              </a:ext>
            </a:extLst>
          </p:cNvPr>
          <p:cNvSpPr txBox="1"/>
          <p:nvPr/>
        </p:nvSpPr>
        <p:spPr>
          <a:xfrm>
            <a:off x="104775" y="1323975"/>
            <a:ext cx="8843790"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b="1">
                <a:solidFill>
                  <a:srgbClr val="000000"/>
                </a:solidFill>
              </a:rPr>
              <a:t>Let's add in a </a:t>
            </a:r>
            <a:r>
              <a:rPr lang="en-US" sz="2400" b="1">
                <a:solidFill>
                  <a:srgbClr val="000000"/>
                </a:solidFill>
                <a:cs typeface="Arial"/>
              </a:rPr>
              <a:t>node between s1 and s2</a:t>
            </a:r>
            <a:endParaRPr lang="en-US" sz="2400" b="1">
              <a:cs typeface="Arial"/>
            </a:endParaRPr>
          </a:p>
        </p:txBody>
      </p:sp>
    </p:spTree>
    <p:extLst>
      <p:ext uri="{BB962C8B-B14F-4D97-AF65-F5344CB8AC3E}">
        <p14:creationId xmlns:p14="http://schemas.microsoft.com/office/powerpoint/2010/main" val="18297580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8" name="Group 97"/>
          <p:cNvGrpSpPr/>
          <p:nvPr/>
        </p:nvGrpSpPr>
        <p:grpSpPr>
          <a:xfrm>
            <a:off x="3619500" y="5943600"/>
            <a:ext cx="1866900" cy="457200"/>
            <a:chOff x="361950" y="4343400"/>
            <a:chExt cx="1866900" cy="457200"/>
          </a:xfrm>
        </p:grpSpPr>
        <p:sp>
          <p:nvSpPr>
            <p:cNvPr id="99" name="Rectangle 98"/>
            <p:cNvSpPr/>
            <p:nvPr/>
          </p:nvSpPr>
          <p:spPr bwMode="auto">
            <a:xfrm>
              <a:off x="838200" y="4343400"/>
              <a:ext cx="9144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a:solidFill>
                    <a:srgbClr val="00CC00"/>
                  </a:solidFill>
                  <a:latin typeface="Courier New" panose="02070309020205020404" pitchFamily="49" charset="0"/>
                  <a:cs typeface="Courier New" panose="02070309020205020404" pitchFamily="49" charset="0"/>
                </a:rPr>
                <a:t>New!</a:t>
              </a:r>
            </a:p>
          </p:txBody>
        </p:sp>
        <p:sp>
          <p:nvSpPr>
            <p:cNvPr id="100" name="Rectangle 99"/>
            <p:cNvSpPr/>
            <p:nvPr/>
          </p:nvSpPr>
          <p:spPr bwMode="auto">
            <a:xfrm>
              <a:off x="1771650" y="4343400"/>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a:solidFill>
                  <a:srgbClr val="00CC00"/>
                </a:solidFill>
                <a:latin typeface="Courier New" panose="02070309020205020404" pitchFamily="49" charset="0"/>
                <a:cs typeface="Courier New" panose="02070309020205020404" pitchFamily="49" charset="0"/>
              </a:endParaRPr>
            </a:p>
          </p:txBody>
        </p:sp>
        <p:sp>
          <p:nvSpPr>
            <p:cNvPr id="101" name="Rectangle 100"/>
            <p:cNvSpPr/>
            <p:nvPr/>
          </p:nvSpPr>
          <p:spPr bwMode="auto">
            <a:xfrm>
              <a:off x="361950" y="4343400"/>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a:solidFill>
                  <a:srgbClr val="00CC00"/>
                </a:solidFill>
                <a:latin typeface="Courier New" panose="02070309020205020404" pitchFamily="49" charset="0"/>
                <a:cs typeface="Courier New" panose="02070309020205020404" pitchFamily="49" charset="0"/>
              </a:endParaRPr>
            </a:p>
          </p:txBody>
        </p:sp>
      </p:grpSp>
      <p:sp>
        <p:nvSpPr>
          <p:cNvPr id="3" name="Content Placeholder 2"/>
          <p:cNvSpPr>
            <a:spLocks noGrp="1"/>
          </p:cNvSpPr>
          <p:nvPr>
            <p:ph idx="1"/>
          </p:nvPr>
        </p:nvSpPr>
        <p:spPr/>
        <p:txBody>
          <a:bodyPr/>
          <a:lstStyle/>
          <a:p>
            <a:endParaRPr lang="en-US"/>
          </a:p>
          <a:p>
            <a:endParaRPr lang="en-US"/>
          </a:p>
          <a:p>
            <a:r>
              <a:rPr lang="en-US"/>
              <a:t>Add a node to a </a:t>
            </a:r>
            <a:r>
              <a:rPr lang="en-US">
                <a:solidFill>
                  <a:schemeClr val="accent2"/>
                </a:solidFill>
              </a:rPr>
              <a:t>Doubly</a:t>
            </a:r>
            <a:r>
              <a:rPr lang="en-US"/>
              <a:t> Linked List:</a:t>
            </a:r>
          </a:p>
          <a:p>
            <a:pPr marL="857250" lvl="1" indent="-457200">
              <a:buFont typeface="+mj-lt"/>
              <a:buAutoNum type="arabicPeriod"/>
            </a:pPr>
            <a:r>
              <a:rPr lang="en-US"/>
              <a:t>Choose a position</a:t>
            </a:r>
          </a:p>
          <a:p>
            <a:pPr marL="857250" lvl="1" indent="-457200">
              <a:buFont typeface="+mj-lt"/>
              <a:buAutoNum type="arabicPeriod"/>
            </a:pPr>
            <a:r>
              <a:rPr lang="en-US"/>
              <a:t>Point the new node to the next node</a:t>
            </a:r>
          </a:p>
          <a:p>
            <a:pPr marL="857250" lvl="1" indent="-457200">
              <a:buFont typeface="+mj-lt"/>
              <a:buAutoNum type="arabicPeriod"/>
            </a:pPr>
            <a:r>
              <a:rPr lang="en-US">
                <a:solidFill>
                  <a:schemeClr val="accent2"/>
                </a:solidFill>
              </a:rPr>
              <a:t>Point the new node to the previous node</a:t>
            </a:r>
          </a:p>
          <a:p>
            <a:pPr marL="857250" lvl="1" indent="-457200">
              <a:buFont typeface="+mj-lt"/>
              <a:buAutoNum type="arabicPeriod"/>
            </a:pPr>
            <a:r>
              <a:rPr lang="en-US"/>
              <a:t>Point the previous node to the new node</a:t>
            </a:r>
          </a:p>
          <a:p>
            <a:pPr marL="857250" lvl="1" indent="-457200">
              <a:buFont typeface="+mj-lt"/>
              <a:buAutoNum type="arabicPeriod"/>
            </a:pPr>
            <a:r>
              <a:rPr lang="en-US">
                <a:solidFill>
                  <a:schemeClr val="accent2"/>
                </a:solidFill>
              </a:rPr>
              <a:t>Point the next node to the new node</a:t>
            </a:r>
          </a:p>
        </p:txBody>
      </p:sp>
      <p:sp>
        <p:nvSpPr>
          <p:cNvPr id="2" name="Title 1"/>
          <p:cNvSpPr>
            <a:spLocks noGrp="1"/>
          </p:cNvSpPr>
          <p:nvPr>
            <p:ph type="title"/>
          </p:nvPr>
        </p:nvSpPr>
        <p:spPr/>
        <p:txBody>
          <a:bodyPr/>
          <a:lstStyle/>
          <a:p>
            <a:r>
              <a:rPr lang="en-US"/>
              <a:t>Linked Lists</a:t>
            </a:r>
          </a:p>
        </p:txBody>
      </p:sp>
      <p:grpSp>
        <p:nvGrpSpPr>
          <p:cNvPr id="26" name="Group 25"/>
          <p:cNvGrpSpPr/>
          <p:nvPr/>
        </p:nvGrpSpPr>
        <p:grpSpPr>
          <a:xfrm>
            <a:off x="361950" y="1527048"/>
            <a:ext cx="1866900" cy="457200"/>
            <a:chOff x="361950" y="4343400"/>
            <a:chExt cx="1866900" cy="457200"/>
          </a:xfrm>
        </p:grpSpPr>
        <p:sp>
          <p:nvSpPr>
            <p:cNvPr id="23" name="Rectangle 22"/>
            <p:cNvSpPr/>
            <p:nvPr/>
          </p:nvSpPr>
          <p:spPr bwMode="auto">
            <a:xfrm>
              <a:off x="838200" y="4343400"/>
              <a:ext cx="9144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a:solidFill>
                    <a:srgbClr val="00CC00"/>
                  </a:solidFill>
                  <a:latin typeface="Courier New" panose="02070309020205020404" pitchFamily="49" charset="0"/>
                  <a:cs typeface="Courier New" panose="02070309020205020404" pitchFamily="49" charset="0"/>
                </a:rPr>
                <a:t>Head</a:t>
              </a:r>
            </a:p>
          </p:txBody>
        </p:sp>
        <p:sp>
          <p:nvSpPr>
            <p:cNvPr id="24" name="Rectangle 23"/>
            <p:cNvSpPr/>
            <p:nvPr/>
          </p:nvSpPr>
          <p:spPr bwMode="auto">
            <a:xfrm>
              <a:off x="1771650" y="4343400"/>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a:solidFill>
                  <a:srgbClr val="00CC00"/>
                </a:solidFill>
                <a:latin typeface="Courier New" panose="02070309020205020404" pitchFamily="49" charset="0"/>
                <a:cs typeface="Courier New" panose="02070309020205020404" pitchFamily="49" charset="0"/>
              </a:endParaRPr>
            </a:p>
          </p:txBody>
        </p:sp>
        <p:sp>
          <p:nvSpPr>
            <p:cNvPr id="25" name="Rectangle 24"/>
            <p:cNvSpPr/>
            <p:nvPr/>
          </p:nvSpPr>
          <p:spPr bwMode="auto">
            <a:xfrm>
              <a:off x="361950" y="4343400"/>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100" b="1">
                  <a:solidFill>
                    <a:srgbClr val="FF0000"/>
                  </a:solidFill>
                  <a:latin typeface="Courier New" panose="02070309020205020404" pitchFamily="49" charset="0"/>
                  <a:cs typeface="Courier New" panose="02070309020205020404" pitchFamily="49" charset="0"/>
                </a:rPr>
                <a:t>0X0</a:t>
              </a:r>
              <a:endParaRPr lang="en-US" sz="2400" b="1">
                <a:solidFill>
                  <a:srgbClr val="00CC00"/>
                </a:solidFill>
                <a:latin typeface="Courier New" panose="02070309020205020404" pitchFamily="49" charset="0"/>
                <a:cs typeface="Courier New" panose="02070309020205020404" pitchFamily="49" charset="0"/>
              </a:endParaRPr>
            </a:p>
          </p:txBody>
        </p:sp>
      </p:grpSp>
      <p:grpSp>
        <p:nvGrpSpPr>
          <p:cNvPr id="27" name="Group 26"/>
          <p:cNvGrpSpPr/>
          <p:nvPr/>
        </p:nvGrpSpPr>
        <p:grpSpPr>
          <a:xfrm>
            <a:off x="2552700" y="1527048"/>
            <a:ext cx="1866900" cy="457200"/>
            <a:chOff x="361950" y="4343400"/>
            <a:chExt cx="1866900" cy="457200"/>
          </a:xfrm>
        </p:grpSpPr>
        <p:sp>
          <p:nvSpPr>
            <p:cNvPr id="28" name="Rectangle 27"/>
            <p:cNvSpPr/>
            <p:nvPr/>
          </p:nvSpPr>
          <p:spPr bwMode="auto">
            <a:xfrm>
              <a:off x="838200" y="4343400"/>
              <a:ext cx="9144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a:solidFill>
                    <a:srgbClr val="00CC00"/>
                  </a:solidFill>
                  <a:latin typeface="Courier New" panose="02070309020205020404" pitchFamily="49" charset="0"/>
                  <a:cs typeface="Courier New" panose="02070309020205020404" pitchFamily="49" charset="0"/>
                </a:rPr>
                <a:t>N1</a:t>
              </a:r>
            </a:p>
          </p:txBody>
        </p:sp>
        <p:sp>
          <p:nvSpPr>
            <p:cNvPr id="29" name="Rectangle 28"/>
            <p:cNvSpPr/>
            <p:nvPr/>
          </p:nvSpPr>
          <p:spPr bwMode="auto">
            <a:xfrm>
              <a:off x="1771650" y="4343400"/>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a:solidFill>
                  <a:srgbClr val="00CC00"/>
                </a:solidFill>
                <a:latin typeface="Courier New" panose="02070309020205020404" pitchFamily="49" charset="0"/>
                <a:cs typeface="Courier New" panose="02070309020205020404" pitchFamily="49" charset="0"/>
              </a:endParaRPr>
            </a:p>
          </p:txBody>
        </p:sp>
        <p:sp>
          <p:nvSpPr>
            <p:cNvPr id="30" name="Rectangle 29"/>
            <p:cNvSpPr/>
            <p:nvPr/>
          </p:nvSpPr>
          <p:spPr bwMode="auto">
            <a:xfrm>
              <a:off x="361950" y="4343400"/>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a:solidFill>
                  <a:srgbClr val="00CC00"/>
                </a:solidFill>
                <a:latin typeface="Courier New" panose="02070309020205020404" pitchFamily="49" charset="0"/>
                <a:cs typeface="Courier New" panose="02070309020205020404" pitchFamily="49" charset="0"/>
              </a:endParaRPr>
            </a:p>
          </p:txBody>
        </p:sp>
      </p:grpSp>
      <p:grpSp>
        <p:nvGrpSpPr>
          <p:cNvPr id="31" name="Group 30"/>
          <p:cNvGrpSpPr/>
          <p:nvPr/>
        </p:nvGrpSpPr>
        <p:grpSpPr>
          <a:xfrm>
            <a:off x="4762500" y="1527048"/>
            <a:ext cx="1866900" cy="457200"/>
            <a:chOff x="361950" y="4343400"/>
            <a:chExt cx="1866900" cy="457200"/>
          </a:xfrm>
        </p:grpSpPr>
        <p:sp>
          <p:nvSpPr>
            <p:cNvPr id="32" name="Rectangle 31"/>
            <p:cNvSpPr/>
            <p:nvPr/>
          </p:nvSpPr>
          <p:spPr bwMode="auto">
            <a:xfrm>
              <a:off x="838200" y="4343400"/>
              <a:ext cx="9144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a:solidFill>
                    <a:srgbClr val="00CC00"/>
                  </a:solidFill>
                  <a:latin typeface="Courier New" panose="02070309020205020404" pitchFamily="49" charset="0"/>
                  <a:cs typeface="Courier New" panose="02070309020205020404" pitchFamily="49" charset="0"/>
                </a:rPr>
                <a:t>N2</a:t>
              </a:r>
              <a:endParaRPr lang="en-US" sz="2800" b="1">
                <a:solidFill>
                  <a:srgbClr val="00CC00"/>
                </a:solidFill>
                <a:latin typeface="Courier New" panose="02070309020205020404" pitchFamily="49" charset="0"/>
                <a:cs typeface="Courier New" panose="02070309020205020404" pitchFamily="49" charset="0"/>
              </a:endParaRPr>
            </a:p>
          </p:txBody>
        </p:sp>
        <p:sp>
          <p:nvSpPr>
            <p:cNvPr id="33" name="Rectangle 32"/>
            <p:cNvSpPr/>
            <p:nvPr/>
          </p:nvSpPr>
          <p:spPr bwMode="auto">
            <a:xfrm>
              <a:off x="1771650" y="4343400"/>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a:solidFill>
                  <a:srgbClr val="00CC00"/>
                </a:solidFill>
                <a:latin typeface="Courier New" panose="02070309020205020404" pitchFamily="49" charset="0"/>
                <a:cs typeface="Courier New" panose="02070309020205020404" pitchFamily="49" charset="0"/>
              </a:endParaRPr>
            </a:p>
          </p:txBody>
        </p:sp>
        <p:sp>
          <p:nvSpPr>
            <p:cNvPr id="34" name="Rectangle 33"/>
            <p:cNvSpPr/>
            <p:nvPr/>
          </p:nvSpPr>
          <p:spPr bwMode="auto">
            <a:xfrm>
              <a:off x="361950" y="4343400"/>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a:solidFill>
                  <a:srgbClr val="00CC00"/>
                </a:solidFill>
                <a:latin typeface="Courier New" panose="02070309020205020404" pitchFamily="49" charset="0"/>
                <a:cs typeface="Courier New" panose="02070309020205020404" pitchFamily="49" charset="0"/>
              </a:endParaRPr>
            </a:p>
          </p:txBody>
        </p:sp>
      </p:grpSp>
      <p:cxnSp>
        <p:nvCxnSpPr>
          <p:cNvPr id="46" name="Straight Arrow Connector 45"/>
          <p:cNvCxnSpPr/>
          <p:nvPr/>
        </p:nvCxnSpPr>
        <p:spPr bwMode="auto">
          <a:xfrm>
            <a:off x="2581275" y="5638800"/>
            <a:ext cx="571500" cy="0"/>
          </a:xfrm>
          <a:prstGeom prst="straightConnector1">
            <a:avLst/>
          </a:prstGeom>
          <a:solidFill>
            <a:schemeClr val="accent1"/>
          </a:solidFill>
          <a:ln w="50800" cap="flat" cmpd="sng" algn="ctr">
            <a:solidFill>
              <a:srgbClr val="CC00FF"/>
            </a:solidFill>
            <a:prstDash val="solid"/>
            <a:round/>
            <a:headEnd type="oval" w="med" len="med"/>
            <a:tailEnd type="triangle"/>
          </a:ln>
          <a:effectLst/>
        </p:spPr>
      </p:cxnSp>
      <p:grpSp>
        <p:nvGrpSpPr>
          <p:cNvPr id="50" name="Group 49"/>
          <p:cNvGrpSpPr/>
          <p:nvPr/>
        </p:nvGrpSpPr>
        <p:grpSpPr>
          <a:xfrm>
            <a:off x="152400" y="5307012"/>
            <a:ext cx="3141662" cy="1398588"/>
            <a:chOff x="439738" y="5230813"/>
            <a:chExt cx="3141662" cy="1398588"/>
          </a:xfrm>
        </p:grpSpPr>
        <p:sp>
          <p:nvSpPr>
            <p:cNvPr id="47" name="Content Placeholder 2"/>
            <p:cNvSpPr txBox="1">
              <a:spLocks/>
            </p:cNvSpPr>
            <p:nvPr/>
          </p:nvSpPr>
          <p:spPr bwMode="auto">
            <a:xfrm>
              <a:off x="439738" y="5230813"/>
              <a:ext cx="3141662" cy="1398588"/>
            </a:xfrm>
            <a:prstGeom prst="rect">
              <a:avLst/>
            </a:prstGeom>
            <a:solidFill>
              <a:schemeClr val="accent3">
                <a:lumMod val="40000"/>
                <a:lumOff val="60000"/>
              </a:schemeClr>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lgn="ctr">
                <a:buNone/>
              </a:pPr>
              <a:r>
                <a:rPr lang="en-US" u="sng" kern="0">
                  <a:effectLst>
                    <a:outerShdw blurRad="38100" dist="38100" dir="2700000" algn="tl">
                      <a:srgbClr val="000000">
                        <a:alpha val="43137"/>
                      </a:srgbClr>
                    </a:outerShdw>
                  </a:effectLst>
                </a:rPr>
                <a:t>LEGEND</a:t>
              </a:r>
            </a:p>
            <a:p>
              <a:pPr marL="0" indent="0">
                <a:buNone/>
              </a:pPr>
              <a:r>
                <a:rPr lang="en-US" kern="0"/>
                <a:t>Next Node</a:t>
              </a:r>
            </a:p>
            <a:p>
              <a:pPr marL="0" indent="0">
                <a:buNone/>
              </a:pPr>
              <a:r>
                <a:rPr lang="en-US" kern="0"/>
                <a:t>Previous Node</a:t>
              </a:r>
            </a:p>
            <a:p>
              <a:endParaRPr lang="en-US" kern="0"/>
            </a:p>
          </p:txBody>
        </p:sp>
        <p:cxnSp>
          <p:nvCxnSpPr>
            <p:cNvPr id="48" name="Straight Arrow Connector 47"/>
            <p:cNvCxnSpPr/>
            <p:nvPr/>
          </p:nvCxnSpPr>
          <p:spPr bwMode="auto">
            <a:xfrm>
              <a:off x="2867025" y="5867400"/>
              <a:ext cx="571500" cy="0"/>
            </a:xfrm>
            <a:prstGeom prst="straightConnector1">
              <a:avLst/>
            </a:prstGeom>
            <a:solidFill>
              <a:schemeClr val="accent1"/>
            </a:solidFill>
            <a:ln w="50800" cap="flat" cmpd="sng" algn="ctr">
              <a:solidFill>
                <a:srgbClr val="CC00FF"/>
              </a:solidFill>
              <a:prstDash val="solid"/>
              <a:round/>
              <a:headEnd type="oval" w="med" len="med"/>
              <a:tailEnd type="triangle"/>
            </a:ln>
            <a:effectLst/>
          </p:spPr>
        </p:cxnSp>
        <p:cxnSp>
          <p:nvCxnSpPr>
            <p:cNvPr id="49" name="Straight Arrow Connector 48"/>
            <p:cNvCxnSpPr/>
            <p:nvPr/>
          </p:nvCxnSpPr>
          <p:spPr bwMode="auto">
            <a:xfrm>
              <a:off x="2790825" y="6324600"/>
              <a:ext cx="571500" cy="0"/>
            </a:xfrm>
            <a:prstGeom prst="straightConnector1">
              <a:avLst/>
            </a:prstGeom>
            <a:solidFill>
              <a:schemeClr val="accent1"/>
            </a:solidFill>
            <a:ln w="50800" cap="flat" cmpd="sng" algn="ctr">
              <a:solidFill>
                <a:srgbClr val="3333CC"/>
              </a:solidFill>
              <a:prstDash val="solid"/>
              <a:round/>
              <a:headEnd type="triangle" w="med" len="med"/>
              <a:tailEnd type="oval"/>
            </a:ln>
            <a:effectLst/>
          </p:spPr>
        </p:cxnSp>
      </p:grpSp>
      <p:grpSp>
        <p:nvGrpSpPr>
          <p:cNvPr id="51" name="Group 50"/>
          <p:cNvGrpSpPr/>
          <p:nvPr/>
        </p:nvGrpSpPr>
        <p:grpSpPr>
          <a:xfrm>
            <a:off x="361950" y="4724400"/>
            <a:ext cx="1866900" cy="457200"/>
            <a:chOff x="361950" y="4343400"/>
            <a:chExt cx="1866900" cy="457200"/>
          </a:xfrm>
        </p:grpSpPr>
        <p:sp>
          <p:nvSpPr>
            <p:cNvPr id="52" name="Rectangle 51"/>
            <p:cNvSpPr/>
            <p:nvPr/>
          </p:nvSpPr>
          <p:spPr bwMode="auto">
            <a:xfrm>
              <a:off x="838200" y="4343400"/>
              <a:ext cx="9144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a:solidFill>
                    <a:srgbClr val="00CC00"/>
                  </a:solidFill>
                  <a:latin typeface="Courier New" panose="02070309020205020404" pitchFamily="49" charset="0"/>
                  <a:cs typeface="Courier New" panose="02070309020205020404" pitchFamily="49" charset="0"/>
                </a:rPr>
                <a:t>Head</a:t>
              </a:r>
            </a:p>
          </p:txBody>
        </p:sp>
        <p:sp>
          <p:nvSpPr>
            <p:cNvPr id="53" name="Rectangle 52"/>
            <p:cNvSpPr/>
            <p:nvPr/>
          </p:nvSpPr>
          <p:spPr bwMode="auto">
            <a:xfrm>
              <a:off x="1771650" y="4343400"/>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a:solidFill>
                  <a:srgbClr val="00CC00"/>
                </a:solidFill>
                <a:latin typeface="Courier New" panose="02070309020205020404" pitchFamily="49" charset="0"/>
                <a:cs typeface="Courier New" panose="02070309020205020404" pitchFamily="49" charset="0"/>
              </a:endParaRPr>
            </a:p>
          </p:txBody>
        </p:sp>
        <p:sp>
          <p:nvSpPr>
            <p:cNvPr id="54" name="Rectangle 53"/>
            <p:cNvSpPr/>
            <p:nvPr/>
          </p:nvSpPr>
          <p:spPr bwMode="auto">
            <a:xfrm>
              <a:off x="361950" y="4343400"/>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100" b="1">
                  <a:solidFill>
                    <a:srgbClr val="FF0000"/>
                  </a:solidFill>
                  <a:latin typeface="Courier New" panose="02070309020205020404" pitchFamily="49" charset="0"/>
                  <a:cs typeface="Courier New" panose="02070309020205020404" pitchFamily="49" charset="0"/>
                </a:rPr>
                <a:t>0X0</a:t>
              </a:r>
              <a:endParaRPr lang="en-US" sz="2400" b="1">
                <a:solidFill>
                  <a:srgbClr val="00CC00"/>
                </a:solidFill>
                <a:latin typeface="Courier New" panose="02070309020205020404" pitchFamily="49" charset="0"/>
                <a:cs typeface="Courier New" panose="02070309020205020404" pitchFamily="49" charset="0"/>
              </a:endParaRPr>
            </a:p>
          </p:txBody>
        </p:sp>
      </p:grpSp>
      <p:grpSp>
        <p:nvGrpSpPr>
          <p:cNvPr id="55" name="Group 54"/>
          <p:cNvGrpSpPr/>
          <p:nvPr/>
        </p:nvGrpSpPr>
        <p:grpSpPr>
          <a:xfrm>
            <a:off x="2552700" y="4724400"/>
            <a:ext cx="1866900" cy="457200"/>
            <a:chOff x="361950" y="4343400"/>
            <a:chExt cx="1866900" cy="457200"/>
          </a:xfrm>
        </p:grpSpPr>
        <p:sp>
          <p:nvSpPr>
            <p:cNvPr id="56" name="Rectangle 55"/>
            <p:cNvSpPr/>
            <p:nvPr/>
          </p:nvSpPr>
          <p:spPr bwMode="auto">
            <a:xfrm>
              <a:off x="838200" y="4343400"/>
              <a:ext cx="9144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a:solidFill>
                    <a:srgbClr val="00CC00"/>
                  </a:solidFill>
                  <a:latin typeface="Courier New" panose="02070309020205020404" pitchFamily="49" charset="0"/>
                  <a:cs typeface="Courier New" panose="02070309020205020404" pitchFamily="49" charset="0"/>
                </a:rPr>
                <a:t>N1</a:t>
              </a:r>
            </a:p>
          </p:txBody>
        </p:sp>
        <p:sp>
          <p:nvSpPr>
            <p:cNvPr id="57" name="Rectangle 56"/>
            <p:cNvSpPr/>
            <p:nvPr/>
          </p:nvSpPr>
          <p:spPr bwMode="auto">
            <a:xfrm>
              <a:off x="1771650" y="4343400"/>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a:solidFill>
                  <a:srgbClr val="00CC00"/>
                </a:solidFill>
                <a:latin typeface="Courier New" panose="02070309020205020404" pitchFamily="49" charset="0"/>
                <a:cs typeface="Courier New" panose="02070309020205020404" pitchFamily="49" charset="0"/>
              </a:endParaRPr>
            </a:p>
          </p:txBody>
        </p:sp>
        <p:sp>
          <p:nvSpPr>
            <p:cNvPr id="58" name="Rectangle 57"/>
            <p:cNvSpPr/>
            <p:nvPr/>
          </p:nvSpPr>
          <p:spPr bwMode="auto">
            <a:xfrm>
              <a:off x="361950" y="4343400"/>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a:solidFill>
                  <a:srgbClr val="00CC00"/>
                </a:solidFill>
                <a:latin typeface="Courier New" panose="02070309020205020404" pitchFamily="49" charset="0"/>
                <a:cs typeface="Courier New" panose="02070309020205020404" pitchFamily="49" charset="0"/>
              </a:endParaRPr>
            </a:p>
          </p:txBody>
        </p:sp>
      </p:grpSp>
      <p:grpSp>
        <p:nvGrpSpPr>
          <p:cNvPr id="59" name="Group 58"/>
          <p:cNvGrpSpPr/>
          <p:nvPr/>
        </p:nvGrpSpPr>
        <p:grpSpPr>
          <a:xfrm>
            <a:off x="4762500" y="4724400"/>
            <a:ext cx="1866900" cy="457200"/>
            <a:chOff x="361950" y="4343400"/>
            <a:chExt cx="1866900" cy="457200"/>
          </a:xfrm>
        </p:grpSpPr>
        <p:sp>
          <p:nvSpPr>
            <p:cNvPr id="60" name="Rectangle 59"/>
            <p:cNvSpPr/>
            <p:nvPr/>
          </p:nvSpPr>
          <p:spPr bwMode="auto">
            <a:xfrm>
              <a:off x="838200" y="4343400"/>
              <a:ext cx="9144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a:solidFill>
                    <a:srgbClr val="00CC00"/>
                  </a:solidFill>
                  <a:latin typeface="Courier New" panose="02070309020205020404" pitchFamily="49" charset="0"/>
                  <a:cs typeface="Courier New" panose="02070309020205020404" pitchFamily="49" charset="0"/>
                </a:rPr>
                <a:t>N2</a:t>
              </a:r>
              <a:endParaRPr lang="en-US" sz="2800" b="1">
                <a:solidFill>
                  <a:srgbClr val="00CC00"/>
                </a:solidFill>
                <a:latin typeface="Courier New" panose="02070309020205020404" pitchFamily="49" charset="0"/>
                <a:cs typeface="Courier New" panose="02070309020205020404" pitchFamily="49" charset="0"/>
              </a:endParaRPr>
            </a:p>
          </p:txBody>
        </p:sp>
        <p:sp>
          <p:nvSpPr>
            <p:cNvPr id="61" name="Rectangle 60"/>
            <p:cNvSpPr/>
            <p:nvPr/>
          </p:nvSpPr>
          <p:spPr bwMode="auto">
            <a:xfrm>
              <a:off x="1771650" y="4343400"/>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a:solidFill>
                  <a:srgbClr val="00CC00"/>
                </a:solidFill>
                <a:latin typeface="Courier New" panose="02070309020205020404" pitchFamily="49" charset="0"/>
                <a:cs typeface="Courier New" panose="02070309020205020404" pitchFamily="49" charset="0"/>
              </a:endParaRPr>
            </a:p>
          </p:txBody>
        </p:sp>
        <p:sp>
          <p:nvSpPr>
            <p:cNvPr id="62" name="Rectangle 61"/>
            <p:cNvSpPr/>
            <p:nvPr/>
          </p:nvSpPr>
          <p:spPr bwMode="auto">
            <a:xfrm>
              <a:off x="361950" y="4343400"/>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a:solidFill>
                  <a:srgbClr val="00CC00"/>
                </a:solidFill>
                <a:latin typeface="Courier New" panose="02070309020205020404" pitchFamily="49" charset="0"/>
                <a:cs typeface="Courier New" panose="02070309020205020404" pitchFamily="49" charset="0"/>
              </a:endParaRPr>
            </a:p>
          </p:txBody>
        </p:sp>
      </p:grpSp>
      <p:grpSp>
        <p:nvGrpSpPr>
          <p:cNvPr id="63" name="Group 62"/>
          <p:cNvGrpSpPr/>
          <p:nvPr/>
        </p:nvGrpSpPr>
        <p:grpSpPr>
          <a:xfrm>
            <a:off x="6972300" y="4724400"/>
            <a:ext cx="1866900" cy="457200"/>
            <a:chOff x="361950" y="4343400"/>
            <a:chExt cx="1866900" cy="457200"/>
          </a:xfrm>
        </p:grpSpPr>
        <p:sp>
          <p:nvSpPr>
            <p:cNvPr id="64" name="Rectangle 63"/>
            <p:cNvSpPr/>
            <p:nvPr/>
          </p:nvSpPr>
          <p:spPr bwMode="auto">
            <a:xfrm>
              <a:off x="838200" y="4343400"/>
              <a:ext cx="9144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a:solidFill>
                    <a:srgbClr val="00CC00"/>
                  </a:solidFill>
                  <a:latin typeface="Courier New" panose="02070309020205020404" pitchFamily="49" charset="0"/>
                  <a:cs typeface="Courier New" panose="02070309020205020404" pitchFamily="49" charset="0"/>
                </a:rPr>
                <a:t>Tail</a:t>
              </a:r>
            </a:p>
          </p:txBody>
        </p:sp>
        <p:sp>
          <p:nvSpPr>
            <p:cNvPr id="65" name="Rectangle 64"/>
            <p:cNvSpPr/>
            <p:nvPr/>
          </p:nvSpPr>
          <p:spPr bwMode="auto">
            <a:xfrm>
              <a:off x="1771650" y="4343400"/>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100" b="1">
                  <a:solidFill>
                    <a:srgbClr val="FF0000"/>
                  </a:solidFill>
                  <a:latin typeface="Courier New" panose="02070309020205020404" pitchFamily="49" charset="0"/>
                  <a:cs typeface="Courier New" panose="02070309020205020404" pitchFamily="49" charset="0"/>
                </a:rPr>
                <a:t>0X0</a:t>
              </a:r>
              <a:endParaRPr lang="en-US" sz="2400" b="1">
                <a:solidFill>
                  <a:srgbClr val="00CC00"/>
                </a:solidFill>
                <a:latin typeface="Courier New" panose="02070309020205020404" pitchFamily="49" charset="0"/>
                <a:cs typeface="Courier New" panose="02070309020205020404" pitchFamily="49" charset="0"/>
              </a:endParaRPr>
            </a:p>
          </p:txBody>
        </p:sp>
        <p:sp>
          <p:nvSpPr>
            <p:cNvPr id="66" name="Rectangle 65"/>
            <p:cNvSpPr/>
            <p:nvPr/>
          </p:nvSpPr>
          <p:spPr bwMode="auto">
            <a:xfrm>
              <a:off x="361950" y="4343400"/>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a:solidFill>
                  <a:srgbClr val="00CC00"/>
                </a:solidFill>
                <a:latin typeface="Courier New" panose="02070309020205020404" pitchFamily="49" charset="0"/>
                <a:cs typeface="Courier New" panose="02070309020205020404" pitchFamily="49" charset="0"/>
              </a:endParaRPr>
            </a:p>
          </p:txBody>
        </p:sp>
      </p:grpSp>
      <p:cxnSp>
        <p:nvCxnSpPr>
          <p:cNvPr id="67" name="Straight Arrow Connector 66"/>
          <p:cNvCxnSpPr/>
          <p:nvPr/>
        </p:nvCxnSpPr>
        <p:spPr bwMode="auto">
          <a:xfrm>
            <a:off x="1981200" y="4857750"/>
            <a:ext cx="571500" cy="0"/>
          </a:xfrm>
          <a:prstGeom prst="straightConnector1">
            <a:avLst/>
          </a:prstGeom>
          <a:solidFill>
            <a:schemeClr val="accent1"/>
          </a:solidFill>
          <a:ln w="50800" cap="flat" cmpd="sng" algn="ctr">
            <a:solidFill>
              <a:srgbClr val="CC00FF"/>
            </a:solidFill>
            <a:prstDash val="solid"/>
            <a:round/>
            <a:headEnd type="oval" w="med" len="med"/>
            <a:tailEnd type="triangle"/>
          </a:ln>
          <a:effectLst/>
        </p:spPr>
      </p:cxnSp>
      <p:cxnSp>
        <p:nvCxnSpPr>
          <p:cNvPr id="68" name="Straight Arrow Connector 67"/>
          <p:cNvCxnSpPr/>
          <p:nvPr/>
        </p:nvCxnSpPr>
        <p:spPr bwMode="auto">
          <a:xfrm>
            <a:off x="2228850" y="5029200"/>
            <a:ext cx="571500" cy="0"/>
          </a:xfrm>
          <a:prstGeom prst="straightConnector1">
            <a:avLst/>
          </a:prstGeom>
          <a:solidFill>
            <a:schemeClr val="accent1"/>
          </a:solidFill>
          <a:ln w="50800" cap="flat" cmpd="sng" algn="ctr">
            <a:solidFill>
              <a:srgbClr val="3333CC"/>
            </a:solidFill>
            <a:prstDash val="solid"/>
            <a:round/>
            <a:headEnd type="triangle" w="med" len="med"/>
            <a:tailEnd type="oval"/>
          </a:ln>
          <a:effectLst/>
        </p:spPr>
      </p:cxnSp>
      <p:cxnSp>
        <p:nvCxnSpPr>
          <p:cNvPr id="69" name="Straight Arrow Connector 68"/>
          <p:cNvCxnSpPr>
            <a:endCxn id="101" idx="1"/>
          </p:cNvCxnSpPr>
          <p:nvPr/>
        </p:nvCxnSpPr>
        <p:spPr bwMode="auto">
          <a:xfrm rot="5400000">
            <a:off x="3238500" y="5238750"/>
            <a:ext cx="1314450" cy="552450"/>
          </a:xfrm>
          <a:prstGeom prst="bentConnector4">
            <a:avLst>
              <a:gd name="adj1" fmla="val 41304"/>
              <a:gd name="adj2" fmla="val 141379"/>
            </a:avLst>
          </a:prstGeom>
          <a:solidFill>
            <a:schemeClr val="accent1"/>
          </a:solidFill>
          <a:ln w="50800" cap="flat" cmpd="sng" algn="ctr">
            <a:solidFill>
              <a:srgbClr val="CC00FF"/>
            </a:solidFill>
            <a:prstDash val="solid"/>
            <a:round/>
            <a:headEnd type="oval" w="med" len="med"/>
            <a:tailEnd type="triangle"/>
          </a:ln>
          <a:effectLst/>
        </p:spPr>
      </p:cxnSp>
      <p:cxnSp>
        <p:nvCxnSpPr>
          <p:cNvPr id="70" name="Straight Arrow Connector 69"/>
          <p:cNvCxnSpPr>
            <a:stCxn id="57" idx="3"/>
          </p:cNvCxnSpPr>
          <p:nvPr/>
        </p:nvCxnSpPr>
        <p:spPr bwMode="auto">
          <a:xfrm flipH="1">
            <a:off x="3838575" y="4953000"/>
            <a:ext cx="581025" cy="1266825"/>
          </a:xfrm>
          <a:prstGeom prst="bentConnector4">
            <a:avLst>
              <a:gd name="adj1" fmla="val -14754"/>
              <a:gd name="adj2" fmla="val 59023"/>
            </a:avLst>
          </a:prstGeom>
          <a:solidFill>
            <a:schemeClr val="accent1"/>
          </a:solidFill>
          <a:ln w="50800" cap="flat" cmpd="sng" algn="ctr">
            <a:solidFill>
              <a:srgbClr val="3333CC"/>
            </a:solidFill>
            <a:prstDash val="solid"/>
            <a:round/>
            <a:headEnd type="triangle" w="med" len="med"/>
            <a:tailEnd type="oval"/>
          </a:ln>
          <a:effectLst/>
        </p:spPr>
      </p:cxnSp>
      <p:cxnSp>
        <p:nvCxnSpPr>
          <p:cNvPr id="71" name="Straight Arrow Connector 70"/>
          <p:cNvCxnSpPr/>
          <p:nvPr/>
        </p:nvCxnSpPr>
        <p:spPr bwMode="auto">
          <a:xfrm>
            <a:off x="6381750" y="4857750"/>
            <a:ext cx="571500" cy="0"/>
          </a:xfrm>
          <a:prstGeom prst="straightConnector1">
            <a:avLst/>
          </a:prstGeom>
          <a:solidFill>
            <a:schemeClr val="accent1"/>
          </a:solidFill>
          <a:ln w="50800" cap="flat" cmpd="sng" algn="ctr">
            <a:solidFill>
              <a:srgbClr val="CC00FF"/>
            </a:solidFill>
            <a:prstDash val="solid"/>
            <a:round/>
            <a:headEnd type="oval" w="med" len="med"/>
            <a:tailEnd type="triangle"/>
          </a:ln>
          <a:effectLst/>
        </p:spPr>
      </p:cxnSp>
      <p:cxnSp>
        <p:nvCxnSpPr>
          <p:cNvPr id="72" name="Straight Arrow Connector 71"/>
          <p:cNvCxnSpPr/>
          <p:nvPr/>
        </p:nvCxnSpPr>
        <p:spPr bwMode="auto">
          <a:xfrm>
            <a:off x="6629400" y="5029200"/>
            <a:ext cx="571500" cy="0"/>
          </a:xfrm>
          <a:prstGeom prst="straightConnector1">
            <a:avLst/>
          </a:prstGeom>
          <a:solidFill>
            <a:schemeClr val="accent1"/>
          </a:solidFill>
          <a:ln w="50800" cap="flat" cmpd="sng" algn="ctr">
            <a:solidFill>
              <a:srgbClr val="3333CC"/>
            </a:solidFill>
            <a:prstDash val="solid"/>
            <a:round/>
            <a:headEnd type="triangle" w="med" len="med"/>
            <a:tailEnd type="oval"/>
          </a:ln>
          <a:effectLst/>
        </p:spPr>
      </p:cxnSp>
      <p:grpSp>
        <p:nvGrpSpPr>
          <p:cNvPr id="85" name="Group 84"/>
          <p:cNvGrpSpPr/>
          <p:nvPr/>
        </p:nvGrpSpPr>
        <p:grpSpPr>
          <a:xfrm>
            <a:off x="6972300" y="1524000"/>
            <a:ext cx="1866900" cy="457200"/>
            <a:chOff x="361950" y="4343400"/>
            <a:chExt cx="1866900" cy="457200"/>
          </a:xfrm>
        </p:grpSpPr>
        <p:sp>
          <p:nvSpPr>
            <p:cNvPr id="86" name="Rectangle 85"/>
            <p:cNvSpPr/>
            <p:nvPr/>
          </p:nvSpPr>
          <p:spPr bwMode="auto">
            <a:xfrm>
              <a:off x="838200" y="4343400"/>
              <a:ext cx="9144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a:solidFill>
                    <a:srgbClr val="00CC00"/>
                  </a:solidFill>
                  <a:latin typeface="Courier New" panose="02070309020205020404" pitchFamily="49" charset="0"/>
                  <a:cs typeface="Courier New" panose="02070309020205020404" pitchFamily="49" charset="0"/>
                </a:rPr>
                <a:t>Tail</a:t>
              </a:r>
            </a:p>
          </p:txBody>
        </p:sp>
        <p:sp>
          <p:nvSpPr>
            <p:cNvPr id="87" name="Rectangle 86"/>
            <p:cNvSpPr/>
            <p:nvPr/>
          </p:nvSpPr>
          <p:spPr bwMode="auto">
            <a:xfrm>
              <a:off x="1771650" y="4343400"/>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100" b="1">
                  <a:solidFill>
                    <a:srgbClr val="FF0000"/>
                  </a:solidFill>
                  <a:latin typeface="Courier New" panose="02070309020205020404" pitchFamily="49" charset="0"/>
                  <a:cs typeface="Courier New" panose="02070309020205020404" pitchFamily="49" charset="0"/>
                </a:rPr>
                <a:t>0X0</a:t>
              </a:r>
              <a:endParaRPr lang="en-US" sz="2400" b="1">
                <a:solidFill>
                  <a:srgbClr val="00CC00"/>
                </a:solidFill>
                <a:latin typeface="Courier New" panose="02070309020205020404" pitchFamily="49" charset="0"/>
                <a:cs typeface="Courier New" panose="02070309020205020404" pitchFamily="49" charset="0"/>
              </a:endParaRPr>
            </a:p>
          </p:txBody>
        </p:sp>
        <p:sp>
          <p:nvSpPr>
            <p:cNvPr id="88" name="Rectangle 87"/>
            <p:cNvSpPr/>
            <p:nvPr/>
          </p:nvSpPr>
          <p:spPr bwMode="auto">
            <a:xfrm>
              <a:off x="361950" y="4343400"/>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a:solidFill>
                  <a:srgbClr val="00CC00"/>
                </a:solidFill>
                <a:latin typeface="Courier New" panose="02070309020205020404" pitchFamily="49" charset="0"/>
                <a:cs typeface="Courier New" panose="02070309020205020404" pitchFamily="49" charset="0"/>
              </a:endParaRPr>
            </a:p>
          </p:txBody>
        </p:sp>
      </p:grpSp>
      <p:cxnSp>
        <p:nvCxnSpPr>
          <p:cNvPr id="89" name="Straight Arrow Connector 88"/>
          <p:cNvCxnSpPr/>
          <p:nvPr/>
        </p:nvCxnSpPr>
        <p:spPr bwMode="auto">
          <a:xfrm>
            <a:off x="1981200" y="1657350"/>
            <a:ext cx="571500" cy="0"/>
          </a:xfrm>
          <a:prstGeom prst="straightConnector1">
            <a:avLst/>
          </a:prstGeom>
          <a:solidFill>
            <a:schemeClr val="accent1"/>
          </a:solidFill>
          <a:ln w="50800" cap="flat" cmpd="sng" algn="ctr">
            <a:solidFill>
              <a:srgbClr val="CC00FF"/>
            </a:solidFill>
            <a:prstDash val="solid"/>
            <a:round/>
            <a:headEnd type="oval" w="med" len="med"/>
            <a:tailEnd type="triangle"/>
          </a:ln>
          <a:effectLst/>
        </p:spPr>
      </p:cxnSp>
      <p:cxnSp>
        <p:nvCxnSpPr>
          <p:cNvPr id="90" name="Straight Arrow Connector 89"/>
          <p:cNvCxnSpPr/>
          <p:nvPr/>
        </p:nvCxnSpPr>
        <p:spPr bwMode="auto">
          <a:xfrm>
            <a:off x="2228850" y="1828800"/>
            <a:ext cx="571500" cy="0"/>
          </a:xfrm>
          <a:prstGeom prst="straightConnector1">
            <a:avLst/>
          </a:prstGeom>
          <a:solidFill>
            <a:schemeClr val="accent1"/>
          </a:solidFill>
          <a:ln w="50800" cap="flat" cmpd="sng" algn="ctr">
            <a:solidFill>
              <a:srgbClr val="3333CC"/>
            </a:solidFill>
            <a:prstDash val="solid"/>
            <a:round/>
            <a:headEnd type="triangle" w="med" len="med"/>
            <a:tailEnd type="oval"/>
          </a:ln>
          <a:effectLst/>
        </p:spPr>
      </p:cxnSp>
      <p:cxnSp>
        <p:nvCxnSpPr>
          <p:cNvPr id="91" name="Straight Arrow Connector 90"/>
          <p:cNvCxnSpPr/>
          <p:nvPr/>
        </p:nvCxnSpPr>
        <p:spPr bwMode="auto">
          <a:xfrm>
            <a:off x="4171950" y="1657350"/>
            <a:ext cx="571500" cy="0"/>
          </a:xfrm>
          <a:prstGeom prst="straightConnector1">
            <a:avLst/>
          </a:prstGeom>
          <a:solidFill>
            <a:schemeClr val="accent1"/>
          </a:solidFill>
          <a:ln w="50800" cap="flat" cmpd="sng" algn="ctr">
            <a:solidFill>
              <a:srgbClr val="CC00FF"/>
            </a:solidFill>
            <a:prstDash val="solid"/>
            <a:round/>
            <a:headEnd type="oval" w="med" len="med"/>
            <a:tailEnd type="triangle"/>
          </a:ln>
          <a:effectLst/>
        </p:spPr>
      </p:cxnSp>
      <p:cxnSp>
        <p:nvCxnSpPr>
          <p:cNvPr id="92" name="Straight Arrow Connector 91"/>
          <p:cNvCxnSpPr/>
          <p:nvPr/>
        </p:nvCxnSpPr>
        <p:spPr bwMode="auto">
          <a:xfrm>
            <a:off x="4419600" y="1828800"/>
            <a:ext cx="571500" cy="0"/>
          </a:xfrm>
          <a:prstGeom prst="straightConnector1">
            <a:avLst/>
          </a:prstGeom>
          <a:solidFill>
            <a:schemeClr val="accent1"/>
          </a:solidFill>
          <a:ln w="50800" cap="flat" cmpd="sng" algn="ctr">
            <a:solidFill>
              <a:srgbClr val="3333CC"/>
            </a:solidFill>
            <a:prstDash val="solid"/>
            <a:round/>
            <a:headEnd type="triangle" w="med" len="med"/>
            <a:tailEnd type="oval"/>
          </a:ln>
          <a:effectLst/>
        </p:spPr>
      </p:cxnSp>
      <p:cxnSp>
        <p:nvCxnSpPr>
          <p:cNvPr id="93" name="Straight Arrow Connector 92"/>
          <p:cNvCxnSpPr/>
          <p:nvPr/>
        </p:nvCxnSpPr>
        <p:spPr bwMode="auto">
          <a:xfrm>
            <a:off x="6381750" y="1657350"/>
            <a:ext cx="571500" cy="0"/>
          </a:xfrm>
          <a:prstGeom prst="straightConnector1">
            <a:avLst/>
          </a:prstGeom>
          <a:solidFill>
            <a:schemeClr val="accent1"/>
          </a:solidFill>
          <a:ln w="50800" cap="flat" cmpd="sng" algn="ctr">
            <a:solidFill>
              <a:srgbClr val="CC00FF"/>
            </a:solidFill>
            <a:prstDash val="solid"/>
            <a:round/>
            <a:headEnd type="oval" w="med" len="med"/>
            <a:tailEnd type="triangle"/>
          </a:ln>
          <a:effectLst/>
        </p:spPr>
      </p:cxnSp>
      <p:cxnSp>
        <p:nvCxnSpPr>
          <p:cNvPr id="94" name="Straight Arrow Connector 93"/>
          <p:cNvCxnSpPr/>
          <p:nvPr/>
        </p:nvCxnSpPr>
        <p:spPr bwMode="auto">
          <a:xfrm>
            <a:off x="6629400" y="1828800"/>
            <a:ext cx="571500" cy="0"/>
          </a:xfrm>
          <a:prstGeom prst="straightConnector1">
            <a:avLst/>
          </a:prstGeom>
          <a:solidFill>
            <a:schemeClr val="accent1"/>
          </a:solidFill>
          <a:ln w="50800" cap="flat" cmpd="sng" algn="ctr">
            <a:solidFill>
              <a:srgbClr val="3333CC"/>
            </a:solidFill>
            <a:prstDash val="solid"/>
            <a:round/>
            <a:headEnd type="triangle" w="med" len="med"/>
            <a:tailEnd type="oval"/>
          </a:ln>
          <a:effectLst/>
        </p:spPr>
      </p:cxnSp>
      <p:sp>
        <p:nvSpPr>
          <p:cNvPr id="97" name="Rectangle 96"/>
          <p:cNvSpPr/>
          <p:nvPr/>
        </p:nvSpPr>
        <p:spPr bwMode="auto">
          <a:xfrm>
            <a:off x="5010150" y="5943600"/>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a:solidFill>
                <a:srgbClr val="00CC00"/>
              </a:solidFill>
              <a:latin typeface="Courier New" panose="02070309020205020404" pitchFamily="49" charset="0"/>
              <a:cs typeface="Courier New" panose="02070309020205020404" pitchFamily="49" charset="0"/>
            </a:endParaRPr>
          </a:p>
        </p:txBody>
      </p:sp>
      <p:cxnSp>
        <p:nvCxnSpPr>
          <p:cNvPr id="109" name="Straight Arrow Connector 68"/>
          <p:cNvCxnSpPr>
            <a:endCxn id="62" idx="1"/>
          </p:cNvCxnSpPr>
          <p:nvPr/>
        </p:nvCxnSpPr>
        <p:spPr bwMode="auto">
          <a:xfrm rot="16200000" flipV="1">
            <a:off x="4443413" y="5272087"/>
            <a:ext cx="1133474" cy="495300"/>
          </a:xfrm>
          <a:prstGeom prst="bentConnector4">
            <a:avLst>
              <a:gd name="adj1" fmla="val 34034"/>
              <a:gd name="adj2" fmla="val 123077"/>
            </a:avLst>
          </a:prstGeom>
          <a:solidFill>
            <a:schemeClr val="accent1"/>
          </a:solidFill>
          <a:ln w="50800" cap="flat" cmpd="sng" algn="ctr">
            <a:solidFill>
              <a:srgbClr val="CC00FF"/>
            </a:solidFill>
            <a:prstDash val="solid"/>
            <a:round/>
            <a:headEnd type="oval" w="med" len="med"/>
            <a:tailEnd type="triangle"/>
          </a:ln>
          <a:effectLst/>
        </p:spPr>
      </p:cxnSp>
      <p:cxnSp>
        <p:nvCxnSpPr>
          <p:cNvPr id="114" name="Straight Arrow Connector 113"/>
          <p:cNvCxnSpPr>
            <a:stCxn id="100" idx="3"/>
          </p:cNvCxnSpPr>
          <p:nvPr/>
        </p:nvCxnSpPr>
        <p:spPr bwMode="auto">
          <a:xfrm flipH="1" flipV="1">
            <a:off x="4991100" y="5029200"/>
            <a:ext cx="495300" cy="1143000"/>
          </a:xfrm>
          <a:prstGeom prst="bentConnector4">
            <a:avLst>
              <a:gd name="adj1" fmla="val -46154"/>
              <a:gd name="adj2" fmla="val 65000"/>
            </a:avLst>
          </a:prstGeom>
          <a:solidFill>
            <a:schemeClr val="accent1"/>
          </a:solidFill>
          <a:ln w="50800" cap="flat" cmpd="sng" algn="ctr">
            <a:solidFill>
              <a:srgbClr val="3333CC"/>
            </a:solidFill>
            <a:prstDash val="solid"/>
            <a:round/>
            <a:headEnd type="triangle" w="med" len="med"/>
            <a:tailEnd type="oval"/>
          </a:ln>
          <a:effectLst/>
        </p:spPr>
      </p:cxnSp>
    </p:spTree>
    <p:extLst>
      <p:ext uri="{BB962C8B-B14F-4D97-AF65-F5344CB8AC3E}">
        <p14:creationId xmlns:p14="http://schemas.microsoft.com/office/powerpoint/2010/main" val="23917373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7697B-0240-480A-A0A4-CAF8B2EA2339}"/>
              </a:ext>
            </a:extLst>
          </p:cNvPr>
          <p:cNvSpPr>
            <a:spLocks noGrp="1"/>
          </p:cNvSpPr>
          <p:nvPr>
            <p:ph type="title"/>
          </p:nvPr>
        </p:nvSpPr>
        <p:spPr/>
        <p:txBody>
          <a:bodyPr/>
          <a:lstStyle/>
          <a:p>
            <a:r>
              <a:rPr lang="en-US">
                <a:cs typeface="Arial"/>
              </a:rPr>
              <a:t>Linked Lists – Popping</a:t>
            </a:r>
            <a:endParaRPr lang="en-US"/>
          </a:p>
        </p:txBody>
      </p:sp>
      <p:sp>
        <p:nvSpPr>
          <p:cNvPr id="5" name="Content Placeholder 2">
            <a:extLst>
              <a:ext uri="{FF2B5EF4-FFF2-40B4-BE49-F238E27FC236}">
                <a16:creationId xmlns:a16="http://schemas.microsoft.com/office/drawing/2014/main" id="{AAFA3FBF-94B6-46B6-B85E-F141D023B68A}"/>
              </a:ext>
            </a:extLst>
          </p:cNvPr>
          <p:cNvSpPr txBox="1">
            <a:spLocks/>
          </p:cNvSpPr>
          <p:nvPr/>
        </p:nvSpPr>
        <p:spPr bwMode="auto">
          <a:xfrm>
            <a:off x="180975" y="3293277"/>
            <a:ext cx="8589963" cy="3047198"/>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a:latin typeface="Courier New" panose="02070309020205020404" pitchFamily="49" charset="0"/>
                <a:cs typeface="Courier New" panose="02070309020205020404" pitchFamily="49" charset="0"/>
              </a:rPr>
              <a:t>// Code in section13_structs/</a:t>
            </a:r>
            <a:r>
              <a:rPr lang="en-US" sz="1600" err="1">
                <a:latin typeface="Courier New" panose="02070309020205020404" pitchFamily="49" charset="0"/>
                <a:cs typeface="Courier New" panose="02070309020205020404" pitchFamily="49" charset="0"/>
              </a:rPr>
              <a:t>popping_node.c</a:t>
            </a:r>
          </a:p>
        </p:txBody>
      </p:sp>
      <p:sp>
        <p:nvSpPr>
          <p:cNvPr id="6" name="TextBox 5">
            <a:extLst>
              <a:ext uri="{FF2B5EF4-FFF2-40B4-BE49-F238E27FC236}">
                <a16:creationId xmlns:a16="http://schemas.microsoft.com/office/drawing/2014/main" id="{8D345DDD-BF41-46EA-9813-ED491B2B4D63}"/>
              </a:ext>
            </a:extLst>
          </p:cNvPr>
          <p:cNvSpPr txBox="1"/>
          <p:nvPr/>
        </p:nvSpPr>
        <p:spPr>
          <a:xfrm>
            <a:off x="104775" y="1323975"/>
            <a:ext cx="8843790" cy="193899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b="1">
                <a:solidFill>
                  <a:srgbClr val="000000"/>
                </a:solidFill>
              </a:rPr>
              <a:t>Popping</a:t>
            </a:r>
            <a:r>
              <a:rPr lang="en-US" sz="2400" b="1">
                <a:solidFill>
                  <a:srgbClr val="000000"/>
                </a:solidFill>
                <a:cs typeface="Arial"/>
              </a:rPr>
              <a:t> from the list simply means to remove the first item.</a:t>
            </a:r>
          </a:p>
          <a:p>
            <a:pPr marL="342900" indent="-342900">
              <a:buFont typeface="Arial"/>
              <a:buChar char="•"/>
            </a:pPr>
            <a:r>
              <a:rPr lang="en-US" sz="2400" b="1">
                <a:solidFill>
                  <a:srgbClr val="000000"/>
                </a:solidFill>
                <a:cs typeface="Arial"/>
              </a:rPr>
              <a:t>Using free() on the first node accomplishes this</a:t>
            </a:r>
          </a:p>
          <a:p>
            <a:pPr marL="800100" lvl="1" indent="-342900">
              <a:buFont typeface="Arial"/>
              <a:buChar char="•"/>
            </a:pPr>
            <a:r>
              <a:rPr lang="en-US" sz="2400" b="1">
                <a:solidFill>
                  <a:srgbClr val="000000"/>
                </a:solidFill>
                <a:cs typeface="Arial"/>
              </a:rPr>
              <a:t>The only exception being if you have a variable named "head" that you wish to preserve. </a:t>
            </a:r>
          </a:p>
        </p:txBody>
      </p:sp>
    </p:spTree>
    <p:extLst>
      <p:ext uri="{BB962C8B-B14F-4D97-AF65-F5344CB8AC3E}">
        <p14:creationId xmlns:p14="http://schemas.microsoft.com/office/powerpoint/2010/main" val="38216535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7697B-0240-480A-A0A4-CAF8B2EA2339}"/>
              </a:ext>
            </a:extLst>
          </p:cNvPr>
          <p:cNvSpPr>
            <a:spLocks noGrp="1"/>
          </p:cNvSpPr>
          <p:nvPr>
            <p:ph type="title"/>
          </p:nvPr>
        </p:nvSpPr>
        <p:spPr/>
        <p:txBody>
          <a:bodyPr/>
          <a:lstStyle/>
          <a:p>
            <a:r>
              <a:rPr lang="en-US">
                <a:cs typeface="Arial"/>
              </a:rPr>
              <a:t>Linked Lists – Removing Last</a:t>
            </a:r>
            <a:endParaRPr lang="en-US"/>
          </a:p>
        </p:txBody>
      </p:sp>
      <p:sp>
        <p:nvSpPr>
          <p:cNvPr id="5" name="Content Placeholder 2">
            <a:extLst>
              <a:ext uri="{FF2B5EF4-FFF2-40B4-BE49-F238E27FC236}">
                <a16:creationId xmlns:a16="http://schemas.microsoft.com/office/drawing/2014/main" id="{AAFA3FBF-94B6-46B6-B85E-F141D023B68A}"/>
              </a:ext>
            </a:extLst>
          </p:cNvPr>
          <p:cNvSpPr txBox="1">
            <a:spLocks/>
          </p:cNvSpPr>
          <p:nvPr/>
        </p:nvSpPr>
        <p:spPr bwMode="auto">
          <a:xfrm>
            <a:off x="180975" y="4868044"/>
            <a:ext cx="8589963" cy="1531169"/>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a:buNone/>
            </a:pPr>
            <a:r>
              <a:rPr lang="en-US" sz="1600">
                <a:latin typeface="Courier New" panose="02070309020205020404" pitchFamily="49" charset="0"/>
                <a:cs typeface="Courier New" panose="02070309020205020404" pitchFamily="49" charset="0"/>
              </a:rPr>
              <a:t>// Full code in section13_structs/</a:t>
            </a:r>
            <a:r>
              <a:rPr lang="en-US" sz="1600" err="1">
                <a:latin typeface="Courier New" panose="02070309020205020404" pitchFamily="49" charset="0"/>
                <a:cs typeface="Courier New" panose="02070309020205020404" pitchFamily="49" charset="0"/>
              </a:rPr>
              <a:t>remove_last.c</a:t>
            </a:r>
          </a:p>
          <a:p>
            <a:pPr>
              <a:buNone/>
            </a:pPr>
            <a:r>
              <a:rPr lang="en-US" sz="1600">
                <a:latin typeface="Courier New" panose="02070309020205020404" pitchFamily="49" charset="0"/>
                <a:cs typeface="Courier New" panose="02070309020205020404" pitchFamily="49" charset="0"/>
              </a:rPr>
              <a:t>free(MQT18_01_S3);</a:t>
            </a:r>
            <a:endParaRPr lang="en-US">
              <a:solidFill>
                <a:schemeClr val="tx1"/>
              </a:solidFill>
              <a:cs typeface="Arial"/>
            </a:endParaRPr>
          </a:p>
          <a:p>
            <a:pPr>
              <a:buNone/>
            </a:pPr>
            <a:r>
              <a:rPr lang="en-US" sz="1600">
                <a:latin typeface="Courier New" panose="02070309020205020404" pitchFamily="49" charset="0"/>
                <a:cs typeface="Courier New" panose="02070309020205020404" pitchFamily="49" charset="0"/>
              </a:rPr>
              <a:t>MQT18_01_S2-&gt;</a:t>
            </a:r>
            <a:r>
              <a:rPr lang="en-US" sz="1600" err="1">
                <a:latin typeface="Courier New" panose="02070309020205020404" pitchFamily="49" charset="0"/>
                <a:cs typeface="Courier New" panose="02070309020205020404" pitchFamily="49" charset="0"/>
              </a:rPr>
              <a:t>next_node</a:t>
            </a:r>
            <a:r>
              <a:rPr lang="en-US" sz="1600">
                <a:latin typeface="Courier New" panose="02070309020205020404" pitchFamily="49" charset="0"/>
                <a:cs typeface="Courier New" panose="02070309020205020404" pitchFamily="49" charset="0"/>
              </a:rPr>
              <a:t> = NULL;</a:t>
            </a:r>
            <a:endParaRPr lang="en-US">
              <a:solidFill>
                <a:schemeClr val="tx1"/>
              </a:solidFill>
            </a:endParaRPr>
          </a:p>
        </p:txBody>
      </p:sp>
      <p:sp>
        <p:nvSpPr>
          <p:cNvPr id="6" name="TextBox 5">
            <a:extLst>
              <a:ext uri="{FF2B5EF4-FFF2-40B4-BE49-F238E27FC236}">
                <a16:creationId xmlns:a16="http://schemas.microsoft.com/office/drawing/2014/main" id="{8D345DDD-BF41-46EA-9813-ED491B2B4D63}"/>
              </a:ext>
            </a:extLst>
          </p:cNvPr>
          <p:cNvSpPr txBox="1"/>
          <p:nvPr/>
        </p:nvSpPr>
        <p:spPr>
          <a:xfrm>
            <a:off x="104775" y="1323975"/>
            <a:ext cx="8843963" cy="34163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800100" lvl="1" indent="-342900">
              <a:buFont typeface="Arial"/>
              <a:buChar char="•"/>
            </a:pPr>
            <a:r>
              <a:rPr lang="en-US" sz="2400" b="1">
                <a:solidFill>
                  <a:srgbClr val="000000"/>
                </a:solidFill>
              </a:rPr>
              <a:t>Removing</a:t>
            </a:r>
            <a:r>
              <a:rPr lang="en-US" sz="2400" b="1">
                <a:solidFill>
                  <a:srgbClr val="000000"/>
                </a:solidFill>
                <a:cs typeface="Arial"/>
              </a:rPr>
              <a:t> the last node is very similar to removing one in the middle. </a:t>
            </a:r>
            <a:endParaRPr lang="en-US">
              <a:solidFill>
                <a:srgbClr val="FFFFFF"/>
              </a:solidFill>
              <a:cs typeface="Arial"/>
            </a:endParaRPr>
          </a:p>
          <a:p>
            <a:pPr marL="800100" lvl="1" indent="-342900">
              <a:buFont typeface="Arial"/>
              <a:buChar char="•"/>
            </a:pPr>
            <a:r>
              <a:rPr lang="en-US" sz="2400" b="1">
                <a:solidFill>
                  <a:srgbClr val="000000"/>
                </a:solidFill>
                <a:cs typeface="Arial"/>
              </a:rPr>
              <a:t>First you free the last node</a:t>
            </a:r>
          </a:p>
          <a:p>
            <a:pPr marL="800100" lvl="1" indent="-342900">
              <a:buFont typeface="Arial"/>
              <a:buChar char="•"/>
            </a:pPr>
            <a:r>
              <a:rPr lang="en-US" sz="2400" b="1">
                <a:solidFill>
                  <a:srgbClr val="000000"/>
                </a:solidFill>
                <a:cs typeface="Arial"/>
              </a:rPr>
              <a:t>Then you assign the previous node's </a:t>
            </a:r>
            <a:r>
              <a:rPr lang="en-US" sz="2400" b="1" err="1">
                <a:solidFill>
                  <a:srgbClr val="000000"/>
                </a:solidFill>
                <a:cs typeface="Arial"/>
              </a:rPr>
              <a:t>next_node</a:t>
            </a:r>
            <a:r>
              <a:rPr lang="en-US" sz="2400" b="1">
                <a:solidFill>
                  <a:srgbClr val="000000"/>
                </a:solidFill>
                <a:cs typeface="Arial"/>
              </a:rPr>
              <a:t> to NULL</a:t>
            </a:r>
          </a:p>
          <a:p>
            <a:pPr marL="800100" lvl="1" indent="-342900">
              <a:buFont typeface="Arial"/>
              <a:buChar char="•"/>
            </a:pPr>
            <a:r>
              <a:rPr lang="en-US" sz="2400" b="1">
                <a:solidFill>
                  <a:srgbClr val="000000"/>
                </a:solidFill>
                <a:cs typeface="Arial"/>
              </a:rPr>
              <a:t>This can of course be done in a more advanced fashion... allowing for modularity. </a:t>
            </a:r>
          </a:p>
          <a:p>
            <a:pPr marL="800100" lvl="1" indent="-342900">
              <a:buFont typeface="Arial"/>
              <a:buChar char="•"/>
            </a:pPr>
            <a:r>
              <a:rPr lang="en-US" sz="2400" b="1">
                <a:solidFill>
                  <a:srgbClr val="000000"/>
                </a:solidFill>
                <a:cs typeface="Arial"/>
              </a:rPr>
              <a:t>More on Linked List manipulation:</a:t>
            </a:r>
          </a:p>
          <a:p>
            <a:pPr marL="1257300" lvl="2" indent="-342900">
              <a:buFont typeface="Arial"/>
              <a:buChar char="•"/>
            </a:pPr>
            <a:r>
              <a:rPr lang="en-US" sz="2400">
                <a:solidFill>
                  <a:srgbClr val="000000"/>
                </a:solidFill>
                <a:cs typeface="Arial"/>
              </a:rPr>
              <a:t>www.learn-c.org/en/Linked_lists</a:t>
            </a:r>
            <a:endParaRPr lang="en-US" sz="2400" b="1">
              <a:solidFill>
                <a:srgbClr val="000000"/>
              </a:solidFill>
              <a:cs typeface="Arial"/>
            </a:endParaRPr>
          </a:p>
        </p:txBody>
      </p:sp>
    </p:spTree>
    <p:extLst>
      <p:ext uri="{BB962C8B-B14F-4D97-AF65-F5344CB8AC3E}">
        <p14:creationId xmlns:p14="http://schemas.microsoft.com/office/powerpoint/2010/main" val="35019539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t>Linked Lists, singly or doubly, may be made “circular” by connecting the head and tail nodes</a:t>
            </a:r>
          </a:p>
          <a:p>
            <a:pPr lvl="1"/>
            <a:endParaRPr lang="en-US"/>
          </a:p>
          <a:p>
            <a:pPr lvl="1"/>
            <a:r>
              <a:rPr lang="en-US"/>
              <a:t>Singly Linked </a:t>
            </a:r>
            <a:r>
              <a:rPr lang="en-US">
                <a:solidFill>
                  <a:schemeClr val="accent2"/>
                </a:solidFill>
              </a:rPr>
              <a:t>Circular</a:t>
            </a:r>
            <a:r>
              <a:rPr lang="en-US"/>
              <a:t> List</a:t>
            </a:r>
          </a:p>
          <a:p>
            <a:pPr lvl="1"/>
            <a:endParaRPr lang="en-US"/>
          </a:p>
          <a:p>
            <a:pPr lvl="1"/>
            <a:endParaRPr lang="en-US"/>
          </a:p>
          <a:p>
            <a:pPr lvl="1"/>
            <a:r>
              <a:rPr lang="en-US"/>
              <a:t>Doubly Linked </a:t>
            </a:r>
            <a:r>
              <a:rPr lang="en-US">
                <a:solidFill>
                  <a:schemeClr val="accent2"/>
                </a:solidFill>
              </a:rPr>
              <a:t>Circular</a:t>
            </a:r>
            <a:r>
              <a:rPr lang="en-US"/>
              <a:t> List</a:t>
            </a:r>
          </a:p>
          <a:p>
            <a:pPr lvl="1"/>
            <a:endParaRPr lang="en-US"/>
          </a:p>
        </p:txBody>
      </p:sp>
      <p:sp>
        <p:nvSpPr>
          <p:cNvPr id="2" name="Title 1"/>
          <p:cNvSpPr>
            <a:spLocks noGrp="1"/>
          </p:cNvSpPr>
          <p:nvPr>
            <p:ph type="title"/>
          </p:nvPr>
        </p:nvSpPr>
        <p:spPr/>
        <p:txBody>
          <a:bodyPr/>
          <a:lstStyle/>
          <a:p>
            <a:r>
              <a:rPr lang="en-US"/>
              <a:t>Linked Lists</a:t>
            </a:r>
          </a:p>
        </p:txBody>
      </p:sp>
      <p:grpSp>
        <p:nvGrpSpPr>
          <p:cNvPr id="6" name="Group 5"/>
          <p:cNvGrpSpPr/>
          <p:nvPr/>
        </p:nvGrpSpPr>
        <p:grpSpPr>
          <a:xfrm>
            <a:off x="381000" y="3124994"/>
            <a:ext cx="1847850" cy="457200"/>
            <a:chOff x="1066800" y="3124994"/>
            <a:chExt cx="1847850" cy="457200"/>
          </a:xfrm>
        </p:grpSpPr>
        <p:sp>
          <p:nvSpPr>
            <p:cNvPr id="4" name="Rectangle 3"/>
            <p:cNvSpPr/>
            <p:nvPr/>
          </p:nvSpPr>
          <p:spPr bwMode="auto">
            <a:xfrm>
              <a:off x="1066800" y="3124994"/>
              <a:ext cx="13716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a:solidFill>
                    <a:srgbClr val="00CC00"/>
                  </a:solidFill>
                  <a:latin typeface="Courier New" panose="02070309020205020404" pitchFamily="49" charset="0"/>
                  <a:cs typeface="Courier New" panose="02070309020205020404" pitchFamily="49" charset="0"/>
                </a:rPr>
                <a:t>Head</a:t>
              </a:r>
            </a:p>
          </p:txBody>
        </p:sp>
        <p:sp>
          <p:nvSpPr>
            <p:cNvPr id="5" name="Rectangle 4"/>
            <p:cNvSpPr/>
            <p:nvPr/>
          </p:nvSpPr>
          <p:spPr bwMode="auto">
            <a:xfrm>
              <a:off x="2457450" y="3124994"/>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a:solidFill>
                  <a:srgbClr val="00CC00"/>
                </a:solidFill>
                <a:latin typeface="Courier New" panose="02070309020205020404" pitchFamily="49" charset="0"/>
                <a:cs typeface="Courier New" panose="02070309020205020404" pitchFamily="49" charset="0"/>
              </a:endParaRPr>
            </a:p>
          </p:txBody>
        </p:sp>
      </p:grpSp>
      <p:grpSp>
        <p:nvGrpSpPr>
          <p:cNvPr id="7" name="Group 6"/>
          <p:cNvGrpSpPr/>
          <p:nvPr/>
        </p:nvGrpSpPr>
        <p:grpSpPr>
          <a:xfrm>
            <a:off x="2571750" y="3124200"/>
            <a:ext cx="1847850" cy="457200"/>
            <a:chOff x="1066800" y="3124994"/>
            <a:chExt cx="1847850" cy="457200"/>
          </a:xfrm>
        </p:grpSpPr>
        <p:sp>
          <p:nvSpPr>
            <p:cNvPr id="8" name="Rectangle 7"/>
            <p:cNvSpPr/>
            <p:nvPr/>
          </p:nvSpPr>
          <p:spPr bwMode="auto">
            <a:xfrm>
              <a:off x="1066800" y="3124994"/>
              <a:ext cx="13716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a:solidFill>
                    <a:srgbClr val="00CC00"/>
                  </a:solidFill>
                  <a:latin typeface="Courier New" panose="02070309020205020404" pitchFamily="49" charset="0"/>
                  <a:cs typeface="Courier New" panose="02070309020205020404" pitchFamily="49" charset="0"/>
                </a:rPr>
                <a:t>N1</a:t>
              </a:r>
            </a:p>
          </p:txBody>
        </p:sp>
        <p:sp>
          <p:nvSpPr>
            <p:cNvPr id="9" name="Rectangle 8"/>
            <p:cNvSpPr/>
            <p:nvPr/>
          </p:nvSpPr>
          <p:spPr bwMode="auto">
            <a:xfrm>
              <a:off x="2457450" y="3124994"/>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a:solidFill>
                  <a:srgbClr val="00CC00"/>
                </a:solidFill>
                <a:latin typeface="Courier New" panose="02070309020205020404" pitchFamily="49" charset="0"/>
                <a:cs typeface="Courier New" panose="02070309020205020404" pitchFamily="49" charset="0"/>
              </a:endParaRPr>
            </a:p>
          </p:txBody>
        </p:sp>
      </p:grpSp>
      <p:grpSp>
        <p:nvGrpSpPr>
          <p:cNvPr id="10" name="Group 9"/>
          <p:cNvGrpSpPr/>
          <p:nvPr/>
        </p:nvGrpSpPr>
        <p:grpSpPr>
          <a:xfrm>
            <a:off x="4781550" y="3124200"/>
            <a:ext cx="1847850" cy="457200"/>
            <a:chOff x="1066800" y="3124994"/>
            <a:chExt cx="1847850" cy="457200"/>
          </a:xfrm>
        </p:grpSpPr>
        <p:sp>
          <p:nvSpPr>
            <p:cNvPr id="11" name="Rectangle 10"/>
            <p:cNvSpPr/>
            <p:nvPr/>
          </p:nvSpPr>
          <p:spPr bwMode="auto">
            <a:xfrm>
              <a:off x="1066800" y="3124994"/>
              <a:ext cx="13716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a:solidFill>
                    <a:srgbClr val="00CC00"/>
                  </a:solidFill>
                  <a:latin typeface="Courier New" panose="02070309020205020404" pitchFamily="49" charset="0"/>
                  <a:cs typeface="Courier New" panose="02070309020205020404" pitchFamily="49" charset="0"/>
                </a:rPr>
                <a:t>N2</a:t>
              </a:r>
            </a:p>
          </p:txBody>
        </p:sp>
        <p:sp>
          <p:nvSpPr>
            <p:cNvPr id="12" name="Rectangle 11"/>
            <p:cNvSpPr/>
            <p:nvPr/>
          </p:nvSpPr>
          <p:spPr bwMode="auto">
            <a:xfrm>
              <a:off x="2457450" y="3124994"/>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a:solidFill>
                  <a:srgbClr val="00CC00"/>
                </a:solidFill>
                <a:latin typeface="Courier New" panose="02070309020205020404" pitchFamily="49" charset="0"/>
                <a:cs typeface="Courier New" panose="02070309020205020404" pitchFamily="49" charset="0"/>
              </a:endParaRPr>
            </a:p>
          </p:txBody>
        </p:sp>
      </p:grpSp>
      <p:grpSp>
        <p:nvGrpSpPr>
          <p:cNvPr id="13" name="Group 12"/>
          <p:cNvGrpSpPr/>
          <p:nvPr/>
        </p:nvGrpSpPr>
        <p:grpSpPr>
          <a:xfrm>
            <a:off x="6991350" y="3124994"/>
            <a:ext cx="1847850" cy="457200"/>
            <a:chOff x="1066800" y="3124994"/>
            <a:chExt cx="1847850" cy="457200"/>
          </a:xfrm>
        </p:grpSpPr>
        <p:sp>
          <p:nvSpPr>
            <p:cNvPr id="14" name="Rectangle 13"/>
            <p:cNvSpPr/>
            <p:nvPr/>
          </p:nvSpPr>
          <p:spPr bwMode="auto">
            <a:xfrm>
              <a:off x="1066800" y="3124994"/>
              <a:ext cx="13716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a:solidFill>
                    <a:srgbClr val="00CC00"/>
                  </a:solidFill>
                  <a:latin typeface="Courier New" panose="02070309020205020404" pitchFamily="49" charset="0"/>
                  <a:cs typeface="Courier New" panose="02070309020205020404" pitchFamily="49" charset="0"/>
                </a:rPr>
                <a:t>Tail</a:t>
              </a:r>
            </a:p>
          </p:txBody>
        </p:sp>
        <p:sp>
          <p:nvSpPr>
            <p:cNvPr id="15" name="Rectangle 14"/>
            <p:cNvSpPr/>
            <p:nvPr/>
          </p:nvSpPr>
          <p:spPr bwMode="auto">
            <a:xfrm>
              <a:off x="2457450" y="3124994"/>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1100" b="1">
                <a:solidFill>
                  <a:srgbClr val="FF0000"/>
                </a:solidFill>
                <a:latin typeface="Courier New" panose="02070309020205020404" pitchFamily="49" charset="0"/>
                <a:cs typeface="Courier New" panose="02070309020205020404" pitchFamily="49" charset="0"/>
              </a:endParaRPr>
            </a:p>
          </p:txBody>
        </p:sp>
      </p:grpSp>
      <p:cxnSp>
        <p:nvCxnSpPr>
          <p:cNvPr id="17" name="Straight Arrow Connector 16"/>
          <p:cNvCxnSpPr/>
          <p:nvPr/>
        </p:nvCxnSpPr>
        <p:spPr bwMode="auto">
          <a:xfrm>
            <a:off x="1981200" y="3352800"/>
            <a:ext cx="571500" cy="0"/>
          </a:xfrm>
          <a:prstGeom prst="straightConnector1">
            <a:avLst/>
          </a:prstGeom>
          <a:solidFill>
            <a:schemeClr val="accent1"/>
          </a:solidFill>
          <a:ln w="50800" cap="flat" cmpd="sng" algn="ctr">
            <a:solidFill>
              <a:srgbClr val="CC00FF"/>
            </a:solidFill>
            <a:prstDash val="solid"/>
            <a:round/>
            <a:headEnd type="oval" w="med" len="med"/>
            <a:tailEnd type="triangle"/>
          </a:ln>
          <a:effectLst/>
        </p:spPr>
      </p:cxnSp>
      <p:cxnSp>
        <p:nvCxnSpPr>
          <p:cNvPr id="19" name="Straight Arrow Connector 18"/>
          <p:cNvCxnSpPr/>
          <p:nvPr/>
        </p:nvCxnSpPr>
        <p:spPr bwMode="auto">
          <a:xfrm>
            <a:off x="4191000" y="3352800"/>
            <a:ext cx="571500" cy="0"/>
          </a:xfrm>
          <a:prstGeom prst="straightConnector1">
            <a:avLst/>
          </a:prstGeom>
          <a:solidFill>
            <a:schemeClr val="accent1"/>
          </a:solidFill>
          <a:ln w="50800" cap="flat" cmpd="sng" algn="ctr">
            <a:solidFill>
              <a:srgbClr val="CC00FF"/>
            </a:solidFill>
            <a:prstDash val="solid"/>
            <a:round/>
            <a:headEnd type="oval" w="med" len="med"/>
            <a:tailEnd type="triangle"/>
          </a:ln>
          <a:effectLst/>
        </p:spPr>
      </p:cxnSp>
      <p:cxnSp>
        <p:nvCxnSpPr>
          <p:cNvPr id="20" name="Straight Arrow Connector 19"/>
          <p:cNvCxnSpPr/>
          <p:nvPr/>
        </p:nvCxnSpPr>
        <p:spPr bwMode="auto">
          <a:xfrm>
            <a:off x="2000250" y="3352800"/>
            <a:ext cx="571500" cy="0"/>
          </a:xfrm>
          <a:prstGeom prst="straightConnector1">
            <a:avLst/>
          </a:prstGeom>
          <a:solidFill>
            <a:schemeClr val="accent1"/>
          </a:solidFill>
          <a:ln w="50800" cap="flat" cmpd="sng" algn="ctr">
            <a:solidFill>
              <a:srgbClr val="CC00FF"/>
            </a:solidFill>
            <a:prstDash val="solid"/>
            <a:round/>
            <a:headEnd type="oval" w="med" len="med"/>
            <a:tailEnd type="triangle"/>
          </a:ln>
          <a:effectLst/>
        </p:spPr>
      </p:cxnSp>
      <p:cxnSp>
        <p:nvCxnSpPr>
          <p:cNvPr id="21" name="Straight Arrow Connector 20"/>
          <p:cNvCxnSpPr/>
          <p:nvPr/>
        </p:nvCxnSpPr>
        <p:spPr bwMode="auto">
          <a:xfrm>
            <a:off x="6400800" y="3352800"/>
            <a:ext cx="571500" cy="0"/>
          </a:xfrm>
          <a:prstGeom prst="straightConnector1">
            <a:avLst/>
          </a:prstGeom>
          <a:solidFill>
            <a:schemeClr val="accent1"/>
          </a:solidFill>
          <a:ln w="50800" cap="flat" cmpd="sng" algn="ctr">
            <a:solidFill>
              <a:srgbClr val="CC00FF"/>
            </a:solidFill>
            <a:prstDash val="solid"/>
            <a:round/>
            <a:headEnd type="oval" w="med" len="med"/>
            <a:tailEnd type="triangle"/>
          </a:ln>
          <a:effectLst/>
        </p:spPr>
      </p:cxnSp>
      <p:grpSp>
        <p:nvGrpSpPr>
          <p:cNvPr id="26" name="Group 25"/>
          <p:cNvGrpSpPr/>
          <p:nvPr/>
        </p:nvGrpSpPr>
        <p:grpSpPr>
          <a:xfrm>
            <a:off x="361950" y="4343400"/>
            <a:ext cx="1866900" cy="457200"/>
            <a:chOff x="361950" y="4343400"/>
            <a:chExt cx="1866900" cy="457200"/>
          </a:xfrm>
        </p:grpSpPr>
        <p:sp>
          <p:nvSpPr>
            <p:cNvPr id="23" name="Rectangle 22"/>
            <p:cNvSpPr/>
            <p:nvPr/>
          </p:nvSpPr>
          <p:spPr bwMode="auto">
            <a:xfrm>
              <a:off x="838200" y="4343400"/>
              <a:ext cx="9144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a:solidFill>
                    <a:srgbClr val="00CC00"/>
                  </a:solidFill>
                  <a:latin typeface="Courier New" panose="02070309020205020404" pitchFamily="49" charset="0"/>
                  <a:cs typeface="Courier New" panose="02070309020205020404" pitchFamily="49" charset="0"/>
                </a:rPr>
                <a:t>Head</a:t>
              </a:r>
            </a:p>
          </p:txBody>
        </p:sp>
        <p:sp>
          <p:nvSpPr>
            <p:cNvPr id="24" name="Rectangle 23"/>
            <p:cNvSpPr/>
            <p:nvPr/>
          </p:nvSpPr>
          <p:spPr bwMode="auto">
            <a:xfrm>
              <a:off x="1771650" y="4343400"/>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a:solidFill>
                  <a:srgbClr val="00CC00"/>
                </a:solidFill>
                <a:latin typeface="Courier New" panose="02070309020205020404" pitchFamily="49" charset="0"/>
                <a:cs typeface="Courier New" panose="02070309020205020404" pitchFamily="49" charset="0"/>
              </a:endParaRPr>
            </a:p>
          </p:txBody>
        </p:sp>
        <p:sp>
          <p:nvSpPr>
            <p:cNvPr id="25" name="Rectangle 24"/>
            <p:cNvSpPr/>
            <p:nvPr/>
          </p:nvSpPr>
          <p:spPr bwMode="auto">
            <a:xfrm>
              <a:off x="361950" y="4343400"/>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a:solidFill>
                  <a:srgbClr val="00CC00"/>
                </a:solidFill>
                <a:latin typeface="Courier New" panose="02070309020205020404" pitchFamily="49" charset="0"/>
                <a:cs typeface="Courier New" panose="02070309020205020404" pitchFamily="49" charset="0"/>
              </a:endParaRPr>
            </a:p>
          </p:txBody>
        </p:sp>
      </p:grpSp>
      <p:grpSp>
        <p:nvGrpSpPr>
          <p:cNvPr id="27" name="Group 26"/>
          <p:cNvGrpSpPr/>
          <p:nvPr/>
        </p:nvGrpSpPr>
        <p:grpSpPr>
          <a:xfrm>
            <a:off x="2552700" y="4343400"/>
            <a:ext cx="1866900" cy="457200"/>
            <a:chOff x="361950" y="4343400"/>
            <a:chExt cx="1866900" cy="457200"/>
          </a:xfrm>
        </p:grpSpPr>
        <p:sp>
          <p:nvSpPr>
            <p:cNvPr id="28" name="Rectangle 27"/>
            <p:cNvSpPr/>
            <p:nvPr/>
          </p:nvSpPr>
          <p:spPr bwMode="auto">
            <a:xfrm>
              <a:off x="838200" y="4343400"/>
              <a:ext cx="9144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a:solidFill>
                    <a:srgbClr val="00CC00"/>
                  </a:solidFill>
                  <a:latin typeface="Courier New" panose="02070309020205020404" pitchFamily="49" charset="0"/>
                  <a:cs typeface="Courier New" panose="02070309020205020404" pitchFamily="49" charset="0"/>
                </a:rPr>
                <a:t>N1</a:t>
              </a:r>
            </a:p>
          </p:txBody>
        </p:sp>
        <p:sp>
          <p:nvSpPr>
            <p:cNvPr id="29" name="Rectangle 28"/>
            <p:cNvSpPr/>
            <p:nvPr/>
          </p:nvSpPr>
          <p:spPr bwMode="auto">
            <a:xfrm>
              <a:off x="1771650" y="4343400"/>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a:solidFill>
                  <a:srgbClr val="00CC00"/>
                </a:solidFill>
                <a:latin typeface="Courier New" panose="02070309020205020404" pitchFamily="49" charset="0"/>
                <a:cs typeface="Courier New" panose="02070309020205020404" pitchFamily="49" charset="0"/>
              </a:endParaRPr>
            </a:p>
          </p:txBody>
        </p:sp>
        <p:sp>
          <p:nvSpPr>
            <p:cNvPr id="30" name="Rectangle 29"/>
            <p:cNvSpPr/>
            <p:nvPr/>
          </p:nvSpPr>
          <p:spPr bwMode="auto">
            <a:xfrm>
              <a:off x="361950" y="4343400"/>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a:solidFill>
                  <a:srgbClr val="00CC00"/>
                </a:solidFill>
                <a:latin typeface="Courier New" panose="02070309020205020404" pitchFamily="49" charset="0"/>
                <a:cs typeface="Courier New" panose="02070309020205020404" pitchFamily="49" charset="0"/>
              </a:endParaRPr>
            </a:p>
          </p:txBody>
        </p:sp>
      </p:grpSp>
      <p:grpSp>
        <p:nvGrpSpPr>
          <p:cNvPr id="31" name="Group 30"/>
          <p:cNvGrpSpPr/>
          <p:nvPr/>
        </p:nvGrpSpPr>
        <p:grpSpPr>
          <a:xfrm>
            <a:off x="4762500" y="4343400"/>
            <a:ext cx="1866900" cy="457200"/>
            <a:chOff x="361950" y="4343400"/>
            <a:chExt cx="1866900" cy="457200"/>
          </a:xfrm>
        </p:grpSpPr>
        <p:sp>
          <p:nvSpPr>
            <p:cNvPr id="32" name="Rectangle 31"/>
            <p:cNvSpPr/>
            <p:nvPr/>
          </p:nvSpPr>
          <p:spPr bwMode="auto">
            <a:xfrm>
              <a:off x="838200" y="4343400"/>
              <a:ext cx="9144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a:solidFill>
                    <a:srgbClr val="00CC00"/>
                  </a:solidFill>
                  <a:latin typeface="Courier New" panose="02070309020205020404" pitchFamily="49" charset="0"/>
                  <a:cs typeface="Courier New" panose="02070309020205020404" pitchFamily="49" charset="0"/>
                </a:rPr>
                <a:t>N2</a:t>
              </a:r>
              <a:endParaRPr lang="en-US" sz="2800" b="1">
                <a:solidFill>
                  <a:srgbClr val="00CC00"/>
                </a:solidFill>
                <a:latin typeface="Courier New" panose="02070309020205020404" pitchFamily="49" charset="0"/>
                <a:cs typeface="Courier New" panose="02070309020205020404" pitchFamily="49" charset="0"/>
              </a:endParaRPr>
            </a:p>
          </p:txBody>
        </p:sp>
        <p:sp>
          <p:nvSpPr>
            <p:cNvPr id="33" name="Rectangle 32"/>
            <p:cNvSpPr/>
            <p:nvPr/>
          </p:nvSpPr>
          <p:spPr bwMode="auto">
            <a:xfrm>
              <a:off x="1771650" y="4343400"/>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a:solidFill>
                  <a:srgbClr val="00CC00"/>
                </a:solidFill>
                <a:latin typeface="Courier New" panose="02070309020205020404" pitchFamily="49" charset="0"/>
                <a:cs typeface="Courier New" panose="02070309020205020404" pitchFamily="49" charset="0"/>
              </a:endParaRPr>
            </a:p>
          </p:txBody>
        </p:sp>
        <p:sp>
          <p:nvSpPr>
            <p:cNvPr id="34" name="Rectangle 33"/>
            <p:cNvSpPr/>
            <p:nvPr/>
          </p:nvSpPr>
          <p:spPr bwMode="auto">
            <a:xfrm>
              <a:off x="361950" y="4343400"/>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a:solidFill>
                  <a:srgbClr val="00CC00"/>
                </a:solidFill>
                <a:latin typeface="Courier New" panose="02070309020205020404" pitchFamily="49" charset="0"/>
                <a:cs typeface="Courier New" panose="02070309020205020404" pitchFamily="49" charset="0"/>
              </a:endParaRPr>
            </a:p>
          </p:txBody>
        </p:sp>
      </p:grpSp>
      <p:grpSp>
        <p:nvGrpSpPr>
          <p:cNvPr id="35" name="Group 34"/>
          <p:cNvGrpSpPr/>
          <p:nvPr/>
        </p:nvGrpSpPr>
        <p:grpSpPr>
          <a:xfrm>
            <a:off x="6972300" y="4343400"/>
            <a:ext cx="1866900" cy="457200"/>
            <a:chOff x="361950" y="4343400"/>
            <a:chExt cx="1866900" cy="457200"/>
          </a:xfrm>
        </p:grpSpPr>
        <p:sp>
          <p:nvSpPr>
            <p:cNvPr id="36" name="Rectangle 35"/>
            <p:cNvSpPr/>
            <p:nvPr/>
          </p:nvSpPr>
          <p:spPr bwMode="auto">
            <a:xfrm>
              <a:off x="838200" y="4343400"/>
              <a:ext cx="9144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a:solidFill>
                    <a:srgbClr val="00CC00"/>
                  </a:solidFill>
                  <a:latin typeface="Courier New" panose="02070309020205020404" pitchFamily="49" charset="0"/>
                  <a:cs typeface="Courier New" panose="02070309020205020404" pitchFamily="49" charset="0"/>
                </a:rPr>
                <a:t>Tail</a:t>
              </a:r>
            </a:p>
          </p:txBody>
        </p:sp>
        <p:sp>
          <p:nvSpPr>
            <p:cNvPr id="37" name="Rectangle 36"/>
            <p:cNvSpPr/>
            <p:nvPr/>
          </p:nvSpPr>
          <p:spPr bwMode="auto">
            <a:xfrm>
              <a:off x="1771650" y="4343400"/>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a:solidFill>
                  <a:srgbClr val="00CC00"/>
                </a:solidFill>
                <a:latin typeface="Courier New" panose="02070309020205020404" pitchFamily="49" charset="0"/>
                <a:cs typeface="Courier New" panose="02070309020205020404" pitchFamily="49" charset="0"/>
              </a:endParaRPr>
            </a:p>
          </p:txBody>
        </p:sp>
        <p:sp>
          <p:nvSpPr>
            <p:cNvPr id="38" name="Rectangle 37"/>
            <p:cNvSpPr/>
            <p:nvPr/>
          </p:nvSpPr>
          <p:spPr bwMode="auto">
            <a:xfrm>
              <a:off x="361950" y="4343400"/>
              <a:ext cx="457200" cy="457200"/>
            </a:xfrm>
            <a:prstGeom prst="rect">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a:solidFill>
                  <a:srgbClr val="00CC00"/>
                </a:solidFill>
                <a:latin typeface="Courier New" panose="02070309020205020404" pitchFamily="49" charset="0"/>
                <a:cs typeface="Courier New" panose="02070309020205020404" pitchFamily="49" charset="0"/>
              </a:endParaRPr>
            </a:p>
          </p:txBody>
        </p:sp>
      </p:grpSp>
      <p:cxnSp>
        <p:nvCxnSpPr>
          <p:cNvPr id="40" name="Straight Arrow Connector 39"/>
          <p:cNvCxnSpPr/>
          <p:nvPr/>
        </p:nvCxnSpPr>
        <p:spPr bwMode="auto">
          <a:xfrm>
            <a:off x="1981200" y="4476750"/>
            <a:ext cx="571500" cy="0"/>
          </a:xfrm>
          <a:prstGeom prst="straightConnector1">
            <a:avLst/>
          </a:prstGeom>
          <a:solidFill>
            <a:schemeClr val="accent1"/>
          </a:solidFill>
          <a:ln w="50800" cap="flat" cmpd="sng" algn="ctr">
            <a:solidFill>
              <a:srgbClr val="CC00FF"/>
            </a:solidFill>
            <a:prstDash val="solid"/>
            <a:round/>
            <a:headEnd type="oval" w="med" len="med"/>
            <a:tailEnd type="triangle"/>
          </a:ln>
          <a:effectLst/>
        </p:spPr>
      </p:cxnSp>
      <p:cxnSp>
        <p:nvCxnSpPr>
          <p:cNvPr id="41" name="Straight Arrow Connector 40"/>
          <p:cNvCxnSpPr/>
          <p:nvPr/>
        </p:nvCxnSpPr>
        <p:spPr bwMode="auto">
          <a:xfrm>
            <a:off x="2228850" y="4648200"/>
            <a:ext cx="571500" cy="0"/>
          </a:xfrm>
          <a:prstGeom prst="straightConnector1">
            <a:avLst/>
          </a:prstGeom>
          <a:solidFill>
            <a:schemeClr val="accent1"/>
          </a:solidFill>
          <a:ln w="50800" cap="flat" cmpd="sng" algn="ctr">
            <a:solidFill>
              <a:srgbClr val="3333CC"/>
            </a:solidFill>
            <a:prstDash val="solid"/>
            <a:round/>
            <a:headEnd type="triangle" w="med" len="med"/>
            <a:tailEnd type="oval"/>
          </a:ln>
          <a:effectLst/>
        </p:spPr>
      </p:cxnSp>
      <p:cxnSp>
        <p:nvCxnSpPr>
          <p:cNvPr id="42" name="Straight Arrow Connector 41"/>
          <p:cNvCxnSpPr/>
          <p:nvPr/>
        </p:nvCxnSpPr>
        <p:spPr bwMode="auto">
          <a:xfrm>
            <a:off x="4171950" y="4476750"/>
            <a:ext cx="571500" cy="0"/>
          </a:xfrm>
          <a:prstGeom prst="straightConnector1">
            <a:avLst/>
          </a:prstGeom>
          <a:solidFill>
            <a:schemeClr val="accent1"/>
          </a:solidFill>
          <a:ln w="50800" cap="flat" cmpd="sng" algn="ctr">
            <a:solidFill>
              <a:srgbClr val="CC00FF"/>
            </a:solidFill>
            <a:prstDash val="solid"/>
            <a:round/>
            <a:headEnd type="oval" w="med" len="med"/>
            <a:tailEnd type="triangle"/>
          </a:ln>
          <a:effectLst/>
        </p:spPr>
      </p:cxnSp>
      <p:cxnSp>
        <p:nvCxnSpPr>
          <p:cNvPr id="43" name="Straight Arrow Connector 42"/>
          <p:cNvCxnSpPr/>
          <p:nvPr/>
        </p:nvCxnSpPr>
        <p:spPr bwMode="auto">
          <a:xfrm>
            <a:off x="4419600" y="4648200"/>
            <a:ext cx="571500" cy="0"/>
          </a:xfrm>
          <a:prstGeom prst="straightConnector1">
            <a:avLst/>
          </a:prstGeom>
          <a:solidFill>
            <a:schemeClr val="accent1"/>
          </a:solidFill>
          <a:ln w="50800" cap="flat" cmpd="sng" algn="ctr">
            <a:solidFill>
              <a:srgbClr val="3333CC"/>
            </a:solidFill>
            <a:prstDash val="solid"/>
            <a:round/>
            <a:headEnd type="triangle" w="med" len="med"/>
            <a:tailEnd type="oval"/>
          </a:ln>
          <a:effectLst/>
        </p:spPr>
      </p:cxnSp>
      <p:cxnSp>
        <p:nvCxnSpPr>
          <p:cNvPr id="44" name="Straight Arrow Connector 43"/>
          <p:cNvCxnSpPr/>
          <p:nvPr/>
        </p:nvCxnSpPr>
        <p:spPr bwMode="auto">
          <a:xfrm>
            <a:off x="6381750" y="4476750"/>
            <a:ext cx="571500" cy="0"/>
          </a:xfrm>
          <a:prstGeom prst="straightConnector1">
            <a:avLst/>
          </a:prstGeom>
          <a:solidFill>
            <a:schemeClr val="accent1"/>
          </a:solidFill>
          <a:ln w="50800" cap="flat" cmpd="sng" algn="ctr">
            <a:solidFill>
              <a:srgbClr val="CC00FF"/>
            </a:solidFill>
            <a:prstDash val="solid"/>
            <a:round/>
            <a:headEnd type="oval" w="med" len="med"/>
            <a:tailEnd type="triangle"/>
          </a:ln>
          <a:effectLst/>
        </p:spPr>
      </p:cxnSp>
      <p:cxnSp>
        <p:nvCxnSpPr>
          <p:cNvPr id="45" name="Straight Arrow Connector 44"/>
          <p:cNvCxnSpPr/>
          <p:nvPr/>
        </p:nvCxnSpPr>
        <p:spPr bwMode="auto">
          <a:xfrm>
            <a:off x="6629400" y="4648200"/>
            <a:ext cx="571500" cy="0"/>
          </a:xfrm>
          <a:prstGeom prst="straightConnector1">
            <a:avLst/>
          </a:prstGeom>
          <a:solidFill>
            <a:schemeClr val="accent1"/>
          </a:solidFill>
          <a:ln w="50800" cap="flat" cmpd="sng" algn="ctr">
            <a:solidFill>
              <a:srgbClr val="3333CC"/>
            </a:solidFill>
            <a:prstDash val="solid"/>
            <a:round/>
            <a:headEnd type="triangle" w="med" len="med"/>
            <a:tailEnd type="oval"/>
          </a:ln>
          <a:effectLst/>
        </p:spPr>
      </p:cxnSp>
      <p:cxnSp>
        <p:nvCxnSpPr>
          <p:cNvPr id="46" name="Straight Arrow Connector 45"/>
          <p:cNvCxnSpPr>
            <a:endCxn id="4" idx="1"/>
          </p:cNvCxnSpPr>
          <p:nvPr/>
        </p:nvCxnSpPr>
        <p:spPr bwMode="auto">
          <a:xfrm rot="10800000" flipV="1">
            <a:off x="381001" y="3352800"/>
            <a:ext cx="8239125" cy="794"/>
          </a:xfrm>
          <a:prstGeom prst="bentConnector5">
            <a:avLst>
              <a:gd name="adj1" fmla="val -4567"/>
              <a:gd name="adj2" fmla="val -45485642"/>
              <a:gd name="adj3" fmla="val 102775"/>
            </a:avLst>
          </a:prstGeom>
          <a:solidFill>
            <a:schemeClr val="accent1"/>
          </a:solidFill>
          <a:ln w="50800" cap="flat" cmpd="sng" algn="ctr">
            <a:solidFill>
              <a:srgbClr val="CC00FF"/>
            </a:solidFill>
            <a:prstDash val="solid"/>
            <a:round/>
            <a:headEnd type="oval" w="med" len="med"/>
            <a:tailEnd type="triangle"/>
          </a:ln>
          <a:effectLst/>
        </p:spPr>
      </p:cxnSp>
      <p:cxnSp>
        <p:nvCxnSpPr>
          <p:cNvPr id="47" name="Straight Arrow Connector 45"/>
          <p:cNvCxnSpPr/>
          <p:nvPr/>
        </p:nvCxnSpPr>
        <p:spPr bwMode="auto">
          <a:xfrm rot="10800000" flipV="1">
            <a:off x="600075" y="4648200"/>
            <a:ext cx="8239125" cy="794"/>
          </a:xfrm>
          <a:prstGeom prst="bentConnector5">
            <a:avLst>
              <a:gd name="adj1" fmla="val -2602"/>
              <a:gd name="adj2" fmla="val 42086776"/>
              <a:gd name="adj3" fmla="val 104625"/>
            </a:avLst>
          </a:prstGeom>
          <a:solidFill>
            <a:schemeClr val="accent1"/>
          </a:solidFill>
          <a:ln w="50800" cap="flat" cmpd="sng" algn="ctr">
            <a:solidFill>
              <a:srgbClr val="3333CC"/>
            </a:solidFill>
            <a:prstDash val="solid"/>
            <a:round/>
            <a:headEnd type="triangle" w="med" len="med"/>
            <a:tailEnd type="oval"/>
          </a:ln>
          <a:effectLst/>
        </p:spPr>
      </p:cxnSp>
      <p:cxnSp>
        <p:nvCxnSpPr>
          <p:cNvPr id="50" name="Straight Arrow Connector 45"/>
          <p:cNvCxnSpPr/>
          <p:nvPr/>
        </p:nvCxnSpPr>
        <p:spPr bwMode="auto">
          <a:xfrm rot="10800000" flipV="1">
            <a:off x="361950" y="4476750"/>
            <a:ext cx="8239125" cy="794"/>
          </a:xfrm>
          <a:prstGeom prst="bentConnector5">
            <a:avLst>
              <a:gd name="adj1" fmla="val -4567"/>
              <a:gd name="adj2" fmla="val -45485642"/>
              <a:gd name="adj3" fmla="val 102775"/>
            </a:avLst>
          </a:prstGeom>
          <a:solidFill>
            <a:schemeClr val="accent1"/>
          </a:solidFill>
          <a:ln w="50800" cap="flat" cmpd="sng" algn="ctr">
            <a:solidFill>
              <a:srgbClr val="CC00FF"/>
            </a:solidFill>
            <a:prstDash val="solid"/>
            <a:round/>
            <a:headEnd type="oval" w="med" len="med"/>
            <a:tailEnd type="triangle"/>
          </a:ln>
          <a:effectLst/>
        </p:spPr>
      </p:cxnSp>
      <p:grpSp>
        <p:nvGrpSpPr>
          <p:cNvPr id="51" name="Group 50"/>
          <p:cNvGrpSpPr/>
          <p:nvPr/>
        </p:nvGrpSpPr>
        <p:grpSpPr>
          <a:xfrm>
            <a:off x="152400" y="5307012"/>
            <a:ext cx="3141662" cy="1398588"/>
            <a:chOff x="439738" y="5230813"/>
            <a:chExt cx="3141662" cy="1398588"/>
          </a:xfrm>
        </p:grpSpPr>
        <p:sp>
          <p:nvSpPr>
            <p:cNvPr id="52" name="Content Placeholder 2"/>
            <p:cNvSpPr txBox="1">
              <a:spLocks/>
            </p:cNvSpPr>
            <p:nvPr/>
          </p:nvSpPr>
          <p:spPr bwMode="auto">
            <a:xfrm>
              <a:off x="439738" y="5230813"/>
              <a:ext cx="3141662" cy="1398588"/>
            </a:xfrm>
            <a:prstGeom prst="rect">
              <a:avLst/>
            </a:prstGeom>
            <a:solidFill>
              <a:schemeClr val="accent3">
                <a:lumMod val="40000"/>
                <a:lumOff val="60000"/>
              </a:schemeClr>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lgn="ctr">
                <a:buNone/>
              </a:pPr>
              <a:r>
                <a:rPr lang="en-US" u="sng" kern="0">
                  <a:effectLst>
                    <a:outerShdw blurRad="38100" dist="38100" dir="2700000" algn="tl">
                      <a:srgbClr val="000000">
                        <a:alpha val="43137"/>
                      </a:srgbClr>
                    </a:outerShdw>
                  </a:effectLst>
                </a:rPr>
                <a:t>LEGEND</a:t>
              </a:r>
            </a:p>
            <a:p>
              <a:pPr marL="0" indent="0">
                <a:buNone/>
              </a:pPr>
              <a:r>
                <a:rPr lang="en-US" kern="0"/>
                <a:t>Next Node</a:t>
              </a:r>
            </a:p>
            <a:p>
              <a:pPr marL="0" indent="0">
                <a:buNone/>
              </a:pPr>
              <a:r>
                <a:rPr lang="en-US" kern="0"/>
                <a:t>Previous Node</a:t>
              </a:r>
            </a:p>
            <a:p>
              <a:endParaRPr lang="en-US" kern="0"/>
            </a:p>
          </p:txBody>
        </p:sp>
        <p:cxnSp>
          <p:nvCxnSpPr>
            <p:cNvPr id="53" name="Straight Arrow Connector 52"/>
            <p:cNvCxnSpPr/>
            <p:nvPr/>
          </p:nvCxnSpPr>
          <p:spPr bwMode="auto">
            <a:xfrm>
              <a:off x="2867025" y="5867400"/>
              <a:ext cx="571500" cy="0"/>
            </a:xfrm>
            <a:prstGeom prst="straightConnector1">
              <a:avLst/>
            </a:prstGeom>
            <a:solidFill>
              <a:schemeClr val="accent1"/>
            </a:solidFill>
            <a:ln w="50800" cap="flat" cmpd="sng" algn="ctr">
              <a:solidFill>
                <a:srgbClr val="CC00FF"/>
              </a:solidFill>
              <a:prstDash val="solid"/>
              <a:round/>
              <a:headEnd type="oval" w="med" len="med"/>
              <a:tailEnd type="triangle"/>
            </a:ln>
            <a:effectLst/>
          </p:spPr>
        </p:cxnSp>
        <p:cxnSp>
          <p:nvCxnSpPr>
            <p:cNvPr id="54" name="Straight Arrow Connector 53"/>
            <p:cNvCxnSpPr/>
            <p:nvPr/>
          </p:nvCxnSpPr>
          <p:spPr bwMode="auto">
            <a:xfrm>
              <a:off x="2790825" y="6324600"/>
              <a:ext cx="571500" cy="0"/>
            </a:xfrm>
            <a:prstGeom prst="straightConnector1">
              <a:avLst/>
            </a:prstGeom>
            <a:solidFill>
              <a:schemeClr val="accent1"/>
            </a:solidFill>
            <a:ln w="50800" cap="flat" cmpd="sng" algn="ctr">
              <a:solidFill>
                <a:srgbClr val="3333CC"/>
              </a:solidFill>
              <a:prstDash val="solid"/>
              <a:round/>
              <a:headEnd type="triangle" w="med" len="med"/>
              <a:tailEnd type="oval"/>
            </a:ln>
            <a:effectLst/>
          </p:spPr>
        </p:cxnSp>
      </p:grpSp>
    </p:spTree>
    <p:extLst>
      <p:ext uri="{BB962C8B-B14F-4D97-AF65-F5344CB8AC3E}">
        <p14:creationId xmlns:p14="http://schemas.microsoft.com/office/powerpoint/2010/main" val="36303167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Function Pointers</a:t>
            </a:r>
          </a:p>
        </p:txBody>
      </p:sp>
      <p:sp>
        <p:nvSpPr>
          <p:cNvPr id="3" name="Content Placeholder 2"/>
          <p:cNvSpPr>
            <a:spLocks noGrp="1"/>
          </p:cNvSpPr>
          <p:nvPr>
            <p:ph idx="1"/>
          </p:nvPr>
        </p:nvSpPr>
        <p:spPr/>
        <p:txBody>
          <a:bodyPr/>
          <a:lstStyle/>
          <a:p>
            <a:r>
              <a:rPr lang="en-US"/>
              <a:t>Function pointers can be included as a member of a </a:t>
            </a:r>
            <a:r>
              <a:rPr lang="en-US" err="1"/>
              <a:t>struct</a:t>
            </a:r>
            <a:endParaRPr lang="en-US"/>
          </a:p>
          <a:p>
            <a:r>
              <a:rPr lang="en-US"/>
              <a:t>These function pointers can be used to operate on </a:t>
            </a:r>
            <a:r>
              <a:rPr lang="en-US" err="1"/>
              <a:t>struct</a:t>
            </a:r>
            <a:r>
              <a:rPr lang="en-US"/>
              <a:t> members</a:t>
            </a:r>
          </a:p>
          <a:p>
            <a:r>
              <a:rPr lang="en-US"/>
              <a:t>This technique is known as Object Oriented C*</a:t>
            </a:r>
          </a:p>
          <a:p>
            <a:endParaRPr lang="en-US"/>
          </a:p>
        </p:txBody>
      </p:sp>
      <p:sp>
        <p:nvSpPr>
          <p:cNvPr id="4" name="TextBox 3"/>
          <p:cNvSpPr txBox="1"/>
          <p:nvPr/>
        </p:nvSpPr>
        <p:spPr>
          <a:xfrm>
            <a:off x="-533400" y="6139934"/>
            <a:ext cx="10210800" cy="246221"/>
          </a:xfrm>
          <a:prstGeom prst="rect">
            <a:avLst/>
          </a:prstGeom>
          <a:solidFill>
            <a:schemeClr val="accent4"/>
          </a:solidFill>
          <a:ln>
            <a:solidFill>
              <a:schemeClr val="bg1"/>
            </a:solidFill>
          </a:ln>
        </p:spPr>
        <p:txBody>
          <a:bodyPr wrap="square" rtlCol="0">
            <a:spAutoFit/>
          </a:bodyPr>
          <a:lstStyle/>
          <a:p>
            <a:pPr algn="ctr"/>
            <a:r>
              <a:rPr lang="en-US" sz="1000" b="1" baseline="30000">
                <a:solidFill>
                  <a:schemeClr val="accent4">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r>
              <a:rPr lang="en-US" sz="1000" b="1">
                <a:solidFill>
                  <a:schemeClr val="accent4">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You’ll better understand the phrase “object oriented programming” in the C++ block of instruction.</a:t>
            </a:r>
          </a:p>
        </p:txBody>
      </p:sp>
    </p:spTree>
    <p:extLst>
      <p:ext uri="{BB962C8B-B14F-4D97-AF65-F5344CB8AC3E}">
        <p14:creationId xmlns:p14="http://schemas.microsoft.com/office/powerpoint/2010/main" val="14520703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Function Pointers</a:t>
            </a:r>
          </a:p>
        </p:txBody>
      </p:sp>
      <p:sp>
        <p:nvSpPr>
          <p:cNvPr id="4" name="Content Placeholder 2"/>
          <p:cNvSpPr txBox="1">
            <a:spLocks/>
          </p:cNvSpPr>
          <p:nvPr/>
        </p:nvSpPr>
        <p:spPr bwMode="auto">
          <a:xfrm>
            <a:off x="277615" y="1295400"/>
            <a:ext cx="8588771" cy="1828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err="1">
                <a:latin typeface="Courier New" panose="02070309020205020404" pitchFamily="49" charset="0"/>
                <a:cs typeface="Courier New" panose="02070309020205020404" pitchFamily="49" charset="0"/>
              </a:rPr>
              <a:t>struct</a:t>
            </a: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ModifyNumbers</a:t>
            </a:r>
            <a:r>
              <a:rPr lang="en-US" sz="1600">
                <a:latin typeface="Courier New" panose="02070309020205020404" pitchFamily="49" charset="0"/>
                <a:cs typeface="Courier New" panose="02070309020205020404" pitchFamily="49" charset="0"/>
              </a:rPr>
              <a:t>{</a:t>
            </a:r>
          </a:p>
          <a:p>
            <a:pPr marL="0" indent="0">
              <a:buNone/>
            </a:pP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int</a:t>
            </a:r>
            <a:r>
              <a:rPr lang="en-US" sz="1600">
                <a:latin typeface="Courier New" panose="02070309020205020404" pitchFamily="49" charset="0"/>
                <a:cs typeface="Courier New" panose="02070309020205020404" pitchFamily="49" charset="0"/>
              </a:rPr>
              <a:t> num1;					// Parameter 1</a:t>
            </a:r>
          </a:p>
          <a:p>
            <a:pPr marL="0" indent="0">
              <a:buNone/>
            </a:pP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int</a:t>
            </a:r>
            <a:r>
              <a:rPr lang="en-US" sz="1600">
                <a:latin typeface="Courier New" panose="02070309020205020404" pitchFamily="49" charset="0"/>
                <a:cs typeface="Courier New" panose="02070309020205020404" pitchFamily="49" charset="0"/>
              </a:rPr>
              <a:t> num2;					// Parameter 2</a:t>
            </a:r>
          </a:p>
          <a:p>
            <a:pPr marL="0" indent="0">
              <a:buNone/>
            </a:pP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int</a:t>
            </a:r>
            <a:r>
              <a:rPr lang="en-US" sz="1600">
                <a:latin typeface="Courier New" panose="02070309020205020404" pitchFamily="49" charset="0"/>
                <a:cs typeface="Courier New" panose="02070309020205020404" pitchFamily="49" charset="0"/>
              </a:rPr>
              <a:t> results;				// Return value</a:t>
            </a:r>
          </a:p>
          <a:p>
            <a:pPr marL="0" indent="0">
              <a:buNone/>
            </a:pP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int</a:t>
            </a:r>
            <a:r>
              <a:rPr lang="en-US" sz="1600">
                <a:latin typeface="Courier New" panose="02070309020205020404" pitchFamily="49" charset="0"/>
                <a:cs typeface="Courier New" panose="02070309020205020404" pitchFamily="49" charset="0"/>
              </a:rPr>
              <a:t>(*</a:t>
            </a:r>
            <a:r>
              <a:rPr lang="en-US" sz="1600" err="1">
                <a:latin typeface="Courier New" panose="02070309020205020404" pitchFamily="49" charset="0"/>
                <a:cs typeface="Courier New" panose="02070309020205020404" pitchFamily="49" charset="0"/>
              </a:rPr>
              <a:t>mathFunc_ptr</a:t>
            </a:r>
            <a:r>
              <a:rPr lang="en-US" sz="1600">
                <a:latin typeface="Courier New" panose="02070309020205020404" pitchFamily="49" charset="0"/>
                <a:cs typeface="Courier New" panose="02070309020205020404" pitchFamily="49" charset="0"/>
              </a:rPr>
              <a:t>)(</a:t>
            </a:r>
            <a:r>
              <a:rPr lang="en-US" sz="1600" err="1">
                <a:latin typeface="Courier New" panose="02070309020205020404" pitchFamily="49" charset="0"/>
                <a:cs typeface="Courier New" panose="02070309020205020404" pitchFamily="49" charset="0"/>
              </a:rPr>
              <a:t>int</a:t>
            </a:r>
            <a:r>
              <a:rPr lang="en-US" sz="1600">
                <a:latin typeface="Courier New" panose="02070309020205020404" pitchFamily="49" charset="0"/>
                <a:cs typeface="Courier New" panose="02070309020205020404" pitchFamily="49" charset="0"/>
              </a:rPr>
              <a:t> x, </a:t>
            </a:r>
            <a:r>
              <a:rPr lang="en-US" sz="1600" err="1">
                <a:latin typeface="Courier New" panose="02070309020205020404" pitchFamily="49" charset="0"/>
                <a:cs typeface="Courier New" panose="02070309020205020404" pitchFamily="49" charset="0"/>
              </a:rPr>
              <a:t>int</a:t>
            </a:r>
            <a:r>
              <a:rPr lang="en-US" sz="1600">
                <a:latin typeface="Courier New" panose="02070309020205020404" pitchFamily="49" charset="0"/>
                <a:cs typeface="Courier New" panose="02070309020205020404" pitchFamily="49" charset="0"/>
              </a:rPr>
              <a:t> y);		// Math operation</a:t>
            </a:r>
          </a:p>
          <a:p>
            <a:pPr marL="0" indent="0">
              <a:buNone/>
            </a:pPr>
            <a:r>
              <a:rPr lang="en-US" sz="1600">
                <a:latin typeface="Courier New" panose="02070309020205020404" pitchFamily="49" charset="0"/>
                <a:cs typeface="Courier New" panose="02070309020205020404" pitchFamily="49" charset="0"/>
              </a:rPr>
              <a:t>};</a:t>
            </a:r>
          </a:p>
        </p:txBody>
      </p:sp>
      <p:sp>
        <p:nvSpPr>
          <p:cNvPr id="5" name="Content Placeholder 2"/>
          <p:cNvSpPr txBox="1">
            <a:spLocks/>
          </p:cNvSpPr>
          <p:nvPr/>
        </p:nvSpPr>
        <p:spPr bwMode="auto">
          <a:xfrm>
            <a:off x="277615" y="3276600"/>
            <a:ext cx="8588771" cy="9906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err="1">
                <a:latin typeface="Courier New" panose="02070309020205020404" pitchFamily="49" charset="0"/>
                <a:cs typeface="Courier New" panose="02070309020205020404" pitchFamily="49" charset="0"/>
              </a:rPr>
              <a:t>int</a:t>
            </a:r>
            <a:r>
              <a:rPr lang="en-US" sz="1600">
                <a:latin typeface="Courier New" panose="02070309020205020404" pitchFamily="49" charset="0"/>
                <a:cs typeface="Courier New" panose="02070309020205020404" pitchFamily="49" charset="0"/>
              </a:rPr>
              <a:t> add(</a:t>
            </a:r>
            <a:r>
              <a:rPr lang="en-US" sz="1600" err="1">
                <a:latin typeface="Courier New" panose="02070309020205020404" pitchFamily="49" charset="0"/>
                <a:cs typeface="Courier New" panose="02070309020205020404" pitchFamily="49" charset="0"/>
              </a:rPr>
              <a:t>int</a:t>
            </a:r>
            <a:r>
              <a:rPr lang="en-US" sz="1600">
                <a:latin typeface="Courier New" panose="02070309020205020404" pitchFamily="49" charset="0"/>
                <a:cs typeface="Courier New" panose="02070309020205020404" pitchFamily="49" charset="0"/>
              </a:rPr>
              <a:t> num1, </a:t>
            </a:r>
            <a:r>
              <a:rPr lang="en-US" sz="1600" err="1">
                <a:latin typeface="Courier New" panose="02070309020205020404" pitchFamily="49" charset="0"/>
                <a:cs typeface="Courier New" panose="02070309020205020404" pitchFamily="49" charset="0"/>
              </a:rPr>
              <a:t>int</a:t>
            </a:r>
            <a:r>
              <a:rPr lang="en-US" sz="1600">
                <a:latin typeface="Courier New" panose="02070309020205020404" pitchFamily="49" charset="0"/>
                <a:cs typeface="Courier New" panose="02070309020205020404" pitchFamily="49" charset="0"/>
              </a:rPr>
              <a:t> num2) {return (num1 + num2);} // Please…</a:t>
            </a:r>
          </a:p>
          <a:p>
            <a:pPr marL="0" indent="0">
              <a:buNone/>
            </a:pPr>
            <a:r>
              <a:rPr lang="en-US" sz="1600" err="1">
                <a:latin typeface="Courier New" panose="02070309020205020404" pitchFamily="49" charset="0"/>
                <a:cs typeface="Courier New" panose="02070309020205020404" pitchFamily="49" charset="0"/>
              </a:rPr>
              <a:t>int</a:t>
            </a:r>
            <a:r>
              <a:rPr lang="en-US" sz="1600">
                <a:latin typeface="Courier New" panose="02070309020205020404" pitchFamily="49" charset="0"/>
                <a:cs typeface="Courier New" panose="02070309020205020404" pitchFamily="49" charset="0"/>
              </a:rPr>
              <a:t> sub(</a:t>
            </a:r>
            <a:r>
              <a:rPr lang="en-US" sz="1600" err="1">
                <a:latin typeface="Courier New" panose="02070309020205020404" pitchFamily="49" charset="0"/>
                <a:cs typeface="Courier New" panose="02070309020205020404" pitchFamily="49" charset="0"/>
              </a:rPr>
              <a:t>int</a:t>
            </a:r>
            <a:r>
              <a:rPr lang="en-US" sz="1600">
                <a:latin typeface="Courier New" panose="02070309020205020404" pitchFamily="49" charset="0"/>
                <a:cs typeface="Courier New" panose="02070309020205020404" pitchFamily="49" charset="0"/>
              </a:rPr>
              <a:t> num1, </a:t>
            </a:r>
            <a:r>
              <a:rPr lang="en-US" sz="1600" err="1">
                <a:latin typeface="Courier New" panose="02070309020205020404" pitchFamily="49" charset="0"/>
                <a:cs typeface="Courier New" panose="02070309020205020404" pitchFamily="49" charset="0"/>
              </a:rPr>
              <a:t>int</a:t>
            </a:r>
            <a:r>
              <a:rPr lang="en-US" sz="1600">
                <a:latin typeface="Courier New" panose="02070309020205020404" pitchFamily="49" charset="0"/>
                <a:cs typeface="Courier New" panose="02070309020205020404" pitchFamily="49" charset="0"/>
              </a:rPr>
              <a:t> num2) {return (num1 - num2);} // …forgive…</a:t>
            </a:r>
          </a:p>
          <a:p>
            <a:pPr marL="0" indent="0">
              <a:buNone/>
            </a:pPr>
            <a:r>
              <a:rPr lang="en-US" sz="1600" err="1">
                <a:latin typeface="Courier New" panose="02070309020205020404" pitchFamily="49" charset="0"/>
                <a:cs typeface="Courier New" panose="02070309020205020404" pitchFamily="49" charset="0"/>
              </a:rPr>
              <a:t>int</a:t>
            </a: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mul</a:t>
            </a:r>
            <a:r>
              <a:rPr lang="en-US" sz="1600">
                <a:latin typeface="Courier New" panose="02070309020205020404" pitchFamily="49" charset="0"/>
                <a:cs typeface="Courier New" panose="02070309020205020404" pitchFamily="49" charset="0"/>
              </a:rPr>
              <a:t>(</a:t>
            </a:r>
            <a:r>
              <a:rPr lang="en-US" sz="1600" err="1">
                <a:latin typeface="Courier New" panose="02070309020205020404" pitchFamily="49" charset="0"/>
                <a:cs typeface="Courier New" panose="02070309020205020404" pitchFamily="49" charset="0"/>
              </a:rPr>
              <a:t>int</a:t>
            </a:r>
            <a:r>
              <a:rPr lang="en-US" sz="1600">
                <a:latin typeface="Courier New" panose="02070309020205020404" pitchFamily="49" charset="0"/>
                <a:cs typeface="Courier New" panose="02070309020205020404" pitchFamily="49" charset="0"/>
              </a:rPr>
              <a:t> num1, </a:t>
            </a:r>
            <a:r>
              <a:rPr lang="en-US" sz="1600" err="1">
                <a:latin typeface="Courier New" panose="02070309020205020404" pitchFamily="49" charset="0"/>
                <a:cs typeface="Courier New" panose="02070309020205020404" pitchFamily="49" charset="0"/>
              </a:rPr>
              <a:t>int</a:t>
            </a:r>
            <a:r>
              <a:rPr lang="en-US" sz="1600">
                <a:latin typeface="Courier New" panose="02070309020205020404" pitchFamily="49" charset="0"/>
                <a:cs typeface="Courier New" panose="02070309020205020404" pitchFamily="49" charset="0"/>
              </a:rPr>
              <a:t> num2) {return (num1 * num2);} // …this</a:t>
            </a:r>
          </a:p>
        </p:txBody>
      </p:sp>
      <p:sp>
        <p:nvSpPr>
          <p:cNvPr id="7" name="Content Placeholder 2"/>
          <p:cNvSpPr txBox="1">
            <a:spLocks/>
          </p:cNvSpPr>
          <p:nvPr/>
        </p:nvSpPr>
        <p:spPr bwMode="auto">
          <a:xfrm>
            <a:off x="277615" y="5486400"/>
            <a:ext cx="8588771" cy="9144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a:latin typeface="Courier New" panose="02070309020205020404" pitchFamily="49" charset="0"/>
                <a:cs typeface="Courier New" panose="02070309020205020404" pitchFamily="49" charset="0"/>
              </a:rPr>
              <a:t>case1.results = case1.mathFunc_ptr(case1.num1, case1.num2);</a:t>
            </a:r>
          </a:p>
          <a:p>
            <a:pPr marL="0" indent="0">
              <a:buNone/>
            </a:pPr>
            <a:r>
              <a:rPr lang="en-US" sz="1600">
                <a:latin typeface="Courier New" panose="02070309020205020404" pitchFamily="49" charset="0"/>
                <a:cs typeface="Courier New" panose="02070309020205020404" pitchFamily="49" charset="0"/>
              </a:rPr>
              <a:t>case2.results = case2.mathFunc_ptr(case2.num1, case2.num2);</a:t>
            </a:r>
          </a:p>
          <a:p>
            <a:pPr marL="0" indent="0">
              <a:buNone/>
            </a:pPr>
            <a:r>
              <a:rPr lang="en-US" sz="1600">
                <a:latin typeface="Courier New" panose="02070309020205020404" pitchFamily="49" charset="0"/>
                <a:cs typeface="Courier New" panose="02070309020205020404" pitchFamily="49" charset="0"/>
              </a:rPr>
              <a:t>case3.results = case3.mathFunc_ptr(case3.num1, case3.num2);</a:t>
            </a:r>
          </a:p>
        </p:txBody>
      </p:sp>
      <p:sp>
        <p:nvSpPr>
          <p:cNvPr id="6" name="Content Placeholder 2"/>
          <p:cNvSpPr txBox="1">
            <a:spLocks/>
          </p:cNvSpPr>
          <p:nvPr/>
        </p:nvSpPr>
        <p:spPr bwMode="auto">
          <a:xfrm>
            <a:off x="277615" y="4419600"/>
            <a:ext cx="8588771" cy="9144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err="1">
                <a:latin typeface="Courier New" panose="02070309020205020404" pitchFamily="49" charset="0"/>
                <a:cs typeface="Courier New" panose="02070309020205020404" pitchFamily="49" charset="0"/>
              </a:rPr>
              <a:t>struct</a:t>
            </a: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ModifyNumbers</a:t>
            </a:r>
            <a:r>
              <a:rPr lang="en-US" sz="1600">
                <a:latin typeface="Courier New" panose="02070309020205020404" pitchFamily="49" charset="0"/>
                <a:cs typeface="Courier New" panose="02070309020205020404" pitchFamily="49" charset="0"/>
              </a:rPr>
              <a:t> case1 = {1, 2, 0, &amp;add};	// 3</a:t>
            </a:r>
          </a:p>
          <a:p>
            <a:pPr marL="0" indent="0">
              <a:buNone/>
            </a:pPr>
            <a:r>
              <a:rPr lang="en-US" sz="1600" err="1">
                <a:latin typeface="Courier New" panose="02070309020205020404" pitchFamily="49" charset="0"/>
                <a:cs typeface="Courier New" panose="02070309020205020404" pitchFamily="49" charset="0"/>
              </a:rPr>
              <a:t>struct</a:t>
            </a: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ModifyNumbers</a:t>
            </a:r>
            <a:r>
              <a:rPr lang="en-US" sz="1600">
                <a:latin typeface="Courier New" panose="02070309020205020404" pitchFamily="49" charset="0"/>
                <a:cs typeface="Courier New" panose="02070309020205020404" pitchFamily="49" charset="0"/>
              </a:rPr>
              <a:t> case2 = {2, 3, 0, &amp;sub};	// -1</a:t>
            </a:r>
          </a:p>
          <a:p>
            <a:pPr marL="0" indent="0">
              <a:buNone/>
            </a:pPr>
            <a:r>
              <a:rPr lang="en-US" sz="1600" err="1">
                <a:latin typeface="Courier New" panose="02070309020205020404" pitchFamily="49" charset="0"/>
                <a:cs typeface="Courier New" panose="02070309020205020404" pitchFamily="49" charset="0"/>
              </a:rPr>
              <a:t>struct</a:t>
            </a: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ModifyNumbers</a:t>
            </a:r>
            <a:r>
              <a:rPr lang="en-US" sz="1600">
                <a:latin typeface="Courier New" panose="02070309020205020404" pitchFamily="49" charset="0"/>
                <a:cs typeface="Courier New" panose="02070309020205020404" pitchFamily="49" charset="0"/>
              </a:rPr>
              <a:t> case3 = {3, 4, 0, &amp;</a:t>
            </a:r>
            <a:r>
              <a:rPr lang="en-US" sz="1600" err="1">
                <a:latin typeface="Courier New" panose="02070309020205020404" pitchFamily="49" charset="0"/>
                <a:cs typeface="Courier New" panose="02070309020205020404" pitchFamily="49" charset="0"/>
              </a:rPr>
              <a:t>mul</a:t>
            </a:r>
            <a:r>
              <a:rPr lang="en-US" sz="1600">
                <a:latin typeface="Courier New" panose="02070309020205020404" pitchFamily="49" charset="0"/>
                <a:cs typeface="Courier New" panose="02070309020205020404" pitchFamily="49" charset="0"/>
              </a:rPr>
              <a:t>};	// 12</a:t>
            </a:r>
          </a:p>
        </p:txBody>
      </p:sp>
    </p:spTree>
    <p:extLst>
      <p:ext uri="{BB962C8B-B14F-4D97-AF65-F5344CB8AC3E}">
        <p14:creationId xmlns:p14="http://schemas.microsoft.com/office/powerpoint/2010/main" val="5318041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4BC5F-4B51-44A0-ADCD-00D75399B6BF}"/>
              </a:ext>
            </a:extLst>
          </p:cNvPr>
          <p:cNvSpPr>
            <a:spLocks noGrp="1"/>
          </p:cNvSpPr>
          <p:nvPr>
            <p:ph type="title"/>
          </p:nvPr>
        </p:nvSpPr>
        <p:spPr/>
        <p:txBody>
          <a:bodyPr/>
          <a:lstStyle/>
          <a:p>
            <a:r>
              <a:rPr lang="en-US">
                <a:cs typeface="Arial"/>
              </a:rPr>
              <a:t>Performance Lab</a:t>
            </a:r>
            <a:endParaRPr lang="en-US"/>
          </a:p>
        </p:txBody>
      </p:sp>
      <p:pic>
        <p:nvPicPr>
          <p:cNvPr id="3" name="Picture 3">
            <a:extLst>
              <a:ext uri="{FF2B5EF4-FFF2-40B4-BE49-F238E27FC236}">
                <a16:creationId xmlns:a16="http://schemas.microsoft.com/office/drawing/2014/main" id="{8D439F71-4D4A-41D0-8C46-08FC68087FDE}"/>
              </a:ext>
            </a:extLst>
          </p:cNvPr>
          <p:cNvPicPr>
            <a:picLocks noChangeAspect="1"/>
          </p:cNvPicPr>
          <p:nvPr/>
        </p:nvPicPr>
        <p:blipFill>
          <a:blip r:embed="rId2"/>
          <a:stretch>
            <a:fillRect/>
          </a:stretch>
        </p:blipFill>
        <p:spPr>
          <a:xfrm>
            <a:off x="1304349" y="2676525"/>
            <a:ext cx="6435971" cy="3619794"/>
          </a:xfrm>
          <a:prstGeom prst="rect">
            <a:avLst/>
          </a:prstGeom>
        </p:spPr>
      </p:pic>
      <p:sp>
        <p:nvSpPr>
          <p:cNvPr id="5" name="TextBox 4">
            <a:extLst>
              <a:ext uri="{FF2B5EF4-FFF2-40B4-BE49-F238E27FC236}">
                <a16:creationId xmlns:a16="http://schemas.microsoft.com/office/drawing/2014/main" id="{2A4393CE-D3B9-4982-A38B-E9A49BCDB91F}"/>
              </a:ext>
            </a:extLst>
          </p:cNvPr>
          <p:cNvSpPr txBox="1"/>
          <p:nvPr/>
        </p:nvSpPr>
        <p:spPr>
          <a:xfrm>
            <a:off x="513156" y="1543050"/>
            <a:ext cx="8402385" cy="5232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solidFill>
                  <a:srgbClr val="000000"/>
                </a:solidFill>
              </a:rPr>
              <a:t>Follow </a:t>
            </a:r>
            <a:r>
              <a:rPr lang="en-US" sz="2800" b="1">
                <a:solidFill>
                  <a:srgbClr val="000000"/>
                </a:solidFill>
                <a:cs typeface="Arial"/>
              </a:rPr>
              <a:t>part 2 of instructions given by instructor</a:t>
            </a:r>
            <a:endParaRPr lang="en-US" sz="2800" b="1">
              <a:cs typeface="Arial"/>
            </a:endParaRPr>
          </a:p>
        </p:txBody>
      </p:sp>
    </p:spTree>
    <p:extLst>
      <p:ext uri="{BB962C8B-B14F-4D97-AF65-F5344CB8AC3E}">
        <p14:creationId xmlns:p14="http://schemas.microsoft.com/office/powerpoint/2010/main" val="37070663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Outline</a:t>
            </a:r>
          </a:p>
        </p:txBody>
      </p:sp>
      <p:sp>
        <p:nvSpPr>
          <p:cNvPr id="3" name="Content Placeholder 2"/>
          <p:cNvSpPr>
            <a:spLocks noGrp="1"/>
          </p:cNvSpPr>
          <p:nvPr>
            <p:ph idx="1"/>
          </p:nvPr>
        </p:nvSpPr>
        <p:spPr/>
        <p:txBody>
          <a:bodyPr/>
          <a:lstStyle/>
          <a:p>
            <a:r>
              <a:rPr lang="en-US"/>
              <a:t>Coding Style Guide</a:t>
            </a:r>
          </a:p>
          <a:p>
            <a:r>
              <a:rPr lang="en-US"/>
              <a:t>Stub Code</a:t>
            </a:r>
          </a:p>
          <a:p>
            <a:r>
              <a:rPr lang="en-US"/>
              <a:t>Definition</a:t>
            </a:r>
          </a:p>
          <a:p>
            <a:r>
              <a:rPr lang="en-US"/>
              <a:t>Format</a:t>
            </a:r>
          </a:p>
          <a:p>
            <a:r>
              <a:rPr lang="en-US"/>
              <a:t>Arrays of </a:t>
            </a:r>
            <a:r>
              <a:rPr lang="en-US" err="1"/>
              <a:t>Structs</a:t>
            </a:r>
            <a:endParaRPr lang="en-US"/>
          </a:p>
          <a:p>
            <a:r>
              <a:rPr lang="en-US" err="1"/>
              <a:t>Struct</a:t>
            </a:r>
            <a:r>
              <a:rPr lang="en-US"/>
              <a:t> Visualization</a:t>
            </a:r>
          </a:p>
          <a:p>
            <a:r>
              <a:rPr lang="en-US"/>
              <a:t>Linked Lists</a:t>
            </a:r>
          </a:p>
          <a:p>
            <a:r>
              <a:rPr lang="en-US"/>
              <a:t>Function Pointers</a:t>
            </a:r>
          </a:p>
          <a:p>
            <a:r>
              <a:rPr lang="en-US"/>
              <a:t>Circular Lists</a:t>
            </a:r>
          </a:p>
        </p:txBody>
      </p:sp>
    </p:spTree>
    <p:extLst>
      <p:ext uri="{BB962C8B-B14F-4D97-AF65-F5344CB8AC3E}">
        <p14:creationId xmlns:p14="http://schemas.microsoft.com/office/powerpoint/2010/main" val="3905433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Coding Style Guide</a:t>
            </a:r>
          </a:p>
        </p:txBody>
      </p:sp>
      <p:sp>
        <p:nvSpPr>
          <p:cNvPr id="3" name="Content Placeholder 2"/>
          <p:cNvSpPr>
            <a:spLocks noGrp="1"/>
          </p:cNvSpPr>
          <p:nvPr>
            <p:ph idx="1"/>
          </p:nvPr>
        </p:nvSpPr>
        <p:spPr/>
        <p:txBody>
          <a:bodyPr/>
          <a:lstStyle/>
          <a:p>
            <a:pPr marL="0" indent="0">
              <a:buNone/>
            </a:pPr>
            <a:r>
              <a:rPr lang="en-US" u="sng"/>
              <a:t>Recommendations</a:t>
            </a:r>
          </a:p>
          <a:p>
            <a:pPr marL="457200" indent="-457200">
              <a:buAutoNum type="arabicPeriod"/>
            </a:pPr>
            <a:r>
              <a:rPr lang="en-US"/>
              <a:t>Comments</a:t>
            </a:r>
          </a:p>
          <a:p>
            <a:pPr marL="457200" indent="-457200">
              <a:buAutoNum type="arabicPeriod"/>
            </a:pPr>
            <a:r>
              <a:rPr lang="en-US"/>
              <a:t>Don’t Repeat Yourself (DRY)</a:t>
            </a:r>
          </a:p>
          <a:p>
            <a:pPr marL="457200" indent="-457200">
              <a:buFont typeface="+mj-lt"/>
              <a:buAutoNum type="arabicPeriod"/>
            </a:pPr>
            <a:r>
              <a:rPr lang="en-US"/>
              <a:t>General Formatting</a:t>
            </a:r>
          </a:p>
          <a:p>
            <a:pPr marL="457200" indent="-457200">
              <a:buFont typeface="+mj-lt"/>
              <a:buAutoNum type="arabicPeriod"/>
            </a:pPr>
            <a:r>
              <a:rPr lang="en-US"/>
              <a:t>Indent/Brace Style</a:t>
            </a:r>
          </a:p>
          <a:p>
            <a:pPr marL="457200" indent="-457200">
              <a:buFont typeface="+mj-lt"/>
              <a:buAutoNum type="arabicPeriod"/>
            </a:pPr>
            <a:r>
              <a:rPr lang="en-US"/>
              <a:t>Variables</a:t>
            </a:r>
          </a:p>
          <a:p>
            <a:pPr marL="457200" indent="-457200">
              <a:buAutoNum type="arabicPeriod"/>
            </a:pPr>
            <a:endParaRPr lang="en-US"/>
          </a:p>
        </p:txBody>
      </p:sp>
    </p:spTree>
    <p:extLst>
      <p:ext uri="{BB962C8B-B14F-4D97-AF65-F5344CB8AC3E}">
        <p14:creationId xmlns:p14="http://schemas.microsoft.com/office/powerpoint/2010/main" val="3958313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4038" y="990600"/>
            <a:ext cx="8294687" cy="4725988"/>
          </a:xfrm>
        </p:spPr>
        <p:txBody>
          <a:bodyPr/>
          <a:lstStyle/>
          <a:p>
            <a:endParaRPr lang="en-US"/>
          </a:p>
          <a:p>
            <a:r>
              <a:rPr lang="en-US"/>
              <a:t>Presentations are not guaranteed to show complete code</a:t>
            </a:r>
          </a:p>
          <a:p>
            <a:endParaRPr lang="en-US"/>
          </a:p>
          <a:p>
            <a:endParaRPr lang="en-US"/>
          </a:p>
        </p:txBody>
      </p:sp>
      <p:sp>
        <p:nvSpPr>
          <p:cNvPr id="4" name="Content Placeholder 2"/>
          <p:cNvSpPr txBox="1">
            <a:spLocks/>
          </p:cNvSpPr>
          <p:nvPr/>
        </p:nvSpPr>
        <p:spPr bwMode="auto">
          <a:xfrm>
            <a:off x="424657" y="2286000"/>
            <a:ext cx="8294687" cy="42672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FontTx/>
              <a:buNone/>
            </a:pPr>
            <a:r>
              <a:rPr lang="en-US" sz="1800" kern="0" err="1">
                <a:latin typeface="Courier New" panose="02070309020205020404" pitchFamily="49" charset="0"/>
                <a:cs typeface="Courier New" panose="02070309020205020404" pitchFamily="49" charset="0"/>
              </a:rPr>
              <a:t>struct</a:t>
            </a:r>
            <a:r>
              <a:rPr lang="en-US" sz="1800" kern="0">
                <a:latin typeface="Courier New" panose="02070309020205020404" pitchFamily="49" charset="0"/>
                <a:cs typeface="Courier New" panose="02070309020205020404" pitchFamily="49" charset="0"/>
              </a:rPr>
              <a:t> Student {</a:t>
            </a:r>
          </a:p>
          <a:p>
            <a:pPr marL="0" indent="0">
              <a:buFontTx/>
              <a:buNone/>
            </a:pPr>
            <a:r>
              <a:rPr lang="en-US" sz="1800" kern="0">
                <a:latin typeface="Courier New" panose="02070309020205020404" pitchFamily="49" charset="0"/>
                <a:cs typeface="Courier New" panose="02070309020205020404" pitchFamily="49" charset="0"/>
              </a:rPr>
              <a:t>    </a:t>
            </a:r>
            <a:r>
              <a:rPr lang="en-US" sz="1800" kern="0" err="1">
                <a:latin typeface="Courier New" panose="02070309020205020404" pitchFamily="49" charset="0"/>
                <a:cs typeface="Courier New" panose="02070309020205020404" pitchFamily="49" charset="0"/>
              </a:rPr>
              <a:t>int</a:t>
            </a:r>
            <a:r>
              <a:rPr lang="en-US" sz="1800" kern="0">
                <a:latin typeface="Courier New" panose="02070309020205020404" pitchFamily="49" charset="0"/>
                <a:cs typeface="Courier New" panose="02070309020205020404" pitchFamily="49" charset="0"/>
              </a:rPr>
              <a:t> </a:t>
            </a:r>
            <a:r>
              <a:rPr lang="en-US" sz="1800" kern="0" err="1">
                <a:latin typeface="Courier New" panose="02070309020205020404" pitchFamily="49" charset="0"/>
                <a:cs typeface="Courier New" panose="02070309020205020404" pitchFamily="49" charset="0"/>
              </a:rPr>
              <a:t>student_num</a:t>
            </a:r>
            <a:r>
              <a:rPr lang="en-US" sz="1800" kern="0">
                <a:latin typeface="Courier New" panose="02070309020205020404" pitchFamily="49" charset="0"/>
                <a:cs typeface="Courier New" panose="02070309020205020404" pitchFamily="49" charset="0"/>
              </a:rPr>
              <a:t>;			</a:t>
            </a:r>
            <a:r>
              <a:rPr lang="en-US" sz="1800" kern="0">
                <a:solidFill>
                  <a:schemeClr val="accent2"/>
                </a:solidFill>
                <a:latin typeface="Courier New" panose="02070309020205020404" pitchFamily="49" charset="0"/>
                <a:cs typeface="Courier New" panose="02070309020205020404" pitchFamily="49" charset="0"/>
              </a:rPr>
              <a:t>// Student ID number</a:t>
            </a:r>
          </a:p>
          <a:p>
            <a:pPr marL="0" indent="0">
              <a:buFontTx/>
              <a:buNone/>
            </a:pPr>
            <a:r>
              <a:rPr lang="en-US" sz="1800" kern="0">
                <a:latin typeface="Courier New" panose="02070309020205020404" pitchFamily="49" charset="0"/>
                <a:cs typeface="Courier New" panose="02070309020205020404" pitchFamily="49" charset="0"/>
              </a:rPr>
              <a:t>    char </a:t>
            </a:r>
            <a:r>
              <a:rPr lang="en-US" sz="1800" kern="0" err="1">
                <a:latin typeface="Courier New" panose="02070309020205020404" pitchFamily="49" charset="0"/>
                <a:cs typeface="Courier New" panose="02070309020205020404" pitchFamily="49" charset="0"/>
              </a:rPr>
              <a:t>student_name</a:t>
            </a:r>
            <a:r>
              <a:rPr lang="en-US" sz="1800" kern="0">
                <a:latin typeface="Courier New" panose="02070309020205020404" pitchFamily="49" charset="0"/>
                <a:cs typeface="Courier New" panose="02070309020205020404" pitchFamily="49" charset="0"/>
              </a:rPr>
              <a:t>[40];		</a:t>
            </a:r>
            <a:r>
              <a:rPr lang="en-US" sz="1800" kern="0">
                <a:solidFill>
                  <a:schemeClr val="accent2"/>
                </a:solidFill>
                <a:latin typeface="Courier New" panose="02070309020205020404" pitchFamily="49" charset="0"/>
                <a:cs typeface="Courier New" panose="02070309020205020404" pitchFamily="49" charset="0"/>
              </a:rPr>
              <a:t>// Last, first, MI</a:t>
            </a:r>
          </a:p>
          <a:p>
            <a:pPr marL="0" indent="0">
              <a:buFontTx/>
              <a:buNone/>
            </a:pPr>
            <a:r>
              <a:rPr lang="en-US" sz="1800" kern="0">
                <a:latin typeface="Courier New" panose="02070309020205020404" pitchFamily="49" charset="0"/>
                <a:cs typeface="Courier New" panose="02070309020205020404" pitchFamily="49" charset="0"/>
              </a:rPr>
              <a:t>    float </a:t>
            </a:r>
            <a:r>
              <a:rPr lang="en-US" sz="1800" kern="0" err="1">
                <a:latin typeface="Courier New" panose="02070309020205020404" pitchFamily="49" charset="0"/>
                <a:cs typeface="Courier New" panose="02070309020205020404" pitchFamily="49" charset="0"/>
              </a:rPr>
              <a:t>student_grade</a:t>
            </a:r>
            <a:r>
              <a:rPr lang="en-US" sz="1800" kern="0">
                <a:latin typeface="Courier New" panose="02070309020205020404" pitchFamily="49" charset="0"/>
                <a:cs typeface="Courier New" panose="02070309020205020404" pitchFamily="49" charset="0"/>
              </a:rPr>
              <a:t>;		</a:t>
            </a:r>
            <a:r>
              <a:rPr lang="en-US" sz="1800" kern="0">
                <a:solidFill>
                  <a:schemeClr val="accent2"/>
                </a:solidFill>
                <a:latin typeface="Courier New" panose="02070309020205020404" pitchFamily="49" charset="0"/>
                <a:cs typeface="Courier New" panose="02070309020205020404" pitchFamily="49" charset="0"/>
              </a:rPr>
              <a:t>// Current average</a:t>
            </a:r>
          </a:p>
          <a:p>
            <a:pPr marL="0" indent="0">
              <a:buFontTx/>
              <a:buNone/>
            </a:pPr>
            <a:r>
              <a:rPr lang="en-US" sz="1800" kern="0">
                <a:latin typeface="Courier New" panose="02070309020205020404" pitchFamily="49" charset="0"/>
                <a:cs typeface="Courier New" panose="02070309020205020404" pitchFamily="49" charset="0"/>
              </a:rPr>
              <a:t>};</a:t>
            </a:r>
          </a:p>
          <a:p>
            <a:pPr marL="0" indent="0">
              <a:buFontTx/>
              <a:buNone/>
            </a:pPr>
            <a:r>
              <a:rPr lang="en-US" sz="1800" kern="0">
                <a:solidFill>
                  <a:schemeClr val="accent2"/>
                </a:solidFill>
                <a:latin typeface="Courier New" panose="02070309020205020404" pitchFamily="49" charset="0"/>
                <a:cs typeface="Courier New" panose="02070309020205020404" pitchFamily="49" charset="0"/>
              </a:rPr>
              <a:t>/* Some </a:t>
            </a:r>
            <a:r>
              <a:rPr lang="en-US" sz="1800" kern="0" err="1">
                <a:solidFill>
                  <a:schemeClr val="accent2"/>
                </a:solidFill>
                <a:latin typeface="Courier New" panose="02070309020205020404" pitchFamily="49" charset="0"/>
                <a:cs typeface="Courier New" panose="02070309020205020404" pitchFamily="49" charset="0"/>
              </a:rPr>
              <a:t>struct</a:t>
            </a:r>
            <a:r>
              <a:rPr lang="en-US" sz="1800" kern="0">
                <a:solidFill>
                  <a:schemeClr val="accent2"/>
                </a:solidFill>
                <a:latin typeface="Courier New" panose="02070309020205020404" pitchFamily="49" charset="0"/>
                <a:cs typeface="Courier New" panose="02070309020205020404" pitchFamily="49" charset="0"/>
              </a:rPr>
              <a:t> examples may seem simplistic or contrived */</a:t>
            </a:r>
          </a:p>
          <a:p>
            <a:pPr marL="0" indent="0">
              <a:buFontTx/>
              <a:buNone/>
            </a:pPr>
            <a:r>
              <a:rPr lang="en-US" sz="1800" kern="0" err="1">
                <a:latin typeface="Courier New" panose="02070309020205020404" pitchFamily="49" charset="0"/>
                <a:cs typeface="Courier New" panose="02070309020205020404" pitchFamily="49" charset="0"/>
              </a:rPr>
              <a:t>int</a:t>
            </a:r>
            <a:r>
              <a:rPr lang="en-US" sz="1800" kern="0">
                <a:latin typeface="Courier New" panose="02070309020205020404" pitchFamily="49" charset="0"/>
                <a:cs typeface="Courier New" panose="02070309020205020404" pitchFamily="49" charset="0"/>
              </a:rPr>
              <a:t> main(void) </a:t>
            </a:r>
          </a:p>
          <a:p>
            <a:pPr marL="0" indent="0">
              <a:buFontTx/>
              <a:buNone/>
            </a:pPr>
            <a:r>
              <a:rPr lang="en-US" sz="1800" kern="0">
                <a:latin typeface="Courier New" panose="02070309020205020404" pitchFamily="49" charset="0"/>
                <a:cs typeface="Courier New" panose="02070309020205020404" pitchFamily="49" charset="0"/>
              </a:rPr>
              <a:t>{</a:t>
            </a:r>
          </a:p>
          <a:p>
            <a:pPr marL="0" indent="0">
              <a:buFontTx/>
              <a:buNone/>
            </a:pPr>
            <a:r>
              <a:rPr lang="en-US" sz="1800" kern="0">
                <a:solidFill>
                  <a:schemeClr val="accent2"/>
                </a:solidFill>
                <a:latin typeface="Courier New" panose="02070309020205020404" pitchFamily="49" charset="0"/>
                <a:cs typeface="Courier New" panose="02070309020205020404" pitchFamily="49" charset="0"/>
              </a:rPr>
              <a:t>/*  Sometimes, it will be necessary for the students to use</a:t>
            </a:r>
          </a:p>
          <a:p>
            <a:pPr marL="0" indent="0">
              <a:buFontTx/>
              <a:buNone/>
            </a:pPr>
            <a:r>
              <a:rPr lang="en-US" sz="1800" kern="0">
                <a:solidFill>
                  <a:schemeClr val="accent2"/>
                </a:solidFill>
                <a:latin typeface="Courier New" panose="02070309020205020404" pitchFamily="49" charset="0"/>
                <a:cs typeface="Courier New" panose="02070309020205020404" pitchFamily="49" charset="0"/>
              </a:rPr>
              <a:t> *  their imagination as to genuine implementation </a:t>
            </a:r>
          </a:p>
          <a:p>
            <a:pPr marL="0" indent="0">
              <a:buFontTx/>
              <a:buNone/>
            </a:pPr>
            <a:r>
              <a:rPr lang="en-US" sz="1800" kern="0">
                <a:solidFill>
                  <a:schemeClr val="accent2"/>
                </a:solidFill>
                <a:latin typeface="Courier New" panose="02070309020205020404" pitchFamily="49" charset="0"/>
                <a:cs typeface="Courier New" panose="02070309020205020404" pitchFamily="49" charset="0"/>
              </a:rPr>
              <a:t> */</a:t>
            </a:r>
          </a:p>
          <a:p>
            <a:pPr marL="0" indent="0">
              <a:buFontTx/>
              <a:buNone/>
            </a:pPr>
            <a:r>
              <a:rPr lang="en-US" sz="1800" kern="0">
                <a:latin typeface="Courier New" panose="02070309020205020404" pitchFamily="49" charset="0"/>
                <a:cs typeface="Courier New" panose="02070309020205020404" pitchFamily="49" charset="0"/>
              </a:rPr>
              <a:t>[…code…]				</a:t>
            </a:r>
            <a:endParaRPr lang="en-US" sz="1800" kern="0">
              <a:solidFill>
                <a:schemeClr val="accent2"/>
              </a:solidFill>
              <a:latin typeface="Courier New" panose="02070309020205020404" pitchFamily="49" charset="0"/>
              <a:cs typeface="Courier New" panose="02070309020205020404" pitchFamily="49" charset="0"/>
            </a:endParaRPr>
          </a:p>
          <a:p>
            <a:pPr marL="0" indent="0">
              <a:buFontTx/>
              <a:buNone/>
            </a:pPr>
            <a:r>
              <a:rPr lang="en-US" sz="1800" kern="0">
                <a:latin typeface="Courier New" panose="02070309020205020404" pitchFamily="49" charset="0"/>
                <a:cs typeface="Courier New" panose="02070309020205020404" pitchFamily="49" charset="0"/>
              </a:rPr>
              <a:t>}</a:t>
            </a:r>
          </a:p>
        </p:txBody>
      </p:sp>
      <p:sp>
        <p:nvSpPr>
          <p:cNvPr id="5" name="Content Placeholder 2"/>
          <p:cNvSpPr txBox="1">
            <a:spLocks/>
          </p:cNvSpPr>
          <p:nvPr/>
        </p:nvSpPr>
        <p:spPr bwMode="auto">
          <a:xfrm>
            <a:off x="420624" y="2286000"/>
            <a:ext cx="8294687" cy="4270248"/>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FontTx/>
              <a:buNone/>
            </a:pPr>
            <a:r>
              <a:rPr lang="en-US" sz="1800" kern="0" err="1">
                <a:latin typeface="Courier New" panose="02070309020205020404" pitchFamily="49" charset="0"/>
                <a:cs typeface="Courier New" panose="02070309020205020404" pitchFamily="49" charset="0"/>
              </a:rPr>
              <a:t>struct</a:t>
            </a:r>
            <a:r>
              <a:rPr lang="en-US" sz="1800" kern="0">
                <a:latin typeface="Courier New" panose="02070309020205020404" pitchFamily="49" charset="0"/>
                <a:cs typeface="Courier New" panose="02070309020205020404" pitchFamily="49" charset="0"/>
              </a:rPr>
              <a:t> Student {</a:t>
            </a:r>
          </a:p>
          <a:p>
            <a:pPr marL="0" indent="0">
              <a:buFontTx/>
              <a:buNone/>
            </a:pPr>
            <a:r>
              <a:rPr lang="en-US" sz="1800" kern="0">
                <a:latin typeface="Courier New" panose="02070309020205020404" pitchFamily="49" charset="0"/>
                <a:cs typeface="Courier New" panose="02070309020205020404" pitchFamily="49" charset="0"/>
              </a:rPr>
              <a:t>    </a:t>
            </a:r>
            <a:r>
              <a:rPr lang="en-US" sz="1800" kern="0" err="1">
                <a:latin typeface="Courier New" panose="02070309020205020404" pitchFamily="49" charset="0"/>
                <a:cs typeface="Courier New" panose="02070309020205020404" pitchFamily="49" charset="0"/>
              </a:rPr>
              <a:t>int</a:t>
            </a:r>
            <a:r>
              <a:rPr lang="en-US" sz="1800" kern="0">
                <a:latin typeface="Courier New" panose="02070309020205020404" pitchFamily="49" charset="0"/>
                <a:cs typeface="Courier New" panose="02070309020205020404" pitchFamily="49" charset="0"/>
              </a:rPr>
              <a:t> </a:t>
            </a:r>
            <a:r>
              <a:rPr lang="en-US" sz="1800" kern="0" err="1">
                <a:latin typeface="Courier New" panose="02070309020205020404" pitchFamily="49" charset="0"/>
                <a:cs typeface="Courier New" panose="02070309020205020404" pitchFamily="49" charset="0"/>
              </a:rPr>
              <a:t>student_num</a:t>
            </a:r>
            <a:r>
              <a:rPr lang="en-US" sz="1800" kern="0">
                <a:latin typeface="Courier New" panose="02070309020205020404" pitchFamily="49" charset="0"/>
                <a:cs typeface="Courier New" panose="02070309020205020404" pitchFamily="49" charset="0"/>
              </a:rPr>
              <a:t>;			</a:t>
            </a:r>
            <a:endParaRPr lang="en-US" sz="1800" kern="0">
              <a:solidFill>
                <a:schemeClr val="accent2"/>
              </a:solidFill>
              <a:latin typeface="Courier New" panose="02070309020205020404" pitchFamily="49" charset="0"/>
              <a:cs typeface="Courier New" panose="02070309020205020404" pitchFamily="49" charset="0"/>
            </a:endParaRPr>
          </a:p>
          <a:p>
            <a:pPr marL="0" indent="0">
              <a:buFontTx/>
              <a:buNone/>
            </a:pPr>
            <a:r>
              <a:rPr lang="en-US" sz="1800" kern="0">
                <a:latin typeface="Courier New" panose="02070309020205020404" pitchFamily="49" charset="0"/>
                <a:cs typeface="Courier New" panose="02070309020205020404" pitchFamily="49" charset="0"/>
              </a:rPr>
              <a:t>    char </a:t>
            </a:r>
            <a:r>
              <a:rPr lang="en-US" sz="1800" kern="0" err="1">
                <a:latin typeface="Courier New" panose="02070309020205020404" pitchFamily="49" charset="0"/>
                <a:cs typeface="Courier New" panose="02070309020205020404" pitchFamily="49" charset="0"/>
              </a:rPr>
              <a:t>student_name</a:t>
            </a:r>
            <a:r>
              <a:rPr lang="en-US" sz="1800" kern="0">
                <a:latin typeface="Courier New" panose="02070309020205020404" pitchFamily="49" charset="0"/>
                <a:cs typeface="Courier New" panose="02070309020205020404" pitchFamily="49" charset="0"/>
              </a:rPr>
              <a:t>[40];		</a:t>
            </a:r>
            <a:endParaRPr lang="en-US" sz="1800" kern="0">
              <a:solidFill>
                <a:schemeClr val="accent2"/>
              </a:solidFill>
              <a:latin typeface="Courier New" panose="02070309020205020404" pitchFamily="49" charset="0"/>
              <a:cs typeface="Courier New" panose="02070309020205020404" pitchFamily="49" charset="0"/>
            </a:endParaRPr>
          </a:p>
          <a:p>
            <a:pPr marL="0" indent="0">
              <a:buFontTx/>
              <a:buNone/>
            </a:pPr>
            <a:r>
              <a:rPr lang="en-US" sz="1800" kern="0">
                <a:latin typeface="Courier New" panose="02070309020205020404" pitchFamily="49" charset="0"/>
                <a:cs typeface="Courier New" panose="02070309020205020404" pitchFamily="49" charset="0"/>
              </a:rPr>
              <a:t>    float </a:t>
            </a:r>
            <a:r>
              <a:rPr lang="en-US" sz="1800" kern="0" err="1">
                <a:latin typeface="Courier New" panose="02070309020205020404" pitchFamily="49" charset="0"/>
                <a:cs typeface="Courier New" panose="02070309020205020404" pitchFamily="49" charset="0"/>
              </a:rPr>
              <a:t>student_grade</a:t>
            </a:r>
            <a:r>
              <a:rPr lang="en-US" sz="1800" kern="0">
                <a:latin typeface="Courier New" panose="02070309020205020404" pitchFamily="49" charset="0"/>
                <a:cs typeface="Courier New" panose="02070309020205020404" pitchFamily="49" charset="0"/>
              </a:rPr>
              <a:t>;		</a:t>
            </a:r>
            <a:endParaRPr lang="en-US" sz="1800" kern="0">
              <a:solidFill>
                <a:schemeClr val="accent2"/>
              </a:solidFill>
              <a:latin typeface="Courier New" panose="02070309020205020404" pitchFamily="49" charset="0"/>
              <a:cs typeface="Courier New" panose="02070309020205020404" pitchFamily="49" charset="0"/>
            </a:endParaRPr>
          </a:p>
          <a:p>
            <a:pPr marL="0" indent="0">
              <a:buFontTx/>
              <a:buNone/>
            </a:pPr>
            <a:r>
              <a:rPr lang="en-US" sz="1800" kern="0">
                <a:latin typeface="Courier New" panose="02070309020205020404" pitchFamily="49" charset="0"/>
                <a:cs typeface="Courier New" panose="02070309020205020404" pitchFamily="49" charset="0"/>
              </a:rPr>
              <a:t>};</a:t>
            </a:r>
          </a:p>
          <a:p>
            <a:pPr marL="0" indent="0">
              <a:buFontTx/>
              <a:buNone/>
            </a:pPr>
            <a:endParaRPr lang="en-US" sz="1800" kern="0">
              <a:latin typeface="Courier New" panose="02070309020205020404" pitchFamily="49" charset="0"/>
              <a:cs typeface="Courier New" panose="02070309020205020404" pitchFamily="49" charset="0"/>
            </a:endParaRPr>
          </a:p>
          <a:p>
            <a:pPr marL="0" indent="0">
              <a:buFontTx/>
              <a:buNone/>
            </a:pPr>
            <a:r>
              <a:rPr lang="en-US" sz="1800" kern="0" err="1">
                <a:latin typeface="Courier New" panose="02070309020205020404" pitchFamily="49" charset="0"/>
                <a:cs typeface="Courier New" panose="02070309020205020404" pitchFamily="49" charset="0"/>
              </a:rPr>
              <a:t>int</a:t>
            </a:r>
            <a:r>
              <a:rPr lang="en-US" sz="1800" kern="0">
                <a:latin typeface="Courier New" panose="02070309020205020404" pitchFamily="49" charset="0"/>
                <a:cs typeface="Courier New" panose="02070309020205020404" pitchFamily="49" charset="0"/>
              </a:rPr>
              <a:t> main(void) </a:t>
            </a:r>
          </a:p>
          <a:p>
            <a:pPr marL="0" indent="0">
              <a:buFontTx/>
              <a:buNone/>
            </a:pPr>
            <a:r>
              <a:rPr lang="en-US" sz="1800" kern="0">
                <a:latin typeface="Courier New" panose="02070309020205020404" pitchFamily="49" charset="0"/>
                <a:cs typeface="Courier New" panose="02070309020205020404" pitchFamily="49" charset="0"/>
              </a:rPr>
              <a:t>{</a:t>
            </a:r>
          </a:p>
          <a:p>
            <a:pPr marL="0" indent="0">
              <a:buFontTx/>
              <a:buNone/>
            </a:pPr>
            <a:endParaRPr lang="en-US" sz="1800" kern="0">
              <a:latin typeface="Courier New" panose="02070309020205020404" pitchFamily="49" charset="0"/>
              <a:cs typeface="Courier New" panose="02070309020205020404" pitchFamily="49" charset="0"/>
            </a:endParaRPr>
          </a:p>
          <a:p>
            <a:pPr marL="0" indent="0">
              <a:buFontTx/>
              <a:buNone/>
            </a:pPr>
            <a:endParaRPr lang="en-US" sz="1800" kern="0">
              <a:latin typeface="Courier New" panose="02070309020205020404" pitchFamily="49" charset="0"/>
              <a:cs typeface="Courier New" panose="02070309020205020404" pitchFamily="49" charset="0"/>
            </a:endParaRPr>
          </a:p>
          <a:p>
            <a:pPr marL="0" indent="0">
              <a:buFontTx/>
              <a:buNone/>
            </a:pPr>
            <a:endParaRPr lang="en-US" sz="1800" kern="0">
              <a:latin typeface="Courier New" panose="02070309020205020404" pitchFamily="49" charset="0"/>
              <a:cs typeface="Courier New" panose="02070309020205020404" pitchFamily="49" charset="0"/>
            </a:endParaRPr>
          </a:p>
          <a:p>
            <a:pPr marL="0" indent="0">
              <a:buFontTx/>
              <a:buNone/>
            </a:pPr>
            <a:r>
              <a:rPr lang="en-US" sz="1800" kern="0">
                <a:latin typeface="Courier New" panose="02070309020205020404" pitchFamily="49" charset="0"/>
                <a:cs typeface="Courier New" panose="02070309020205020404" pitchFamily="49" charset="0"/>
              </a:rPr>
              <a:t>[…code…]				</a:t>
            </a:r>
            <a:endParaRPr lang="en-US" sz="1800" kern="0">
              <a:solidFill>
                <a:schemeClr val="accent2"/>
              </a:solidFill>
              <a:latin typeface="Courier New" panose="02070309020205020404" pitchFamily="49" charset="0"/>
              <a:cs typeface="Courier New" panose="02070309020205020404" pitchFamily="49" charset="0"/>
            </a:endParaRPr>
          </a:p>
          <a:p>
            <a:pPr marL="0" indent="0">
              <a:buFontTx/>
              <a:buNone/>
            </a:pPr>
            <a:r>
              <a:rPr lang="en-US" sz="1800" kern="0">
                <a:latin typeface="Courier New" panose="02070309020205020404" pitchFamily="49" charset="0"/>
                <a:cs typeface="Courier New" panose="02070309020205020404" pitchFamily="49" charset="0"/>
              </a:rPr>
              <a:t>}</a:t>
            </a:r>
          </a:p>
          <a:p>
            <a:pPr marL="0" indent="0">
              <a:buFontTx/>
              <a:buNone/>
            </a:pPr>
            <a:endParaRPr lang="en-US" sz="1800" kern="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a:t>Stub Code</a:t>
            </a:r>
          </a:p>
        </p:txBody>
      </p:sp>
    </p:spTree>
    <p:extLst>
      <p:ext uri="{BB962C8B-B14F-4D97-AF65-F5344CB8AC3E}">
        <p14:creationId xmlns:p14="http://schemas.microsoft.com/office/powerpoint/2010/main" val="3879620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Definition</a:t>
            </a:r>
          </a:p>
        </p:txBody>
      </p:sp>
      <p:sp>
        <p:nvSpPr>
          <p:cNvPr id="3" name="Content Placeholder 2"/>
          <p:cNvSpPr>
            <a:spLocks noGrp="1"/>
          </p:cNvSpPr>
          <p:nvPr>
            <p:ph idx="1"/>
          </p:nvPr>
        </p:nvSpPr>
        <p:spPr/>
        <p:txBody>
          <a:bodyPr/>
          <a:lstStyle/>
          <a:p>
            <a:pPr marL="0" indent="0" algn="ctr">
              <a:buNone/>
            </a:pPr>
            <a:r>
              <a:rPr lang="en-US">
                <a:effectLst>
                  <a:outerShdw blurRad="38100" dist="38100" dir="2700000" algn="tl">
                    <a:srgbClr val="000000">
                      <a:alpha val="43137"/>
                    </a:srgbClr>
                  </a:outerShdw>
                </a:effectLst>
              </a:rPr>
              <a:t> </a:t>
            </a:r>
            <a:r>
              <a:rPr lang="en-US" sz="2800" err="1">
                <a:effectLst>
                  <a:outerShdw blurRad="38100" dist="38100" dir="2700000" algn="tl">
                    <a:srgbClr val="000000">
                      <a:alpha val="43137"/>
                    </a:srgbClr>
                  </a:outerShdw>
                </a:effectLst>
              </a:rPr>
              <a:t>Struct</a:t>
            </a:r>
            <a:endParaRPr lang="en-US">
              <a:effectLst>
                <a:outerShdw blurRad="38100" dist="38100" dir="2700000" algn="tl">
                  <a:srgbClr val="000000">
                    <a:alpha val="43137"/>
                  </a:srgbClr>
                </a:outerShdw>
              </a:effectLst>
            </a:endParaRPr>
          </a:p>
          <a:p>
            <a:r>
              <a:rPr lang="en-US"/>
              <a:t>A collection of one or more variables</a:t>
            </a:r>
          </a:p>
          <a:p>
            <a:r>
              <a:rPr lang="en-US"/>
              <a:t>These variables may be of different data types</a:t>
            </a:r>
          </a:p>
          <a:p>
            <a:r>
              <a:rPr lang="en-US"/>
              <a:t>This collection is grouped together under a single ‘name’ for convenient handling</a:t>
            </a:r>
          </a:p>
          <a:p>
            <a:r>
              <a:rPr lang="en-US"/>
              <a:t>Beneficial to organizing complicated data</a:t>
            </a:r>
          </a:p>
          <a:p>
            <a:r>
              <a:rPr lang="en-US"/>
              <a:t>Related variables can be treated as a unit instead of separate entities</a:t>
            </a:r>
          </a:p>
        </p:txBody>
      </p:sp>
    </p:spTree>
    <p:extLst>
      <p:ext uri="{BB962C8B-B14F-4D97-AF65-F5344CB8AC3E}">
        <p14:creationId xmlns:p14="http://schemas.microsoft.com/office/powerpoint/2010/main" val="1637200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Format</a:t>
            </a:r>
          </a:p>
        </p:txBody>
      </p:sp>
      <p:sp>
        <p:nvSpPr>
          <p:cNvPr id="3" name="Content Placeholder 2"/>
          <p:cNvSpPr>
            <a:spLocks noGrp="1"/>
          </p:cNvSpPr>
          <p:nvPr>
            <p:ph idx="1"/>
          </p:nvPr>
        </p:nvSpPr>
        <p:spPr/>
        <p:txBody>
          <a:bodyPr/>
          <a:lstStyle/>
          <a:p>
            <a:r>
              <a:rPr lang="en-US"/>
              <a:t>Structures must be declared using the </a:t>
            </a:r>
            <a:r>
              <a:rPr lang="en-US" err="1">
                <a:latin typeface="Courier New" panose="02070309020205020404" pitchFamily="49" charset="0"/>
                <a:cs typeface="Courier New" panose="02070309020205020404" pitchFamily="49" charset="0"/>
              </a:rPr>
              <a:t>struct</a:t>
            </a:r>
            <a:r>
              <a:rPr lang="en-US"/>
              <a:t> statement</a:t>
            </a:r>
          </a:p>
        </p:txBody>
      </p:sp>
      <p:sp>
        <p:nvSpPr>
          <p:cNvPr id="4" name="Content Placeholder 2"/>
          <p:cNvSpPr txBox="1">
            <a:spLocks/>
          </p:cNvSpPr>
          <p:nvPr/>
        </p:nvSpPr>
        <p:spPr bwMode="auto">
          <a:xfrm>
            <a:off x="277615" y="2209800"/>
            <a:ext cx="8588771" cy="3962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a:solidFill>
                  <a:srgbClr val="006600"/>
                </a:solidFill>
                <a:latin typeface="Courier New" panose="02070309020205020404" pitchFamily="49" charset="0"/>
                <a:cs typeface="Courier New" panose="02070309020205020404" pitchFamily="49" charset="0"/>
              </a:rPr>
              <a:t>/* </a:t>
            </a:r>
            <a:r>
              <a:rPr lang="en-US" sz="1600" err="1">
                <a:solidFill>
                  <a:srgbClr val="006600"/>
                </a:solidFill>
                <a:latin typeface="Courier New" panose="02070309020205020404" pitchFamily="49" charset="0"/>
                <a:cs typeface="Courier New" panose="02070309020205020404" pitchFamily="49" charset="0"/>
              </a:rPr>
              <a:t>Struct</a:t>
            </a:r>
            <a:r>
              <a:rPr lang="en-US" sz="1600">
                <a:solidFill>
                  <a:srgbClr val="006600"/>
                </a:solidFill>
                <a:latin typeface="Courier New" panose="02070309020205020404" pitchFamily="49" charset="0"/>
                <a:cs typeface="Courier New" panose="02070309020205020404" pitchFamily="49" charset="0"/>
              </a:rPr>
              <a:t> Syntax */</a:t>
            </a:r>
          </a:p>
          <a:p>
            <a:pPr marL="0" indent="0">
              <a:buNone/>
            </a:pPr>
            <a:r>
              <a:rPr lang="en-US" sz="1600" err="1">
                <a:latin typeface="Courier New" panose="02070309020205020404" pitchFamily="49" charset="0"/>
                <a:cs typeface="Courier New" panose="02070309020205020404" pitchFamily="49" charset="0"/>
              </a:rPr>
              <a:t>struct</a:t>
            </a:r>
            <a:r>
              <a:rPr lang="en-US" sz="1600">
                <a:latin typeface="Courier New" panose="02070309020205020404" pitchFamily="49" charset="0"/>
                <a:cs typeface="Courier New" panose="02070309020205020404" pitchFamily="49" charset="0"/>
              </a:rPr>
              <a:t> &lt;</a:t>
            </a:r>
            <a:r>
              <a:rPr lang="en-US" sz="1600" err="1">
                <a:latin typeface="Courier New" panose="02070309020205020404" pitchFamily="49" charset="0"/>
                <a:cs typeface="Courier New" panose="02070309020205020404" pitchFamily="49" charset="0"/>
              </a:rPr>
              <a:t>StructureName</a:t>
            </a:r>
            <a:r>
              <a:rPr lang="en-US" sz="1600">
                <a:latin typeface="Courier New" panose="02070309020205020404" pitchFamily="49" charset="0"/>
                <a:cs typeface="Courier New" panose="02070309020205020404" pitchFamily="49" charset="0"/>
              </a:rPr>
              <a:t>&gt; {</a:t>
            </a:r>
          </a:p>
          <a:p>
            <a:pPr marL="0" indent="0">
              <a:buNone/>
            </a:pPr>
            <a:r>
              <a:rPr lang="en-US" sz="1600">
                <a:latin typeface="Courier New" panose="02070309020205020404" pitchFamily="49" charset="0"/>
                <a:cs typeface="Courier New" panose="02070309020205020404" pitchFamily="49" charset="0"/>
              </a:rPr>
              <a:t>    &lt;data type&gt; &lt;member_name1&gt;;</a:t>
            </a:r>
          </a:p>
          <a:p>
            <a:pPr marL="0" indent="0">
              <a:buNone/>
            </a:pPr>
            <a:r>
              <a:rPr lang="en-US" sz="1600">
                <a:latin typeface="Courier New" panose="02070309020205020404" pitchFamily="49" charset="0"/>
                <a:cs typeface="Courier New" panose="02070309020205020404" pitchFamily="49" charset="0"/>
              </a:rPr>
              <a:t>    &lt;data type&gt; &lt;member_name2&gt;;</a:t>
            </a:r>
          </a:p>
          <a:p>
            <a:pPr marL="0" indent="0">
              <a:buNone/>
            </a:pPr>
            <a:r>
              <a:rPr lang="en-US" sz="1600">
                <a:latin typeface="Courier New" panose="02070309020205020404" pitchFamily="49" charset="0"/>
                <a:cs typeface="Courier New" panose="02070309020205020404" pitchFamily="49" charset="0"/>
              </a:rPr>
              <a:t>    &lt;data type&gt; &lt;member_name3&gt;;</a:t>
            </a:r>
          </a:p>
          <a:p>
            <a:pPr marL="0" indent="0">
              <a:buNone/>
            </a:pPr>
            <a:r>
              <a:rPr lang="en-US" sz="1600">
                <a:latin typeface="Courier New" panose="02070309020205020404" pitchFamily="49" charset="0"/>
                <a:cs typeface="Courier New" panose="02070309020205020404" pitchFamily="49" charset="0"/>
              </a:rPr>
              <a:t>};</a:t>
            </a:r>
          </a:p>
          <a:p>
            <a:pPr marL="0" indent="0">
              <a:buNone/>
            </a:pPr>
            <a:endParaRPr lang="en-US" sz="1600">
              <a:latin typeface="Courier New" panose="02070309020205020404" pitchFamily="49" charset="0"/>
              <a:cs typeface="Courier New" panose="02070309020205020404" pitchFamily="49" charset="0"/>
            </a:endParaRPr>
          </a:p>
          <a:p>
            <a:pPr marL="0" indent="0">
              <a:buNone/>
            </a:pPr>
            <a:r>
              <a:rPr lang="en-US" sz="1600">
                <a:solidFill>
                  <a:srgbClr val="006600"/>
                </a:solidFill>
                <a:latin typeface="Courier New" panose="02070309020205020404" pitchFamily="49" charset="0"/>
                <a:cs typeface="Courier New" panose="02070309020205020404" pitchFamily="49" charset="0"/>
              </a:rPr>
              <a:t>/* </a:t>
            </a:r>
            <a:r>
              <a:rPr lang="en-US" sz="1600" err="1">
                <a:solidFill>
                  <a:srgbClr val="006600"/>
                </a:solidFill>
                <a:latin typeface="Courier New" panose="02070309020205020404" pitchFamily="49" charset="0"/>
                <a:cs typeface="Courier New" panose="02070309020205020404" pitchFamily="49" charset="0"/>
              </a:rPr>
              <a:t>Struct</a:t>
            </a:r>
            <a:r>
              <a:rPr lang="en-US" sz="1600">
                <a:solidFill>
                  <a:srgbClr val="006600"/>
                </a:solidFill>
                <a:latin typeface="Courier New" panose="02070309020205020404" pitchFamily="49" charset="0"/>
                <a:cs typeface="Courier New" panose="02070309020205020404" pitchFamily="49" charset="0"/>
              </a:rPr>
              <a:t> Example */</a:t>
            </a:r>
          </a:p>
          <a:p>
            <a:pPr marL="0" indent="0">
              <a:buNone/>
            </a:pPr>
            <a:r>
              <a:rPr lang="en-US" sz="1600" err="1">
                <a:latin typeface="Courier New" panose="02070309020205020404" pitchFamily="49" charset="0"/>
                <a:cs typeface="Courier New" panose="02070309020205020404" pitchFamily="49" charset="0"/>
              </a:rPr>
              <a:t>struct</a:t>
            </a: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LotForSale</a:t>
            </a:r>
            <a:r>
              <a:rPr lang="en-US" sz="1600">
                <a:latin typeface="Courier New" panose="02070309020205020404" pitchFamily="49" charset="0"/>
                <a:cs typeface="Courier New" panose="02070309020205020404" pitchFamily="49" charset="0"/>
              </a:rPr>
              <a:t> {</a:t>
            </a:r>
          </a:p>
          <a:p>
            <a:pPr marL="0" indent="0">
              <a:buNone/>
            </a:pP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int</a:t>
            </a: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lot_number</a:t>
            </a:r>
            <a:r>
              <a:rPr lang="en-US" sz="1600">
                <a:latin typeface="Courier New" panose="02070309020205020404" pitchFamily="49" charset="0"/>
                <a:cs typeface="Courier New" panose="02070309020205020404" pitchFamily="49" charset="0"/>
              </a:rPr>
              <a:t>;</a:t>
            </a:r>
          </a:p>
          <a:p>
            <a:pPr marL="0" indent="0">
              <a:buNone/>
            </a:pPr>
            <a:r>
              <a:rPr lang="en-US" sz="1600">
                <a:latin typeface="Courier New" panose="02070309020205020404" pitchFamily="49" charset="0"/>
                <a:cs typeface="Courier New" panose="02070309020205020404" pitchFamily="49" charset="0"/>
              </a:rPr>
              <a:t>    float </a:t>
            </a:r>
            <a:r>
              <a:rPr lang="en-US" sz="1600" err="1">
                <a:latin typeface="Courier New" panose="02070309020205020404" pitchFamily="49" charset="0"/>
                <a:cs typeface="Courier New" panose="02070309020205020404" pitchFamily="49" charset="0"/>
              </a:rPr>
              <a:t>lot_cost</a:t>
            </a:r>
            <a:r>
              <a:rPr lang="en-US" sz="1600">
                <a:latin typeface="Courier New" panose="02070309020205020404" pitchFamily="49" charset="0"/>
                <a:cs typeface="Courier New" panose="02070309020205020404" pitchFamily="49" charset="0"/>
              </a:rPr>
              <a:t>;</a:t>
            </a:r>
          </a:p>
          <a:p>
            <a:pPr marL="0" indent="0">
              <a:buNone/>
            </a:pPr>
            <a:r>
              <a:rPr lang="en-US" sz="1600">
                <a:latin typeface="Courier New" panose="02070309020205020404" pitchFamily="49" charset="0"/>
                <a:cs typeface="Courier New" panose="02070309020205020404" pitchFamily="49" charset="0"/>
              </a:rPr>
              <a:t>    float </a:t>
            </a:r>
            <a:r>
              <a:rPr lang="en-US" sz="1600" err="1">
                <a:latin typeface="Courier New" panose="02070309020205020404" pitchFamily="49" charset="0"/>
                <a:cs typeface="Courier New" panose="02070309020205020404" pitchFamily="49" charset="0"/>
              </a:rPr>
              <a:t>square_footage</a:t>
            </a:r>
            <a:r>
              <a:rPr lang="en-US" sz="1600">
                <a:latin typeface="Courier New" panose="02070309020205020404" pitchFamily="49" charset="0"/>
                <a:cs typeface="Courier New" panose="02070309020205020404" pitchFamily="49" charset="0"/>
              </a:rPr>
              <a:t>;</a:t>
            </a:r>
          </a:p>
          <a:p>
            <a:pPr marL="0" indent="0">
              <a:buNone/>
            </a:pPr>
            <a:r>
              <a:rPr lang="en-US" sz="1600">
                <a:latin typeface="Courier New" panose="02070309020205020404" pitchFamily="49" charset="0"/>
                <a:cs typeface="Courier New" panose="02070309020205020404" pitchFamily="49" charset="0"/>
              </a:rPr>
              <a:t>};</a:t>
            </a:r>
          </a:p>
          <a:p>
            <a:pPr marL="0" indent="0">
              <a:buNone/>
            </a:pPr>
            <a:endParaRPr lang="en-US" sz="16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61634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Format</a:t>
            </a:r>
          </a:p>
        </p:txBody>
      </p:sp>
      <p:sp>
        <p:nvSpPr>
          <p:cNvPr id="3" name="Content Placeholder 2"/>
          <p:cNvSpPr>
            <a:spLocks noGrp="1"/>
          </p:cNvSpPr>
          <p:nvPr>
            <p:ph idx="1"/>
          </p:nvPr>
        </p:nvSpPr>
        <p:spPr/>
        <p:txBody>
          <a:bodyPr/>
          <a:lstStyle/>
          <a:p>
            <a:r>
              <a:rPr lang="en-US"/>
              <a:t>Structures can be </a:t>
            </a:r>
            <a:r>
              <a:rPr lang="en-US">
                <a:solidFill>
                  <a:schemeClr val="accent2"/>
                </a:solidFill>
              </a:rPr>
              <a:t>defined</a:t>
            </a:r>
            <a:r>
              <a:rPr lang="en-US"/>
              <a:t> using different methods</a:t>
            </a:r>
          </a:p>
          <a:p>
            <a:pPr marL="914400" lvl="1" indent="-457200">
              <a:buFont typeface="+mj-lt"/>
              <a:buAutoNum type="arabicPeriod"/>
            </a:pPr>
            <a:r>
              <a:rPr lang="en-US"/>
              <a:t>Initialized in conjunction with declaration</a:t>
            </a:r>
          </a:p>
          <a:p>
            <a:pPr marL="914400" lvl="1" indent="-457200">
              <a:buFont typeface="+mj-lt"/>
              <a:buAutoNum type="arabicPeriod"/>
            </a:pPr>
            <a:r>
              <a:rPr lang="en-US"/>
              <a:t>Individual members may be accessed/modified using the dot (</a:t>
            </a:r>
            <a:r>
              <a:rPr lang="en-US">
                <a:latin typeface="Courier New" panose="02070309020205020404" pitchFamily="49" charset="0"/>
                <a:cs typeface="Courier New" panose="02070309020205020404" pitchFamily="49" charset="0"/>
              </a:rPr>
              <a:t>.</a:t>
            </a:r>
            <a:r>
              <a:rPr lang="en-US"/>
              <a:t>) operator</a:t>
            </a:r>
          </a:p>
          <a:p>
            <a:pPr marL="914400" lvl="1" indent="-457200">
              <a:buFont typeface="+mj-lt"/>
              <a:buAutoNum type="arabicPeriod"/>
            </a:pPr>
            <a:r>
              <a:rPr lang="en-US"/>
              <a:t>Pointers to </a:t>
            </a:r>
            <a:r>
              <a:rPr lang="en-US" err="1"/>
              <a:t>structs</a:t>
            </a:r>
            <a:r>
              <a:rPr lang="en-US"/>
              <a:t> may access/modify members using the arrow (</a:t>
            </a:r>
            <a:r>
              <a:rPr lang="en-US">
                <a:latin typeface="Courier New" panose="02070309020205020404" pitchFamily="49" charset="0"/>
                <a:cs typeface="Courier New" panose="02070309020205020404" pitchFamily="49" charset="0"/>
              </a:rPr>
              <a:t>-&gt;</a:t>
            </a:r>
            <a:r>
              <a:rPr lang="en-US"/>
              <a:t>) operator</a:t>
            </a:r>
          </a:p>
        </p:txBody>
      </p:sp>
      <p:sp>
        <p:nvSpPr>
          <p:cNvPr id="4" name="Content Placeholder 2"/>
          <p:cNvSpPr txBox="1">
            <a:spLocks/>
          </p:cNvSpPr>
          <p:nvPr/>
        </p:nvSpPr>
        <p:spPr bwMode="auto">
          <a:xfrm>
            <a:off x="277615" y="3886200"/>
            <a:ext cx="8588771" cy="18288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a:solidFill>
                  <a:srgbClr val="006600"/>
                </a:solidFill>
                <a:latin typeface="Courier New" panose="02070309020205020404" pitchFamily="49" charset="0"/>
                <a:cs typeface="Courier New" panose="02070309020205020404" pitchFamily="49" charset="0"/>
              </a:rPr>
              <a:t>/* </a:t>
            </a:r>
            <a:r>
              <a:rPr lang="en-US" sz="1600" err="1">
                <a:solidFill>
                  <a:srgbClr val="006600"/>
                </a:solidFill>
                <a:latin typeface="Courier New" panose="02070309020205020404" pitchFamily="49" charset="0"/>
                <a:cs typeface="Courier New" panose="02070309020205020404" pitchFamily="49" charset="0"/>
              </a:rPr>
              <a:t>Struct</a:t>
            </a:r>
            <a:r>
              <a:rPr lang="en-US" sz="1600">
                <a:solidFill>
                  <a:srgbClr val="006600"/>
                </a:solidFill>
                <a:latin typeface="Courier New" panose="02070309020205020404" pitchFamily="49" charset="0"/>
                <a:cs typeface="Courier New" panose="02070309020205020404" pitchFamily="49" charset="0"/>
              </a:rPr>
              <a:t> Example */</a:t>
            </a:r>
          </a:p>
          <a:p>
            <a:pPr marL="0" indent="0">
              <a:buNone/>
            </a:pPr>
            <a:r>
              <a:rPr lang="en-US" sz="1600" err="1">
                <a:latin typeface="Courier New" panose="02070309020205020404" pitchFamily="49" charset="0"/>
                <a:cs typeface="Courier New" panose="02070309020205020404" pitchFamily="49" charset="0"/>
              </a:rPr>
              <a:t>struct</a:t>
            </a: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LotForSale</a:t>
            </a:r>
            <a:r>
              <a:rPr lang="en-US" sz="1600">
                <a:latin typeface="Courier New" panose="02070309020205020404" pitchFamily="49" charset="0"/>
                <a:cs typeface="Courier New" panose="02070309020205020404" pitchFamily="49" charset="0"/>
              </a:rPr>
              <a:t> {</a:t>
            </a:r>
          </a:p>
          <a:p>
            <a:pPr marL="0" indent="0">
              <a:buNone/>
            </a:pP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int</a:t>
            </a: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lot_number</a:t>
            </a:r>
            <a:r>
              <a:rPr lang="en-US" sz="1600">
                <a:latin typeface="Courier New" panose="02070309020205020404" pitchFamily="49" charset="0"/>
                <a:cs typeface="Courier New" panose="02070309020205020404" pitchFamily="49" charset="0"/>
              </a:rPr>
              <a:t>;</a:t>
            </a:r>
          </a:p>
          <a:p>
            <a:pPr marL="0" indent="0">
              <a:buNone/>
            </a:pPr>
            <a:r>
              <a:rPr lang="en-US" sz="1600">
                <a:latin typeface="Courier New" panose="02070309020205020404" pitchFamily="49" charset="0"/>
                <a:cs typeface="Courier New" panose="02070309020205020404" pitchFamily="49" charset="0"/>
              </a:rPr>
              <a:t>    float </a:t>
            </a:r>
            <a:r>
              <a:rPr lang="en-US" sz="1600" err="1">
                <a:latin typeface="Courier New" panose="02070309020205020404" pitchFamily="49" charset="0"/>
                <a:cs typeface="Courier New" panose="02070309020205020404" pitchFamily="49" charset="0"/>
              </a:rPr>
              <a:t>lot_cost</a:t>
            </a:r>
            <a:r>
              <a:rPr lang="en-US" sz="1600">
                <a:latin typeface="Courier New" panose="02070309020205020404" pitchFamily="49" charset="0"/>
                <a:cs typeface="Courier New" panose="02070309020205020404" pitchFamily="49" charset="0"/>
              </a:rPr>
              <a:t>;</a:t>
            </a:r>
          </a:p>
          <a:p>
            <a:pPr marL="0" indent="0">
              <a:buNone/>
            </a:pPr>
            <a:r>
              <a:rPr lang="en-US" sz="1600">
                <a:latin typeface="Courier New" panose="02070309020205020404" pitchFamily="49" charset="0"/>
                <a:cs typeface="Courier New" panose="02070309020205020404" pitchFamily="49" charset="0"/>
              </a:rPr>
              <a:t>    float </a:t>
            </a:r>
            <a:r>
              <a:rPr lang="en-US" sz="1600" err="1">
                <a:latin typeface="Courier New" panose="02070309020205020404" pitchFamily="49" charset="0"/>
                <a:cs typeface="Courier New" panose="02070309020205020404" pitchFamily="49" charset="0"/>
              </a:rPr>
              <a:t>square_footage</a:t>
            </a:r>
            <a:r>
              <a:rPr lang="en-US" sz="1600">
                <a:latin typeface="Courier New" panose="02070309020205020404" pitchFamily="49" charset="0"/>
                <a:cs typeface="Courier New" panose="02070309020205020404" pitchFamily="49" charset="0"/>
              </a:rPr>
              <a:t>;</a:t>
            </a:r>
          </a:p>
          <a:p>
            <a:pPr marL="0" indent="0">
              <a:buNone/>
            </a:pPr>
            <a:r>
              <a:rPr lang="en-US" sz="1600">
                <a:latin typeface="Courier New" panose="02070309020205020404" pitchFamily="49" charset="0"/>
                <a:cs typeface="Courier New" panose="02070309020205020404" pitchFamily="49" charset="0"/>
              </a:rPr>
              <a:t>};</a:t>
            </a:r>
          </a:p>
          <a:p>
            <a:pPr marL="0" indent="0">
              <a:buNone/>
            </a:pPr>
            <a:endParaRPr lang="en-US" sz="16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75368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Format</a:t>
            </a:r>
          </a:p>
        </p:txBody>
      </p:sp>
      <p:sp>
        <p:nvSpPr>
          <p:cNvPr id="3" name="Content Placeholder 2"/>
          <p:cNvSpPr>
            <a:spLocks noGrp="1"/>
          </p:cNvSpPr>
          <p:nvPr>
            <p:ph idx="1"/>
          </p:nvPr>
        </p:nvSpPr>
        <p:spPr/>
        <p:txBody>
          <a:bodyPr/>
          <a:lstStyle/>
          <a:p>
            <a:r>
              <a:rPr lang="en-US"/>
              <a:t>Structures can be </a:t>
            </a:r>
            <a:r>
              <a:rPr lang="en-US">
                <a:solidFill>
                  <a:schemeClr val="accent2"/>
                </a:solidFill>
              </a:rPr>
              <a:t>defined</a:t>
            </a:r>
            <a:r>
              <a:rPr lang="en-US"/>
              <a:t> using different methods</a:t>
            </a:r>
          </a:p>
          <a:p>
            <a:pPr marL="914400" lvl="1" indent="-457200">
              <a:buFont typeface="+mj-lt"/>
              <a:buAutoNum type="arabicPeriod"/>
            </a:pPr>
            <a:r>
              <a:rPr lang="en-US"/>
              <a:t>Initialized in conjunction with declaration</a:t>
            </a:r>
          </a:p>
          <a:p>
            <a:pPr marL="914400" lvl="1" indent="-457200">
              <a:buFont typeface="+mj-lt"/>
              <a:buAutoNum type="arabicPeriod"/>
            </a:pPr>
            <a:r>
              <a:rPr lang="en-US">
                <a:solidFill>
                  <a:schemeClr val="accent3"/>
                </a:solidFill>
              </a:rPr>
              <a:t>Individual members may be accessed/modified using the dot (</a:t>
            </a:r>
            <a:r>
              <a:rPr lang="en-US">
                <a:solidFill>
                  <a:schemeClr val="accent3"/>
                </a:solidFill>
                <a:latin typeface="Courier New" panose="02070309020205020404" pitchFamily="49" charset="0"/>
                <a:cs typeface="Courier New" panose="02070309020205020404" pitchFamily="49" charset="0"/>
              </a:rPr>
              <a:t>.</a:t>
            </a:r>
            <a:r>
              <a:rPr lang="en-US">
                <a:solidFill>
                  <a:schemeClr val="accent3"/>
                </a:solidFill>
              </a:rPr>
              <a:t>) operator</a:t>
            </a:r>
          </a:p>
          <a:p>
            <a:pPr marL="914400" lvl="1" indent="-457200">
              <a:buFont typeface="+mj-lt"/>
              <a:buAutoNum type="arabicPeriod"/>
            </a:pPr>
            <a:r>
              <a:rPr lang="en-US">
                <a:solidFill>
                  <a:schemeClr val="accent3"/>
                </a:solidFill>
              </a:rPr>
              <a:t>Pointers to </a:t>
            </a:r>
            <a:r>
              <a:rPr lang="en-US" err="1">
                <a:solidFill>
                  <a:schemeClr val="accent3"/>
                </a:solidFill>
              </a:rPr>
              <a:t>structs</a:t>
            </a:r>
            <a:r>
              <a:rPr lang="en-US">
                <a:solidFill>
                  <a:schemeClr val="accent3"/>
                </a:solidFill>
              </a:rPr>
              <a:t> may access/modify members using the arrow (</a:t>
            </a:r>
            <a:r>
              <a:rPr lang="en-US">
                <a:solidFill>
                  <a:schemeClr val="accent3"/>
                </a:solidFill>
                <a:latin typeface="Courier New" panose="02070309020205020404" pitchFamily="49" charset="0"/>
                <a:cs typeface="Courier New" panose="02070309020205020404" pitchFamily="49" charset="0"/>
              </a:rPr>
              <a:t>-&gt;</a:t>
            </a:r>
            <a:r>
              <a:rPr lang="en-US">
                <a:solidFill>
                  <a:schemeClr val="accent3"/>
                </a:solidFill>
              </a:rPr>
              <a:t>) operator</a:t>
            </a:r>
          </a:p>
        </p:txBody>
      </p:sp>
      <p:sp>
        <p:nvSpPr>
          <p:cNvPr id="4" name="Content Placeholder 2"/>
          <p:cNvSpPr txBox="1">
            <a:spLocks/>
          </p:cNvSpPr>
          <p:nvPr/>
        </p:nvSpPr>
        <p:spPr bwMode="auto">
          <a:xfrm>
            <a:off x="277615" y="3581400"/>
            <a:ext cx="8588771" cy="29718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err="1">
                <a:latin typeface="Courier New" panose="02070309020205020404" pitchFamily="49" charset="0"/>
                <a:cs typeface="Courier New" panose="02070309020205020404" pitchFamily="49" charset="0"/>
              </a:rPr>
              <a:t>struct</a:t>
            </a: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LotForSale</a:t>
            </a:r>
            <a:r>
              <a:rPr lang="en-US" sz="1600">
                <a:latin typeface="Courier New" panose="02070309020205020404" pitchFamily="49" charset="0"/>
                <a:cs typeface="Courier New" panose="02070309020205020404" pitchFamily="49" charset="0"/>
              </a:rPr>
              <a:t> {</a:t>
            </a:r>
          </a:p>
          <a:p>
            <a:pPr marL="0" indent="0">
              <a:buNone/>
            </a:pP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int</a:t>
            </a: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lot_number</a:t>
            </a:r>
            <a:r>
              <a:rPr lang="en-US" sz="1600">
                <a:latin typeface="Courier New" panose="02070309020205020404" pitchFamily="49" charset="0"/>
                <a:cs typeface="Courier New" panose="02070309020205020404" pitchFamily="49" charset="0"/>
              </a:rPr>
              <a:t>;</a:t>
            </a:r>
          </a:p>
          <a:p>
            <a:pPr marL="0" indent="0">
              <a:buNone/>
            </a:pPr>
            <a:r>
              <a:rPr lang="en-US" sz="1600">
                <a:latin typeface="Courier New" panose="02070309020205020404" pitchFamily="49" charset="0"/>
                <a:cs typeface="Courier New" panose="02070309020205020404" pitchFamily="49" charset="0"/>
              </a:rPr>
              <a:t>    float </a:t>
            </a:r>
            <a:r>
              <a:rPr lang="en-US" sz="1600" err="1">
                <a:latin typeface="Courier New" panose="02070309020205020404" pitchFamily="49" charset="0"/>
                <a:cs typeface="Courier New" panose="02070309020205020404" pitchFamily="49" charset="0"/>
              </a:rPr>
              <a:t>lot_cost</a:t>
            </a:r>
            <a:r>
              <a:rPr lang="en-US" sz="1600">
                <a:latin typeface="Courier New" panose="02070309020205020404" pitchFamily="49" charset="0"/>
                <a:cs typeface="Courier New" panose="02070309020205020404" pitchFamily="49" charset="0"/>
              </a:rPr>
              <a:t>;</a:t>
            </a:r>
          </a:p>
          <a:p>
            <a:pPr marL="0" indent="0">
              <a:buNone/>
            </a:pPr>
            <a:r>
              <a:rPr lang="en-US" sz="1600">
                <a:latin typeface="Courier New" panose="02070309020205020404" pitchFamily="49" charset="0"/>
                <a:cs typeface="Courier New" panose="02070309020205020404" pitchFamily="49" charset="0"/>
              </a:rPr>
              <a:t>    float </a:t>
            </a:r>
            <a:r>
              <a:rPr lang="en-US" sz="1600" err="1">
                <a:latin typeface="Courier New" panose="02070309020205020404" pitchFamily="49" charset="0"/>
                <a:cs typeface="Courier New" panose="02070309020205020404" pitchFamily="49" charset="0"/>
              </a:rPr>
              <a:t>square_footage</a:t>
            </a:r>
            <a:r>
              <a:rPr lang="en-US" sz="1600">
                <a:latin typeface="Courier New" panose="02070309020205020404" pitchFamily="49" charset="0"/>
                <a:cs typeface="Courier New" panose="02070309020205020404" pitchFamily="49" charset="0"/>
              </a:rPr>
              <a:t>;</a:t>
            </a:r>
          </a:p>
          <a:p>
            <a:pPr marL="0" indent="0">
              <a:buNone/>
            </a:pPr>
            <a:r>
              <a:rPr lang="en-US" sz="1600">
                <a:latin typeface="Courier New" panose="02070309020205020404" pitchFamily="49" charset="0"/>
                <a:cs typeface="Courier New" panose="02070309020205020404" pitchFamily="49" charset="0"/>
              </a:rPr>
              <a:t>};</a:t>
            </a:r>
          </a:p>
          <a:p>
            <a:pPr marL="0" indent="0">
              <a:buNone/>
            </a:pPr>
            <a:r>
              <a:rPr lang="en-US" sz="1600" err="1">
                <a:latin typeface="Courier New" panose="02070309020205020404" pitchFamily="49" charset="0"/>
                <a:cs typeface="Courier New" panose="02070309020205020404" pitchFamily="49" charset="0"/>
              </a:rPr>
              <a:t>int</a:t>
            </a:r>
            <a:r>
              <a:rPr lang="en-US" sz="1600">
                <a:latin typeface="Courier New" panose="02070309020205020404" pitchFamily="49" charset="0"/>
                <a:cs typeface="Courier New" panose="02070309020205020404" pitchFamily="49" charset="0"/>
              </a:rPr>
              <a:t> main(void)</a:t>
            </a:r>
          </a:p>
          <a:p>
            <a:pPr marL="0" indent="0">
              <a:buNone/>
            </a:pPr>
            <a:r>
              <a:rPr lang="en-US" sz="1600">
                <a:latin typeface="Courier New" panose="02070309020205020404" pitchFamily="49" charset="0"/>
                <a:cs typeface="Courier New" panose="02070309020205020404" pitchFamily="49" charset="0"/>
              </a:rPr>
              <a:t>{</a:t>
            </a:r>
          </a:p>
          <a:p>
            <a:pPr marL="0" indent="0">
              <a:buNone/>
            </a:pPr>
            <a:r>
              <a:rPr lang="en-US" sz="1600">
                <a:solidFill>
                  <a:srgbClr val="006600"/>
                </a:solidFill>
                <a:latin typeface="Courier New" panose="02070309020205020404" pitchFamily="49" charset="0"/>
                <a:cs typeface="Courier New" panose="02070309020205020404" pitchFamily="49" charset="0"/>
              </a:rPr>
              <a:t>    /* </a:t>
            </a:r>
            <a:r>
              <a:rPr lang="en-US" sz="1600" err="1">
                <a:solidFill>
                  <a:srgbClr val="006600"/>
                </a:solidFill>
                <a:latin typeface="Courier New" panose="02070309020205020404" pitchFamily="49" charset="0"/>
                <a:cs typeface="Courier New" panose="02070309020205020404" pitchFamily="49" charset="0"/>
              </a:rPr>
              <a:t>Struct</a:t>
            </a:r>
            <a:r>
              <a:rPr lang="en-US" sz="1600">
                <a:solidFill>
                  <a:srgbClr val="006600"/>
                </a:solidFill>
                <a:latin typeface="Courier New" panose="02070309020205020404" pitchFamily="49" charset="0"/>
                <a:cs typeface="Courier New" panose="02070309020205020404" pitchFamily="49" charset="0"/>
              </a:rPr>
              <a:t> Definition Example #1 */</a:t>
            </a:r>
          </a:p>
          <a:p>
            <a:pPr marL="0" indent="0">
              <a:buNone/>
            </a:pP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struct</a:t>
            </a: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LotForSale</a:t>
            </a:r>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timberRange</a:t>
            </a:r>
            <a:r>
              <a:rPr lang="en-US" sz="1600">
                <a:latin typeface="Courier New" panose="02070309020205020404" pitchFamily="49" charset="0"/>
                <a:cs typeface="Courier New" panose="02070309020205020404" pitchFamily="49" charset="0"/>
              </a:rPr>
              <a:t> = { 8755, 25000, 6534 };</a:t>
            </a:r>
          </a:p>
          <a:p>
            <a:pPr marL="0" indent="0">
              <a:buNone/>
            </a:pPr>
            <a:r>
              <a:rPr lang="en-US" sz="160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87164746"/>
      </p:ext>
    </p:extLst>
  </p:cSld>
  <p:clrMapOvr>
    <a:masterClrMapping/>
  </p:clrMapOvr>
</p:sld>
</file>

<file path=ppt/theme/theme1.xml><?xml version="1.0" encoding="utf-8"?>
<a:theme xmlns:a="http://schemas.openxmlformats.org/drawingml/2006/main" name="Generic">
  <a:themeElements>
    <a:clrScheme name="Generic 3">
      <a:dk1>
        <a:srgbClr val="800000"/>
      </a:dk1>
      <a:lt1>
        <a:srgbClr val="FFFFFF"/>
      </a:lt1>
      <a:dk2>
        <a:srgbClr val="000000"/>
      </a:dk2>
      <a:lt2>
        <a:srgbClr val="FFFFCC"/>
      </a:lt2>
      <a:accent1>
        <a:srgbClr val="777777"/>
      </a:accent1>
      <a:accent2>
        <a:srgbClr val="0033CC"/>
      </a:accent2>
      <a:accent3>
        <a:srgbClr val="AAAAAA"/>
      </a:accent3>
      <a:accent4>
        <a:srgbClr val="DADADA"/>
      </a:accent4>
      <a:accent5>
        <a:srgbClr val="BDBDBD"/>
      </a:accent5>
      <a:accent6>
        <a:srgbClr val="002DB9"/>
      </a:accent6>
      <a:hlink>
        <a:srgbClr val="800000"/>
      </a:hlink>
      <a:folHlink>
        <a:srgbClr val="660066"/>
      </a:folHlink>
    </a:clrScheme>
    <a:fontScheme name="Generi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800" b="1"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800" b="1" i="0" u="none" strike="noStrike" cap="none" normalizeH="0" baseline="0" smtClean="0">
            <a:ln>
              <a:noFill/>
            </a:ln>
            <a:solidFill>
              <a:schemeClr val="bg1"/>
            </a:solidFill>
            <a:effectLst/>
            <a:latin typeface="Arial" charset="0"/>
          </a:defRPr>
        </a:defPPr>
      </a:lstStyle>
    </a:lnDef>
  </a:objectDefaults>
  <a:extraClrSchemeLst>
    <a:extraClrScheme>
      <a:clrScheme name="Generic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CC66"/>
        </a:folHlink>
      </a:clrScheme>
      <a:clrMap bg1="lt1" tx1="dk1" bg2="lt2" tx2="dk2" accent1="accent1" accent2="accent2" accent3="accent3" accent4="accent4" accent5="accent5" accent6="accent6" hlink="hlink" folHlink="folHlink"/>
    </a:extraClrScheme>
    <a:extraClrScheme>
      <a:clrScheme name="Generic 2">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Generic 3">
        <a:dk1>
          <a:srgbClr val="800000"/>
        </a:dk1>
        <a:lt1>
          <a:srgbClr val="FFFFFF"/>
        </a:lt1>
        <a:dk2>
          <a:srgbClr val="000000"/>
        </a:dk2>
        <a:lt2>
          <a:srgbClr val="FFFFCC"/>
        </a:lt2>
        <a:accent1>
          <a:srgbClr val="777777"/>
        </a:accent1>
        <a:accent2>
          <a:srgbClr val="0033CC"/>
        </a:accent2>
        <a:accent3>
          <a:srgbClr val="AAAAAA"/>
        </a:accent3>
        <a:accent4>
          <a:srgbClr val="DADADA"/>
        </a:accent4>
        <a:accent5>
          <a:srgbClr val="BDBDBD"/>
        </a:accent5>
        <a:accent6>
          <a:srgbClr val="002DB9"/>
        </a:accent6>
        <a:hlink>
          <a:srgbClr val="800000"/>
        </a:hlink>
        <a:folHlink>
          <a:srgbClr val="660066"/>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31333463000054BB27FDB3362C7CB4B" ma:contentTypeVersion="7" ma:contentTypeDescription="Create a new document." ma:contentTypeScope="" ma:versionID="8ef8e1f36183df7cde0d00ebc85da96a">
  <xsd:schema xmlns:xsd="http://www.w3.org/2001/XMLSchema" xmlns:xs="http://www.w3.org/2001/XMLSchema" xmlns:p="http://schemas.microsoft.com/office/2006/metadata/properties" xmlns:ns2="b46a1f42-d9ef-485c-a1c8-eb38d14efb06" targetNamespace="http://schemas.microsoft.com/office/2006/metadata/properties" ma:root="true" ma:fieldsID="49030ad115b250cbf108dda8043a7e28" ns2:_="">
    <xsd:import namespace="b46a1f42-d9ef-485c-a1c8-eb38d14efb06"/>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46a1f42-d9ef-485c-a1c8-eb38d14efb06"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_dlc_DocId xmlns="b46a1f42-d9ef-485c-a1c8-eb38d14efb06">688CW-1390982759-1105</_dlc_DocId>
    <_dlc_DocIdUrl xmlns="b46a1f42-d9ef-485c-a1c8-eb38d14efb06">
      <Url>https://org1.eis.af.mil/sites/688iow/318IOG/90ios/DOT/_layouts/DocIdRedir.aspx?ID=688CW-1390982759-1105</Url>
      <Description>688CW-1390982759-1105</Description>
    </_dlc_DocIdUr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FC9916B6-5F27-4A99-9CB3-0FC76D352074}">
  <ds:schemaRefs>
    <ds:schemaRef ds:uri="b46a1f42-d9ef-485c-a1c8-eb38d14efb0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C7674591-288E-407E-B9B8-EFC3D90616AD}">
  <ds:schemaRefs>
    <ds:schemaRef ds:uri="b46a1f42-d9ef-485c-a1c8-eb38d14efb0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2EB7B354-F66D-4872-85C8-1504F414152B}">
  <ds:schemaRefs>
    <ds:schemaRef ds:uri="http://schemas.microsoft.com/sharepoint/v3/contenttype/forms"/>
  </ds:schemaRefs>
</ds:datastoreItem>
</file>

<file path=customXml/itemProps4.xml><?xml version="1.0" encoding="utf-8"?>
<ds:datastoreItem xmlns:ds="http://schemas.openxmlformats.org/officeDocument/2006/customXml" ds:itemID="{50ADDDE4-9312-4C67-BAD0-7D1C3F92A560}">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38</Slides>
  <Notes>24</Notes>
  <HiddenSlides>2</HiddenSlide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Generic</vt:lpstr>
      <vt:lpstr>Structures</vt:lpstr>
      <vt:lpstr>Outline</vt:lpstr>
      <vt:lpstr>Coding Style Guide</vt:lpstr>
      <vt:lpstr>Coding Style Guide</vt:lpstr>
      <vt:lpstr>Stub Code</vt:lpstr>
      <vt:lpstr>Definition</vt:lpstr>
      <vt:lpstr>Format</vt:lpstr>
      <vt:lpstr>Format</vt:lpstr>
      <vt:lpstr>Format</vt:lpstr>
      <vt:lpstr>Format</vt:lpstr>
      <vt:lpstr>Format</vt:lpstr>
      <vt:lpstr>Typedef</vt:lpstr>
      <vt:lpstr>Demonstration Lab</vt:lpstr>
      <vt:lpstr>Performance Lab</vt:lpstr>
      <vt:lpstr>Arrays of Structs</vt:lpstr>
      <vt:lpstr>Arrays of Structs</vt:lpstr>
      <vt:lpstr>Arrays of Structs</vt:lpstr>
      <vt:lpstr>Struct Visualization</vt:lpstr>
      <vt:lpstr>Struct Visualization</vt:lpstr>
      <vt:lpstr>Linked Lists</vt:lpstr>
      <vt:lpstr>Advantages to Linked Lists</vt:lpstr>
      <vt:lpstr>Disadvantages to Linked Lists</vt:lpstr>
      <vt:lpstr>Linked Lists</vt:lpstr>
      <vt:lpstr>Linked Lists</vt:lpstr>
      <vt:lpstr>Declaring Linked List Struct</vt:lpstr>
      <vt:lpstr>Defining Linked List Nodes</vt:lpstr>
      <vt:lpstr>Linked Lists</vt:lpstr>
      <vt:lpstr>Iterating Through Linked List</vt:lpstr>
      <vt:lpstr>Linked Lists</vt:lpstr>
      <vt:lpstr>Linked Lists - Adding Within</vt:lpstr>
      <vt:lpstr>Linked Lists</vt:lpstr>
      <vt:lpstr>Linked Lists – Popping</vt:lpstr>
      <vt:lpstr>Linked Lists – Removing Last</vt:lpstr>
      <vt:lpstr>Linked Lists</vt:lpstr>
      <vt:lpstr>Function Pointers</vt:lpstr>
      <vt:lpstr>Function Pointers</vt:lpstr>
      <vt:lpstr>Performance Lab</vt:lpstr>
      <vt:lpstr>Outline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Structures</dc:title>
  <cp:revision>1</cp:revision>
  <dcterms:modified xsi:type="dcterms:W3CDTF">2018-02-12T09:20:20Z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0x010100531333463000054BB27FDB3362C7CB4B</vt:lpwstr>
  </property>
  <property fmtid="{D5CDD505-2E9C-101B-9397-08002B2CF9AE}" pid="3" name="_dlc_DocIdItemGuid">
    <vt:lpwstr>1e3f24eb-2f91-4c3e-a29e-344f4ecd7e4a</vt:lpwstr>
  </property>
</Properties>
</file>