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60" r:id="rId6"/>
    <p:sldId id="262" r:id="rId7"/>
    <p:sldId id="258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Shapiro" initials="PS" lastIdx="1" clrIdx="0">
    <p:extLst>
      <p:ext uri="{19B8F6BF-5375-455C-9EA6-DF929625EA0E}">
        <p15:presenceInfo xmlns:p15="http://schemas.microsoft.com/office/powerpoint/2012/main" userId="9869b8b9caf854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67D10C-CD7E-4BC7-8297-EB169E6EADD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DD59F17-3802-424D-AC67-A4F303A7B30D}">
      <dgm:prSet/>
      <dgm:spPr/>
      <dgm:t>
        <a:bodyPr/>
        <a:lstStyle/>
        <a:p>
          <a:r>
            <a:rPr lang="en-US" dirty="0"/>
            <a:t>Buying the right house is a difficult decision and important investment</a:t>
          </a:r>
        </a:p>
      </dgm:t>
    </dgm:pt>
    <dgm:pt modelId="{FDE007B1-370B-4FB5-9F03-C307949D0B55}" type="parTrans" cxnId="{EA2E1465-2EB7-40E5-89D7-3DB7EE0CB911}">
      <dgm:prSet/>
      <dgm:spPr/>
      <dgm:t>
        <a:bodyPr/>
        <a:lstStyle/>
        <a:p>
          <a:endParaRPr lang="en-US"/>
        </a:p>
      </dgm:t>
    </dgm:pt>
    <dgm:pt modelId="{A5821BE9-F7F6-4C69-B4A8-1D15F192310D}" type="sibTrans" cxnId="{EA2E1465-2EB7-40E5-89D7-3DB7EE0CB911}">
      <dgm:prSet/>
      <dgm:spPr/>
      <dgm:t>
        <a:bodyPr/>
        <a:lstStyle/>
        <a:p>
          <a:endParaRPr lang="en-US"/>
        </a:p>
      </dgm:t>
    </dgm:pt>
    <dgm:pt modelId="{33C17A73-5E92-434B-A7C1-26DD7B9EB722}">
      <dgm:prSet/>
      <dgm:spPr/>
      <dgm:t>
        <a:bodyPr/>
        <a:lstStyle/>
        <a:p>
          <a:r>
            <a:rPr lang="en-US" dirty="0"/>
            <a:t>What factors have the greatest impact on the price</a:t>
          </a:r>
        </a:p>
      </dgm:t>
    </dgm:pt>
    <dgm:pt modelId="{AC63CDC1-9EF2-4338-A087-91809DD14860}" type="parTrans" cxnId="{EB899B49-F819-41DC-9D69-6A57840CC765}">
      <dgm:prSet/>
      <dgm:spPr/>
      <dgm:t>
        <a:bodyPr/>
        <a:lstStyle/>
        <a:p>
          <a:endParaRPr lang="en-US"/>
        </a:p>
      </dgm:t>
    </dgm:pt>
    <dgm:pt modelId="{39B6F814-A0DF-49B7-BCCD-CFFF65755240}" type="sibTrans" cxnId="{EB899B49-F819-41DC-9D69-6A57840CC765}">
      <dgm:prSet/>
      <dgm:spPr/>
      <dgm:t>
        <a:bodyPr/>
        <a:lstStyle/>
        <a:p>
          <a:endParaRPr lang="en-US"/>
        </a:p>
      </dgm:t>
    </dgm:pt>
    <dgm:pt modelId="{B329D340-1C40-4093-A349-F155FA40F911}">
      <dgm:prSet/>
      <dgm:spPr/>
      <dgm:t>
        <a:bodyPr/>
        <a:lstStyle/>
        <a:p>
          <a:r>
            <a:rPr lang="en-US" dirty="0"/>
            <a:t>We wanted to create a tool to help home buyers identify undervalued homes in the marketplace</a:t>
          </a:r>
        </a:p>
      </dgm:t>
    </dgm:pt>
    <dgm:pt modelId="{6B5EF65F-95C0-42C6-9D23-134976297342}" type="parTrans" cxnId="{7661C39F-2601-43A1-96EC-4AD946084595}">
      <dgm:prSet/>
      <dgm:spPr/>
      <dgm:t>
        <a:bodyPr/>
        <a:lstStyle/>
        <a:p>
          <a:endParaRPr lang="en-US"/>
        </a:p>
      </dgm:t>
    </dgm:pt>
    <dgm:pt modelId="{E28DE951-12B2-49F8-9DA5-54285A0CDE5E}" type="sibTrans" cxnId="{7661C39F-2601-43A1-96EC-4AD946084595}">
      <dgm:prSet/>
      <dgm:spPr/>
      <dgm:t>
        <a:bodyPr/>
        <a:lstStyle/>
        <a:p>
          <a:endParaRPr lang="en-US"/>
        </a:p>
      </dgm:t>
    </dgm:pt>
    <dgm:pt modelId="{AC5EA60F-ED38-4D11-8EF6-194B75F4035E}" type="pres">
      <dgm:prSet presAssocID="{6A67D10C-CD7E-4BC7-8297-EB169E6EADDA}" presName="root" presStyleCnt="0">
        <dgm:presLayoutVars>
          <dgm:dir/>
          <dgm:resizeHandles val="exact"/>
        </dgm:presLayoutVars>
      </dgm:prSet>
      <dgm:spPr/>
    </dgm:pt>
    <dgm:pt modelId="{D3B7FF81-4722-4117-BD0B-BE363557756F}" type="pres">
      <dgm:prSet presAssocID="{8DD59F17-3802-424D-AC67-A4F303A7B30D}" presName="compNode" presStyleCnt="0"/>
      <dgm:spPr/>
    </dgm:pt>
    <dgm:pt modelId="{E836005D-2327-4893-B4AE-2D0846E3D7BC}" type="pres">
      <dgm:prSet presAssocID="{8DD59F17-3802-424D-AC67-A4F303A7B30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2059885E-E6C7-41B5-B2DF-3AB09F214309}" type="pres">
      <dgm:prSet presAssocID="{8DD59F17-3802-424D-AC67-A4F303A7B30D}" presName="spaceRect" presStyleCnt="0"/>
      <dgm:spPr/>
    </dgm:pt>
    <dgm:pt modelId="{B1EBA1F0-F24C-4198-AED3-1A9CC043EBFE}" type="pres">
      <dgm:prSet presAssocID="{8DD59F17-3802-424D-AC67-A4F303A7B30D}" presName="textRect" presStyleLbl="revTx" presStyleIdx="0" presStyleCnt="3">
        <dgm:presLayoutVars>
          <dgm:chMax val="1"/>
          <dgm:chPref val="1"/>
        </dgm:presLayoutVars>
      </dgm:prSet>
      <dgm:spPr/>
    </dgm:pt>
    <dgm:pt modelId="{ADAA5205-F553-4D55-9782-22B910E9B8A5}" type="pres">
      <dgm:prSet presAssocID="{A5821BE9-F7F6-4C69-B4A8-1D15F192310D}" presName="sibTrans" presStyleCnt="0"/>
      <dgm:spPr/>
    </dgm:pt>
    <dgm:pt modelId="{02DE0F3D-8168-4526-977F-A15558C636EA}" type="pres">
      <dgm:prSet presAssocID="{33C17A73-5E92-434B-A7C1-26DD7B9EB722}" presName="compNode" presStyleCnt="0"/>
      <dgm:spPr/>
    </dgm:pt>
    <dgm:pt modelId="{CDF39060-8EE0-4929-8C5A-530008440061}" type="pres">
      <dgm:prSet presAssocID="{33C17A73-5E92-434B-A7C1-26DD7B9EB72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1E97DAF-1DFC-4AEA-902D-3A63B0E54214}" type="pres">
      <dgm:prSet presAssocID="{33C17A73-5E92-434B-A7C1-26DD7B9EB722}" presName="spaceRect" presStyleCnt="0"/>
      <dgm:spPr/>
    </dgm:pt>
    <dgm:pt modelId="{E5DE5ED9-8F99-4567-AEBD-FD4FD72FBBC3}" type="pres">
      <dgm:prSet presAssocID="{33C17A73-5E92-434B-A7C1-26DD7B9EB722}" presName="textRect" presStyleLbl="revTx" presStyleIdx="1" presStyleCnt="3">
        <dgm:presLayoutVars>
          <dgm:chMax val="1"/>
          <dgm:chPref val="1"/>
        </dgm:presLayoutVars>
      </dgm:prSet>
      <dgm:spPr/>
    </dgm:pt>
    <dgm:pt modelId="{4F8815F3-094D-432B-9DDB-B4C0D917C231}" type="pres">
      <dgm:prSet presAssocID="{39B6F814-A0DF-49B7-BCCD-CFFF65755240}" presName="sibTrans" presStyleCnt="0"/>
      <dgm:spPr/>
    </dgm:pt>
    <dgm:pt modelId="{629E5BA3-C362-45B8-8258-6D3226ED6307}" type="pres">
      <dgm:prSet presAssocID="{B329D340-1C40-4093-A349-F155FA40F911}" presName="compNode" presStyleCnt="0"/>
      <dgm:spPr/>
    </dgm:pt>
    <dgm:pt modelId="{F48E508D-6600-4848-AF74-6CA3A3CBD9D1}" type="pres">
      <dgm:prSet presAssocID="{B329D340-1C40-4093-A349-F155FA40F91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mer"/>
        </a:ext>
      </dgm:extLst>
    </dgm:pt>
    <dgm:pt modelId="{240AB99A-A8AC-4621-8FBA-5364947508E6}" type="pres">
      <dgm:prSet presAssocID="{B329D340-1C40-4093-A349-F155FA40F911}" presName="spaceRect" presStyleCnt="0"/>
      <dgm:spPr/>
    </dgm:pt>
    <dgm:pt modelId="{08F4A330-B857-458E-97F7-F5A7C8C288DD}" type="pres">
      <dgm:prSet presAssocID="{B329D340-1C40-4093-A349-F155FA40F91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934CE62-F3FB-490E-9FDD-0C2A9F815091}" type="presOf" srcId="{8DD59F17-3802-424D-AC67-A4F303A7B30D}" destId="{B1EBA1F0-F24C-4198-AED3-1A9CC043EBFE}" srcOrd="0" destOrd="0" presId="urn:microsoft.com/office/officeart/2018/2/layout/IconLabelList"/>
    <dgm:cxn modelId="{EA2E1465-2EB7-40E5-89D7-3DB7EE0CB911}" srcId="{6A67D10C-CD7E-4BC7-8297-EB169E6EADDA}" destId="{8DD59F17-3802-424D-AC67-A4F303A7B30D}" srcOrd="0" destOrd="0" parTransId="{FDE007B1-370B-4FB5-9F03-C307949D0B55}" sibTransId="{A5821BE9-F7F6-4C69-B4A8-1D15F192310D}"/>
    <dgm:cxn modelId="{EB899B49-F819-41DC-9D69-6A57840CC765}" srcId="{6A67D10C-CD7E-4BC7-8297-EB169E6EADDA}" destId="{33C17A73-5E92-434B-A7C1-26DD7B9EB722}" srcOrd="1" destOrd="0" parTransId="{AC63CDC1-9EF2-4338-A087-91809DD14860}" sibTransId="{39B6F814-A0DF-49B7-BCCD-CFFF65755240}"/>
    <dgm:cxn modelId="{E8285A78-A85A-4DA8-89D9-4EB7B309CF13}" type="presOf" srcId="{33C17A73-5E92-434B-A7C1-26DD7B9EB722}" destId="{E5DE5ED9-8F99-4567-AEBD-FD4FD72FBBC3}" srcOrd="0" destOrd="0" presId="urn:microsoft.com/office/officeart/2018/2/layout/IconLabelList"/>
    <dgm:cxn modelId="{822E4694-0FCB-47FB-83D3-6C24BEB984F7}" type="presOf" srcId="{B329D340-1C40-4093-A349-F155FA40F911}" destId="{08F4A330-B857-458E-97F7-F5A7C8C288DD}" srcOrd="0" destOrd="0" presId="urn:microsoft.com/office/officeart/2018/2/layout/IconLabelList"/>
    <dgm:cxn modelId="{7661C39F-2601-43A1-96EC-4AD946084595}" srcId="{6A67D10C-CD7E-4BC7-8297-EB169E6EADDA}" destId="{B329D340-1C40-4093-A349-F155FA40F911}" srcOrd="2" destOrd="0" parTransId="{6B5EF65F-95C0-42C6-9D23-134976297342}" sibTransId="{E28DE951-12B2-49F8-9DA5-54285A0CDE5E}"/>
    <dgm:cxn modelId="{808060A0-1914-498C-A011-7332192B89C8}" type="presOf" srcId="{6A67D10C-CD7E-4BC7-8297-EB169E6EADDA}" destId="{AC5EA60F-ED38-4D11-8EF6-194B75F4035E}" srcOrd="0" destOrd="0" presId="urn:microsoft.com/office/officeart/2018/2/layout/IconLabelList"/>
    <dgm:cxn modelId="{CE3140F7-65F9-43D3-A75F-F75EAFBB6597}" type="presParOf" srcId="{AC5EA60F-ED38-4D11-8EF6-194B75F4035E}" destId="{D3B7FF81-4722-4117-BD0B-BE363557756F}" srcOrd="0" destOrd="0" presId="urn:microsoft.com/office/officeart/2018/2/layout/IconLabelList"/>
    <dgm:cxn modelId="{E1F216E7-7435-4285-B637-C529C09EDFB3}" type="presParOf" srcId="{D3B7FF81-4722-4117-BD0B-BE363557756F}" destId="{E836005D-2327-4893-B4AE-2D0846E3D7BC}" srcOrd="0" destOrd="0" presId="urn:microsoft.com/office/officeart/2018/2/layout/IconLabelList"/>
    <dgm:cxn modelId="{2A5CEF7A-4924-4486-AE75-D93CAB2ED211}" type="presParOf" srcId="{D3B7FF81-4722-4117-BD0B-BE363557756F}" destId="{2059885E-E6C7-41B5-B2DF-3AB09F214309}" srcOrd="1" destOrd="0" presId="urn:microsoft.com/office/officeart/2018/2/layout/IconLabelList"/>
    <dgm:cxn modelId="{FE9822D7-9B29-4EC7-9A40-7D3B1451CCCC}" type="presParOf" srcId="{D3B7FF81-4722-4117-BD0B-BE363557756F}" destId="{B1EBA1F0-F24C-4198-AED3-1A9CC043EBFE}" srcOrd="2" destOrd="0" presId="urn:microsoft.com/office/officeart/2018/2/layout/IconLabelList"/>
    <dgm:cxn modelId="{CDD8A454-C39F-4785-918A-FE193AE0F2AC}" type="presParOf" srcId="{AC5EA60F-ED38-4D11-8EF6-194B75F4035E}" destId="{ADAA5205-F553-4D55-9782-22B910E9B8A5}" srcOrd="1" destOrd="0" presId="urn:microsoft.com/office/officeart/2018/2/layout/IconLabelList"/>
    <dgm:cxn modelId="{36F1EE31-E27D-4103-A722-9D43D6805812}" type="presParOf" srcId="{AC5EA60F-ED38-4D11-8EF6-194B75F4035E}" destId="{02DE0F3D-8168-4526-977F-A15558C636EA}" srcOrd="2" destOrd="0" presId="urn:microsoft.com/office/officeart/2018/2/layout/IconLabelList"/>
    <dgm:cxn modelId="{38F49EED-2D29-4083-89FD-143A78FB6E64}" type="presParOf" srcId="{02DE0F3D-8168-4526-977F-A15558C636EA}" destId="{CDF39060-8EE0-4929-8C5A-530008440061}" srcOrd="0" destOrd="0" presId="urn:microsoft.com/office/officeart/2018/2/layout/IconLabelList"/>
    <dgm:cxn modelId="{A5054D31-6EA7-42E5-8565-98AFA821C249}" type="presParOf" srcId="{02DE0F3D-8168-4526-977F-A15558C636EA}" destId="{31E97DAF-1DFC-4AEA-902D-3A63B0E54214}" srcOrd="1" destOrd="0" presId="urn:microsoft.com/office/officeart/2018/2/layout/IconLabelList"/>
    <dgm:cxn modelId="{C9499587-25BB-40B9-B7D8-A80FFEEE44C8}" type="presParOf" srcId="{02DE0F3D-8168-4526-977F-A15558C636EA}" destId="{E5DE5ED9-8F99-4567-AEBD-FD4FD72FBBC3}" srcOrd="2" destOrd="0" presId="urn:microsoft.com/office/officeart/2018/2/layout/IconLabelList"/>
    <dgm:cxn modelId="{752A8D3F-B0DF-49F9-B830-E8044D36C6AB}" type="presParOf" srcId="{AC5EA60F-ED38-4D11-8EF6-194B75F4035E}" destId="{4F8815F3-094D-432B-9DDB-B4C0D917C231}" srcOrd="3" destOrd="0" presId="urn:microsoft.com/office/officeart/2018/2/layout/IconLabelList"/>
    <dgm:cxn modelId="{288B256D-2CF3-47A5-987F-73BD50C49396}" type="presParOf" srcId="{AC5EA60F-ED38-4D11-8EF6-194B75F4035E}" destId="{629E5BA3-C362-45B8-8258-6D3226ED6307}" srcOrd="4" destOrd="0" presId="urn:microsoft.com/office/officeart/2018/2/layout/IconLabelList"/>
    <dgm:cxn modelId="{BAF2955D-22BB-439B-8776-F2D604BC08C1}" type="presParOf" srcId="{629E5BA3-C362-45B8-8258-6D3226ED6307}" destId="{F48E508D-6600-4848-AF74-6CA3A3CBD9D1}" srcOrd="0" destOrd="0" presId="urn:microsoft.com/office/officeart/2018/2/layout/IconLabelList"/>
    <dgm:cxn modelId="{AD9DAD50-7B7D-437F-B27F-43C0BDC86621}" type="presParOf" srcId="{629E5BA3-C362-45B8-8258-6D3226ED6307}" destId="{240AB99A-A8AC-4621-8FBA-5364947508E6}" srcOrd="1" destOrd="0" presId="urn:microsoft.com/office/officeart/2018/2/layout/IconLabelList"/>
    <dgm:cxn modelId="{EB00DD48-281A-4253-A465-AB8CDB8E0628}" type="presParOf" srcId="{629E5BA3-C362-45B8-8258-6D3226ED6307}" destId="{08F4A330-B857-458E-97F7-F5A7C8C288D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FD1CE2-7B25-42E6-96F8-C8C9BC97D2B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04A11E-E630-44B3-9C77-21460EF97124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>
            <a:defRPr cap="all"/>
          </a:pPr>
          <a:r>
            <a:rPr lang="en-US" sz="2000" b="1" dirty="0"/>
            <a:t>Supervised learning task-</a:t>
          </a:r>
        </a:p>
        <a:p>
          <a:pPr>
            <a:defRPr cap="all"/>
          </a:pPr>
          <a:r>
            <a:rPr lang="en-US" sz="2000" b="1" dirty="0"/>
            <a:t> </a:t>
          </a:r>
          <a:r>
            <a:rPr lang="en-US" sz="1600" dirty="0">
              <a:solidFill>
                <a:schemeClr val="bg1">
                  <a:lumMod val="95000"/>
                </a:schemeClr>
              </a:solidFill>
            </a:rPr>
            <a:t>We know the outcome ( each instance comes with house prices)</a:t>
          </a:r>
        </a:p>
      </dgm:t>
    </dgm:pt>
    <dgm:pt modelId="{EB90AC4F-BB66-4E48-96BE-1389AE451832}" type="parTrans" cxnId="{D8AC5469-0D62-4571-B543-D50605D4E1E5}">
      <dgm:prSet/>
      <dgm:spPr/>
      <dgm:t>
        <a:bodyPr/>
        <a:lstStyle/>
        <a:p>
          <a:endParaRPr lang="en-US"/>
        </a:p>
      </dgm:t>
    </dgm:pt>
    <dgm:pt modelId="{ECDCFF0D-E908-4F4D-B4B4-70E0DF90DDD2}" type="sibTrans" cxnId="{D8AC5469-0D62-4571-B543-D50605D4E1E5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259EEDA7-932B-4FA8-B2A8-79F144F81E84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>
            <a:defRPr cap="all"/>
          </a:pPr>
          <a:r>
            <a:rPr lang="en-US" sz="2000" b="1" dirty="0"/>
            <a:t>Multiple Regression-</a:t>
          </a:r>
        </a:p>
        <a:p>
          <a:pPr>
            <a:defRPr cap="all"/>
          </a:pPr>
          <a:r>
            <a:rPr lang="en-US" sz="2000" b="1" dirty="0"/>
            <a:t> </a:t>
          </a:r>
          <a:r>
            <a:rPr lang="en-US" sz="1600" dirty="0">
              <a:solidFill>
                <a:schemeClr val="bg1">
                  <a:lumMod val="95000"/>
                </a:schemeClr>
              </a:solidFill>
            </a:rPr>
            <a:t>Multiple attributes/features- uses multiple features to make the prediction</a:t>
          </a:r>
        </a:p>
      </dgm:t>
    </dgm:pt>
    <dgm:pt modelId="{55CE29EA-89E4-43A8-82E2-41866E231994}" type="parTrans" cxnId="{915A886F-B6C5-490B-B2AA-2E1604332F60}">
      <dgm:prSet/>
      <dgm:spPr/>
      <dgm:t>
        <a:bodyPr/>
        <a:lstStyle/>
        <a:p>
          <a:endParaRPr lang="en-US"/>
        </a:p>
      </dgm:t>
    </dgm:pt>
    <dgm:pt modelId="{6863CB8A-E568-490A-84F7-693D90781FD7}" type="sibTrans" cxnId="{915A886F-B6C5-490B-B2AA-2E1604332F6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85C3CB4-D96E-4847-9E78-A233E7BBA376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>
            <a:defRPr cap="all"/>
          </a:pPr>
          <a:r>
            <a:rPr lang="en-US" sz="2000" b="1" dirty="0"/>
            <a:t>Univariate Regression- </a:t>
          </a:r>
        </a:p>
        <a:p>
          <a:pPr>
            <a:defRPr cap="all"/>
          </a:pPr>
          <a:r>
            <a:rPr lang="en-US" sz="1600" dirty="0">
              <a:solidFill>
                <a:schemeClr val="bg1">
                  <a:lumMod val="95000"/>
                </a:schemeClr>
              </a:solidFill>
            </a:rPr>
            <a:t>We are only trying to predict one outcome</a:t>
          </a:r>
        </a:p>
      </dgm:t>
    </dgm:pt>
    <dgm:pt modelId="{410C8145-EA23-4A5F-B8C6-D19DC394A3E7}" type="parTrans" cxnId="{EED0EB87-61C8-4628-AE16-CA0470859F84}">
      <dgm:prSet/>
      <dgm:spPr/>
      <dgm:t>
        <a:bodyPr/>
        <a:lstStyle/>
        <a:p>
          <a:endParaRPr lang="en-US"/>
        </a:p>
      </dgm:t>
    </dgm:pt>
    <dgm:pt modelId="{44A10260-5559-4CE6-AB03-65A12D944469}" type="sibTrans" cxnId="{EED0EB87-61C8-4628-AE16-CA0470859F84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DB816CBC-E227-463E-B266-FB47ACF78DDD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>
            <a:defRPr cap="all"/>
          </a:pPr>
          <a:r>
            <a:rPr lang="en-US" sz="2300" b="1" dirty="0"/>
            <a:t>Batch learning</a:t>
          </a:r>
          <a:r>
            <a:rPr lang="en-US" sz="2300" dirty="0"/>
            <a:t> </a:t>
          </a:r>
          <a:r>
            <a:rPr lang="en-US" sz="1600" b="0" dirty="0">
              <a:solidFill>
                <a:schemeClr val="bg1">
                  <a:lumMod val="95000"/>
                </a:schemeClr>
              </a:solidFill>
            </a:rPr>
            <a:t>because it is small enough to fit into local memory</a:t>
          </a:r>
        </a:p>
      </dgm:t>
    </dgm:pt>
    <dgm:pt modelId="{5B2AAE81-FFD4-42B0-AE4B-C51DB5C4FA68}" type="parTrans" cxnId="{668D7EAA-E3AF-4493-B2A2-246152C0AF3E}">
      <dgm:prSet/>
      <dgm:spPr/>
      <dgm:t>
        <a:bodyPr/>
        <a:lstStyle/>
        <a:p>
          <a:endParaRPr lang="en-US"/>
        </a:p>
      </dgm:t>
    </dgm:pt>
    <dgm:pt modelId="{FF23C31B-D55B-4BB0-8D88-F57FAB4A8A14}" type="sibTrans" cxnId="{668D7EAA-E3AF-4493-B2A2-246152C0AF3E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4CA0BCE6-EAFA-44D3-9AA7-A3872BF4C491}" type="pres">
      <dgm:prSet presAssocID="{EFFD1CE2-7B25-42E6-96F8-C8C9BC97D2B9}" presName="Name0" presStyleCnt="0">
        <dgm:presLayoutVars>
          <dgm:animLvl val="lvl"/>
          <dgm:resizeHandles val="exact"/>
        </dgm:presLayoutVars>
      </dgm:prSet>
      <dgm:spPr/>
    </dgm:pt>
    <dgm:pt modelId="{54FF63A8-BE2C-4303-858C-8F10F63B98B9}" type="pres">
      <dgm:prSet presAssocID="{5904A11E-E630-44B3-9C77-21460EF97124}" presName="compositeNode" presStyleCnt="0">
        <dgm:presLayoutVars>
          <dgm:bulletEnabled val="1"/>
        </dgm:presLayoutVars>
      </dgm:prSet>
      <dgm:spPr/>
    </dgm:pt>
    <dgm:pt modelId="{4974B26C-3D15-4ADB-8B30-8E12DC09AD85}" type="pres">
      <dgm:prSet presAssocID="{5904A11E-E630-44B3-9C77-21460EF97124}" presName="bgRect" presStyleLbl="alignNode1" presStyleIdx="0" presStyleCnt="4" custScaleY="130671" custLinFactNeighborX="-8"/>
      <dgm:spPr/>
    </dgm:pt>
    <dgm:pt modelId="{AB7180A2-987B-4A31-A177-6CB24F3FE84B}" type="pres">
      <dgm:prSet presAssocID="{ECDCFF0D-E908-4F4D-B4B4-70E0DF90DDD2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77887255-8B1C-4D2E-83E0-77E1465210C3}" type="pres">
      <dgm:prSet presAssocID="{5904A11E-E630-44B3-9C77-21460EF97124}" presName="nodeRect" presStyleLbl="alignNode1" presStyleIdx="0" presStyleCnt="4">
        <dgm:presLayoutVars>
          <dgm:bulletEnabled val="1"/>
        </dgm:presLayoutVars>
      </dgm:prSet>
      <dgm:spPr/>
    </dgm:pt>
    <dgm:pt modelId="{90E43BA5-54B3-459B-91D9-1BB46FE3D764}" type="pres">
      <dgm:prSet presAssocID="{ECDCFF0D-E908-4F4D-B4B4-70E0DF90DDD2}" presName="sibTrans" presStyleCnt="0"/>
      <dgm:spPr/>
    </dgm:pt>
    <dgm:pt modelId="{201F08B4-C130-494C-8B53-487FE52D59F3}" type="pres">
      <dgm:prSet presAssocID="{259EEDA7-932B-4FA8-B2A8-79F144F81E84}" presName="compositeNode" presStyleCnt="0">
        <dgm:presLayoutVars>
          <dgm:bulletEnabled val="1"/>
        </dgm:presLayoutVars>
      </dgm:prSet>
      <dgm:spPr/>
    </dgm:pt>
    <dgm:pt modelId="{AD6771A3-F0D4-4A87-A3AE-8E008BFE2F90}" type="pres">
      <dgm:prSet presAssocID="{259EEDA7-932B-4FA8-B2A8-79F144F81E84}" presName="bgRect" presStyleLbl="alignNode1" presStyleIdx="1" presStyleCnt="4" custScaleY="130671" custLinFactNeighborX="-8"/>
      <dgm:spPr/>
    </dgm:pt>
    <dgm:pt modelId="{4AE5CF4E-7743-4804-ACE7-58BDB2FB068A}" type="pres">
      <dgm:prSet presAssocID="{6863CB8A-E568-490A-84F7-693D90781FD7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C6013665-BCAE-4B98-8AAD-727305DC023C}" type="pres">
      <dgm:prSet presAssocID="{259EEDA7-932B-4FA8-B2A8-79F144F81E84}" presName="nodeRect" presStyleLbl="alignNode1" presStyleIdx="1" presStyleCnt="4">
        <dgm:presLayoutVars>
          <dgm:bulletEnabled val="1"/>
        </dgm:presLayoutVars>
      </dgm:prSet>
      <dgm:spPr/>
    </dgm:pt>
    <dgm:pt modelId="{C5161A2B-F87E-4795-A994-FC9F41765B30}" type="pres">
      <dgm:prSet presAssocID="{6863CB8A-E568-490A-84F7-693D90781FD7}" presName="sibTrans" presStyleCnt="0"/>
      <dgm:spPr/>
    </dgm:pt>
    <dgm:pt modelId="{B12DDD6F-F4B0-495C-AAB8-19E6BAB6955B}" type="pres">
      <dgm:prSet presAssocID="{485C3CB4-D96E-4847-9E78-A233E7BBA376}" presName="compositeNode" presStyleCnt="0">
        <dgm:presLayoutVars>
          <dgm:bulletEnabled val="1"/>
        </dgm:presLayoutVars>
      </dgm:prSet>
      <dgm:spPr/>
    </dgm:pt>
    <dgm:pt modelId="{1F9971A3-1E39-4274-BC5F-C2A79EADC0CA}" type="pres">
      <dgm:prSet presAssocID="{485C3CB4-D96E-4847-9E78-A233E7BBA376}" presName="bgRect" presStyleLbl="alignNode1" presStyleIdx="2" presStyleCnt="4" custScaleY="130671" custLinFactNeighborX="-687" custLinFactNeighborY="188"/>
      <dgm:spPr/>
    </dgm:pt>
    <dgm:pt modelId="{6B94834C-8D07-4325-9942-72296862C09C}" type="pres">
      <dgm:prSet presAssocID="{44A10260-5559-4CE6-AB03-65A12D944469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1DB637EC-B3AA-4502-A02E-16763FA67765}" type="pres">
      <dgm:prSet presAssocID="{485C3CB4-D96E-4847-9E78-A233E7BBA376}" presName="nodeRect" presStyleLbl="alignNode1" presStyleIdx="2" presStyleCnt="4">
        <dgm:presLayoutVars>
          <dgm:bulletEnabled val="1"/>
        </dgm:presLayoutVars>
      </dgm:prSet>
      <dgm:spPr/>
    </dgm:pt>
    <dgm:pt modelId="{1AFFC391-F597-4A7B-901C-B71B7A586C02}" type="pres">
      <dgm:prSet presAssocID="{44A10260-5559-4CE6-AB03-65A12D944469}" presName="sibTrans" presStyleCnt="0"/>
      <dgm:spPr/>
    </dgm:pt>
    <dgm:pt modelId="{13364ECB-8D5C-4AE6-B400-F0430CC14720}" type="pres">
      <dgm:prSet presAssocID="{DB816CBC-E227-463E-B266-FB47ACF78DDD}" presName="compositeNode" presStyleCnt="0">
        <dgm:presLayoutVars>
          <dgm:bulletEnabled val="1"/>
        </dgm:presLayoutVars>
      </dgm:prSet>
      <dgm:spPr/>
    </dgm:pt>
    <dgm:pt modelId="{63BA8F49-D8BA-45D5-B7CD-E6ECE1DF23DE}" type="pres">
      <dgm:prSet presAssocID="{DB816CBC-E227-463E-B266-FB47ACF78DDD}" presName="bgRect" presStyleLbl="alignNode1" presStyleIdx="3" presStyleCnt="4" custScaleY="130671"/>
      <dgm:spPr/>
    </dgm:pt>
    <dgm:pt modelId="{671469FD-8973-4D32-A863-98EDF7C61405}" type="pres">
      <dgm:prSet presAssocID="{FF23C31B-D55B-4BB0-8D88-F57FAB4A8A14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CCEC601D-BD39-44F7-A639-20D85D7F0B6C}" type="pres">
      <dgm:prSet presAssocID="{DB816CBC-E227-463E-B266-FB47ACF78DDD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9A915109-838D-4713-ADD4-4066D7C8DEF9}" type="presOf" srcId="{485C3CB4-D96E-4847-9E78-A233E7BBA376}" destId="{1F9971A3-1E39-4274-BC5F-C2A79EADC0CA}" srcOrd="0" destOrd="0" presId="urn:microsoft.com/office/officeart/2016/7/layout/LinearBlockProcessNumbered"/>
    <dgm:cxn modelId="{E0C35334-910E-48C9-ABA0-F5D665F0AD67}" type="presOf" srcId="{EFFD1CE2-7B25-42E6-96F8-C8C9BC97D2B9}" destId="{4CA0BCE6-EAFA-44D3-9AA7-A3872BF4C491}" srcOrd="0" destOrd="0" presId="urn:microsoft.com/office/officeart/2016/7/layout/LinearBlockProcessNumbered"/>
    <dgm:cxn modelId="{603F6E35-7BAD-4B34-A5F6-23893A3AF23C}" type="presOf" srcId="{ECDCFF0D-E908-4F4D-B4B4-70E0DF90DDD2}" destId="{AB7180A2-987B-4A31-A177-6CB24F3FE84B}" srcOrd="0" destOrd="0" presId="urn:microsoft.com/office/officeart/2016/7/layout/LinearBlockProcessNumbered"/>
    <dgm:cxn modelId="{2898C744-5F7A-4930-B2AC-19DBD959B291}" type="presOf" srcId="{6863CB8A-E568-490A-84F7-693D90781FD7}" destId="{4AE5CF4E-7743-4804-ACE7-58BDB2FB068A}" srcOrd="0" destOrd="0" presId="urn:microsoft.com/office/officeart/2016/7/layout/LinearBlockProcessNumbered"/>
    <dgm:cxn modelId="{D8AC5469-0D62-4571-B543-D50605D4E1E5}" srcId="{EFFD1CE2-7B25-42E6-96F8-C8C9BC97D2B9}" destId="{5904A11E-E630-44B3-9C77-21460EF97124}" srcOrd="0" destOrd="0" parTransId="{EB90AC4F-BB66-4E48-96BE-1389AE451832}" sibTransId="{ECDCFF0D-E908-4F4D-B4B4-70E0DF90DDD2}"/>
    <dgm:cxn modelId="{2F46A66A-4D1E-40CE-A506-71C82B67C3F6}" type="presOf" srcId="{DB816CBC-E227-463E-B266-FB47ACF78DDD}" destId="{63BA8F49-D8BA-45D5-B7CD-E6ECE1DF23DE}" srcOrd="0" destOrd="0" presId="urn:microsoft.com/office/officeart/2016/7/layout/LinearBlockProcessNumbered"/>
    <dgm:cxn modelId="{5A4D7B6C-8D49-47A2-BB88-4ED913B3E8EB}" type="presOf" srcId="{44A10260-5559-4CE6-AB03-65A12D944469}" destId="{6B94834C-8D07-4325-9942-72296862C09C}" srcOrd="0" destOrd="0" presId="urn:microsoft.com/office/officeart/2016/7/layout/LinearBlockProcessNumbered"/>
    <dgm:cxn modelId="{915A886F-B6C5-490B-B2AA-2E1604332F60}" srcId="{EFFD1CE2-7B25-42E6-96F8-C8C9BC97D2B9}" destId="{259EEDA7-932B-4FA8-B2A8-79F144F81E84}" srcOrd="1" destOrd="0" parTransId="{55CE29EA-89E4-43A8-82E2-41866E231994}" sibTransId="{6863CB8A-E568-490A-84F7-693D90781FD7}"/>
    <dgm:cxn modelId="{EED0EB87-61C8-4628-AE16-CA0470859F84}" srcId="{EFFD1CE2-7B25-42E6-96F8-C8C9BC97D2B9}" destId="{485C3CB4-D96E-4847-9E78-A233E7BBA376}" srcOrd="2" destOrd="0" parTransId="{410C8145-EA23-4A5F-B8C6-D19DC394A3E7}" sibTransId="{44A10260-5559-4CE6-AB03-65A12D944469}"/>
    <dgm:cxn modelId="{5DE5F89D-E276-44C4-B440-05CD9730C084}" type="presOf" srcId="{DB816CBC-E227-463E-B266-FB47ACF78DDD}" destId="{CCEC601D-BD39-44F7-A639-20D85D7F0B6C}" srcOrd="1" destOrd="0" presId="urn:microsoft.com/office/officeart/2016/7/layout/LinearBlockProcessNumbered"/>
    <dgm:cxn modelId="{668D7EAA-E3AF-4493-B2A2-246152C0AF3E}" srcId="{EFFD1CE2-7B25-42E6-96F8-C8C9BC97D2B9}" destId="{DB816CBC-E227-463E-B266-FB47ACF78DDD}" srcOrd="3" destOrd="0" parTransId="{5B2AAE81-FFD4-42B0-AE4B-C51DB5C4FA68}" sibTransId="{FF23C31B-D55B-4BB0-8D88-F57FAB4A8A14}"/>
    <dgm:cxn modelId="{D00AE3CF-06CB-48D9-AD04-2E7C581A8093}" type="presOf" srcId="{259EEDA7-932B-4FA8-B2A8-79F144F81E84}" destId="{AD6771A3-F0D4-4A87-A3AE-8E008BFE2F90}" srcOrd="0" destOrd="0" presId="urn:microsoft.com/office/officeart/2016/7/layout/LinearBlockProcessNumbered"/>
    <dgm:cxn modelId="{02656DD5-68BD-442E-B1F5-0FF52B20EC20}" type="presOf" srcId="{485C3CB4-D96E-4847-9E78-A233E7BBA376}" destId="{1DB637EC-B3AA-4502-A02E-16763FA67765}" srcOrd="1" destOrd="0" presId="urn:microsoft.com/office/officeart/2016/7/layout/LinearBlockProcessNumbered"/>
    <dgm:cxn modelId="{E2EA7ED7-9758-43A7-920B-E7926ABAA29E}" type="presOf" srcId="{5904A11E-E630-44B3-9C77-21460EF97124}" destId="{4974B26C-3D15-4ADB-8B30-8E12DC09AD85}" srcOrd="0" destOrd="0" presId="urn:microsoft.com/office/officeart/2016/7/layout/LinearBlockProcessNumbered"/>
    <dgm:cxn modelId="{25ECB5D9-577C-4604-B67D-E632DB576B02}" type="presOf" srcId="{259EEDA7-932B-4FA8-B2A8-79F144F81E84}" destId="{C6013665-BCAE-4B98-8AAD-727305DC023C}" srcOrd="1" destOrd="0" presId="urn:microsoft.com/office/officeart/2016/7/layout/LinearBlockProcessNumbered"/>
    <dgm:cxn modelId="{A9E7CAE3-3232-41BC-97BF-DA84AF97BD84}" type="presOf" srcId="{5904A11E-E630-44B3-9C77-21460EF97124}" destId="{77887255-8B1C-4D2E-83E0-77E1465210C3}" srcOrd="1" destOrd="0" presId="urn:microsoft.com/office/officeart/2016/7/layout/LinearBlockProcessNumbered"/>
    <dgm:cxn modelId="{F9C019EB-AF75-4300-A4D4-92B6F8C51968}" type="presOf" srcId="{FF23C31B-D55B-4BB0-8D88-F57FAB4A8A14}" destId="{671469FD-8973-4D32-A863-98EDF7C61405}" srcOrd="0" destOrd="0" presId="urn:microsoft.com/office/officeart/2016/7/layout/LinearBlockProcessNumbered"/>
    <dgm:cxn modelId="{D4A6C88A-B365-48B1-8CD2-B73ACEA981E3}" type="presParOf" srcId="{4CA0BCE6-EAFA-44D3-9AA7-A3872BF4C491}" destId="{54FF63A8-BE2C-4303-858C-8F10F63B98B9}" srcOrd="0" destOrd="0" presId="urn:microsoft.com/office/officeart/2016/7/layout/LinearBlockProcessNumbered"/>
    <dgm:cxn modelId="{7B6B6194-C100-4468-B0A1-32FC5BD8A498}" type="presParOf" srcId="{54FF63A8-BE2C-4303-858C-8F10F63B98B9}" destId="{4974B26C-3D15-4ADB-8B30-8E12DC09AD85}" srcOrd="0" destOrd="0" presId="urn:microsoft.com/office/officeart/2016/7/layout/LinearBlockProcessNumbered"/>
    <dgm:cxn modelId="{D8019102-0D1C-4FEF-9F9C-4206FE7F9AA4}" type="presParOf" srcId="{54FF63A8-BE2C-4303-858C-8F10F63B98B9}" destId="{AB7180A2-987B-4A31-A177-6CB24F3FE84B}" srcOrd="1" destOrd="0" presId="urn:microsoft.com/office/officeart/2016/7/layout/LinearBlockProcessNumbered"/>
    <dgm:cxn modelId="{20F811FE-1D9F-43BE-974F-695E2B37E7D1}" type="presParOf" srcId="{54FF63A8-BE2C-4303-858C-8F10F63B98B9}" destId="{77887255-8B1C-4D2E-83E0-77E1465210C3}" srcOrd="2" destOrd="0" presId="urn:microsoft.com/office/officeart/2016/7/layout/LinearBlockProcessNumbered"/>
    <dgm:cxn modelId="{2D1B53B2-2E6D-48DF-A7D9-D052D7A3853E}" type="presParOf" srcId="{4CA0BCE6-EAFA-44D3-9AA7-A3872BF4C491}" destId="{90E43BA5-54B3-459B-91D9-1BB46FE3D764}" srcOrd="1" destOrd="0" presId="urn:microsoft.com/office/officeart/2016/7/layout/LinearBlockProcessNumbered"/>
    <dgm:cxn modelId="{6BA3041A-E528-4E60-B144-25A058CB21EA}" type="presParOf" srcId="{4CA0BCE6-EAFA-44D3-9AA7-A3872BF4C491}" destId="{201F08B4-C130-494C-8B53-487FE52D59F3}" srcOrd="2" destOrd="0" presId="urn:microsoft.com/office/officeart/2016/7/layout/LinearBlockProcessNumbered"/>
    <dgm:cxn modelId="{8133C319-7C26-4142-B61F-BCDE291DDD7D}" type="presParOf" srcId="{201F08B4-C130-494C-8B53-487FE52D59F3}" destId="{AD6771A3-F0D4-4A87-A3AE-8E008BFE2F90}" srcOrd="0" destOrd="0" presId="urn:microsoft.com/office/officeart/2016/7/layout/LinearBlockProcessNumbered"/>
    <dgm:cxn modelId="{7717B1C6-C0FC-4DF3-ACB2-0E26F03D87E2}" type="presParOf" srcId="{201F08B4-C130-494C-8B53-487FE52D59F3}" destId="{4AE5CF4E-7743-4804-ACE7-58BDB2FB068A}" srcOrd="1" destOrd="0" presId="urn:microsoft.com/office/officeart/2016/7/layout/LinearBlockProcessNumbered"/>
    <dgm:cxn modelId="{8F729C0A-9AD6-4E0A-BFAB-6E311718BA89}" type="presParOf" srcId="{201F08B4-C130-494C-8B53-487FE52D59F3}" destId="{C6013665-BCAE-4B98-8AAD-727305DC023C}" srcOrd="2" destOrd="0" presId="urn:microsoft.com/office/officeart/2016/7/layout/LinearBlockProcessNumbered"/>
    <dgm:cxn modelId="{D3C57182-AA06-4B52-A1EF-67F1011AAE47}" type="presParOf" srcId="{4CA0BCE6-EAFA-44D3-9AA7-A3872BF4C491}" destId="{C5161A2B-F87E-4795-A994-FC9F41765B30}" srcOrd="3" destOrd="0" presId="urn:microsoft.com/office/officeart/2016/7/layout/LinearBlockProcessNumbered"/>
    <dgm:cxn modelId="{5627B970-8795-42BA-82A1-9E410EE8CB6B}" type="presParOf" srcId="{4CA0BCE6-EAFA-44D3-9AA7-A3872BF4C491}" destId="{B12DDD6F-F4B0-495C-AAB8-19E6BAB6955B}" srcOrd="4" destOrd="0" presId="urn:microsoft.com/office/officeart/2016/7/layout/LinearBlockProcessNumbered"/>
    <dgm:cxn modelId="{C83DDE9F-1D00-45AE-8136-9110213ED419}" type="presParOf" srcId="{B12DDD6F-F4B0-495C-AAB8-19E6BAB6955B}" destId="{1F9971A3-1E39-4274-BC5F-C2A79EADC0CA}" srcOrd="0" destOrd="0" presId="urn:microsoft.com/office/officeart/2016/7/layout/LinearBlockProcessNumbered"/>
    <dgm:cxn modelId="{057EADFC-A047-46C6-B5FC-9C43600B9092}" type="presParOf" srcId="{B12DDD6F-F4B0-495C-AAB8-19E6BAB6955B}" destId="{6B94834C-8D07-4325-9942-72296862C09C}" srcOrd="1" destOrd="0" presId="urn:microsoft.com/office/officeart/2016/7/layout/LinearBlockProcessNumbered"/>
    <dgm:cxn modelId="{BB7455E8-772F-48CD-B29E-B16EE6DC4F92}" type="presParOf" srcId="{B12DDD6F-F4B0-495C-AAB8-19E6BAB6955B}" destId="{1DB637EC-B3AA-4502-A02E-16763FA67765}" srcOrd="2" destOrd="0" presId="urn:microsoft.com/office/officeart/2016/7/layout/LinearBlockProcessNumbered"/>
    <dgm:cxn modelId="{E474231B-91B0-4759-B392-AAA99829F2A4}" type="presParOf" srcId="{4CA0BCE6-EAFA-44D3-9AA7-A3872BF4C491}" destId="{1AFFC391-F597-4A7B-901C-B71B7A586C02}" srcOrd="5" destOrd="0" presId="urn:microsoft.com/office/officeart/2016/7/layout/LinearBlockProcessNumbered"/>
    <dgm:cxn modelId="{F6196FA2-203C-462E-B14B-AD3BC539CFF4}" type="presParOf" srcId="{4CA0BCE6-EAFA-44D3-9AA7-A3872BF4C491}" destId="{13364ECB-8D5C-4AE6-B400-F0430CC14720}" srcOrd="6" destOrd="0" presId="urn:microsoft.com/office/officeart/2016/7/layout/LinearBlockProcessNumbered"/>
    <dgm:cxn modelId="{E6D923B3-F9F1-47FD-B31B-C1EAB986FD8A}" type="presParOf" srcId="{13364ECB-8D5C-4AE6-B400-F0430CC14720}" destId="{63BA8F49-D8BA-45D5-B7CD-E6ECE1DF23DE}" srcOrd="0" destOrd="0" presId="urn:microsoft.com/office/officeart/2016/7/layout/LinearBlockProcessNumbered"/>
    <dgm:cxn modelId="{F92BA71A-EB94-43DC-8C42-2B950991F93D}" type="presParOf" srcId="{13364ECB-8D5C-4AE6-B400-F0430CC14720}" destId="{671469FD-8973-4D32-A863-98EDF7C61405}" srcOrd="1" destOrd="0" presId="urn:microsoft.com/office/officeart/2016/7/layout/LinearBlockProcessNumbered"/>
    <dgm:cxn modelId="{5229D529-2BC6-453A-8B99-E48B26356B1D}" type="presParOf" srcId="{13364ECB-8D5C-4AE6-B400-F0430CC14720}" destId="{CCEC601D-BD39-44F7-A639-20D85D7F0B6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6005D-2327-4893-B4AE-2D0846E3D7BC}">
      <dsp:nvSpPr>
        <dsp:cNvPr id="0" name=""/>
        <dsp:cNvSpPr/>
      </dsp:nvSpPr>
      <dsp:spPr>
        <a:xfrm>
          <a:off x="1082105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BA1F0-F24C-4198-AED3-1A9CC043EBFE}">
      <dsp:nvSpPr>
        <dsp:cNvPr id="0" name=""/>
        <dsp:cNvSpPr/>
      </dsp:nvSpPr>
      <dsp:spPr>
        <a:xfrm>
          <a:off x="174284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Buying the right house is a difficult decision and important investment</a:t>
          </a:r>
        </a:p>
      </dsp:txBody>
      <dsp:txXfrm>
        <a:off x="174284" y="2753095"/>
        <a:ext cx="3301169" cy="720000"/>
      </dsp:txXfrm>
    </dsp:sp>
    <dsp:sp modelId="{CDF39060-8EE0-4929-8C5A-530008440061}">
      <dsp:nvSpPr>
        <dsp:cNvPr id="0" name=""/>
        <dsp:cNvSpPr/>
      </dsp:nvSpPr>
      <dsp:spPr>
        <a:xfrm>
          <a:off x="4960980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E5ED9-8F99-4567-AEBD-FD4FD72FBBC3}">
      <dsp:nvSpPr>
        <dsp:cNvPr id="0" name=""/>
        <dsp:cNvSpPr/>
      </dsp:nvSpPr>
      <dsp:spPr>
        <a:xfrm>
          <a:off x="4053158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What factors have the greatest impact on the price</a:t>
          </a:r>
        </a:p>
      </dsp:txBody>
      <dsp:txXfrm>
        <a:off x="4053158" y="2753095"/>
        <a:ext cx="3301169" cy="720000"/>
      </dsp:txXfrm>
    </dsp:sp>
    <dsp:sp modelId="{F48E508D-6600-4848-AF74-6CA3A3CBD9D1}">
      <dsp:nvSpPr>
        <dsp:cNvPr id="0" name=""/>
        <dsp:cNvSpPr/>
      </dsp:nvSpPr>
      <dsp:spPr>
        <a:xfrm>
          <a:off x="8839854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A330-B857-458E-97F7-F5A7C8C288DD}">
      <dsp:nvSpPr>
        <dsp:cNvPr id="0" name=""/>
        <dsp:cNvSpPr/>
      </dsp:nvSpPr>
      <dsp:spPr>
        <a:xfrm>
          <a:off x="7932033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 wanted to create a tool to help home buyers identify undervalued homes in the marketplace</a:t>
          </a:r>
        </a:p>
      </dsp:txBody>
      <dsp:txXfrm>
        <a:off x="7932033" y="2753095"/>
        <a:ext cx="330116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4B26C-3D15-4ADB-8B30-8E12DC09AD85}">
      <dsp:nvSpPr>
        <dsp:cNvPr id="0" name=""/>
        <dsp:cNvSpPr/>
      </dsp:nvSpPr>
      <dsp:spPr>
        <a:xfrm>
          <a:off x="6" y="325362"/>
          <a:ext cx="2479997" cy="3888764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Supervised learning task-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 </a:t>
          </a:r>
          <a:r>
            <a:rPr lang="en-US" sz="1600" kern="1200" dirty="0">
              <a:solidFill>
                <a:schemeClr val="bg1">
                  <a:lumMod val="95000"/>
                </a:schemeClr>
              </a:solidFill>
            </a:rPr>
            <a:t>We know the outcome ( each instance comes with house prices)</a:t>
          </a:r>
        </a:p>
      </dsp:txBody>
      <dsp:txXfrm>
        <a:off x="6" y="1880868"/>
        <a:ext cx="2479997" cy="2333258"/>
      </dsp:txXfrm>
    </dsp:sp>
    <dsp:sp modelId="{AB7180A2-987B-4A31-A177-6CB24F3FE84B}">
      <dsp:nvSpPr>
        <dsp:cNvPr id="0" name=""/>
        <dsp:cNvSpPr/>
      </dsp:nvSpPr>
      <dsp:spPr>
        <a:xfrm>
          <a:off x="205" y="781746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01</a:t>
          </a:r>
        </a:p>
      </dsp:txBody>
      <dsp:txXfrm>
        <a:off x="205" y="781746"/>
        <a:ext cx="2479997" cy="1190398"/>
      </dsp:txXfrm>
    </dsp:sp>
    <dsp:sp modelId="{AD6771A3-F0D4-4A87-A3AE-8E008BFE2F90}">
      <dsp:nvSpPr>
        <dsp:cNvPr id="0" name=""/>
        <dsp:cNvSpPr/>
      </dsp:nvSpPr>
      <dsp:spPr>
        <a:xfrm>
          <a:off x="2678404" y="325362"/>
          <a:ext cx="2479997" cy="3888764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Multiple Regression-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 </a:t>
          </a:r>
          <a:r>
            <a:rPr lang="en-US" sz="1600" kern="1200" dirty="0">
              <a:solidFill>
                <a:schemeClr val="bg1">
                  <a:lumMod val="95000"/>
                </a:schemeClr>
              </a:solidFill>
            </a:rPr>
            <a:t>Multiple attributes/features- uses multiple features to make the prediction</a:t>
          </a:r>
        </a:p>
      </dsp:txBody>
      <dsp:txXfrm>
        <a:off x="2678404" y="1880868"/>
        <a:ext cx="2479997" cy="2333258"/>
      </dsp:txXfrm>
    </dsp:sp>
    <dsp:sp modelId="{4AE5CF4E-7743-4804-ACE7-58BDB2FB068A}">
      <dsp:nvSpPr>
        <dsp:cNvPr id="0" name=""/>
        <dsp:cNvSpPr/>
      </dsp:nvSpPr>
      <dsp:spPr>
        <a:xfrm>
          <a:off x="2678602" y="781746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78602" y="781746"/>
        <a:ext cx="2479997" cy="1190398"/>
      </dsp:txXfrm>
    </dsp:sp>
    <dsp:sp modelId="{1F9971A3-1E39-4274-BC5F-C2A79EADC0CA}">
      <dsp:nvSpPr>
        <dsp:cNvPr id="0" name=""/>
        <dsp:cNvSpPr/>
      </dsp:nvSpPr>
      <dsp:spPr>
        <a:xfrm>
          <a:off x="5339962" y="330956"/>
          <a:ext cx="2479997" cy="3888764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Univariate Regression-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>
              <a:solidFill>
                <a:schemeClr val="bg1">
                  <a:lumMod val="95000"/>
                </a:schemeClr>
              </a:solidFill>
            </a:rPr>
            <a:t>We are only trying to predict one outcome</a:t>
          </a:r>
        </a:p>
      </dsp:txBody>
      <dsp:txXfrm>
        <a:off x="5339962" y="1886462"/>
        <a:ext cx="2479997" cy="2333258"/>
      </dsp:txXfrm>
    </dsp:sp>
    <dsp:sp modelId="{6B94834C-8D07-4325-9942-72296862C09C}">
      <dsp:nvSpPr>
        <dsp:cNvPr id="0" name=""/>
        <dsp:cNvSpPr/>
      </dsp:nvSpPr>
      <dsp:spPr>
        <a:xfrm>
          <a:off x="5356999" y="781746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  <a:endParaRPr lang="en-US" sz="6100" kern="1200" dirty="0"/>
        </a:p>
      </dsp:txBody>
      <dsp:txXfrm>
        <a:off x="5356999" y="781746"/>
        <a:ext cx="2479997" cy="1190398"/>
      </dsp:txXfrm>
    </dsp:sp>
    <dsp:sp modelId="{63BA8F49-D8BA-45D5-B7CD-E6ECE1DF23DE}">
      <dsp:nvSpPr>
        <dsp:cNvPr id="0" name=""/>
        <dsp:cNvSpPr/>
      </dsp:nvSpPr>
      <dsp:spPr>
        <a:xfrm>
          <a:off x="8035397" y="325362"/>
          <a:ext cx="2479997" cy="3888764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1" kern="1200" dirty="0"/>
            <a:t>Batch learning</a:t>
          </a:r>
          <a:r>
            <a:rPr lang="en-US" sz="2300" kern="1200" dirty="0"/>
            <a:t> </a:t>
          </a:r>
          <a:r>
            <a:rPr lang="en-US" sz="1600" b="0" kern="1200" dirty="0">
              <a:solidFill>
                <a:schemeClr val="bg1">
                  <a:lumMod val="95000"/>
                </a:schemeClr>
              </a:solidFill>
            </a:rPr>
            <a:t>because it is small enough to fit into local memory</a:t>
          </a:r>
        </a:p>
      </dsp:txBody>
      <dsp:txXfrm>
        <a:off x="8035397" y="1880868"/>
        <a:ext cx="2479997" cy="2333258"/>
      </dsp:txXfrm>
    </dsp:sp>
    <dsp:sp modelId="{671469FD-8973-4D32-A863-98EDF7C61405}">
      <dsp:nvSpPr>
        <dsp:cNvPr id="0" name=""/>
        <dsp:cNvSpPr/>
      </dsp:nvSpPr>
      <dsp:spPr>
        <a:xfrm>
          <a:off x="8035397" y="781746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8035397" y="781746"/>
        <a:ext cx="2479997" cy="1190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841B-4A87-40C5-90AF-8FE4C7EF6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FAC2A-92D3-4B61-A8C3-702185BCC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D1F7E-FF90-4CE3-BF98-57C8D398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6B106-5A42-49E5-B5CA-29F3ACD3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8CA8A-B084-4996-80EE-9F481436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7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B4B65-47FC-4975-ABA4-969D3785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4583A-4A5F-4361-8BF4-B3ADA338D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7B60-BDA6-41F7-BC09-52B73FA5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08179-49CF-4664-BA1B-0D131079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1FE6-C246-4535-8696-FFCD9CDF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1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DAEDA-2E88-4BE0-B62B-04258C222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A9697-A2D1-45BE-8C23-BD6081CF0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2FFF8-BFF7-44EE-91E2-1F1A06BA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4E068-E2B2-4FA1-AA02-B3E0FE18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B4912-1F92-4986-A4DC-F8443701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5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19E3-BC1C-4FDF-80C9-F421DE3E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EE39F-5E9F-4764-91FD-BBC83529D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08483-0D7D-454C-BF49-0D2B994C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91A33-7D4B-4B80-8D0A-854AA373D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75E6D-9C4F-4847-896E-E77C0444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3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8DC6-5618-4432-AACB-BBEC86611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94D3F-088C-415B-A16F-99762C98C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6B971-4B36-40BD-A2DE-7DF0AF6F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E4DAD-3F4E-445E-8715-94A43194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14E3C-E6B9-4DCB-9FB9-BC47DFB0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6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01CE-7057-4D94-9C49-7A644F44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FB691-B601-4612-BC32-27F8CA9AE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D3C7F-FCBF-4063-8261-480B17426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E9A2C-7070-4A28-BE6A-058D6E82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48B3D-C3E8-4CFF-ACA8-7F700768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FA238-E082-4E47-B496-7CBCEDB4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1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F597-D849-4CD6-A6ED-E1A5B58AA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85DDA-11D8-4B8C-BC8A-CA1CF35A5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C411-3D6B-4E8B-AC2B-2F45F538F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4CFD8-ACF1-4D8A-A9DA-494CAF6AC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CFDEB-E3EF-4652-9F4C-CC2A8D0AF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A7785-B20D-4533-9B7C-D15DCC2B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DFA17A-2944-4B08-BCFB-5A70ECE5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BE8C5-349A-4101-8B14-8E5B653A3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578E-521D-427C-8216-DE573626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ED4329-DD40-4B1C-8F90-2945B8FC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C067C-BA67-4E21-B523-C5A0FDE5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00597-6719-4D81-955D-18E7AD31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3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2CDA7-B05B-4D85-886A-54D54A488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B6470-CD1C-450F-BB37-5E1014E9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C99DC-3619-4E3F-AD83-3E365AD7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1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8DAC-41A1-406C-8E60-503E33C4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65335-6027-4D31-B0FF-622B3ED15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4D042-78C3-41E4-8C2C-92CF138BD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00507-DDA6-45C3-8512-FE42FC4A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BF80C-D9A6-4D9C-A736-FA789EAF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4CB15-D257-4B26-9194-FED336E2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1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201B-DA60-43EF-AA6E-9989B0BC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C777A8-5B35-45CB-8F92-75F7E2960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15B8F-8411-4B9B-B38D-3451960B1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76D88-1DB4-4E9B-A64A-40BFDC7A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38605-5A7C-4F2F-A264-50435023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3C456-B400-45DD-81EE-1CAC72E1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0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0B50C-19B1-4EEB-AA36-DC535270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7AFD7-4437-4C4F-BEAC-7B3DAF9D8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051C9-E240-4481-BCDE-2A9F02E53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432B9-F267-4BB4-8016-598C6BD35936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52C0C-407F-4BEE-89B5-AE928B46F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4CFD2-FFD3-420B-86F8-4BA90313D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opedia.com/articles/mortgages-real-estate/08/home-ownership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house-prices-advanced-regression-techniques/dat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2D612-2D2C-4F2A-8C9C-98B2A7609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279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Advanced Regression Techniques To Predict Housing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9619A-CAC3-48CC-A508-D78CAAF58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5505" y="4200522"/>
            <a:ext cx="6740685" cy="68207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tx2"/>
                </a:solidFill>
              </a:rPr>
              <a:t>By </a:t>
            </a:r>
          </a:p>
          <a:p>
            <a:r>
              <a:rPr lang="en-US" sz="1500" dirty="0">
                <a:solidFill>
                  <a:schemeClr val="tx2"/>
                </a:solidFill>
              </a:rPr>
              <a:t>Daniel Bradley, Nate Berman and Peter Shapiro</a:t>
            </a:r>
          </a:p>
        </p:txBody>
      </p:sp>
      <p:grpSp>
        <p:nvGrpSpPr>
          <p:cNvPr id="30" name="Group 11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2548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DBEF0-7328-48E9-BF82-299017D4364D}"/>
              </a:ext>
            </a:extLst>
          </p:cNvPr>
          <p:cNvSpPr/>
          <p:nvPr/>
        </p:nvSpPr>
        <p:spPr>
          <a:xfrm>
            <a:off x="0" y="0"/>
            <a:ext cx="12192000" cy="11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E801A-2DC1-4FCF-8A19-E998D2D4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Standard Linear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E62FE-4449-4620-8637-C3A25776BEB7}"/>
              </a:ext>
            </a:extLst>
          </p:cNvPr>
          <p:cNvSpPr txBox="1"/>
          <p:nvPr/>
        </p:nvSpPr>
        <p:spPr>
          <a:xfrm>
            <a:off x="712664" y="2765639"/>
            <a:ext cx="4005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Recursive feature elimination revealed that this model may have had too many features included in it for its prediction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54C847-A449-4647-8387-BA312FF6F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911" y="1936759"/>
            <a:ext cx="49244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84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DBEF0-7328-48E9-BF82-299017D4364D}"/>
              </a:ext>
            </a:extLst>
          </p:cNvPr>
          <p:cNvSpPr/>
          <p:nvPr/>
        </p:nvSpPr>
        <p:spPr>
          <a:xfrm>
            <a:off x="-44879" y="0"/>
            <a:ext cx="12192000" cy="11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E801A-2DC1-4FCF-8A19-E998D2D4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Nate</a:t>
            </a:r>
          </a:p>
        </p:txBody>
      </p:sp>
    </p:spTree>
    <p:extLst>
      <p:ext uri="{BB962C8B-B14F-4D97-AF65-F5344CB8AC3E}">
        <p14:creationId xmlns:p14="http://schemas.microsoft.com/office/powerpoint/2010/main" val="1493901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DBEF0-7328-48E9-BF82-299017D4364D}"/>
              </a:ext>
            </a:extLst>
          </p:cNvPr>
          <p:cNvSpPr/>
          <p:nvPr/>
        </p:nvSpPr>
        <p:spPr>
          <a:xfrm>
            <a:off x="-44879" y="0"/>
            <a:ext cx="12192000" cy="11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E801A-2DC1-4FCF-8A19-E998D2D4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Daniel</a:t>
            </a:r>
          </a:p>
        </p:txBody>
      </p:sp>
    </p:spTree>
    <p:extLst>
      <p:ext uri="{BB962C8B-B14F-4D97-AF65-F5344CB8AC3E}">
        <p14:creationId xmlns:p14="http://schemas.microsoft.com/office/powerpoint/2010/main" val="114949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F07D5-A6A7-4D59-B181-D9EF8A1B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The Business Problem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F852BE8B-9635-4E51-A6B9-9C8D7D454E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451821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125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F07D5-A6A7-4D59-B181-D9EF8A1B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Current State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F718AD-E933-43C0-BD2B-135BF343B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378" y="2145384"/>
            <a:ext cx="10515600" cy="4351338"/>
          </a:xfrm>
        </p:spPr>
        <p:txBody>
          <a:bodyPr/>
          <a:lstStyle/>
          <a:p>
            <a:r>
              <a:rPr lang="en-US" dirty="0"/>
              <a:t>People rely on the following for information for guidance: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Real Estate Agents- Might not have your best interest in mind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Homes In Close Proximity- This will have some effect, but might not be the difference making factor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Information Online- Can sometime be misleading</a:t>
            </a:r>
          </a:p>
        </p:txBody>
      </p:sp>
    </p:spTree>
    <p:extLst>
      <p:ext uri="{BB962C8B-B14F-4D97-AF65-F5344CB8AC3E}">
        <p14:creationId xmlns:p14="http://schemas.microsoft.com/office/powerpoint/2010/main" val="213161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F07D5-A6A7-4D59-B181-D9EF8A1B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Home Equity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F718AD-E933-43C0-BD2B-135BF343B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378" y="2145384"/>
            <a:ext cx="10515600" cy="4351338"/>
          </a:xfrm>
        </p:spPr>
        <p:txBody>
          <a:bodyPr/>
          <a:lstStyle/>
          <a:p>
            <a:r>
              <a:rPr lang="en-US" dirty="0"/>
              <a:t>“The difference between how much you owe on your mortgage and the market price or value of your home”</a:t>
            </a:r>
            <a:r>
              <a:rPr lang="en-US" sz="1600" dirty="0"/>
              <a:t>- </a:t>
            </a:r>
            <a:r>
              <a:rPr lang="en-US" sz="1200" dirty="0"/>
              <a:t>JIM PROBASCO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dirty="0"/>
              <a:t>Being able to find a home that is underpriced can help to improve the rate at which you are able to build equity</a:t>
            </a:r>
          </a:p>
          <a:p>
            <a:r>
              <a:rPr lang="en-US" dirty="0">
                <a:solidFill>
                  <a:srgbClr val="C00000"/>
                </a:solidFill>
              </a:rPr>
              <a:t>Minimum Performance Measure Needed, How to measure performance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C67421-AC1A-4DCF-96C7-4F0907097998}"/>
              </a:ext>
            </a:extLst>
          </p:cNvPr>
          <p:cNvSpPr txBox="1"/>
          <p:nvPr/>
        </p:nvSpPr>
        <p:spPr>
          <a:xfrm>
            <a:off x="1533350" y="6488668"/>
            <a:ext cx="1065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https://www.investopedia.com/articles/mortgages-real-estate/08/home-ownership.asp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423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2E7E6-0185-44B7-851D-B22EE2A0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20833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E99089-0C7C-4952-B873-563D811DC5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283449"/>
              </p:ext>
            </p:extLst>
          </p:nvPr>
        </p:nvGraphicFramePr>
        <p:xfrm>
          <a:off x="838200" y="2265217"/>
          <a:ext cx="10515600" cy="4539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E9D6E5B9-B0C1-4945-B3E9-4A8DD4251255}"/>
              </a:ext>
            </a:extLst>
          </p:cNvPr>
          <p:cNvSpPr txBox="1">
            <a:spLocks/>
          </p:cNvSpPr>
          <p:nvPr/>
        </p:nvSpPr>
        <p:spPr>
          <a:xfrm>
            <a:off x="391378" y="320675"/>
            <a:ext cx="114074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Frame The Problem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99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F07D5-A6A7-4D59-B181-D9EF8A1B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The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F718AD-E933-43C0-BD2B-135BF343B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378" y="2145384"/>
            <a:ext cx="10515600" cy="4351338"/>
          </a:xfrm>
        </p:spPr>
        <p:txBody>
          <a:bodyPr/>
          <a:lstStyle/>
          <a:p>
            <a:r>
              <a:rPr lang="en-US" dirty="0"/>
              <a:t>Kaggle </a:t>
            </a:r>
            <a:r>
              <a:rPr lang="en-US" dirty="0" err="1"/>
              <a:t>DataSet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https://www.kaggle.com/c/house-prices-advanced-regression-techniques/data</a:t>
            </a:r>
            <a:r>
              <a:rPr lang="en-US" dirty="0"/>
              <a:t>) </a:t>
            </a:r>
          </a:p>
          <a:p>
            <a:r>
              <a:rPr lang="en-US" dirty="0"/>
              <a:t>1,460 homes in Ames, Iowa</a:t>
            </a:r>
          </a:p>
          <a:p>
            <a:r>
              <a:rPr lang="en-US" dirty="0"/>
              <a:t>79 explanatory variables for almost every home</a:t>
            </a:r>
          </a:p>
          <a:p>
            <a:r>
              <a:rPr lang="en-US" dirty="0"/>
              <a:t>Categorical and numerical data features</a:t>
            </a:r>
          </a:p>
        </p:txBody>
      </p:sp>
    </p:spTree>
    <p:extLst>
      <p:ext uri="{BB962C8B-B14F-4D97-AF65-F5344CB8AC3E}">
        <p14:creationId xmlns:p14="http://schemas.microsoft.com/office/powerpoint/2010/main" val="1721869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DBEF0-7328-48E9-BF82-299017D4364D}"/>
              </a:ext>
            </a:extLst>
          </p:cNvPr>
          <p:cNvSpPr/>
          <p:nvPr/>
        </p:nvSpPr>
        <p:spPr>
          <a:xfrm>
            <a:off x="0" y="0"/>
            <a:ext cx="12192000" cy="11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E801A-2DC1-4FCF-8A19-E998D2D4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Exploring The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A96ACD-8D92-4E25-95C6-61144FF49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26" y="1607651"/>
            <a:ext cx="5223644" cy="47769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35FEE8-163F-493D-8671-9AB360ED2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230" y="2909975"/>
            <a:ext cx="1743075" cy="26098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CCFA817-377B-456A-8190-6C7AEDBC176E}"/>
              </a:ext>
            </a:extLst>
          </p:cNvPr>
          <p:cNvSpPr txBox="1">
            <a:spLocks/>
          </p:cNvSpPr>
          <p:nvPr/>
        </p:nvSpPr>
        <p:spPr>
          <a:xfrm>
            <a:off x="8844108" y="1775741"/>
            <a:ext cx="1325318" cy="998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Null Values</a:t>
            </a:r>
          </a:p>
        </p:txBody>
      </p:sp>
    </p:spTree>
    <p:extLst>
      <p:ext uri="{BB962C8B-B14F-4D97-AF65-F5344CB8AC3E}">
        <p14:creationId xmlns:p14="http://schemas.microsoft.com/office/powerpoint/2010/main" val="226802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DBEF0-7328-48E9-BF82-299017D4364D}"/>
              </a:ext>
            </a:extLst>
          </p:cNvPr>
          <p:cNvSpPr/>
          <p:nvPr/>
        </p:nvSpPr>
        <p:spPr>
          <a:xfrm>
            <a:off x="0" y="0"/>
            <a:ext cx="12192000" cy="11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E801A-2DC1-4FCF-8A19-E998D2D4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Exploring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03B7CE-842C-4EA5-8C8E-C1919ABD4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831" y="1362073"/>
            <a:ext cx="6542690" cy="550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94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DBEF0-7328-48E9-BF82-299017D4364D}"/>
              </a:ext>
            </a:extLst>
          </p:cNvPr>
          <p:cNvSpPr/>
          <p:nvPr/>
        </p:nvSpPr>
        <p:spPr>
          <a:xfrm>
            <a:off x="0" y="0"/>
            <a:ext cx="12192000" cy="11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E801A-2DC1-4FCF-8A19-E998D2D4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Standard Linear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40D26F-BDC3-4BEA-8AB9-B0258C7D3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390" y="1290258"/>
            <a:ext cx="4317084" cy="36071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BE62FE-4449-4620-8637-C3A25776BEB7}"/>
              </a:ext>
            </a:extLst>
          </p:cNvPr>
          <p:cNvSpPr txBox="1"/>
          <p:nvPr/>
        </p:nvSpPr>
        <p:spPr>
          <a:xfrm>
            <a:off x="802204" y="1722213"/>
            <a:ext cx="4005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Able to get 92% accuracy out of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 this required a large number of features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54C847-A449-4647-8387-BA312FF6F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366" y="3586045"/>
            <a:ext cx="49244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38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325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Advanced Regression Techniques To Predict Housing Prices</vt:lpstr>
      <vt:lpstr>The Business Problem</vt:lpstr>
      <vt:lpstr>Current State</vt:lpstr>
      <vt:lpstr>Home Equity</vt:lpstr>
      <vt:lpstr>PowerPoint Presentation</vt:lpstr>
      <vt:lpstr>The Data</vt:lpstr>
      <vt:lpstr>Exploring The Data</vt:lpstr>
      <vt:lpstr>Exploring The Data</vt:lpstr>
      <vt:lpstr>Standard Linear Regression</vt:lpstr>
      <vt:lpstr>Standard Linear Regression</vt:lpstr>
      <vt:lpstr>Nate</vt:lpstr>
      <vt:lpstr>Daniel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Regression Techniques To Predict Housing Prices</dc:title>
  <dc:creator>Peter Shapiro</dc:creator>
  <cp:lastModifiedBy>Peter Shapiro</cp:lastModifiedBy>
  <cp:revision>6</cp:revision>
  <dcterms:created xsi:type="dcterms:W3CDTF">2020-07-23T01:14:46Z</dcterms:created>
  <dcterms:modified xsi:type="dcterms:W3CDTF">2020-07-23T02:01:38Z</dcterms:modified>
</cp:coreProperties>
</file>