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2" r:id="rId3"/>
    <p:sldId id="630" r:id="rId5"/>
    <p:sldId id="586" r:id="rId6"/>
    <p:sldId id="483" r:id="rId7"/>
    <p:sldId id="631" r:id="rId8"/>
    <p:sldId id="560" r:id="rId9"/>
    <p:sldId id="561" r:id="rId10"/>
    <p:sldId id="486" r:id="rId11"/>
    <p:sldId id="487" r:id="rId12"/>
    <p:sldId id="578" r:id="rId13"/>
    <p:sldId id="564" r:id="rId14"/>
    <p:sldId id="565" r:id="rId15"/>
    <p:sldId id="566" r:id="rId16"/>
    <p:sldId id="614" r:id="rId17"/>
    <p:sldId id="579" r:id="rId18"/>
    <p:sldId id="581" r:id="rId19"/>
    <p:sldId id="582" r:id="rId20"/>
    <p:sldId id="568" r:id="rId21"/>
    <p:sldId id="569" r:id="rId22"/>
    <p:sldId id="570" r:id="rId23"/>
    <p:sldId id="615" r:id="rId24"/>
    <p:sldId id="493" r:id="rId25"/>
    <p:sldId id="616" r:id="rId26"/>
    <p:sldId id="501" r:id="rId27"/>
    <p:sldId id="583" r:id="rId28"/>
    <p:sldId id="502" r:id="rId29"/>
    <p:sldId id="503" r:id="rId30"/>
    <p:sldId id="506" r:id="rId31"/>
    <p:sldId id="507" r:id="rId32"/>
    <p:sldId id="508" r:id="rId33"/>
    <p:sldId id="509" r:id="rId34"/>
    <p:sldId id="510" r:id="rId35"/>
    <p:sldId id="517" r:id="rId36"/>
    <p:sldId id="617" r:id="rId37"/>
    <p:sldId id="572" r:id="rId38"/>
    <p:sldId id="573" r:id="rId39"/>
    <p:sldId id="574" r:id="rId40"/>
    <p:sldId id="575" r:id="rId41"/>
    <p:sldId id="576" r:id="rId42"/>
    <p:sldId id="577" r:id="rId43"/>
    <p:sldId id="585" r:id="rId44"/>
    <p:sldId id="526" r:id="rId45"/>
    <p:sldId id="527" r:id="rId46"/>
    <p:sldId id="629" r:id="rId47"/>
    <p:sldId id="602" r:id="rId48"/>
    <p:sldId id="530" r:id="rId49"/>
    <p:sldId id="531" r:id="rId50"/>
    <p:sldId id="633" r:id="rId51"/>
    <p:sldId id="634" r:id="rId52"/>
    <p:sldId id="598" r:id="rId53"/>
    <p:sldId id="538" r:id="rId54"/>
    <p:sldId id="539" r:id="rId55"/>
    <p:sldId id="605" r:id="rId56"/>
    <p:sldId id="606" r:id="rId57"/>
    <p:sldId id="546" r:id="rId58"/>
    <p:sldId id="556" r:id="rId59"/>
    <p:sldId id="557" r:id="rId60"/>
    <p:sldId id="607" r:id="rId61"/>
    <p:sldId id="599" r:id="rId62"/>
    <p:sldId id="632" r:id="rId63"/>
    <p:sldId id="601" r:id="rId64"/>
    <p:sldId id="446" r:id="rId6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9900"/>
    <a:srgbClr val="FF3300"/>
    <a:srgbClr val="FF99FF"/>
    <a:srgbClr val="993300"/>
    <a:srgbClr val="FF9966"/>
    <a:srgbClr val="00CC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1351" autoAdjust="0"/>
  </p:normalViewPr>
  <p:slideViewPr>
    <p:cSldViewPr>
      <p:cViewPr varScale="1">
        <p:scale>
          <a:sx n="105" d="100"/>
          <a:sy n="105" d="100"/>
        </p:scale>
        <p:origin x="179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2" y="853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29.xml"/><Relationship Id="rId8" Type="http://schemas.openxmlformats.org/officeDocument/2006/relationships/slide" Target="slides/slide28.xml"/><Relationship Id="rId7" Type="http://schemas.openxmlformats.org/officeDocument/2006/relationships/slide" Target="slides/slide27.xml"/><Relationship Id="rId6" Type="http://schemas.openxmlformats.org/officeDocument/2006/relationships/slide" Target="slides/slide26.xml"/><Relationship Id="rId5" Type="http://schemas.openxmlformats.org/officeDocument/2006/relationships/slide" Target="slides/slide22.xml"/><Relationship Id="rId4" Type="http://schemas.openxmlformats.org/officeDocument/2006/relationships/slide" Target="slides/slide9.xml"/><Relationship Id="rId3" Type="http://schemas.openxmlformats.org/officeDocument/2006/relationships/slide" Target="slides/slide8.xml"/><Relationship Id="rId23" Type="http://schemas.openxmlformats.org/officeDocument/2006/relationships/slide" Target="slides/slide60.xml"/><Relationship Id="rId22" Type="http://schemas.openxmlformats.org/officeDocument/2006/relationships/slide" Target="slides/slide59.xml"/><Relationship Id="rId21" Type="http://schemas.openxmlformats.org/officeDocument/2006/relationships/slide" Target="slides/slide57.xml"/><Relationship Id="rId20" Type="http://schemas.openxmlformats.org/officeDocument/2006/relationships/slide" Target="slides/slide56.xml"/><Relationship Id="rId2" Type="http://schemas.openxmlformats.org/officeDocument/2006/relationships/slide" Target="slides/slide5.xml"/><Relationship Id="rId19" Type="http://schemas.openxmlformats.org/officeDocument/2006/relationships/slide" Target="slides/slide55.xml"/><Relationship Id="rId18" Type="http://schemas.openxmlformats.org/officeDocument/2006/relationships/slide" Target="slides/slide52.xml"/><Relationship Id="rId17" Type="http://schemas.openxmlformats.org/officeDocument/2006/relationships/slide" Target="slides/slide51.xml"/><Relationship Id="rId16" Type="http://schemas.openxmlformats.org/officeDocument/2006/relationships/slide" Target="slides/slide46.xml"/><Relationship Id="rId15" Type="http://schemas.openxmlformats.org/officeDocument/2006/relationships/slide" Target="slides/slide44.xml"/><Relationship Id="rId14" Type="http://schemas.openxmlformats.org/officeDocument/2006/relationships/slide" Target="slides/slide43.xml"/><Relationship Id="rId13" Type="http://schemas.openxmlformats.org/officeDocument/2006/relationships/slide" Target="slides/slide42.xml"/><Relationship Id="rId12" Type="http://schemas.openxmlformats.org/officeDocument/2006/relationships/slide" Target="slides/slide33.xml"/><Relationship Id="rId11" Type="http://schemas.openxmlformats.org/officeDocument/2006/relationships/slide" Target="slides/slide32.xml"/><Relationship Id="rId10" Type="http://schemas.openxmlformats.org/officeDocument/2006/relationships/slide" Target="slides/slide31.xml"/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4F3CBE1-ACAD-4BD7-8F2A-2D5F96CF7CB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8C223-2692-42A0-802D-B9E6150B65F6}" type="slidenum">
              <a:rPr lang="en-US" altLang="zh-CN"/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4C2285-C153-4977-AF24-E460332036BA}" type="slidenum">
              <a:rPr lang="zh-CN" altLang="en-AU"/>
            </a:fld>
            <a:endParaRPr lang="en-AU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Traditionally information security provided by physical (eg. rugged filing cabinets with locks) and administrative mechanisms (eg. Personnel screening procedures during hiring process).</a:t>
            </a:r>
            <a:endParaRPr lang="en-US"/>
          </a:p>
          <a:p>
            <a:endParaRPr lang="en-US"/>
          </a:p>
          <a:p>
            <a:r>
              <a:rPr lang="en-US"/>
              <a:t>Growing computer use implies a need for automated tools for protecting files and other information stored on it. </a:t>
            </a:r>
            <a:endParaRPr lang="en-US"/>
          </a:p>
          <a:p>
            <a:r>
              <a:rPr lang="en-US"/>
              <a:t>This is especially the case for a shared system, such as a time-sharing system, and even more so for systems that can be</a:t>
            </a:r>
            <a:endParaRPr lang="en-US"/>
          </a:p>
          <a:p>
            <a:r>
              <a:rPr lang="en-US"/>
              <a:t>accessed over a public telephone network, data network, or the Internet.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AU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DE5BDD0-23EE-4ADD-8E83-9993720CAD56}" type="slidenum">
              <a:rPr lang="zh-CN" altLang="en-AU"/>
            </a:fld>
            <a:endParaRPr lang="en-AU" altLang="zh-CN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8A69EFB-3727-4E9A-B315-9AF72F52C913}" type="slidenum">
              <a:rPr lang="zh-CN" altLang="en-AU"/>
            </a:fld>
            <a:endParaRPr lang="en-AU" altLang="zh-CN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242ED7D-6EE5-4B1A-BBBB-89941BE72EA5}" type="slidenum">
              <a:rPr lang="zh-CN" altLang="en-AU"/>
            </a:fld>
            <a:endParaRPr lang="en-AU" altLang="zh-CN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3CBE1-ACAD-4BD7-8F2A-2D5F96CF7CB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A0A6671-379D-48A4-A3DE-ABE974B002B2}" type="slidenum">
              <a:rPr lang="zh-CN" altLang="en-AU"/>
            </a:fld>
            <a:endParaRPr lang="en-AU" altLang="zh-CN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C081078-2680-43FB-97ED-1462C7014D96}" type="slidenum">
              <a:rPr lang="zh-CN" altLang="en-AU"/>
            </a:fld>
            <a:endParaRPr lang="en-AU" altLang="zh-CN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A0A6671-379D-48A4-A3DE-ABE974B002B2}" type="slidenum">
              <a:rPr lang="zh-CN" altLang="en-AU"/>
            </a:fld>
            <a:endParaRPr lang="en-AU" altLang="zh-CN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9A65928-5109-499E-9175-24EFCA3E434B}" type="slidenum">
              <a:rPr lang="zh-CN" altLang="en-AU"/>
            </a:fld>
            <a:endParaRPr lang="en-AU" altLang="zh-CN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8FE1BBF-57DD-47E4-92D7-D36FE89A055A}" type="slidenum">
              <a:rPr lang="zh-CN" altLang="en-AU"/>
            </a:fld>
            <a:endParaRPr lang="en-AU" altLang="zh-CN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一是验证信息的发送者是真正的而不是冒充的，即数据起源认证；二是验证信息在传送过程中未被篡改、重放或延迟等。</a:t>
            </a:r>
            <a:endParaRPr lang="zh-CN" altLang="en-US" smtClean="0"/>
          </a:p>
          <a:p>
            <a:r>
              <a:rPr lang="zh-CN" altLang="en-US" smtClean="0"/>
              <a:t>数据完整性机制有两种类型：一种用来保护单个数据单元的完整性；另一种既保护单个数据单元的完整性，又保护整个连接上所有数据单元流序列的完整性。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消息认证的检验内容应包括：认证报文的信源和信宿、报文内容是否遭到偶然或有意篡改、报文的序号是否正确、报文的到达时间是否在指定的期限内。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总之，消息认证使接收者能识别报文的源、内容的真伪、时间有效性等。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3CBE1-ACAD-4BD7-8F2A-2D5F96CF7CB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7EB8A1F-8CF6-4A43-BFF7-72E9E263EC24}" type="slidenum">
              <a:rPr lang="zh-CN" altLang="en-AU"/>
            </a:fld>
            <a:endParaRPr lang="en-AU" altLang="zh-CN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519AD71-5C88-42A0-83F6-612BEDDEA733}" type="slidenum">
              <a:rPr lang="zh-CN" altLang="en-AU"/>
            </a:fld>
            <a:endParaRPr lang="en-AU" altLang="zh-CN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346CC6F-2BF9-40ED-A64F-2FA803CDD7B5}" type="slidenum">
              <a:rPr lang="zh-CN" altLang="en-AU"/>
            </a:fld>
            <a:endParaRPr lang="en-AU" altLang="zh-CN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8FE1BBF-57DD-47E4-92D7-D36FE89A055A}" type="slidenum">
              <a:rPr lang="zh-CN" altLang="en-AU"/>
            </a:fld>
            <a:endParaRPr lang="en-AU" altLang="zh-CN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5CBAAD1-4842-4E91-B96B-AF7D92242066}" type="slidenum">
              <a:rPr lang="zh-CN" altLang="en-AU"/>
            </a:fld>
            <a:endParaRPr lang="en-AU" altLang="zh-CN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DD7241F-B315-4D67-BE8C-99ED38670463}" type="slidenum">
              <a:rPr lang="zh-CN" altLang="en-AU"/>
            </a:fld>
            <a:endParaRPr lang="en-AU" altLang="zh-CN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DD7241F-B315-4D67-BE8C-99ED38670463}" type="slidenum">
              <a:rPr lang="zh-CN" altLang="en-AU"/>
            </a:fld>
            <a:endParaRPr lang="en-AU" altLang="zh-CN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AEDA28C-B39E-4075-9472-E98BDF28634F}" type="slidenum">
              <a:rPr lang="zh-CN" altLang="en-AU"/>
            </a:fld>
            <a:endParaRPr lang="en-AU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Traditionally information security provided by physical (eg. rugged filing cabinets with locks) and administrative mechanisms (eg. Personnel screening procedures during hiring process).</a:t>
            </a:r>
            <a:endParaRPr lang="en-US"/>
          </a:p>
          <a:p>
            <a:endParaRPr lang="en-US"/>
          </a:p>
          <a:p>
            <a:r>
              <a:rPr lang="en-US"/>
              <a:t>Growing computer use implies a need for automated tools for protecting files and other information stored on it. </a:t>
            </a:r>
            <a:endParaRPr lang="en-US"/>
          </a:p>
          <a:p>
            <a:r>
              <a:rPr lang="en-US"/>
              <a:t>This is especially the case for a shared system, such as a time-sharing system, and even more so for systems that can be</a:t>
            </a:r>
            <a:endParaRPr lang="en-US"/>
          </a:p>
          <a:p>
            <a:r>
              <a:rPr lang="en-US"/>
              <a:t>accessed over a public telephone network, data network, or the Internet.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AU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8FE1BBF-57DD-47E4-92D7-D36FE89A055A}" type="slidenum">
              <a:rPr lang="zh-CN" altLang="en-AU"/>
            </a:fld>
            <a:endParaRPr lang="en-AU" altLang="zh-CN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1CDA2-1782-4727-AE0A-01E4A387E082}" type="slidenum">
              <a:rPr lang="en-US" altLang="zh-CN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346CC6F-2BF9-40ED-A64F-2FA803CDD7B5}" type="slidenum">
              <a:rPr lang="zh-CN" altLang="en-AU"/>
            </a:fld>
            <a:endParaRPr lang="en-AU" altLang="zh-CN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00A2F5-2EF3-4A8D-8F0D-CD0A95F1E404}" type="slidenum">
              <a:rPr lang="zh-CN" altLang="en-AU"/>
            </a:fld>
            <a:endParaRPr lang="en-AU" altLang="zh-CN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0D30920-B7B8-4444-A07E-F7BBD3494DCF}" type="slidenum">
              <a:rPr lang="zh-CN" altLang="en-AU"/>
            </a:fld>
            <a:endParaRPr lang="en-AU" altLang="zh-CN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D457F49-EA7B-47DE-B7E9-305D8178369B}" type="slidenum">
              <a:rPr lang="zh-CN" altLang="en-AU"/>
            </a:fld>
            <a:endParaRPr lang="en-AU" altLang="zh-CN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4FBDB51-18C2-4BE7-BAC6-333C810C81A3}" type="slidenum">
              <a:rPr lang="zh-CN" altLang="en-AU"/>
            </a:fld>
            <a:endParaRPr lang="en-AU" altLang="zh-CN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90A5DF9-0AB9-4F28-AAA7-0AF774E87E29}" type="slidenum">
              <a:rPr lang="zh-CN" altLang="en-AU"/>
            </a:fld>
            <a:endParaRPr lang="en-AU" altLang="zh-CN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E88CE8A-A1FD-4CE0-BE53-EE00A07E35CF}" type="slidenum">
              <a:rPr lang="zh-CN" altLang="en-AU"/>
            </a:fld>
            <a:endParaRPr lang="en-AU" altLang="zh-C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Traditionally information security provided by physical (eg. rugged filing cabinets with locks) and administrative mechanisms (eg. Personnel screening procedures during hiring process).</a:t>
            </a:r>
            <a:endParaRPr lang="en-US"/>
          </a:p>
          <a:p>
            <a:endParaRPr lang="en-US"/>
          </a:p>
          <a:p>
            <a:r>
              <a:rPr lang="en-US"/>
              <a:t>Growing computer use implies a need for automated tools for protecting files and other information stored on it. </a:t>
            </a:r>
            <a:endParaRPr lang="en-US"/>
          </a:p>
          <a:p>
            <a:r>
              <a:rPr lang="en-US"/>
              <a:t>This is especially the case for a shared system, such as a time-sharing system, and even more so for systems that can be</a:t>
            </a:r>
            <a:endParaRPr lang="en-US"/>
          </a:p>
          <a:p>
            <a:r>
              <a:rPr lang="en-US"/>
              <a:t>accessed over a public telephone network, data network, or the Internet.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AU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135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8" name="Picture 2" descr="D:\my thesis\dissertation\final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26" y="48500"/>
            <a:ext cx="2786082" cy="7882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393F2-BDD6-44FA-B0DE-103A02850C5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393F2-BDD6-44FA-B0DE-103A02850C5C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534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1529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524000"/>
            <a:ext cx="41529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3886200"/>
            <a:ext cx="41529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5029200" y="659765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6038" y="6589713"/>
            <a:ext cx="3733800" cy="295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239000" y="659765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393F2-BDD6-44FA-B0DE-103A02850C5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zoom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A7FAB-4B61-47A0-B8CD-EF8B814F243F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4F76BC6-21BC-4824-AD03-8ED13D378C1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6B9BC-13A5-473A-9E82-F34AC3A15FDB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B393F2-BDD6-44FA-B0DE-103A02850C5C}" type="slidenum">
              <a:rPr lang="en-US" altLang="zh-CN" smtClean="0"/>
            </a:fld>
            <a:endParaRPr lang="en-US" altLang="zh-CN"/>
          </a:p>
        </p:txBody>
      </p:sp>
      <p:sp>
        <p:nvSpPr>
          <p:cNvPr id="5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slow">
    <p:pull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0D2D4A-9A21-441F-89F7-4C85D0DD0EE0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1DCEB1-8B57-4195-9B64-827B21AEE17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73701-0C7C-4927-9211-73C59B95154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393F2-BDD6-44FA-B0DE-103A02850C5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393F2-BDD6-44FA-B0DE-103A02850C5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DB393F2-BDD6-44FA-B0DE-103A02850C5C}" type="slidenum">
              <a:rPr lang="en-US" altLang="zh-CN" smtClean="0"/>
            </a:fld>
            <a:endParaRPr lang="en-US" altLang="zh-CN"/>
          </a:p>
        </p:txBody>
      </p:sp>
      <p:pic>
        <p:nvPicPr>
          <p:cNvPr id="11" name="Picture 2" descr="D:\my thesis\dissertation\final\LOGO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322422" y="6069812"/>
            <a:ext cx="2786082" cy="788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第五章</a:t>
            </a:r>
            <a:br>
              <a:rPr lang="en-US" altLang="en-US" dirty="0" smtClean="0"/>
            </a:b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消息认证与数字签名</a:t>
            </a:r>
            <a:endParaRPr lang="zh-CN" altLang="en-US" dirty="0"/>
          </a:p>
        </p:txBody>
      </p:sp>
      <p:sp>
        <p:nvSpPr>
          <p:cNvPr id="1433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777288" y="6408738"/>
            <a:ext cx="366712" cy="365125"/>
          </a:xfrm>
        </p:spPr>
        <p:txBody>
          <a:bodyPr/>
          <a:lstStyle/>
          <a:p>
            <a:fld id="{6A1195C6-CD6D-4076-B2B7-D9B163C8C81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365-D43D-4AA8-882E-32014DA8A240}" type="datetime1">
              <a:rPr lang="zh-CN" altLang="en-US" smtClean="0"/>
            </a:fld>
            <a:endParaRPr lang="en-US" altLang="zh-CN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对称加密：保密性与认证</a:t>
            </a:r>
            <a:endParaRPr lang="zh-CN" altLang="en-US"/>
          </a:p>
        </p:txBody>
      </p:sp>
      <p:sp>
        <p:nvSpPr>
          <p:cNvPr id="537604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7605" name="Rectangle 5"/>
          <p:cNvSpPr>
            <a:spLocks noChangeArrowheads="1"/>
          </p:cNvSpPr>
          <p:nvPr/>
        </p:nvSpPr>
        <p:spPr bwMode="auto">
          <a:xfrm>
            <a:off x="2051050" y="2492375"/>
            <a:ext cx="790575" cy="1225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37606" name="Line 6"/>
          <p:cNvSpPr>
            <a:spLocks noChangeShapeType="1"/>
          </p:cNvSpPr>
          <p:nvPr/>
        </p:nvSpPr>
        <p:spPr bwMode="auto">
          <a:xfrm>
            <a:off x="2916238" y="3141663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07" name="Oval 7"/>
          <p:cNvSpPr>
            <a:spLocks noChangeArrowheads="1"/>
          </p:cNvSpPr>
          <p:nvPr/>
        </p:nvSpPr>
        <p:spPr bwMode="auto">
          <a:xfrm>
            <a:off x="3490913" y="2852738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37608" name="Line 8"/>
          <p:cNvSpPr>
            <a:spLocks noChangeShapeType="1"/>
          </p:cNvSpPr>
          <p:nvPr/>
        </p:nvSpPr>
        <p:spPr bwMode="auto">
          <a:xfrm flipH="1" flipV="1">
            <a:off x="3708400" y="3284538"/>
            <a:ext cx="1588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09" name="Text Box 9"/>
          <p:cNvSpPr txBox="1">
            <a:spLocks noChangeArrowheads="1"/>
          </p:cNvSpPr>
          <p:nvPr/>
        </p:nvSpPr>
        <p:spPr bwMode="auto">
          <a:xfrm>
            <a:off x="3490913" y="3932238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37610" name="Line 10"/>
          <p:cNvSpPr>
            <a:spLocks noChangeShapeType="1"/>
          </p:cNvSpPr>
          <p:nvPr/>
        </p:nvSpPr>
        <p:spPr bwMode="auto">
          <a:xfrm>
            <a:off x="3995738" y="3141663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11" name="Rectangle 11"/>
          <p:cNvSpPr>
            <a:spLocks noChangeArrowheads="1"/>
          </p:cNvSpPr>
          <p:nvPr/>
        </p:nvSpPr>
        <p:spPr bwMode="auto">
          <a:xfrm>
            <a:off x="4716463" y="2492375"/>
            <a:ext cx="790575" cy="12255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37612" name="Text Box 12"/>
          <p:cNvSpPr txBox="1">
            <a:spLocks noChangeArrowheads="1"/>
          </p:cNvSpPr>
          <p:nvPr/>
        </p:nvSpPr>
        <p:spPr bwMode="auto">
          <a:xfrm>
            <a:off x="4716463" y="3860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(M)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37613" name="Line 13"/>
          <p:cNvSpPr>
            <a:spLocks noChangeShapeType="1"/>
          </p:cNvSpPr>
          <p:nvPr/>
        </p:nvSpPr>
        <p:spPr bwMode="auto">
          <a:xfrm>
            <a:off x="5507038" y="3141663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14" name="Oval 14"/>
          <p:cNvSpPr>
            <a:spLocks noChangeArrowheads="1"/>
          </p:cNvSpPr>
          <p:nvPr/>
        </p:nvSpPr>
        <p:spPr bwMode="auto">
          <a:xfrm>
            <a:off x="6299200" y="285273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37615" name="Line 15"/>
          <p:cNvSpPr>
            <a:spLocks noChangeShapeType="1"/>
          </p:cNvSpPr>
          <p:nvPr/>
        </p:nvSpPr>
        <p:spPr bwMode="auto">
          <a:xfrm>
            <a:off x="6732588" y="3141663"/>
            <a:ext cx="6461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16" name="Rectangle 16"/>
          <p:cNvSpPr>
            <a:spLocks noChangeArrowheads="1"/>
          </p:cNvSpPr>
          <p:nvPr/>
        </p:nvSpPr>
        <p:spPr bwMode="auto">
          <a:xfrm>
            <a:off x="7308850" y="2492375"/>
            <a:ext cx="790575" cy="1225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37617" name="Line 17"/>
          <p:cNvSpPr>
            <a:spLocks noChangeShapeType="1"/>
          </p:cNvSpPr>
          <p:nvPr/>
        </p:nvSpPr>
        <p:spPr bwMode="auto">
          <a:xfrm flipH="1" flipV="1">
            <a:off x="6516688" y="3284538"/>
            <a:ext cx="1587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18" name="Text Box 18"/>
          <p:cNvSpPr txBox="1">
            <a:spLocks noChangeArrowheads="1"/>
          </p:cNvSpPr>
          <p:nvPr/>
        </p:nvSpPr>
        <p:spPr bwMode="auto">
          <a:xfrm>
            <a:off x="6372225" y="3933825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37619" name="Rectangle 19"/>
          <p:cNvSpPr>
            <a:spLocks noChangeArrowheads="1"/>
          </p:cNvSpPr>
          <p:nvPr/>
        </p:nvSpPr>
        <p:spPr bwMode="auto">
          <a:xfrm>
            <a:off x="1187624" y="4941888"/>
            <a:ext cx="7200900" cy="13668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提供保密</a:t>
            </a:r>
            <a:endParaRPr kumimoji="1" lang="zh-CN" altLang="en-US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ctr"/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提供认证</a:t>
            </a:r>
            <a:endParaRPr kumimoji="1" lang="zh-CN" altLang="en-US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ctr"/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不提供签名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537620" name="Group 20"/>
          <p:cNvGrpSpPr/>
          <p:nvPr/>
        </p:nvGrpSpPr>
        <p:grpSpPr bwMode="auto">
          <a:xfrm>
            <a:off x="971550" y="2565400"/>
            <a:ext cx="1296988" cy="1393825"/>
            <a:chOff x="158" y="1389"/>
            <a:chExt cx="817" cy="878"/>
          </a:xfrm>
        </p:grpSpPr>
        <p:pic>
          <p:nvPicPr>
            <p:cNvPr id="537621" name="Picture 21" descr="J0292020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7622" name="Text Box 22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Bob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37623" name="Group 23"/>
          <p:cNvGrpSpPr/>
          <p:nvPr/>
        </p:nvGrpSpPr>
        <p:grpSpPr bwMode="auto">
          <a:xfrm>
            <a:off x="7956550" y="2636838"/>
            <a:ext cx="1187450" cy="1322387"/>
            <a:chOff x="5012" y="1434"/>
            <a:chExt cx="748" cy="833"/>
          </a:xfrm>
        </p:grpSpPr>
        <p:pic>
          <p:nvPicPr>
            <p:cNvPr id="537624" name="Picture 24" descr="J019538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7625" name="Text Box 25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Alice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7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7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3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7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7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7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7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7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7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7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7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7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7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7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7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3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7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7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7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7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7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37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5" grpId="0" animBg="1"/>
      <p:bldP spid="537606" grpId="0" animBg="1"/>
      <p:bldP spid="537607" grpId="0" animBg="1"/>
      <p:bldP spid="537608" grpId="0" animBg="1"/>
      <p:bldP spid="537609" grpId="0"/>
      <p:bldP spid="537610" grpId="0" animBg="1"/>
      <p:bldP spid="537611" grpId="0" animBg="1"/>
      <p:bldP spid="537612" grpId="0"/>
      <p:bldP spid="537613" grpId="0" animBg="1"/>
      <p:bldP spid="537614" grpId="0" animBg="1"/>
      <p:bldP spid="537615" grpId="0" animBg="1"/>
      <p:bldP spid="537616" grpId="0" animBg="1"/>
      <p:bldP spid="537617" grpId="0" animBg="1"/>
      <p:bldP spid="537618" grpId="0"/>
      <p:bldP spid="5376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4A97-522F-45AB-BF51-ABD068EB2D05}" type="datetime1">
              <a:rPr lang="zh-CN" altLang="en-US" smtClean="0"/>
            </a:fld>
            <a:endParaRPr lang="en-US" altLang="zh-CN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公钥加密：认证与签名</a:t>
            </a:r>
            <a:endParaRPr lang="zh-CN" altLang="en-US"/>
          </a:p>
        </p:txBody>
      </p:sp>
      <p:sp>
        <p:nvSpPr>
          <p:cNvPr id="541700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1702" name="Rectangle 6"/>
          <p:cNvSpPr>
            <a:spLocks noChangeArrowheads="1"/>
          </p:cNvSpPr>
          <p:nvPr/>
        </p:nvSpPr>
        <p:spPr bwMode="auto">
          <a:xfrm>
            <a:off x="1908175" y="2492375"/>
            <a:ext cx="790575" cy="1225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41703" name="Line 7"/>
          <p:cNvSpPr>
            <a:spLocks noChangeShapeType="1"/>
          </p:cNvSpPr>
          <p:nvPr/>
        </p:nvSpPr>
        <p:spPr bwMode="auto">
          <a:xfrm>
            <a:off x="2771775" y="3116263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1704" name="Oval 8"/>
          <p:cNvSpPr>
            <a:spLocks noChangeArrowheads="1"/>
          </p:cNvSpPr>
          <p:nvPr/>
        </p:nvSpPr>
        <p:spPr bwMode="auto">
          <a:xfrm>
            <a:off x="3275013" y="2827338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41705" name="Line 9"/>
          <p:cNvSpPr>
            <a:spLocks noChangeShapeType="1"/>
          </p:cNvSpPr>
          <p:nvPr/>
        </p:nvSpPr>
        <p:spPr bwMode="auto">
          <a:xfrm flipH="1" flipV="1">
            <a:off x="3492500" y="3259138"/>
            <a:ext cx="1588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1706" name="Text Box 10"/>
          <p:cNvSpPr txBox="1">
            <a:spLocks noChangeArrowheads="1"/>
          </p:cNvSpPr>
          <p:nvPr/>
        </p:nvSpPr>
        <p:spPr bwMode="auto">
          <a:xfrm>
            <a:off x="3275013" y="3908425"/>
            <a:ext cx="7207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K’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b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41707" name="Line 11"/>
          <p:cNvSpPr>
            <a:spLocks noChangeShapeType="1"/>
          </p:cNvSpPr>
          <p:nvPr/>
        </p:nvSpPr>
        <p:spPr bwMode="auto">
          <a:xfrm>
            <a:off x="3779838" y="3116263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1708" name="Rectangle 12"/>
          <p:cNvSpPr>
            <a:spLocks noChangeArrowheads="1"/>
          </p:cNvSpPr>
          <p:nvPr/>
        </p:nvSpPr>
        <p:spPr bwMode="auto">
          <a:xfrm>
            <a:off x="4500563" y="2466975"/>
            <a:ext cx="790575" cy="12255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4500563" y="38354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K’b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(M)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41710" name="Line 14"/>
          <p:cNvSpPr>
            <a:spLocks noChangeShapeType="1"/>
          </p:cNvSpPr>
          <p:nvPr/>
        </p:nvSpPr>
        <p:spPr bwMode="auto">
          <a:xfrm>
            <a:off x="5291138" y="3116263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1711" name="Oval 15"/>
          <p:cNvSpPr>
            <a:spLocks noChangeArrowheads="1"/>
          </p:cNvSpPr>
          <p:nvPr/>
        </p:nvSpPr>
        <p:spPr bwMode="auto">
          <a:xfrm>
            <a:off x="6083300" y="282733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41712" name="Line 16"/>
          <p:cNvSpPr>
            <a:spLocks noChangeShapeType="1"/>
          </p:cNvSpPr>
          <p:nvPr/>
        </p:nvSpPr>
        <p:spPr bwMode="auto">
          <a:xfrm>
            <a:off x="6516688" y="3068638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1713" name="Rectangle 17"/>
          <p:cNvSpPr>
            <a:spLocks noChangeArrowheads="1"/>
          </p:cNvSpPr>
          <p:nvPr/>
        </p:nvSpPr>
        <p:spPr bwMode="auto">
          <a:xfrm>
            <a:off x="7019925" y="2492375"/>
            <a:ext cx="790575" cy="1225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41714" name="Line 18"/>
          <p:cNvSpPr>
            <a:spLocks noChangeShapeType="1"/>
          </p:cNvSpPr>
          <p:nvPr/>
        </p:nvSpPr>
        <p:spPr bwMode="auto">
          <a:xfrm flipH="1" flipV="1">
            <a:off x="6300788" y="3259138"/>
            <a:ext cx="1587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1715" name="Text Box 19"/>
          <p:cNvSpPr txBox="1">
            <a:spLocks noChangeArrowheads="1"/>
          </p:cNvSpPr>
          <p:nvPr/>
        </p:nvSpPr>
        <p:spPr bwMode="auto">
          <a:xfrm>
            <a:off x="6156325" y="3908425"/>
            <a:ext cx="7921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b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41716" name="Rectangle 20"/>
          <p:cNvSpPr>
            <a:spLocks noChangeArrowheads="1"/>
          </p:cNvSpPr>
          <p:nvPr/>
        </p:nvSpPr>
        <p:spPr bwMode="auto">
          <a:xfrm>
            <a:off x="899592" y="4941888"/>
            <a:ext cx="7200900" cy="1366837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提供认证</a:t>
            </a:r>
            <a:endParaRPr kumimoji="1" lang="zh-CN" altLang="en-US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1"/>
          <p:cNvGrpSpPr/>
          <p:nvPr/>
        </p:nvGrpSpPr>
        <p:grpSpPr bwMode="auto">
          <a:xfrm>
            <a:off x="971550" y="2565400"/>
            <a:ext cx="1296988" cy="1393825"/>
            <a:chOff x="158" y="1389"/>
            <a:chExt cx="817" cy="878"/>
          </a:xfrm>
        </p:grpSpPr>
        <p:pic>
          <p:nvPicPr>
            <p:cNvPr id="541718" name="Picture 22" descr="J029202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41719" name="Text Box 23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Bob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 bwMode="auto">
          <a:xfrm>
            <a:off x="7740650" y="2565400"/>
            <a:ext cx="1187450" cy="1322388"/>
            <a:chOff x="5012" y="1434"/>
            <a:chExt cx="748" cy="833"/>
          </a:xfrm>
        </p:grpSpPr>
        <p:pic>
          <p:nvPicPr>
            <p:cNvPr id="541721" name="Picture 25" descr="J019538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41722" name="Text Box 26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Alice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4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1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1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1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1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4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4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41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41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2" grpId="0" animBg="1"/>
      <p:bldP spid="541703" grpId="0" animBg="1"/>
      <p:bldP spid="541704" grpId="0" animBg="1"/>
      <p:bldP spid="541705" grpId="0" animBg="1"/>
      <p:bldP spid="541706" grpId="0"/>
      <p:bldP spid="541707" grpId="0" animBg="1"/>
      <p:bldP spid="541708" grpId="0" animBg="1"/>
      <p:bldP spid="541709" grpId="0"/>
      <p:bldP spid="541710" grpId="0" animBg="1"/>
      <p:bldP spid="541711" grpId="0" animBg="1"/>
      <p:bldP spid="541712" grpId="0" animBg="1"/>
      <p:bldP spid="541713" grpId="0" animBg="1"/>
      <p:bldP spid="541714" grpId="0" animBg="1"/>
      <p:bldP spid="541715" grpId="0"/>
      <p:bldP spid="5417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70C5-2395-4AE0-96C7-1B70107C38FE}" type="datetime1">
              <a:rPr lang="zh-CN" altLang="en-US"/>
            </a:fld>
            <a:endParaRPr lang="en-US" altLang="zh-CN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4400">
                <a:latin typeface="Times New Roman" panose="02020603050405020304" pitchFamily="18" charset="0"/>
              </a:rPr>
              <a:t>公钥加密：保密、认证与签名</a:t>
            </a:r>
            <a:endParaRPr lang="zh-CN" altLang="en-US" sz="4400">
              <a:latin typeface="Times New Roman" panose="02020603050405020304" pitchFamily="18" charset="0"/>
            </a:endParaRPr>
          </a:p>
        </p:txBody>
      </p:sp>
      <p:sp>
        <p:nvSpPr>
          <p:cNvPr id="543748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750" name="Rectangle 6"/>
          <p:cNvSpPr>
            <a:spLocks noChangeArrowheads="1"/>
          </p:cNvSpPr>
          <p:nvPr/>
        </p:nvSpPr>
        <p:spPr bwMode="auto">
          <a:xfrm>
            <a:off x="1187450" y="1628775"/>
            <a:ext cx="790575" cy="1225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43751" name="Line 7"/>
          <p:cNvSpPr>
            <a:spLocks noChangeShapeType="1"/>
          </p:cNvSpPr>
          <p:nvPr/>
        </p:nvSpPr>
        <p:spPr bwMode="auto">
          <a:xfrm>
            <a:off x="2951163" y="2276475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3752" name="Oval 8"/>
          <p:cNvSpPr>
            <a:spLocks noChangeArrowheads="1"/>
          </p:cNvSpPr>
          <p:nvPr/>
        </p:nvSpPr>
        <p:spPr bwMode="auto">
          <a:xfrm>
            <a:off x="2519363" y="20605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43753" name="Line 9"/>
          <p:cNvSpPr>
            <a:spLocks noChangeShapeType="1"/>
          </p:cNvSpPr>
          <p:nvPr/>
        </p:nvSpPr>
        <p:spPr bwMode="auto">
          <a:xfrm flipH="1" flipV="1">
            <a:off x="5364163" y="2492375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3754" name="Text Box 10"/>
          <p:cNvSpPr txBox="1">
            <a:spLocks noChangeArrowheads="1"/>
          </p:cNvSpPr>
          <p:nvPr/>
        </p:nvSpPr>
        <p:spPr bwMode="auto">
          <a:xfrm>
            <a:off x="5111750" y="2997200"/>
            <a:ext cx="7207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a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43755" name="Line 11"/>
          <p:cNvSpPr>
            <a:spLocks noChangeShapeType="1"/>
          </p:cNvSpPr>
          <p:nvPr/>
        </p:nvSpPr>
        <p:spPr bwMode="auto">
          <a:xfrm>
            <a:off x="5651500" y="2349500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3756" name="Rectangle 12"/>
          <p:cNvSpPr>
            <a:spLocks noChangeArrowheads="1"/>
          </p:cNvSpPr>
          <p:nvPr/>
        </p:nvSpPr>
        <p:spPr bwMode="auto">
          <a:xfrm>
            <a:off x="6372225" y="1700213"/>
            <a:ext cx="790575" cy="122555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43757" name="Text Box 13"/>
          <p:cNvSpPr txBox="1">
            <a:spLocks noChangeArrowheads="1"/>
          </p:cNvSpPr>
          <p:nvPr/>
        </p:nvSpPr>
        <p:spPr bwMode="auto">
          <a:xfrm>
            <a:off x="5903913" y="2924175"/>
            <a:ext cx="20161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Ka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(D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k’b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(M))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43758" name="Line 14"/>
          <p:cNvSpPr>
            <a:spLocks noChangeShapeType="1"/>
          </p:cNvSpPr>
          <p:nvPr/>
        </p:nvSpPr>
        <p:spPr bwMode="auto">
          <a:xfrm>
            <a:off x="7162800" y="2349500"/>
            <a:ext cx="973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3759" name="Oval 15"/>
          <p:cNvSpPr>
            <a:spLocks noChangeArrowheads="1"/>
          </p:cNvSpPr>
          <p:nvPr/>
        </p:nvSpPr>
        <p:spPr bwMode="auto">
          <a:xfrm>
            <a:off x="7991475" y="3860800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43760" name="Line 16"/>
          <p:cNvSpPr>
            <a:spLocks noChangeShapeType="1"/>
          </p:cNvSpPr>
          <p:nvPr/>
        </p:nvSpPr>
        <p:spPr bwMode="auto">
          <a:xfrm flipH="1" flipV="1">
            <a:off x="8207375" y="4365625"/>
            <a:ext cx="1588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3761" name="Text Box 17"/>
          <p:cNvSpPr txBox="1">
            <a:spLocks noChangeArrowheads="1"/>
          </p:cNvSpPr>
          <p:nvPr/>
        </p:nvSpPr>
        <p:spPr bwMode="auto">
          <a:xfrm>
            <a:off x="7991475" y="4941888"/>
            <a:ext cx="7921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K’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a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43762" name="Rectangle 18"/>
          <p:cNvSpPr>
            <a:spLocks noChangeArrowheads="1"/>
          </p:cNvSpPr>
          <p:nvPr/>
        </p:nvSpPr>
        <p:spPr bwMode="auto">
          <a:xfrm>
            <a:off x="899592" y="5445125"/>
            <a:ext cx="7200900" cy="1033463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提供认证</a:t>
            </a:r>
            <a:endParaRPr kumimoji="1" lang="zh-CN" altLang="en-US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ctr"/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提供保密性</a:t>
            </a:r>
            <a:endParaRPr kumimoji="1" lang="zh-CN" altLang="en-US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763" name="Line 19"/>
          <p:cNvSpPr>
            <a:spLocks noChangeShapeType="1"/>
          </p:cNvSpPr>
          <p:nvPr/>
        </p:nvSpPr>
        <p:spPr bwMode="auto">
          <a:xfrm>
            <a:off x="1979613" y="2276475"/>
            <a:ext cx="539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3764" name="Oval 20"/>
          <p:cNvSpPr>
            <a:spLocks noChangeArrowheads="1"/>
          </p:cNvSpPr>
          <p:nvPr/>
        </p:nvSpPr>
        <p:spPr bwMode="auto">
          <a:xfrm>
            <a:off x="5146675" y="205898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43765" name="Line 21"/>
          <p:cNvSpPr>
            <a:spLocks noChangeShapeType="1"/>
          </p:cNvSpPr>
          <p:nvPr/>
        </p:nvSpPr>
        <p:spPr bwMode="auto">
          <a:xfrm flipH="1" flipV="1">
            <a:off x="2735263" y="2492375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3766" name="Text Box 22"/>
          <p:cNvSpPr txBox="1">
            <a:spLocks noChangeArrowheads="1"/>
          </p:cNvSpPr>
          <p:nvPr/>
        </p:nvSpPr>
        <p:spPr bwMode="auto">
          <a:xfrm>
            <a:off x="2446338" y="2997200"/>
            <a:ext cx="7207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K’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b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43767" name="Rectangle 23"/>
          <p:cNvSpPr>
            <a:spLocks noChangeArrowheads="1"/>
          </p:cNvSpPr>
          <p:nvPr/>
        </p:nvSpPr>
        <p:spPr bwMode="auto">
          <a:xfrm>
            <a:off x="3743325" y="1628775"/>
            <a:ext cx="790575" cy="12255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43768" name="Line 24"/>
          <p:cNvSpPr>
            <a:spLocks noChangeShapeType="1"/>
          </p:cNvSpPr>
          <p:nvPr/>
        </p:nvSpPr>
        <p:spPr bwMode="auto">
          <a:xfrm>
            <a:off x="4535488" y="227647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3769" name="Text Box 25"/>
          <p:cNvSpPr txBox="1">
            <a:spLocks noChangeArrowheads="1"/>
          </p:cNvSpPr>
          <p:nvPr/>
        </p:nvSpPr>
        <p:spPr bwMode="auto">
          <a:xfrm>
            <a:off x="3454400" y="2924175"/>
            <a:ext cx="1512888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k’b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(M)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43770" name="Line 26"/>
          <p:cNvSpPr>
            <a:spLocks noChangeShapeType="1"/>
          </p:cNvSpPr>
          <p:nvPr/>
        </p:nvSpPr>
        <p:spPr bwMode="auto">
          <a:xfrm>
            <a:off x="8101013" y="2349500"/>
            <a:ext cx="36512" cy="1511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3771" name="Rectangle 27"/>
          <p:cNvSpPr>
            <a:spLocks noChangeArrowheads="1"/>
          </p:cNvSpPr>
          <p:nvPr/>
        </p:nvSpPr>
        <p:spPr bwMode="auto">
          <a:xfrm>
            <a:off x="6478588" y="3573463"/>
            <a:ext cx="790575" cy="12255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43772" name="Text Box 28"/>
          <p:cNvSpPr txBox="1">
            <a:spLocks noChangeArrowheads="1"/>
          </p:cNvSpPr>
          <p:nvPr/>
        </p:nvSpPr>
        <p:spPr bwMode="auto">
          <a:xfrm>
            <a:off x="6335713" y="4868863"/>
            <a:ext cx="1512887" cy="4556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k’b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(M)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43773" name="Line 29"/>
          <p:cNvSpPr>
            <a:spLocks noChangeShapeType="1"/>
          </p:cNvSpPr>
          <p:nvPr/>
        </p:nvSpPr>
        <p:spPr bwMode="auto">
          <a:xfrm flipH="1">
            <a:off x="7270750" y="40767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3774" name="Oval 30"/>
          <p:cNvSpPr>
            <a:spLocks noChangeArrowheads="1"/>
          </p:cNvSpPr>
          <p:nvPr/>
        </p:nvSpPr>
        <p:spPr bwMode="auto">
          <a:xfrm>
            <a:off x="5183188" y="3789363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43775" name="Line 31"/>
          <p:cNvSpPr>
            <a:spLocks noChangeShapeType="1"/>
          </p:cNvSpPr>
          <p:nvPr/>
        </p:nvSpPr>
        <p:spPr bwMode="auto">
          <a:xfrm flipH="1" flipV="1">
            <a:off x="5399088" y="4221163"/>
            <a:ext cx="1587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3776" name="Text Box 32"/>
          <p:cNvSpPr txBox="1">
            <a:spLocks noChangeArrowheads="1"/>
          </p:cNvSpPr>
          <p:nvPr/>
        </p:nvSpPr>
        <p:spPr bwMode="auto">
          <a:xfrm>
            <a:off x="5183188" y="4724400"/>
            <a:ext cx="7207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b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43777" name="Line 33"/>
          <p:cNvSpPr>
            <a:spLocks noChangeShapeType="1"/>
          </p:cNvSpPr>
          <p:nvPr/>
        </p:nvSpPr>
        <p:spPr bwMode="auto">
          <a:xfrm flipH="1">
            <a:off x="5614988" y="4076700"/>
            <a:ext cx="865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3778" name="Rectangle 34"/>
          <p:cNvSpPr>
            <a:spLocks noChangeArrowheads="1"/>
          </p:cNvSpPr>
          <p:nvPr/>
        </p:nvSpPr>
        <p:spPr bwMode="auto">
          <a:xfrm>
            <a:off x="3598863" y="3573463"/>
            <a:ext cx="790575" cy="1225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43779" name="Line 35"/>
          <p:cNvSpPr>
            <a:spLocks noChangeShapeType="1"/>
          </p:cNvSpPr>
          <p:nvPr/>
        </p:nvSpPr>
        <p:spPr bwMode="auto">
          <a:xfrm flipH="1">
            <a:off x="4391025" y="4076700"/>
            <a:ext cx="792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6"/>
          <p:cNvGrpSpPr/>
          <p:nvPr/>
        </p:nvGrpSpPr>
        <p:grpSpPr bwMode="auto">
          <a:xfrm>
            <a:off x="1116013" y="2852738"/>
            <a:ext cx="1296987" cy="1393825"/>
            <a:chOff x="158" y="1389"/>
            <a:chExt cx="817" cy="878"/>
          </a:xfrm>
        </p:grpSpPr>
        <p:pic>
          <p:nvPicPr>
            <p:cNvPr id="543781" name="Picture 37" descr="J029202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43782" name="Text Box 38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Bob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39"/>
          <p:cNvGrpSpPr/>
          <p:nvPr/>
        </p:nvGrpSpPr>
        <p:grpSpPr bwMode="auto">
          <a:xfrm>
            <a:off x="8101013" y="2997200"/>
            <a:ext cx="1223962" cy="1304925"/>
            <a:chOff x="5012" y="1434"/>
            <a:chExt cx="748" cy="839"/>
          </a:xfrm>
        </p:grpSpPr>
        <p:pic>
          <p:nvPicPr>
            <p:cNvPr id="543784" name="Picture 40" descr="J019538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43785" name="Text Box 41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9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Alice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3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3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3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3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3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3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3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3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3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4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3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3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43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3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54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4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43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43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43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3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54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3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3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43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43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3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3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43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43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43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43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43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43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543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3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43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43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43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43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43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0" grpId="0" animBg="1"/>
      <p:bldP spid="543751" grpId="0" animBg="1"/>
      <p:bldP spid="543752" grpId="0" animBg="1"/>
      <p:bldP spid="543753" grpId="0" animBg="1"/>
      <p:bldP spid="543754" grpId="0"/>
      <p:bldP spid="543755" grpId="0" animBg="1"/>
      <p:bldP spid="543756" grpId="0" animBg="1"/>
      <p:bldP spid="543757" grpId="0"/>
      <p:bldP spid="543758" grpId="0" animBg="1"/>
      <p:bldP spid="543759" grpId="0" animBg="1"/>
      <p:bldP spid="543760" grpId="0" animBg="1"/>
      <p:bldP spid="543761" grpId="0"/>
      <p:bldP spid="543762" grpId="0" animBg="1"/>
      <p:bldP spid="543763" grpId="0" animBg="1"/>
      <p:bldP spid="543764" grpId="0" animBg="1"/>
      <p:bldP spid="543765" grpId="0" animBg="1"/>
      <p:bldP spid="543766" grpId="0"/>
      <p:bldP spid="543767" grpId="0" animBg="1"/>
      <p:bldP spid="543768" grpId="0" animBg="1"/>
      <p:bldP spid="543769" grpId="0"/>
      <p:bldP spid="543770" grpId="0" animBg="1"/>
      <p:bldP spid="543771" grpId="0" animBg="1"/>
      <p:bldP spid="543772" grpId="0"/>
      <p:bldP spid="543773" grpId="0" animBg="1"/>
      <p:bldP spid="543774" grpId="0" animBg="1"/>
      <p:bldP spid="543775" grpId="0" animBg="1"/>
      <p:bldP spid="543776" grpId="0"/>
      <p:bldP spid="543777" grpId="0" animBg="1"/>
      <p:bldP spid="543778" grpId="0" animBg="1"/>
      <p:bldP spid="5437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latin typeface="Times New Roman" panose="02020603050405020304" pitchFamily="18" charset="0"/>
              </a:rPr>
              <a:t>公钥加密：保密、认证与</a:t>
            </a:r>
            <a:r>
              <a:rPr lang="zh-CN" altLang="en-US" sz="4400" smtClean="0">
                <a:latin typeface="Times New Roman" panose="02020603050405020304" pitchFamily="18" charset="0"/>
              </a:rPr>
              <a:t>签名</a:t>
            </a:r>
            <a:endParaRPr lang="en-US" altLang="zh-CN" sz="4400">
              <a:latin typeface="Times New Roman" panose="02020603050405020304" pitchFamily="18" charset="0"/>
            </a:endParaRPr>
          </a:p>
        </p:txBody>
      </p:sp>
      <p:sp>
        <p:nvSpPr>
          <p:cNvPr id="41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B4D8A3-9299-4664-AD06-CB1B99A9DC49}" type="datetime1">
              <a:rPr lang="zh-CN" altLang="en-US"/>
            </a:fld>
            <a:endParaRPr lang="en-US" altLang="zh-CN"/>
          </a:p>
        </p:txBody>
      </p:sp>
      <p:sp>
        <p:nvSpPr>
          <p:cNvPr id="545796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5797" name="Rectangle 5"/>
          <p:cNvSpPr>
            <a:spLocks noRot="1" noChangeArrowheads="1"/>
          </p:cNvSpPr>
          <p:nvPr/>
        </p:nvSpPr>
        <p:spPr bwMode="auto">
          <a:xfrm>
            <a:off x="250825" y="981075"/>
            <a:ext cx="7056438" cy="844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endParaRPr lang="en-US" altLang="zh-CN" sz="2800" b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5798" name="Rectangle 6"/>
          <p:cNvSpPr>
            <a:spLocks noChangeArrowheads="1"/>
          </p:cNvSpPr>
          <p:nvPr/>
        </p:nvSpPr>
        <p:spPr bwMode="auto">
          <a:xfrm>
            <a:off x="1116013" y="1628775"/>
            <a:ext cx="790575" cy="1225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45799" name="Line 7"/>
          <p:cNvSpPr>
            <a:spLocks noChangeShapeType="1"/>
          </p:cNvSpPr>
          <p:nvPr/>
        </p:nvSpPr>
        <p:spPr bwMode="auto">
          <a:xfrm>
            <a:off x="2916238" y="2276475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5800" name="Oval 8"/>
          <p:cNvSpPr>
            <a:spLocks noChangeArrowheads="1"/>
          </p:cNvSpPr>
          <p:nvPr/>
        </p:nvSpPr>
        <p:spPr bwMode="auto">
          <a:xfrm>
            <a:off x="2484438" y="20605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45801" name="Line 9"/>
          <p:cNvSpPr>
            <a:spLocks noChangeShapeType="1"/>
          </p:cNvSpPr>
          <p:nvPr/>
        </p:nvSpPr>
        <p:spPr bwMode="auto">
          <a:xfrm flipH="1" flipV="1">
            <a:off x="5329238" y="2492375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5802" name="Text Box 10"/>
          <p:cNvSpPr txBox="1">
            <a:spLocks noChangeArrowheads="1"/>
          </p:cNvSpPr>
          <p:nvPr/>
        </p:nvSpPr>
        <p:spPr bwMode="auto">
          <a:xfrm>
            <a:off x="5148263" y="2997200"/>
            <a:ext cx="720725" cy="8239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K’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b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45803" name="Line 11"/>
          <p:cNvSpPr>
            <a:spLocks noChangeShapeType="1"/>
          </p:cNvSpPr>
          <p:nvPr/>
        </p:nvSpPr>
        <p:spPr bwMode="auto">
          <a:xfrm>
            <a:off x="5616575" y="2349500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5804" name="Rectangle 12"/>
          <p:cNvSpPr>
            <a:spLocks noChangeArrowheads="1"/>
          </p:cNvSpPr>
          <p:nvPr/>
        </p:nvSpPr>
        <p:spPr bwMode="auto">
          <a:xfrm>
            <a:off x="6337300" y="1700213"/>
            <a:ext cx="790575" cy="12255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45805" name="Text Box 13"/>
          <p:cNvSpPr txBox="1">
            <a:spLocks noChangeArrowheads="1"/>
          </p:cNvSpPr>
          <p:nvPr/>
        </p:nvSpPr>
        <p:spPr bwMode="auto">
          <a:xfrm>
            <a:off x="5868988" y="2852738"/>
            <a:ext cx="20161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K’b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(E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ka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(M))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45806" name="Line 14"/>
          <p:cNvSpPr>
            <a:spLocks noChangeShapeType="1"/>
          </p:cNvSpPr>
          <p:nvPr/>
        </p:nvSpPr>
        <p:spPr bwMode="auto">
          <a:xfrm>
            <a:off x="7127875" y="2349500"/>
            <a:ext cx="973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5807" name="Oval 15"/>
          <p:cNvSpPr>
            <a:spLocks noChangeArrowheads="1"/>
          </p:cNvSpPr>
          <p:nvPr/>
        </p:nvSpPr>
        <p:spPr bwMode="auto">
          <a:xfrm>
            <a:off x="7956550" y="3860800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45808" name="Line 16"/>
          <p:cNvSpPr>
            <a:spLocks noChangeShapeType="1"/>
          </p:cNvSpPr>
          <p:nvPr/>
        </p:nvSpPr>
        <p:spPr bwMode="auto">
          <a:xfrm flipH="1" flipV="1">
            <a:off x="8172450" y="4365625"/>
            <a:ext cx="1588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5809" name="Text Box 17"/>
          <p:cNvSpPr txBox="1">
            <a:spLocks noChangeArrowheads="1"/>
          </p:cNvSpPr>
          <p:nvPr/>
        </p:nvSpPr>
        <p:spPr bwMode="auto">
          <a:xfrm>
            <a:off x="7956550" y="4868863"/>
            <a:ext cx="7921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Kb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45810" name="Rectangle 18"/>
          <p:cNvSpPr>
            <a:spLocks noChangeArrowheads="1"/>
          </p:cNvSpPr>
          <p:nvPr/>
        </p:nvSpPr>
        <p:spPr bwMode="auto">
          <a:xfrm>
            <a:off x="1331913" y="5516563"/>
            <a:ext cx="7200900" cy="103346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提供认证</a:t>
            </a:r>
            <a:endParaRPr kumimoji="1" lang="zh-CN" altLang="en-US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ctr"/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提供保密性</a:t>
            </a:r>
            <a:endParaRPr kumimoji="1" lang="zh-CN" altLang="en-US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5811" name="Line 19"/>
          <p:cNvSpPr>
            <a:spLocks noChangeShapeType="1"/>
          </p:cNvSpPr>
          <p:nvPr/>
        </p:nvSpPr>
        <p:spPr bwMode="auto">
          <a:xfrm>
            <a:off x="1908175" y="227647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5812" name="Oval 20"/>
          <p:cNvSpPr>
            <a:spLocks noChangeArrowheads="1"/>
          </p:cNvSpPr>
          <p:nvPr/>
        </p:nvSpPr>
        <p:spPr bwMode="auto">
          <a:xfrm>
            <a:off x="5111750" y="205898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45813" name="Line 21"/>
          <p:cNvSpPr>
            <a:spLocks noChangeShapeType="1"/>
          </p:cNvSpPr>
          <p:nvPr/>
        </p:nvSpPr>
        <p:spPr bwMode="auto">
          <a:xfrm flipH="1" flipV="1">
            <a:off x="2700338" y="2492375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5814" name="Text Box 22"/>
          <p:cNvSpPr txBox="1">
            <a:spLocks noChangeArrowheads="1"/>
          </p:cNvSpPr>
          <p:nvPr/>
        </p:nvSpPr>
        <p:spPr bwMode="auto">
          <a:xfrm>
            <a:off x="2484438" y="2997200"/>
            <a:ext cx="7207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a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45815" name="Rectangle 23"/>
          <p:cNvSpPr>
            <a:spLocks noChangeArrowheads="1"/>
          </p:cNvSpPr>
          <p:nvPr/>
        </p:nvSpPr>
        <p:spPr bwMode="auto">
          <a:xfrm>
            <a:off x="3708400" y="1628775"/>
            <a:ext cx="790575" cy="12255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45816" name="Line 24"/>
          <p:cNvSpPr>
            <a:spLocks noChangeShapeType="1"/>
          </p:cNvSpPr>
          <p:nvPr/>
        </p:nvSpPr>
        <p:spPr bwMode="auto">
          <a:xfrm>
            <a:off x="4500563" y="227647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5817" name="Text Box 25"/>
          <p:cNvSpPr txBox="1">
            <a:spLocks noChangeArrowheads="1"/>
          </p:cNvSpPr>
          <p:nvPr/>
        </p:nvSpPr>
        <p:spPr bwMode="auto">
          <a:xfrm>
            <a:off x="3563938" y="2924175"/>
            <a:ext cx="15128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(M)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45818" name="Line 26"/>
          <p:cNvSpPr>
            <a:spLocks noChangeShapeType="1"/>
          </p:cNvSpPr>
          <p:nvPr/>
        </p:nvSpPr>
        <p:spPr bwMode="auto">
          <a:xfrm>
            <a:off x="8101013" y="2349500"/>
            <a:ext cx="36512" cy="1511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5819" name="Rectangle 27"/>
          <p:cNvSpPr>
            <a:spLocks noChangeArrowheads="1"/>
          </p:cNvSpPr>
          <p:nvPr/>
        </p:nvSpPr>
        <p:spPr bwMode="auto">
          <a:xfrm>
            <a:off x="6443663" y="3573463"/>
            <a:ext cx="790575" cy="12255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45820" name="Text Box 28"/>
          <p:cNvSpPr txBox="1">
            <a:spLocks noChangeArrowheads="1"/>
          </p:cNvSpPr>
          <p:nvPr/>
        </p:nvSpPr>
        <p:spPr bwMode="auto">
          <a:xfrm>
            <a:off x="6156325" y="4797425"/>
            <a:ext cx="1512888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ka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(M)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45821" name="Line 29"/>
          <p:cNvSpPr>
            <a:spLocks noChangeShapeType="1"/>
          </p:cNvSpPr>
          <p:nvPr/>
        </p:nvSpPr>
        <p:spPr bwMode="auto">
          <a:xfrm flipH="1">
            <a:off x="7235825" y="40767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5822" name="Oval 30"/>
          <p:cNvSpPr>
            <a:spLocks noChangeArrowheads="1"/>
          </p:cNvSpPr>
          <p:nvPr/>
        </p:nvSpPr>
        <p:spPr bwMode="auto">
          <a:xfrm>
            <a:off x="5148263" y="3789363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45823" name="Line 31"/>
          <p:cNvSpPr>
            <a:spLocks noChangeShapeType="1"/>
          </p:cNvSpPr>
          <p:nvPr/>
        </p:nvSpPr>
        <p:spPr bwMode="auto">
          <a:xfrm flipH="1" flipV="1">
            <a:off x="5364163" y="4221163"/>
            <a:ext cx="1587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5824" name="Text Box 32"/>
          <p:cNvSpPr txBox="1">
            <a:spLocks noChangeArrowheads="1"/>
          </p:cNvSpPr>
          <p:nvPr/>
        </p:nvSpPr>
        <p:spPr bwMode="auto">
          <a:xfrm>
            <a:off x="5076825" y="4724400"/>
            <a:ext cx="7207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K’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a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45825" name="Line 33"/>
          <p:cNvSpPr>
            <a:spLocks noChangeShapeType="1"/>
          </p:cNvSpPr>
          <p:nvPr/>
        </p:nvSpPr>
        <p:spPr bwMode="auto">
          <a:xfrm flipH="1">
            <a:off x="5580063" y="4076700"/>
            <a:ext cx="865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5826" name="Rectangle 34"/>
          <p:cNvSpPr>
            <a:spLocks noChangeArrowheads="1"/>
          </p:cNvSpPr>
          <p:nvPr/>
        </p:nvSpPr>
        <p:spPr bwMode="auto">
          <a:xfrm>
            <a:off x="3563938" y="3573463"/>
            <a:ext cx="790575" cy="1225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45827" name="Line 35"/>
          <p:cNvSpPr>
            <a:spLocks noChangeShapeType="1"/>
          </p:cNvSpPr>
          <p:nvPr/>
        </p:nvSpPr>
        <p:spPr bwMode="auto">
          <a:xfrm flipH="1">
            <a:off x="4284663" y="4076700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6"/>
          <p:cNvGrpSpPr/>
          <p:nvPr/>
        </p:nvGrpSpPr>
        <p:grpSpPr bwMode="auto">
          <a:xfrm>
            <a:off x="1042988" y="2852738"/>
            <a:ext cx="1296987" cy="1393825"/>
            <a:chOff x="158" y="1389"/>
            <a:chExt cx="817" cy="878"/>
          </a:xfrm>
        </p:grpSpPr>
        <p:pic>
          <p:nvPicPr>
            <p:cNvPr id="545829" name="Picture 37" descr="J029202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45830" name="Text Box 38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Bob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39"/>
          <p:cNvGrpSpPr/>
          <p:nvPr/>
        </p:nvGrpSpPr>
        <p:grpSpPr bwMode="auto">
          <a:xfrm>
            <a:off x="7956550" y="2781300"/>
            <a:ext cx="1187450" cy="1322388"/>
            <a:chOff x="5012" y="1434"/>
            <a:chExt cx="748" cy="833"/>
          </a:xfrm>
        </p:grpSpPr>
        <p:pic>
          <p:nvPicPr>
            <p:cNvPr id="545832" name="Picture 40" descr="J019538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45833" name="Text Box 41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Alice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304730"/>
          </a:xfrm>
        </p:spPr>
        <p:txBody>
          <a:bodyPr/>
          <a:lstStyle/>
          <a:p>
            <a:r>
              <a:rPr lang="zh-CN" altLang="en-US" dirty="0" smtClean="0"/>
              <a:t>消息的密文为认证标识</a:t>
            </a:r>
            <a:endParaRPr lang="en-US" altLang="zh-CN" dirty="0" smtClean="0"/>
          </a:p>
          <a:p>
            <a:r>
              <a:rPr lang="zh-CN" altLang="en-US" dirty="0" smtClean="0"/>
              <a:t>消息有多长，认证标识就有多长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消息加密函数认证缺点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F76BC6-21BC-4824-AD03-8ED13D378C17}" type="slidenum">
              <a:rPr lang="en-US" altLang="zh-CN" smtClean="0"/>
            </a:fld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1767108" y="3068960"/>
            <a:ext cx="4243442" cy="2231658"/>
            <a:chOff x="1767108" y="3068960"/>
            <a:chExt cx="4243442" cy="2231658"/>
          </a:xfrm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2393420" y="3068960"/>
              <a:ext cx="1092190" cy="5397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M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2125117" y="4172165"/>
              <a:ext cx="5746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2699792" y="3954679"/>
              <a:ext cx="433387" cy="4318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1767108" y="3957851"/>
              <a:ext cx="42862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K</a:t>
              </a:r>
              <a:endParaRPr kumimoji="1" lang="en-US" altLang="zh-CN" sz="24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2414040" y="4760853"/>
              <a:ext cx="1092190" cy="53976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2485478" y="4800552"/>
              <a:ext cx="100013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K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(M)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5400000">
              <a:off x="2736305" y="3789376"/>
              <a:ext cx="357190" cy="15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5400000">
              <a:off x="2736305" y="4578614"/>
              <a:ext cx="357190" cy="15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3203848" y="4182509"/>
              <a:ext cx="5746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3826170" y="3896757"/>
              <a:ext cx="1092190" cy="5397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M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4918360" y="3896757"/>
              <a:ext cx="1092190" cy="53976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989798" y="3936456"/>
              <a:ext cx="100013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K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(M)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假定通信</a:t>
            </a:r>
            <a:r>
              <a:rPr lang="zh-CN" altLang="en-US" dirty="0"/>
              <a:t>双方共享密钥</a:t>
            </a:r>
            <a:r>
              <a:rPr lang="en-US" altLang="zh-CN" dirty="0" smtClean="0"/>
              <a:t>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发送方使用</a:t>
            </a:r>
            <a:r>
              <a:rPr lang="en-US" altLang="zh-CN" dirty="0"/>
              <a:t>K</a:t>
            </a:r>
            <a:r>
              <a:rPr lang="zh-CN" altLang="en-US" dirty="0" smtClean="0"/>
              <a:t>生成</a:t>
            </a:r>
            <a:r>
              <a:rPr lang="zh-CN" altLang="en-US" dirty="0"/>
              <a:t>一个</a:t>
            </a:r>
            <a:r>
              <a:rPr lang="zh-CN" altLang="en-US" b="1" dirty="0">
                <a:solidFill>
                  <a:srgbClr val="C00000"/>
                </a:solidFill>
              </a:rPr>
              <a:t>固定大小</a:t>
            </a:r>
            <a:r>
              <a:rPr lang="zh-CN" altLang="en-US" dirty="0"/>
              <a:t>的短数据块，并将该数据</a:t>
            </a:r>
            <a:r>
              <a:rPr lang="zh-CN" altLang="en-US" dirty="0" smtClean="0"/>
              <a:t>块附加到</a:t>
            </a:r>
            <a:r>
              <a:rPr lang="zh-CN" altLang="en-US" dirty="0"/>
              <a:t>消息</a:t>
            </a:r>
            <a:r>
              <a:rPr lang="zh-CN" altLang="en-US" dirty="0" smtClean="0"/>
              <a:t>后面</a:t>
            </a:r>
            <a:endParaRPr lang="en-US" altLang="zh-CN" dirty="0" smtClean="0"/>
          </a:p>
          <a:p>
            <a:pPr marL="393065" lvl="1" indent="0">
              <a:buNone/>
            </a:pPr>
            <a:r>
              <a:rPr lang="en-US" altLang="zh-CN" sz="3600" b="1" dirty="0" smtClean="0">
                <a:solidFill>
                  <a:srgbClr val="C00000"/>
                </a:solidFill>
              </a:rPr>
              <a:t>		MAC</a:t>
            </a:r>
            <a:r>
              <a:rPr lang="zh-CN" altLang="en-US" sz="3600" b="1" dirty="0">
                <a:solidFill>
                  <a:srgbClr val="C00000"/>
                </a:solidFill>
              </a:rPr>
              <a:t>＝</a:t>
            </a:r>
            <a:r>
              <a:rPr lang="en-US" altLang="zh-CN" sz="3600" b="1" dirty="0" err="1">
                <a:solidFill>
                  <a:srgbClr val="C00000"/>
                </a:solidFill>
              </a:rPr>
              <a:t>C</a:t>
            </a:r>
            <a:r>
              <a:rPr lang="en-US" altLang="zh-CN" sz="3600" b="1" baseline="-25000" dirty="0" err="1">
                <a:solidFill>
                  <a:srgbClr val="C00000"/>
                </a:solidFill>
              </a:rPr>
              <a:t>k</a:t>
            </a:r>
            <a:r>
              <a:rPr lang="zh-CN" altLang="en-US" sz="3600" b="1" dirty="0">
                <a:solidFill>
                  <a:srgbClr val="C00000"/>
                </a:solidFill>
              </a:rPr>
              <a:t>（</a:t>
            </a:r>
            <a:r>
              <a:rPr lang="en-US" altLang="zh-CN" sz="3600" b="1" dirty="0">
                <a:solidFill>
                  <a:srgbClr val="C00000"/>
                </a:solidFill>
              </a:rPr>
              <a:t>M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）</a:t>
            </a:r>
            <a:endParaRPr lang="en-US" altLang="zh-CN" sz="3600" b="1" dirty="0">
              <a:solidFill>
                <a:srgbClr val="C00000"/>
              </a:solidFill>
            </a:endParaRPr>
          </a:p>
          <a:p>
            <a:pPr marL="393065" lvl="1" indent="0">
              <a:buNone/>
            </a:pPr>
            <a:r>
              <a:rPr lang="en-US" altLang="zh-CN" sz="3600" b="1" dirty="0" smtClean="0">
                <a:solidFill>
                  <a:srgbClr val="C00000"/>
                </a:solidFill>
              </a:rPr>
              <a:t>		send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：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M+MAC</a:t>
            </a:r>
            <a:endParaRPr lang="en-US" altLang="zh-CN" sz="3600" b="1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接收方接收到消息</a:t>
            </a:r>
            <a:r>
              <a:rPr lang="en-US" altLang="zh-CN" dirty="0" smtClean="0"/>
              <a:t>M`+MAC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K</a:t>
            </a:r>
            <a:r>
              <a:rPr lang="zh-CN" altLang="en-US" dirty="0" smtClean="0"/>
              <a:t>生成</a:t>
            </a:r>
            <a:endParaRPr lang="en-US" altLang="zh-CN" dirty="0" smtClean="0"/>
          </a:p>
          <a:p>
            <a:pPr marL="393065" lvl="1" indent="0">
              <a:buNone/>
            </a:pPr>
            <a:r>
              <a:rPr lang="en-US" altLang="zh-CN" sz="4400" b="1" dirty="0" smtClean="0">
                <a:solidFill>
                  <a:srgbClr val="C00000"/>
                </a:solidFill>
              </a:rPr>
              <a:t>		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MAC`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＝</a:t>
            </a:r>
            <a:r>
              <a:rPr lang="en-US" altLang="zh-CN" sz="3600" b="1" dirty="0" err="1" smtClean="0">
                <a:solidFill>
                  <a:srgbClr val="C00000"/>
                </a:solidFill>
              </a:rPr>
              <a:t>C</a:t>
            </a:r>
            <a:r>
              <a:rPr lang="en-US" altLang="zh-CN" sz="3600" b="1" baseline="-25000" dirty="0" err="1" smtClean="0">
                <a:solidFill>
                  <a:srgbClr val="C00000"/>
                </a:solidFill>
              </a:rPr>
              <a:t>k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（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M`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）</a:t>
            </a:r>
            <a:endParaRPr lang="en-US" altLang="zh-CN" sz="3600" b="1" dirty="0" smtClean="0">
              <a:solidFill>
                <a:srgbClr val="C00000"/>
              </a:solidFill>
            </a:endParaRPr>
          </a:p>
          <a:p>
            <a:pPr marL="393065" lvl="1" indent="0">
              <a:buNone/>
            </a:pPr>
            <a:r>
              <a:rPr lang="en-US" altLang="zh-CN" sz="4400" b="1" dirty="0" smtClean="0">
                <a:solidFill>
                  <a:srgbClr val="C00000"/>
                </a:solidFill>
              </a:rPr>
              <a:t>	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      MAC`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＝？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MAC</a:t>
            </a:r>
            <a:endParaRPr lang="zh-CN" altLang="en-US" sz="3600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MAC</a:t>
            </a:r>
            <a:r>
              <a:rPr lang="zh-CN" altLang="en-US" dirty="0"/>
              <a:t>函数类似于加密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需要</a:t>
            </a:r>
            <a:r>
              <a:rPr lang="zh-CN" altLang="en-US" dirty="0" smtClean="0"/>
              <a:t>可逆性，因此</a:t>
            </a:r>
            <a:r>
              <a:rPr lang="zh-CN" altLang="en-US" dirty="0"/>
              <a:t>在数学上比加密算法被攻击的弱点要</a:t>
            </a:r>
            <a:r>
              <a:rPr lang="zh-CN" altLang="en-US" dirty="0" smtClean="0"/>
              <a:t>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anose="02020603050405020304" pitchFamily="18" charset="0"/>
              </a:rPr>
              <a:t>认证函数：消息认证</a:t>
            </a:r>
            <a:r>
              <a:rPr lang="zh-CN" altLang="en-US" sz="4000" dirty="0" smtClean="0">
                <a:latin typeface="Times New Roman" panose="02020603050405020304" pitchFamily="18" charset="0"/>
              </a:rPr>
              <a:t>码（</a:t>
            </a:r>
            <a:r>
              <a:rPr lang="en-US" altLang="zh-CN" sz="4000" dirty="0" smtClean="0">
                <a:latin typeface="Times New Roman" panose="02020603050405020304" pitchFamily="18" charset="0"/>
              </a:rPr>
              <a:t>MAC</a:t>
            </a:r>
            <a:r>
              <a:rPr lang="zh-CN" altLang="en-US" sz="4000" dirty="0" smtClean="0">
                <a:latin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F76BC6-21BC-4824-AD03-8ED13D378C1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MAC</a:t>
            </a:r>
            <a:r>
              <a:rPr lang="zh-CN" altLang="en-US" smtClean="0"/>
              <a:t>中使用了密钥，这点和对称密钥加密一样，如果密钥泄漏了或者被攻击了，则</a:t>
            </a:r>
            <a:r>
              <a:rPr lang="en-US" altLang="zh-CN" smtClean="0"/>
              <a:t>MAC</a:t>
            </a:r>
            <a:r>
              <a:rPr lang="zh-CN" altLang="en-US" smtClean="0"/>
              <a:t>的安全性则无法保证。</a:t>
            </a:r>
            <a:endParaRPr lang="zh-CN" altLang="en-US" smtClean="0"/>
          </a:p>
          <a:p>
            <a:r>
              <a:rPr lang="zh-CN" altLang="en-US" smtClean="0"/>
              <a:t>穷举攻击</a:t>
            </a:r>
            <a:endParaRPr lang="en-US" altLang="zh-CN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MAC</a:t>
            </a:r>
            <a:r>
              <a:rPr lang="zh-CN" altLang="en-US" smtClean="0"/>
              <a:t>安全要求</a:t>
            </a:r>
            <a:endParaRPr lang="zh-CN" altLang="en-AU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B30543-A23B-4D9B-BE02-594F746F9C27}" type="datetime1">
              <a:rPr lang="zh-CN" altLang="en-US" smtClean="0"/>
            </a:fld>
            <a:endParaRPr lang="en-AU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38F97-90A2-4265-B44E-F3D7255DDD9B}" type="slidenum">
              <a:rPr lang="zh-CN" altLang="en-AU" smtClean="0"/>
            </a:fld>
            <a:endParaRPr lang="en-AU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基于</a:t>
            </a:r>
            <a:r>
              <a:rPr lang="en-US" altLang="zh-CN">
                <a:ea typeface="宋体" pitchFamily="2" charset="-122"/>
              </a:rPr>
              <a:t>DES</a:t>
            </a:r>
            <a:r>
              <a:rPr lang="zh-CN" altLang="en-US">
                <a:ea typeface="宋体" pitchFamily="2" charset="-122"/>
              </a:rPr>
              <a:t>的消息认证码 </a:t>
            </a:r>
            <a:endParaRPr lang="zh-CN" altLang="en-AU">
              <a:ea typeface="宋体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3A56E65D-F222-46E7-BD4C-E5B3FEDF34A9}" type="datetime1">
              <a:rPr lang="zh-CN" altLang="en-US"/>
            </a:fld>
            <a:endParaRPr lang="en-AU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1F04B2F9-2BB1-44F4-B36D-0918AA51BA43}" type="slidenum">
              <a:rPr lang="zh-CN" altLang="en-AU"/>
            </a:fld>
            <a:endParaRPr lang="en-AU" altLang="zh-CN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2738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0" y="2528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-36513" y="1916113"/>
          <a:ext cx="8675688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Visio" r:id="rId1" imgW="6017260" imgH="2133600" progId="Visio.Drawing.11">
                  <p:embed/>
                </p:oleObj>
              </mc:Choice>
              <mc:Fallback>
                <p:oleObj name="Visio" r:id="rId1" imgW="6017260" imgH="2133600" progId="Visio.Drawing.11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1916113"/>
                        <a:ext cx="8675688" cy="307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BC97-26F0-4542-AFD1-A4DAC1EEC993}" type="datetime1">
              <a:rPr lang="zh-CN" altLang="en-US" smtClean="0"/>
            </a:fld>
            <a:endParaRPr lang="en-US" altLang="zh-CN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MAC</a:t>
            </a:r>
            <a:r>
              <a:rPr lang="zh-CN" altLang="en-US"/>
              <a:t>基本用法：消息认证</a:t>
            </a:r>
            <a:endParaRPr lang="zh-CN" altLang="en-US"/>
          </a:p>
        </p:txBody>
      </p:sp>
      <p:sp>
        <p:nvSpPr>
          <p:cNvPr id="549892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9893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100">
              <a:latin typeface="Times New Roman" panose="02020603050405020304" pitchFamily="18" charset="0"/>
            </a:endParaRPr>
          </a:p>
        </p:txBody>
      </p:sp>
      <p:grpSp>
        <p:nvGrpSpPr>
          <p:cNvPr id="150" name="Group 7"/>
          <p:cNvGrpSpPr/>
          <p:nvPr/>
        </p:nvGrpSpPr>
        <p:grpSpPr bwMode="auto">
          <a:xfrm>
            <a:off x="1116013" y="3095625"/>
            <a:ext cx="1296987" cy="1393825"/>
            <a:chOff x="158" y="1389"/>
            <a:chExt cx="817" cy="878"/>
          </a:xfrm>
        </p:grpSpPr>
        <p:pic>
          <p:nvPicPr>
            <p:cNvPr id="151" name="Picture 8" descr="J0292020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Text Box 9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smtClean="0">
                  <a:latin typeface="Times New Roman" panose="02020603050405020304" pitchFamily="18" charset="0"/>
                </a:rPr>
                <a:t>Bob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3" name="Group 10"/>
          <p:cNvGrpSpPr/>
          <p:nvPr/>
        </p:nvGrpSpPr>
        <p:grpSpPr bwMode="auto">
          <a:xfrm>
            <a:off x="7956550" y="2951163"/>
            <a:ext cx="1187450" cy="1322387"/>
            <a:chOff x="5012" y="1434"/>
            <a:chExt cx="748" cy="833"/>
          </a:xfrm>
        </p:grpSpPr>
        <p:pic>
          <p:nvPicPr>
            <p:cNvPr id="154" name="Picture 11" descr="J019538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Text Box 12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Alice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56" name="Rectangle 13"/>
          <p:cNvSpPr>
            <a:spLocks noChangeArrowheads="1"/>
          </p:cNvSpPr>
          <p:nvPr/>
        </p:nvSpPr>
        <p:spPr bwMode="auto">
          <a:xfrm>
            <a:off x="1981200" y="2781300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57" name="Line 14"/>
          <p:cNvSpPr>
            <a:spLocks noChangeShapeType="1"/>
          </p:cNvSpPr>
          <p:nvPr/>
        </p:nvSpPr>
        <p:spPr bwMode="auto">
          <a:xfrm>
            <a:off x="2628900" y="3140075"/>
            <a:ext cx="1223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" name="Oval 15"/>
          <p:cNvSpPr>
            <a:spLocks noChangeArrowheads="1"/>
          </p:cNvSpPr>
          <p:nvPr/>
        </p:nvSpPr>
        <p:spPr bwMode="auto">
          <a:xfrm>
            <a:off x="3852863" y="29241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||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59" name="Line 16"/>
          <p:cNvSpPr>
            <a:spLocks noChangeShapeType="1"/>
          </p:cNvSpPr>
          <p:nvPr/>
        </p:nvSpPr>
        <p:spPr bwMode="auto">
          <a:xfrm flipH="1" flipV="1">
            <a:off x="3276600" y="4076700"/>
            <a:ext cx="1588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" name="Text Box 17"/>
          <p:cNvSpPr txBox="1">
            <a:spLocks noChangeArrowheads="1"/>
          </p:cNvSpPr>
          <p:nvPr/>
        </p:nvSpPr>
        <p:spPr bwMode="auto">
          <a:xfrm>
            <a:off x="3060700" y="4581525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161" name="Line 18"/>
          <p:cNvSpPr>
            <a:spLocks noChangeShapeType="1"/>
          </p:cNvSpPr>
          <p:nvPr/>
        </p:nvSpPr>
        <p:spPr bwMode="auto">
          <a:xfrm>
            <a:off x="4356100" y="3140075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Text Box 19"/>
          <p:cNvSpPr txBox="1">
            <a:spLocks noChangeArrowheads="1"/>
          </p:cNvSpPr>
          <p:nvPr/>
        </p:nvSpPr>
        <p:spPr bwMode="auto">
          <a:xfrm>
            <a:off x="4068763" y="43640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(M)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63" name="Line 20"/>
          <p:cNvSpPr>
            <a:spLocks noChangeShapeType="1"/>
          </p:cNvSpPr>
          <p:nvPr/>
        </p:nvSpPr>
        <p:spPr bwMode="auto">
          <a:xfrm>
            <a:off x="5653088" y="2708275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" name="Oval 21"/>
          <p:cNvSpPr>
            <a:spLocks noChangeArrowheads="1"/>
          </p:cNvSpPr>
          <p:nvPr/>
        </p:nvSpPr>
        <p:spPr bwMode="auto">
          <a:xfrm>
            <a:off x="6516688" y="24923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C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65" name="Text Box 22"/>
          <p:cNvSpPr txBox="1">
            <a:spLocks noChangeArrowheads="1"/>
          </p:cNvSpPr>
          <p:nvPr/>
        </p:nvSpPr>
        <p:spPr bwMode="auto">
          <a:xfrm>
            <a:off x="6229350" y="177323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166" name="Oval 23"/>
          <p:cNvSpPr>
            <a:spLocks noChangeArrowheads="1"/>
          </p:cNvSpPr>
          <p:nvPr/>
        </p:nvSpPr>
        <p:spPr bwMode="auto">
          <a:xfrm>
            <a:off x="3060700" y="3644900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C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167" name="Group 24"/>
          <p:cNvGrpSpPr/>
          <p:nvPr/>
        </p:nvGrpSpPr>
        <p:grpSpPr bwMode="auto">
          <a:xfrm>
            <a:off x="2268538" y="3644900"/>
            <a:ext cx="792162" cy="287338"/>
            <a:chOff x="1111" y="1888"/>
            <a:chExt cx="499" cy="181"/>
          </a:xfrm>
        </p:grpSpPr>
        <p:sp>
          <p:nvSpPr>
            <p:cNvPr id="168" name="Line 25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6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0" name="Group 27"/>
          <p:cNvGrpSpPr/>
          <p:nvPr/>
        </p:nvGrpSpPr>
        <p:grpSpPr bwMode="auto">
          <a:xfrm>
            <a:off x="3492500" y="3355975"/>
            <a:ext cx="576263" cy="504825"/>
            <a:chOff x="1882" y="1706"/>
            <a:chExt cx="363" cy="318"/>
          </a:xfrm>
        </p:grpSpPr>
        <p:sp>
          <p:nvSpPr>
            <p:cNvPr id="171" name="Line 28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29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3" name="Rectangle 30"/>
          <p:cNvSpPr>
            <a:spLocks noChangeArrowheads="1"/>
          </p:cNvSpPr>
          <p:nvPr/>
        </p:nvSpPr>
        <p:spPr bwMode="auto">
          <a:xfrm>
            <a:off x="5076825" y="263683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74" name="Rectangle 31"/>
          <p:cNvSpPr>
            <a:spLocks noChangeArrowheads="1"/>
          </p:cNvSpPr>
          <p:nvPr/>
        </p:nvSpPr>
        <p:spPr bwMode="auto">
          <a:xfrm>
            <a:off x="5076825" y="3500438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75" name="Line 32"/>
          <p:cNvSpPr>
            <a:spLocks noChangeShapeType="1"/>
          </p:cNvSpPr>
          <p:nvPr/>
        </p:nvSpPr>
        <p:spPr bwMode="auto">
          <a:xfrm flipH="1" flipV="1">
            <a:off x="6732588" y="1989138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6" name="Group 33"/>
          <p:cNvGrpSpPr/>
          <p:nvPr/>
        </p:nvGrpSpPr>
        <p:grpSpPr bwMode="auto">
          <a:xfrm>
            <a:off x="7021513" y="2708275"/>
            <a:ext cx="719137" cy="360363"/>
            <a:chOff x="4105" y="1298"/>
            <a:chExt cx="453" cy="227"/>
          </a:xfrm>
        </p:grpSpPr>
        <p:sp>
          <p:nvSpPr>
            <p:cNvPr id="177" name="Line 34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35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9" name="Group 36"/>
          <p:cNvGrpSpPr/>
          <p:nvPr/>
        </p:nvGrpSpPr>
        <p:grpSpPr bwMode="auto">
          <a:xfrm>
            <a:off x="5724525" y="3284538"/>
            <a:ext cx="2016125" cy="360362"/>
            <a:chOff x="3288" y="1661"/>
            <a:chExt cx="1270" cy="227"/>
          </a:xfrm>
        </p:grpSpPr>
        <p:sp>
          <p:nvSpPr>
            <p:cNvPr id="180" name="Line 37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38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2" name="Text Box 39"/>
          <p:cNvSpPr txBox="1">
            <a:spLocks noChangeArrowheads="1"/>
          </p:cNvSpPr>
          <p:nvPr/>
        </p:nvSpPr>
        <p:spPr bwMode="auto">
          <a:xfrm>
            <a:off x="7235825" y="292417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比较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83" name="Line 40"/>
          <p:cNvSpPr>
            <a:spLocks noChangeShapeType="1"/>
          </p:cNvSpPr>
          <p:nvPr/>
        </p:nvSpPr>
        <p:spPr bwMode="auto">
          <a:xfrm flipV="1">
            <a:off x="4572000" y="3644900"/>
            <a:ext cx="649288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" name="Rectangle 41"/>
          <p:cNvSpPr>
            <a:spLocks noChangeArrowheads="1"/>
          </p:cNvSpPr>
          <p:nvPr/>
        </p:nvSpPr>
        <p:spPr bwMode="auto">
          <a:xfrm>
            <a:off x="1043608" y="5497512"/>
            <a:ext cx="7200900" cy="9540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4000" b="1" smtClean="0">
                <a:solidFill>
                  <a:srgbClr val="000066"/>
                </a:solidFill>
                <a:latin typeface="Times New Roman" panose="02020603050405020304" pitchFamily="18" charset="0"/>
              </a:rPr>
              <a:t>仅认证不保密</a:t>
            </a:r>
            <a:endParaRPr kumimoji="1" lang="zh-CN" altLang="en-US" sz="40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59" grpId="0" animBg="1"/>
      <p:bldP spid="160" grpId="0"/>
      <p:bldP spid="161" grpId="0" animBg="1"/>
      <p:bldP spid="162" grpId="0"/>
      <p:bldP spid="163" grpId="0" animBg="1"/>
      <p:bldP spid="164" grpId="0" animBg="1"/>
      <p:bldP spid="165" grpId="0"/>
      <p:bldP spid="166" grpId="0" animBg="1"/>
      <p:bldP spid="173" grpId="0" animBg="1"/>
      <p:bldP spid="174" grpId="0" animBg="1"/>
      <p:bldP spid="175" grpId="0" animBg="1"/>
      <p:bldP spid="182" grpId="0"/>
      <p:bldP spid="183" grpId="0" animBg="1"/>
      <p:bldP spid="1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89F1-86D3-4B77-9C73-2BF763CC2835}" type="datetime1">
              <a:rPr lang="zh-CN" altLang="en-US" smtClean="0"/>
            </a:fld>
            <a:endParaRPr lang="en-US" altLang="zh-CN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MAC</a:t>
            </a:r>
            <a:r>
              <a:rPr lang="zh-CN" altLang="en-US" smtClean="0"/>
              <a:t>基本</a:t>
            </a:r>
            <a:r>
              <a:rPr lang="zh-CN" altLang="en-US"/>
              <a:t>用法：</a:t>
            </a:r>
            <a:r>
              <a:rPr lang="zh-CN" altLang="en-US" smtClean="0"/>
              <a:t>认证</a:t>
            </a:r>
            <a:r>
              <a:rPr lang="en-US" altLang="zh-CN" smtClean="0"/>
              <a:t>+</a:t>
            </a:r>
            <a:r>
              <a:rPr lang="zh-CN" altLang="en-US" smtClean="0"/>
              <a:t>保密</a:t>
            </a:r>
            <a:endParaRPr lang="zh-CN" altLang="en-US"/>
          </a:p>
        </p:txBody>
      </p:sp>
      <p:sp>
        <p:nvSpPr>
          <p:cNvPr id="551940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1941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100">
              <a:latin typeface="Times New Roman" panose="02020603050405020304" pitchFamily="18" charset="0"/>
            </a:endParaRPr>
          </a:p>
        </p:txBody>
      </p:sp>
      <p:sp>
        <p:nvSpPr>
          <p:cNvPr id="551989" name="Rectangle 53"/>
          <p:cNvSpPr>
            <a:spLocks noChangeArrowheads="1"/>
          </p:cNvSpPr>
          <p:nvPr/>
        </p:nvSpPr>
        <p:spPr bwMode="auto">
          <a:xfrm>
            <a:off x="1785918" y="5662016"/>
            <a:ext cx="5545138" cy="935335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4000" b="1" smtClean="0">
                <a:solidFill>
                  <a:srgbClr val="000066"/>
                </a:solidFill>
                <a:latin typeface="Times New Roman" panose="02020603050405020304" pitchFamily="18" charset="0"/>
              </a:rPr>
              <a:t>MAC</a:t>
            </a:r>
            <a:r>
              <a:rPr kumimoji="1" lang="zh-CN" altLang="en-US" sz="4000" b="1" smtClean="0">
                <a:solidFill>
                  <a:srgbClr val="000066"/>
                </a:solidFill>
                <a:latin typeface="Times New Roman" panose="02020603050405020304" pitchFamily="18" charset="0"/>
              </a:rPr>
              <a:t>与</a:t>
            </a:r>
            <a:r>
              <a:rPr kumimoji="1" lang="zh-CN" altLang="en-US" sz="4000" b="1">
                <a:solidFill>
                  <a:srgbClr val="000066"/>
                </a:solidFill>
                <a:latin typeface="Times New Roman" panose="02020603050405020304" pitchFamily="18" charset="0"/>
              </a:rPr>
              <a:t>明文连接</a:t>
            </a:r>
            <a:endParaRPr kumimoji="1" lang="zh-CN" altLang="en-US" sz="40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" name="Rectangle 7"/>
          <p:cNvSpPr>
            <a:spLocks noChangeArrowheads="1"/>
          </p:cNvSpPr>
          <p:nvPr/>
        </p:nvSpPr>
        <p:spPr bwMode="auto">
          <a:xfrm>
            <a:off x="1066800" y="2178893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04" name="Line 8"/>
          <p:cNvSpPr>
            <a:spLocks noChangeShapeType="1"/>
          </p:cNvSpPr>
          <p:nvPr/>
        </p:nvSpPr>
        <p:spPr bwMode="auto">
          <a:xfrm>
            <a:off x="1714500" y="2537668"/>
            <a:ext cx="1223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Oval 9"/>
          <p:cNvSpPr>
            <a:spLocks noChangeArrowheads="1"/>
          </p:cNvSpPr>
          <p:nvPr/>
        </p:nvSpPr>
        <p:spPr bwMode="auto">
          <a:xfrm>
            <a:off x="2938463" y="2321768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||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06" name="Line 10"/>
          <p:cNvSpPr>
            <a:spLocks noChangeShapeType="1"/>
          </p:cNvSpPr>
          <p:nvPr/>
        </p:nvSpPr>
        <p:spPr bwMode="auto">
          <a:xfrm flipH="1" flipV="1">
            <a:off x="2362200" y="3474293"/>
            <a:ext cx="1588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Text Box 11"/>
          <p:cNvSpPr txBox="1">
            <a:spLocks noChangeArrowheads="1"/>
          </p:cNvSpPr>
          <p:nvPr/>
        </p:nvSpPr>
        <p:spPr bwMode="auto">
          <a:xfrm>
            <a:off x="2146300" y="3979118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>
            <a:off x="3370263" y="2539255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" name="Text Box 13"/>
          <p:cNvSpPr txBox="1">
            <a:spLocks noChangeArrowheads="1"/>
          </p:cNvSpPr>
          <p:nvPr/>
        </p:nvSpPr>
        <p:spPr bwMode="auto">
          <a:xfrm>
            <a:off x="2794000" y="376321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(M)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10" name="Line 14"/>
          <p:cNvSpPr>
            <a:spLocks noChangeShapeType="1"/>
          </p:cNvSpPr>
          <p:nvPr/>
        </p:nvSpPr>
        <p:spPr bwMode="auto">
          <a:xfrm>
            <a:off x="6032500" y="4482355"/>
            <a:ext cx="865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Oval 15"/>
          <p:cNvSpPr>
            <a:spLocks noChangeArrowheads="1"/>
          </p:cNvSpPr>
          <p:nvPr/>
        </p:nvSpPr>
        <p:spPr bwMode="auto">
          <a:xfrm>
            <a:off x="6824663" y="426645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C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12" name="Text Box 16"/>
          <p:cNvSpPr txBox="1">
            <a:spLocks noChangeArrowheads="1"/>
          </p:cNvSpPr>
          <p:nvPr/>
        </p:nvSpPr>
        <p:spPr bwMode="auto">
          <a:xfrm>
            <a:off x="8101013" y="223921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113" name="Oval 17"/>
          <p:cNvSpPr>
            <a:spLocks noChangeArrowheads="1"/>
          </p:cNvSpPr>
          <p:nvPr/>
        </p:nvSpPr>
        <p:spPr bwMode="auto">
          <a:xfrm>
            <a:off x="2146300" y="3042493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C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114" name="Group 18"/>
          <p:cNvGrpSpPr/>
          <p:nvPr/>
        </p:nvGrpSpPr>
        <p:grpSpPr bwMode="auto">
          <a:xfrm>
            <a:off x="1354138" y="3042493"/>
            <a:ext cx="792162" cy="287337"/>
            <a:chOff x="1111" y="1888"/>
            <a:chExt cx="499" cy="181"/>
          </a:xfrm>
        </p:grpSpPr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7" name="Group 21"/>
          <p:cNvGrpSpPr/>
          <p:nvPr/>
        </p:nvGrpSpPr>
        <p:grpSpPr bwMode="auto">
          <a:xfrm>
            <a:off x="2578100" y="2753568"/>
            <a:ext cx="576263" cy="504825"/>
            <a:chOff x="1882" y="1706"/>
            <a:chExt cx="363" cy="318"/>
          </a:xfrm>
        </p:grpSpPr>
        <p:sp>
          <p:nvSpPr>
            <p:cNvPr id="118" name="Line 22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3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0" name="Rectangle 24"/>
          <p:cNvSpPr>
            <a:spLocks noChangeArrowheads="1"/>
          </p:cNvSpPr>
          <p:nvPr/>
        </p:nvSpPr>
        <p:spPr bwMode="auto">
          <a:xfrm>
            <a:off x="3802063" y="2034430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21" name="Rectangle 25"/>
          <p:cNvSpPr>
            <a:spLocks noChangeArrowheads="1"/>
          </p:cNvSpPr>
          <p:nvPr/>
        </p:nvSpPr>
        <p:spPr bwMode="auto">
          <a:xfrm>
            <a:off x="3802063" y="2898030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22" name="Line 26"/>
          <p:cNvSpPr>
            <a:spLocks noChangeShapeType="1"/>
          </p:cNvSpPr>
          <p:nvPr/>
        </p:nvSpPr>
        <p:spPr bwMode="auto">
          <a:xfrm flipV="1">
            <a:off x="7451725" y="252814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" name="Group 27"/>
          <p:cNvGrpSpPr/>
          <p:nvPr/>
        </p:nvGrpSpPr>
        <p:grpSpPr bwMode="auto">
          <a:xfrm>
            <a:off x="7185025" y="4482355"/>
            <a:ext cx="719138" cy="360363"/>
            <a:chOff x="4105" y="1298"/>
            <a:chExt cx="453" cy="227"/>
          </a:xfrm>
        </p:grpSpPr>
        <p:sp>
          <p:nvSpPr>
            <p:cNvPr id="124" name="Line 28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29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" name="Group 30"/>
          <p:cNvGrpSpPr/>
          <p:nvPr/>
        </p:nvGrpSpPr>
        <p:grpSpPr bwMode="auto">
          <a:xfrm>
            <a:off x="6032500" y="5058618"/>
            <a:ext cx="1873250" cy="360362"/>
            <a:chOff x="3288" y="1661"/>
            <a:chExt cx="1270" cy="227"/>
          </a:xfrm>
        </p:grpSpPr>
        <p:sp>
          <p:nvSpPr>
            <p:cNvPr id="127" name="Line 31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9" name="Text Box 33"/>
          <p:cNvSpPr txBox="1">
            <a:spLocks noChangeArrowheads="1"/>
          </p:cNvSpPr>
          <p:nvPr/>
        </p:nvSpPr>
        <p:spPr bwMode="auto">
          <a:xfrm>
            <a:off x="7473950" y="469825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比较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V="1">
            <a:off x="3297238" y="3042493"/>
            <a:ext cx="649287" cy="719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" name="Oval 35"/>
          <p:cNvSpPr>
            <a:spLocks noChangeArrowheads="1"/>
          </p:cNvSpPr>
          <p:nvPr/>
        </p:nvSpPr>
        <p:spPr bwMode="auto">
          <a:xfrm>
            <a:off x="4953000" y="232335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32" name="Line 36"/>
          <p:cNvSpPr>
            <a:spLocks noChangeShapeType="1"/>
          </p:cNvSpPr>
          <p:nvPr/>
        </p:nvSpPr>
        <p:spPr bwMode="auto">
          <a:xfrm>
            <a:off x="4449763" y="2539255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" name="Line 37"/>
          <p:cNvSpPr>
            <a:spLocks noChangeShapeType="1"/>
          </p:cNvSpPr>
          <p:nvPr/>
        </p:nvSpPr>
        <p:spPr bwMode="auto">
          <a:xfrm flipH="1" flipV="1">
            <a:off x="5170488" y="2755155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" name="Text Box 38"/>
          <p:cNvSpPr txBox="1">
            <a:spLocks noChangeArrowheads="1"/>
          </p:cNvSpPr>
          <p:nvPr/>
        </p:nvSpPr>
        <p:spPr bwMode="auto">
          <a:xfrm>
            <a:off x="4881563" y="3258393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135" name="Rectangle 39"/>
          <p:cNvSpPr>
            <a:spLocks noChangeArrowheads="1"/>
          </p:cNvSpPr>
          <p:nvPr/>
        </p:nvSpPr>
        <p:spPr bwMode="auto">
          <a:xfrm>
            <a:off x="5818188" y="2034430"/>
            <a:ext cx="647700" cy="11525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36" name="Line 40"/>
          <p:cNvSpPr>
            <a:spLocks noChangeShapeType="1"/>
          </p:cNvSpPr>
          <p:nvPr/>
        </p:nvSpPr>
        <p:spPr bwMode="auto">
          <a:xfrm>
            <a:off x="5313363" y="253925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" name="Oval 41"/>
          <p:cNvSpPr>
            <a:spLocks noChangeArrowheads="1"/>
          </p:cNvSpPr>
          <p:nvPr/>
        </p:nvSpPr>
        <p:spPr bwMode="auto">
          <a:xfrm>
            <a:off x="7042150" y="232335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38" name="Line 42"/>
          <p:cNvSpPr>
            <a:spLocks noChangeShapeType="1"/>
          </p:cNvSpPr>
          <p:nvPr/>
        </p:nvSpPr>
        <p:spPr bwMode="auto">
          <a:xfrm>
            <a:off x="6465888" y="253925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" name="Line 43"/>
          <p:cNvSpPr>
            <a:spLocks noChangeShapeType="1"/>
          </p:cNvSpPr>
          <p:nvPr/>
        </p:nvSpPr>
        <p:spPr bwMode="auto">
          <a:xfrm flipH="1">
            <a:off x="7040563" y="3690193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" name="Text Box 44"/>
          <p:cNvSpPr txBox="1">
            <a:spLocks noChangeArrowheads="1"/>
          </p:cNvSpPr>
          <p:nvPr/>
        </p:nvSpPr>
        <p:spPr bwMode="auto">
          <a:xfrm>
            <a:off x="6753225" y="3331418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141" name="Rectangle 45"/>
          <p:cNvSpPr>
            <a:spLocks noChangeArrowheads="1"/>
          </p:cNvSpPr>
          <p:nvPr/>
        </p:nvSpPr>
        <p:spPr bwMode="auto">
          <a:xfrm>
            <a:off x="5364163" y="432836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2" name="Rectangle 46"/>
          <p:cNvSpPr>
            <a:spLocks noChangeArrowheads="1"/>
          </p:cNvSpPr>
          <p:nvPr/>
        </p:nvSpPr>
        <p:spPr bwMode="auto">
          <a:xfrm>
            <a:off x="5364088" y="5157192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143" name="Group 47"/>
          <p:cNvGrpSpPr/>
          <p:nvPr/>
        </p:nvGrpSpPr>
        <p:grpSpPr bwMode="auto">
          <a:xfrm>
            <a:off x="395536" y="3115295"/>
            <a:ext cx="1296987" cy="1393825"/>
            <a:chOff x="158" y="1389"/>
            <a:chExt cx="817" cy="878"/>
          </a:xfrm>
        </p:grpSpPr>
        <p:pic>
          <p:nvPicPr>
            <p:cNvPr id="144" name="Picture 48" descr="J0292020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smtClean="0">
                  <a:latin typeface="Times New Roman" panose="02020603050405020304" pitchFamily="18" charset="0"/>
                </a:rPr>
                <a:t>Bob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6" name="Group 50"/>
          <p:cNvGrpSpPr/>
          <p:nvPr/>
        </p:nvGrpSpPr>
        <p:grpSpPr bwMode="auto">
          <a:xfrm>
            <a:off x="7956550" y="3175620"/>
            <a:ext cx="1187450" cy="1322387"/>
            <a:chOff x="5012" y="1434"/>
            <a:chExt cx="748" cy="833"/>
          </a:xfrm>
        </p:grpSpPr>
        <p:pic>
          <p:nvPicPr>
            <p:cNvPr id="147" name="Picture 51" descr="J019538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Alice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0" name="Group 54"/>
          <p:cNvGrpSpPr/>
          <p:nvPr/>
        </p:nvGrpSpPr>
        <p:grpSpPr bwMode="auto">
          <a:xfrm>
            <a:off x="5724525" y="2744043"/>
            <a:ext cx="1533525" cy="1584325"/>
            <a:chOff x="3606" y="1525"/>
            <a:chExt cx="966" cy="998"/>
          </a:xfrm>
        </p:grpSpPr>
        <p:sp>
          <p:nvSpPr>
            <p:cNvPr id="151" name="Line 55"/>
            <p:cNvSpPr>
              <a:spLocks noChangeShapeType="1"/>
            </p:cNvSpPr>
            <p:nvPr/>
          </p:nvSpPr>
          <p:spPr bwMode="auto">
            <a:xfrm flipV="1">
              <a:off x="4558" y="1525"/>
              <a:ext cx="14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56"/>
            <p:cNvSpPr>
              <a:spLocks noChangeShapeType="1"/>
            </p:cNvSpPr>
            <p:nvPr/>
          </p:nvSpPr>
          <p:spPr bwMode="auto">
            <a:xfrm flipV="1">
              <a:off x="3606" y="1888"/>
              <a:ext cx="9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57"/>
            <p:cNvSpPr>
              <a:spLocks noChangeShapeType="1"/>
            </p:cNvSpPr>
            <p:nvPr/>
          </p:nvSpPr>
          <p:spPr bwMode="auto">
            <a:xfrm>
              <a:off x="3606" y="1888"/>
              <a:ext cx="0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5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5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89" grpId="0" animBg="1"/>
      <p:bldP spid="103" grpId="0" animBg="1"/>
      <p:bldP spid="104" grpId="0" animBg="1"/>
      <p:bldP spid="105" grpId="0" animBg="1"/>
      <p:bldP spid="106" grpId="0" animBg="1"/>
      <p:bldP spid="107" grpId="0"/>
      <p:bldP spid="108" grpId="0" animBg="1"/>
      <p:bldP spid="109" grpId="0"/>
      <p:bldP spid="110" grpId="0" animBg="1"/>
      <p:bldP spid="111" grpId="0" animBg="1"/>
      <p:bldP spid="112" grpId="0"/>
      <p:bldP spid="113" grpId="0" animBg="1"/>
      <p:bldP spid="120" grpId="0" animBg="1"/>
      <p:bldP spid="121" grpId="0" animBg="1"/>
      <p:bldP spid="122" grpId="0" animBg="1"/>
      <p:bldP spid="129" grpId="0"/>
      <p:bldP spid="130" grpId="0" animBg="1"/>
      <p:bldP spid="131" grpId="0" animBg="1"/>
      <p:bldP spid="132" grpId="0" animBg="1"/>
      <p:bldP spid="133" grpId="0" animBg="1"/>
      <p:bldP spid="134" grpId="0"/>
      <p:bldP spid="135" grpId="0" animBg="1"/>
      <p:bldP spid="136" grpId="0" animBg="1"/>
      <p:bldP spid="137" grpId="0" animBg="1"/>
      <p:bldP spid="138" grpId="0" animBg="1"/>
      <p:bldP spid="139" grpId="0" animBg="1"/>
      <p:bldP spid="140" grpId="0"/>
      <p:bldP spid="141" grpId="0" animBg="1"/>
      <p:bldP spid="1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信息加密</a:t>
            </a:r>
            <a:endParaRPr lang="en-US" altLang="zh-CN" dirty="0" smtClean="0"/>
          </a:p>
          <a:p>
            <a:r>
              <a:rPr lang="zh-CN" altLang="en-US" dirty="0" smtClean="0"/>
              <a:t>消息认证</a:t>
            </a:r>
            <a:endParaRPr lang="en-US" altLang="zh-CN" dirty="0" smtClean="0"/>
          </a:p>
          <a:p>
            <a:r>
              <a:rPr lang="zh-CN" altLang="en-US" dirty="0" smtClean="0"/>
              <a:t>数字签名</a:t>
            </a:r>
            <a:endParaRPr lang="en-US" altLang="zh-CN" dirty="0" smtClean="0"/>
          </a:p>
          <a:p>
            <a:r>
              <a:rPr lang="zh-CN" altLang="en-US" dirty="0" smtClean="0"/>
              <a:t>身份认证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密码学应用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F76BC6-21BC-4824-AD03-8ED13D378C1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74DD-DDCB-4E5A-BB62-7600D8DE8DAD}" type="datetime1">
              <a:rPr lang="zh-CN" altLang="en-US"/>
            </a:fld>
            <a:endParaRPr lang="en-US" altLang="zh-CN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smtClean="0">
                <a:latin typeface="Times New Roman" panose="02020603050405020304" pitchFamily="18" charset="0"/>
              </a:rPr>
              <a:t>MAC</a:t>
            </a:r>
            <a:r>
              <a:rPr lang="zh-CN" altLang="en-US" sz="4400" smtClean="0">
                <a:latin typeface="Times New Roman" panose="02020603050405020304" pitchFamily="18" charset="0"/>
              </a:rPr>
              <a:t>的基本用法：认证</a:t>
            </a:r>
            <a:r>
              <a:rPr lang="en-US" altLang="zh-CN" sz="4400" smtClean="0">
                <a:latin typeface="Times New Roman" panose="02020603050405020304" pitchFamily="18" charset="0"/>
              </a:rPr>
              <a:t>+</a:t>
            </a:r>
            <a:r>
              <a:rPr lang="zh-CN" altLang="en-US" sz="4400" smtClean="0">
                <a:latin typeface="Times New Roman" panose="02020603050405020304" pitchFamily="18" charset="0"/>
              </a:rPr>
              <a:t>保密</a:t>
            </a:r>
            <a:endParaRPr lang="zh-CN" altLang="en-US" sz="4400" dirty="0">
              <a:latin typeface="Times New Roman" panose="02020603050405020304" pitchFamily="18" charset="0"/>
            </a:endParaRPr>
          </a:p>
        </p:txBody>
      </p:sp>
      <p:sp>
        <p:nvSpPr>
          <p:cNvPr id="553988" name="Rectangle 4"/>
          <p:cNvSpPr>
            <a:spLocks noRot="1" noChangeArrowheads="1"/>
          </p:cNvSpPr>
          <p:nvPr/>
        </p:nvSpPr>
        <p:spPr bwMode="auto">
          <a:xfrm>
            <a:off x="395536" y="1542935"/>
            <a:ext cx="8027987" cy="4602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989" name="Rectangle 5"/>
          <p:cNvSpPr>
            <a:spLocks noRot="1" noChangeArrowheads="1"/>
          </p:cNvSpPr>
          <p:nvPr/>
        </p:nvSpPr>
        <p:spPr bwMode="auto">
          <a:xfrm>
            <a:off x="395536" y="1614373"/>
            <a:ext cx="7704137" cy="419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100">
              <a:latin typeface="Times New Roman" panose="02020603050405020304" pitchFamily="18" charset="0"/>
            </a:endParaRPr>
          </a:p>
        </p:txBody>
      </p:sp>
      <p:sp>
        <p:nvSpPr>
          <p:cNvPr id="138" name="Rectangle 4"/>
          <p:cNvSpPr>
            <a:spLocks noRot="1" noChangeArrowheads="1"/>
          </p:cNvSpPr>
          <p:nvPr/>
        </p:nvSpPr>
        <p:spPr bwMode="auto">
          <a:xfrm>
            <a:off x="832127" y="1315739"/>
            <a:ext cx="8027987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" name="Rectangle 5"/>
          <p:cNvSpPr>
            <a:spLocks noRot="1" noChangeArrowheads="1"/>
          </p:cNvSpPr>
          <p:nvPr/>
        </p:nvSpPr>
        <p:spPr bwMode="auto">
          <a:xfrm>
            <a:off x="832127" y="1387177"/>
            <a:ext cx="7704137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100">
              <a:latin typeface="Times New Roman" panose="02020603050405020304" pitchFamily="18" charset="0"/>
            </a:endParaRPr>
          </a:p>
        </p:txBody>
      </p:sp>
      <p:sp>
        <p:nvSpPr>
          <p:cNvPr id="140" name="Rectangle 7"/>
          <p:cNvSpPr>
            <a:spLocks noChangeArrowheads="1"/>
          </p:cNvSpPr>
          <p:nvPr/>
        </p:nvSpPr>
        <p:spPr bwMode="auto">
          <a:xfrm>
            <a:off x="832127" y="2324472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1" name="Line 8"/>
          <p:cNvSpPr>
            <a:spLocks noChangeShapeType="1"/>
          </p:cNvSpPr>
          <p:nvPr/>
        </p:nvSpPr>
        <p:spPr bwMode="auto">
          <a:xfrm>
            <a:off x="2632352" y="2613397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" name="Oval 9"/>
          <p:cNvSpPr>
            <a:spLocks noChangeArrowheads="1"/>
          </p:cNvSpPr>
          <p:nvPr/>
        </p:nvSpPr>
        <p:spPr bwMode="auto">
          <a:xfrm>
            <a:off x="4792939" y="2397497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||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" name="Line 10"/>
          <p:cNvSpPr>
            <a:spLocks noChangeShapeType="1"/>
          </p:cNvSpPr>
          <p:nvPr/>
        </p:nvSpPr>
        <p:spPr bwMode="auto">
          <a:xfrm flipH="1" flipV="1">
            <a:off x="4145239" y="3621459"/>
            <a:ext cx="1588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" name="Text Box 11"/>
          <p:cNvSpPr txBox="1">
            <a:spLocks noChangeArrowheads="1"/>
          </p:cNvSpPr>
          <p:nvPr/>
        </p:nvSpPr>
        <p:spPr bwMode="auto">
          <a:xfrm>
            <a:off x="3929339" y="4124697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145" name="Line 12"/>
          <p:cNvSpPr>
            <a:spLocks noChangeShapeType="1"/>
          </p:cNvSpPr>
          <p:nvPr/>
        </p:nvSpPr>
        <p:spPr bwMode="auto">
          <a:xfrm>
            <a:off x="5224739" y="2613397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" name="Text Box 13"/>
          <p:cNvSpPr txBox="1">
            <a:spLocks noChangeArrowheads="1"/>
          </p:cNvSpPr>
          <p:nvPr/>
        </p:nvSpPr>
        <p:spPr bwMode="auto">
          <a:xfrm>
            <a:off x="4216677" y="3692897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(E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(M))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7" name="Oval 14"/>
          <p:cNvSpPr>
            <a:spLocks noChangeArrowheads="1"/>
          </p:cNvSpPr>
          <p:nvPr/>
        </p:nvSpPr>
        <p:spPr bwMode="auto">
          <a:xfrm>
            <a:off x="6734452" y="2611809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C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8" name="Oval 15"/>
          <p:cNvSpPr>
            <a:spLocks noChangeArrowheads="1"/>
          </p:cNvSpPr>
          <p:nvPr/>
        </p:nvSpPr>
        <p:spPr bwMode="auto">
          <a:xfrm>
            <a:off x="3929339" y="3188072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C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149" name="Group 16"/>
          <p:cNvGrpSpPr/>
          <p:nvPr/>
        </p:nvGrpSpPr>
        <p:grpSpPr bwMode="auto">
          <a:xfrm>
            <a:off x="3424514" y="3045197"/>
            <a:ext cx="504825" cy="358775"/>
            <a:chOff x="1111" y="1888"/>
            <a:chExt cx="499" cy="181"/>
          </a:xfrm>
        </p:grpSpPr>
        <p:sp>
          <p:nvSpPr>
            <p:cNvPr id="150" name="Line 17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8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2" name="Group 19"/>
          <p:cNvGrpSpPr/>
          <p:nvPr/>
        </p:nvGrpSpPr>
        <p:grpSpPr bwMode="auto">
          <a:xfrm>
            <a:off x="4432577" y="2829297"/>
            <a:ext cx="576262" cy="504825"/>
            <a:chOff x="1882" y="1706"/>
            <a:chExt cx="363" cy="318"/>
          </a:xfrm>
        </p:grpSpPr>
        <p:sp>
          <p:nvSpPr>
            <p:cNvPr id="153" name="Line 20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1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5" name="Rectangle 22"/>
          <p:cNvSpPr>
            <a:spLocks noChangeArrowheads="1"/>
          </p:cNvSpPr>
          <p:nvPr/>
        </p:nvSpPr>
        <p:spPr bwMode="auto">
          <a:xfrm>
            <a:off x="5656539" y="2108572"/>
            <a:ext cx="647700" cy="863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smtClean="0">
                <a:latin typeface="Times New Roman" panose="02020603050405020304" pitchFamily="18" charset="0"/>
              </a:rPr>
              <a:t>C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56" name="Rectangle 23"/>
          <p:cNvSpPr>
            <a:spLocks noChangeArrowheads="1"/>
          </p:cNvSpPr>
          <p:nvPr/>
        </p:nvSpPr>
        <p:spPr bwMode="auto">
          <a:xfrm>
            <a:off x="5656539" y="2972172"/>
            <a:ext cx="647700" cy="288925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157" name="Group 24"/>
          <p:cNvGrpSpPr/>
          <p:nvPr/>
        </p:nvGrpSpPr>
        <p:grpSpPr bwMode="auto">
          <a:xfrm>
            <a:off x="8248927" y="2900734"/>
            <a:ext cx="360362" cy="792163"/>
            <a:chOff x="4105" y="1298"/>
            <a:chExt cx="453" cy="227"/>
          </a:xfrm>
        </p:grpSpPr>
        <p:sp>
          <p:nvSpPr>
            <p:cNvPr id="158" name="Line 25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6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" name="Text Box 27"/>
          <p:cNvSpPr txBox="1">
            <a:spLocks noChangeArrowheads="1"/>
          </p:cNvSpPr>
          <p:nvPr/>
        </p:nvSpPr>
        <p:spPr bwMode="auto">
          <a:xfrm>
            <a:off x="7996514" y="3764334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比较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61" name="Line 28"/>
          <p:cNvSpPr>
            <a:spLocks noChangeShapeType="1"/>
          </p:cNvSpPr>
          <p:nvPr/>
        </p:nvSpPr>
        <p:spPr bwMode="auto">
          <a:xfrm flipV="1">
            <a:off x="5224739" y="3116634"/>
            <a:ext cx="649288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Oval 29"/>
          <p:cNvSpPr>
            <a:spLocks noChangeArrowheads="1"/>
          </p:cNvSpPr>
          <p:nvPr/>
        </p:nvSpPr>
        <p:spPr bwMode="auto">
          <a:xfrm>
            <a:off x="2200552" y="2397497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63" name="Line 30"/>
          <p:cNvSpPr>
            <a:spLocks noChangeShapeType="1"/>
          </p:cNvSpPr>
          <p:nvPr/>
        </p:nvSpPr>
        <p:spPr bwMode="auto">
          <a:xfrm flipH="1" flipV="1">
            <a:off x="2345014" y="2829297"/>
            <a:ext cx="1588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" name="Text Box 31"/>
          <p:cNvSpPr txBox="1">
            <a:spLocks noChangeArrowheads="1"/>
          </p:cNvSpPr>
          <p:nvPr/>
        </p:nvSpPr>
        <p:spPr bwMode="auto">
          <a:xfrm>
            <a:off x="2056089" y="3332534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165" name="Line 32"/>
          <p:cNvSpPr>
            <a:spLocks noChangeShapeType="1"/>
          </p:cNvSpPr>
          <p:nvPr/>
        </p:nvSpPr>
        <p:spPr bwMode="auto">
          <a:xfrm>
            <a:off x="6304239" y="2253034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Line 33"/>
          <p:cNvSpPr>
            <a:spLocks noChangeShapeType="1"/>
          </p:cNvSpPr>
          <p:nvPr/>
        </p:nvSpPr>
        <p:spPr bwMode="auto">
          <a:xfrm>
            <a:off x="7493277" y="2251447"/>
            <a:ext cx="4667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" name="Line 34"/>
          <p:cNvSpPr>
            <a:spLocks noChangeShapeType="1"/>
          </p:cNvSpPr>
          <p:nvPr/>
        </p:nvSpPr>
        <p:spPr bwMode="auto">
          <a:xfrm flipH="1">
            <a:off x="6950352" y="3043609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" name="Text Box 35"/>
          <p:cNvSpPr txBox="1">
            <a:spLocks noChangeArrowheads="1"/>
          </p:cNvSpPr>
          <p:nvPr/>
        </p:nvSpPr>
        <p:spPr bwMode="auto">
          <a:xfrm>
            <a:off x="6734452" y="3546847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169" name="Rectangle 36"/>
          <p:cNvSpPr>
            <a:spLocks noChangeArrowheads="1"/>
          </p:cNvSpPr>
          <p:nvPr/>
        </p:nvSpPr>
        <p:spPr bwMode="auto">
          <a:xfrm>
            <a:off x="7601227" y="2756272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170" name="Group 37"/>
          <p:cNvGrpSpPr/>
          <p:nvPr/>
        </p:nvGrpSpPr>
        <p:grpSpPr bwMode="auto">
          <a:xfrm>
            <a:off x="5943877" y="3261097"/>
            <a:ext cx="2665412" cy="1728787"/>
            <a:chOff x="3334" y="1888"/>
            <a:chExt cx="2087" cy="1089"/>
          </a:xfrm>
        </p:grpSpPr>
        <p:grpSp>
          <p:nvGrpSpPr>
            <p:cNvPr id="171" name="Group 38"/>
            <p:cNvGrpSpPr/>
            <p:nvPr/>
          </p:nvGrpSpPr>
          <p:grpSpPr bwMode="auto">
            <a:xfrm>
              <a:off x="3334" y="2523"/>
              <a:ext cx="2087" cy="453"/>
              <a:chOff x="3288" y="1661"/>
              <a:chExt cx="1270" cy="227"/>
            </a:xfrm>
          </p:grpSpPr>
          <p:sp>
            <p:nvSpPr>
              <p:cNvPr id="173" name="Line 39"/>
              <p:cNvSpPr>
                <a:spLocks noChangeShapeType="1"/>
              </p:cNvSpPr>
              <p:nvPr/>
            </p:nvSpPr>
            <p:spPr bwMode="auto">
              <a:xfrm>
                <a:off x="3288" y="1888"/>
                <a:ext cx="127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Line 40"/>
              <p:cNvSpPr>
                <a:spLocks noChangeShapeType="1"/>
              </p:cNvSpPr>
              <p:nvPr/>
            </p:nvSpPr>
            <p:spPr bwMode="auto">
              <a:xfrm>
                <a:off x="4558" y="166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2" name="Line 41"/>
            <p:cNvSpPr>
              <a:spLocks noChangeShapeType="1"/>
            </p:cNvSpPr>
            <p:nvPr/>
          </p:nvSpPr>
          <p:spPr bwMode="auto">
            <a:xfrm flipH="1" flipV="1">
              <a:off x="3334" y="1888"/>
              <a:ext cx="0" cy="10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" name="Rectangle 42"/>
          <p:cNvSpPr>
            <a:spLocks noChangeArrowheads="1"/>
          </p:cNvSpPr>
          <p:nvPr/>
        </p:nvSpPr>
        <p:spPr bwMode="auto">
          <a:xfrm>
            <a:off x="2056089" y="5563889"/>
            <a:ext cx="5545138" cy="10334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lvl="0" algn="ctr"/>
            <a:r>
              <a:rPr kumimoji="1" lang="en-US" altLang="zh-CN" sz="4000" b="1">
                <a:solidFill>
                  <a:srgbClr val="000066"/>
                </a:solidFill>
                <a:latin typeface="Times New Roman" panose="02020603050405020304" pitchFamily="18" charset="0"/>
              </a:rPr>
              <a:t>MAC</a:t>
            </a:r>
            <a:r>
              <a:rPr kumimoji="1" lang="zh-CN" altLang="en-US" sz="4000" b="1" smtClean="0">
                <a:solidFill>
                  <a:srgbClr val="000066"/>
                </a:solidFill>
                <a:latin typeface="Times New Roman" panose="02020603050405020304" pitchFamily="18" charset="0"/>
              </a:rPr>
              <a:t>与密文</a:t>
            </a:r>
            <a:r>
              <a:rPr kumimoji="1" lang="zh-CN" altLang="en-US" sz="4000" b="1">
                <a:solidFill>
                  <a:srgbClr val="000066"/>
                </a:solidFill>
                <a:latin typeface="Times New Roman" panose="02020603050405020304" pitchFamily="18" charset="0"/>
              </a:rPr>
              <a:t>连接</a:t>
            </a:r>
            <a:endParaRPr kumimoji="1" lang="zh-CN" altLang="en-US" sz="40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6" name="Line 43"/>
          <p:cNvSpPr>
            <a:spLocks noChangeShapeType="1"/>
          </p:cNvSpPr>
          <p:nvPr/>
        </p:nvSpPr>
        <p:spPr bwMode="auto">
          <a:xfrm>
            <a:off x="1479827" y="2613397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" name="Rectangle 44"/>
          <p:cNvSpPr>
            <a:spLocks noChangeArrowheads="1"/>
          </p:cNvSpPr>
          <p:nvPr/>
        </p:nvSpPr>
        <p:spPr bwMode="auto">
          <a:xfrm>
            <a:off x="3208614" y="2180009"/>
            <a:ext cx="647700" cy="863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smtClean="0">
                <a:latin typeface="Times New Roman" panose="02020603050405020304" pitchFamily="18" charset="0"/>
              </a:rPr>
              <a:t>C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78" name="Line 45"/>
          <p:cNvSpPr>
            <a:spLocks noChangeShapeType="1"/>
          </p:cNvSpPr>
          <p:nvPr/>
        </p:nvSpPr>
        <p:spPr bwMode="auto">
          <a:xfrm>
            <a:off x="3929339" y="2613397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" name="Rectangle 46"/>
          <p:cNvSpPr>
            <a:spLocks noChangeArrowheads="1"/>
          </p:cNvSpPr>
          <p:nvPr/>
        </p:nvSpPr>
        <p:spPr bwMode="auto">
          <a:xfrm>
            <a:off x="7960002" y="1748209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80" name="Oval 47"/>
          <p:cNvSpPr>
            <a:spLocks noChangeArrowheads="1"/>
          </p:cNvSpPr>
          <p:nvPr/>
        </p:nvSpPr>
        <p:spPr bwMode="auto">
          <a:xfrm>
            <a:off x="7061477" y="2035547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81" name="Line 48"/>
          <p:cNvSpPr>
            <a:spLocks noChangeShapeType="1"/>
          </p:cNvSpPr>
          <p:nvPr/>
        </p:nvSpPr>
        <p:spPr bwMode="auto">
          <a:xfrm>
            <a:off x="7204352" y="1387847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" name="Text Box 49"/>
          <p:cNvSpPr txBox="1">
            <a:spLocks noChangeArrowheads="1"/>
          </p:cNvSpPr>
          <p:nvPr/>
        </p:nvSpPr>
        <p:spPr bwMode="auto">
          <a:xfrm>
            <a:off x="6917014" y="1027484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183" name="Line 50"/>
          <p:cNvSpPr>
            <a:spLocks noChangeShapeType="1"/>
          </p:cNvSpPr>
          <p:nvPr/>
        </p:nvSpPr>
        <p:spPr bwMode="auto">
          <a:xfrm flipV="1">
            <a:off x="6304239" y="2827709"/>
            <a:ext cx="4318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" name="Line 51"/>
          <p:cNvSpPr>
            <a:spLocks noChangeShapeType="1"/>
          </p:cNvSpPr>
          <p:nvPr/>
        </p:nvSpPr>
        <p:spPr bwMode="auto">
          <a:xfrm>
            <a:off x="7167839" y="2827709"/>
            <a:ext cx="433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5" name="Group 52"/>
          <p:cNvGrpSpPr/>
          <p:nvPr/>
        </p:nvGrpSpPr>
        <p:grpSpPr bwMode="auto">
          <a:xfrm>
            <a:off x="652739" y="4989214"/>
            <a:ext cx="1296988" cy="1393825"/>
            <a:chOff x="158" y="1389"/>
            <a:chExt cx="817" cy="878"/>
          </a:xfrm>
        </p:grpSpPr>
        <p:pic>
          <p:nvPicPr>
            <p:cNvPr id="186" name="Picture 53" descr="J0292020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7" name="Text Box 54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Bob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8" name="Group 55"/>
          <p:cNvGrpSpPr/>
          <p:nvPr/>
        </p:nvGrpSpPr>
        <p:grpSpPr bwMode="auto">
          <a:xfrm>
            <a:off x="7960002" y="5060652"/>
            <a:ext cx="1187450" cy="1322387"/>
            <a:chOff x="5012" y="1434"/>
            <a:chExt cx="748" cy="833"/>
          </a:xfrm>
        </p:grpSpPr>
        <p:pic>
          <p:nvPicPr>
            <p:cNvPr id="189" name="Picture 56" descr="J019538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0" name="Text Box 57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Alice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91" name="Text Box 58"/>
          <p:cNvSpPr txBox="1">
            <a:spLocks noChangeArrowheads="1"/>
          </p:cNvSpPr>
          <p:nvPr/>
        </p:nvSpPr>
        <p:spPr bwMode="auto">
          <a:xfrm>
            <a:off x="3784877" y="1532309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(M)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92" name="Line 59"/>
          <p:cNvSpPr>
            <a:spLocks noChangeShapeType="1"/>
          </p:cNvSpPr>
          <p:nvPr/>
        </p:nvSpPr>
        <p:spPr bwMode="auto">
          <a:xfrm>
            <a:off x="5008839" y="1892672"/>
            <a:ext cx="647700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2" grpId="0" animBg="1"/>
      <p:bldP spid="143" grpId="0" animBg="1"/>
      <p:bldP spid="144" grpId="0"/>
      <p:bldP spid="145" grpId="0" animBg="1"/>
      <p:bldP spid="146" grpId="0"/>
      <p:bldP spid="147" grpId="0" animBg="1"/>
      <p:bldP spid="148" grpId="0" animBg="1"/>
      <p:bldP spid="155" grpId="0" animBg="1"/>
      <p:bldP spid="156" grpId="0" animBg="1"/>
      <p:bldP spid="160" grpId="0"/>
      <p:bldP spid="161" grpId="0" animBg="1"/>
      <p:bldP spid="162" grpId="0" animBg="1"/>
      <p:bldP spid="163" grpId="0" animBg="1"/>
      <p:bldP spid="164" grpId="0"/>
      <p:bldP spid="165" grpId="0" animBg="1"/>
      <p:bldP spid="166" grpId="0" animBg="1"/>
      <p:bldP spid="167" grpId="0" animBg="1"/>
      <p:bldP spid="168" grpId="0"/>
      <p:bldP spid="169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/>
      <p:bldP spid="183" grpId="0" animBg="1"/>
      <p:bldP spid="184" grpId="0" animBg="1"/>
      <p:bldP spid="191" grpId="0"/>
      <p:bldP spid="19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优点：认证标识（码）大小固定且短</a:t>
            </a:r>
            <a:endParaRPr lang="en-US" altLang="zh-CN" dirty="0" smtClean="0"/>
          </a:p>
          <a:p>
            <a:r>
              <a:rPr lang="zh-CN" altLang="en-US" dirty="0" smtClean="0"/>
              <a:t>缺点：需要密钥，不需要从</a:t>
            </a:r>
            <a:r>
              <a:rPr lang="en-US" altLang="zh-CN" dirty="0" smtClean="0"/>
              <a:t>MAC</a:t>
            </a:r>
            <a:r>
              <a:rPr lang="zh-CN" altLang="en-US" dirty="0" smtClean="0"/>
              <a:t>解密出</a:t>
            </a:r>
            <a:r>
              <a:rPr lang="en-US" altLang="zh-CN" dirty="0" smtClean="0">
                <a:sym typeface="Wingdings" panose="05000000000000000000" pitchFamily="2" charset="2"/>
              </a:rPr>
              <a:t>m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有没有不需密钥就能生成定长且短的认证标识的方法呢？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优缺点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B393F2-BDD6-44FA-B0DE-103A02850C5C}" type="slidenum">
              <a:rPr lang="en-US" altLang="zh-CN" smtClean="0"/>
            </a:fld>
            <a:endParaRPr lang="en-US" altLang="zh-CN"/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1835696" y="4365104"/>
            <a:ext cx="5545138" cy="10334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lvl="0" algn="ctr"/>
            <a:r>
              <a:rPr kumimoji="1" lang="en-US" altLang="zh-CN" sz="40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HASH</a:t>
            </a:r>
            <a:endParaRPr kumimoji="1" lang="zh-CN" altLang="en-US" sz="40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消息摘要、哈希函数、数字指纹、杂凑函数</a:t>
            </a:r>
            <a:endParaRPr lang="en-US" altLang="zh-CN" dirty="0" smtClean="0"/>
          </a:p>
          <a:p>
            <a:pPr marL="109855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			h </a:t>
            </a:r>
            <a:r>
              <a:rPr lang="en-US" altLang="zh-CN" b="1" dirty="0">
                <a:solidFill>
                  <a:srgbClr val="C00000"/>
                </a:solidFill>
              </a:rPr>
              <a:t>= H(M</a:t>
            </a:r>
            <a:r>
              <a:rPr lang="en-US" altLang="zh-CN" b="1" dirty="0" smtClean="0">
                <a:solidFill>
                  <a:srgbClr val="C00000"/>
                </a:solidFill>
              </a:rPr>
              <a:t>)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输入（不需</a:t>
            </a:r>
            <a:r>
              <a:rPr lang="zh-CN" altLang="en-US" dirty="0" smtClean="0"/>
              <a:t>密钥）：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任意长度的消息</a:t>
            </a:r>
            <a:r>
              <a:rPr lang="en-US" altLang="zh-CN" dirty="0" smtClean="0"/>
              <a:t>M</a:t>
            </a:r>
            <a:endParaRPr lang="en-US" altLang="zh-CN" dirty="0" smtClean="0"/>
          </a:p>
          <a:p>
            <a:r>
              <a:rPr lang="zh-CN" altLang="en-US" dirty="0" smtClean="0"/>
              <a:t>输出：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一个固定短长度散列值</a:t>
            </a:r>
            <a:r>
              <a:rPr lang="en-US" altLang="zh-CN" dirty="0" smtClean="0"/>
              <a:t>H(M)</a:t>
            </a:r>
            <a:r>
              <a:rPr lang="zh-CN" altLang="en-US" dirty="0" smtClean="0"/>
              <a:t> </a:t>
            </a:r>
            <a:endParaRPr lang="zh-CN" altLang="en-US" dirty="0" smtClean="0"/>
          </a:p>
          <a:p>
            <a:r>
              <a:rPr lang="zh-CN" altLang="en-US" dirty="0"/>
              <a:t>单向</a:t>
            </a:r>
            <a:r>
              <a:rPr lang="zh-CN" altLang="en-US" dirty="0" smtClean="0"/>
              <a:t>函数：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正向</a:t>
            </a:r>
            <a:r>
              <a:rPr lang="zh-CN" altLang="en-US" dirty="0"/>
              <a:t>计算容易，反向计算困难</a:t>
            </a:r>
            <a:endParaRPr lang="zh-CN" altLang="en-US" dirty="0"/>
          </a:p>
          <a:p>
            <a:r>
              <a:rPr lang="zh-CN" altLang="en-US" dirty="0" smtClean="0"/>
              <a:t>不同消息不同</a:t>
            </a:r>
            <a:r>
              <a:rPr lang="zh-CN" altLang="en-US" dirty="0"/>
              <a:t>指纹，用作消息标识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的所有位的函数：消息中的任何一位或多位的变化都将导致该散列值的变化。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散列函数</a:t>
            </a:r>
            <a:r>
              <a:rPr lang="en-US" altLang="zh-CN" dirty="0" smtClean="0"/>
              <a:t>Hash Function</a:t>
            </a:r>
            <a:endParaRPr lang="en-US" altLang="zh-CN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6BC6-21BC-4824-AD03-8ED13D378C17}" type="slidenum">
              <a:rPr lang="en-US" altLang="zh-CN" smtClean="0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认证基本思路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71406" y="2071678"/>
            <a:ext cx="8443959" cy="2865456"/>
            <a:chOff x="71406" y="2071678"/>
            <a:chExt cx="8443959" cy="286545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408108" y="2071678"/>
              <a:ext cx="1092190" cy="5397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M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714480" y="2932400"/>
              <a:ext cx="433387" cy="4318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smtClean="0">
                  <a:latin typeface="Times New Roman" panose="02020603050405020304" pitchFamily="18" charset="0"/>
                </a:rPr>
                <a:t>H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785918" y="3682989"/>
              <a:ext cx="285752" cy="53976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smtClean="0">
                  <a:latin typeface="Times New Roman" panose="02020603050405020304" pitchFamily="18" charset="0"/>
                </a:rPr>
                <a:t>h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1786712" y="2753501"/>
              <a:ext cx="285752" cy="15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5400000">
              <a:off x="1786712" y="3539319"/>
              <a:ext cx="285752" cy="15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2285984" y="3111485"/>
              <a:ext cx="5746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928926" y="2825733"/>
              <a:ext cx="1092190" cy="5397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M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021116" y="2825733"/>
              <a:ext cx="285752" cy="53976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smtClean="0">
                  <a:latin typeface="Times New Roman" panose="02020603050405020304" pitchFamily="18" charset="0"/>
                </a:rPr>
                <a:t>h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71406" y="2897171"/>
              <a:ext cx="16430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 smtClean="0">
                  <a:latin typeface="Times New Roman" panose="02020603050405020304" pitchFamily="18" charset="0"/>
                </a:rPr>
                <a:t>h=hash(M</a:t>
              </a:r>
              <a:r>
                <a:rPr kumimoji="1" lang="en-US" altLang="zh-CN" sz="2400" b="1" dirty="0">
                  <a:latin typeface="Times New Roman" panose="02020603050405020304" pitchFamily="18" charset="0"/>
                </a:rPr>
                <a:t>)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5214942" y="2825733"/>
              <a:ext cx="1092190" cy="5397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smtClean="0">
                  <a:latin typeface="Times New Roman" panose="02020603050405020304" pitchFamily="18" charset="0"/>
                </a:rPr>
                <a:t>M`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6307132" y="2825733"/>
              <a:ext cx="285752" cy="53976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smtClean="0">
                  <a:latin typeface="Times New Roman" panose="02020603050405020304" pitchFamily="18" charset="0"/>
                </a:rPr>
                <a:t>h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5500694" y="3682989"/>
              <a:ext cx="433387" cy="4318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smtClean="0">
                  <a:latin typeface="Times New Roman" panose="02020603050405020304" pitchFamily="18" charset="0"/>
                </a:rPr>
                <a:t>H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5572132" y="4397369"/>
              <a:ext cx="285752" cy="53976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smtClean="0">
                  <a:latin typeface="Times New Roman" panose="02020603050405020304" pitchFamily="18" charset="0"/>
                </a:rPr>
                <a:t>h`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 bwMode="auto">
            <a:xfrm>
              <a:off x="6715140" y="3111485"/>
              <a:ext cx="1439863" cy="360362"/>
              <a:chOff x="4105" y="1298"/>
              <a:chExt cx="453" cy="227"/>
            </a:xfrm>
          </p:grpSpPr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>
                <a:off x="4105" y="1298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>
                <a:off x="4558" y="1298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 bwMode="auto">
            <a:xfrm>
              <a:off x="5929322" y="4254493"/>
              <a:ext cx="2227267" cy="360363"/>
              <a:chOff x="3288" y="1661"/>
              <a:chExt cx="1270" cy="227"/>
            </a:xfrm>
          </p:grpSpPr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>
                <a:off x="3288" y="1888"/>
                <a:ext cx="127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4558" y="166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lg"/>
                <a:tailEnd type="non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7651765" y="3654417"/>
              <a:ext cx="863600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比较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6" name="虚尾箭头 35"/>
            <p:cNvSpPr/>
            <p:nvPr/>
          </p:nvSpPr>
          <p:spPr>
            <a:xfrm>
              <a:off x="4429124" y="2968609"/>
              <a:ext cx="714380" cy="285752"/>
            </a:xfrm>
            <a:prstGeom prst="stripedRightArrow">
              <a:avLst>
                <a:gd name="adj1" fmla="val 53636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5400000">
              <a:off x="5572926" y="3539319"/>
              <a:ext cx="285752" cy="15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rot="5400000">
              <a:off x="5572926" y="4253699"/>
              <a:ext cx="285752" cy="15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任意长度数据块，产生固定长度散列值；</a:t>
            </a:r>
            <a:endParaRPr lang="zh-CN" altLang="en-US" dirty="0" smtClean="0"/>
          </a:p>
          <a:p>
            <a:r>
              <a:rPr lang="zh-CN" altLang="en-US" dirty="0" smtClean="0"/>
              <a:t>单向性：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任意给定</a:t>
            </a:r>
            <a:r>
              <a:rPr lang="en-US" altLang="zh-CN" dirty="0" smtClean="0"/>
              <a:t>m ,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H(m)</a:t>
            </a:r>
            <a:r>
              <a:rPr lang="zh-CN" altLang="en-US" dirty="0" smtClean="0"/>
              <a:t>相对容易；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对任意给定</a:t>
            </a:r>
            <a:r>
              <a:rPr lang="en-US" altLang="zh-CN" dirty="0" smtClean="0"/>
              <a:t>h</a:t>
            </a:r>
            <a:r>
              <a:rPr lang="zh-CN" altLang="en-US" dirty="0" smtClean="0"/>
              <a:t>，找到</a:t>
            </a:r>
            <a:r>
              <a:rPr lang="en-US" altLang="zh-CN" dirty="0" smtClean="0"/>
              <a:t>m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H(m)=h</a:t>
            </a:r>
            <a:r>
              <a:rPr lang="zh-CN" altLang="en-US" dirty="0" smtClean="0"/>
              <a:t>在计算上不可行；</a:t>
            </a:r>
            <a:endParaRPr lang="zh-CN" altLang="en-US" dirty="0" smtClean="0"/>
          </a:p>
          <a:p>
            <a:r>
              <a:rPr lang="zh-CN" altLang="en-US" dirty="0" smtClean="0"/>
              <a:t>安全性，冲突（碰撞）一定存在，但发现困难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任意给定消息</a:t>
            </a:r>
            <a:r>
              <a:rPr lang="en-US" altLang="zh-CN" dirty="0" smtClean="0"/>
              <a:t>m1</a:t>
            </a:r>
            <a:r>
              <a:rPr lang="zh-CN" altLang="en-US" dirty="0" smtClean="0"/>
              <a:t>，找到</a:t>
            </a:r>
            <a:r>
              <a:rPr lang="en-US" altLang="zh-CN" dirty="0" smtClean="0"/>
              <a:t>m2≠m1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H(m2)=H(m1)</a:t>
            </a:r>
            <a:r>
              <a:rPr lang="zh-CN" altLang="en-US" dirty="0" smtClean="0"/>
              <a:t>计算上不可行；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找到任意消息对</a:t>
            </a:r>
            <a:r>
              <a:rPr lang="en-US" altLang="zh-CN" dirty="0" smtClean="0"/>
              <a:t>(m1,m2)</a:t>
            </a:r>
            <a:r>
              <a:rPr lang="zh-CN" altLang="en-US" dirty="0" smtClean="0"/>
              <a:t>，满足</a:t>
            </a:r>
            <a:r>
              <a:rPr lang="en-US" altLang="zh-CN" dirty="0" smtClean="0"/>
              <a:t>H(m1) = H(m2)</a:t>
            </a:r>
            <a:r>
              <a:rPr lang="zh-CN" altLang="en-US" dirty="0" smtClean="0"/>
              <a:t>计算上不可行。</a:t>
            </a:r>
            <a:endParaRPr lang="zh-CN" altLang="en-US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安全</a:t>
            </a:r>
            <a:r>
              <a:rPr lang="en-US" altLang="zh-CN" smtClean="0"/>
              <a:t>HASH</a:t>
            </a:r>
            <a:r>
              <a:rPr lang="zh-CN" altLang="en-US" smtClean="0"/>
              <a:t>函数要求</a:t>
            </a:r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输入消息序列，以迭代的方式每次处理一个分组。</a:t>
            </a:r>
            <a:endParaRPr lang="en-US" altLang="zh-CN" smtClean="0"/>
          </a:p>
          <a:p>
            <a:r>
              <a:rPr lang="zh-CN" altLang="en-US" smtClean="0"/>
              <a:t>一个最简单的哈希函数：每个分组按比特异或</a:t>
            </a:r>
            <a:r>
              <a:rPr lang="en-US" altLang="zh-CN" smtClean="0"/>
              <a:t>(XOR)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将消息</a:t>
            </a:r>
            <a:r>
              <a:rPr lang="en-US" altLang="zh-CN" smtClean="0"/>
              <a:t>M</a:t>
            </a:r>
            <a:r>
              <a:rPr lang="zh-CN" altLang="en-US" smtClean="0"/>
              <a:t>分成</a:t>
            </a:r>
            <a:r>
              <a:rPr lang="en-US" altLang="zh-CN" smtClean="0"/>
              <a:t>N</a:t>
            </a:r>
            <a:r>
              <a:rPr lang="zh-CN" altLang="en-US" smtClean="0"/>
              <a:t>个定长分组：</a:t>
            </a:r>
            <a:endParaRPr lang="en-US" altLang="zh-CN" smtClean="0"/>
          </a:p>
          <a:p>
            <a:pPr lvl="1"/>
            <a:r>
              <a:rPr lang="en-US" altLang="zh-CN" smtClean="0"/>
              <a:t>M</a:t>
            </a:r>
            <a:r>
              <a:rPr lang="en-US" altLang="zh-CN" baseline="-25000" smtClean="0"/>
              <a:t>1</a:t>
            </a:r>
            <a:r>
              <a:rPr lang="en-US" altLang="zh-CN" smtClean="0"/>
              <a:t> M</a:t>
            </a:r>
            <a:r>
              <a:rPr lang="en-US" altLang="zh-CN" baseline="-25000" smtClean="0"/>
              <a:t>2</a:t>
            </a:r>
            <a:r>
              <a:rPr lang="en-US" altLang="zh-CN" smtClean="0"/>
              <a:t> M</a:t>
            </a:r>
            <a:r>
              <a:rPr lang="en-US" altLang="zh-CN" baseline="-25000" smtClean="0"/>
              <a:t>3</a:t>
            </a:r>
            <a:r>
              <a:rPr lang="en-US" altLang="zh-CN" smtClean="0"/>
              <a:t> M</a:t>
            </a:r>
            <a:r>
              <a:rPr lang="en-US" altLang="zh-CN" baseline="-25000" smtClean="0"/>
              <a:t>4</a:t>
            </a:r>
            <a:r>
              <a:rPr lang="en-US" altLang="zh-CN" smtClean="0"/>
              <a:t> …M</a:t>
            </a:r>
            <a:r>
              <a:rPr lang="en-US" altLang="zh-CN" baseline="-25000" smtClean="0"/>
              <a:t>N</a:t>
            </a:r>
            <a:endParaRPr lang="en-US" altLang="zh-CN" baseline="-25000" smtClean="0"/>
          </a:p>
          <a:p>
            <a:pPr lvl="1"/>
            <a:r>
              <a:rPr lang="en-US" altLang="zh-CN" smtClean="0"/>
              <a:t>H(M)=M</a:t>
            </a:r>
            <a:r>
              <a:rPr lang="en-US" altLang="zh-CN" baseline="-25000" smtClean="0"/>
              <a:t>1</a:t>
            </a:r>
            <a:r>
              <a:rPr lang="en-US" altLang="zh-CN" smtClean="0"/>
              <a:t>⊕M</a:t>
            </a:r>
            <a:r>
              <a:rPr lang="en-US" altLang="zh-CN" baseline="-25000" smtClean="0"/>
              <a:t>2</a:t>
            </a:r>
            <a:r>
              <a:rPr lang="en-US" altLang="zh-CN" smtClean="0"/>
              <a:t>⊕M</a:t>
            </a:r>
            <a:r>
              <a:rPr lang="en-US" altLang="zh-CN" baseline="-25000" smtClean="0"/>
              <a:t>3</a:t>
            </a:r>
            <a:r>
              <a:rPr lang="en-US" altLang="zh-CN" smtClean="0"/>
              <a:t>⊕M</a:t>
            </a:r>
            <a:r>
              <a:rPr lang="en-US" altLang="zh-CN" baseline="-25000" smtClean="0"/>
              <a:t>4</a:t>
            </a:r>
            <a:r>
              <a:rPr lang="en-US" altLang="zh-CN" smtClean="0"/>
              <a:t>⊕…⊕M</a:t>
            </a:r>
            <a:r>
              <a:rPr lang="en-US" altLang="zh-CN" baseline="-25000" smtClean="0"/>
              <a:t>N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简单的哈希算法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76BC6-21BC-4824-AD03-8ED13D378C1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弱无碰撞</a:t>
            </a:r>
            <a:endParaRPr lang="en-US" altLang="zh-CN" smtClean="0"/>
          </a:p>
          <a:p>
            <a:pPr lvl="1"/>
            <a:r>
              <a:rPr lang="zh-CN" altLang="en-US" smtClean="0"/>
              <a:t>对给定消息</a:t>
            </a:r>
            <a:r>
              <a:rPr lang="en-US" altLang="zh-CN" smtClean="0"/>
              <a:t>x ∈ X</a:t>
            </a:r>
            <a:r>
              <a:rPr lang="zh-CN" altLang="en-US" smtClean="0"/>
              <a:t>，在计算上几乎找不到异于</a:t>
            </a:r>
            <a:r>
              <a:rPr lang="en-US" altLang="zh-CN" smtClean="0"/>
              <a:t>x</a:t>
            </a:r>
            <a:r>
              <a:rPr lang="zh-CN" altLang="en-US" smtClean="0"/>
              <a:t>的</a:t>
            </a:r>
            <a:r>
              <a:rPr lang="en-US" altLang="zh-CN" smtClean="0"/>
              <a:t>x' ∈ X</a:t>
            </a:r>
            <a:r>
              <a:rPr lang="zh-CN" altLang="en-US" smtClean="0"/>
              <a:t>使</a:t>
            </a:r>
            <a:r>
              <a:rPr lang="en-US" altLang="zh-CN" smtClean="0"/>
              <a:t>h(x)=h(x')</a:t>
            </a:r>
            <a:r>
              <a:rPr lang="zh-CN" altLang="en-US" smtClean="0"/>
              <a:t>。</a:t>
            </a:r>
            <a:endParaRPr lang="zh-CN" altLang="en-US" smtClean="0"/>
          </a:p>
          <a:p>
            <a:r>
              <a:rPr lang="zh-CN" altLang="en-US" smtClean="0"/>
              <a:t>强无碰撞</a:t>
            </a:r>
            <a:endParaRPr lang="en-US" altLang="zh-CN" smtClean="0"/>
          </a:p>
          <a:p>
            <a:pPr lvl="1"/>
            <a:r>
              <a:rPr lang="zh-CN" altLang="en-US" smtClean="0"/>
              <a:t>在计算上几乎不可能找到相异的</a:t>
            </a:r>
            <a:r>
              <a:rPr lang="en-US" altLang="zh-CN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x'</a:t>
            </a:r>
            <a:r>
              <a:rPr lang="zh-CN" altLang="en-US" smtClean="0"/>
              <a:t>使得</a:t>
            </a:r>
            <a:r>
              <a:rPr lang="en-US" altLang="zh-CN" smtClean="0"/>
              <a:t>h(x)=h(x')</a:t>
            </a:r>
            <a:r>
              <a:rPr lang="zh-CN" altLang="en-US" smtClean="0"/>
              <a:t>。</a:t>
            </a:r>
            <a:endParaRPr lang="zh-CN" altLang="en-US" smtClean="0"/>
          </a:p>
          <a:p>
            <a:r>
              <a:rPr lang="zh-CN" altLang="en-US" smtClean="0"/>
              <a:t> 注：强无碰撞自然含弱无碰撞！</a:t>
            </a:r>
            <a:endParaRPr lang="zh-CN" altLang="en-US" smtClean="0"/>
          </a:p>
          <a:p>
            <a:endParaRPr lang="en-US" altLang="zh-CN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Hash</a:t>
            </a:r>
            <a:r>
              <a:rPr lang="zh-CN" altLang="en-US"/>
              <a:t>函数的</a:t>
            </a:r>
            <a:r>
              <a:rPr lang="zh-CN" altLang="en-US" smtClean="0"/>
              <a:t>分类</a:t>
            </a:r>
            <a:r>
              <a:rPr lang="en-US" altLang="zh-CN" smtClean="0"/>
              <a:t>——</a:t>
            </a:r>
            <a:r>
              <a:rPr lang="zh-CN" altLang="en-US" smtClean="0"/>
              <a:t>根据</a:t>
            </a:r>
            <a:r>
              <a:rPr lang="zh-CN" altLang="en-US"/>
              <a:t>安全水平</a:t>
            </a:r>
            <a:r>
              <a:rPr lang="zh-CN" altLang="en-US" smtClean="0"/>
              <a:t>：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带秘密密钥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消息散列值由只有通信双方知道的秘密密钥</a:t>
            </a:r>
            <a:r>
              <a:rPr lang="en-US" altLang="zh-CN" dirty="0" smtClean="0"/>
              <a:t>K</a:t>
            </a:r>
            <a:r>
              <a:rPr lang="zh-CN" altLang="en-US" dirty="0" smtClean="0"/>
              <a:t>来控制。此时，散列值称作</a:t>
            </a:r>
            <a:r>
              <a:rPr lang="en-US" altLang="zh-CN" dirty="0" smtClean="0"/>
              <a:t>MAC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不带秘密密钥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消息散列值的产生无需使用密钥。此时，散列值称作篡改检验码</a:t>
            </a:r>
            <a:r>
              <a:rPr lang="en-US" altLang="zh-CN" dirty="0" smtClean="0"/>
              <a:t>MDC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Hash</a:t>
            </a:r>
            <a:r>
              <a:rPr lang="zh-CN" altLang="en-US" smtClean="0"/>
              <a:t>函数的分类</a:t>
            </a:r>
            <a:r>
              <a:rPr lang="en-US" altLang="zh-CN" smtClean="0"/>
              <a:t>——</a:t>
            </a:r>
            <a:r>
              <a:rPr lang="zh-CN" altLang="en-US" smtClean="0"/>
              <a:t>根据是否使用密钥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基于数学难题</a:t>
            </a:r>
            <a:endParaRPr lang="en-US" altLang="zh-CN" smtClean="0"/>
          </a:p>
          <a:p>
            <a:pPr lvl="1"/>
            <a:r>
              <a:rPr lang="zh-CN" altLang="en-US" smtClean="0"/>
              <a:t>计算速度慢，不实用</a:t>
            </a:r>
            <a:endParaRPr lang="zh-CN" altLang="en-US" smtClean="0"/>
          </a:p>
          <a:p>
            <a:r>
              <a:rPr lang="zh-CN" altLang="en-US" smtClean="0"/>
              <a:t>利用对称密码体制</a:t>
            </a:r>
            <a:endParaRPr lang="en-US" altLang="zh-CN" smtClean="0"/>
          </a:p>
          <a:p>
            <a:r>
              <a:rPr lang="zh-CN" altLang="en-US" smtClean="0"/>
              <a:t>直接设计</a:t>
            </a:r>
            <a:endParaRPr lang="zh-CN" altLang="en-US" smtClean="0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Hash</a:t>
            </a:r>
            <a:r>
              <a:rPr lang="zh-CN" altLang="en-US"/>
              <a:t>函数的构造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Symbol" panose="05050102010706020507" pitchFamily="18" charset="2"/>
              </a:rPr>
              <a:t>几乎被所有</a:t>
            </a:r>
            <a:r>
              <a:rPr lang="en-US" altLang="zh-CN" smtClean="0">
                <a:sym typeface="Symbol" panose="05050102010706020507" pitchFamily="18" charset="2"/>
              </a:rPr>
              <a:t>hash</a:t>
            </a:r>
            <a:r>
              <a:rPr lang="zh-CN" altLang="en-US" smtClean="0">
                <a:sym typeface="Symbol" panose="05050102010706020507" pitchFamily="18" charset="2"/>
              </a:rPr>
              <a:t>函数使用</a:t>
            </a:r>
            <a:endParaRPr lang="zh-CN" altLang="en-US" smtClean="0">
              <a:sym typeface="Symbol" panose="05050102010706020507" pitchFamily="18" charset="2"/>
            </a:endParaRPr>
          </a:p>
          <a:p>
            <a:pPr lvl="1"/>
            <a:r>
              <a:rPr lang="zh-CN" altLang="en-US" smtClean="0">
                <a:sym typeface="Symbol" panose="05050102010706020507" pitchFamily="18" charset="2"/>
              </a:rPr>
              <a:t>把原始消息</a:t>
            </a:r>
            <a:r>
              <a:rPr lang="en-US" altLang="zh-CN" smtClean="0">
                <a:sym typeface="Symbol" panose="05050102010706020507" pitchFamily="18" charset="2"/>
              </a:rPr>
              <a:t>M</a:t>
            </a:r>
            <a:r>
              <a:rPr lang="zh-CN" altLang="en-US" smtClean="0">
                <a:sym typeface="Symbol" panose="05050102010706020507" pitchFamily="18" charset="2"/>
              </a:rPr>
              <a:t>分成一些固定长度的块</a:t>
            </a:r>
            <a:r>
              <a:rPr lang="en-US" altLang="zh-CN" smtClean="0">
                <a:sym typeface="Symbol" panose="05050102010706020507" pitchFamily="18" charset="2"/>
              </a:rPr>
              <a:t>Yi</a:t>
            </a:r>
            <a:endParaRPr lang="en-US" altLang="zh-CN" smtClean="0">
              <a:sym typeface="Symbol" panose="05050102010706020507" pitchFamily="18" charset="2"/>
            </a:endParaRPr>
          </a:p>
          <a:p>
            <a:pPr lvl="1"/>
            <a:r>
              <a:rPr lang="zh-CN" altLang="en-US" smtClean="0">
                <a:sym typeface="Symbol" panose="05050102010706020507" pitchFamily="18" charset="2"/>
              </a:rPr>
              <a:t>最后一块填充</a:t>
            </a:r>
            <a:endParaRPr lang="zh-CN" altLang="en-US" smtClean="0">
              <a:sym typeface="Symbol" panose="05050102010706020507" pitchFamily="18" charset="2"/>
            </a:endParaRPr>
          </a:p>
          <a:p>
            <a:pPr lvl="1"/>
            <a:r>
              <a:rPr lang="zh-CN" altLang="en-US" smtClean="0">
                <a:sym typeface="Symbol" panose="05050102010706020507" pitchFamily="18" charset="2"/>
              </a:rPr>
              <a:t>设定初始值</a:t>
            </a:r>
            <a:r>
              <a:rPr lang="en-US" altLang="zh-CN" smtClean="0">
                <a:sym typeface="Symbol" panose="05050102010706020507" pitchFamily="18" charset="2"/>
              </a:rPr>
              <a:t>CV0</a:t>
            </a:r>
            <a:endParaRPr lang="en-US" altLang="zh-CN" smtClean="0">
              <a:sym typeface="Symbol" panose="05050102010706020507" pitchFamily="18" charset="2"/>
            </a:endParaRPr>
          </a:p>
          <a:p>
            <a:pPr lvl="1"/>
            <a:r>
              <a:rPr lang="zh-CN" altLang="en-US" smtClean="0">
                <a:sym typeface="Symbol" panose="05050102010706020507" pitchFamily="18" charset="2"/>
              </a:rPr>
              <a:t>压缩函数</a:t>
            </a:r>
            <a:r>
              <a:rPr lang="en-US" altLang="zh-CN" smtClean="0">
                <a:sym typeface="Symbol" panose="05050102010706020507" pitchFamily="18" charset="2"/>
              </a:rPr>
              <a:t>f, CVi=f(CVi-1,Yi-1)</a:t>
            </a:r>
            <a:endParaRPr lang="en-US" altLang="zh-CN" smtClean="0">
              <a:sym typeface="Symbol" panose="05050102010706020507" pitchFamily="18" charset="2"/>
            </a:endParaRPr>
          </a:p>
          <a:p>
            <a:pPr lvl="1"/>
            <a:r>
              <a:rPr lang="zh-CN" altLang="en-US" smtClean="0">
                <a:sym typeface="Symbol" panose="05050102010706020507" pitchFamily="18" charset="2"/>
              </a:rPr>
              <a:t>最后一个</a:t>
            </a:r>
            <a:r>
              <a:rPr lang="en-US" altLang="zh-CN" smtClean="0">
                <a:sym typeface="Symbol" panose="05050102010706020507" pitchFamily="18" charset="2"/>
              </a:rPr>
              <a:t>CVi</a:t>
            </a:r>
            <a:r>
              <a:rPr lang="zh-CN" altLang="en-US" smtClean="0">
                <a:sym typeface="Symbol" panose="05050102010706020507" pitchFamily="18" charset="2"/>
              </a:rPr>
              <a:t>为</a:t>
            </a:r>
            <a:r>
              <a:rPr lang="en-US" altLang="zh-CN" smtClean="0">
                <a:sym typeface="Symbol" panose="05050102010706020507" pitchFamily="18" charset="2"/>
              </a:rPr>
              <a:t>hash</a:t>
            </a:r>
            <a:r>
              <a:rPr lang="zh-CN" altLang="en-US" smtClean="0">
                <a:sym typeface="Symbol" panose="05050102010706020507" pitchFamily="18" charset="2"/>
              </a:rPr>
              <a:t>值</a:t>
            </a:r>
            <a:endParaRPr lang="zh-CN" altLang="en-US" smtClean="0">
              <a:sym typeface="Symbol" panose="05050102010706020507" pitchFamily="18" charset="2"/>
            </a:endParaRPr>
          </a:p>
          <a:p>
            <a:endParaRPr lang="en-US" altLang="zh-CN" dirty="0" smtClean="0"/>
          </a:p>
        </p:txBody>
      </p:sp>
      <p:sp>
        <p:nvSpPr>
          <p:cNvPr id="2334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hash</a:t>
            </a:r>
            <a:r>
              <a:rPr lang="zh-CN" altLang="en-US" smtClean="0"/>
              <a:t>函数通用结构</a:t>
            </a:r>
            <a:endParaRPr lang="en-US" altLang="zh-CN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5.1 </a:t>
            </a:r>
            <a:r>
              <a:rPr lang="zh-CN" altLang="en-US" smtClean="0"/>
              <a:t>消息认证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76BC6-21BC-4824-AD03-8ED13D378C1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ChangeArrowheads="1"/>
          </p:cNvSpPr>
          <p:nvPr/>
        </p:nvSpPr>
        <p:spPr bwMode="ltGray">
          <a:xfrm rot="-5400000">
            <a:off x="1564482" y="2282477"/>
            <a:ext cx="1371600" cy="633413"/>
          </a:xfrm>
          <a:custGeom>
            <a:avLst/>
            <a:gdLst>
              <a:gd name="T0" fmla="*/ 1200150 w 21600"/>
              <a:gd name="T1" fmla="*/ 316707 h 21600"/>
              <a:gd name="T2" fmla="*/ 685800 w 21600"/>
              <a:gd name="T3" fmla="*/ 633413 h 21600"/>
              <a:gd name="T4" fmla="*/ 171450 w 21600"/>
              <a:gd name="T5" fmla="*/ 316707 h 21600"/>
              <a:gd name="T6" fmla="*/ 685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69696"/>
          </a:solidFill>
          <a:ln w="9525" cap="rnd">
            <a:solidFill>
              <a:srgbClr val="000000"/>
            </a:solidFill>
            <a:miter lim="800000"/>
          </a:ln>
        </p:spPr>
        <p:txBody>
          <a:bodyPr vert="eaVert" wrap="none" anchor="ctr"/>
          <a:lstStyle/>
          <a:p>
            <a:pPr algn="ctr" eaLnBrk="0" hangingPunct="0"/>
            <a:endParaRPr kumimoji="1" lang="zh-CN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ltGray">
          <a:xfrm>
            <a:off x="1476375" y="1570484"/>
            <a:ext cx="0" cy="7620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ltGray">
          <a:xfrm>
            <a:off x="1476375" y="2332484"/>
            <a:ext cx="493713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ltGray">
          <a:xfrm flipH="1">
            <a:off x="1406525" y="1799084"/>
            <a:ext cx="141288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ltGray">
          <a:xfrm>
            <a:off x="1111250" y="1687959"/>
            <a:ext cx="354013" cy="457200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b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ltGray">
          <a:xfrm>
            <a:off x="1322388" y="1230759"/>
            <a:ext cx="493712" cy="457200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1400" b="1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ltGray">
          <a:xfrm>
            <a:off x="1195388" y="2789684"/>
            <a:ext cx="7747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ltGray">
          <a:xfrm flipV="1">
            <a:off x="1476375" y="2713484"/>
            <a:ext cx="141288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ltGray">
          <a:xfrm>
            <a:off x="1392238" y="2373759"/>
            <a:ext cx="354012" cy="457200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ltGray">
          <a:xfrm>
            <a:off x="758825" y="2546797"/>
            <a:ext cx="533400" cy="581025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600" b="1">
                <a:solidFill>
                  <a:srgbClr val="000066"/>
                </a:solidFill>
                <a:latin typeface="Times New Roman" panose="02020603050405020304" pitchFamily="18" charset="0"/>
              </a:rPr>
              <a:t>IV=</a:t>
            </a:r>
            <a:endParaRPr kumimoji="1" lang="en-US" altLang="zh-CN" sz="1600" b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1600" b="1">
                <a:solidFill>
                  <a:srgbClr val="000066"/>
                </a:solidFill>
                <a:latin typeface="Times New Roman" panose="02020603050405020304" pitchFamily="18" charset="0"/>
              </a:rPr>
              <a:t>CV</a:t>
            </a:r>
            <a:r>
              <a:rPr kumimoji="1" lang="en-US" altLang="zh-CN" sz="900" b="1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16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ltGray">
          <a:xfrm>
            <a:off x="2109788" y="2370584"/>
            <a:ext cx="285750" cy="457200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f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3" name="AutoShape 13"/>
          <p:cNvSpPr>
            <a:spLocks noChangeArrowheads="1"/>
          </p:cNvSpPr>
          <p:nvPr/>
        </p:nvSpPr>
        <p:spPr bwMode="ltGray">
          <a:xfrm rot="-5400000">
            <a:off x="2916238" y="2280096"/>
            <a:ext cx="1371600" cy="631825"/>
          </a:xfrm>
          <a:custGeom>
            <a:avLst/>
            <a:gdLst>
              <a:gd name="T0" fmla="*/ 1200150 w 21600"/>
              <a:gd name="T1" fmla="*/ 315913 h 21600"/>
              <a:gd name="T2" fmla="*/ 685800 w 21600"/>
              <a:gd name="T3" fmla="*/ 631825 h 21600"/>
              <a:gd name="T4" fmla="*/ 171450 w 21600"/>
              <a:gd name="T5" fmla="*/ 315913 h 21600"/>
              <a:gd name="T6" fmla="*/ 685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69696"/>
          </a:solidFill>
          <a:ln w="9525" cap="rnd">
            <a:solidFill>
              <a:srgbClr val="000000"/>
            </a:solidFill>
            <a:miter lim="800000"/>
          </a:ln>
        </p:spPr>
        <p:txBody>
          <a:bodyPr vert="eaVert" wrap="none" anchor="ctr"/>
          <a:lstStyle/>
          <a:p>
            <a:pPr algn="ctr" eaLnBrk="0" hangingPunct="0"/>
            <a:endParaRPr kumimoji="1" lang="zh-CN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ltGray">
          <a:xfrm>
            <a:off x="2828925" y="1567309"/>
            <a:ext cx="0" cy="7620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ltGray">
          <a:xfrm>
            <a:off x="2828925" y="2329309"/>
            <a:ext cx="492125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ltGray">
          <a:xfrm flipH="1">
            <a:off x="2757488" y="1795909"/>
            <a:ext cx="141287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ltGray">
          <a:xfrm>
            <a:off x="2462213" y="1684784"/>
            <a:ext cx="354012" cy="457200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b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ltGray">
          <a:xfrm>
            <a:off x="2673350" y="1227584"/>
            <a:ext cx="493713" cy="457200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1400" b="1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ltGray">
          <a:xfrm>
            <a:off x="2546350" y="2786509"/>
            <a:ext cx="7747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ltGray">
          <a:xfrm flipV="1">
            <a:off x="2828925" y="2710309"/>
            <a:ext cx="139700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ltGray">
          <a:xfrm>
            <a:off x="2743200" y="2370584"/>
            <a:ext cx="354013" cy="457200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ltGray">
          <a:xfrm>
            <a:off x="3460750" y="2367409"/>
            <a:ext cx="285750" cy="457200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f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83" name="AutoShape 23"/>
          <p:cNvSpPr>
            <a:spLocks noChangeArrowheads="1"/>
          </p:cNvSpPr>
          <p:nvPr/>
        </p:nvSpPr>
        <p:spPr bwMode="ltGray">
          <a:xfrm rot="-5400000">
            <a:off x="5961063" y="2280096"/>
            <a:ext cx="1371600" cy="631825"/>
          </a:xfrm>
          <a:custGeom>
            <a:avLst/>
            <a:gdLst>
              <a:gd name="T0" fmla="*/ 1200150 w 21600"/>
              <a:gd name="T1" fmla="*/ 315913 h 21600"/>
              <a:gd name="T2" fmla="*/ 685800 w 21600"/>
              <a:gd name="T3" fmla="*/ 631825 h 21600"/>
              <a:gd name="T4" fmla="*/ 171450 w 21600"/>
              <a:gd name="T5" fmla="*/ 315913 h 21600"/>
              <a:gd name="T6" fmla="*/ 685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69696"/>
          </a:solidFill>
          <a:ln w="9525" cap="rnd">
            <a:solidFill>
              <a:srgbClr val="000000"/>
            </a:solidFill>
            <a:miter lim="800000"/>
          </a:ln>
        </p:spPr>
        <p:txBody>
          <a:bodyPr vert="eaVert" wrap="none" anchor="ctr"/>
          <a:lstStyle/>
          <a:p>
            <a:pPr algn="ctr" eaLnBrk="0" hangingPunct="0"/>
            <a:endParaRPr kumimoji="1" lang="zh-CN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ltGray">
          <a:xfrm>
            <a:off x="5873750" y="1567309"/>
            <a:ext cx="0" cy="7620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ltGray">
          <a:xfrm>
            <a:off x="5873750" y="2329309"/>
            <a:ext cx="492125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ltGray">
          <a:xfrm flipH="1">
            <a:off x="5802313" y="1795909"/>
            <a:ext cx="141287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ltGray">
          <a:xfrm>
            <a:off x="5507038" y="1684784"/>
            <a:ext cx="354012" cy="457200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b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ltGray">
          <a:xfrm>
            <a:off x="5718175" y="1227584"/>
            <a:ext cx="671513" cy="457200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1400" b="1">
                <a:solidFill>
                  <a:srgbClr val="000066"/>
                </a:solidFill>
                <a:latin typeface="Times New Roman" panose="02020603050405020304" pitchFamily="18" charset="0"/>
              </a:rPr>
              <a:t>L-1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ltGray">
          <a:xfrm>
            <a:off x="5591175" y="2786509"/>
            <a:ext cx="7747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ltGray">
          <a:xfrm flipV="1">
            <a:off x="5873750" y="2710309"/>
            <a:ext cx="139700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ltGray">
          <a:xfrm>
            <a:off x="5788025" y="2370584"/>
            <a:ext cx="354013" cy="457200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ltGray">
          <a:xfrm>
            <a:off x="5486400" y="2903984"/>
            <a:ext cx="647700" cy="336550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600" b="1">
                <a:solidFill>
                  <a:srgbClr val="000066"/>
                </a:solidFill>
                <a:latin typeface="Times New Roman" panose="02020603050405020304" pitchFamily="18" charset="0"/>
              </a:rPr>
              <a:t>CV</a:t>
            </a:r>
            <a:r>
              <a:rPr kumimoji="1" lang="en-US" altLang="zh-CN" sz="900" b="1">
                <a:solidFill>
                  <a:srgbClr val="000066"/>
                </a:solidFill>
                <a:latin typeface="Times New Roman" panose="02020603050405020304" pitchFamily="18" charset="0"/>
              </a:rPr>
              <a:t>L-1</a:t>
            </a:r>
            <a:endParaRPr kumimoji="1" lang="en-US" altLang="zh-CN" sz="16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ltGray">
          <a:xfrm>
            <a:off x="6505575" y="2367409"/>
            <a:ext cx="285750" cy="457200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f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ltGray">
          <a:xfrm>
            <a:off x="2532063" y="2903984"/>
            <a:ext cx="533400" cy="336550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600" b="1">
                <a:solidFill>
                  <a:srgbClr val="000066"/>
                </a:solidFill>
                <a:latin typeface="Times New Roman" panose="02020603050405020304" pitchFamily="18" charset="0"/>
              </a:rPr>
              <a:t>CV</a:t>
            </a:r>
            <a:r>
              <a:rPr kumimoji="1" lang="en-US" altLang="zh-CN" sz="900" b="1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16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ltGray">
          <a:xfrm>
            <a:off x="3938588" y="2599184"/>
            <a:ext cx="7747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ltGray">
          <a:xfrm flipV="1">
            <a:off x="4219575" y="2522984"/>
            <a:ext cx="141288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ltGray">
          <a:xfrm>
            <a:off x="4079875" y="2141984"/>
            <a:ext cx="354013" cy="457200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ltGray">
          <a:xfrm>
            <a:off x="6962775" y="2599184"/>
            <a:ext cx="7747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ltGray">
          <a:xfrm flipV="1">
            <a:off x="7245350" y="2522984"/>
            <a:ext cx="139700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0" name="Text Box 40"/>
          <p:cNvSpPr txBox="1">
            <a:spLocks noChangeArrowheads="1"/>
          </p:cNvSpPr>
          <p:nvPr/>
        </p:nvSpPr>
        <p:spPr bwMode="ltGray">
          <a:xfrm>
            <a:off x="7104063" y="2141984"/>
            <a:ext cx="354012" cy="457200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ltGray">
          <a:xfrm>
            <a:off x="304800" y="4191000"/>
            <a:ext cx="5727700" cy="22828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IV  =  initial value </a:t>
            </a:r>
            <a:r>
              <a:rPr kumimoji="1" lang="zh-CN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初始值</a:t>
            </a:r>
            <a:endParaRPr kumimoji="1" lang="zh-CN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CV =  chaining value </a:t>
            </a:r>
            <a:r>
              <a:rPr kumimoji="1" lang="zh-CN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链接值</a:t>
            </a:r>
            <a:endParaRPr kumimoji="1" lang="zh-CN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Yi  =  ith input block (</a:t>
            </a:r>
            <a:r>
              <a:rPr kumimoji="1" lang="zh-CN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i 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个输入数据块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f     =  compression algorithm (</a:t>
            </a:r>
            <a:r>
              <a:rPr kumimoji="1" lang="zh-CN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压缩算法）</a:t>
            </a:r>
            <a:endParaRPr kumimoji="1" lang="zh-CN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n    =  length of hash code (</a:t>
            </a:r>
            <a:r>
              <a:rPr kumimoji="1" lang="zh-CN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散列码的长度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b    =  length of input block(</a:t>
            </a:r>
            <a:r>
              <a:rPr kumimoji="1" lang="zh-CN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输入块的长度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3" name="Text Box 43"/>
          <p:cNvSpPr txBox="1">
            <a:spLocks noChangeArrowheads="1"/>
          </p:cNvSpPr>
          <p:nvPr/>
        </p:nvSpPr>
        <p:spPr bwMode="ltGray">
          <a:xfrm>
            <a:off x="7877175" y="2446784"/>
            <a:ext cx="552450" cy="336550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600" b="1">
                <a:solidFill>
                  <a:srgbClr val="000066"/>
                </a:solidFill>
                <a:latin typeface="Times New Roman" panose="02020603050405020304" pitchFamily="18" charset="0"/>
              </a:rPr>
              <a:t>CV</a:t>
            </a:r>
            <a:r>
              <a:rPr kumimoji="1" lang="en-US" altLang="zh-CN" sz="900" b="1">
                <a:solidFill>
                  <a:srgbClr val="000066"/>
                </a:solidFill>
                <a:latin typeface="Times New Roman" panose="02020603050405020304" pitchFamily="18" charset="0"/>
              </a:rPr>
              <a:t>L</a:t>
            </a:r>
            <a:endParaRPr kumimoji="1" lang="en-US" altLang="zh-CN" sz="16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4" name="Text Box 44"/>
          <p:cNvSpPr txBox="1">
            <a:spLocks noChangeArrowheads="1"/>
          </p:cNvSpPr>
          <p:nvPr/>
        </p:nvSpPr>
        <p:spPr bwMode="ltGray">
          <a:xfrm>
            <a:off x="6175375" y="3449638"/>
            <a:ext cx="169863" cy="457200"/>
          </a:xfrm>
          <a:prstGeom prst="rect">
            <a:avLst/>
          </a:prstGeom>
          <a:noFill/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endParaRPr kumimoji="1" lang="zh-CN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5" name="Text Box 45"/>
          <p:cNvSpPr txBox="1">
            <a:spLocks noChangeArrowheads="1"/>
          </p:cNvSpPr>
          <p:nvPr/>
        </p:nvSpPr>
        <p:spPr bwMode="ltGray">
          <a:xfrm>
            <a:off x="5307334" y="3465686"/>
            <a:ext cx="3513138" cy="1187450"/>
          </a:xfrm>
          <a:prstGeom prst="rect">
            <a:avLst/>
          </a:prstGeom>
          <a:solidFill>
            <a:schemeClr val="folHlink"/>
          </a:solidFill>
          <a:ln w="9525" cap="rnd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CV</a:t>
            </a:r>
            <a:r>
              <a:rPr kumimoji="1"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=IV= </a:t>
            </a:r>
            <a:r>
              <a:rPr kumimoji="1" lang="en-US" altLang="zh-CN" sz="2000" b="1">
                <a:solidFill>
                  <a:srgbClr val="000066"/>
                </a:solidFill>
                <a:latin typeface="Times New Roman" panose="02020603050405020304" pitchFamily="18" charset="0"/>
              </a:rPr>
              <a:t>initial n-bit value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CV</a:t>
            </a:r>
            <a:r>
              <a:rPr kumimoji="1"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=f(CV</a:t>
            </a:r>
            <a:r>
              <a:rPr kumimoji="1"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i-1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, Y</a:t>
            </a:r>
            <a:r>
              <a:rPr kumimoji="1"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i-1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)   </a:t>
            </a:r>
            <a:r>
              <a:rPr kumimoji="1" lang="en-US" altLang="zh-CN" sz="1600" b="1">
                <a:solidFill>
                  <a:srgbClr val="000066"/>
                </a:solidFill>
                <a:latin typeface="Times New Roman" panose="02020603050405020304" pitchFamily="18" charset="0"/>
              </a:rPr>
              <a:t>(1 </a:t>
            </a:r>
            <a:r>
              <a:rPr kumimoji="1" lang="en-US" altLang="zh-CN" sz="1600" b="1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sz="1600" b="1">
                <a:solidFill>
                  <a:srgbClr val="000066"/>
                </a:solidFill>
                <a:latin typeface="Times New Roman" panose="02020603050405020304" pitchFamily="18" charset="0"/>
              </a:rPr>
              <a:t>i </a:t>
            </a:r>
            <a:r>
              <a:rPr kumimoji="1" lang="en-US" altLang="zh-CN" sz="1600" b="1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sz="1600" b="1">
                <a:solidFill>
                  <a:srgbClr val="000066"/>
                </a:solidFill>
                <a:latin typeface="Times New Roman" panose="02020603050405020304" pitchFamily="18" charset="0"/>
              </a:rPr>
              <a:t>L)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H(M) = CV</a:t>
            </a:r>
            <a:r>
              <a:rPr kumimoji="1"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L</a:t>
            </a:r>
            <a:endParaRPr kumimoji="1" lang="en-US" altLang="zh-CN" sz="2400" b="1" baseline="-25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hash</a:t>
            </a:r>
            <a:r>
              <a:rPr lang="zh-CN" altLang="en-US"/>
              <a:t>函数通用结构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MD5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SHA-1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RIPEMD-160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22238"/>
            <a:ext cx="7232650" cy="1295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几种</a:t>
            </a:r>
            <a:r>
              <a:rPr lang="zh-CN" altLang="en-US" dirty="0"/>
              <a:t>常用的</a:t>
            </a:r>
            <a:r>
              <a:rPr lang="en-US" altLang="zh-CN" dirty="0"/>
              <a:t>HASH</a:t>
            </a:r>
            <a:r>
              <a:rPr lang="zh-CN" altLang="en-US" dirty="0"/>
              <a:t>算法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Merkle1989</a:t>
            </a:r>
            <a:r>
              <a:rPr lang="zh-CN" altLang="en-US" dirty="0" smtClean="0"/>
              <a:t>年提出</a:t>
            </a:r>
            <a:r>
              <a:rPr lang="en-US" altLang="zh-CN" dirty="0" smtClean="0"/>
              <a:t>hash function</a:t>
            </a:r>
            <a:r>
              <a:rPr lang="zh-CN" altLang="en-US" dirty="0" smtClean="0"/>
              <a:t>模型，</a:t>
            </a:r>
            <a:r>
              <a:rPr lang="en-US" altLang="zh-CN" dirty="0" smtClean="0"/>
              <a:t>Ron </a:t>
            </a:r>
            <a:r>
              <a:rPr lang="en-US" altLang="zh-CN" dirty="0" err="1" smtClean="0"/>
              <a:t>Rivest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1990</a:t>
            </a:r>
            <a:r>
              <a:rPr lang="zh-CN" altLang="en-US" dirty="0" smtClean="0"/>
              <a:t>年</a:t>
            </a:r>
            <a:r>
              <a:rPr lang="zh-CN" altLang="en-US" smtClean="0"/>
              <a:t>提出</a:t>
            </a:r>
            <a:r>
              <a:rPr lang="en-US" altLang="zh-CN" smtClean="0"/>
              <a:t>MD4</a:t>
            </a:r>
            <a:r>
              <a:rPr lang="zh-CN" altLang="en-US" smtClean="0"/>
              <a:t>，</a:t>
            </a:r>
            <a:r>
              <a:rPr lang="en-US" altLang="zh-CN" smtClean="0">
                <a:sym typeface="Symbol" panose="05050102010706020507" pitchFamily="18" charset="2"/>
              </a:rPr>
              <a:t>1992</a:t>
            </a:r>
            <a:r>
              <a:rPr lang="zh-CN" altLang="en-US" dirty="0" smtClean="0">
                <a:sym typeface="Symbol" panose="05050102010706020507" pitchFamily="18" charset="2"/>
              </a:rPr>
              <a:t>年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en-US" altLang="zh-CN" dirty="0" smtClean="0"/>
              <a:t>MD5 (RFC </a:t>
            </a:r>
            <a:r>
              <a:rPr lang="en-US" altLang="zh-CN" smtClean="0"/>
              <a:t>1321)</a:t>
            </a:r>
            <a:endParaRPr lang="en-US" altLang="zh-CN" dirty="0" smtClean="0"/>
          </a:p>
          <a:p>
            <a:r>
              <a:rPr lang="zh-CN" altLang="en-US" dirty="0" smtClean="0">
                <a:sym typeface="Symbol" panose="05050102010706020507" pitchFamily="18" charset="2"/>
              </a:rPr>
              <a:t>输入</a:t>
            </a:r>
            <a:r>
              <a:rPr lang="zh-CN" altLang="en-US" smtClean="0">
                <a:sym typeface="Symbol" panose="05050102010706020507" pitchFamily="18" charset="2"/>
              </a:rPr>
              <a:t>：</a:t>
            </a:r>
            <a:r>
              <a:rPr lang="en-US" altLang="zh-CN" smtClean="0">
                <a:sym typeface="Symbol" panose="05050102010706020507" pitchFamily="18" charset="2"/>
              </a:rPr>
              <a:t>512bit</a:t>
            </a:r>
            <a:r>
              <a:rPr lang="zh-CN" altLang="en-US" dirty="0" smtClean="0">
                <a:sym typeface="Symbol" panose="05050102010706020507" pitchFamily="18" charset="2"/>
              </a:rPr>
              <a:t>块</a:t>
            </a:r>
            <a:endParaRPr lang="zh-CN" altLang="en-US" dirty="0" smtClean="0">
              <a:sym typeface="Symbol" panose="05050102010706020507" pitchFamily="18" charset="2"/>
            </a:endParaRPr>
          </a:p>
          <a:p>
            <a:r>
              <a:rPr lang="zh-CN" altLang="en-US" dirty="0" smtClean="0">
                <a:sym typeface="Symbol" panose="05050102010706020507" pitchFamily="18" charset="2"/>
              </a:rPr>
              <a:t>输出</a:t>
            </a:r>
            <a:r>
              <a:rPr lang="zh-CN" altLang="en-US" smtClean="0">
                <a:sym typeface="Symbol" panose="05050102010706020507" pitchFamily="18" charset="2"/>
              </a:rPr>
              <a:t>：</a:t>
            </a:r>
            <a:r>
              <a:rPr lang="en-US" altLang="zh-CN" smtClean="0">
                <a:sym typeface="Symbol" panose="05050102010706020507" pitchFamily="18" charset="2"/>
              </a:rPr>
              <a:t>128bit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r>
              <a:rPr lang="en-US" altLang="zh-CN" smtClean="0">
                <a:sym typeface="Symbol" panose="05050102010706020507" pitchFamily="18" charset="2"/>
              </a:rPr>
              <a:t>2004</a:t>
            </a:r>
            <a:r>
              <a:rPr lang="zh-CN" altLang="en-US" smtClean="0">
                <a:sym typeface="Symbol" panose="05050102010706020507" pitchFamily="18" charset="2"/>
              </a:rPr>
              <a:t>年前最主要</a:t>
            </a:r>
            <a:r>
              <a:rPr lang="en-US" altLang="zh-CN" smtClean="0">
                <a:sym typeface="Symbol" panose="05050102010706020507" pitchFamily="18" charset="2"/>
              </a:rPr>
              <a:t>hash</a:t>
            </a:r>
            <a:r>
              <a:rPr lang="zh-CN" altLang="en-US" smtClean="0">
                <a:sym typeface="Symbol" panose="05050102010706020507" pitchFamily="18" charset="2"/>
              </a:rPr>
              <a:t>算法，</a:t>
            </a:r>
            <a:r>
              <a:rPr lang="zh-CN" altLang="en-US" smtClean="0"/>
              <a:t>在</a:t>
            </a:r>
            <a:r>
              <a:rPr lang="zh-CN" altLang="en-US"/>
              <a:t>国内外有着广泛的应用，曾一度被</a:t>
            </a:r>
            <a:r>
              <a:rPr lang="zh-CN" altLang="en-US" smtClean="0"/>
              <a:t>认为非常安全。</a:t>
            </a:r>
            <a:endParaRPr lang="zh-CN" altLang="en-US" dirty="0" smtClean="0">
              <a:sym typeface="Symbol" panose="05050102010706020507" pitchFamily="18" charset="2"/>
            </a:endParaRPr>
          </a:p>
          <a:p>
            <a:r>
              <a:rPr lang="zh-CN" altLang="en-US" dirty="0" smtClean="0">
                <a:sym typeface="Symbol" panose="05050102010706020507" pitchFamily="18" charset="2"/>
              </a:rPr>
              <a:t>现行美国标准</a:t>
            </a:r>
            <a:r>
              <a:rPr lang="en-US" altLang="zh-CN" dirty="0" smtClean="0">
                <a:sym typeface="Symbol" panose="05050102010706020507" pitchFamily="18" charset="2"/>
              </a:rPr>
              <a:t>SHA-1</a:t>
            </a:r>
            <a:r>
              <a:rPr lang="zh-CN" altLang="en-US" smtClean="0">
                <a:sym typeface="Symbol" panose="05050102010706020507" pitchFamily="18" charset="2"/>
              </a:rPr>
              <a:t>以</a:t>
            </a:r>
            <a:r>
              <a:rPr lang="en-US" altLang="zh-CN" smtClean="0">
                <a:sym typeface="Symbol" panose="05050102010706020507" pitchFamily="18" charset="2"/>
              </a:rPr>
              <a:t>MD5</a:t>
            </a:r>
            <a:r>
              <a:rPr lang="zh-CN" altLang="en-US" smtClean="0">
                <a:sym typeface="Symbol" panose="05050102010706020507" pitchFamily="18" charset="2"/>
              </a:rPr>
              <a:t>前身</a:t>
            </a:r>
            <a:r>
              <a:rPr lang="en-US" altLang="zh-CN" dirty="0" smtClean="0">
                <a:sym typeface="Symbol" panose="05050102010706020507" pitchFamily="18" charset="2"/>
              </a:rPr>
              <a:t>MD4</a:t>
            </a:r>
            <a:r>
              <a:rPr lang="zh-CN" altLang="en-US" smtClean="0">
                <a:sym typeface="Symbol" panose="05050102010706020507" pitchFamily="18" charset="2"/>
              </a:rPr>
              <a:t>为基础。</a:t>
            </a:r>
            <a:endParaRPr lang="en-US" altLang="zh-CN" dirty="0" smtClean="0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MD5</a:t>
            </a:r>
            <a:r>
              <a:rPr lang="zh-CN" altLang="en-US" dirty="0" smtClean="0"/>
              <a:t>简介</a:t>
            </a:r>
            <a:endParaRPr lang="en-US" altLang="zh-CN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914400" y="609600"/>
            <a:ext cx="7315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endParaRPr kumimoji="1" lang="zh-CN" altLang="en-US" sz="4800" b="1" dirty="0">
              <a:solidFill>
                <a:srgbClr val="000066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mtClean="0"/>
              <a:t>2004</a:t>
            </a:r>
            <a:r>
              <a:rPr lang="zh-CN" altLang="en-US" smtClean="0"/>
              <a:t>年国际密码学会议（</a:t>
            </a:r>
            <a:r>
              <a:rPr lang="en-US" altLang="zh-CN" smtClean="0"/>
              <a:t>Crypto’2004</a:t>
            </a:r>
            <a:r>
              <a:rPr lang="zh-CN" altLang="en-US" smtClean="0"/>
              <a:t>）山东大学王小云</a:t>
            </a:r>
            <a:r>
              <a:rPr lang="zh-CN" altLang="en-US" dirty="0" smtClean="0"/>
              <a:t>教授做了破译</a:t>
            </a:r>
            <a:r>
              <a:rPr lang="en-US" altLang="zh-CN" dirty="0" smtClean="0"/>
              <a:t>MD5</a:t>
            </a:r>
            <a:r>
              <a:rPr lang="zh-CN" altLang="en-US" smtClean="0"/>
              <a:t>、</a:t>
            </a:r>
            <a:r>
              <a:rPr lang="en-US" altLang="zh-CN" smtClean="0"/>
              <a:t>HAVAL128</a:t>
            </a:r>
            <a:r>
              <a:rPr lang="zh-CN" altLang="en-US" smtClean="0"/>
              <a:t>、</a:t>
            </a:r>
            <a:r>
              <a:rPr lang="en-US" altLang="zh-CN" smtClean="0"/>
              <a:t>MD4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RIPEMD</a:t>
            </a:r>
            <a:r>
              <a:rPr lang="zh-CN" altLang="en-US" dirty="0" smtClean="0"/>
              <a:t>算法的</a:t>
            </a:r>
            <a:r>
              <a:rPr lang="zh-CN" altLang="en-US" smtClean="0"/>
              <a:t>报告。</a:t>
            </a:r>
            <a:endParaRPr lang="en-US" altLang="zh-CN" smtClean="0"/>
          </a:p>
          <a:p>
            <a:pPr lvl="1"/>
            <a:r>
              <a:rPr lang="zh-CN" altLang="en-US" smtClean="0"/>
              <a:t>可以很快找到</a:t>
            </a:r>
            <a:r>
              <a:rPr lang="en-US" altLang="zh-CN" smtClean="0"/>
              <a:t>MD5</a:t>
            </a:r>
            <a:r>
              <a:rPr lang="zh-CN" altLang="en-US" smtClean="0"/>
              <a:t>“碰撞”</a:t>
            </a:r>
            <a:r>
              <a:rPr lang="en-US" altLang="zh-CN" smtClean="0"/>
              <a:t>——</a:t>
            </a:r>
            <a:r>
              <a:rPr lang="zh-CN" altLang="en-US" smtClean="0"/>
              <a:t>两</a:t>
            </a:r>
            <a:r>
              <a:rPr lang="zh-CN" altLang="en-US"/>
              <a:t>个</a:t>
            </a:r>
            <a:r>
              <a:rPr lang="zh-CN" altLang="en-US" smtClean="0"/>
              <a:t>文件产生相同</a:t>
            </a:r>
            <a:r>
              <a:rPr lang="en-US" altLang="zh-CN" smtClean="0"/>
              <a:t>MD5</a:t>
            </a:r>
            <a:r>
              <a:rPr lang="zh-CN" altLang="en-US" smtClean="0"/>
              <a:t>“指纹”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 smtClean="0"/>
              <a:t>意味着：在网络上电子签署</a:t>
            </a:r>
            <a:r>
              <a:rPr lang="zh-CN" altLang="en-US"/>
              <a:t>一份合同后，还可能找到</a:t>
            </a:r>
            <a:r>
              <a:rPr lang="zh-CN" altLang="en-US" smtClean="0"/>
              <a:t>另一</a:t>
            </a:r>
            <a:r>
              <a:rPr lang="zh-CN" altLang="en-US"/>
              <a:t>份具有相同签名但内容迥异的合同，这样两份合同的真伪性便无从辨别</a:t>
            </a:r>
            <a:r>
              <a:rPr lang="zh-CN" altLang="en-US" smtClean="0"/>
              <a:t>。</a:t>
            </a:r>
            <a:endParaRPr lang="zh-CN" altLang="en-US" dirty="0" smtClean="0"/>
          </a:p>
          <a:p>
            <a:r>
              <a:rPr lang="zh-CN" altLang="en-US" smtClean="0"/>
              <a:t>宣告固若金汤的世界通行密码标准</a:t>
            </a:r>
            <a:r>
              <a:rPr lang="en-US" altLang="zh-CN" smtClean="0"/>
              <a:t>MD</a:t>
            </a:r>
            <a:r>
              <a:rPr lang="zh-CN" altLang="en-US" dirty="0" smtClean="0"/>
              <a:t>５的堡垒轰然倒塌，引发了密码学界的</a:t>
            </a:r>
            <a:r>
              <a:rPr lang="zh-CN" altLang="en-US" smtClean="0"/>
              <a:t>轩然大波。</a:t>
            </a:r>
            <a:endParaRPr lang="en-US" altLang="zh-CN" dirty="0" smtClean="0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来自中国的惊艳</a:t>
            </a:r>
            <a:endParaRPr lang="zh-CN" altLang="en-US" dirty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73100" y="1935163"/>
            <a:ext cx="8229600" cy="4411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24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>
                <a:latin typeface="Times New Roman" panose="02020603050405020304" pitchFamily="18" charset="0"/>
              </a:rPr>
              <a:t>哈希</a:t>
            </a:r>
            <a:r>
              <a:rPr lang="zh-CN" altLang="en-US" sz="4400">
                <a:latin typeface="Times New Roman" panose="02020603050405020304" pitchFamily="18" charset="0"/>
              </a:rPr>
              <a:t>函数</a:t>
            </a:r>
            <a:r>
              <a:rPr lang="zh-CN" altLang="en-US" sz="4400" smtClean="0">
                <a:latin typeface="Times New Roman" panose="02020603050405020304" pitchFamily="18" charset="0"/>
              </a:rPr>
              <a:t>的基本用法</a:t>
            </a:r>
            <a:endParaRPr lang="zh-CN" altLang="en-US" sz="4400">
              <a:latin typeface="Times New Roman" panose="02020603050405020304" pitchFamily="18" charset="0"/>
            </a:endParaRPr>
          </a:p>
        </p:txBody>
      </p:sp>
      <p:sp>
        <p:nvSpPr>
          <p:cNvPr id="46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642D75-F999-4688-9014-10744662A8D5}" type="datetime1">
              <a:rPr lang="zh-CN" altLang="en-US"/>
            </a:fld>
            <a:endParaRPr lang="en-US" altLang="zh-CN"/>
          </a:p>
        </p:txBody>
      </p:sp>
      <p:sp>
        <p:nvSpPr>
          <p:cNvPr id="560132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0133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100">
              <a:latin typeface="Times New Roman" panose="02020603050405020304" pitchFamily="18" charset="0"/>
            </a:endParaRPr>
          </a:p>
        </p:txBody>
      </p:sp>
      <p:sp>
        <p:nvSpPr>
          <p:cNvPr id="560134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2600">
              <a:latin typeface="Times New Roman" panose="02020603050405020304" pitchFamily="18" charset="0"/>
            </a:endParaRPr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1476375" y="198913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0137" name="Line 9"/>
          <p:cNvSpPr>
            <a:spLocks noChangeShapeType="1"/>
          </p:cNvSpPr>
          <p:nvPr/>
        </p:nvSpPr>
        <p:spPr bwMode="auto">
          <a:xfrm flipV="1">
            <a:off x="2195513" y="2347913"/>
            <a:ext cx="15843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38" name="Oval 10"/>
          <p:cNvSpPr>
            <a:spLocks noChangeArrowheads="1"/>
          </p:cNvSpPr>
          <p:nvPr/>
        </p:nvSpPr>
        <p:spPr bwMode="auto">
          <a:xfrm>
            <a:off x="3779838" y="2132013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||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0141" name="Line 13"/>
          <p:cNvSpPr>
            <a:spLocks noChangeShapeType="1"/>
          </p:cNvSpPr>
          <p:nvPr/>
        </p:nvSpPr>
        <p:spPr bwMode="auto">
          <a:xfrm>
            <a:off x="4211638" y="23495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42" name="Text Box 14"/>
          <p:cNvSpPr txBox="1">
            <a:spLocks noChangeArrowheads="1"/>
          </p:cNvSpPr>
          <p:nvPr/>
        </p:nvSpPr>
        <p:spPr bwMode="auto">
          <a:xfrm>
            <a:off x="3779838" y="3573463"/>
            <a:ext cx="1943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smtClean="0">
                <a:latin typeface="Times New Roman" panose="02020603050405020304" pitchFamily="18" charset="0"/>
              </a:rPr>
              <a:t>H(M)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0143" name="Line 15"/>
          <p:cNvSpPr>
            <a:spLocks noChangeShapeType="1"/>
          </p:cNvSpPr>
          <p:nvPr/>
        </p:nvSpPr>
        <p:spPr bwMode="auto">
          <a:xfrm>
            <a:off x="5291138" y="1989138"/>
            <a:ext cx="1150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44" name="Oval 16"/>
          <p:cNvSpPr>
            <a:spLocks noChangeArrowheads="1"/>
          </p:cNvSpPr>
          <p:nvPr/>
        </p:nvSpPr>
        <p:spPr bwMode="auto">
          <a:xfrm>
            <a:off x="6442075" y="177323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0145" name="Oval 17"/>
          <p:cNvSpPr>
            <a:spLocks noChangeArrowheads="1"/>
          </p:cNvSpPr>
          <p:nvPr/>
        </p:nvSpPr>
        <p:spPr bwMode="auto">
          <a:xfrm>
            <a:off x="2411413" y="29241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1763713" y="2852738"/>
            <a:ext cx="647700" cy="287337"/>
            <a:chOff x="1111" y="1888"/>
            <a:chExt cx="499" cy="181"/>
          </a:xfrm>
        </p:grpSpPr>
        <p:sp>
          <p:nvSpPr>
            <p:cNvPr id="560147" name="Line 19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48" name="Line 20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/>
          <p:nvPr/>
        </p:nvGrpSpPr>
        <p:grpSpPr bwMode="auto">
          <a:xfrm>
            <a:off x="2928926" y="2565400"/>
            <a:ext cx="1138249" cy="576263"/>
            <a:chOff x="1882" y="1706"/>
            <a:chExt cx="363" cy="318"/>
          </a:xfrm>
        </p:grpSpPr>
        <p:sp>
          <p:nvSpPr>
            <p:cNvPr id="560150" name="Line 22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1" name="Line 23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0152" name="Rectangle 24"/>
          <p:cNvSpPr>
            <a:spLocks noChangeArrowheads="1"/>
          </p:cNvSpPr>
          <p:nvPr/>
        </p:nvSpPr>
        <p:spPr bwMode="auto">
          <a:xfrm>
            <a:off x="4643438" y="1844675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0153" name="Rectangle 25"/>
          <p:cNvSpPr>
            <a:spLocks noChangeArrowheads="1"/>
          </p:cNvSpPr>
          <p:nvPr/>
        </p:nvSpPr>
        <p:spPr bwMode="auto">
          <a:xfrm>
            <a:off x="4643438" y="2708275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4" name="Group 26"/>
          <p:cNvGrpSpPr/>
          <p:nvPr/>
        </p:nvGrpSpPr>
        <p:grpSpPr bwMode="auto">
          <a:xfrm>
            <a:off x="6946900" y="1989138"/>
            <a:ext cx="1439863" cy="360362"/>
            <a:chOff x="4105" y="1298"/>
            <a:chExt cx="453" cy="227"/>
          </a:xfrm>
        </p:grpSpPr>
        <p:sp>
          <p:nvSpPr>
            <p:cNvPr id="560155" name="Line 27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6" name="Line 28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9"/>
          <p:cNvGrpSpPr/>
          <p:nvPr/>
        </p:nvGrpSpPr>
        <p:grpSpPr bwMode="auto">
          <a:xfrm>
            <a:off x="5357819" y="2492375"/>
            <a:ext cx="3030532" cy="360363"/>
            <a:chOff x="3288" y="1661"/>
            <a:chExt cx="1270" cy="227"/>
          </a:xfrm>
        </p:grpSpPr>
        <p:sp>
          <p:nvSpPr>
            <p:cNvPr id="560158" name="Line 30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9" name="Line 31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0160" name="Text Box 32"/>
          <p:cNvSpPr txBox="1">
            <a:spLocks noChangeArrowheads="1"/>
          </p:cNvSpPr>
          <p:nvPr/>
        </p:nvSpPr>
        <p:spPr bwMode="auto">
          <a:xfrm>
            <a:off x="7883525" y="2133600"/>
            <a:ext cx="86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比较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60161" name="Line 33"/>
          <p:cNvSpPr>
            <a:spLocks noChangeShapeType="1"/>
          </p:cNvSpPr>
          <p:nvPr/>
        </p:nvSpPr>
        <p:spPr bwMode="auto">
          <a:xfrm flipV="1">
            <a:off x="4138613" y="2924175"/>
            <a:ext cx="649287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8"/>
          <p:cNvGrpSpPr/>
          <p:nvPr/>
        </p:nvGrpSpPr>
        <p:grpSpPr bwMode="auto">
          <a:xfrm>
            <a:off x="1187450" y="3357563"/>
            <a:ext cx="1296988" cy="1393825"/>
            <a:chOff x="158" y="1389"/>
            <a:chExt cx="817" cy="878"/>
          </a:xfrm>
        </p:grpSpPr>
        <p:pic>
          <p:nvPicPr>
            <p:cNvPr id="560167" name="Picture 39" descr="J029202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0168" name="Text Box 40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Bob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41"/>
          <p:cNvGrpSpPr/>
          <p:nvPr/>
        </p:nvGrpSpPr>
        <p:grpSpPr bwMode="auto">
          <a:xfrm>
            <a:off x="7956550" y="3357563"/>
            <a:ext cx="1187450" cy="1322387"/>
            <a:chOff x="5012" y="1434"/>
            <a:chExt cx="748" cy="833"/>
          </a:xfrm>
        </p:grpSpPr>
        <p:pic>
          <p:nvPicPr>
            <p:cNvPr id="560170" name="Picture 42" descr="J019538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0171" name="Text Box 43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Alice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60172" name="Rectangle 44"/>
          <p:cNvSpPr>
            <a:spLocks noChangeArrowheads="1"/>
          </p:cNvSpPr>
          <p:nvPr/>
        </p:nvSpPr>
        <p:spPr bwMode="auto">
          <a:xfrm>
            <a:off x="1763688" y="5013176"/>
            <a:ext cx="5545138" cy="103346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smtClean="0">
                <a:solidFill>
                  <a:srgbClr val="000066"/>
                </a:solidFill>
                <a:latin typeface="Times New Roman" panose="02020603050405020304" pitchFamily="18" charset="0"/>
              </a:rPr>
              <a:t>存在问题：</a:t>
            </a:r>
            <a:endParaRPr kumimoji="1" lang="en-US" altLang="zh-CN" sz="2400" b="1" smtClean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ctr"/>
            <a:r>
              <a:rPr kumimoji="1" lang="zh-CN" altLang="en-US" sz="2400" b="1" smtClean="0">
                <a:solidFill>
                  <a:srgbClr val="000066"/>
                </a:solidFill>
                <a:latin typeface="Times New Roman" panose="02020603050405020304" pitchFamily="18" charset="0"/>
              </a:rPr>
              <a:t>伪造消息</a:t>
            </a:r>
            <a:r>
              <a:rPr kumimoji="1" lang="en-US" altLang="zh-CN" sz="2400" b="1" smtClean="0">
                <a:solidFill>
                  <a:srgbClr val="000066"/>
                </a:solidFill>
                <a:latin typeface="Times New Roman" panose="02020603050405020304" pitchFamily="18" charset="0"/>
              </a:rPr>
              <a:t>+</a:t>
            </a:r>
            <a:r>
              <a:rPr kumimoji="1" lang="zh-CN" altLang="en-US" sz="2400" b="1" smtClean="0">
                <a:solidFill>
                  <a:srgbClr val="000066"/>
                </a:solidFill>
                <a:latin typeface="Times New Roman" panose="02020603050405020304" pitchFamily="18" charset="0"/>
              </a:rPr>
              <a:t>伪造摘要</a:t>
            </a:r>
            <a:endParaRPr kumimoji="1" lang="en-US" altLang="zh-CN" sz="2400" b="1" smtClean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ctr"/>
            <a:r>
              <a:rPr kumimoji="1" lang="en-US" altLang="zh-CN" sz="2400" b="1" smtClean="0">
                <a:solidFill>
                  <a:srgbClr val="000066"/>
                </a:solidFill>
                <a:latin typeface="Times New Roman" panose="02020603050405020304" pitchFamily="18" charset="0"/>
              </a:rPr>
              <a:t>M1+H(M1)</a:t>
            </a:r>
            <a:endParaRPr kumimoji="1" lang="zh-CN" altLang="en-US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571736" y="1571612"/>
            <a:ext cx="4643470" cy="2286016"/>
            <a:chOff x="2571736" y="1571612"/>
            <a:chExt cx="4643470" cy="228601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2571736" y="1571612"/>
              <a:ext cx="4643470" cy="2286016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>
              <a:off x="4536281" y="2250273"/>
              <a:ext cx="2143140" cy="785818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6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6" grpId="0" animBg="1"/>
      <p:bldP spid="560137" grpId="0" animBg="1"/>
      <p:bldP spid="560138" grpId="0" animBg="1"/>
      <p:bldP spid="560141" grpId="0" animBg="1"/>
      <p:bldP spid="560142" grpId="0"/>
      <p:bldP spid="560143" grpId="0" animBg="1"/>
      <p:bldP spid="560144" grpId="0" animBg="1"/>
      <p:bldP spid="560145" grpId="0" animBg="1"/>
      <p:bldP spid="560152" grpId="0" animBg="1"/>
      <p:bldP spid="560153" grpId="0" animBg="1"/>
      <p:bldP spid="560160" grpId="0"/>
      <p:bldP spid="560161" grpId="0" animBg="1"/>
      <p:bldP spid="56017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latin typeface="Times New Roman" panose="02020603050405020304" pitchFamily="18" charset="0"/>
              </a:rPr>
              <a:t>哈希函数的基本用法（</a:t>
            </a:r>
            <a:r>
              <a:rPr lang="en-US" altLang="zh-CN" sz="4400">
                <a:latin typeface="Times New Roman" panose="02020603050405020304" pitchFamily="18" charset="0"/>
              </a:rPr>
              <a:t>a</a:t>
            </a:r>
            <a:r>
              <a:rPr lang="zh-CN" altLang="en-US" sz="4400">
                <a:latin typeface="Times New Roman" panose="02020603050405020304" pitchFamily="18" charset="0"/>
              </a:rPr>
              <a:t>）</a:t>
            </a:r>
            <a:endParaRPr lang="zh-CN" altLang="en-US" sz="4400">
              <a:latin typeface="Times New Roman" panose="02020603050405020304" pitchFamily="18" charset="0"/>
            </a:endParaRPr>
          </a:p>
        </p:txBody>
      </p:sp>
      <p:sp>
        <p:nvSpPr>
          <p:cNvPr id="53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7334E9-E0E1-4DA1-91B9-CF9DE06D423A}" type="datetime1">
              <a:rPr lang="zh-CN" altLang="en-US"/>
            </a:fld>
            <a:endParaRPr lang="en-US" altLang="zh-CN"/>
          </a:p>
        </p:txBody>
      </p:sp>
      <p:sp>
        <p:nvSpPr>
          <p:cNvPr id="558084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8085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100">
              <a:latin typeface="Times New Roman" panose="02020603050405020304" pitchFamily="18" charset="0"/>
            </a:endParaRPr>
          </a:p>
        </p:txBody>
      </p:sp>
      <p:sp>
        <p:nvSpPr>
          <p:cNvPr id="558086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2600">
              <a:latin typeface="Times New Roman" panose="02020603050405020304" pitchFamily="18" charset="0"/>
            </a:endParaRPr>
          </a:p>
        </p:txBody>
      </p:sp>
      <p:sp>
        <p:nvSpPr>
          <p:cNvPr id="558088" name="Rectangle 8"/>
          <p:cNvSpPr>
            <a:spLocks noChangeArrowheads="1"/>
          </p:cNvSpPr>
          <p:nvPr/>
        </p:nvSpPr>
        <p:spPr bwMode="auto">
          <a:xfrm>
            <a:off x="1211263" y="1928813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58089" name="Line 9"/>
          <p:cNvSpPr>
            <a:spLocks noChangeShapeType="1"/>
          </p:cNvSpPr>
          <p:nvPr/>
        </p:nvSpPr>
        <p:spPr bwMode="auto">
          <a:xfrm>
            <a:off x="1858963" y="2287588"/>
            <a:ext cx="1223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090" name="Oval 10"/>
          <p:cNvSpPr>
            <a:spLocks noChangeArrowheads="1"/>
          </p:cNvSpPr>
          <p:nvPr/>
        </p:nvSpPr>
        <p:spPr bwMode="auto">
          <a:xfrm>
            <a:off x="3082925" y="207168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||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58091" name="Line 11"/>
          <p:cNvSpPr>
            <a:spLocks noChangeShapeType="1"/>
          </p:cNvSpPr>
          <p:nvPr/>
        </p:nvSpPr>
        <p:spPr bwMode="auto">
          <a:xfrm>
            <a:off x="3514725" y="2289175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092" name="Text Box 12"/>
          <p:cNvSpPr txBox="1">
            <a:spLocks noChangeArrowheads="1"/>
          </p:cNvSpPr>
          <p:nvPr/>
        </p:nvSpPr>
        <p:spPr bwMode="auto">
          <a:xfrm>
            <a:off x="2938463" y="3513138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H(M)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58093" name="Line 13"/>
          <p:cNvSpPr>
            <a:spLocks noChangeShapeType="1"/>
          </p:cNvSpPr>
          <p:nvPr/>
        </p:nvSpPr>
        <p:spPr bwMode="auto">
          <a:xfrm flipV="1">
            <a:off x="7689850" y="4221163"/>
            <a:ext cx="482600" cy="11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094" name="Oval 14"/>
          <p:cNvSpPr>
            <a:spLocks noChangeArrowheads="1"/>
          </p:cNvSpPr>
          <p:nvPr/>
        </p:nvSpPr>
        <p:spPr bwMode="auto">
          <a:xfrm>
            <a:off x="8172450" y="4005263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58095" name="Text Box 15"/>
          <p:cNvSpPr txBox="1">
            <a:spLocks noChangeArrowheads="1"/>
          </p:cNvSpPr>
          <p:nvPr/>
        </p:nvSpPr>
        <p:spPr bwMode="auto">
          <a:xfrm>
            <a:off x="7186613" y="1136650"/>
            <a:ext cx="647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58096" name="Oval 16"/>
          <p:cNvSpPr>
            <a:spLocks noChangeArrowheads="1"/>
          </p:cNvSpPr>
          <p:nvPr/>
        </p:nvSpPr>
        <p:spPr bwMode="auto">
          <a:xfrm>
            <a:off x="2290763" y="2792413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1498600" y="2792413"/>
            <a:ext cx="792163" cy="287337"/>
            <a:chOff x="1111" y="1888"/>
            <a:chExt cx="499" cy="181"/>
          </a:xfrm>
        </p:grpSpPr>
        <p:sp>
          <p:nvSpPr>
            <p:cNvPr id="558098" name="Line 18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099" name="Line 19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2722563" y="2503488"/>
            <a:ext cx="576262" cy="504825"/>
            <a:chOff x="1882" y="1706"/>
            <a:chExt cx="363" cy="318"/>
          </a:xfrm>
        </p:grpSpPr>
        <p:sp>
          <p:nvSpPr>
            <p:cNvPr id="558101" name="Line 21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102" name="Line 22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8103" name="Rectangle 23"/>
          <p:cNvSpPr>
            <a:spLocks noChangeArrowheads="1"/>
          </p:cNvSpPr>
          <p:nvPr/>
        </p:nvSpPr>
        <p:spPr bwMode="auto">
          <a:xfrm>
            <a:off x="3946525" y="1784350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58104" name="Rectangle 24"/>
          <p:cNvSpPr>
            <a:spLocks noChangeArrowheads="1"/>
          </p:cNvSpPr>
          <p:nvPr/>
        </p:nvSpPr>
        <p:spPr bwMode="auto">
          <a:xfrm>
            <a:off x="3946525" y="2647950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58105" name="Line 25"/>
          <p:cNvSpPr>
            <a:spLocks noChangeShapeType="1"/>
          </p:cNvSpPr>
          <p:nvPr/>
        </p:nvSpPr>
        <p:spPr bwMode="auto">
          <a:xfrm flipH="1" flipV="1">
            <a:off x="7402513" y="1568450"/>
            <a:ext cx="0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6"/>
          <p:cNvGrpSpPr/>
          <p:nvPr/>
        </p:nvGrpSpPr>
        <p:grpSpPr bwMode="auto">
          <a:xfrm>
            <a:off x="8532813" y="4221163"/>
            <a:ext cx="301625" cy="360362"/>
            <a:chOff x="4105" y="1298"/>
            <a:chExt cx="453" cy="227"/>
          </a:xfrm>
        </p:grpSpPr>
        <p:sp>
          <p:nvSpPr>
            <p:cNvPr id="558107" name="Line 27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108" name="Line 28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9"/>
          <p:cNvGrpSpPr/>
          <p:nvPr/>
        </p:nvGrpSpPr>
        <p:grpSpPr bwMode="auto">
          <a:xfrm>
            <a:off x="7689850" y="4808538"/>
            <a:ext cx="1130300" cy="360362"/>
            <a:chOff x="3288" y="1661"/>
            <a:chExt cx="1270" cy="227"/>
          </a:xfrm>
        </p:grpSpPr>
        <p:sp>
          <p:nvSpPr>
            <p:cNvPr id="558110" name="Line 30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111" name="Line 31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8112" name="Text Box 32"/>
          <p:cNvSpPr txBox="1">
            <a:spLocks noChangeArrowheads="1"/>
          </p:cNvSpPr>
          <p:nvPr/>
        </p:nvSpPr>
        <p:spPr bwMode="auto">
          <a:xfrm>
            <a:off x="8280400" y="4508500"/>
            <a:ext cx="86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比较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58113" name="Line 33"/>
          <p:cNvSpPr>
            <a:spLocks noChangeShapeType="1"/>
          </p:cNvSpPr>
          <p:nvPr/>
        </p:nvSpPr>
        <p:spPr bwMode="auto">
          <a:xfrm flipV="1">
            <a:off x="3441700" y="2792413"/>
            <a:ext cx="649288" cy="719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114" name="Oval 34"/>
          <p:cNvSpPr>
            <a:spLocks noChangeArrowheads="1"/>
          </p:cNvSpPr>
          <p:nvPr/>
        </p:nvSpPr>
        <p:spPr bwMode="auto">
          <a:xfrm>
            <a:off x="5097463" y="20732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58115" name="Line 35"/>
          <p:cNvSpPr>
            <a:spLocks noChangeShapeType="1"/>
          </p:cNvSpPr>
          <p:nvPr/>
        </p:nvSpPr>
        <p:spPr bwMode="auto">
          <a:xfrm>
            <a:off x="4594225" y="2289175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116" name="Line 36"/>
          <p:cNvSpPr>
            <a:spLocks noChangeShapeType="1"/>
          </p:cNvSpPr>
          <p:nvPr/>
        </p:nvSpPr>
        <p:spPr bwMode="auto">
          <a:xfrm flipH="1" flipV="1">
            <a:off x="5314950" y="2505075"/>
            <a:ext cx="1588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117" name="Text Box 37"/>
          <p:cNvSpPr txBox="1">
            <a:spLocks noChangeArrowheads="1"/>
          </p:cNvSpPr>
          <p:nvPr/>
        </p:nvSpPr>
        <p:spPr bwMode="auto">
          <a:xfrm>
            <a:off x="5026025" y="3008313"/>
            <a:ext cx="6492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58118" name="Rectangle 38"/>
          <p:cNvSpPr>
            <a:spLocks noChangeArrowheads="1"/>
          </p:cNvSpPr>
          <p:nvPr/>
        </p:nvSpPr>
        <p:spPr bwMode="auto">
          <a:xfrm>
            <a:off x="5962650" y="1784350"/>
            <a:ext cx="647700" cy="11525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58119" name="Line 39"/>
          <p:cNvSpPr>
            <a:spLocks noChangeShapeType="1"/>
          </p:cNvSpPr>
          <p:nvPr/>
        </p:nvSpPr>
        <p:spPr bwMode="auto">
          <a:xfrm>
            <a:off x="5457825" y="228917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120" name="Oval 40"/>
          <p:cNvSpPr>
            <a:spLocks noChangeArrowheads="1"/>
          </p:cNvSpPr>
          <p:nvPr/>
        </p:nvSpPr>
        <p:spPr bwMode="auto">
          <a:xfrm>
            <a:off x="7186613" y="20732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58121" name="Line 41"/>
          <p:cNvSpPr>
            <a:spLocks noChangeShapeType="1"/>
          </p:cNvSpPr>
          <p:nvPr/>
        </p:nvSpPr>
        <p:spPr bwMode="auto">
          <a:xfrm>
            <a:off x="6610350" y="228917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122" name="Rectangle 42"/>
          <p:cNvSpPr>
            <a:spLocks noChangeArrowheads="1"/>
          </p:cNvSpPr>
          <p:nvPr/>
        </p:nvSpPr>
        <p:spPr bwMode="auto">
          <a:xfrm>
            <a:off x="7042150" y="4089400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58123" name="Rectangle 43"/>
          <p:cNvSpPr>
            <a:spLocks noChangeArrowheads="1"/>
          </p:cNvSpPr>
          <p:nvPr/>
        </p:nvSpPr>
        <p:spPr bwMode="auto">
          <a:xfrm>
            <a:off x="7042150" y="4953000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58124" name="Line 44"/>
          <p:cNvSpPr>
            <a:spLocks noChangeShapeType="1"/>
          </p:cNvSpPr>
          <p:nvPr/>
        </p:nvSpPr>
        <p:spPr bwMode="auto">
          <a:xfrm flipH="1" flipV="1">
            <a:off x="7402513" y="2576513"/>
            <a:ext cx="0" cy="1512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45"/>
          <p:cNvGrpSpPr/>
          <p:nvPr/>
        </p:nvGrpSpPr>
        <p:grpSpPr bwMode="auto">
          <a:xfrm>
            <a:off x="179512" y="1963167"/>
            <a:ext cx="1296988" cy="1393825"/>
            <a:chOff x="158" y="1389"/>
            <a:chExt cx="817" cy="878"/>
          </a:xfrm>
        </p:grpSpPr>
        <p:pic>
          <p:nvPicPr>
            <p:cNvPr id="558126" name="Picture 46" descr="J029202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58127" name="Text Box 47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Bob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48"/>
          <p:cNvGrpSpPr/>
          <p:nvPr/>
        </p:nvGrpSpPr>
        <p:grpSpPr bwMode="auto">
          <a:xfrm>
            <a:off x="7740352" y="2106613"/>
            <a:ext cx="1187450" cy="1322387"/>
            <a:chOff x="5012" y="1434"/>
            <a:chExt cx="748" cy="833"/>
          </a:xfrm>
        </p:grpSpPr>
        <p:pic>
          <p:nvPicPr>
            <p:cNvPr id="558129" name="Picture 49" descr="J019538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58130" name="Text Box 50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Alice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58131" name="Rectangle 51"/>
          <p:cNvSpPr>
            <a:spLocks noChangeArrowheads="1"/>
          </p:cNvSpPr>
          <p:nvPr/>
        </p:nvSpPr>
        <p:spPr bwMode="auto">
          <a:xfrm>
            <a:off x="1259632" y="4941168"/>
            <a:ext cx="5545137" cy="103346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提供认证</a:t>
            </a:r>
            <a:endParaRPr kumimoji="1" lang="zh-CN" altLang="en-US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ctr"/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提供保密</a:t>
            </a:r>
            <a:endParaRPr kumimoji="1" lang="zh-CN" altLang="en-US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8132" name="Text Box 52"/>
          <p:cNvSpPr txBox="1">
            <a:spLocks noChangeArrowheads="1"/>
          </p:cNvSpPr>
          <p:nvPr/>
        </p:nvSpPr>
        <p:spPr bwMode="auto">
          <a:xfrm>
            <a:off x="4594225" y="3656013"/>
            <a:ext cx="1800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(M|H(M))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58133" name="Line 53"/>
          <p:cNvSpPr>
            <a:spLocks noChangeShapeType="1"/>
          </p:cNvSpPr>
          <p:nvPr/>
        </p:nvSpPr>
        <p:spPr bwMode="auto">
          <a:xfrm flipV="1">
            <a:off x="5384800" y="3008313"/>
            <a:ext cx="649288" cy="719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8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8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8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8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8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8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5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58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58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58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58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55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58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58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5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8" grpId="0" animBg="1"/>
      <p:bldP spid="558089" grpId="0" animBg="1"/>
      <p:bldP spid="558090" grpId="0" animBg="1"/>
      <p:bldP spid="558091" grpId="0" animBg="1"/>
      <p:bldP spid="558092" grpId="0"/>
      <p:bldP spid="558093" grpId="0" animBg="1"/>
      <p:bldP spid="558094" grpId="0" animBg="1"/>
      <p:bldP spid="558095" grpId="0"/>
      <p:bldP spid="558096" grpId="0" animBg="1"/>
      <p:bldP spid="558103" grpId="0" animBg="1"/>
      <p:bldP spid="558104" grpId="0" animBg="1"/>
      <p:bldP spid="558105" grpId="0" animBg="1"/>
      <p:bldP spid="558112" grpId="0"/>
      <p:bldP spid="558113" grpId="0" animBg="1"/>
      <p:bldP spid="558114" grpId="0" animBg="1"/>
      <p:bldP spid="558115" grpId="0" animBg="1"/>
      <p:bldP spid="558116" grpId="0" animBg="1"/>
      <p:bldP spid="558117" grpId="0"/>
      <p:bldP spid="558118" grpId="0" animBg="1"/>
      <p:bldP spid="558119" grpId="0" animBg="1"/>
      <p:bldP spid="558120" grpId="0" animBg="1"/>
      <p:bldP spid="558121" grpId="0" animBg="1"/>
      <p:bldP spid="558122" grpId="0" animBg="1"/>
      <p:bldP spid="558123" grpId="0" animBg="1"/>
      <p:bldP spid="558124" grpId="0" animBg="1"/>
      <p:bldP spid="558131" grpId="0" animBg="1"/>
      <p:bldP spid="558132" grpId="0"/>
      <p:bldP spid="5581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latin typeface="Times New Roman" panose="02020603050405020304" pitchFamily="18" charset="0"/>
              </a:rPr>
              <a:t>哈希函数的基本用法（</a:t>
            </a:r>
            <a:r>
              <a:rPr lang="en-US" altLang="zh-CN" sz="4400">
                <a:latin typeface="Times New Roman" panose="02020603050405020304" pitchFamily="18" charset="0"/>
              </a:rPr>
              <a:t>b</a:t>
            </a:r>
            <a:r>
              <a:rPr lang="zh-CN" altLang="en-US" sz="4400">
                <a:latin typeface="Times New Roman" panose="02020603050405020304" pitchFamily="18" charset="0"/>
              </a:rPr>
              <a:t>）</a:t>
            </a:r>
            <a:endParaRPr lang="zh-CN" altLang="en-US" sz="4400">
              <a:latin typeface="Times New Roman" panose="02020603050405020304" pitchFamily="18" charset="0"/>
            </a:endParaRPr>
          </a:p>
        </p:txBody>
      </p:sp>
      <p:sp>
        <p:nvSpPr>
          <p:cNvPr id="46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642D75-F999-4688-9014-10744662A8D5}" type="datetime1">
              <a:rPr lang="zh-CN" altLang="en-US"/>
            </a:fld>
            <a:endParaRPr lang="en-US" altLang="zh-CN"/>
          </a:p>
        </p:txBody>
      </p:sp>
      <p:sp>
        <p:nvSpPr>
          <p:cNvPr id="560132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0133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100">
              <a:latin typeface="Times New Roman" panose="02020603050405020304" pitchFamily="18" charset="0"/>
            </a:endParaRPr>
          </a:p>
        </p:txBody>
      </p:sp>
      <p:sp>
        <p:nvSpPr>
          <p:cNvPr id="560134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2600">
              <a:latin typeface="Times New Roman" panose="02020603050405020304" pitchFamily="18" charset="0"/>
            </a:endParaRPr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1476375" y="198913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0137" name="Line 9"/>
          <p:cNvSpPr>
            <a:spLocks noChangeShapeType="1"/>
          </p:cNvSpPr>
          <p:nvPr/>
        </p:nvSpPr>
        <p:spPr bwMode="auto">
          <a:xfrm flipV="1">
            <a:off x="2195513" y="2347913"/>
            <a:ext cx="15843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38" name="Oval 10"/>
          <p:cNvSpPr>
            <a:spLocks noChangeArrowheads="1"/>
          </p:cNvSpPr>
          <p:nvPr/>
        </p:nvSpPr>
        <p:spPr bwMode="auto">
          <a:xfrm>
            <a:off x="3779838" y="2132013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||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0139" name="Line 11"/>
          <p:cNvSpPr>
            <a:spLocks noChangeShapeType="1"/>
          </p:cNvSpPr>
          <p:nvPr/>
        </p:nvSpPr>
        <p:spPr bwMode="auto">
          <a:xfrm flipH="1" flipV="1">
            <a:off x="3490913" y="3357563"/>
            <a:ext cx="1587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40" name="Text Box 12"/>
          <p:cNvSpPr txBox="1">
            <a:spLocks noChangeArrowheads="1"/>
          </p:cNvSpPr>
          <p:nvPr/>
        </p:nvSpPr>
        <p:spPr bwMode="auto">
          <a:xfrm>
            <a:off x="3346450" y="3860800"/>
            <a:ext cx="6492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60141" name="Line 13"/>
          <p:cNvSpPr>
            <a:spLocks noChangeShapeType="1"/>
          </p:cNvSpPr>
          <p:nvPr/>
        </p:nvSpPr>
        <p:spPr bwMode="auto">
          <a:xfrm>
            <a:off x="4211638" y="23495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42" name="Text Box 14"/>
          <p:cNvSpPr txBox="1">
            <a:spLocks noChangeArrowheads="1"/>
          </p:cNvSpPr>
          <p:nvPr/>
        </p:nvSpPr>
        <p:spPr bwMode="auto">
          <a:xfrm>
            <a:off x="3779838" y="3573463"/>
            <a:ext cx="1943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(H(M))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0143" name="Line 15"/>
          <p:cNvSpPr>
            <a:spLocks noChangeShapeType="1"/>
          </p:cNvSpPr>
          <p:nvPr/>
        </p:nvSpPr>
        <p:spPr bwMode="auto">
          <a:xfrm>
            <a:off x="5291138" y="1989138"/>
            <a:ext cx="1150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44" name="Oval 16"/>
          <p:cNvSpPr>
            <a:spLocks noChangeArrowheads="1"/>
          </p:cNvSpPr>
          <p:nvPr/>
        </p:nvSpPr>
        <p:spPr bwMode="auto">
          <a:xfrm>
            <a:off x="6442075" y="177323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0145" name="Oval 17"/>
          <p:cNvSpPr>
            <a:spLocks noChangeArrowheads="1"/>
          </p:cNvSpPr>
          <p:nvPr/>
        </p:nvSpPr>
        <p:spPr bwMode="auto">
          <a:xfrm>
            <a:off x="2411413" y="29241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1763713" y="2852738"/>
            <a:ext cx="647700" cy="287337"/>
            <a:chOff x="1111" y="1888"/>
            <a:chExt cx="499" cy="181"/>
          </a:xfrm>
        </p:grpSpPr>
        <p:sp>
          <p:nvSpPr>
            <p:cNvPr id="560147" name="Line 19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48" name="Line 20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/>
          <p:nvPr/>
        </p:nvGrpSpPr>
        <p:grpSpPr bwMode="auto">
          <a:xfrm>
            <a:off x="3635375" y="2565400"/>
            <a:ext cx="431800" cy="576263"/>
            <a:chOff x="1882" y="1706"/>
            <a:chExt cx="363" cy="318"/>
          </a:xfrm>
        </p:grpSpPr>
        <p:sp>
          <p:nvSpPr>
            <p:cNvPr id="560150" name="Line 22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1" name="Line 23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0152" name="Rectangle 24"/>
          <p:cNvSpPr>
            <a:spLocks noChangeArrowheads="1"/>
          </p:cNvSpPr>
          <p:nvPr/>
        </p:nvSpPr>
        <p:spPr bwMode="auto">
          <a:xfrm>
            <a:off x="4643438" y="1844675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0153" name="Rectangle 25"/>
          <p:cNvSpPr>
            <a:spLocks noChangeArrowheads="1"/>
          </p:cNvSpPr>
          <p:nvPr/>
        </p:nvSpPr>
        <p:spPr bwMode="auto">
          <a:xfrm>
            <a:off x="4643438" y="2708275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4" name="Group 26"/>
          <p:cNvGrpSpPr/>
          <p:nvPr/>
        </p:nvGrpSpPr>
        <p:grpSpPr bwMode="auto">
          <a:xfrm>
            <a:off x="6946900" y="1989138"/>
            <a:ext cx="1439863" cy="360362"/>
            <a:chOff x="4105" y="1298"/>
            <a:chExt cx="453" cy="227"/>
          </a:xfrm>
        </p:grpSpPr>
        <p:sp>
          <p:nvSpPr>
            <p:cNvPr id="560155" name="Line 27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6" name="Line 28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9"/>
          <p:cNvGrpSpPr/>
          <p:nvPr/>
        </p:nvGrpSpPr>
        <p:grpSpPr bwMode="auto">
          <a:xfrm>
            <a:off x="6875463" y="2492375"/>
            <a:ext cx="1512887" cy="360363"/>
            <a:chOff x="3288" y="1661"/>
            <a:chExt cx="1270" cy="227"/>
          </a:xfrm>
        </p:grpSpPr>
        <p:sp>
          <p:nvSpPr>
            <p:cNvPr id="560158" name="Line 30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9" name="Line 31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0160" name="Text Box 32"/>
          <p:cNvSpPr txBox="1">
            <a:spLocks noChangeArrowheads="1"/>
          </p:cNvSpPr>
          <p:nvPr/>
        </p:nvSpPr>
        <p:spPr bwMode="auto">
          <a:xfrm>
            <a:off x="7883525" y="2133600"/>
            <a:ext cx="86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比较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60161" name="Line 33"/>
          <p:cNvSpPr>
            <a:spLocks noChangeShapeType="1"/>
          </p:cNvSpPr>
          <p:nvPr/>
        </p:nvSpPr>
        <p:spPr bwMode="auto">
          <a:xfrm flipV="1">
            <a:off x="4138613" y="2924175"/>
            <a:ext cx="649287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62" name="Oval 34"/>
          <p:cNvSpPr>
            <a:spLocks noChangeArrowheads="1"/>
          </p:cNvSpPr>
          <p:nvPr/>
        </p:nvSpPr>
        <p:spPr bwMode="auto">
          <a:xfrm>
            <a:off x="3346450" y="292417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0163" name="Line 35"/>
          <p:cNvSpPr>
            <a:spLocks noChangeShapeType="1"/>
          </p:cNvSpPr>
          <p:nvPr/>
        </p:nvSpPr>
        <p:spPr bwMode="auto">
          <a:xfrm>
            <a:off x="2843213" y="3141663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64" name="Oval 36"/>
          <p:cNvSpPr>
            <a:spLocks noChangeArrowheads="1"/>
          </p:cNvSpPr>
          <p:nvPr/>
        </p:nvSpPr>
        <p:spPr bwMode="auto">
          <a:xfrm>
            <a:off x="6442075" y="2565400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0165" name="Line 37"/>
          <p:cNvSpPr>
            <a:spLocks noChangeShapeType="1"/>
          </p:cNvSpPr>
          <p:nvPr/>
        </p:nvSpPr>
        <p:spPr bwMode="auto">
          <a:xfrm>
            <a:off x="5291138" y="2852738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8"/>
          <p:cNvGrpSpPr/>
          <p:nvPr/>
        </p:nvGrpSpPr>
        <p:grpSpPr bwMode="auto">
          <a:xfrm>
            <a:off x="1187450" y="3357563"/>
            <a:ext cx="1296988" cy="1393825"/>
            <a:chOff x="158" y="1389"/>
            <a:chExt cx="817" cy="878"/>
          </a:xfrm>
        </p:grpSpPr>
        <p:pic>
          <p:nvPicPr>
            <p:cNvPr id="560167" name="Picture 39" descr="J029202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0168" name="Text Box 40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Bob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41"/>
          <p:cNvGrpSpPr/>
          <p:nvPr/>
        </p:nvGrpSpPr>
        <p:grpSpPr bwMode="auto">
          <a:xfrm>
            <a:off x="7956550" y="3357563"/>
            <a:ext cx="1187450" cy="1322387"/>
            <a:chOff x="5012" y="1434"/>
            <a:chExt cx="748" cy="833"/>
          </a:xfrm>
        </p:grpSpPr>
        <p:pic>
          <p:nvPicPr>
            <p:cNvPr id="560170" name="Picture 42" descr="J019538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0171" name="Text Box 43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Alice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60172" name="Rectangle 44"/>
          <p:cNvSpPr>
            <a:spLocks noChangeArrowheads="1"/>
          </p:cNvSpPr>
          <p:nvPr/>
        </p:nvSpPr>
        <p:spPr bwMode="auto">
          <a:xfrm>
            <a:off x="1763688" y="5013176"/>
            <a:ext cx="5545138" cy="103346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smtClean="0">
                <a:solidFill>
                  <a:srgbClr val="000066"/>
                </a:solidFill>
                <a:latin typeface="Times New Roman" panose="02020603050405020304" pitchFamily="18" charset="0"/>
              </a:rPr>
              <a:t>加密和</a:t>
            </a:r>
            <a:r>
              <a:rPr kumimoji="1" lang="en-US" altLang="zh-CN" sz="2400" b="1" smtClean="0">
                <a:solidFill>
                  <a:srgbClr val="000066"/>
                </a:solidFill>
                <a:latin typeface="Times New Roman" panose="02020603050405020304" pitchFamily="18" charset="0"/>
              </a:rPr>
              <a:t>hash</a:t>
            </a:r>
            <a:r>
              <a:rPr kumimoji="1" lang="zh-CN" altLang="en-US" sz="2400" b="1" smtClean="0">
                <a:solidFill>
                  <a:srgbClr val="000066"/>
                </a:solidFill>
                <a:latin typeface="Times New Roman" panose="02020603050405020304" pitchFamily="18" charset="0"/>
              </a:rPr>
              <a:t>叠加，提供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认证</a:t>
            </a:r>
            <a:endParaRPr kumimoji="1" lang="zh-CN" altLang="en-US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0173" name="Line 45"/>
          <p:cNvSpPr>
            <a:spLocks noChangeShapeType="1"/>
          </p:cNvSpPr>
          <p:nvPr/>
        </p:nvSpPr>
        <p:spPr bwMode="auto">
          <a:xfrm flipH="1" flipV="1">
            <a:off x="6657975" y="2997200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74" name="Text Box 46"/>
          <p:cNvSpPr txBox="1">
            <a:spLocks noChangeArrowheads="1"/>
          </p:cNvSpPr>
          <p:nvPr/>
        </p:nvSpPr>
        <p:spPr bwMode="auto">
          <a:xfrm>
            <a:off x="6513513" y="3717925"/>
            <a:ext cx="6492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0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0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0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0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6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0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0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0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0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6" grpId="0" animBg="1"/>
      <p:bldP spid="560137" grpId="0" animBg="1"/>
      <p:bldP spid="560138" grpId="0" animBg="1"/>
      <p:bldP spid="560139" grpId="0" animBg="1"/>
      <p:bldP spid="560140" grpId="0"/>
      <p:bldP spid="560141" grpId="0" animBg="1"/>
      <p:bldP spid="560142" grpId="0"/>
      <p:bldP spid="560143" grpId="0" animBg="1"/>
      <p:bldP spid="560144" grpId="0" animBg="1"/>
      <p:bldP spid="560145" grpId="0" animBg="1"/>
      <p:bldP spid="560152" grpId="0" animBg="1"/>
      <p:bldP spid="560153" grpId="0" animBg="1"/>
      <p:bldP spid="560160" grpId="0"/>
      <p:bldP spid="560161" grpId="0" animBg="1"/>
      <p:bldP spid="560162" grpId="0" animBg="1"/>
      <p:bldP spid="560163" grpId="0" animBg="1"/>
      <p:bldP spid="560164" grpId="0" animBg="1"/>
      <p:bldP spid="560165" grpId="0" animBg="1"/>
      <p:bldP spid="560172" grpId="0" animBg="1"/>
      <p:bldP spid="560173" grpId="0" animBg="1"/>
      <p:bldP spid="56017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哈希函数的基本用法（</a:t>
            </a:r>
            <a:r>
              <a:rPr lang="en-US" altLang="zh-CN" sz="4400"/>
              <a:t>c</a:t>
            </a:r>
            <a:r>
              <a:rPr lang="zh-CN" altLang="en-US" sz="4400"/>
              <a:t>）</a:t>
            </a:r>
            <a:endParaRPr lang="zh-CN" altLang="en-US" sz="4400"/>
          </a:p>
        </p:txBody>
      </p:sp>
      <p:sp>
        <p:nvSpPr>
          <p:cNvPr id="46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12A8BC-0D72-4587-B972-DF41E7038257}" type="datetime1">
              <a:rPr lang="zh-CN" altLang="en-US"/>
            </a:fld>
            <a:endParaRPr lang="en-US" altLang="zh-CN"/>
          </a:p>
        </p:txBody>
      </p:sp>
      <p:sp>
        <p:nvSpPr>
          <p:cNvPr id="562180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000">
              <a:solidFill>
                <a:srgbClr val="FF0000"/>
              </a:solidFill>
            </a:endParaRPr>
          </a:p>
        </p:txBody>
      </p:sp>
      <p:sp>
        <p:nvSpPr>
          <p:cNvPr id="562181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100"/>
          </a:p>
        </p:txBody>
      </p:sp>
      <p:sp>
        <p:nvSpPr>
          <p:cNvPr id="562182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2600"/>
          </a:p>
        </p:txBody>
      </p:sp>
      <p:sp>
        <p:nvSpPr>
          <p:cNvPr id="562184" name="Rectangle 8"/>
          <p:cNvSpPr>
            <a:spLocks noChangeArrowheads="1"/>
          </p:cNvSpPr>
          <p:nvPr/>
        </p:nvSpPr>
        <p:spPr bwMode="auto">
          <a:xfrm>
            <a:off x="1258888" y="198913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2185" name="Line 9"/>
          <p:cNvSpPr>
            <a:spLocks noChangeShapeType="1"/>
          </p:cNvSpPr>
          <p:nvPr/>
        </p:nvSpPr>
        <p:spPr bwMode="auto">
          <a:xfrm flipV="1">
            <a:off x="1978025" y="2347913"/>
            <a:ext cx="15843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186" name="Oval 10"/>
          <p:cNvSpPr>
            <a:spLocks noChangeArrowheads="1"/>
          </p:cNvSpPr>
          <p:nvPr/>
        </p:nvSpPr>
        <p:spPr bwMode="auto">
          <a:xfrm>
            <a:off x="3562350" y="2132013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||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2187" name="Line 11"/>
          <p:cNvSpPr>
            <a:spLocks noChangeShapeType="1"/>
          </p:cNvSpPr>
          <p:nvPr/>
        </p:nvSpPr>
        <p:spPr bwMode="auto">
          <a:xfrm flipH="1" flipV="1">
            <a:off x="3273425" y="3357563"/>
            <a:ext cx="1588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188" name="Text Box 12"/>
          <p:cNvSpPr txBox="1">
            <a:spLocks noChangeArrowheads="1"/>
          </p:cNvSpPr>
          <p:nvPr/>
        </p:nvSpPr>
        <p:spPr bwMode="auto">
          <a:xfrm>
            <a:off x="2984500" y="3860800"/>
            <a:ext cx="9366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K’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b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62189" name="Line 13"/>
          <p:cNvSpPr>
            <a:spLocks noChangeShapeType="1"/>
          </p:cNvSpPr>
          <p:nvPr/>
        </p:nvSpPr>
        <p:spPr bwMode="auto">
          <a:xfrm>
            <a:off x="3994150" y="23495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190" name="Text Box 14"/>
          <p:cNvSpPr txBox="1">
            <a:spLocks noChangeArrowheads="1"/>
          </p:cNvSpPr>
          <p:nvPr/>
        </p:nvSpPr>
        <p:spPr bwMode="auto">
          <a:xfrm>
            <a:off x="3562350" y="3573463"/>
            <a:ext cx="1943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K’b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(H(M))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2191" name="Line 15"/>
          <p:cNvSpPr>
            <a:spLocks noChangeShapeType="1"/>
          </p:cNvSpPr>
          <p:nvPr/>
        </p:nvSpPr>
        <p:spPr bwMode="auto">
          <a:xfrm>
            <a:off x="5073650" y="1989138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192" name="Oval 16"/>
          <p:cNvSpPr>
            <a:spLocks noChangeArrowheads="1"/>
          </p:cNvSpPr>
          <p:nvPr/>
        </p:nvSpPr>
        <p:spPr bwMode="auto">
          <a:xfrm>
            <a:off x="6153150" y="177323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2193" name="Oval 17"/>
          <p:cNvSpPr>
            <a:spLocks noChangeArrowheads="1"/>
          </p:cNvSpPr>
          <p:nvPr/>
        </p:nvSpPr>
        <p:spPr bwMode="auto">
          <a:xfrm>
            <a:off x="2193925" y="292417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1546225" y="2852738"/>
            <a:ext cx="647700" cy="287337"/>
            <a:chOff x="1111" y="1888"/>
            <a:chExt cx="499" cy="181"/>
          </a:xfrm>
        </p:grpSpPr>
        <p:sp>
          <p:nvSpPr>
            <p:cNvPr id="562195" name="Line 19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196" name="Line 20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/>
          <p:nvPr/>
        </p:nvGrpSpPr>
        <p:grpSpPr bwMode="auto">
          <a:xfrm>
            <a:off x="3417888" y="2565400"/>
            <a:ext cx="431800" cy="576263"/>
            <a:chOff x="1882" y="1706"/>
            <a:chExt cx="363" cy="318"/>
          </a:xfrm>
        </p:grpSpPr>
        <p:sp>
          <p:nvSpPr>
            <p:cNvPr id="562198" name="Line 22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199" name="Line 23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2200" name="Rectangle 24"/>
          <p:cNvSpPr>
            <a:spLocks noChangeArrowheads="1"/>
          </p:cNvSpPr>
          <p:nvPr/>
        </p:nvSpPr>
        <p:spPr bwMode="auto">
          <a:xfrm>
            <a:off x="4425950" y="1844675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2201" name="Rectangle 25"/>
          <p:cNvSpPr>
            <a:spLocks noChangeArrowheads="1"/>
          </p:cNvSpPr>
          <p:nvPr/>
        </p:nvSpPr>
        <p:spPr bwMode="auto">
          <a:xfrm>
            <a:off x="4425950" y="2708275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4" name="Group 26"/>
          <p:cNvGrpSpPr/>
          <p:nvPr/>
        </p:nvGrpSpPr>
        <p:grpSpPr bwMode="auto">
          <a:xfrm>
            <a:off x="6657975" y="1989138"/>
            <a:ext cx="1511300" cy="360362"/>
            <a:chOff x="4105" y="1298"/>
            <a:chExt cx="453" cy="227"/>
          </a:xfrm>
        </p:grpSpPr>
        <p:sp>
          <p:nvSpPr>
            <p:cNvPr id="562203" name="Line 27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04" name="Line 28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9"/>
          <p:cNvGrpSpPr/>
          <p:nvPr/>
        </p:nvGrpSpPr>
        <p:grpSpPr bwMode="auto">
          <a:xfrm>
            <a:off x="6657975" y="2492375"/>
            <a:ext cx="1512888" cy="360363"/>
            <a:chOff x="3288" y="1661"/>
            <a:chExt cx="1270" cy="227"/>
          </a:xfrm>
        </p:grpSpPr>
        <p:sp>
          <p:nvSpPr>
            <p:cNvPr id="562206" name="Line 30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07" name="Line 31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2208" name="Text Box 32"/>
          <p:cNvSpPr txBox="1">
            <a:spLocks noChangeArrowheads="1"/>
          </p:cNvSpPr>
          <p:nvPr/>
        </p:nvSpPr>
        <p:spPr bwMode="auto">
          <a:xfrm>
            <a:off x="7666038" y="2133600"/>
            <a:ext cx="86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比较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62209" name="Line 33"/>
          <p:cNvSpPr>
            <a:spLocks noChangeShapeType="1"/>
          </p:cNvSpPr>
          <p:nvPr/>
        </p:nvSpPr>
        <p:spPr bwMode="auto">
          <a:xfrm flipV="1">
            <a:off x="3921125" y="2924175"/>
            <a:ext cx="649288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210" name="Oval 34"/>
          <p:cNvSpPr>
            <a:spLocks noChangeArrowheads="1"/>
          </p:cNvSpPr>
          <p:nvPr/>
        </p:nvSpPr>
        <p:spPr bwMode="auto">
          <a:xfrm>
            <a:off x="3128963" y="29241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2211" name="Line 35"/>
          <p:cNvSpPr>
            <a:spLocks noChangeShapeType="1"/>
          </p:cNvSpPr>
          <p:nvPr/>
        </p:nvSpPr>
        <p:spPr bwMode="auto">
          <a:xfrm>
            <a:off x="2625725" y="3141663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212" name="Oval 36"/>
          <p:cNvSpPr>
            <a:spLocks noChangeArrowheads="1"/>
          </p:cNvSpPr>
          <p:nvPr/>
        </p:nvSpPr>
        <p:spPr bwMode="auto">
          <a:xfrm>
            <a:off x="6153150" y="2565400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2213" name="Line 37"/>
          <p:cNvSpPr>
            <a:spLocks noChangeShapeType="1"/>
          </p:cNvSpPr>
          <p:nvPr/>
        </p:nvSpPr>
        <p:spPr bwMode="auto">
          <a:xfrm>
            <a:off x="5073650" y="2852738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8"/>
          <p:cNvGrpSpPr/>
          <p:nvPr/>
        </p:nvGrpSpPr>
        <p:grpSpPr bwMode="auto">
          <a:xfrm>
            <a:off x="1042988" y="3357563"/>
            <a:ext cx="1296987" cy="1393825"/>
            <a:chOff x="158" y="1389"/>
            <a:chExt cx="817" cy="878"/>
          </a:xfrm>
        </p:grpSpPr>
        <p:pic>
          <p:nvPicPr>
            <p:cNvPr id="562215" name="Picture 39" descr="J029202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2216" name="Text Box 40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Bob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41"/>
          <p:cNvGrpSpPr/>
          <p:nvPr/>
        </p:nvGrpSpPr>
        <p:grpSpPr bwMode="auto">
          <a:xfrm>
            <a:off x="7524750" y="3357563"/>
            <a:ext cx="1187450" cy="1322387"/>
            <a:chOff x="5012" y="1434"/>
            <a:chExt cx="748" cy="833"/>
          </a:xfrm>
        </p:grpSpPr>
        <p:pic>
          <p:nvPicPr>
            <p:cNvPr id="562218" name="Picture 42" descr="J019538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2219" name="Text Box 43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Alice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62220" name="Rectangle 44"/>
          <p:cNvSpPr>
            <a:spLocks noChangeArrowheads="1"/>
          </p:cNvSpPr>
          <p:nvPr/>
        </p:nvSpPr>
        <p:spPr bwMode="auto">
          <a:xfrm>
            <a:off x="1835696" y="4869160"/>
            <a:ext cx="5545137" cy="103346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smtClean="0">
                <a:solidFill>
                  <a:srgbClr val="000066"/>
                </a:solidFill>
                <a:latin typeface="Times New Roman" panose="02020603050405020304" pitchFamily="18" charset="0"/>
              </a:rPr>
              <a:t>使用公钥密码：</a:t>
            </a:r>
            <a:endParaRPr kumimoji="1" lang="en-US" altLang="zh-CN" sz="2400" b="1" smtClean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ctr"/>
            <a:r>
              <a:rPr kumimoji="1" lang="zh-CN" altLang="en-US" sz="2400" b="1" smtClean="0">
                <a:solidFill>
                  <a:srgbClr val="000066"/>
                </a:solidFill>
                <a:latin typeface="Times New Roman" panose="02020603050405020304" pitchFamily="18" charset="0"/>
              </a:rPr>
              <a:t>提供</a:t>
            </a:r>
            <a:r>
              <a:rPr kumimoji="1" lang="zh-CN" altLang="en-US" sz="2400" b="1" smtClean="0">
                <a:solidFill>
                  <a:srgbClr val="000066"/>
                </a:solidFill>
              </a:rPr>
              <a:t>认证</a:t>
            </a:r>
            <a:endParaRPr kumimoji="1" lang="en-US" altLang="zh-CN" sz="2400" b="1" smtClean="0">
              <a:solidFill>
                <a:srgbClr val="000066"/>
              </a:solidFill>
            </a:endParaRPr>
          </a:p>
          <a:p>
            <a:pPr algn="ctr"/>
            <a:r>
              <a:rPr kumimoji="1" lang="zh-CN" altLang="en-US" sz="2400" b="1" smtClean="0">
                <a:solidFill>
                  <a:srgbClr val="000066"/>
                </a:solidFill>
              </a:rPr>
              <a:t>提供签名</a:t>
            </a:r>
            <a:endParaRPr kumimoji="1" lang="zh-CN" altLang="en-US" sz="2400" b="1">
              <a:solidFill>
                <a:srgbClr val="000066"/>
              </a:solidFill>
            </a:endParaRPr>
          </a:p>
        </p:txBody>
      </p:sp>
      <p:sp>
        <p:nvSpPr>
          <p:cNvPr id="562221" name="Line 45"/>
          <p:cNvSpPr>
            <a:spLocks noChangeShapeType="1"/>
          </p:cNvSpPr>
          <p:nvPr/>
        </p:nvSpPr>
        <p:spPr bwMode="auto">
          <a:xfrm flipH="1" flipV="1">
            <a:off x="6369050" y="2997200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6224588" y="3717925"/>
            <a:ext cx="6492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b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2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2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2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2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2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2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2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2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6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2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2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6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2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2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2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2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2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2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2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2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6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2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2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2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2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62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2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2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62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4" grpId="0" animBg="1"/>
      <p:bldP spid="562185" grpId="0" animBg="1"/>
      <p:bldP spid="562186" grpId="0" animBg="1"/>
      <p:bldP spid="562187" grpId="0" animBg="1"/>
      <p:bldP spid="562188" grpId="0"/>
      <p:bldP spid="562189" grpId="0" animBg="1"/>
      <p:bldP spid="562190" grpId="0"/>
      <p:bldP spid="562191" grpId="0" animBg="1"/>
      <p:bldP spid="562192" grpId="0" animBg="1"/>
      <p:bldP spid="562193" grpId="0" animBg="1"/>
      <p:bldP spid="562200" grpId="0" animBg="1"/>
      <p:bldP spid="562201" grpId="0" animBg="1"/>
      <p:bldP spid="562208" grpId="0"/>
      <p:bldP spid="562209" grpId="0" animBg="1"/>
      <p:bldP spid="562210" grpId="0" animBg="1"/>
      <p:bldP spid="562211" grpId="0" animBg="1"/>
      <p:bldP spid="562212" grpId="0" animBg="1"/>
      <p:bldP spid="562213" grpId="0" animBg="1"/>
      <p:bldP spid="562220" grpId="0" animBg="1"/>
      <p:bldP spid="562221" grpId="0" animBg="1"/>
      <p:bldP spid="5622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>
                <a:latin typeface="Times New Roman" panose="02020603050405020304" pitchFamily="18" charset="0"/>
              </a:rPr>
              <a:t>哈希函数的基本用法</a:t>
            </a:r>
            <a:r>
              <a:rPr lang="en-US" altLang="zh-CN" sz="4400" smtClean="0">
                <a:latin typeface="Times New Roman" panose="02020603050405020304" pitchFamily="18" charset="0"/>
              </a:rPr>
              <a:t>(d)</a:t>
            </a:r>
            <a:endParaRPr lang="en-US" altLang="zh-CN" sz="4400">
              <a:latin typeface="Times New Roman" panose="02020603050405020304" pitchFamily="18" charset="0"/>
            </a:endParaRPr>
          </a:p>
        </p:txBody>
      </p:sp>
      <p:sp>
        <p:nvSpPr>
          <p:cNvPr id="63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0B0C10-580A-4DE1-B8EF-7C6C5098ABD7}" type="datetime1">
              <a:rPr lang="zh-CN" altLang="en-US"/>
            </a:fld>
            <a:endParaRPr lang="en-US" altLang="zh-CN"/>
          </a:p>
        </p:txBody>
      </p:sp>
      <p:sp>
        <p:nvSpPr>
          <p:cNvPr id="564228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4229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100">
              <a:latin typeface="Times New Roman" panose="02020603050405020304" pitchFamily="18" charset="0"/>
            </a:endParaRPr>
          </a:p>
        </p:txBody>
      </p:sp>
      <p:sp>
        <p:nvSpPr>
          <p:cNvPr id="564230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2600">
              <a:latin typeface="Times New Roman" panose="02020603050405020304" pitchFamily="18" charset="0"/>
            </a:endParaRPr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1042988" y="198913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4233" name="Line 9"/>
          <p:cNvSpPr>
            <a:spLocks noChangeShapeType="1"/>
          </p:cNvSpPr>
          <p:nvPr/>
        </p:nvSpPr>
        <p:spPr bwMode="auto">
          <a:xfrm flipV="1">
            <a:off x="1762125" y="2347913"/>
            <a:ext cx="15843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4" name="Oval 10"/>
          <p:cNvSpPr>
            <a:spLocks noChangeArrowheads="1"/>
          </p:cNvSpPr>
          <p:nvPr/>
        </p:nvSpPr>
        <p:spPr bwMode="auto">
          <a:xfrm>
            <a:off x="3346450" y="2132013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||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4235" name="Line 11"/>
          <p:cNvSpPr>
            <a:spLocks noChangeShapeType="1"/>
          </p:cNvSpPr>
          <p:nvPr/>
        </p:nvSpPr>
        <p:spPr bwMode="auto">
          <a:xfrm flipH="1" flipV="1">
            <a:off x="5649913" y="2565400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6" name="Text Box 12"/>
          <p:cNvSpPr txBox="1">
            <a:spLocks noChangeArrowheads="1"/>
          </p:cNvSpPr>
          <p:nvPr/>
        </p:nvSpPr>
        <p:spPr bwMode="auto">
          <a:xfrm>
            <a:off x="5576888" y="2852738"/>
            <a:ext cx="6492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64237" name="Line 13"/>
          <p:cNvSpPr>
            <a:spLocks noChangeShapeType="1"/>
          </p:cNvSpPr>
          <p:nvPr/>
        </p:nvSpPr>
        <p:spPr bwMode="auto">
          <a:xfrm>
            <a:off x="3778250" y="23495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8" name="Text Box 14"/>
          <p:cNvSpPr txBox="1">
            <a:spLocks noChangeArrowheads="1"/>
          </p:cNvSpPr>
          <p:nvPr/>
        </p:nvSpPr>
        <p:spPr bwMode="auto">
          <a:xfrm>
            <a:off x="3344863" y="3284538"/>
            <a:ext cx="1943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K’b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(H(M))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4239" name="Oval 15"/>
          <p:cNvSpPr>
            <a:spLocks noChangeArrowheads="1"/>
          </p:cNvSpPr>
          <p:nvPr/>
        </p:nvSpPr>
        <p:spPr bwMode="auto">
          <a:xfrm>
            <a:off x="5434013" y="3860800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4240" name="Oval 16"/>
          <p:cNvSpPr>
            <a:spLocks noChangeArrowheads="1"/>
          </p:cNvSpPr>
          <p:nvPr/>
        </p:nvSpPr>
        <p:spPr bwMode="auto">
          <a:xfrm>
            <a:off x="1978025" y="292417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1330325" y="2852738"/>
            <a:ext cx="647700" cy="287337"/>
            <a:chOff x="1111" y="1888"/>
            <a:chExt cx="499" cy="181"/>
          </a:xfrm>
        </p:grpSpPr>
        <p:sp>
          <p:nvSpPr>
            <p:cNvPr id="564242" name="Line 18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43" name="Line 19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3201988" y="2565400"/>
            <a:ext cx="431800" cy="576263"/>
            <a:chOff x="1882" y="1706"/>
            <a:chExt cx="363" cy="318"/>
          </a:xfrm>
        </p:grpSpPr>
        <p:sp>
          <p:nvSpPr>
            <p:cNvPr id="564245" name="Line 21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46" name="Line 22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47" name="Rectangle 23"/>
          <p:cNvSpPr>
            <a:spLocks noChangeArrowheads="1"/>
          </p:cNvSpPr>
          <p:nvPr/>
        </p:nvSpPr>
        <p:spPr bwMode="auto">
          <a:xfrm>
            <a:off x="4210050" y="1844675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4248" name="Rectangle 24"/>
          <p:cNvSpPr>
            <a:spLocks noChangeArrowheads="1"/>
          </p:cNvSpPr>
          <p:nvPr/>
        </p:nvSpPr>
        <p:spPr bwMode="auto">
          <a:xfrm>
            <a:off x="4210050" y="2708275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4" name="Group 25"/>
          <p:cNvGrpSpPr/>
          <p:nvPr/>
        </p:nvGrpSpPr>
        <p:grpSpPr bwMode="auto">
          <a:xfrm rot="10800000">
            <a:off x="4065588" y="4725988"/>
            <a:ext cx="1295400" cy="360362"/>
            <a:chOff x="4105" y="1298"/>
            <a:chExt cx="453" cy="227"/>
          </a:xfrm>
        </p:grpSpPr>
        <p:sp>
          <p:nvSpPr>
            <p:cNvPr id="564250" name="Line 26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1" name="Line 27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/>
          <p:nvPr/>
        </p:nvGrpSpPr>
        <p:grpSpPr bwMode="auto">
          <a:xfrm>
            <a:off x="7161213" y="2565400"/>
            <a:ext cx="684212" cy="1943100"/>
            <a:chOff x="3288" y="1661"/>
            <a:chExt cx="1270" cy="227"/>
          </a:xfrm>
        </p:grpSpPr>
        <p:sp>
          <p:nvSpPr>
            <p:cNvPr id="564253" name="Line 29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4" name="Line 30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55" name="Text Box 31"/>
          <p:cNvSpPr txBox="1">
            <a:spLocks noChangeArrowheads="1"/>
          </p:cNvSpPr>
          <p:nvPr/>
        </p:nvSpPr>
        <p:spPr bwMode="auto">
          <a:xfrm>
            <a:off x="3560763" y="4365625"/>
            <a:ext cx="86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比较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64256" name="Line 32"/>
          <p:cNvSpPr>
            <a:spLocks noChangeShapeType="1"/>
          </p:cNvSpPr>
          <p:nvPr/>
        </p:nvSpPr>
        <p:spPr bwMode="auto">
          <a:xfrm flipV="1">
            <a:off x="3849688" y="2924175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57" name="Oval 33"/>
          <p:cNvSpPr>
            <a:spLocks noChangeArrowheads="1"/>
          </p:cNvSpPr>
          <p:nvPr/>
        </p:nvSpPr>
        <p:spPr bwMode="auto">
          <a:xfrm>
            <a:off x="5434013" y="2133600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4258" name="Line 34"/>
          <p:cNvSpPr>
            <a:spLocks noChangeShapeType="1"/>
          </p:cNvSpPr>
          <p:nvPr/>
        </p:nvSpPr>
        <p:spPr bwMode="auto">
          <a:xfrm>
            <a:off x="4930775" y="235108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59" name="Oval 35"/>
          <p:cNvSpPr>
            <a:spLocks noChangeArrowheads="1"/>
          </p:cNvSpPr>
          <p:nvPr/>
        </p:nvSpPr>
        <p:spPr bwMode="auto">
          <a:xfrm>
            <a:off x="7593013" y="20605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4260" name="Line 36"/>
          <p:cNvSpPr>
            <a:spLocks noChangeShapeType="1"/>
          </p:cNvSpPr>
          <p:nvPr/>
        </p:nvSpPr>
        <p:spPr bwMode="auto">
          <a:xfrm>
            <a:off x="5865813" y="2349500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7"/>
          <p:cNvGrpSpPr/>
          <p:nvPr/>
        </p:nvGrpSpPr>
        <p:grpSpPr bwMode="auto">
          <a:xfrm>
            <a:off x="179512" y="2467223"/>
            <a:ext cx="1296987" cy="1393825"/>
            <a:chOff x="158" y="1389"/>
            <a:chExt cx="817" cy="878"/>
          </a:xfrm>
        </p:grpSpPr>
        <p:pic>
          <p:nvPicPr>
            <p:cNvPr id="564262" name="Picture 38" descr="J029202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4263" name="Text Box 39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Bob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40"/>
          <p:cNvGrpSpPr/>
          <p:nvPr/>
        </p:nvGrpSpPr>
        <p:grpSpPr bwMode="auto">
          <a:xfrm>
            <a:off x="7956550" y="2492896"/>
            <a:ext cx="1187450" cy="1322387"/>
            <a:chOff x="5012" y="1434"/>
            <a:chExt cx="748" cy="833"/>
          </a:xfrm>
        </p:grpSpPr>
        <p:pic>
          <p:nvPicPr>
            <p:cNvPr id="564265" name="Picture 41" descr="J019538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4266" name="Text Box 42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Alice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64267" name="Rectangle 43"/>
          <p:cNvSpPr>
            <a:spLocks noChangeArrowheads="1"/>
          </p:cNvSpPr>
          <p:nvPr/>
        </p:nvSpPr>
        <p:spPr bwMode="auto">
          <a:xfrm>
            <a:off x="1474589" y="5301208"/>
            <a:ext cx="3673475" cy="126841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提供</a:t>
            </a:r>
            <a:r>
              <a:rPr kumimoji="1" lang="zh-CN" altLang="en-US" sz="2400" b="1" smtClean="0">
                <a:solidFill>
                  <a:srgbClr val="000066"/>
                </a:solidFill>
                <a:latin typeface="Times New Roman" panose="02020603050405020304" pitchFamily="18" charset="0"/>
              </a:rPr>
              <a:t>认证</a:t>
            </a:r>
            <a:endParaRPr kumimoji="1" lang="en-US" altLang="zh-CN" sz="2400" b="1" smtClean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ctr"/>
            <a:r>
              <a:rPr kumimoji="1" lang="zh-CN" altLang="en-US" sz="2400" b="1" smtClean="0">
                <a:solidFill>
                  <a:srgbClr val="000066"/>
                </a:solidFill>
                <a:latin typeface="Times New Roman" panose="02020603050405020304" pitchFamily="18" charset="0"/>
              </a:rPr>
              <a:t>提供签名</a:t>
            </a:r>
            <a:endParaRPr kumimoji="1" lang="zh-CN" altLang="en-US" sz="2800" b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ctr"/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提供保密</a:t>
            </a:r>
            <a:endParaRPr kumimoji="1" lang="zh-CN" altLang="en-US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4268" name="Line 44"/>
          <p:cNvSpPr>
            <a:spLocks noChangeShapeType="1"/>
          </p:cNvSpPr>
          <p:nvPr/>
        </p:nvSpPr>
        <p:spPr bwMode="auto">
          <a:xfrm flipH="1">
            <a:off x="7808913" y="141287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69" name="Text Box 45"/>
          <p:cNvSpPr txBox="1">
            <a:spLocks noChangeArrowheads="1"/>
          </p:cNvSpPr>
          <p:nvPr/>
        </p:nvSpPr>
        <p:spPr bwMode="auto">
          <a:xfrm>
            <a:off x="7737475" y="1196975"/>
            <a:ext cx="6492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64270" name="Rectangle 46"/>
          <p:cNvSpPr>
            <a:spLocks noChangeArrowheads="1"/>
          </p:cNvSpPr>
          <p:nvPr/>
        </p:nvSpPr>
        <p:spPr bwMode="auto">
          <a:xfrm>
            <a:off x="6442075" y="1916113"/>
            <a:ext cx="647700" cy="1081087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4271" name="Line 47"/>
          <p:cNvSpPr>
            <a:spLocks noChangeShapeType="1"/>
          </p:cNvSpPr>
          <p:nvPr/>
        </p:nvSpPr>
        <p:spPr bwMode="auto">
          <a:xfrm>
            <a:off x="7089775" y="2349500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2" name="Rectangle 48"/>
          <p:cNvSpPr>
            <a:spLocks noChangeArrowheads="1"/>
          </p:cNvSpPr>
          <p:nvPr/>
        </p:nvSpPr>
        <p:spPr bwMode="auto">
          <a:xfrm>
            <a:off x="6442075" y="4005263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4273" name="Rectangle 49"/>
          <p:cNvSpPr>
            <a:spLocks noChangeArrowheads="1"/>
          </p:cNvSpPr>
          <p:nvPr/>
        </p:nvSpPr>
        <p:spPr bwMode="auto">
          <a:xfrm>
            <a:off x="6442075" y="4868863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64274" name="Oval 50"/>
          <p:cNvSpPr>
            <a:spLocks noChangeArrowheads="1"/>
          </p:cNvSpPr>
          <p:nvPr/>
        </p:nvSpPr>
        <p:spPr bwMode="auto">
          <a:xfrm>
            <a:off x="2768600" y="285273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4275" name="Line 51"/>
          <p:cNvSpPr>
            <a:spLocks noChangeShapeType="1"/>
          </p:cNvSpPr>
          <p:nvPr/>
        </p:nvSpPr>
        <p:spPr bwMode="auto">
          <a:xfrm flipH="1" flipV="1">
            <a:off x="2986088" y="3286125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6" name="Text Box 52"/>
          <p:cNvSpPr txBox="1">
            <a:spLocks noChangeArrowheads="1"/>
          </p:cNvSpPr>
          <p:nvPr/>
        </p:nvSpPr>
        <p:spPr bwMode="auto">
          <a:xfrm>
            <a:off x="2841625" y="3789363"/>
            <a:ext cx="6492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K’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b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64277" name="Line 53"/>
          <p:cNvSpPr>
            <a:spLocks noChangeShapeType="1"/>
          </p:cNvSpPr>
          <p:nvPr/>
        </p:nvSpPr>
        <p:spPr bwMode="auto">
          <a:xfrm>
            <a:off x="2408238" y="3141663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8" name="Oval 54"/>
          <p:cNvSpPr>
            <a:spLocks noChangeArrowheads="1"/>
          </p:cNvSpPr>
          <p:nvPr/>
        </p:nvSpPr>
        <p:spPr bwMode="auto">
          <a:xfrm>
            <a:off x="5434013" y="4797425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4279" name="Line 55"/>
          <p:cNvSpPr>
            <a:spLocks noChangeShapeType="1"/>
          </p:cNvSpPr>
          <p:nvPr/>
        </p:nvSpPr>
        <p:spPr bwMode="auto">
          <a:xfrm>
            <a:off x="5865813" y="5013325"/>
            <a:ext cx="5746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56"/>
          <p:cNvGrpSpPr/>
          <p:nvPr/>
        </p:nvGrpSpPr>
        <p:grpSpPr bwMode="auto">
          <a:xfrm>
            <a:off x="4065588" y="4075113"/>
            <a:ext cx="1404937" cy="361950"/>
            <a:chOff x="2336" y="2567"/>
            <a:chExt cx="885" cy="228"/>
          </a:xfrm>
        </p:grpSpPr>
        <p:sp>
          <p:nvSpPr>
            <p:cNvPr id="564281" name="Line 57"/>
            <p:cNvSpPr>
              <a:spLocks noChangeShapeType="1"/>
            </p:cNvSpPr>
            <p:nvPr/>
          </p:nvSpPr>
          <p:spPr bwMode="auto">
            <a:xfrm>
              <a:off x="2336" y="2567"/>
              <a:ext cx="88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82" name="Line 58"/>
            <p:cNvSpPr>
              <a:spLocks noChangeShapeType="1"/>
            </p:cNvSpPr>
            <p:nvPr/>
          </p:nvSpPr>
          <p:spPr bwMode="auto">
            <a:xfrm>
              <a:off x="2336" y="256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83" name="Line 59"/>
          <p:cNvSpPr>
            <a:spLocks noChangeShapeType="1"/>
          </p:cNvSpPr>
          <p:nvPr/>
        </p:nvSpPr>
        <p:spPr bwMode="auto">
          <a:xfrm>
            <a:off x="5865813" y="407670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84" name="Line 60"/>
          <p:cNvSpPr>
            <a:spLocks noChangeShapeType="1"/>
          </p:cNvSpPr>
          <p:nvPr/>
        </p:nvSpPr>
        <p:spPr bwMode="auto">
          <a:xfrm flipH="1" flipV="1">
            <a:off x="5649913" y="5230813"/>
            <a:ext cx="1587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85" name="Text Box 61"/>
          <p:cNvSpPr txBox="1">
            <a:spLocks noChangeArrowheads="1"/>
          </p:cNvSpPr>
          <p:nvPr/>
        </p:nvSpPr>
        <p:spPr bwMode="auto">
          <a:xfrm>
            <a:off x="5505450" y="5734050"/>
            <a:ext cx="6492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b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64286" name="Text Box 62"/>
          <p:cNvSpPr txBox="1">
            <a:spLocks noChangeArrowheads="1"/>
          </p:cNvSpPr>
          <p:nvPr/>
        </p:nvSpPr>
        <p:spPr bwMode="auto">
          <a:xfrm>
            <a:off x="5360988" y="3357563"/>
            <a:ext cx="25193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(M|D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K’b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(H(M))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4287" name="Line 63"/>
          <p:cNvSpPr>
            <a:spLocks noChangeShapeType="1"/>
          </p:cNvSpPr>
          <p:nvPr/>
        </p:nvSpPr>
        <p:spPr bwMode="auto">
          <a:xfrm flipV="1">
            <a:off x="6297613" y="2852738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6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6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5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56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64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64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2" grpId="0" animBg="1"/>
      <p:bldP spid="564233" grpId="0" animBg="1"/>
      <p:bldP spid="564234" grpId="0" animBg="1"/>
      <p:bldP spid="564235" grpId="0" animBg="1"/>
      <p:bldP spid="564236" grpId="0"/>
      <p:bldP spid="564237" grpId="0" animBg="1"/>
      <p:bldP spid="564238" grpId="0"/>
      <p:bldP spid="564239" grpId="0" animBg="1"/>
      <p:bldP spid="564240" grpId="0" animBg="1"/>
      <p:bldP spid="564247" grpId="0" animBg="1"/>
      <p:bldP spid="564248" grpId="0" animBg="1"/>
      <p:bldP spid="564256" grpId="0" animBg="1"/>
      <p:bldP spid="564257" grpId="0" animBg="1"/>
      <p:bldP spid="564258" grpId="0" animBg="1"/>
      <p:bldP spid="564259" grpId="0" animBg="1"/>
      <p:bldP spid="564260" grpId="0" animBg="1"/>
      <p:bldP spid="564267" grpId="0" animBg="1"/>
      <p:bldP spid="564268" grpId="0" animBg="1"/>
      <p:bldP spid="564269" grpId="0"/>
      <p:bldP spid="564270" grpId="0" animBg="1"/>
      <p:bldP spid="564271" grpId="0" animBg="1"/>
      <p:bldP spid="564272" grpId="0" animBg="1"/>
      <p:bldP spid="564273" grpId="0" animBg="1"/>
      <p:bldP spid="564274" grpId="0" animBg="1"/>
      <p:bldP spid="564275" grpId="0" animBg="1"/>
      <p:bldP spid="564276" grpId="0"/>
      <p:bldP spid="564277" grpId="0" animBg="1"/>
      <p:bldP spid="564278" grpId="0" animBg="1"/>
      <p:bldP spid="564279" grpId="0" animBg="1"/>
      <p:bldP spid="564283" grpId="0" animBg="1"/>
      <p:bldP spid="564284" grpId="0" animBg="1"/>
      <p:bldP spid="564285" grpId="0"/>
      <p:bldP spid="564286" grpId="0"/>
      <p:bldP spid="56428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latin typeface="Times New Roman" panose="02020603050405020304" pitchFamily="18" charset="0"/>
              </a:rPr>
              <a:t>哈希函数的基本用法（</a:t>
            </a:r>
            <a:r>
              <a:rPr lang="en-US" altLang="zh-CN" sz="4400">
                <a:latin typeface="Times New Roman" panose="02020603050405020304" pitchFamily="18" charset="0"/>
              </a:rPr>
              <a:t>e</a:t>
            </a:r>
            <a:r>
              <a:rPr lang="zh-CN" altLang="en-US" sz="4400">
                <a:latin typeface="Times New Roman" panose="02020603050405020304" pitchFamily="18" charset="0"/>
              </a:rPr>
              <a:t>）</a:t>
            </a:r>
            <a:endParaRPr lang="zh-CN" altLang="en-US" sz="4400">
              <a:latin typeface="Times New Roman" panose="02020603050405020304" pitchFamily="18" charset="0"/>
            </a:endParaRPr>
          </a:p>
        </p:txBody>
      </p:sp>
      <p:sp>
        <p:nvSpPr>
          <p:cNvPr id="46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944B69-C4C0-4DA5-AEFA-781C0F93FCBA}" type="datetime1">
              <a:rPr lang="zh-CN" altLang="en-US"/>
            </a:fld>
            <a:endParaRPr lang="en-US" altLang="zh-CN"/>
          </a:p>
        </p:txBody>
      </p:sp>
      <p:sp>
        <p:nvSpPr>
          <p:cNvPr id="566276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6277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100">
              <a:latin typeface="Times New Roman" panose="02020603050405020304" pitchFamily="18" charset="0"/>
            </a:endParaRPr>
          </a:p>
        </p:txBody>
      </p:sp>
      <p:sp>
        <p:nvSpPr>
          <p:cNvPr id="566278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2600">
              <a:latin typeface="Times New Roman" panose="02020603050405020304" pitchFamily="18" charset="0"/>
            </a:endParaRPr>
          </a:p>
        </p:txBody>
      </p:sp>
      <p:sp>
        <p:nvSpPr>
          <p:cNvPr id="566280" name="Rectangle 8"/>
          <p:cNvSpPr>
            <a:spLocks noChangeArrowheads="1"/>
          </p:cNvSpPr>
          <p:nvPr/>
        </p:nvSpPr>
        <p:spPr bwMode="auto">
          <a:xfrm>
            <a:off x="1692275" y="2349500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6281" name="Line 9"/>
          <p:cNvSpPr>
            <a:spLocks noChangeShapeType="1"/>
          </p:cNvSpPr>
          <p:nvPr/>
        </p:nvSpPr>
        <p:spPr bwMode="auto">
          <a:xfrm>
            <a:off x="2338388" y="2492375"/>
            <a:ext cx="1223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282" name="Oval 10"/>
          <p:cNvSpPr>
            <a:spLocks noChangeArrowheads="1"/>
          </p:cNvSpPr>
          <p:nvPr/>
        </p:nvSpPr>
        <p:spPr bwMode="auto">
          <a:xfrm>
            <a:off x="3562350" y="227647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||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6283" name="Line 11"/>
          <p:cNvSpPr>
            <a:spLocks noChangeShapeType="1"/>
          </p:cNvSpPr>
          <p:nvPr/>
        </p:nvSpPr>
        <p:spPr bwMode="auto">
          <a:xfrm>
            <a:off x="3994150" y="2493963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284" name="Text Box 12"/>
          <p:cNvSpPr txBox="1">
            <a:spLocks noChangeArrowheads="1"/>
          </p:cNvSpPr>
          <p:nvPr/>
        </p:nvSpPr>
        <p:spPr bwMode="auto">
          <a:xfrm>
            <a:off x="3419475" y="3933825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H(M||S)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6285" name="Oval 13"/>
          <p:cNvSpPr>
            <a:spLocks noChangeArrowheads="1"/>
          </p:cNvSpPr>
          <p:nvPr/>
        </p:nvSpPr>
        <p:spPr bwMode="auto">
          <a:xfrm>
            <a:off x="6227763" y="1917700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||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6286" name="Oval 14"/>
          <p:cNvSpPr>
            <a:spLocks noChangeArrowheads="1"/>
          </p:cNvSpPr>
          <p:nvPr/>
        </p:nvSpPr>
        <p:spPr bwMode="auto">
          <a:xfrm>
            <a:off x="3130550" y="3429000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2" name="Group 15"/>
          <p:cNvGrpSpPr/>
          <p:nvPr/>
        </p:nvGrpSpPr>
        <p:grpSpPr bwMode="auto">
          <a:xfrm>
            <a:off x="1979613" y="3213100"/>
            <a:ext cx="503237" cy="287338"/>
            <a:chOff x="1111" y="1888"/>
            <a:chExt cx="499" cy="181"/>
          </a:xfrm>
        </p:grpSpPr>
        <p:sp>
          <p:nvSpPr>
            <p:cNvPr id="566288" name="Line 16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289" name="Line 17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8"/>
          <p:cNvGrpSpPr/>
          <p:nvPr/>
        </p:nvGrpSpPr>
        <p:grpSpPr bwMode="auto">
          <a:xfrm>
            <a:off x="3562350" y="2709863"/>
            <a:ext cx="217488" cy="935037"/>
            <a:chOff x="1882" y="1706"/>
            <a:chExt cx="363" cy="318"/>
          </a:xfrm>
        </p:grpSpPr>
        <p:sp>
          <p:nvSpPr>
            <p:cNvPr id="566291" name="Line 19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292" name="Line 20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6293" name="Rectangle 21"/>
          <p:cNvSpPr>
            <a:spLocks noChangeArrowheads="1"/>
          </p:cNvSpPr>
          <p:nvPr/>
        </p:nvSpPr>
        <p:spPr bwMode="auto">
          <a:xfrm>
            <a:off x="4427538" y="220503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6294" name="Rectangle 22"/>
          <p:cNvSpPr>
            <a:spLocks noChangeArrowheads="1"/>
          </p:cNvSpPr>
          <p:nvPr/>
        </p:nvSpPr>
        <p:spPr bwMode="auto">
          <a:xfrm>
            <a:off x="4427538" y="3068638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4" name="Group 23"/>
          <p:cNvGrpSpPr/>
          <p:nvPr/>
        </p:nvGrpSpPr>
        <p:grpSpPr bwMode="auto">
          <a:xfrm>
            <a:off x="7305675" y="2276475"/>
            <a:ext cx="290513" cy="433388"/>
            <a:chOff x="4105" y="1298"/>
            <a:chExt cx="453" cy="227"/>
          </a:xfrm>
        </p:grpSpPr>
        <p:sp>
          <p:nvSpPr>
            <p:cNvPr id="566296" name="Line 24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297" name="Line 25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/>
          <p:nvPr/>
        </p:nvGrpSpPr>
        <p:grpSpPr bwMode="auto">
          <a:xfrm>
            <a:off x="5146675" y="2925763"/>
            <a:ext cx="2449513" cy="360362"/>
            <a:chOff x="3288" y="1661"/>
            <a:chExt cx="1270" cy="227"/>
          </a:xfrm>
        </p:grpSpPr>
        <p:sp>
          <p:nvSpPr>
            <p:cNvPr id="566299" name="Line 27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300" name="Line 28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6301" name="Text Box 29"/>
          <p:cNvSpPr txBox="1">
            <a:spLocks noChangeArrowheads="1"/>
          </p:cNvSpPr>
          <p:nvPr/>
        </p:nvSpPr>
        <p:spPr bwMode="auto">
          <a:xfrm>
            <a:off x="7235825" y="2565400"/>
            <a:ext cx="86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比较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66302" name="Line 30"/>
          <p:cNvSpPr>
            <a:spLocks noChangeShapeType="1"/>
          </p:cNvSpPr>
          <p:nvPr/>
        </p:nvSpPr>
        <p:spPr bwMode="auto">
          <a:xfrm flipV="1">
            <a:off x="3922713" y="3213100"/>
            <a:ext cx="649287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303" name="Line 31"/>
          <p:cNvSpPr>
            <a:spLocks noChangeShapeType="1"/>
          </p:cNvSpPr>
          <p:nvPr/>
        </p:nvSpPr>
        <p:spPr bwMode="auto">
          <a:xfrm>
            <a:off x="5075238" y="2278063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 bwMode="auto">
          <a:xfrm>
            <a:off x="1511300" y="4078288"/>
            <a:ext cx="1296988" cy="1393825"/>
            <a:chOff x="158" y="1389"/>
            <a:chExt cx="817" cy="878"/>
          </a:xfrm>
        </p:grpSpPr>
        <p:pic>
          <p:nvPicPr>
            <p:cNvPr id="566305" name="Picture 33" descr="J029202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6306" name="Text Box 34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Bob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35"/>
          <p:cNvGrpSpPr/>
          <p:nvPr/>
        </p:nvGrpSpPr>
        <p:grpSpPr bwMode="auto">
          <a:xfrm>
            <a:off x="7235825" y="4005263"/>
            <a:ext cx="1187450" cy="1322387"/>
            <a:chOff x="5012" y="1434"/>
            <a:chExt cx="748" cy="833"/>
          </a:xfrm>
        </p:grpSpPr>
        <p:pic>
          <p:nvPicPr>
            <p:cNvPr id="566308" name="Picture 36" descr="J019538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6309" name="Text Box 37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Alice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66310" name="Rectangle 38"/>
          <p:cNvSpPr>
            <a:spLocks noChangeArrowheads="1"/>
          </p:cNvSpPr>
          <p:nvPr/>
        </p:nvSpPr>
        <p:spPr bwMode="auto">
          <a:xfrm>
            <a:off x="1835696" y="5491163"/>
            <a:ext cx="5545137" cy="103346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提供</a:t>
            </a:r>
            <a:r>
              <a:rPr kumimoji="1" lang="zh-CN" altLang="en-US" sz="2400" b="1" smtClean="0">
                <a:solidFill>
                  <a:srgbClr val="000066"/>
                </a:solidFill>
                <a:latin typeface="Times New Roman" panose="02020603050405020304" pitchFamily="18" charset="0"/>
              </a:rPr>
              <a:t>认证</a:t>
            </a:r>
            <a:endParaRPr kumimoji="1" lang="en-US" altLang="zh-CN" sz="2400" b="1" smtClean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ctr"/>
            <a:r>
              <a:rPr kumimoji="1" lang="zh-CN" altLang="en-US" sz="2400" b="1" smtClean="0">
                <a:solidFill>
                  <a:srgbClr val="000066"/>
                </a:solidFill>
                <a:latin typeface="Times New Roman" panose="02020603050405020304" pitchFamily="18" charset="0"/>
              </a:rPr>
              <a:t>防假冒</a:t>
            </a:r>
            <a:endParaRPr kumimoji="1" lang="zh-CN" altLang="en-US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6311" name="Line 39"/>
          <p:cNvSpPr>
            <a:spLocks noChangeShapeType="1"/>
          </p:cNvSpPr>
          <p:nvPr/>
        </p:nvSpPr>
        <p:spPr bwMode="auto">
          <a:xfrm>
            <a:off x="1979613" y="3789363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312" name="Text Box 40"/>
          <p:cNvSpPr txBox="1">
            <a:spLocks noChangeArrowheads="1"/>
          </p:cNvSpPr>
          <p:nvPr/>
        </p:nvSpPr>
        <p:spPr bwMode="auto">
          <a:xfrm>
            <a:off x="1511300" y="3644900"/>
            <a:ext cx="647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S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66313" name="Text Box 41"/>
          <p:cNvSpPr txBox="1">
            <a:spLocks noChangeArrowheads="1"/>
          </p:cNvSpPr>
          <p:nvPr/>
        </p:nvSpPr>
        <p:spPr bwMode="auto">
          <a:xfrm>
            <a:off x="5219700" y="1773238"/>
            <a:ext cx="647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S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66314" name="Line 42"/>
          <p:cNvSpPr>
            <a:spLocks noChangeShapeType="1"/>
          </p:cNvSpPr>
          <p:nvPr/>
        </p:nvSpPr>
        <p:spPr bwMode="auto">
          <a:xfrm flipH="1" flipV="1">
            <a:off x="5507038" y="2060575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315" name="Oval 43"/>
          <p:cNvSpPr>
            <a:spLocks noChangeArrowheads="1"/>
          </p:cNvSpPr>
          <p:nvPr/>
        </p:nvSpPr>
        <p:spPr bwMode="auto">
          <a:xfrm>
            <a:off x="2411413" y="3429000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||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6316" name="Line 44"/>
          <p:cNvSpPr>
            <a:spLocks noChangeShapeType="1"/>
          </p:cNvSpPr>
          <p:nvPr/>
        </p:nvSpPr>
        <p:spPr bwMode="auto">
          <a:xfrm>
            <a:off x="2843213" y="3644900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317" name="Oval 45"/>
          <p:cNvSpPr>
            <a:spLocks noChangeArrowheads="1"/>
          </p:cNvSpPr>
          <p:nvPr/>
        </p:nvSpPr>
        <p:spPr bwMode="auto">
          <a:xfrm>
            <a:off x="6946900" y="206057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6318" name="Line 46"/>
          <p:cNvSpPr>
            <a:spLocks noChangeShapeType="1"/>
          </p:cNvSpPr>
          <p:nvPr/>
        </p:nvSpPr>
        <p:spPr bwMode="auto">
          <a:xfrm>
            <a:off x="6659563" y="2276475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6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6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6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6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6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6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6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6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6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6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6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6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6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6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6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6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6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6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6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66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6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80" grpId="0" animBg="1"/>
      <p:bldP spid="566281" grpId="0" animBg="1"/>
      <p:bldP spid="566282" grpId="0" animBg="1"/>
      <p:bldP spid="566283" grpId="0" animBg="1"/>
      <p:bldP spid="566284" grpId="0"/>
      <p:bldP spid="566285" grpId="0" animBg="1"/>
      <p:bldP spid="566286" grpId="0" animBg="1"/>
      <p:bldP spid="566293" grpId="0" animBg="1"/>
      <p:bldP spid="566294" grpId="0" animBg="1"/>
      <p:bldP spid="566301" grpId="0"/>
      <p:bldP spid="566302" grpId="0" animBg="1"/>
      <p:bldP spid="566303" grpId="0" animBg="1"/>
      <p:bldP spid="566310" grpId="0" animBg="1"/>
      <p:bldP spid="566311" grpId="0" animBg="1"/>
      <p:bldP spid="566312" grpId="0"/>
      <p:bldP spid="566313" grpId="0"/>
      <p:bldP spid="566314" grpId="0" animBg="1"/>
      <p:bldP spid="566315" grpId="0" animBg="1"/>
      <p:bldP spid="566316" grpId="0" animBg="1"/>
      <p:bldP spid="566317" grpId="0" animBg="1"/>
      <p:bldP spid="5663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消息接收者证实收到的消息来自可信的源点且未被篡改的过程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真实性：发送者真实非假冒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信源鉴别；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完整性：消息在传送或存储过程中没被篡改、重放、乱序或延迟等；</a:t>
            </a:r>
            <a:endParaRPr lang="en-US" altLang="zh-CN" dirty="0" smtClean="0"/>
          </a:p>
          <a:p>
            <a:r>
              <a:rPr lang="zh-CN" altLang="en-US" dirty="0" smtClean="0"/>
              <a:t>目的：使</a:t>
            </a:r>
            <a:r>
              <a:rPr lang="zh-CN" altLang="en-US" dirty="0"/>
              <a:t>接收者能识别报文的源、内容的真伪、时间有效性等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防止主动攻击重要技术，防止如下一些攻击 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假冒：</a:t>
            </a:r>
            <a:endParaRPr lang="en-US" altLang="zh-CN" dirty="0" smtClean="0"/>
          </a:p>
          <a:p>
            <a:pPr lvl="2"/>
            <a:r>
              <a:rPr lang="zh-CN" altLang="en-US" dirty="0"/>
              <a:t>冒充某合法</a:t>
            </a:r>
            <a:r>
              <a:rPr lang="zh-CN" altLang="en-US" dirty="0" smtClean="0"/>
              <a:t>实体发送一</a:t>
            </a:r>
            <a:r>
              <a:rPr lang="zh-CN" altLang="en-US" dirty="0"/>
              <a:t>个</a:t>
            </a:r>
            <a:r>
              <a:rPr lang="zh-CN" altLang="en-US" dirty="0" smtClean="0"/>
              <a:t>消息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内容修改：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对消息内容篡改，包括插入、删除、转换和修改。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顺序修改：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对消息顺序修改，包括插入、删除和重新排序。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计时修改：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对消息延迟和重放</a:t>
            </a:r>
            <a:endParaRPr lang="en-US" altLang="zh-CN" dirty="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消息（报文）认证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>
                <a:latin typeface="Times New Roman" panose="02020603050405020304" pitchFamily="18" charset="0"/>
              </a:rPr>
              <a:t>哈希函数的基本用法（</a:t>
            </a:r>
            <a:r>
              <a:rPr lang="en-US" altLang="zh-CN" sz="4400" smtClean="0">
                <a:latin typeface="Times New Roman" panose="02020603050405020304" pitchFamily="18" charset="0"/>
              </a:rPr>
              <a:t>f</a:t>
            </a:r>
            <a:r>
              <a:rPr lang="zh-CN" altLang="en-US" sz="4400" smtClean="0">
                <a:latin typeface="Times New Roman" panose="02020603050405020304" pitchFamily="18" charset="0"/>
              </a:rPr>
              <a:t>）</a:t>
            </a:r>
            <a:endParaRPr lang="zh-CN" altLang="en-US" sz="4400">
              <a:latin typeface="Times New Roman" panose="02020603050405020304" pitchFamily="18" charset="0"/>
            </a:endParaRPr>
          </a:p>
        </p:txBody>
      </p:sp>
      <p:sp>
        <p:nvSpPr>
          <p:cNvPr id="6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9148D1-F06C-467F-AB51-1990054EC24B}" type="datetime1">
              <a:rPr lang="zh-CN" altLang="en-US"/>
            </a:fld>
            <a:endParaRPr lang="en-US" altLang="zh-CN"/>
          </a:p>
        </p:txBody>
      </p:sp>
      <p:sp>
        <p:nvSpPr>
          <p:cNvPr id="568324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8325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100">
              <a:latin typeface="Times New Roman" panose="02020603050405020304" pitchFamily="18" charset="0"/>
            </a:endParaRPr>
          </a:p>
        </p:txBody>
      </p:sp>
      <p:sp>
        <p:nvSpPr>
          <p:cNvPr id="568326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2600">
              <a:latin typeface="Times New Roman" panose="02020603050405020304" pitchFamily="18" charset="0"/>
            </a:endParaRPr>
          </a:p>
        </p:txBody>
      </p:sp>
      <p:sp>
        <p:nvSpPr>
          <p:cNvPr id="568328" name="Rectangle 8"/>
          <p:cNvSpPr>
            <a:spLocks noChangeArrowheads="1"/>
          </p:cNvSpPr>
          <p:nvPr/>
        </p:nvSpPr>
        <p:spPr bwMode="auto">
          <a:xfrm>
            <a:off x="1116013" y="1990725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8329" name="Line 9"/>
          <p:cNvSpPr>
            <a:spLocks noChangeShapeType="1"/>
          </p:cNvSpPr>
          <p:nvPr/>
        </p:nvSpPr>
        <p:spPr bwMode="auto">
          <a:xfrm>
            <a:off x="1763713" y="2349500"/>
            <a:ext cx="1223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8330" name="Oval 10"/>
          <p:cNvSpPr>
            <a:spLocks noChangeArrowheads="1"/>
          </p:cNvSpPr>
          <p:nvPr/>
        </p:nvSpPr>
        <p:spPr bwMode="auto">
          <a:xfrm>
            <a:off x="2987675" y="2133600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||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8331" name="Line 11"/>
          <p:cNvSpPr>
            <a:spLocks noChangeShapeType="1"/>
          </p:cNvSpPr>
          <p:nvPr/>
        </p:nvSpPr>
        <p:spPr bwMode="auto">
          <a:xfrm>
            <a:off x="3419475" y="2351088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8332" name="Text Box 12"/>
          <p:cNvSpPr txBox="1">
            <a:spLocks noChangeArrowheads="1"/>
          </p:cNvSpPr>
          <p:nvPr/>
        </p:nvSpPr>
        <p:spPr bwMode="auto">
          <a:xfrm>
            <a:off x="2843213" y="357505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H(M||S)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8333" name="Line 13"/>
          <p:cNvSpPr>
            <a:spLocks noChangeShapeType="1"/>
          </p:cNvSpPr>
          <p:nvPr/>
        </p:nvSpPr>
        <p:spPr bwMode="auto">
          <a:xfrm>
            <a:off x="6732588" y="443547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8334" name="Oval 14"/>
          <p:cNvSpPr>
            <a:spLocks noChangeArrowheads="1"/>
          </p:cNvSpPr>
          <p:nvPr/>
        </p:nvSpPr>
        <p:spPr bwMode="auto">
          <a:xfrm>
            <a:off x="7237413" y="42195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||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8335" name="Text Box 15"/>
          <p:cNvSpPr txBox="1">
            <a:spLocks noChangeArrowheads="1"/>
          </p:cNvSpPr>
          <p:nvPr/>
        </p:nvSpPr>
        <p:spPr bwMode="auto">
          <a:xfrm>
            <a:off x="7091363" y="1198563"/>
            <a:ext cx="647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68336" name="Oval 16"/>
          <p:cNvSpPr>
            <a:spLocks noChangeArrowheads="1"/>
          </p:cNvSpPr>
          <p:nvPr/>
        </p:nvSpPr>
        <p:spPr bwMode="auto">
          <a:xfrm>
            <a:off x="2554288" y="307022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1403350" y="2854325"/>
            <a:ext cx="503238" cy="287338"/>
            <a:chOff x="1111" y="1888"/>
            <a:chExt cx="499" cy="181"/>
          </a:xfrm>
        </p:grpSpPr>
        <p:sp>
          <p:nvSpPr>
            <p:cNvPr id="568338" name="Line 18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39" name="Line 19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2986088" y="2565400"/>
            <a:ext cx="217487" cy="720725"/>
            <a:chOff x="1882" y="1706"/>
            <a:chExt cx="363" cy="318"/>
          </a:xfrm>
        </p:grpSpPr>
        <p:sp>
          <p:nvSpPr>
            <p:cNvPr id="568341" name="Line 21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42" name="Line 22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8343" name="Rectangle 23"/>
          <p:cNvSpPr>
            <a:spLocks noChangeArrowheads="1"/>
          </p:cNvSpPr>
          <p:nvPr/>
        </p:nvSpPr>
        <p:spPr bwMode="auto">
          <a:xfrm>
            <a:off x="3851275" y="1846263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8344" name="Rectangle 24"/>
          <p:cNvSpPr>
            <a:spLocks noChangeArrowheads="1"/>
          </p:cNvSpPr>
          <p:nvPr/>
        </p:nvSpPr>
        <p:spPr bwMode="auto">
          <a:xfrm>
            <a:off x="3851275" y="2709863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68345" name="Line 25"/>
          <p:cNvSpPr>
            <a:spLocks noChangeShapeType="1"/>
          </p:cNvSpPr>
          <p:nvPr/>
        </p:nvSpPr>
        <p:spPr bwMode="auto">
          <a:xfrm flipH="1" flipV="1">
            <a:off x="7307263" y="1630363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6"/>
          <p:cNvGrpSpPr/>
          <p:nvPr/>
        </p:nvGrpSpPr>
        <p:grpSpPr bwMode="auto">
          <a:xfrm>
            <a:off x="8316913" y="4435475"/>
            <a:ext cx="287337" cy="360363"/>
            <a:chOff x="4105" y="1298"/>
            <a:chExt cx="453" cy="227"/>
          </a:xfrm>
        </p:grpSpPr>
        <p:sp>
          <p:nvSpPr>
            <p:cNvPr id="568347" name="Line 27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48" name="Line 28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9"/>
          <p:cNvGrpSpPr/>
          <p:nvPr/>
        </p:nvGrpSpPr>
        <p:grpSpPr bwMode="auto">
          <a:xfrm>
            <a:off x="6732588" y="5011738"/>
            <a:ext cx="1873250" cy="360362"/>
            <a:chOff x="3288" y="1661"/>
            <a:chExt cx="1270" cy="227"/>
          </a:xfrm>
        </p:grpSpPr>
        <p:sp>
          <p:nvSpPr>
            <p:cNvPr id="568350" name="Line 30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51" name="Line 31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8352" name="Text Box 32"/>
          <p:cNvSpPr txBox="1">
            <a:spLocks noChangeArrowheads="1"/>
          </p:cNvSpPr>
          <p:nvPr/>
        </p:nvSpPr>
        <p:spPr bwMode="auto">
          <a:xfrm>
            <a:off x="8174038" y="4651375"/>
            <a:ext cx="86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比较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68353" name="Line 33"/>
          <p:cNvSpPr>
            <a:spLocks noChangeShapeType="1"/>
          </p:cNvSpPr>
          <p:nvPr/>
        </p:nvSpPr>
        <p:spPr bwMode="auto">
          <a:xfrm flipV="1">
            <a:off x="3346450" y="2854325"/>
            <a:ext cx="649288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8354" name="Oval 34"/>
          <p:cNvSpPr>
            <a:spLocks noChangeArrowheads="1"/>
          </p:cNvSpPr>
          <p:nvPr/>
        </p:nvSpPr>
        <p:spPr bwMode="auto">
          <a:xfrm>
            <a:off x="5002213" y="2135188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8355" name="Line 35"/>
          <p:cNvSpPr>
            <a:spLocks noChangeShapeType="1"/>
          </p:cNvSpPr>
          <p:nvPr/>
        </p:nvSpPr>
        <p:spPr bwMode="auto">
          <a:xfrm>
            <a:off x="4498975" y="235108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8356" name="Line 36"/>
          <p:cNvSpPr>
            <a:spLocks noChangeShapeType="1"/>
          </p:cNvSpPr>
          <p:nvPr/>
        </p:nvSpPr>
        <p:spPr bwMode="auto">
          <a:xfrm flipH="1" flipV="1">
            <a:off x="5219700" y="2566988"/>
            <a:ext cx="1588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8357" name="Text Box 37"/>
          <p:cNvSpPr txBox="1">
            <a:spLocks noChangeArrowheads="1"/>
          </p:cNvSpPr>
          <p:nvPr/>
        </p:nvSpPr>
        <p:spPr bwMode="auto">
          <a:xfrm>
            <a:off x="5002213" y="3070225"/>
            <a:ext cx="6492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68358" name="Rectangle 38"/>
          <p:cNvSpPr>
            <a:spLocks noChangeArrowheads="1"/>
          </p:cNvSpPr>
          <p:nvPr/>
        </p:nvSpPr>
        <p:spPr bwMode="auto">
          <a:xfrm>
            <a:off x="5867400" y="1846263"/>
            <a:ext cx="647700" cy="11525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8359" name="Line 39"/>
          <p:cNvSpPr>
            <a:spLocks noChangeShapeType="1"/>
          </p:cNvSpPr>
          <p:nvPr/>
        </p:nvSpPr>
        <p:spPr bwMode="auto">
          <a:xfrm flipV="1">
            <a:off x="5435600" y="2349500"/>
            <a:ext cx="4318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8360" name="Oval 40"/>
          <p:cNvSpPr>
            <a:spLocks noChangeArrowheads="1"/>
          </p:cNvSpPr>
          <p:nvPr/>
        </p:nvSpPr>
        <p:spPr bwMode="auto">
          <a:xfrm>
            <a:off x="7091363" y="2135188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8361" name="Line 41"/>
          <p:cNvSpPr>
            <a:spLocks noChangeShapeType="1"/>
          </p:cNvSpPr>
          <p:nvPr/>
        </p:nvSpPr>
        <p:spPr bwMode="auto">
          <a:xfrm>
            <a:off x="6515100" y="2351088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8362" name="Rectangle 42"/>
          <p:cNvSpPr>
            <a:spLocks noChangeArrowheads="1"/>
          </p:cNvSpPr>
          <p:nvPr/>
        </p:nvSpPr>
        <p:spPr bwMode="auto">
          <a:xfrm>
            <a:off x="6084888" y="4292600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8363" name="Rectangle 43"/>
          <p:cNvSpPr>
            <a:spLocks noChangeArrowheads="1"/>
          </p:cNvSpPr>
          <p:nvPr/>
        </p:nvSpPr>
        <p:spPr bwMode="auto">
          <a:xfrm>
            <a:off x="6084888" y="5156200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6" name="Group 44"/>
          <p:cNvGrpSpPr/>
          <p:nvPr/>
        </p:nvGrpSpPr>
        <p:grpSpPr bwMode="auto">
          <a:xfrm>
            <a:off x="179512" y="2251199"/>
            <a:ext cx="1296988" cy="1393825"/>
            <a:chOff x="158" y="1389"/>
            <a:chExt cx="817" cy="878"/>
          </a:xfrm>
        </p:grpSpPr>
        <p:pic>
          <p:nvPicPr>
            <p:cNvPr id="568365" name="Picture 45" descr="J029202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8366" name="Text Box 46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Bob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47"/>
          <p:cNvGrpSpPr/>
          <p:nvPr/>
        </p:nvGrpSpPr>
        <p:grpSpPr bwMode="auto">
          <a:xfrm>
            <a:off x="7740352" y="2394644"/>
            <a:ext cx="1187450" cy="1322388"/>
            <a:chOff x="5012" y="1434"/>
            <a:chExt cx="748" cy="833"/>
          </a:xfrm>
        </p:grpSpPr>
        <p:pic>
          <p:nvPicPr>
            <p:cNvPr id="568368" name="Picture 48" descr="J019538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8369" name="Text Box 49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Alice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68370" name="Rectangle 50"/>
          <p:cNvSpPr>
            <a:spLocks noChangeArrowheads="1"/>
          </p:cNvSpPr>
          <p:nvPr/>
        </p:nvSpPr>
        <p:spPr bwMode="auto">
          <a:xfrm>
            <a:off x="1259111" y="5492750"/>
            <a:ext cx="5545137" cy="1033463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提供认证</a:t>
            </a:r>
            <a:endParaRPr kumimoji="1" lang="zh-CN" altLang="en-US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ctr"/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提供保密</a:t>
            </a:r>
            <a:endParaRPr kumimoji="1" lang="zh-CN" altLang="en-US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8371" name="Text Box 51"/>
          <p:cNvSpPr txBox="1">
            <a:spLocks noChangeArrowheads="1"/>
          </p:cNvSpPr>
          <p:nvPr/>
        </p:nvSpPr>
        <p:spPr bwMode="auto">
          <a:xfrm>
            <a:off x="4067175" y="3716338"/>
            <a:ext cx="2376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(M||H(M||S)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8372" name="Line 52"/>
          <p:cNvSpPr>
            <a:spLocks noChangeShapeType="1"/>
          </p:cNvSpPr>
          <p:nvPr/>
        </p:nvSpPr>
        <p:spPr bwMode="auto">
          <a:xfrm flipV="1">
            <a:off x="5289550" y="3070225"/>
            <a:ext cx="649288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8373" name="Line 53"/>
          <p:cNvSpPr>
            <a:spLocks noChangeShapeType="1"/>
          </p:cNvSpPr>
          <p:nvPr/>
        </p:nvSpPr>
        <p:spPr bwMode="auto">
          <a:xfrm>
            <a:off x="1404938" y="34305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8374" name="Text Box 54"/>
          <p:cNvSpPr txBox="1">
            <a:spLocks noChangeArrowheads="1"/>
          </p:cNvSpPr>
          <p:nvPr/>
        </p:nvSpPr>
        <p:spPr bwMode="auto">
          <a:xfrm>
            <a:off x="1114425" y="3286125"/>
            <a:ext cx="3603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S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68375" name="Text Box 55"/>
          <p:cNvSpPr txBox="1">
            <a:spLocks noChangeArrowheads="1"/>
          </p:cNvSpPr>
          <p:nvPr/>
        </p:nvSpPr>
        <p:spPr bwMode="auto">
          <a:xfrm>
            <a:off x="7308850" y="3355975"/>
            <a:ext cx="647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S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68376" name="Line 56"/>
          <p:cNvSpPr>
            <a:spLocks noChangeShapeType="1"/>
          </p:cNvSpPr>
          <p:nvPr/>
        </p:nvSpPr>
        <p:spPr bwMode="auto">
          <a:xfrm flipV="1">
            <a:off x="7451725" y="3716338"/>
            <a:ext cx="1588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8377" name="Oval 57"/>
          <p:cNvSpPr>
            <a:spLocks noChangeArrowheads="1"/>
          </p:cNvSpPr>
          <p:nvPr/>
        </p:nvSpPr>
        <p:spPr bwMode="auto">
          <a:xfrm>
            <a:off x="1835150" y="307022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||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8378" name="Line 58"/>
          <p:cNvSpPr>
            <a:spLocks noChangeShapeType="1"/>
          </p:cNvSpPr>
          <p:nvPr/>
        </p:nvSpPr>
        <p:spPr bwMode="auto">
          <a:xfrm>
            <a:off x="2266950" y="3286125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8379" name="Oval 59"/>
          <p:cNvSpPr>
            <a:spLocks noChangeArrowheads="1"/>
          </p:cNvSpPr>
          <p:nvPr/>
        </p:nvSpPr>
        <p:spPr bwMode="auto">
          <a:xfrm>
            <a:off x="7958138" y="42195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8380" name="Line 60"/>
          <p:cNvSpPr>
            <a:spLocks noChangeShapeType="1"/>
          </p:cNvSpPr>
          <p:nvPr/>
        </p:nvSpPr>
        <p:spPr bwMode="auto">
          <a:xfrm>
            <a:off x="7670800" y="4435475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61"/>
          <p:cNvGrpSpPr/>
          <p:nvPr/>
        </p:nvGrpSpPr>
        <p:grpSpPr bwMode="auto">
          <a:xfrm>
            <a:off x="6443663" y="2638425"/>
            <a:ext cx="865187" cy="1654175"/>
            <a:chOff x="4059" y="1662"/>
            <a:chExt cx="545" cy="1042"/>
          </a:xfrm>
        </p:grpSpPr>
        <p:sp>
          <p:nvSpPr>
            <p:cNvPr id="568382" name="Line 62"/>
            <p:cNvSpPr>
              <a:spLocks noChangeShapeType="1"/>
            </p:cNvSpPr>
            <p:nvPr/>
          </p:nvSpPr>
          <p:spPr bwMode="auto">
            <a:xfrm flipH="1" flipV="1">
              <a:off x="4603" y="1662"/>
              <a:ext cx="1" cy="4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83" name="Line 63"/>
            <p:cNvSpPr>
              <a:spLocks noChangeShapeType="1"/>
            </p:cNvSpPr>
            <p:nvPr/>
          </p:nvSpPr>
          <p:spPr bwMode="auto">
            <a:xfrm>
              <a:off x="4059" y="2069"/>
              <a:ext cx="5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68384" name="Line 64"/>
            <p:cNvSpPr>
              <a:spLocks noChangeShapeType="1"/>
            </p:cNvSpPr>
            <p:nvPr/>
          </p:nvSpPr>
          <p:spPr bwMode="auto">
            <a:xfrm>
              <a:off x="4059" y="2069"/>
              <a:ext cx="0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6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8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8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8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6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8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8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8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8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8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8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8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8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8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8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8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8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6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8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8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8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8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6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6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8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68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68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8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56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68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68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68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68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8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68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6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6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6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56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68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68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6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6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68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68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6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6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8" grpId="0" animBg="1"/>
      <p:bldP spid="568329" grpId="0" animBg="1"/>
      <p:bldP spid="568330" grpId="0" animBg="1"/>
      <p:bldP spid="568331" grpId="0" animBg="1"/>
      <p:bldP spid="568332" grpId="0"/>
      <p:bldP spid="568333" grpId="0" animBg="1"/>
      <p:bldP spid="568334" grpId="0" animBg="1"/>
      <p:bldP spid="568335" grpId="0"/>
      <p:bldP spid="568336" grpId="0" animBg="1"/>
      <p:bldP spid="568343" grpId="0" animBg="1"/>
      <p:bldP spid="568344" grpId="0" animBg="1"/>
      <p:bldP spid="568345" grpId="0" animBg="1"/>
      <p:bldP spid="568353" grpId="0" animBg="1"/>
      <p:bldP spid="568354" grpId="0" animBg="1"/>
      <p:bldP spid="568355" grpId="0" animBg="1"/>
      <p:bldP spid="568356" grpId="0" animBg="1"/>
      <p:bldP spid="568357" grpId="0"/>
      <p:bldP spid="568358" grpId="0" animBg="1"/>
      <p:bldP spid="568359" grpId="0" animBg="1"/>
      <p:bldP spid="568360" grpId="0" animBg="1"/>
      <p:bldP spid="568361" grpId="0" animBg="1"/>
      <p:bldP spid="568362" grpId="0" animBg="1"/>
      <p:bldP spid="568363" grpId="0" animBg="1"/>
      <p:bldP spid="568370" grpId="0" animBg="1"/>
      <p:bldP spid="568371" grpId="0"/>
      <p:bldP spid="568372" grpId="0" animBg="1"/>
      <p:bldP spid="568373" grpId="0" animBg="1"/>
      <p:bldP spid="568374" grpId="0"/>
      <p:bldP spid="568375" grpId="0"/>
      <p:bldP spid="568376" grpId="0" animBg="1"/>
      <p:bldP spid="568377" grpId="0" animBg="1"/>
      <p:bldP spid="568378" grpId="0" animBg="1"/>
      <p:bldP spid="568379" grpId="0" animBg="1"/>
      <p:bldP spid="56838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数字签名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消息</a:t>
            </a:r>
            <a:r>
              <a:rPr lang="zh-CN" altLang="en-US" dirty="0" smtClean="0"/>
              <a:t>认证保证完整性</a:t>
            </a:r>
            <a:r>
              <a:rPr lang="en-US" altLang="zh-CN" dirty="0" smtClean="0"/>
              <a:t>/</a:t>
            </a:r>
            <a:r>
              <a:rPr lang="zh-CN" altLang="en-US" dirty="0" smtClean="0"/>
              <a:t>真实性：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保护</a:t>
            </a:r>
            <a:r>
              <a:rPr lang="zh-CN" altLang="en-US" dirty="0"/>
              <a:t>通信双方数据交换不被第三方</a:t>
            </a:r>
            <a:r>
              <a:rPr lang="zh-CN" altLang="en-US" dirty="0" smtClean="0"/>
              <a:t>侵犯</a:t>
            </a:r>
            <a:endParaRPr lang="en-US" altLang="zh-CN" dirty="0" smtClean="0"/>
          </a:p>
          <a:p>
            <a:r>
              <a:rPr lang="zh-CN" altLang="en-US" dirty="0" smtClean="0"/>
              <a:t>不保证不可否认性，通信双方相互欺骗，如：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伪造消息，声称从</a:t>
            </a:r>
            <a:r>
              <a:rPr lang="en-US" altLang="zh-CN" dirty="0" smtClean="0"/>
              <a:t>A</a:t>
            </a:r>
            <a:r>
              <a:rPr lang="zh-CN" altLang="zh-CN" dirty="0" smtClean="0"/>
              <a:t>收到的</a:t>
            </a:r>
            <a:r>
              <a:rPr lang="zh-CN" altLang="en-US" dirty="0"/>
              <a:t>。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A</a:t>
            </a:r>
            <a:r>
              <a:rPr lang="zh-CN" altLang="zh-CN" dirty="0" smtClean="0"/>
              <a:t>发</a:t>
            </a:r>
            <a:r>
              <a:rPr lang="zh-CN" altLang="en-US" dirty="0" smtClean="0"/>
              <a:t>送的</a:t>
            </a:r>
            <a:r>
              <a:rPr lang="zh-CN" altLang="zh-CN" dirty="0" smtClean="0"/>
              <a:t>消息，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否认</a:t>
            </a:r>
            <a:r>
              <a:rPr lang="zh-CN" altLang="zh-CN" dirty="0" smtClean="0"/>
              <a:t>发</a:t>
            </a:r>
            <a:r>
              <a:rPr lang="zh-CN" altLang="en-US" dirty="0" smtClean="0"/>
              <a:t>过</a:t>
            </a:r>
            <a:r>
              <a:rPr lang="zh-CN" altLang="zh-CN" dirty="0" smtClean="0"/>
              <a:t>。</a:t>
            </a:r>
            <a:endParaRPr lang="zh-CN" altLang="zh-CN" dirty="0" smtClean="0"/>
          </a:p>
          <a:p>
            <a:r>
              <a:rPr lang="zh-CN" altLang="en-US" dirty="0" smtClean="0"/>
              <a:t>例如：通过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向股票经纪人发出执行某项交易的命令；股票交易亏损后抵赖发出过命令。</a:t>
            </a:r>
            <a:endParaRPr lang="zh-CN" altLang="en-US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数字签名需求</a:t>
            </a:r>
            <a:endParaRPr lang="zh-CN" altLang="en-US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2051720" y="5301208"/>
            <a:ext cx="5545138" cy="103346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36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数字签名</a:t>
            </a:r>
            <a:endParaRPr kumimoji="1" lang="zh-CN" altLang="en-US" sz="36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防止</a:t>
            </a:r>
            <a:r>
              <a:rPr lang="zh-CN" altLang="en-US" dirty="0"/>
              <a:t>源点或</a:t>
            </a:r>
            <a:r>
              <a:rPr lang="zh-CN" altLang="en-US" dirty="0" smtClean="0"/>
              <a:t>终点否认（抵赖）的</a:t>
            </a:r>
            <a:r>
              <a:rPr lang="zh-CN" altLang="en-US" dirty="0"/>
              <a:t>认证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zh-CN" altLang="en-US" dirty="0" smtClean="0"/>
              <a:t>传统（笔迹）签名的模拟，</a:t>
            </a:r>
            <a:r>
              <a:rPr lang="zh-CN" altLang="en-US" dirty="0" smtClean="0">
                <a:sym typeface="Wingdings" panose="05000000000000000000" pitchFamily="2" charset="2"/>
              </a:rPr>
              <a:t>传统签名基本特点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能</a:t>
            </a:r>
            <a:r>
              <a:rPr lang="zh-CN" altLang="en-US" dirty="0">
                <a:sym typeface="Wingdings" panose="05000000000000000000" pitchFamily="2" charset="2"/>
              </a:rPr>
              <a:t>与被签的文件在物理上不可分割</a:t>
            </a:r>
            <a:endParaRPr lang="zh-CN" altLang="en-US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签名</a:t>
            </a:r>
            <a:r>
              <a:rPr lang="zh-CN" altLang="en-US" dirty="0">
                <a:sym typeface="Wingdings" panose="05000000000000000000" pitchFamily="2" charset="2"/>
              </a:rPr>
              <a:t>者不能否认自己的签名</a:t>
            </a:r>
            <a:endParaRPr lang="zh-CN" altLang="en-US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签名</a:t>
            </a:r>
            <a:r>
              <a:rPr lang="zh-CN" altLang="en-US" dirty="0">
                <a:sym typeface="Wingdings" panose="05000000000000000000" pitchFamily="2" charset="2"/>
              </a:rPr>
              <a:t>不能被</a:t>
            </a:r>
            <a:r>
              <a:rPr lang="zh-CN" altLang="en-US" dirty="0" smtClean="0">
                <a:sym typeface="Wingdings" panose="05000000000000000000" pitchFamily="2" charset="2"/>
              </a:rPr>
              <a:t>伪造</a:t>
            </a:r>
            <a:endParaRPr lang="zh-CN" altLang="en-US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容易被验证</a:t>
            </a:r>
            <a:endParaRPr lang="zh-CN" altLang="en-US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数字签名是传统签名的数字化，基本要求：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能与所签文件“绑定”</a:t>
            </a:r>
            <a:endParaRPr lang="zh-CN" altLang="en-US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签名者不能否认自己的签名</a:t>
            </a:r>
            <a:endParaRPr lang="zh-CN" altLang="en-US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签名不能被伪造</a:t>
            </a:r>
            <a:endParaRPr lang="zh-CN" altLang="en-US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容易被自动验证</a:t>
            </a:r>
            <a:endParaRPr lang="zh-CN" altLang="en-US" dirty="0" smtClean="0"/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数字签名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数字签名：密码算法的应用</a:t>
            </a:r>
            <a:endParaRPr lang="en-US" altLang="zh-CN" smtClean="0"/>
          </a:p>
          <a:p>
            <a:pPr lvl="1"/>
            <a:r>
              <a:rPr lang="zh-CN" altLang="en-US" smtClean="0">
                <a:latin typeface="Times New Roman" panose="02020603050405020304" pitchFamily="18" charset="0"/>
              </a:rPr>
              <a:t>典型用法：公开密码算法签名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mtClean="0">
                <a:latin typeface="Times New Roman" panose="02020603050405020304" pitchFamily="18" charset="0"/>
              </a:rPr>
              <a:t>签名：签名者（发送方）私钥对待签名信息解密运算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mtClean="0">
                <a:latin typeface="Times New Roman" panose="02020603050405020304" pitchFamily="18" charset="0"/>
              </a:rPr>
              <a:t>D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KR</a:t>
            </a:r>
            <a:r>
              <a:rPr lang="zh-CN" altLang="en-US" smtClean="0">
                <a:latin typeface="Times New Roman" panose="02020603050405020304" pitchFamily="18" charset="0"/>
              </a:rPr>
              <a:t>（</a:t>
            </a:r>
            <a:r>
              <a:rPr lang="en-US" altLang="zh-CN" smtClean="0">
                <a:latin typeface="Times New Roman" panose="02020603050405020304" pitchFamily="18" charset="0"/>
              </a:rPr>
              <a:t>m</a:t>
            </a:r>
            <a:r>
              <a:rPr lang="zh-CN" altLang="en-US" smtClean="0">
                <a:latin typeface="Times New Roman" panose="02020603050405020304" pitchFamily="18" charset="0"/>
              </a:rPr>
              <a:t>）</a:t>
            </a:r>
            <a:r>
              <a:rPr lang="en-US" altLang="zh-CN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mtClean="0">
                <a:latin typeface="Times New Roman" panose="02020603050405020304" pitchFamily="18" charset="0"/>
              </a:rPr>
              <a:t> sig</a:t>
            </a:r>
            <a:r>
              <a:rPr lang="zh-CN" altLang="en-US" smtClean="0">
                <a:latin typeface="Times New Roman" panose="02020603050405020304" pitchFamily="18" charset="0"/>
              </a:rPr>
              <a:t>（</a:t>
            </a:r>
            <a:r>
              <a:rPr lang="en-US" altLang="zh-CN" smtClean="0">
                <a:latin typeface="Times New Roman" panose="02020603050405020304" pitchFamily="18" charset="0"/>
              </a:rPr>
              <a:t>m</a:t>
            </a:r>
            <a:r>
              <a:rPr lang="zh-CN" altLang="en-US" smtClean="0">
                <a:latin typeface="Times New Roman" panose="02020603050405020304" pitchFamily="18" charset="0"/>
              </a:rPr>
              <a:t>）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mtClean="0"/>
              <a:t>验证：验证者（接收方）用签名者公钥（证书）加密签名</a:t>
            </a:r>
            <a:endParaRPr lang="en-US" altLang="zh-CN" smtClean="0"/>
          </a:p>
          <a:p>
            <a:pPr lvl="2"/>
            <a:r>
              <a:rPr lang="en-US" altLang="zh-CN" smtClean="0"/>
              <a:t>E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KU</a:t>
            </a:r>
            <a:r>
              <a:rPr lang="zh-CN" altLang="en-US" smtClean="0">
                <a:latin typeface="Times New Roman" panose="02020603050405020304" pitchFamily="18" charset="0"/>
              </a:rPr>
              <a:t>（</a:t>
            </a:r>
            <a:r>
              <a:rPr lang="en-US" altLang="zh-CN" smtClean="0">
                <a:latin typeface="Times New Roman" panose="02020603050405020304" pitchFamily="18" charset="0"/>
              </a:rPr>
              <a:t>sig</a:t>
            </a:r>
            <a:r>
              <a:rPr lang="zh-CN" altLang="en-US" smtClean="0">
                <a:latin typeface="Times New Roman" panose="02020603050405020304" pitchFamily="18" charset="0"/>
              </a:rPr>
              <a:t>（</a:t>
            </a:r>
            <a:r>
              <a:rPr lang="en-US" altLang="zh-CN" smtClean="0">
                <a:latin typeface="Times New Roman" panose="02020603050405020304" pitchFamily="18" charset="0"/>
              </a:rPr>
              <a:t>m</a:t>
            </a:r>
            <a:r>
              <a:rPr lang="zh-CN" altLang="en-US" smtClean="0">
                <a:latin typeface="Times New Roman" panose="02020603050405020304" pitchFamily="18" charset="0"/>
              </a:rPr>
              <a:t>））</a:t>
            </a:r>
            <a:r>
              <a:rPr lang="en-US" altLang="zh-CN" smtClean="0">
                <a:latin typeface="Times New Roman" panose="02020603050405020304" pitchFamily="18" charset="0"/>
                <a:sym typeface="Wingdings" panose="05000000000000000000" pitchFamily="2" charset="2"/>
              </a:rPr>
              <a:t>m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数字签名需求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5957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五元组</a:t>
            </a:r>
            <a:r>
              <a:rPr lang="en-US" altLang="zh-CN" smtClean="0"/>
              <a:t>(M, C, </a:t>
            </a:r>
            <a:r>
              <a:rPr lang="en-US" altLang="zh-CN"/>
              <a:t>K, S, V</a:t>
            </a:r>
            <a:r>
              <a:rPr lang="en-US" altLang="zh-CN" smtClean="0"/>
              <a:t>)</a:t>
            </a:r>
            <a:r>
              <a:rPr lang="zh-CN" altLang="en-US" smtClean="0"/>
              <a:t>（对应密码算法五元组）</a:t>
            </a:r>
            <a:endParaRPr lang="en-US" altLang="zh-CN"/>
          </a:p>
          <a:p>
            <a:pPr lvl="1"/>
            <a:r>
              <a:rPr lang="en-US" altLang="zh-CN" smtClean="0"/>
              <a:t>M</a:t>
            </a:r>
            <a:r>
              <a:rPr lang="zh-CN" altLang="en-US" smtClean="0"/>
              <a:t>：所有</a:t>
            </a:r>
            <a:r>
              <a:rPr lang="zh-CN" altLang="en-US"/>
              <a:t>消息组成的有限集</a:t>
            </a:r>
            <a:endParaRPr lang="zh-CN" altLang="en-US"/>
          </a:p>
          <a:p>
            <a:pPr lvl="1"/>
            <a:r>
              <a:rPr lang="en-US" altLang="zh-CN" smtClean="0"/>
              <a:t>C</a:t>
            </a:r>
            <a:r>
              <a:rPr lang="zh-CN" altLang="en-US" smtClean="0"/>
              <a:t>：所有</a:t>
            </a:r>
            <a:r>
              <a:rPr lang="zh-CN" altLang="en-US"/>
              <a:t>可能的签名组成的有限集</a:t>
            </a:r>
            <a:endParaRPr lang="zh-CN" altLang="en-US"/>
          </a:p>
          <a:p>
            <a:pPr lvl="1"/>
            <a:r>
              <a:rPr lang="en-US" altLang="zh-CN" smtClean="0"/>
              <a:t>K</a:t>
            </a:r>
            <a:r>
              <a:rPr lang="zh-CN" altLang="en-US" smtClean="0"/>
              <a:t>：所有</a:t>
            </a:r>
            <a:r>
              <a:rPr lang="zh-CN" altLang="en-US"/>
              <a:t>可能的密钥组成的有限集</a:t>
            </a:r>
            <a:endParaRPr lang="zh-CN" altLang="en-US"/>
          </a:p>
          <a:p>
            <a:pPr lvl="1"/>
            <a:r>
              <a:rPr lang="en-US" altLang="zh-CN" smtClean="0"/>
              <a:t>S</a:t>
            </a:r>
            <a:r>
              <a:rPr lang="zh-CN" altLang="en-US" smtClean="0"/>
              <a:t>：签名</a:t>
            </a:r>
            <a:r>
              <a:rPr lang="zh-CN" altLang="en-US"/>
              <a:t>算法</a:t>
            </a:r>
            <a:endParaRPr lang="zh-CN" altLang="en-US"/>
          </a:p>
          <a:p>
            <a:pPr lvl="1"/>
            <a:r>
              <a:rPr lang="en-US" altLang="zh-CN" smtClean="0"/>
              <a:t>V</a:t>
            </a:r>
            <a:r>
              <a:rPr lang="zh-CN" altLang="en-US" smtClean="0"/>
              <a:t>：验证</a:t>
            </a:r>
            <a:r>
              <a:rPr lang="zh-CN" altLang="en-US"/>
              <a:t>算法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smtClean="0">
                <a:latin typeface="Times New Roman" panose="02020603050405020304" pitchFamily="18" charset="0"/>
              </a:rPr>
              <a:t>数字签名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F76BC6-21BC-4824-AD03-8ED13D378C17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8213" name="Object 21"/>
          <p:cNvGraphicFramePr>
            <a:graphicFrameLocks noChangeAspect="1"/>
          </p:cNvGraphicFramePr>
          <p:nvPr/>
        </p:nvGraphicFramePr>
        <p:xfrm>
          <a:off x="1320800" y="4127500"/>
          <a:ext cx="47879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公式" r:id="rId1" imgW="2120900" imgH="990600" progId="Equation.3">
                  <p:embed/>
                </p:oleObj>
              </mc:Choice>
              <mc:Fallback>
                <p:oleObj name="公式" r:id="rId1" imgW="2120900" imgH="990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4127500"/>
                        <a:ext cx="4787900" cy="22352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14478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 smtClean="0"/>
              <a:t>签名必须依赖于被签名信息的一个位串模式；</a:t>
            </a:r>
            <a:endParaRPr lang="zh-CN" altLang="en-US" sz="2600" smtClean="0"/>
          </a:p>
          <a:p>
            <a:pPr>
              <a:lnSpc>
                <a:spcPct val="90000"/>
              </a:lnSpc>
            </a:pPr>
            <a:r>
              <a:rPr lang="zh-CN" altLang="en-US" sz="2600" smtClean="0"/>
              <a:t>签名必须使用</a:t>
            </a:r>
            <a:r>
              <a:rPr lang="zh-CN" altLang="en-US" sz="2600"/>
              <a:t>签名者</a:t>
            </a:r>
            <a:r>
              <a:rPr lang="zh-CN" altLang="en-US" sz="2600" smtClean="0"/>
              <a:t>唯一的信息，以防止双方的伪造与否认；</a:t>
            </a:r>
            <a:endParaRPr lang="zh-CN" altLang="en-US" sz="2600" smtClean="0"/>
          </a:p>
          <a:p>
            <a:pPr>
              <a:lnSpc>
                <a:spcPct val="90000"/>
              </a:lnSpc>
            </a:pPr>
            <a:r>
              <a:rPr lang="zh-CN" altLang="en-US" sz="2600" smtClean="0"/>
              <a:t>必须相对容易生成该数字签名；</a:t>
            </a:r>
            <a:endParaRPr lang="zh-CN" altLang="en-US" sz="2600" smtClean="0"/>
          </a:p>
          <a:p>
            <a:pPr>
              <a:lnSpc>
                <a:spcPct val="90000"/>
              </a:lnSpc>
            </a:pPr>
            <a:r>
              <a:rPr lang="zh-CN" altLang="en-US" sz="2600" smtClean="0"/>
              <a:t>必须相对容易识别和验证该数字签名；</a:t>
            </a:r>
            <a:endParaRPr lang="zh-CN" altLang="en-US" sz="2600" smtClean="0"/>
          </a:p>
          <a:p>
            <a:pPr>
              <a:lnSpc>
                <a:spcPct val="90000"/>
              </a:lnSpc>
            </a:pPr>
            <a:r>
              <a:rPr lang="zh-CN" altLang="en-US" sz="2600" smtClean="0"/>
              <a:t>伪造签名在</a:t>
            </a:r>
            <a:r>
              <a:rPr lang="zh-CN" altLang="en-US" sz="2600" b="1" smtClean="0"/>
              <a:t>计算上不可行</a:t>
            </a:r>
            <a:endParaRPr lang="en-US" altLang="zh-CN" sz="2600" b="1" smtClean="0"/>
          </a:p>
          <a:p>
            <a:pPr lvl="1">
              <a:lnSpc>
                <a:spcPct val="90000"/>
              </a:lnSpc>
            </a:pPr>
            <a:r>
              <a:rPr lang="zh-CN" altLang="en-US" sz="2200" smtClean="0"/>
              <a:t>已有签名伪造新的消息</a:t>
            </a:r>
            <a:endParaRPr lang="en-US" altLang="zh-CN" sz="2200" smtClean="0"/>
          </a:p>
          <a:p>
            <a:pPr lvl="1">
              <a:lnSpc>
                <a:spcPct val="90000"/>
              </a:lnSpc>
            </a:pPr>
            <a:r>
              <a:rPr lang="zh-CN" altLang="en-US" sz="2200" smtClean="0"/>
              <a:t>给定消息伪造数字签名</a:t>
            </a:r>
            <a:endParaRPr lang="zh-CN" altLang="en-US" sz="2200" smtClean="0"/>
          </a:p>
          <a:p>
            <a:pPr>
              <a:lnSpc>
                <a:spcPct val="90000"/>
              </a:lnSpc>
            </a:pPr>
            <a:r>
              <a:rPr lang="zh-CN" altLang="en-US" sz="2600" smtClean="0"/>
              <a:t>在存储器中保存数字签名副本可行</a:t>
            </a:r>
            <a:endParaRPr lang="zh-CN" altLang="en-US" sz="260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数字签名设计</a:t>
            </a:r>
            <a:r>
              <a:rPr lang="zh-CN" altLang="en-US"/>
              <a:t>要求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以方式分</a:t>
            </a:r>
            <a:endParaRPr lang="zh-CN" altLang="en-US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/>
              <a:t>直接数字签名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仲裁数字签名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以安全性分</a:t>
            </a:r>
            <a:endParaRPr lang="zh-CN" altLang="en-US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无条件安全的数字签名</a:t>
            </a:r>
            <a:endParaRPr lang="zh-CN" altLang="en-US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计算上安全的数字签名</a:t>
            </a:r>
            <a:endParaRPr lang="zh-CN" altLang="en-US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以可签名次数分</a:t>
            </a:r>
            <a:endParaRPr lang="zh-CN" altLang="en-US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一次性的数字签名</a:t>
            </a:r>
            <a:endParaRPr lang="zh-CN" altLang="en-US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多次性的数字签名</a:t>
            </a:r>
            <a:endParaRPr lang="zh-CN" altLang="en-US" dirty="0" smtClean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数字签名分类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33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6691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三元组（</a:t>
            </a:r>
            <a:r>
              <a:rPr lang="en-US" altLang="zh-CN" dirty="0" smtClean="0"/>
              <a:t>K,T,V)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密钥生成算法</a:t>
            </a:r>
            <a:r>
              <a:rPr lang="en-US" altLang="zh-CN" dirty="0" smtClean="0"/>
              <a:t>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标签算法</a:t>
            </a:r>
            <a:r>
              <a:rPr lang="en-US" altLang="zh-CN" dirty="0" smtClean="0"/>
              <a:t>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</a:t>
            </a:r>
            <a:r>
              <a:rPr lang="zh-CN" altLang="en-US" smtClean="0"/>
              <a:t>算法</a:t>
            </a:r>
            <a:r>
              <a:rPr lang="en-US" altLang="zh-CN" smtClean="0"/>
              <a:t>V</a:t>
            </a:r>
            <a:endParaRPr lang="en-US" altLang="zh-CN" dirty="0" smtClean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消息认证模型</a:t>
            </a:r>
            <a:endParaRPr lang="zh-CN" altLang="en-US" dirty="0"/>
          </a:p>
        </p:txBody>
      </p:sp>
      <p:sp>
        <p:nvSpPr>
          <p:cNvPr id="31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D1A157-E395-4C0F-9389-83046830E3C9}" type="datetime1">
              <a:rPr lang="zh-CN" altLang="en-US" smtClean="0"/>
            </a:fld>
            <a:endParaRPr lang="en-US" altLang="zh-CN"/>
          </a:p>
        </p:txBody>
      </p:sp>
      <p:grpSp>
        <p:nvGrpSpPr>
          <p:cNvPr id="531498" name="组合 531497"/>
          <p:cNvGrpSpPr/>
          <p:nvPr/>
        </p:nvGrpSpPr>
        <p:grpSpPr>
          <a:xfrm>
            <a:off x="758713" y="2564904"/>
            <a:ext cx="7626573" cy="2617440"/>
            <a:chOff x="683568" y="3403848"/>
            <a:chExt cx="7626573" cy="2617440"/>
          </a:xfrm>
        </p:grpSpPr>
        <p:sp>
          <p:nvSpPr>
            <p:cNvPr id="33" name="TextBox 32"/>
            <p:cNvSpPr txBox="1"/>
            <p:nvPr/>
          </p:nvSpPr>
          <p:spPr bwMode="auto">
            <a:xfrm>
              <a:off x="683568" y="4243184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信源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1899433" y="5621238"/>
              <a:ext cx="1000125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密钥源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1829421" y="4089266"/>
              <a:ext cx="1140148" cy="7078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认证</a:t>
              </a:r>
              <a:endParaRPr lang="en-US" altLang="zh-CN" sz="2000" b="1" smtClean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编码器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6005885" y="4077072"/>
              <a:ext cx="1141859" cy="7078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认证</a:t>
              </a:r>
              <a:endParaRPr lang="en-US" altLang="zh-CN" sz="2000" b="1" smtClean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译码器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3" idx="3"/>
              <a:endCxn id="36" idx="1"/>
            </p:cNvCxnSpPr>
            <p:nvPr/>
          </p:nvCxnSpPr>
          <p:spPr bwMode="auto">
            <a:xfrm>
              <a:off x="1469381" y="4443209"/>
              <a:ext cx="360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5" idx="0"/>
              <a:endCxn id="36" idx="2"/>
            </p:cNvCxnSpPr>
            <p:nvPr/>
          </p:nvCxnSpPr>
          <p:spPr bwMode="auto">
            <a:xfrm flipH="1" flipV="1">
              <a:off x="2399495" y="4797152"/>
              <a:ext cx="1" cy="82408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31"/>
            <p:cNvSpPr txBox="1">
              <a:spLocks noChangeArrowheads="1"/>
            </p:cNvSpPr>
            <p:nvPr/>
          </p:nvSpPr>
          <p:spPr bwMode="auto">
            <a:xfrm>
              <a:off x="1901429" y="5133086"/>
              <a:ext cx="32573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mtClean="0">
                  <a:solidFill>
                    <a:schemeClr val="tx1"/>
                  </a:solidFill>
                  <a:latin typeface="Calibri" pitchFamily="34" charset="0"/>
                </a:rPr>
                <a:t>K</a:t>
              </a:r>
              <a:endParaRPr lang="en-US" altLang="zh-CN" sz="20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42" name="直接箭头连接符 41"/>
            <p:cNvCxnSpPr>
              <a:endCxn id="37" idx="2"/>
            </p:cNvCxnSpPr>
            <p:nvPr/>
          </p:nvCxnSpPr>
          <p:spPr bwMode="auto">
            <a:xfrm flipV="1">
              <a:off x="6576815" y="4784958"/>
              <a:ext cx="0" cy="47909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 bwMode="auto">
            <a:xfrm>
              <a:off x="2399496" y="5264051"/>
              <a:ext cx="4177318" cy="158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6" idx="3"/>
              <a:endCxn id="37" idx="1"/>
            </p:cNvCxnSpPr>
            <p:nvPr/>
          </p:nvCxnSpPr>
          <p:spPr bwMode="auto">
            <a:xfrm flipV="1">
              <a:off x="2969569" y="4431015"/>
              <a:ext cx="3036316" cy="121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7" idx="3"/>
              <a:endCxn id="54" idx="1"/>
            </p:cNvCxnSpPr>
            <p:nvPr/>
          </p:nvCxnSpPr>
          <p:spPr bwMode="auto">
            <a:xfrm>
              <a:off x="7147744" y="4431015"/>
              <a:ext cx="3765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柱形 49"/>
            <p:cNvSpPr/>
            <p:nvPr/>
          </p:nvSpPr>
          <p:spPr bwMode="auto">
            <a:xfrm rot="16200000">
              <a:off x="4505474" y="4013895"/>
              <a:ext cx="142875" cy="2500312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41"/>
            <p:cNvSpPr txBox="1">
              <a:spLocks noChangeArrowheads="1"/>
            </p:cNvSpPr>
            <p:nvPr/>
          </p:nvSpPr>
          <p:spPr bwMode="auto">
            <a:xfrm>
              <a:off x="3826632" y="4565709"/>
              <a:ext cx="1210508" cy="4001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tx1"/>
                  </a:solidFill>
                  <a:latin typeface="Calibri" pitchFamily="34" charset="0"/>
                </a:rPr>
                <a:t>公开信道</a:t>
              </a:r>
              <a:endParaRPr lang="en-US" sz="20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52" name="TextBox 42"/>
            <p:cNvSpPr txBox="1">
              <a:spLocks noChangeArrowheads="1"/>
            </p:cNvSpPr>
            <p:nvPr/>
          </p:nvSpPr>
          <p:spPr bwMode="auto">
            <a:xfrm>
              <a:off x="4004508" y="5323152"/>
              <a:ext cx="121700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Calibri" pitchFamily="34" charset="0"/>
                </a:rPr>
                <a:t>安全</a:t>
              </a:r>
              <a:r>
                <a:rPr lang="zh-CN" altLang="en-US" sz="2000" b="1" smtClean="0">
                  <a:solidFill>
                    <a:schemeClr val="tx1"/>
                  </a:solidFill>
                  <a:latin typeface="Calibri" pitchFamily="34" charset="0"/>
                </a:rPr>
                <a:t>信道</a:t>
              </a:r>
              <a:endParaRPr lang="en-US" sz="20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53" name="圆柱形 52"/>
            <p:cNvSpPr/>
            <p:nvPr/>
          </p:nvSpPr>
          <p:spPr bwMode="auto">
            <a:xfrm rot="16200000">
              <a:off x="4343996" y="3650730"/>
              <a:ext cx="142875" cy="1571625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7524328" y="4230990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信</a:t>
              </a:r>
              <a:r>
                <a:rPr lang="zh-CN" altLang="en-US" sz="2000" b="1">
                  <a:solidFill>
                    <a:schemeClr val="tx1"/>
                  </a:solidFill>
                </a:rPr>
                <a:t>宿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2260699" y="3717032"/>
              <a:ext cx="360810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6400304" y="3717032"/>
              <a:ext cx="397669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3917653" y="3403848"/>
              <a:ext cx="1007268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攻击者</a:t>
              </a:r>
              <a:endParaRPr kumimoji="1"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 flipV="1">
              <a:off x="4211960" y="3861048"/>
              <a:ext cx="0" cy="382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4572000" y="3910960"/>
              <a:ext cx="0" cy="382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 bwMode="auto">
            <a:xfrm>
              <a:off x="4572000" y="4268133"/>
              <a:ext cx="14289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 bwMode="auto">
            <a:xfrm>
              <a:off x="2969569" y="4268133"/>
              <a:ext cx="1242391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48072" y="5069260"/>
            <a:ext cx="8229600" cy="1355466"/>
          </a:xfrm>
          <a:prstGeom prst="rect">
            <a:avLst/>
          </a:prstGeom>
          <a:solidFill>
            <a:srgbClr val="FFFF00"/>
          </a:solidFill>
        </p:spPr>
        <p:txBody>
          <a:bodyPr vert="horz">
            <a:normAutofit fontScale="77500" lnSpcReduction="20000"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mtClean="0">
                <a:solidFill>
                  <a:srgbClr val="000066"/>
                </a:solidFill>
              </a:rPr>
              <a:t>认证函数</a:t>
            </a:r>
            <a:r>
              <a:rPr lang="zh-CN" altLang="en-US" smtClean="0">
                <a:solidFill>
                  <a:srgbClr val="C00000"/>
                </a:solidFill>
              </a:rPr>
              <a:t>：</a:t>
            </a:r>
            <a:endParaRPr lang="zh-CN" altLang="en-US" smtClean="0">
              <a:solidFill>
                <a:srgbClr val="C00000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zh-CN" altLang="en-US" dirty="0" smtClean="0">
                <a:solidFill>
                  <a:srgbClr val="C00000"/>
                </a:solidFill>
              </a:rPr>
              <a:t>消息加密函数</a:t>
            </a:r>
            <a:r>
              <a:rPr lang="en-US" altLang="zh-CN" dirty="0" smtClean="0">
                <a:solidFill>
                  <a:srgbClr val="C00000"/>
                </a:solidFill>
              </a:rPr>
              <a:t>(Message encryption)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zh-CN" altLang="en-US" dirty="0" smtClean="0">
                <a:solidFill>
                  <a:srgbClr val="C00000"/>
                </a:solidFill>
              </a:rPr>
              <a:t>消息认证码</a:t>
            </a:r>
            <a:r>
              <a:rPr lang="en-US" altLang="zh-CN" dirty="0" smtClean="0">
                <a:solidFill>
                  <a:srgbClr val="C00000"/>
                </a:solidFill>
              </a:rPr>
              <a:t>MAC(Message Authentication Code)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zh-CN" altLang="en-US" dirty="0" smtClean="0">
                <a:solidFill>
                  <a:srgbClr val="C00000"/>
                </a:solidFill>
              </a:rPr>
              <a:t>散列函数</a:t>
            </a:r>
            <a:r>
              <a:rPr lang="en-US" altLang="zh-CN" dirty="0" smtClean="0">
                <a:solidFill>
                  <a:srgbClr val="C00000"/>
                </a:solidFill>
              </a:rPr>
              <a:t>(Hash Function)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/>
              <a:t>温故而知新</a:t>
            </a:r>
            <a:r>
              <a:rPr lang="en-US" altLang="zh-CN" sz="4400"/>
              <a:t>——</a:t>
            </a:r>
            <a:r>
              <a:rPr lang="zh-CN" altLang="en-US" sz="4400" smtClean="0">
                <a:latin typeface="Times New Roman" panose="02020603050405020304" pitchFamily="18" charset="0"/>
              </a:rPr>
              <a:t>哈希函数的基本用法</a:t>
            </a:r>
            <a:r>
              <a:rPr lang="en-US" altLang="zh-CN" sz="4400" smtClean="0">
                <a:latin typeface="Times New Roman" panose="02020603050405020304" pitchFamily="18" charset="0"/>
              </a:rPr>
              <a:t>(d)</a:t>
            </a:r>
            <a:endParaRPr lang="en-US" altLang="zh-CN" sz="4400">
              <a:latin typeface="Times New Roman" panose="02020603050405020304" pitchFamily="18" charset="0"/>
            </a:endParaRPr>
          </a:p>
        </p:txBody>
      </p:sp>
      <p:sp>
        <p:nvSpPr>
          <p:cNvPr id="63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0B0C10-580A-4DE1-B8EF-7C6C5098ABD7}" type="datetime1">
              <a:rPr lang="zh-CN" altLang="en-US"/>
            </a:fld>
            <a:endParaRPr lang="en-US" altLang="zh-CN"/>
          </a:p>
        </p:txBody>
      </p:sp>
      <p:sp>
        <p:nvSpPr>
          <p:cNvPr id="564228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4229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100">
              <a:latin typeface="Times New Roman" panose="02020603050405020304" pitchFamily="18" charset="0"/>
            </a:endParaRPr>
          </a:p>
        </p:txBody>
      </p:sp>
      <p:sp>
        <p:nvSpPr>
          <p:cNvPr id="564230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2600">
              <a:latin typeface="Times New Roman" panose="02020603050405020304" pitchFamily="18" charset="0"/>
            </a:endParaRPr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1042988" y="198913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4233" name="Line 9"/>
          <p:cNvSpPr>
            <a:spLocks noChangeShapeType="1"/>
          </p:cNvSpPr>
          <p:nvPr/>
        </p:nvSpPr>
        <p:spPr bwMode="auto">
          <a:xfrm flipV="1">
            <a:off x="1762125" y="2347913"/>
            <a:ext cx="15843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4" name="Oval 10"/>
          <p:cNvSpPr>
            <a:spLocks noChangeArrowheads="1"/>
          </p:cNvSpPr>
          <p:nvPr/>
        </p:nvSpPr>
        <p:spPr bwMode="auto">
          <a:xfrm>
            <a:off x="3346450" y="2132013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||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4235" name="Line 11"/>
          <p:cNvSpPr>
            <a:spLocks noChangeShapeType="1"/>
          </p:cNvSpPr>
          <p:nvPr/>
        </p:nvSpPr>
        <p:spPr bwMode="auto">
          <a:xfrm flipH="1" flipV="1">
            <a:off x="5649913" y="2565400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6" name="Text Box 12"/>
          <p:cNvSpPr txBox="1">
            <a:spLocks noChangeArrowheads="1"/>
          </p:cNvSpPr>
          <p:nvPr/>
        </p:nvSpPr>
        <p:spPr bwMode="auto">
          <a:xfrm>
            <a:off x="5576888" y="2852738"/>
            <a:ext cx="6492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64237" name="Line 13"/>
          <p:cNvSpPr>
            <a:spLocks noChangeShapeType="1"/>
          </p:cNvSpPr>
          <p:nvPr/>
        </p:nvSpPr>
        <p:spPr bwMode="auto">
          <a:xfrm>
            <a:off x="3778250" y="23495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8" name="Text Box 14"/>
          <p:cNvSpPr txBox="1">
            <a:spLocks noChangeArrowheads="1"/>
          </p:cNvSpPr>
          <p:nvPr/>
        </p:nvSpPr>
        <p:spPr bwMode="auto">
          <a:xfrm>
            <a:off x="3344863" y="3284538"/>
            <a:ext cx="1943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K’b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(H(M))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4239" name="Oval 15"/>
          <p:cNvSpPr>
            <a:spLocks noChangeArrowheads="1"/>
          </p:cNvSpPr>
          <p:nvPr/>
        </p:nvSpPr>
        <p:spPr bwMode="auto">
          <a:xfrm>
            <a:off x="5434013" y="3860800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4240" name="Oval 16"/>
          <p:cNvSpPr>
            <a:spLocks noChangeArrowheads="1"/>
          </p:cNvSpPr>
          <p:nvPr/>
        </p:nvSpPr>
        <p:spPr bwMode="auto">
          <a:xfrm>
            <a:off x="1978025" y="292417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1330325" y="2852738"/>
            <a:ext cx="647700" cy="287337"/>
            <a:chOff x="1111" y="1888"/>
            <a:chExt cx="499" cy="181"/>
          </a:xfrm>
        </p:grpSpPr>
        <p:sp>
          <p:nvSpPr>
            <p:cNvPr id="564242" name="Line 18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43" name="Line 19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3201988" y="2565400"/>
            <a:ext cx="431800" cy="576263"/>
            <a:chOff x="1882" y="1706"/>
            <a:chExt cx="363" cy="318"/>
          </a:xfrm>
        </p:grpSpPr>
        <p:sp>
          <p:nvSpPr>
            <p:cNvPr id="564245" name="Line 21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46" name="Line 22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47" name="Rectangle 23"/>
          <p:cNvSpPr>
            <a:spLocks noChangeArrowheads="1"/>
          </p:cNvSpPr>
          <p:nvPr/>
        </p:nvSpPr>
        <p:spPr bwMode="auto">
          <a:xfrm>
            <a:off x="4210050" y="1844675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4248" name="Rectangle 24"/>
          <p:cNvSpPr>
            <a:spLocks noChangeArrowheads="1"/>
          </p:cNvSpPr>
          <p:nvPr/>
        </p:nvSpPr>
        <p:spPr bwMode="auto">
          <a:xfrm>
            <a:off x="4210050" y="2708275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4" name="Group 25"/>
          <p:cNvGrpSpPr/>
          <p:nvPr/>
        </p:nvGrpSpPr>
        <p:grpSpPr bwMode="auto">
          <a:xfrm rot="10800000">
            <a:off x="4065588" y="4725988"/>
            <a:ext cx="1295400" cy="360362"/>
            <a:chOff x="4105" y="1298"/>
            <a:chExt cx="453" cy="227"/>
          </a:xfrm>
        </p:grpSpPr>
        <p:sp>
          <p:nvSpPr>
            <p:cNvPr id="564250" name="Line 26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1" name="Line 27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/>
          <p:nvPr/>
        </p:nvGrpSpPr>
        <p:grpSpPr bwMode="auto">
          <a:xfrm>
            <a:off x="7161213" y="2565400"/>
            <a:ext cx="684212" cy="1943100"/>
            <a:chOff x="3288" y="1661"/>
            <a:chExt cx="1270" cy="227"/>
          </a:xfrm>
        </p:grpSpPr>
        <p:sp>
          <p:nvSpPr>
            <p:cNvPr id="564253" name="Line 29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4" name="Line 30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55" name="Text Box 31"/>
          <p:cNvSpPr txBox="1">
            <a:spLocks noChangeArrowheads="1"/>
          </p:cNvSpPr>
          <p:nvPr/>
        </p:nvSpPr>
        <p:spPr bwMode="auto">
          <a:xfrm>
            <a:off x="3560763" y="4365625"/>
            <a:ext cx="86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比较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64256" name="Line 32"/>
          <p:cNvSpPr>
            <a:spLocks noChangeShapeType="1"/>
          </p:cNvSpPr>
          <p:nvPr/>
        </p:nvSpPr>
        <p:spPr bwMode="auto">
          <a:xfrm flipV="1">
            <a:off x="3849688" y="2924175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57" name="Oval 33"/>
          <p:cNvSpPr>
            <a:spLocks noChangeArrowheads="1"/>
          </p:cNvSpPr>
          <p:nvPr/>
        </p:nvSpPr>
        <p:spPr bwMode="auto">
          <a:xfrm>
            <a:off x="5434013" y="2133600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4258" name="Line 34"/>
          <p:cNvSpPr>
            <a:spLocks noChangeShapeType="1"/>
          </p:cNvSpPr>
          <p:nvPr/>
        </p:nvSpPr>
        <p:spPr bwMode="auto">
          <a:xfrm>
            <a:off x="4930775" y="235108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59" name="Oval 35"/>
          <p:cNvSpPr>
            <a:spLocks noChangeArrowheads="1"/>
          </p:cNvSpPr>
          <p:nvPr/>
        </p:nvSpPr>
        <p:spPr bwMode="auto">
          <a:xfrm>
            <a:off x="7593013" y="20605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4260" name="Line 36"/>
          <p:cNvSpPr>
            <a:spLocks noChangeShapeType="1"/>
          </p:cNvSpPr>
          <p:nvPr/>
        </p:nvSpPr>
        <p:spPr bwMode="auto">
          <a:xfrm>
            <a:off x="5865813" y="2349500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7"/>
          <p:cNvGrpSpPr/>
          <p:nvPr/>
        </p:nvGrpSpPr>
        <p:grpSpPr bwMode="auto">
          <a:xfrm>
            <a:off x="179512" y="2467223"/>
            <a:ext cx="1296987" cy="1393825"/>
            <a:chOff x="158" y="1389"/>
            <a:chExt cx="817" cy="878"/>
          </a:xfrm>
        </p:grpSpPr>
        <p:pic>
          <p:nvPicPr>
            <p:cNvPr id="564262" name="Picture 38" descr="J029202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4263" name="Text Box 39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Bob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40"/>
          <p:cNvGrpSpPr/>
          <p:nvPr/>
        </p:nvGrpSpPr>
        <p:grpSpPr bwMode="auto">
          <a:xfrm>
            <a:off x="7956550" y="2492896"/>
            <a:ext cx="1187450" cy="1322387"/>
            <a:chOff x="5012" y="1434"/>
            <a:chExt cx="748" cy="833"/>
          </a:xfrm>
        </p:grpSpPr>
        <p:pic>
          <p:nvPicPr>
            <p:cNvPr id="564265" name="Picture 41" descr="J019538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4266" name="Text Box 42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Alice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64267" name="Rectangle 43"/>
          <p:cNvSpPr>
            <a:spLocks noChangeArrowheads="1"/>
          </p:cNvSpPr>
          <p:nvPr/>
        </p:nvSpPr>
        <p:spPr bwMode="auto">
          <a:xfrm>
            <a:off x="1474589" y="5301208"/>
            <a:ext cx="3673475" cy="126841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提供</a:t>
            </a:r>
            <a:r>
              <a:rPr kumimoji="1" lang="zh-CN" altLang="en-US" sz="2400" b="1" smtClean="0">
                <a:solidFill>
                  <a:srgbClr val="000066"/>
                </a:solidFill>
                <a:latin typeface="Times New Roman" panose="02020603050405020304" pitchFamily="18" charset="0"/>
              </a:rPr>
              <a:t>认证</a:t>
            </a:r>
            <a:endParaRPr kumimoji="1" lang="en-US" altLang="zh-CN" sz="2400" b="1" smtClean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ctr"/>
            <a:r>
              <a:rPr kumimoji="1" lang="zh-CN" altLang="en-US" sz="2400" b="1" smtClean="0">
                <a:solidFill>
                  <a:srgbClr val="000066"/>
                </a:solidFill>
                <a:latin typeface="Times New Roman" panose="02020603050405020304" pitchFamily="18" charset="0"/>
              </a:rPr>
              <a:t>提供签名</a:t>
            </a:r>
            <a:endParaRPr kumimoji="1" lang="zh-CN" altLang="en-US" sz="2800" b="1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ctr"/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提供保密</a:t>
            </a:r>
            <a:endParaRPr kumimoji="1" lang="zh-CN" altLang="en-US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4268" name="Line 44"/>
          <p:cNvSpPr>
            <a:spLocks noChangeShapeType="1"/>
          </p:cNvSpPr>
          <p:nvPr/>
        </p:nvSpPr>
        <p:spPr bwMode="auto">
          <a:xfrm flipH="1">
            <a:off x="7808913" y="141287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69" name="Text Box 45"/>
          <p:cNvSpPr txBox="1">
            <a:spLocks noChangeArrowheads="1"/>
          </p:cNvSpPr>
          <p:nvPr/>
        </p:nvSpPr>
        <p:spPr bwMode="auto">
          <a:xfrm>
            <a:off x="7737475" y="1196975"/>
            <a:ext cx="6492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64270" name="Rectangle 46"/>
          <p:cNvSpPr>
            <a:spLocks noChangeArrowheads="1"/>
          </p:cNvSpPr>
          <p:nvPr/>
        </p:nvSpPr>
        <p:spPr bwMode="auto">
          <a:xfrm>
            <a:off x="6442075" y="1916113"/>
            <a:ext cx="647700" cy="1081087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4271" name="Line 47"/>
          <p:cNvSpPr>
            <a:spLocks noChangeShapeType="1"/>
          </p:cNvSpPr>
          <p:nvPr/>
        </p:nvSpPr>
        <p:spPr bwMode="auto">
          <a:xfrm>
            <a:off x="7089775" y="2349500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2" name="Rectangle 48"/>
          <p:cNvSpPr>
            <a:spLocks noChangeArrowheads="1"/>
          </p:cNvSpPr>
          <p:nvPr/>
        </p:nvSpPr>
        <p:spPr bwMode="auto">
          <a:xfrm>
            <a:off x="6442075" y="4005263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4273" name="Rectangle 49"/>
          <p:cNvSpPr>
            <a:spLocks noChangeArrowheads="1"/>
          </p:cNvSpPr>
          <p:nvPr/>
        </p:nvSpPr>
        <p:spPr bwMode="auto">
          <a:xfrm>
            <a:off x="6442075" y="4868863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64274" name="Oval 50"/>
          <p:cNvSpPr>
            <a:spLocks noChangeArrowheads="1"/>
          </p:cNvSpPr>
          <p:nvPr/>
        </p:nvSpPr>
        <p:spPr bwMode="auto">
          <a:xfrm>
            <a:off x="2768600" y="285273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4275" name="Line 51"/>
          <p:cNvSpPr>
            <a:spLocks noChangeShapeType="1"/>
          </p:cNvSpPr>
          <p:nvPr/>
        </p:nvSpPr>
        <p:spPr bwMode="auto">
          <a:xfrm flipH="1" flipV="1">
            <a:off x="2986088" y="3286125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6" name="Text Box 52"/>
          <p:cNvSpPr txBox="1">
            <a:spLocks noChangeArrowheads="1"/>
          </p:cNvSpPr>
          <p:nvPr/>
        </p:nvSpPr>
        <p:spPr bwMode="auto">
          <a:xfrm>
            <a:off x="2841625" y="3789363"/>
            <a:ext cx="6492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err="1">
                <a:latin typeface="Times New Roman" panose="02020603050405020304" pitchFamily="18" charset="0"/>
              </a:rPr>
              <a:t>K’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</a:rPr>
              <a:t>b</a:t>
            </a:r>
            <a:endParaRPr kumimoji="1" lang="en-US" altLang="zh-CN" sz="24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564277" name="Line 53"/>
          <p:cNvSpPr>
            <a:spLocks noChangeShapeType="1"/>
          </p:cNvSpPr>
          <p:nvPr/>
        </p:nvSpPr>
        <p:spPr bwMode="auto">
          <a:xfrm>
            <a:off x="2408238" y="3141663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8" name="Oval 54"/>
          <p:cNvSpPr>
            <a:spLocks noChangeArrowheads="1"/>
          </p:cNvSpPr>
          <p:nvPr/>
        </p:nvSpPr>
        <p:spPr bwMode="auto">
          <a:xfrm>
            <a:off x="5434013" y="4797425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4279" name="Line 55"/>
          <p:cNvSpPr>
            <a:spLocks noChangeShapeType="1"/>
          </p:cNvSpPr>
          <p:nvPr/>
        </p:nvSpPr>
        <p:spPr bwMode="auto">
          <a:xfrm>
            <a:off x="5865813" y="5013325"/>
            <a:ext cx="5746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56"/>
          <p:cNvGrpSpPr/>
          <p:nvPr/>
        </p:nvGrpSpPr>
        <p:grpSpPr bwMode="auto">
          <a:xfrm>
            <a:off x="4065588" y="4075113"/>
            <a:ext cx="1404937" cy="361950"/>
            <a:chOff x="2336" y="2567"/>
            <a:chExt cx="885" cy="228"/>
          </a:xfrm>
        </p:grpSpPr>
        <p:sp>
          <p:nvSpPr>
            <p:cNvPr id="564281" name="Line 57"/>
            <p:cNvSpPr>
              <a:spLocks noChangeShapeType="1"/>
            </p:cNvSpPr>
            <p:nvPr/>
          </p:nvSpPr>
          <p:spPr bwMode="auto">
            <a:xfrm>
              <a:off x="2336" y="2567"/>
              <a:ext cx="88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82" name="Line 58"/>
            <p:cNvSpPr>
              <a:spLocks noChangeShapeType="1"/>
            </p:cNvSpPr>
            <p:nvPr/>
          </p:nvSpPr>
          <p:spPr bwMode="auto">
            <a:xfrm>
              <a:off x="2336" y="256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83" name="Line 59"/>
          <p:cNvSpPr>
            <a:spLocks noChangeShapeType="1"/>
          </p:cNvSpPr>
          <p:nvPr/>
        </p:nvSpPr>
        <p:spPr bwMode="auto">
          <a:xfrm>
            <a:off x="5865813" y="407670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84" name="Line 60"/>
          <p:cNvSpPr>
            <a:spLocks noChangeShapeType="1"/>
          </p:cNvSpPr>
          <p:nvPr/>
        </p:nvSpPr>
        <p:spPr bwMode="auto">
          <a:xfrm flipH="1" flipV="1">
            <a:off x="5649913" y="5230813"/>
            <a:ext cx="1587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85" name="Text Box 61"/>
          <p:cNvSpPr txBox="1">
            <a:spLocks noChangeArrowheads="1"/>
          </p:cNvSpPr>
          <p:nvPr/>
        </p:nvSpPr>
        <p:spPr bwMode="auto">
          <a:xfrm>
            <a:off x="5505450" y="5734050"/>
            <a:ext cx="6492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b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64286" name="Text Box 62"/>
          <p:cNvSpPr txBox="1">
            <a:spLocks noChangeArrowheads="1"/>
          </p:cNvSpPr>
          <p:nvPr/>
        </p:nvSpPr>
        <p:spPr bwMode="auto">
          <a:xfrm>
            <a:off x="5360988" y="3357563"/>
            <a:ext cx="25193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(M|D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K’b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(H(M))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4287" name="Line 63"/>
          <p:cNvSpPr>
            <a:spLocks noChangeShapeType="1"/>
          </p:cNvSpPr>
          <p:nvPr/>
        </p:nvSpPr>
        <p:spPr bwMode="auto">
          <a:xfrm flipV="1">
            <a:off x="6297613" y="2852738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6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6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5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56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64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64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2" grpId="0" animBg="1"/>
      <p:bldP spid="564233" grpId="0" animBg="1"/>
      <p:bldP spid="564234" grpId="0" animBg="1"/>
      <p:bldP spid="564235" grpId="0" animBg="1"/>
      <p:bldP spid="564236" grpId="0"/>
      <p:bldP spid="564237" grpId="0" animBg="1"/>
      <p:bldP spid="564238" grpId="0"/>
      <p:bldP spid="564239" grpId="0" animBg="1"/>
      <p:bldP spid="564240" grpId="0" animBg="1"/>
      <p:bldP spid="564247" grpId="0" animBg="1"/>
      <p:bldP spid="564248" grpId="0" animBg="1"/>
      <p:bldP spid="564256" grpId="0" animBg="1"/>
      <p:bldP spid="564257" grpId="0" animBg="1"/>
      <p:bldP spid="564258" grpId="0" animBg="1"/>
      <p:bldP spid="564259" grpId="0" animBg="1"/>
      <p:bldP spid="564260" grpId="0" animBg="1"/>
      <p:bldP spid="564267" grpId="0" animBg="1"/>
      <p:bldP spid="564268" grpId="0" animBg="1"/>
      <p:bldP spid="564269" grpId="0"/>
      <p:bldP spid="564270" grpId="0" animBg="1"/>
      <p:bldP spid="564271" grpId="0" animBg="1"/>
      <p:bldP spid="564272" grpId="0" animBg="1"/>
      <p:bldP spid="564273" grpId="0" animBg="1"/>
      <p:bldP spid="564274" grpId="0" animBg="1"/>
      <p:bldP spid="564275" grpId="0" animBg="1"/>
      <p:bldP spid="564276" grpId="0"/>
      <p:bldP spid="564277" grpId="0" animBg="1"/>
      <p:bldP spid="564278" grpId="0" animBg="1"/>
      <p:bldP spid="564279" grpId="0" animBg="1"/>
      <p:bldP spid="564283" grpId="0" animBg="1"/>
      <p:bldP spid="564284" grpId="0" animBg="1"/>
      <p:bldP spid="564285" grpId="0"/>
      <p:bldP spid="564286" grpId="0"/>
      <p:bldP spid="5642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核心思路：</a:t>
            </a:r>
            <a:endParaRPr lang="en-US" altLang="zh-CN" smtClean="0"/>
          </a:p>
          <a:p>
            <a:pPr lvl="1"/>
            <a:r>
              <a:rPr lang="zh-CN" altLang="en-US" smtClean="0"/>
              <a:t>比较发送方发送的消息</a:t>
            </a:r>
            <a:r>
              <a:rPr lang="en-US" altLang="zh-CN" smtClean="0"/>
              <a:t>M</a:t>
            </a:r>
            <a:r>
              <a:rPr lang="zh-CN" altLang="en-US" smtClean="0"/>
              <a:t>和接收方收到的消息</a:t>
            </a:r>
            <a:r>
              <a:rPr lang="en-US" altLang="zh-CN" smtClean="0"/>
              <a:t>M`</a:t>
            </a:r>
            <a:r>
              <a:rPr lang="zh-CN" altLang="en-US" smtClean="0"/>
              <a:t>是否一致</a:t>
            </a:r>
            <a:endParaRPr lang="en-US" altLang="zh-CN" smtClean="0"/>
          </a:p>
          <a:p>
            <a:pPr lvl="1"/>
            <a:r>
              <a:rPr lang="en-US" altLang="zh-CN" smtClean="0"/>
              <a:t>M`=</a:t>
            </a:r>
            <a:r>
              <a:rPr lang="zh-CN" altLang="en-US" smtClean="0"/>
              <a:t>？</a:t>
            </a:r>
            <a:r>
              <a:rPr lang="en-US" altLang="zh-CN" smtClean="0"/>
              <a:t>M</a:t>
            </a:r>
            <a:endParaRPr lang="en-US" altLang="zh-CN" smtClean="0"/>
          </a:p>
          <a:p>
            <a:r>
              <a:rPr lang="zh-CN" altLang="en-US" smtClean="0"/>
              <a:t>类比快递</a:t>
            </a:r>
            <a:endParaRPr lang="zh-CN" altLang="en-US" smtClean="0"/>
          </a:p>
          <a:p>
            <a:pPr lvl="2"/>
            <a:endParaRPr lang="en-US" altLang="zh-CN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消息（报文）认证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Times New Roman" panose="02020603050405020304" pitchFamily="18" charset="0"/>
              </a:rPr>
              <a:t>直接数字签名</a:t>
            </a:r>
            <a:endParaRPr lang="zh-CN" altLang="en-US" sz="4400" dirty="0">
              <a:latin typeface="Times New Roman" panose="02020603050405020304" pitchFamily="18" charset="0"/>
            </a:endParaRPr>
          </a:p>
        </p:txBody>
      </p:sp>
      <p:sp>
        <p:nvSpPr>
          <p:cNvPr id="8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2B4183B1-5BEA-4FD4-87AC-61E9741A039F}" type="datetime1">
              <a:rPr lang="zh-CN" altLang="en-US"/>
            </a:fld>
            <a:endParaRPr lang="en-US" altLang="zh-CN"/>
          </a:p>
        </p:txBody>
      </p:sp>
      <p:sp>
        <p:nvSpPr>
          <p:cNvPr id="578564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000" b="1">
              <a:latin typeface="Times New Roman" panose="02020603050405020304" pitchFamily="18" charset="0"/>
            </a:endParaRPr>
          </a:p>
        </p:txBody>
      </p:sp>
      <p:grpSp>
        <p:nvGrpSpPr>
          <p:cNvPr id="578565" name="Group 5"/>
          <p:cNvGrpSpPr/>
          <p:nvPr/>
        </p:nvGrpSpPr>
        <p:grpSpPr bwMode="auto">
          <a:xfrm>
            <a:off x="1366809" y="1480766"/>
            <a:ext cx="2016125" cy="576262"/>
            <a:chOff x="1202" y="799"/>
            <a:chExt cx="1270" cy="363"/>
          </a:xfrm>
        </p:grpSpPr>
        <p:sp>
          <p:nvSpPr>
            <p:cNvPr id="578566" name="Line 6"/>
            <p:cNvSpPr>
              <a:spLocks noChangeShapeType="1"/>
            </p:cNvSpPr>
            <p:nvPr/>
          </p:nvSpPr>
          <p:spPr bwMode="auto">
            <a:xfrm>
              <a:off x="1292" y="1161"/>
              <a:ext cx="118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8567" name="Text Box 7"/>
            <p:cNvSpPr txBox="1">
              <a:spLocks noChangeArrowheads="1"/>
            </p:cNvSpPr>
            <p:nvPr/>
          </p:nvSpPr>
          <p:spPr bwMode="auto">
            <a:xfrm>
              <a:off x="1202" y="799"/>
              <a:ext cx="1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22A8F"/>
                  </a:solidFill>
                  <a:latin typeface="Times New Roman" panose="02020603050405020304" pitchFamily="18" charset="0"/>
                </a:rPr>
                <a:t>S</a:t>
              </a:r>
              <a:r>
                <a:rPr kumimoji="1" lang="en-US" altLang="zh-CN" sz="2400" b="1" baseline="-25000">
                  <a:solidFill>
                    <a:srgbClr val="C22A8F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sz="2400" b="1">
                  <a:solidFill>
                    <a:srgbClr val="C22A8F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zh-CN" altLang="en-US" sz="2400" b="1">
                  <a:solidFill>
                    <a:srgbClr val="C22A8F"/>
                  </a:solidFill>
                  <a:latin typeface="Times New Roman" panose="02020603050405020304" pitchFamily="18" charset="0"/>
                </a:rPr>
                <a:t>）</a:t>
              </a:r>
              <a:endParaRPr kumimoji="1" lang="zh-CN" altLang="en-US" sz="2400" b="1">
                <a:solidFill>
                  <a:srgbClr val="C22A8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78598" name="Group 38"/>
          <p:cNvGrpSpPr/>
          <p:nvPr/>
        </p:nvGrpSpPr>
        <p:grpSpPr bwMode="auto">
          <a:xfrm>
            <a:off x="571472" y="1836366"/>
            <a:ext cx="3603625" cy="944562"/>
            <a:chOff x="701" y="1023"/>
            <a:chExt cx="2270" cy="595"/>
          </a:xfrm>
        </p:grpSpPr>
        <p:grpSp>
          <p:nvGrpSpPr>
            <p:cNvPr id="578599" name="Group 39"/>
            <p:cNvGrpSpPr/>
            <p:nvPr/>
          </p:nvGrpSpPr>
          <p:grpSpPr bwMode="auto">
            <a:xfrm>
              <a:off x="701" y="1023"/>
              <a:ext cx="726" cy="594"/>
              <a:chOff x="701" y="1023"/>
              <a:chExt cx="726" cy="594"/>
            </a:xfrm>
          </p:grpSpPr>
          <p:grpSp>
            <p:nvGrpSpPr>
              <p:cNvPr id="578600" name="Group 40"/>
              <p:cNvGrpSpPr/>
              <p:nvPr/>
            </p:nvGrpSpPr>
            <p:grpSpPr bwMode="auto">
              <a:xfrm>
                <a:off x="883" y="1023"/>
                <a:ext cx="380" cy="381"/>
                <a:chOff x="229" y="1077"/>
                <a:chExt cx="380" cy="517"/>
              </a:xfrm>
            </p:grpSpPr>
            <p:pic>
              <p:nvPicPr>
                <p:cNvPr id="578601" name="Picture 41"/>
                <p:cNvPicPr>
                  <a:picLocks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78602" name="Picture 42"/>
                <p:cNvPicPr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578603" name="Text Box 43"/>
              <p:cNvSpPr txBox="1">
                <a:spLocks noChangeArrowheads="1"/>
              </p:cNvSpPr>
              <p:nvPr/>
            </p:nvSpPr>
            <p:spPr bwMode="auto">
              <a:xfrm>
                <a:off x="701" y="1386"/>
                <a:ext cx="7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Alice (A)</a:t>
                </a:r>
                <a:endPara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78604" name="Group 44"/>
            <p:cNvGrpSpPr/>
            <p:nvPr/>
          </p:nvGrpSpPr>
          <p:grpSpPr bwMode="auto">
            <a:xfrm>
              <a:off x="2381" y="1025"/>
              <a:ext cx="590" cy="593"/>
              <a:chOff x="2381" y="1025"/>
              <a:chExt cx="590" cy="593"/>
            </a:xfrm>
          </p:grpSpPr>
          <p:grpSp>
            <p:nvGrpSpPr>
              <p:cNvPr id="578605" name="Group 45"/>
              <p:cNvGrpSpPr/>
              <p:nvPr/>
            </p:nvGrpSpPr>
            <p:grpSpPr bwMode="auto">
              <a:xfrm>
                <a:off x="2517" y="1025"/>
                <a:ext cx="380" cy="381"/>
                <a:chOff x="229" y="1077"/>
                <a:chExt cx="380" cy="517"/>
              </a:xfrm>
            </p:grpSpPr>
            <p:pic>
              <p:nvPicPr>
                <p:cNvPr id="578606" name="Picture 46"/>
                <p:cNvPicPr>
                  <a:picLocks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78607" name="Picture 47"/>
                <p:cNvPicPr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578608" name="Text Box 48"/>
              <p:cNvSpPr txBox="1">
                <a:spLocks noChangeArrowheads="1"/>
              </p:cNvSpPr>
              <p:nvPr/>
            </p:nvSpPr>
            <p:spPr bwMode="auto">
              <a:xfrm>
                <a:off x="2381" y="1387"/>
                <a:ext cx="5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Bob (B)</a:t>
                </a:r>
                <a:endPara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78609" name="Text Box 49"/>
            <p:cNvSpPr txBox="1">
              <a:spLocks noChangeArrowheads="1"/>
            </p:cNvSpPr>
            <p:nvPr/>
          </p:nvSpPr>
          <p:spPr bwMode="auto">
            <a:xfrm>
              <a:off x="1383" y="1389"/>
              <a:ext cx="9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直接签名</a:t>
              </a:r>
              <a:endPara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7" name="Group 8"/>
          <p:cNvGrpSpPr/>
          <p:nvPr/>
        </p:nvGrpSpPr>
        <p:grpSpPr bwMode="auto">
          <a:xfrm>
            <a:off x="5619778" y="1571612"/>
            <a:ext cx="2303463" cy="576263"/>
            <a:chOff x="3606" y="844"/>
            <a:chExt cx="1451" cy="363"/>
          </a:xfrm>
        </p:grpSpPr>
        <p:sp>
          <p:nvSpPr>
            <p:cNvPr id="88" name="Line 9"/>
            <p:cNvSpPr>
              <a:spLocks noChangeShapeType="1"/>
            </p:cNvSpPr>
            <p:nvPr/>
          </p:nvSpPr>
          <p:spPr bwMode="auto">
            <a:xfrm>
              <a:off x="3696" y="1206"/>
              <a:ext cx="131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Text Box 10"/>
            <p:cNvSpPr txBox="1">
              <a:spLocks noChangeArrowheads="1"/>
            </p:cNvSpPr>
            <p:nvPr/>
          </p:nvSpPr>
          <p:spPr bwMode="auto">
            <a:xfrm>
              <a:off x="3606" y="844"/>
              <a:ext cx="1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22A8F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400" b="1" baseline="-25000">
                  <a:solidFill>
                    <a:srgbClr val="C22A8F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anose="02020603050405020304" pitchFamily="18" charset="0"/>
                </a:rPr>
                <a:t>(S</a:t>
              </a:r>
              <a:r>
                <a:rPr kumimoji="1" lang="en-US" altLang="zh-CN" sz="2400" b="1" baseline="-25000">
                  <a:solidFill>
                    <a:srgbClr val="C22A8F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anose="02020603050405020304" pitchFamily="18" charset="0"/>
                </a:rPr>
                <a:t>(M))</a:t>
              </a:r>
              <a:endParaRPr kumimoji="1" lang="en-US" altLang="zh-CN" sz="2400" b="1">
                <a:solidFill>
                  <a:srgbClr val="C22A8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0" name="Group 50"/>
          <p:cNvGrpSpPr/>
          <p:nvPr/>
        </p:nvGrpSpPr>
        <p:grpSpPr bwMode="auto">
          <a:xfrm>
            <a:off x="4899053" y="1858950"/>
            <a:ext cx="3744913" cy="871537"/>
            <a:chOff x="3152" y="1025"/>
            <a:chExt cx="2359" cy="549"/>
          </a:xfrm>
        </p:grpSpPr>
        <p:grpSp>
          <p:nvGrpSpPr>
            <p:cNvPr id="91" name="Group 51"/>
            <p:cNvGrpSpPr/>
            <p:nvPr/>
          </p:nvGrpSpPr>
          <p:grpSpPr bwMode="auto">
            <a:xfrm>
              <a:off x="3152" y="1025"/>
              <a:ext cx="726" cy="549"/>
              <a:chOff x="3152" y="1025"/>
              <a:chExt cx="726" cy="549"/>
            </a:xfrm>
          </p:grpSpPr>
          <p:grpSp>
            <p:nvGrpSpPr>
              <p:cNvPr id="98" name="Group 52"/>
              <p:cNvGrpSpPr/>
              <p:nvPr/>
            </p:nvGrpSpPr>
            <p:grpSpPr bwMode="auto">
              <a:xfrm>
                <a:off x="3288" y="1025"/>
                <a:ext cx="380" cy="381"/>
                <a:chOff x="229" y="1077"/>
                <a:chExt cx="380" cy="517"/>
              </a:xfrm>
            </p:grpSpPr>
            <p:pic>
              <p:nvPicPr>
                <p:cNvPr id="100" name="Picture 53"/>
                <p:cNvPicPr>
                  <a:picLocks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1" name="Picture 54"/>
                <p:cNvPicPr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99" name="Text Box 55"/>
              <p:cNvSpPr txBox="1">
                <a:spLocks noChangeArrowheads="1"/>
              </p:cNvSpPr>
              <p:nvPr/>
            </p:nvSpPr>
            <p:spPr bwMode="auto">
              <a:xfrm>
                <a:off x="3152" y="1343"/>
                <a:ext cx="7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Alice (A)</a:t>
                </a:r>
                <a:endPara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" name="Group 56"/>
            <p:cNvGrpSpPr/>
            <p:nvPr/>
          </p:nvGrpSpPr>
          <p:grpSpPr bwMode="auto">
            <a:xfrm>
              <a:off x="4921" y="1025"/>
              <a:ext cx="590" cy="549"/>
              <a:chOff x="4921" y="1025"/>
              <a:chExt cx="590" cy="549"/>
            </a:xfrm>
          </p:grpSpPr>
          <p:grpSp>
            <p:nvGrpSpPr>
              <p:cNvPr id="94" name="Group 57"/>
              <p:cNvGrpSpPr/>
              <p:nvPr/>
            </p:nvGrpSpPr>
            <p:grpSpPr bwMode="auto">
              <a:xfrm>
                <a:off x="5012" y="1025"/>
                <a:ext cx="380" cy="381"/>
                <a:chOff x="229" y="1077"/>
                <a:chExt cx="380" cy="517"/>
              </a:xfrm>
            </p:grpSpPr>
            <p:pic>
              <p:nvPicPr>
                <p:cNvPr id="96" name="Picture 58"/>
                <p:cNvPicPr>
                  <a:picLocks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7" name="Picture 59"/>
                <p:cNvPicPr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95" name="Text Box 60"/>
              <p:cNvSpPr txBox="1">
                <a:spLocks noChangeArrowheads="1"/>
              </p:cNvSpPr>
              <p:nvPr/>
            </p:nvSpPr>
            <p:spPr bwMode="auto">
              <a:xfrm>
                <a:off x="4921" y="1343"/>
                <a:ext cx="5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Bob (B)</a:t>
                </a:r>
                <a:endPara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3" name="Text Box 61"/>
            <p:cNvSpPr txBox="1">
              <a:spLocks noChangeArrowheads="1"/>
            </p:cNvSpPr>
            <p:nvPr/>
          </p:nvSpPr>
          <p:spPr bwMode="auto">
            <a:xfrm>
              <a:off x="3878" y="1344"/>
              <a:ext cx="9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加密＋签名</a:t>
              </a:r>
              <a:endPara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" name="Group 11"/>
          <p:cNvGrpSpPr/>
          <p:nvPr/>
        </p:nvGrpSpPr>
        <p:grpSpPr bwMode="auto">
          <a:xfrm>
            <a:off x="1295372" y="3786190"/>
            <a:ext cx="2663825" cy="577850"/>
            <a:chOff x="1111" y="1797"/>
            <a:chExt cx="1678" cy="364"/>
          </a:xfrm>
        </p:grpSpPr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1156" y="2160"/>
              <a:ext cx="1453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1111" y="1797"/>
              <a:ext cx="16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22A8F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zh-CN" altLang="en-US" sz="2400" b="1">
                  <a:solidFill>
                    <a:srgbClr val="C22A8F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anose="02020603050405020304" pitchFamily="18" charset="0"/>
                </a:rPr>
                <a:t>S</a:t>
              </a:r>
              <a:r>
                <a:rPr kumimoji="1" lang="en-US" altLang="zh-CN" sz="2400" b="1" baseline="-25000">
                  <a:solidFill>
                    <a:srgbClr val="C22A8F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anose="02020603050405020304" pitchFamily="18" charset="0"/>
                </a:rPr>
                <a:t>(H(M))</a:t>
              </a:r>
              <a:endParaRPr kumimoji="1" lang="en-US" altLang="zh-CN" sz="2400" b="1">
                <a:solidFill>
                  <a:srgbClr val="C22A8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" name="Group 14"/>
          <p:cNvGrpSpPr/>
          <p:nvPr/>
        </p:nvGrpSpPr>
        <p:grpSpPr bwMode="auto">
          <a:xfrm>
            <a:off x="5376891" y="3643314"/>
            <a:ext cx="2879725" cy="576263"/>
            <a:chOff x="3515" y="1752"/>
            <a:chExt cx="1814" cy="363"/>
          </a:xfrm>
        </p:grpSpPr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3786" y="2114"/>
              <a:ext cx="1271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3515" y="1752"/>
              <a:ext cx="18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22A8F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400" b="1" baseline="-25000">
                  <a:solidFill>
                    <a:srgbClr val="C22A8F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anose="02020603050405020304" pitchFamily="18" charset="0"/>
                </a:rPr>
                <a:t>(M</a:t>
              </a:r>
              <a:r>
                <a:rPr kumimoji="1" lang="zh-CN" altLang="en-US" sz="2400" b="1">
                  <a:solidFill>
                    <a:srgbClr val="C22A8F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anose="02020603050405020304" pitchFamily="18" charset="0"/>
                </a:rPr>
                <a:t>S</a:t>
              </a:r>
              <a:r>
                <a:rPr kumimoji="1" lang="en-US" altLang="zh-CN" sz="2400" b="1" baseline="-25000">
                  <a:solidFill>
                    <a:srgbClr val="C22A8F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anose="02020603050405020304" pitchFamily="18" charset="0"/>
                </a:rPr>
                <a:t>(H(M)))</a:t>
              </a:r>
              <a:endParaRPr kumimoji="1" lang="en-US" altLang="zh-CN" sz="2400" b="1">
                <a:solidFill>
                  <a:srgbClr val="C22A8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5" name="Group 62"/>
          <p:cNvGrpSpPr/>
          <p:nvPr/>
        </p:nvGrpSpPr>
        <p:grpSpPr bwMode="auto">
          <a:xfrm>
            <a:off x="571472" y="3930652"/>
            <a:ext cx="3848100" cy="1012825"/>
            <a:chOff x="655" y="1888"/>
            <a:chExt cx="2424" cy="638"/>
          </a:xfrm>
        </p:grpSpPr>
        <p:grpSp>
          <p:nvGrpSpPr>
            <p:cNvPr id="66" name="Group 63"/>
            <p:cNvGrpSpPr/>
            <p:nvPr/>
          </p:nvGrpSpPr>
          <p:grpSpPr bwMode="auto">
            <a:xfrm>
              <a:off x="655" y="1934"/>
              <a:ext cx="726" cy="592"/>
              <a:chOff x="655" y="1934"/>
              <a:chExt cx="726" cy="592"/>
            </a:xfrm>
          </p:grpSpPr>
          <p:grpSp>
            <p:nvGrpSpPr>
              <p:cNvPr id="73" name="Group 64"/>
              <p:cNvGrpSpPr/>
              <p:nvPr/>
            </p:nvGrpSpPr>
            <p:grpSpPr bwMode="auto">
              <a:xfrm>
                <a:off x="837" y="1934"/>
                <a:ext cx="380" cy="382"/>
                <a:chOff x="229" y="1077"/>
                <a:chExt cx="380" cy="517"/>
              </a:xfrm>
            </p:grpSpPr>
            <p:pic>
              <p:nvPicPr>
                <p:cNvPr id="75" name="Picture 65"/>
                <p:cNvPicPr>
                  <a:picLocks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6" name="Picture 66"/>
                <p:cNvPicPr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74" name="Text Box 67"/>
              <p:cNvSpPr txBox="1">
                <a:spLocks noChangeArrowheads="1"/>
              </p:cNvSpPr>
              <p:nvPr/>
            </p:nvSpPr>
            <p:spPr bwMode="auto">
              <a:xfrm>
                <a:off x="655" y="2295"/>
                <a:ext cx="7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Alice (A)</a:t>
                </a:r>
                <a:endPara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7" name="Group 68"/>
            <p:cNvGrpSpPr/>
            <p:nvPr/>
          </p:nvGrpSpPr>
          <p:grpSpPr bwMode="auto">
            <a:xfrm>
              <a:off x="2426" y="1890"/>
              <a:ext cx="653" cy="592"/>
              <a:chOff x="2426" y="1890"/>
              <a:chExt cx="653" cy="592"/>
            </a:xfrm>
          </p:grpSpPr>
          <p:grpSp>
            <p:nvGrpSpPr>
              <p:cNvPr id="69" name="Group 69"/>
              <p:cNvGrpSpPr/>
              <p:nvPr/>
            </p:nvGrpSpPr>
            <p:grpSpPr bwMode="auto">
              <a:xfrm>
                <a:off x="2699" y="1890"/>
                <a:ext cx="380" cy="382"/>
                <a:chOff x="229" y="1077"/>
                <a:chExt cx="380" cy="517"/>
              </a:xfrm>
            </p:grpSpPr>
            <p:pic>
              <p:nvPicPr>
                <p:cNvPr id="71" name="Picture 70"/>
                <p:cNvPicPr>
                  <a:picLocks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2" name="Picture 71"/>
                <p:cNvPicPr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70" name="Text Box 72"/>
              <p:cNvSpPr txBox="1">
                <a:spLocks noChangeArrowheads="1"/>
              </p:cNvSpPr>
              <p:nvPr/>
            </p:nvSpPr>
            <p:spPr bwMode="auto">
              <a:xfrm>
                <a:off x="2426" y="2251"/>
                <a:ext cx="5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Bob (B)</a:t>
                </a:r>
                <a:endPara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8" name="Text Box 73"/>
            <p:cNvSpPr txBox="1">
              <a:spLocks noChangeArrowheads="1"/>
            </p:cNvSpPr>
            <p:nvPr/>
          </p:nvSpPr>
          <p:spPr bwMode="auto">
            <a:xfrm>
              <a:off x="1474" y="2341"/>
              <a:ext cx="9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Hash</a:t>
              </a:r>
              <a:r>
                <a:rPr lang="zh-CN" altLang="en-US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＋签名</a:t>
              </a:r>
              <a:endPara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7" name="Group 74"/>
          <p:cNvGrpSpPr/>
          <p:nvPr/>
        </p:nvGrpSpPr>
        <p:grpSpPr bwMode="auto">
          <a:xfrm>
            <a:off x="4868891" y="3716339"/>
            <a:ext cx="3703637" cy="1155700"/>
            <a:chOff x="3195" y="1798"/>
            <a:chExt cx="2333" cy="728"/>
          </a:xfrm>
        </p:grpSpPr>
        <p:grpSp>
          <p:nvGrpSpPr>
            <p:cNvPr id="78" name="Group 75"/>
            <p:cNvGrpSpPr/>
            <p:nvPr/>
          </p:nvGrpSpPr>
          <p:grpSpPr bwMode="auto">
            <a:xfrm>
              <a:off x="3195" y="1934"/>
              <a:ext cx="726" cy="592"/>
              <a:chOff x="3195" y="1934"/>
              <a:chExt cx="726" cy="592"/>
            </a:xfrm>
          </p:grpSpPr>
          <p:grpSp>
            <p:nvGrpSpPr>
              <p:cNvPr id="85" name="Group 76"/>
              <p:cNvGrpSpPr/>
              <p:nvPr/>
            </p:nvGrpSpPr>
            <p:grpSpPr bwMode="auto">
              <a:xfrm>
                <a:off x="3377" y="1934"/>
                <a:ext cx="380" cy="382"/>
                <a:chOff x="229" y="1077"/>
                <a:chExt cx="380" cy="517"/>
              </a:xfrm>
            </p:grpSpPr>
            <p:pic>
              <p:nvPicPr>
                <p:cNvPr id="103" name="Picture 77"/>
                <p:cNvPicPr>
                  <a:picLocks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4" name="Picture 78"/>
                <p:cNvPicPr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02" name="Text Box 79"/>
              <p:cNvSpPr txBox="1">
                <a:spLocks noChangeArrowheads="1"/>
              </p:cNvSpPr>
              <p:nvPr/>
            </p:nvSpPr>
            <p:spPr bwMode="auto">
              <a:xfrm>
                <a:off x="3195" y="2295"/>
                <a:ext cx="7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Alice (A)</a:t>
                </a:r>
                <a:endPara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9" name="Group 80"/>
            <p:cNvGrpSpPr/>
            <p:nvPr/>
          </p:nvGrpSpPr>
          <p:grpSpPr bwMode="auto">
            <a:xfrm>
              <a:off x="4876" y="1800"/>
              <a:ext cx="652" cy="637"/>
              <a:chOff x="4876" y="1800"/>
              <a:chExt cx="652" cy="637"/>
            </a:xfrm>
          </p:grpSpPr>
          <p:grpSp>
            <p:nvGrpSpPr>
              <p:cNvPr id="81" name="Group 81"/>
              <p:cNvGrpSpPr/>
              <p:nvPr/>
            </p:nvGrpSpPr>
            <p:grpSpPr bwMode="auto">
              <a:xfrm>
                <a:off x="5148" y="1800"/>
                <a:ext cx="380" cy="382"/>
                <a:chOff x="229" y="1077"/>
                <a:chExt cx="380" cy="517"/>
              </a:xfrm>
            </p:grpSpPr>
            <p:pic>
              <p:nvPicPr>
                <p:cNvPr id="83" name="Picture 82"/>
                <p:cNvPicPr>
                  <a:picLocks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4" name="Picture 83"/>
                <p:cNvPicPr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82" name="Text Box 84"/>
              <p:cNvSpPr txBox="1">
                <a:spLocks noChangeArrowheads="1"/>
              </p:cNvSpPr>
              <p:nvPr/>
            </p:nvSpPr>
            <p:spPr bwMode="auto">
              <a:xfrm>
                <a:off x="4876" y="2206"/>
                <a:ext cx="5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Bob (B)</a:t>
                </a:r>
                <a:endPara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0" name="Text Box 85"/>
            <p:cNvSpPr txBox="1">
              <a:spLocks noChangeArrowheads="1"/>
            </p:cNvSpPr>
            <p:nvPr/>
          </p:nvSpPr>
          <p:spPr bwMode="auto">
            <a:xfrm>
              <a:off x="3923" y="2296"/>
              <a:ext cx="104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加密＋签名＋</a:t>
              </a:r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Hash</a:t>
              </a:r>
              <a:endPara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签名有效性依赖于发方私钥安全性；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发方私钥丢失或被盗用，攻击者就可以伪造签名。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发送方抵赖：声称私有密钥丢失或被窃，他人伪造签名；</a:t>
            </a:r>
            <a:endParaRPr lang="zh-CN" altLang="en-US" dirty="0" smtClean="0"/>
          </a:p>
          <a:p>
            <a:r>
              <a:rPr lang="zh-CN" altLang="en-US" dirty="0" smtClean="0"/>
              <a:t>改进：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签名包含时间戳，并要求私钥暴露及时报告给授权中心；</a:t>
            </a:r>
            <a:endParaRPr lang="zh-CN" altLang="en-US" dirty="0" smtClean="0"/>
          </a:p>
          <a:p>
            <a:r>
              <a:rPr lang="zh-CN" altLang="en-US" dirty="0" smtClean="0"/>
              <a:t>敌方可伪造早于或等于时间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的时间戳：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时间戳不可信，签名者自己加时间戳</a:t>
            </a:r>
            <a:endParaRPr lang="zh-CN" altLang="en-US" dirty="0" smtClean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直接数字签名缺点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引入仲裁者</a:t>
            </a:r>
            <a:endParaRPr lang="zh-CN" altLang="en-US" dirty="0" smtClean="0"/>
          </a:p>
          <a:p>
            <a:pPr lvl="1"/>
            <a:r>
              <a:rPr lang="zh-CN" altLang="en-US" sz="2200" dirty="0" smtClean="0"/>
              <a:t>发送方将签名消息首先送到仲裁者；</a:t>
            </a:r>
            <a:endParaRPr lang="zh-CN" altLang="en-US" sz="2200" dirty="0" smtClean="0"/>
          </a:p>
          <a:p>
            <a:pPr lvl="1"/>
            <a:r>
              <a:rPr lang="zh-CN" altLang="en-US" sz="2200" dirty="0"/>
              <a:t>仲裁</a:t>
            </a:r>
            <a:r>
              <a:rPr lang="zh-CN" altLang="en-US" sz="2200" dirty="0" smtClean="0"/>
              <a:t>者</a:t>
            </a:r>
            <a:r>
              <a:rPr lang="zh-CN" altLang="zh-CN" sz="2200" dirty="0" smtClean="0"/>
              <a:t>测试消息及其签名，以检查其来源和内容</a:t>
            </a:r>
            <a:r>
              <a:rPr lang="zh-CN" altLang="en-US" sz="2200" dirty="0" smtClean="0"/>
              <a:t>；</a:t>
            </a:r>
            <a:endParaRPr lang="zh-CN" altLang="en-US" sz="2200" dirty="0" smtClean="0"/>
          </a:p>
          <a:p>
            <a:pPr lvl="1"/>
            <a:r>
              <a:rPr lang="zh-CN" altLang="zh-CN" sz="2200" dirty="0" smtClean="0"/>
              <a:t>然后将消息加上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时间戳</a:t>
            </a:r>
            <a:r>
              <a:rPr lang="zh-CN" altLang="en-US" sz="2200" dirty="0" smtClean="0"/>
              <a:t>，</a:t>
            </a:r>
            <a:r>
              <a:rPr lang="zh-CN" altLang="zh-CN" sz="2200" dirty="0" smtClean="0"/>
              <a:t>并与</a:t>
            </a:r>
            <a:r>
              <a:rPr lang="zh-CN" altLang="zh-CN" sz="2200" b="1" dirty="0" smtClean="0">
                <a:solidFill>
                  <a:srgbClr val="C00000"/>
                </a:solidFill>
              </a:rPr>
              <a:t>仲裁验证通过指示</a:t>
            </a:r>
            <a:r>
              <a:rPr lang="zh-CN" altLang="zh-CN" sz="2200" dirty="0" smtClean="0"/>
              <a:t>一起发给</a:t>
            </a:r>
            <a:r>
              <a:rPr lang="zh-CN" altLang="en-US" sz="2200" dirty="0" smtClean="0"/>
              <a:t>接收者。</a:t>
            </a:r>
            <a:endParaRPr lang="zh-CN" altLang="en-US" dirty="0" smtClean="0"/>
          </a:p>
          <a:p>
            <a:r>
              <a:rPr lang="zh-CN" altLang="zh-CN" dirty="0" smtClean="0"/>
              <a:t>仲裁者扮演敏感和关键角色。</a:t>
            </a:r>
            <a:endParaRPr lang="zh-CN" altLang="zh-CN" dirty="0" smtClean="0"/>
          </a:p>
          <a:p>
            <a:pPr lvl="1"/>
            <a:r>
              <a:rPr lang="zh-CN" altLang="zh-CN" sz="2200" dirty="0" smtClean="0"/>
              <a:t>所有参与者必须极大地相信这一仲裁机制工作正常。（</a:t>
            </a:r>
            <a:r>
              <a:rPr lang="en-US" altLang="zh-CN" sz="2200" dirty="0" smtClean="0"/>
              <a:t>trusted system</a:t>
            </a:r>
            <a:r>
              <a:rPr lang="zh-CN" altLang="en-US" sz="2200" dirty="0" smtClean="0"/>
              <a:t>）</a:t>
            </a:r>
            <a:endParaRPr lang="zh-CN" altLang="en-US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仲裁数字签名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D59C-0D12-4069-8E27-1D34AC7FED13}" type="datetime1">
              <a:rPr lang="zh-CN" altLang="en-US" smtClean="0"/>
            </a:fld>
            <a:endParaRPr lang="en-US" altLang="zh-CN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仲裁签名</a:t>
            </a:r>
            <a:r>
              <a:rPr lang="en-US" altLang="zh-CN" smtClean="0"/>
              <a:t>——</a:t>
            </a:r>
            <a:r>
              <a:rPr lang="zh-CN" altLang="en-US" smtClean="0"/>
              <a:t>对称密码</a:t>
            </a:r>
            <a:endParaRPr lang="zh-CN" altLang="en-US"/>
          </a:p>
        </p:txBody>
      </p:sp>
      <p:sp>
        <p:nvSpPr>
          <p:cNvPr id="580612" name="Rectangle 4"/>
          <p:cNvSpPr>
            <a:spLocks noRot="1" noChangeArrowheads="1"/>
          </p:cNvSpPr>
          <p:nvPr/>
        </p:nvSpPr>
        <p:spPr bwMode="auto">
          <a:xfrm>
            <a:off x="827584" y="1333574"/>
            <a:ext cx="8027987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000">
              <a:latin typeface="Times New Roman" panose="02020603050405020304" pitchFamily="18" charset="0"/>
            </a:endParaRPr>
          </a:p>
        </p:txBody>
      </p:sp>
      <p:grpSp>
        <p:nvGrpSpPr>
          <p:cNvPr id="580613" name="Group 5"/>
          <p:cNvGrpSpPr/>
          <p:nvPr/>
        </p:nvGrpSpPr>
        <p:grpSpPr bwMode="auto">
          <a:xfrm>
            <a:off x="756270" y="2449750"/>
            <a:ext cx="1152525" cy="942975"/>
            <a:chOff x="748" y="1570"/>
            <a:chExt cx="726" cy="594"/>
          </a:xfrm>
        </p:grpSpPr>
        <p:grpSp>
          <p:nvGrpSpPr>
            <p:cNvPr id="580614" name="Group 6"/>
            <p:cNvGrpSpPr/>
            <p:nvPr/>
          </p:nvGrpSpPr>
          <p:grpSpPr bwMode="auto">
            <a:xfrm>
              <a:off x="930" y="1570"/>
              <a:ext cx="380" cy="381"/>
              <a:chOff x="229" y="1077"/>
              <a:chExt cx="380" cy="517"/>
            </a:xfrm>
          </p:grpSpPr>
          <p:pic>
            <p:nvPicPr>
              <p:cNvPr id="580615" name="Picture 7"/>
              <p:cNvPicPr>
                <a:picLocks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0616" name="Picture 8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0617" name="Text Box 9"/>
            <p:cNvSpPr txBox="1">
              <a:spLocks noChangeArrowheads="1"/>
            </p:cNvSpPr>
            <p:nvPr/>
          </p:nvSpPr>
          <p:spPr bwMode="auto">
            <a:xfrm>
              <a:off x="748" y="1933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Alice (A)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80618" name="Group 10"/>
          <p:cNvGrpSpPr/>
          <p:nvPr/>
        </p:nvGrpSpPr>
        <p:grpSpPr bwMode="auto">
          <a:xfrm>
            <a:off x="7524328" y="2449750"/>
            <a:ext cx="936625" cy="942975"/>
            <a:chOff x="2516" y="1570"/>
            <a:chExt cx="590" cy="594"/>
          </a:xfrm>
        </p:grpSpPr>
        <p:grpSp>
          <p:nvGrpSpPr>
            <p:cNvPr id="580619" name="Group 11"/>
            <p:cNvGrpSpPr/>
            <p:nvPr/>
          </p:nvGrpSpPr>
          <p:grpSpPr bwMode="auto">
            <a:xfrm>
              <a:off x="2608" y="1570"/>
              <a:ext cx="380" cy="381"/>
              <a:chOff x="229" y="1077"/>
              <a:chExt cx="380" cy="517"/>
            </a:xfrm>
          </p:grpSpPr>
          <p:pic>
            <p:nvPicPr>
              <p:cNvPr id="580620" name="Picture 12"/>
              <p:cNvPicPr>
                <a:picLocks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0621" name="Picture 13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0622" name="Text Box 14"/>
            <p:cNvSpPr txBox="1">
              <a:spLocks noChangeArrowheads="1"/>
            </p:cNvSpPr>
            <p:nvPr/>
          </p:nvSpPr>
          <p:spPr bwMode="auto">
            <a:xfrm>
              <a:off x="2516" y="1933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Bob (B)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80623" name="Group 15"/>
          <p:cNvGrpSpPr/>
          <p:nvPr/>
        </p:nvGrpSpPr>
        <p:grpSpPr bwMode="auto">
          <a:xfrm>
            <a:off x="3563888" y="2485468"/>
            <a:ext cx="1152525" cy="871538"/>
            <a:chOff x="1610" y="663"/>
            <a:chExt cx="726" cy="549"/>
          </a:xfrm>
        </p:grpSpPr>
        <p:grpSp>
          <p:nvGrpSpPr>
            <p:cNvPr id="580624" name="Group 16"/>
            <p:cNvGrpSpPr/>
            <p:nvPr/>
          </p:nvGrpSpPr>
          <p:grpSpPr bwMode="auto">
            <a:xfrm>
              <a:off x="1746" y="663"/>
              <a:ext cx="380" cy="381"/>
              <a:chOff x="229" y="1077"/>
              <a:chExt cx="380" cy="517"/>
            </a:xfrm>
          </p:grpSpPr>
          <p:pic>
            <p:nvPicPr>
              <p:cNvPr id="580625" name="Picture 17"/>
              <p:cNvPicPr>
                <a:picLocks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0626" name="Picture 18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0627" name="Text Box 19"/>
            <p:cNvSpPr txBox="1">
              <a:spLocks noChangeArrowheads="1"/>
            </p:cNvSpPr>
            <p:nvPr/>
          </p:nvSpPr>
          <p:spPr bwMode="auto">
            <a:xfrm>
              <a:off x="1610" y="981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Trent (T)</a:t>
              </a:r>
              <a:endParaRPr lang="en-US" altLang="zh-CN" b="1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80628" name="Group 20"/>
          <p:cNvGrpSpPr/>
          <p:nvPr/>
        </p:nvGrpSpPr>
        <p:grpSpPr bwMode="auto">
          <a:xfrm rot="5400000">
            <a:off x="2344845" y="2107645"/>
            <a:ext cx="933451" cy="1803398"/>
            <a:chOff x="1146" y="756"/>
            <a:chExt cx="588" cy="1136"/>
          </a:xfrm>
        </p:grpSpPr>
        <p:sp>
          <p:nvSpPr>
            <p:cNvPr id="580629" name="Line 21"/>
            <p:cNvSpPr>
              <a:spLocks noChangeShapeType="1"/>
            </p:cNvSpPr>
            <p:nvPr/>
          </p:nvSpPr>
          <p:spPr bwMode="auto">
            <a:xfrm rot="19491984" flipV="1">
              <a:off x="1264" y="970"/>
              <a:ext cx="470" cy="6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80630" name="Text Box 22"/>
            <p:cNvSpPr txBox="1">
              <a:spLocks noChangeArrowheads="1"/>
            </p:cNvSpPr>
            <p:nvPr/>
          </p:nvSpPr>
          <p:spPr bwMode="auto">
            <a:xfrm rot="16192130">
              <a:off x="685" y="1217"/>
              <a:ext cx="11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sz="16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M,E</a:t>
              </a:r>
              <a:r>
                <a:rPr kumimoji="1" lang="en-US" altLang="zh-CN" sz="1600" b="1" baseline="-25000" dirty="0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AT</a:t>
              </a:r>
              <a:r>
                <a:rPr kumimoji="1" lang="en-US" altLang="zh-CN" sz="16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[ID</a:t>
              </a:r>
              <a:r>
                <a:rPr kumimoji="1" lang="en-US" altLang="zh-CN" sz="1600" b="1" baseline="-25000" dirty="0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kumimoji="1" lang="en-US" altLang="zh-CN" sz="16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,H(M)]</a:t>
              </a:r>
              <a:endParaRPr kumimoji="1"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580631" name="Group 23"/>
          <p:cNvGrpSpPr/>
          <p:nvPr/>
        </p:nvGrpSpPr>
        <p:grpSpPr bwMode="auto">
          <a:xfrm>
            <a:off x="4499992" y="2552252"/>
            <a:ext cx="3025778" cy="985839"/>
            <a:chOff x="2321" y="836"/>
            <a:chExt cx="1906" cy="621"/>
          </a:xfrm>
        </p:grpSpPr>
        <p:sp>
          <p:nvSpPr>
            <p:cNvPr id="580632" name="Line 24"/>
            <p:cNvSpPr>
              <a:spLocks noChangeShapeType="1"/>
            </p:cNvSpPr>
            <p:nvPr/>
          </p:nvSpPr>
          <p:spPr bwMode="auto">
            <a:xfrm rot="18653265">
              <a:off x="2990" y="868"/>
              <a:ext cx="546" cy="6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80633" name="Text Box 25"/>
            <p:cNvSpPr txBox="1">
              <a:spLocks noChangeArrowheads="1"/>
            </p:cNvSpPr>
            <p:nvPr/>
          </p:nvSpPr>
          <p:spPr bwMode="auto">
            <a:xfrm>
              <a:off x="2321" y="836"/>
              <a:ext cx="190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sz="1600" b="1" smtClean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1600" b="1" baseline="-25000" smtClean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BT</a:t>
              </a:r>
              <a:r>
                <a:rPr kumimoji="1" lang="en-US" altLang="zh-CN" sz="1600" b="1" smtClean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[ID</a:t>
              </a:r>
              <a:r>
                <a:rPr kumimoji="1" lang="en-US" altLang="zh-CN" sz="1600" b="1" baseline="-25000" smtClean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kumimoji="1" lang="en-US" altLang="zh-CN" sz="1600" b="1" smtClean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M, </a:t>
              </a:r>
              <a:r>
                <a:rPr kumimoji="1" lang="en-US" altLang="zh-CN" sz="1600" b="1" smtClean="0">
                  <a:solidFill>
                    <a:srgbClr val="C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1600" b="1" baseline="-25000" smtClean="0">
                  <a:solidFill>
                    <a:srgbClr val="C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AT</a:t>
              </a:r>
              <a:r>
                <a:rPr kumimoji="1" lang="en-US" altLang="zh-CN" sz="1600" b="1" smtClean="0">
                  <a:solidFill>
                    <a:srgbClr val="C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[ID</a:t>
              </a:r>
              <a:r>
                <a:rPr kumimoji="1" lang="en-US" altLang="zh-CN" sz="1600" b="1" baseline="-25000" smtClean="0">
                  <a:solidFill>
                    <a:srgbClr val="C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kumimoji="1" lang="en-US" altLang="zh-CN" sz="1600" b="1" smtClean="0">
                  <a:solidFill>
                    <a:srgbClr val="C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,H(M)], T</a:t>
              </a:r>
              <a:r>
                <a:rPr kumimoji="1" lang="en-US" altLang="zh-CN" sz="1600" b="1" smtClean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  <a:endParaRPr kumimoji="1"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857224" y="16430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latin typeface="+mj-ea"/>
                <a:ea typeface="+mj-ea"/>
              </a:rPr>
              <a:t>明文传送</a:t>
            </a:r>
            <a:endParaRPr lang="zh-CN" altLang="en-US" sz="2400" b="1">
              <a:latin typeface="+mj-ea"/>
              <a:ea typeface="+mj-ea"/>
            </a:endParaRPr>
          </a:p>
        </p:txBody>
      </p:sp>
      <p:grpSp>
        <p:nvGrpSpPr>
          <p:cNvPr id="27" name="Group 26"/>
          <p:cNvGrpSpPr/>
          <p:nvPr/>
        </p:nvGrpSpPr>
        <p:grpSpPr bwMode="auto">
          <a:xfrm>
            <a:off x="107504" y="4493827"/>
            <a:ext cx="1152525" cy="869950"/>
            <a:chOff x="884" y="3612"/>
            <a:chExt cx="726" cy="548"/>
          </a:xfrm>
        </p:grpSpPr>
        <p:grpSp>
          <p:nvGrpSpPr>
            <p:cNvPr id="28" name="Group 27"/>
            <p:cNvGrpSpPr/>
            <p:nvPr/>
          </p:nvGrpSpPr>
          <p:grpSpPr bwMode="auto">
            <a:xfrm>
              <a:off x="1066" y="3614"/>
              <a:ext cx="380" cy="382"/>
              <a:chOff x="229" y="1077"/>
              <a:chExt cx="380" cy="517"/>
            </a:xfrm>
          </p:grpSpPr>
          <p:pic>
            <p:nvPicPr>
              <p:cNvPr id="30" name="Picture 28"/>
              <p:cNvPicPr>
                <a:picLocks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29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884" y="3929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Alice (A)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 bwMode="auto">
          <a:xfrm>
            <a:off x="8099871" y="4457315"/>
            <a:ext cx="936625" cy="942975"/>
            <a:chOff x="2925" y="3566"/>
            <a:chExt cx="590" cy="594"/>
          </a:xfrm>
        </p:grpSpPr>
        <p:grpSp>
          <p:nvGrpSpPr>
            <p:cNvPr id="33" name="Group 32"/>
            <p:cNvGrpSpPr/>
            <p:nvPr/>
          </p:nvGrpSpPr>
          <p:grpSpPr bwMode="auto">
            <a:xfrm>
              <a:off x="2971" y="3568"/>
              <a:ext cx="380" cy="382"/>
              <a:chOff x="229" y="1077"/>
              <a:chExt cx="380" cy="517"/>
            </a:xfrm>
          </p:grpSpPr>
          <p:pic>
            <p:nvPicPr>
              <p:cNvPr id="35" name="Picture 33"/>
              <p:cNvPicPr>
                <a:picLocks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34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2925" y="3929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Bob (B)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 bwMode="auto">
          <a:xfrm>
            <a:off x="3707904" y="4458109"/>
            <a:ext cx="1152525" cy="941387"/>
            <a:chOff x="1882" y="2341"/>
            <a:chExt cx="726" cy="593"/>
          </a:xfrm>
        </p:grpSpPr>
        <p:grpSp>
          <p:nvGrpSpPr>
            <p:cNvPr id="38" name="Group 37"/>
            <p:cNvGrpSpPr/>
            <p:nvPr/>
          </p:nvGrpSpPr>
          <p:grpSpPr bwMode="auto">
            <a:xfrm>
              <a:off x="1927" y="2343"/>
              <a:ext cx="380" cy="382"/>
              <a:chOff x="229" y="1077"/>
              <a:chExt cx="380" cy="517"/>
            </a:xfrm>
          </p:grpSpPr>
          <p:pic>
            <p:nvPicPr>
              <p:cNvPr id="40" name="Picture 38"/>
              <p:cNvPicPr>
                <a:picLocks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39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1882" y="2703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Trent (T)</a:t>
              </a:r>
              <a:endParaRPr lang="en-US" altLang="zh-CN" b="1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 bwMode="auto">
          <a:xfrm>
            <a:off x="1000299" y="4546616"/>
            <a:ext cx="2698751" cy="1239838"/>
            <a:chOff x="394" y="2838"/>
            <a:chExt cx="1700" cy="781"/>
          </a:xfrm>
        </p:grpSpPr>
        <p:sp>
          <p:nvSpPr>
            <p:cNvPr id="43" name="Line 42"/>
            <p:cNvSpPr>
              <a:spLocks noChangeShapeType="1"/>
            </p:cNvSpPr>
            <p:nvPr/>
          </p:nvSpPr>
          <p:spPr bwMode="auto">
            <a:xfrm rot="2868859" flipV="1">
              <a:off x="855" y="2798"/>
              <a:ext cx="781" cy="8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394" y="2895"/>
              <a:ext cx="170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AB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(M),E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AT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[ID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,H(E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AB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(M))]</a:t>
              </a:r>
              <a:endParaRPr kumimoji="1" lang="en-US" altLang="zh-CN" sz="1600" b="1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45" name="Group 44"/>
          <p:cNvGrpSpPr/>
          <p:nvPr/>
        </p:nvGrpSpPr>
        <p:grpSpPr bwMode="auto">
          <a:xfrm>
            <a:off x="4381947" y="4620866"/>
            <a:ext cx="3786191" cy="1136650"/>
            <a:chOff x="2104" y="2764"/>
            <a:chExt cx="2385" cy="716"/>
          </a:xfrm>
        </p:grpSpPr>
        <p:sp>
          <p:nvSpPr>
            <p:cNvPr id="46" name="Line 45"/>
            <p:cNvSpPr>
              <a:spLocks noChangeShapeType="1"/>
            </p:cNvSpPr>
            <p:nvPr/>
          </p:nvSpPr>
          <p:spPr bwMode="auto">
            <a:xfrm rot="18438730">
              <a:off x="2905" y="2660"/>
              <a:ext cx="71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 rot="21590641">
              <a:off x="2104" y="2764"/>
              <a:ext cx="238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BT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(ID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,E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AB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 </a:t>
              </a:r>
              <a:r>
                <a:rPr kumimoji="1" lang="en-US" altLang="zh-CN" sz="1600" b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), </a:t>
              </a:r>
              <a:r>
                <a:rPr kumimoji="1" lang="en-US" altLang="zh-CN" sz="1600" b="1" smtClean="0">
                  <a:solidFill>
                    <a:srgbClr val="C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1600" b="1" baseline="-25000" smtClean="0">
                  <a:solidFill>
                    <a:srgbClr val="C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AT</a:t>
              </a:r>
              <a:r>
                <a:rPr kumimoji="1" lang="en-US" altLang="zh-CN" sz="1600" b="1" smtClean="0">
                  <a:solidFill>
                    <a:srgbClr val="C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[ID</a:t>
              </a:r>
              <a:r>
                <a:rPr kumimoji="1" lang="en-US" altLang="zh-CN" sz="1600" b="1" baseline="-25000" smtClean="0">
                  <a:solidFill>
                    <a:srgbClr val="C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kumimoji="1" lang="en-US" altLang="zh-CN" sz="1600" b="1">
                  <a:solidFill>
                    <a:srgbClr val="C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kumimoji="1" lang="en-US" altLang="zh-CN" sz="1600" b="1" smtClean="0">
                  <a:solidFill>
                    <a:srgbClr val="C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H(E</a:t>
              </a:r>
              <a:r>
                <a:rPr kumimoji="1" lang="en-US" altLang="zh-CN" sz="1600" b="1" baseline="-25000" smtClean="0">
                  <a:solidFill>
                    <a:srgbClr val="C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AB</a:t>
              </a:r>
              <a:r>
                <a:rPr kumimoji="1" lang="en-US" altLang="zh-CN" sz="1600" b="1" smtClean="0">
                  <a:solidFill>
                    <a:srgbClr val="C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(M),T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  <a:endParaRPr kumimoji="1" lang="en-US" altLang="zh-CN" sz="1600" b="1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857224" y="3643314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仲裁可见明文，密文传送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71538" y="5429264"/>
            <a:ext cx="7215238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smtClean="0">
                <a:latin typeface="+mn-ea"/>
              </a:rPr>
              <a:t>存在的问题：</a:t>
            </a:r>
            <a:endParaRPr lang="en-US" altLang="zh-CN" sz="2000" smtClean="0">
              <a:latin typeface="+mn-ea"/>
            </a:endParaRPr>
          </a:p>
          <a:p>
            <a:r>
              <a:rPr lang="en-US" altLang="zh-CN" sz="2000" smtClean="0">
                <a:latin typeface="+mn-ea"/>
              </a:rPr>
              <a:t>	</a:t>
            </a:r>
            <a:r>
              <a:rPr lang="zh-CN" altLang="en-US" sz="2000" smtClean="0">
                <a:latin typeface="+mn-ea"/>
              </a:rPr>
              <a:t>发方与仲裁可以结盟来否认一个签名，</a:t>
            </a:r>
            <a:endParaRPr lang="en-US" altLang="zh-CN" sz="2000" smtClean="0">
              <a:latin typeface="+mn-ea"/>
            </a:endParaRPr>
          </a:p>
          <a:p>
            <a:r>
              <a:rPr lang="en-US" altLang="zh-CN" sz="2000" smtClean="0">
                <a:latin typeface="+mn-ea"/>
              </a:rPr>
              <a:t>	</a:t>
            </a:r>
            <a:r>
              <a:rPr lang="zh-CN" altLang="en-US" sz="2000" smtClean="0">
                <a:latin typeface="+mn-ea"/>
              </a:rPr>
              <a:t>或者收方与仲裁结盟来伪造一个签名。</a:t>
            </a:r>
            <a:endParaRPr lang="en-US" altLang="zh-CN" sz="2000" smtClean="0">
              <a:latin typeface="+mn-ea"/>
            </a:endParaRPr>
          </a:p>
          <a:p>
            <a:r>
              <a:rPr lang="en-US" altLang="zh-CN" sz="2000" smtClean="0">
                <a:latin typeface="+mn-ea"/>
              </a:rPr>
              <a:t>	</a:t>
            </a:r>
            <a:r>
              <a:rPr lang="zh-CN" altLang="en-US" sz="2000" smtClean="0">
                <a:latin typeface="+mn-ea"/>
              </a:rPr>
              <a:t>使用公开密码算法解决这个问题。</a:t>
            </a:r>
            <a:endParaRPr lang="zh-CN" altLang="en-US" sz="2000">
              <a:latin typeface="+mn-ea"/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5982418" y="1563421"/>
            <a:ext cx="2291211" cy="863993"/>
          </a:xfrm>
          <a:prstGeom prst="wedgeEllipseCallout">
            <a:avLst>
              <a:gd name="adj1" fmla="val -34853"/>
              <a:gd name="adj2" fmla="val 7176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dirty="0" smtClean="0"/>
              <a:t>发送方产生，接收方没法伪造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0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0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0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0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0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0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0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0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8" grpId="0"/>
      <p:bldP spid="49" grpId="0" animBg="1"/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D59C-0D12-4069-8E27-1D34AC7FED13}" type="datetime1">
              <a:rPr lang="zh-CN" altLang="en-US" smtClean="0"/>
            </a:fld>
            <a:endParaRPr lang="en-US" altLang="zh-CN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仲裁签名</a:t>
            </a:r>
            <a:r>
              <a:rPr lang="en-US" altLang="zh-CN" smtClean="0"/>
              <a:t>——</a:t>
            </a:r>
            <a:r>
              <a:rPr lang="zh-CN" altLang="en-US" smtClean="0"/>
              <a:t>公钥密码＋密文传送</a:t>
            </a:r>
            <a:endParaRPr lang="zh-CN" altLang="en-US"/>
          </a:p>
        </p:txBody>
      </p:sp>
      <p:sp>
        <p:nvSpPr>
          <p:cNvPr id="580612" name="Rectangle 4"/>
          <p:cNvSpPr>
            <a:spLocks noRot="1" noChangeArrowheads="1"/>
          </p:cNvSpPr>
          <p:nvPr/>
        </p:nvSpPr>
        <p:spPr bwMode="auto">
          <a:xfrm>
            <a:off x="827584" y="1333574"/>
            <a:ext cx="8027987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000">
              <a:latin typeface="Times New Roman" panose="02020603050405020304" pitchFamily="18" charset="0"/>
            </a:endParaRPr>
          </a:p>
        </p:txBody>
      </p:sp>
      <p:grpSp>
        <p:nvGrpSpPr>
          <p:cNvPr id="580655" name="Group 47"/>
          <p:cNvGrpSpPr/>
          <p:nvPr/>
        </p:nvGrpSpPr>
        <p:grpSpPr bwMode="auto">
          <a:xfrm>
            <a:off x="107107" y="2555246"/>
            <a:ext cx="1152525" cy="942975"/>
            <a:chOff x="3560" y="2750"/>
            <a:chExt cx="726" cy="594"/>
          </a:xfrm>
        </p:grpSpPr>
        <p:grpSp>
          <p:nvGrpSpPr>
            <p:cNvPr id="580656" name="Group 48"/>
            <p:cNvGrpSpPr/>
            <p:nvPr/>
          </p:nvGrpSpPr>
          <p:grpSpPr bwMode="auto">
            <a:xfrm>
              <a:off x="3742" y="2750"/>
              <a:ext cx="380" cy="381"/>
              <a:chOff x="229" y="1077"/>
              <a:chExt cx="380" cy="517"/>
            </a:xfrm>
          </p:grpSpPr>
          <p:pic>
            <p:nvPicPr>
              <p:cNvPr id="580657" name="Picture 49"/>
              <p:cNvPicPr>
                <a:picLocks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0658" name="Picture 50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0659" name="Text Box 51"/>
            <p:cNvSpPr txBox="1">
              <a:spLocks noChangeArrowheads="1"/>
            </p:cNvSpPr>
            <p:nvPr/>
          </p:nvSpPr>
          <p:spPr bwMode="auto">
            <a:xfrm>
              <a:off x="3560" y="3113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Alice (A)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80660" name="Group 52"/>
          <p:cNvGrpSpPr/>
          <p:nvPr/>
        </p:nvGrpSpPr>
        <p:grpSpPr bwMode="auto">
          <a:xfrm>
            <a:off x="7812360" y="2519527"/>
            <a:ext cx="936625" cy="1014413"/>
            <a:chOff x="5170" y="2704"/>
            <a:chExt cx="590" cy="639"/>
          </a:xfrm>
        </p:grpSpPr>
        <p:grpSp>
          <p:nvGrpSpPr>
            <p:cNvPr id="580661" name="Group 53"/>
            <p:cNvGrpSpPr/>
            <p:nvPr/>
          </p:nvGrpSpPr>
          <p:grpSpPr bwMode="auto">
            <a:xfrm>
              <a:off x="5260" y="2704"/>
              <a:ext cx="380" cy="381"/>
              <a:chOff x="229" y="1077"/>
              <a:chExt cx="380" cy="517"/>
            </a:xfrm>
          </p:grpSpPr>
          <p:pic>
            <p:nvPicPr>
              <p:cNvPr id="580662" name="Picture 54"/>
              <p:cNvPicPr>
                <a:picLocks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0663" name="Picture 55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0664" name="Text Box 56"/>
            <p:cNvSpPr txBox="1">
              <a:spLocks noChangeArrowheads="1"/>
            </p:cNvSpPr>
            <p:nvPr/>
          </p:nvSpPr>
          <p:spPr bwMode="auto">
            <a:xfrm>
              <a:off x="5170" y="3112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Bob (B)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80665" name="Group 57"/>
          <p:cNvGrpSpPr/>
          <p:nvPr/>
        </p:nvGrpSpPr>
        <p:grpSpPr bwMode="auto">
          <a:xfrm>
            <a:off x="3779515" y="2519527"/>
            <a:ext cx="1152525" cy="1014412"/>
            <a:chOff x="4195" y="1117"/>
            <a:chExt cx="726" cy="639"/>
          </a:xfrm>
        </p:grpSpPr>
        <p:grpSp>
          <p:nvGrpSpPr>
            <p:cNvPr id="580666" name="Group 58"/>
            <p:cNvGrpSpPr/>
            <p:nvPr/>
          </p:nvGrpSpPr>
          <p:grpSpPr bwMode="auto">
            <a:xfrm>
              <a:off x="4332" y="1117"/>
              <a:ext cx="380" cy="381"/>
              <a:chOff x="229" y="1077"/>
              <a:chExt cx="380" cy="517"/>
            </a:xfrm>
          </p:grpSpPr>
          <p:pic>
            <p:nvPicPr>
              <p:cNvPr id="580667" name="Picture 59"/>
              <p:cNvPicPr>
                <a:picLocks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0668" name="Picture 60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0669" name="Text Box 61"/>
            <p:cNvSpPr txBox="1">
              <a:spLocks noChangeArrowheads="1"/>
            </p:cNvSpPr>
            <p:nvPr/>
          </p:nvSpPr>
          <p:spPr bwMode="auto">
            <a:xfrm>
              <a:off x="4195" y="1525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Trent (T)</a:t>
              </a:r>
              <a:endParaRPr lang="en-US" altLang="zh-CN" b="1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80670" name="Group 62"/>
          <p:cNvGrpSpPr/>
          <p:nvPr/>
        </p:nvGrpSpPr>
        <p:grpSpPr bwMode="auto">
          <a:xfrm>
            <a:off x="1330921" y="2673149"/>
            <a:ext cx="2197101" cy="911225"/>
            <a:chOff x="3112" y="1670"/>
            <a:chExt cx="1384" cy="574"/>
          </a:xfrm>
        </p:grpSpPr>
        <p:sp>
          <p:nvSpPr>
            <p:cNvPr id="580671" name="Line 63"/>
            <p:cNvSpPr>
              <a:spLocks noChangeShapeType="1"/>
            </p:cNvSpPr>
            <p:nvPr/>
          </p:nvSpPr>
          <p:spPr bwMode="auto">
            <a:xfrm rot="4216322" flipV="1">
              <a:off x="3570" y="1359"/>
              <a:ext cx="468" cy="13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80672" name="Text Box 64"/>
            <p:cNvSpPr txBox="1">
              <a:spLocks noChangeArrowheads="1"/>
            </p:cNvSpPr>
            <p:nvPr/>
          </p:nvSpPr>
          <p:spPr bwMode="auto">
            <a:xfrm rot="21591914">
              <a:off x="3112" y="1670"/>
              <a:ext cx="138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ID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,S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[ID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,E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(S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(M))]</a:t>
              </a:r>
              <a:endParaRPr kumimoji="1" lang="zh-CN" altLang="en-US" sz="1600" b="1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580673" name="Group 65"/>
          <p:cNvGrpSpPr/>
          <p:nvPr/>
        </p:nvGrpSpPr>
        <p:grpSpPr bwMode="auto">
          <a:xfrm>
            <a:off x="5266779" y="2701031"/>
            <a:ext cx="2041525" cy="1016001"/>
            <a:chOff x="5154" y="1119"/>
            <a:chExt cx="1286" cy="640"/>
          </a:xfrm>
        </p:grpSpPr>
        <p:sp>
          <p:nvSpPr>
            <p:cNvPr id="580674" name="Line 66"/>
            <p:cNvSpPr>
              <a:spLocks noChangeShapeType="1"/>
            </p:cNvSpPr>
            <p:nvPr/>
          </p:nvSpPr>
          <p:spPr bwMode="auto">
            <a:xfrm rot="17965109">
              <a:off x="5517" y="873"/>
              <a:ext cx="638" cy="11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80675" name="Text Box 67"/>
            <p:cNvSpPr txBox="1">
              <a:spLocks noChangeArrowheads="1"/>
            </p:cNvSpPr>
            <p:nvPr/>
          </p:nvSpPr>
          <p:spPr bwMode="auto">
            <a:xfrm>
              <a:off x="5154" y="1119"/>
              <a:ext cx="128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[ID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,E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(S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(M)),T]</a:t>
              </a:r>
              <a:endParaRPr kumimoji="1" lang="zh-CN" altLang="en-US" sz="1600" b="1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普通数字签名算法</a:t>
            </a:r>
            <a:endParaRPr lang="zh-CN" altLang="en-US" dirty="0" smtClean="0"/>
          </a:p>
          <a:p>
            <a:pPr lvl="1">
              <a:buClr>
                <a:srgbClr val="000066"/>
              </a:buClr>
            </a:pPr>
            <a:r>
              <a:rPr lang="en-US" altLang="zh-CN" dirty="0" smtClean="0"/>
              <a:t>RSA </a:t>
            </a:r>
            <a:endParaRPr lang="en-US" altLang="zh-CN" dirty="0" smtClean="0"/>
          </a:p>
          <a:p>
            <a:pPr lvl="1">
              <a:buClr>
                <a:srgbClr val="000066"/>
              </a:buClr>
            </a:pPr>
            <a:r>
              <a:rPr lang="en-US" altLang="zh-CN" dirty="0" err="1" smtClean="0"/>
              <a:t>EIGamal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>
              <a:buClr>
                <a:srgbClr val="000066"/>
              </a:buClr>
            </a:pPr>
            <a:r>
              <a:rPr lang="en-US" altLang="zh-CN" dirty="0" smtClean="0"/>
              <a:t>DSS/DSA</a:t>
            </a:r>
            <a:endParaRPr lang="en-US" altLang="zh-CN" dirty="0" smtClean="0"/>
          </a:p>
          <a:p>
            <a:r>
              <a:rPr lang="zh-CN" altLang="en-US" dirty="0" smtClean="0"/>
              <a:t>群签名算法</a:t>
            </a:r>
            <a:endParaRPr lang="zh-CN" altLang="en-US" dirty="0" smtClean="0"/>
          </a:p>
          <a:p>
            <a:r>
              <a:rPr lang="zh-CN" altLang="en-US" dirty="0" smtClean="0"/>
              <a:t>盲签名算法</a:t>
            </a:r>
            <a:endParaRPr lang="zh-CN" altLang="en-US" dirty="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数字签名算法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ym typeface="Symbol" panose="05050102010706020507" pitchFamily="18" charset="2"/>
              </a:rPr>
              <a:t>Chaum</a:t>
            </a:r>
            <a:r>
              <a:rPr lang="zh-CN" altLang="en-US" smtClean="0">
                <a:sym typeface="Symbol" panose="05050102010706020507" pitchFamily="18" charset="2"/>
              </a:rPr>
              <a:t>和</a:t>
            </a:r>
            <a:r>
              <a:rPr lang="en-US" altLang="zh-CN" smtClean="0">
                <a:sym typeface="Symbol" panose="05050102010706020507" pitchFamily="18" charset="2"/>
              </a:rPr>
              <a:t>van Heyst1991</a:t>
            </a:r>
            <a:r>
              <a:rPr lang="zh-CN" altLang="en-US" smtClean="0">
                <a:sym typeface="Symbol" panose="05050102010706020507" pitchFamily="18" charset="2"/>
              </a:rPr>
              <a:t>年提出，</a:t>
            </a:r>
            <a:endParaRPr lang="en-US" altLang="zh-CN" smtClean="0">
              <a:sym typeface="Symbol" panose="05050102010706020507" pitchFamily="18" charset="2"/>
            </a:endParaRPr>
          </a:p>
          <a:p>
            <a:r>
              <a:rPr lang="zh-CN" altLang="en-US" smtClean="0">
                <a:sym typeface="Symbol" panose="05050102010706020507" pitchFamily="18" charset="2"/>
              </a:rPr>
              <a:t>群</a:t>
            </a:r>
            <a:r>
              <a:rPr lang="zh-CN" altLang="en-US" dirty="0" smtClean="0">
                <a:sym typeface="Symbol" panose="05050102010706020507" pitchFamily="18" charset="2"/>
              </a:rPr>
              <a:t>中各个成员以群的名义匿名地</a:t>
            </a:r>
            <a:r>
              <a:rPr lang="zh-CN" altLang="en-US" smtClean="0">
                <a:sym typeface="Symbol" panose="05050102010706020507" pitchFamily="18" charset="2"/>
              </a:rPr>
              <a:t>签发消息，特性：</a:t>
            </a:r>
            <a:endParaRPr lang="zh-CN" altLang="en-US" dirty="0" smtClean="0">
              <a:sym typeface="Symbol" panose="05050102010706020507" pitchFamily="18" charset="2"/>
            </a:endParaRPr>
          </a:p>
          <a:p>
            <a:pPr lvl="1"/>
            <a:r>
              <a:rPr lang="zh-CN" altLang="en-US" dirty="0" smtClean="0">
                <a:sym typeface="Symbol" panose="05050102010706020507" pitchFamily="18" charset="2"/>
              </a:rPr>
              <a:t>只有群成员能代表所在的群签名</a:t>
            </a:r>
            <a:endParaRPr lang="zh-CN" altLang="en-US" dirty="0" smtClean="0">
              <a:sym typeface="Symbol" panose="05050102010706020507" pitchFamily="18" charset="2"/>
            </a:endParaRPr>
          </a:p>
          <a:p>
            <a:pPr lvl="1"/>
            <a:r>
              <a:rPr lang="zh-CN" altLang="en-US" dirty="0" smtClean="0">
                <a:sym typeface="Symbol" panose="05050102010706020507" pitchFamily="18" charset="2"/>
              </a:rPr>
              <a:t>接收者能验证签名所在</a:t>
            </a:r>
            <a:r>
              <a:rPr lang="zh-CN" altLang="en-US" smtClean="0">
                <a:sym typeface="Symbol" panose="05050102010706020507" pitchFamily="18" charset="2"/>
              </a:rPr>
              <a:t>的群，但</a:t>
            </a:r>
            <a:r>
              <a:rPr lang="zh-CN" altLang="en-US" dirty="0" smtClean="0">
                <a:sym typeface="Symbol" panose="05050102010706020507" pitchFamily="18" charset="2"/>
              </a:rPr>
              <a:t>不知道签名者</a:t>
            </a:r>
            <a:endParaRPr lang="zh-CN" altLang="en-US" dirty="0" smtClean="0">
              <a:sym typeface="Symbol" panose="05050102010706020507" pitchFamily="18" charset="2"/>
            </a:endParaRPr>
          </a:p>
          <a:p>
            <a:pPr lvl="1"/>
            <a:r>
              <a:rPr lang="zh-CN" altLang="en-US" dirty="0" smtClean="0">
                <a:sym typeface="Symbol" panose="05050102010706020507" pitchFamily="18" charset="2"/>
              </a:rPr>
              <a:t>需要时</a:t>
            </a:r>
            <a:r>
              <a:rPr lang="en-US" altLang="zh-CN" dirty="0" smtClean="0">
                <a:sym typeface="Symbol" panose="05050102010706020507" pitchFamily="18" charset="2"/>
              </a:rPr>
              <a:t>,</a:t>
            </a:r>
            <a:r>
              <a:rPr lang="zh-CN" altLang="en-US" dirty="0" smtClean="0">
                <a:sym typeface="Symbol" panose="05050102010706020507" pitchFamily="18" charset="2"/>
              </a:rPr>
              <a:t>可借助于群成员或者可信机构找到签名者</a:t>
            </a:r>
            <a:endParaRPr lang="zh-CN" altLang="en-US" dirty="0" smtClean="0">
              <a:sym typeface="Symbol" panose="05050102010706020507" pitchFamily="18" charset="2"/>
            </a:endParaRPr>
          </a:p>
          <a:p>
            <a:r>
              <a:rPr lang="zh-CN" altLang="en-US" smtClean="0">
                <a:sym typeface="Symbol" panose="05050102010706020507" pitchFamily="18" charset="2"/>
              </a:rPr>
              <a:t>应用：投标</a:t>
            </a:r>
            <a:endParaRPr lang="en-US" altLang="zh-CN" dirty="0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群签名方案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Symbol" panose="05050102010706020507" pitchFamily="18" charset="2"/>
              </a:rPr>
              <a:t>保护消息内容对签名者不可见</a:t>
            </a:r>
            <a:endParaRPr lang="zh-CN" altLang="en-US" dirty="0" smtClean="0">
              <a:sym typeface="Symbol" panose="05050102010706020507" pitchFamily="18" charset="2"/>
            </a:endParaRPr>
          </a:p>
          <a:p>
            <a:r>
              <a:rPr lang="en-US" altLang="zh-CN" dirty="0" smtClean="0">
                <a:sym typeface="Symbol" panose="05050102010706020507" pitchFamily="18" charset="2"/>
              </a:rPr>
              <a:t>Chaum1983</a:t>
            </a:r>
            <a:r>
              <a:rPr lang="zh-CN" altLang="en-US" dirty="0" smtClean="0">
                <a:sym typeface="Symbol" panose="05050102010706020507" pitchFamily="18" charset="2"/>
              </a:rPr>
              <a:t>年提出，电子商务领域广泛应用：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/>
            <a:r>
              <a:rPr lang="zh-CN" altLang="en-US" dirty="0" smtClean="0">
                <a:sym typeface="Symbol" panose="05050102010706020507" pitchFamily="18" charset="2"/>
              </a:rPr>
              <a:t>电子货币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2"/>
            <a:r>
              <a:rPr lang="zh-CN" altLang="en-US" dirty="0" smtClean="0">
                <a:sym typeface="Symbol" panose="05050102010706020507" pitchFamily="18" charset="2"/>
              </a:rPr>
              <a:t>电子现金须加银行数字签名</a:t>
            </a:r>
            <a:r>
              <a:rPr lang="zh-CN" altLang="en-US" dirty="0">
                <a:sym typeface="Symbol" panose="05050102010706020507" pitchFamily="18" charset="2"/>
              </a:rPr>
              <a:t>才能生效</a:t>
            </a:r>
            <a:r>
              <a:rPr lang="zh-CN" altLang="en-US" dirty="0" smtClean="0">
                <a:sym typeface="Symbol" panose="05050102010706020507" pitchFamily="18" charset="2"/>
              </a:rPr>
              <a:t>，</a:t>
            </a:r>
            <a:r>
              <a:rPr lang="zh-CN" altLang="en-US" dirty="0">
                <a:sym typeface="Symbol" panose="05050102010706020507" pitchFamily="18" charset="2"/>
              </a:rPr>
              <a:t>盲</a:t>
            </a:r>
            <a:r>
              <a:rPr lang="zh-CN" altLang="en-US" dirty="0" smtClean="0">
                <a:sym typeface="Symbol" panose="05050102010706020507" pitchFamily="18" charset="2"/>
              </a:rPr>
              <a:t>签名保护</a:t>
            </a:r>
            <a:r>
              <a:rPr lang="zh-CN" altLang="en-US" dirty="0">
                <a:sym typeface="Symbol" panose="05050102010706020507" pitchFamily="18" charset="2"/>
              </a:rPr>
              <a:t>消费者的匿名</a:t>
            </a:r>
            <a:r>
              <a:rPr lang="zh-CN" altLang="en-US" dirty="0" smtClean="0">
                <a:sym typeface="Symbol" panose="05050102010706020507" pitchFamily="18" charset="2"/>
              </a:rPr>
              <a:t>性；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/>
            <a:r>
              <a:rPr lang="zh-CN" altLang="en-US" dirty="0">
                <a:sym typeface="Symbol" panose="05050102010706020507" pitchFamily="18" charset="2"/>
              </a:rPr>
              <a:t>电子选举</a:t>
            </a:r>
            <a:endParaRPr lang="en-US" altLang="zh-CN" dirty="0">
              <a:sym typeface="Symbol" panose="05050102010706020507" pitchFamily="18" charset="2"/>
            </a:endParaRPr>
          </a:p>
          <a:p>
            <a:pPr lvl="2"/>
            <a:r>
              <a:rPr lang="zh-CN" altLang="en-US" dirty="0" smtClean="0">
                <a:sym typeface="Symbol" panose="05050102010706020507" pitchFamily="18" charset="2"/>
              </a:rPr>
              <a:t>选民</a:t>
            </a:r>
            <a:r>
              <a:rPr lang="zh-CN" altLang="en-US" dirty="0">
                <a:sym typeface="Symbol" panose="05050102010706020507" pitchFamily="18" charset="2"/>
              </a:rPr>
              <a:t>提交的</a:t>
            </a:r>
            <a:r>
              <a:rPr lang="zh-CN" altLang="en-US" dirty="0" smtClean="0">
                <a:sym typeface="Symbol" panose="05050102010706020507" pitchFamily="18" charset="2"/>
              </a:rPr>
              <a:t>选票须</a:t>
            </a:r>
            <a:r>
              <a:rPr lang="zh-CN" altLang="en-US" dirty="0">
                <a:sym typeface="Symbol" panose="05050102010706020507" pitchFamily="18" charset="2"/>
              </a:rPr>
              <a:t>盖上选委会</a:t>
            </a:r>
            <a:r>
              <a:rPr lang="zh-CN" altLang="en-US" dirty="0" smtClean="0">
                <a:sym typeface="Symbol" panose="05050102010706020507" pitchFamily="18" charset="2"/>
              </a:rPr>
              <a:t>的数字签名才合法，</a:t>
            </a:r>
            <a:r>
              <a:rPr lang="zh-CN" altLang="en-US" dirty="0">
                <a:sym typeface="Symbol" panose="05050102010706020507" pitchFamily="18" charset="2"/>
              </a:rPr>
              <a:t>盲</a:t>
            </a:r>
            <a:r>
              <a:rPr lang="zh-CN" altLang="en-US" dirty="0" smtClean="0">
                <a:sym typeface="Symbol" panose="05050102010706020507" pitchFamily="18" charset="2"/>
              </a:rPr>
              <a:t>签名保护选民匿名性。</a:t>
            </a:r>
            <a:endParaRPr lang="zh-CN" altLang="en-US" dirty="0" smtClean="0">
              <a:sym typeface="Symbol" panose="05050102010706020507" pitchFamily="18" charset="2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盲签名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除了满足一般数字签名条件外，还须满足下面两条性质：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签名者不知道其所签名的消息的具体内容。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签名消息不可追踪，即当签名消息被公布后，签名者无法知道这是他哪次的签署的。</a:t>
            </a:r>
            <a:endParaRPr lang="zh-CN" altLang="en-US" dirty="0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AU" smtClean="0"/>
              <a:t>盲签名性质</a:t>
            </a:r>
            <a:endParaRPr lang="en-AU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E4AEDA-E504-4058-9231-0997692FD69F}" type="datetime1">
              <a:rPr lang="zh-CN" altLang="en-US" smtClean="0"/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 smtClean="0"/>
              <a:t>Ch5-消息认证与数字签名 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13D0F2-069E-47AC-BF5A-7D04EB9646AE}" type="slidenum">
              <a:rPr lang="zh-CN" altLang="en-AU" smtClean="0"/>
            </a:fld>
            <a:endParaRPr lang="en-AU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sym typeface="Symbol" panose="05050102010706020507" pitchFamily="18" charset="2"/>
              </a:rPr>
              <a:t>盲化：</a:t>
            </a:r>
            <a:endParaRPr lang="en-US" altLang="zh-CN" smtClean="0">
              <a:sym typeface="Symbol" panose="05050102010706020507" pitchFamily="18" charset="2"/>
            </a:endParaRPr>
          </a:p>
          <a:p>
            <a:pPr lvl="1"/>
            <a:r>
              <a:rPr lang="zh-CN" altLang="en-US" smtClean="0">
                <a:sym typeface="Symbol" panose="05050102010706020507" pitchFamily="18" charset="2"/>
              </a:rPr>
              <a:t>消息</a:t>
            </a:r>
            <a:r>
              <a:rPr lang="zh-CN" altLang="en-US">
                <a:sym typeface="Symbol" panose="05050102010706020507" pitchFamily="18" charset="2"/>
              </a:rPr>
              <a:t>发送者先将消息盲化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 smtClean="0">
                <a:sym typeface="Symbol" panose="05050102010706020507" pitchFamily="18" charset="2"/>
              </a:rPr>
              <a:t>签名：</a:t>
            </a:r>
            <a:endParaRPr lang="en-US" altLang="zh-CN" smtClean="0">
              <a:sym typeface="Symbol" panose="05050102010706020507" pitchFamily="18" charset="2"/>
            </a:endParaRPr>
          </a:p>
          <a:p>
            <a:pPr lvl="1"/>
            <a:r>
              <a:rPr lang="zh-CN" altLang="en-US" smtClean="0">
                <a:sym typeface="Symbol" panose="05050102010706020507" pitchFamily="18" charset="2"/>
              </a:rPr>
              <a:t>让</a:t>
            </a:r>
            <a:r>
              <a:rPr lang="zh-CN" altLang="en-US">
                <a:sym typeface="Symbol" panose="05050102010706020507" pitchFamily="18" charset="2"/>
              </a:rPr>
              <a:t>签名者对盲化的消息进行</a:t>
            </a:r>
            <a:r>
              <a:rPr lang="zh-CN" altLang="en-US" smtClean="0">
                <a:sym typeface="Symbol" panose="05050102010706020507" pitchFamily="18" charset="2"/>
              </a:rPr>
              <a:t>签名</a:t>
            </a:r>
            <a:endParaRPr lang="en-US" altLang="zh-CN" smtClean="0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去</a:t>
            </a:r>
            <a:r>
              <a:rPr lang="zh-CN" altLang="en-US" smtClean="0">
                <a:sym typeface="Symbol" panose="05050102010706020507" pitchFamily="18" charset="2"/>
              </a:rPr>
              <a:t>盲：</a:t>
            </a:r>
            <a:endParaRPr lang="en-US" altLang="zh-CN" smtClean="0">
              <a:sym typeface="Symbol" panose="05050102010706020507" pitchFamily="18" charset="2"/>
            </a:endParaRPr>
          </a:p>
          <a:p>
            <a:pPr lvl="1"/>
            <a:r>
              <a:rPr lang="zh-CN" altLang="en-US" smtClean="0">
                <a:sym typeface="Symbol" panose="05050102010706020507" pitchFamily="18" charset="2"/>
              </a:rPr>
              <a:t>消息</a:t>
            </a:r>
            <a:r>
              <a:rPr lang="zh-CN" altLang="en-US">
                <a:sym typeface="Symbol" panose="05050102010706020507" pitchFamily="18" charset="2"/>
              </a:rPr>
              <a:t>拥有者对签名除去盲因子，得到签名者关于原消息的签名。 </a:t>
            </a:r>
            <a:endParaRPr lang="en-US" altLang="zh-CN" smtClean="0">
              <a:sym typeface="Symbol" panose="05050102010706020507" pitchFamily="18" charset="2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盲签名</a:t>
            </a:r>
            <a:r>
              <a:rPr lang="zh-CN" altLang="en-US">
                <a:sym typeface="Symbol" panose="05050102010706020507" pitchFamily="18" charset="2"/>
              </a:rPr>
              <a:t>步骤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33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23342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三元组（</a:t>
            </a:r>
            <a:r>
              <a:rPr lang="en-US" altLang="zh-CN" dirty="0" smtClean="0"/>
              <a:t>K,T,V)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密钥生成算法</a:t>
            </a:r>
            <a:r>
              <a:rPr lang="en-US" altLang="zh-CN" dirty="0" smtClean="0"/>
              <a:t>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标签算法</a:t>
            </a:r>
            <a:r>
              <a:rPr lang="en-US" altLang="zh-CN" dirty="0" smtClean="0"/>
              <a:t>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验证算法</a:t>
            </a:r>
            <a:r>
              <a:rPr lang="en-US" altLang="zh-CN" dirty="0" smtClean="0"/>
              <a:t>V</a:t>
            </a:r>
            <a:endParaRPr lang="en-US" altLang="zh-CN" dirty="0" smtClean="0"/>
          </a:p>
          <a:p>
            <a:r>
              <a:rPr lang="zh-CN" altLang="en-US" smtClean="0"/>
              <a:t>对比加密模型</a:t>
            </a:r>
            <a:endParaRPr lang="zh-CN" altLang="en-US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消息认证模型</a:t>
            </a:r>
            <a:endParaRPr lang="zh-CN" altLang="en-US" dirty="0"/>
          </a:p>
        </p:txBody>
      </p:sp>
      <p:sp>
        <p:nvSpPr>
          <p:cNvPr id="31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D1A157-E395-4C0F-9389-83046830E3C9}" type="datetime1">
              <a:rPr lang="zh-CN" altLang="en-US" smtClean="0"/>
            </a:fld>
            <a:endParaRPr lang="en-US" altLang="zh-CN"/>
          </a:p>
        </p:txBody>
      </p:sp>
      <p:grpSp>
        <p:nvGrpSpPr>
          <p:cNvPr id="531498" name="组合 531497"/>
          <p:cNvGrpSpPr/>
          <p:nvPr/>
        </p:nvGrpSpPr>
        <p:grpSpPr>
          <a:xfrm>
            <a:off x="683568" y="3403848"/>
            <a:ext cx="7626573" cy="2617440"/>
            <a:chOff x="683568" y="3403848"/>
            <a:chExt cx="7626573" cy="2617440"/>
          </a:xfrm>
        </p:grpSpPr>
        <p:sp>
          <p:nvSpPr>
            <p:cNvPr id="33" name="TextBox 32"/>
            <p:cNvSpPr txBox="1"/>
            <p:nvPr/>
          </p:nvSpPr>
          <p:spPr bwMode="auto">
            <a:xfrm>
              <a:off x="683568" y="4243184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信源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1899433" y="5621238"/>
              <a:ext cx="1000125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密钥源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1829421" y="4089266"/>
              <a:ext cx="1140148" cy="7078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认证</a:t>
              </a:r>
              <a:endParaRPr lang="en-US" altLang="zh-CN" sz="2000" b="1" smtClean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编码器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6005885" y="4077072"/>
              <a:ext cx="1141859" cy="7078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认证</a:t>
              </a:r>
              <a:endParaRPr lang="en-US" altLang="zh-CN" sz="2000" b="1" smtClean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译码器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3" idx="3"/>
              <a:endCxn id="36" idx="1"/>
            </p:cNvCxnSpPr>
            <p:nvPr/>
          </p:nvCxnSpPr>
          <p:spPr bwMode="auto">
            <a:xfrm>
              <a:off x="1469381" y="4443209"/>
              <a:ext cx="360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5" idx="0"/>
              <a:endCxn id="36" idx="2"/>
            </p:cNvCxnSpPr>
            <p:nvPr/>
          </p:nvCxnSpPr>
          <p:spPr bwMode="auto">
            <a:xfrm flipH="1" flipV="1">
              <a:off x="2399495" y="4797152"/>
              <a:ext cx="1" cy="82408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31"/>
            <p:cNvSpPr txBox="1">
              <a:spLocks noChangeArrowheads="1"/>
            </p:cNvSpPr>
            <p:nvPr/>
          </p:nvSpPr>
          <p:spPr bwMode="auto">
            <a:xfrm>
              <a:off x="1901429" y="5133086"/>
              <a:ext cx="32573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mtClean="0">
                  <a:solidFill>
                    <a:schemeClr val="tx1"/>
                  </a:solidFill>
                  <a:latin typeface="Calibri" pitchFamily="34" charset="0"/>
                </a:rPr>
                <a:t>K</a:t>
              </a:r>
              <a:endParaRPr lang="en-US" altLang="zh-CN" sz="20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42" name="直接箭头连接符 41"/>
            <p:cNvCxnSpPr>
              <a:endCxn id="37" idx="2"/>
            </p:cNvCxnSpPr>
            <p:nvPr/>
          </p:nvCxnSpPr>
          <p:spPr bwMode="auto">
            <a:xfrm flipV="1">
              <a:off x="6576815" y="4784958"/>
              <a:ext cx="0" cy="47909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 bwMode="auto">
            <a:xfrm>
              <a:off x="2399496" y="5264051"/>
              <a:ext cx="4177318" cy="158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6" idx="3"/>
              <a:endCxn id="37" idx="1"/>
            </p:cNvCxnSpPr>
            <p:nvPr/>
          </p:nvCxnSpPr>
          <p:spPr bwMode="auto">
            <a:xfrm flipV="1">
              <a:off x="2969569" y="4431015"/>
              <a:ext cx="3036316" cy="121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7" idx="3"/>
              <a:endCxn id="54" idx="1"/>
            </p:cNvCxnSpPr>
            <p:nvPr/>
          </p:nvCxnSpPr>
          <p:spPr bwMode="auto">
            <a:xfrm>
              <a:off x="7147744" y="4431015"/>
              <a:ext cx="3765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柱形 49"/>
            <p:cNvSpPr/>
            <p:nvPr/>
          </p:nvSpPr>
          <p:spPr bwMode="auto">
            <a:xfrm rot="16200000">
              <a:off x="4505474" y="4013895"/>
              <a:ext cx="142875" cy="2500312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41"/>
            <p:cNvSpPr txBox="1">
              <a:spLocks noChangeArrowheads="1"/>
            </p:cNvSpPr>
            <p:nvPr/>
          </p:nvSpPr>
          <p:spPr bwMode="auto">
            <a:xfrm>
              <a:off x="3826632" y="4565709"/>
              <a:ext cx="1210508" cy="4001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tx1"/>
                  </a:solidFill>
                  <a:latin typeface="Calibri" pitchFamily="34" charset="0"/>
                </a:rPr>
                <a:t>公开信道</a:t>
              </a:r>
              <a:endParaRPr lang="en-US" sz="20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52" name="TextBox 42"/>
            <p:cNvSpPr txBox="1">
              <a:spLocks noChangeArrowheads="1"/>
            </p:cNvSpPr>
            <p:nvPr/>
          </p:nvSpPr>
          <p:spPr bwMode="auto">
            <a:xfrm>
              <a:off x="4004508" y="5323152"/>
              <a:ext cx="121700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Calibri" pitchFamily="34" charset="0"/>
                </a:rPr>
                <a:t>安全</a:t>
              </a:r>
              <a:r>
                <a:rPr lang="zh-CN" altLang="en-US" sz="2000" b="1" smtClean="0">
                  <a:solidFill>
                    <a:schemeClr val="tx1"/>
                  </a:solidFill>
                  <a:latin typeface="Calibri" pitchFamily="34" charset="0"/>
                </a:rPr>
                <a:t>信道</a:t>
              </a:r>
              <a:endParaRPr lang="en-US" sz="20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53" name="圆柱形 52"/>
            <p:cNvSpPr/>
            <p:nvPr/>
          </p:nvSpPr>
          <p:spPr bwMode="auto">
            <a:xfrm rot="16200000">
              <a:off x="4343996" y="3650730"/>
              <a:ext cx="142875" cy="1571625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7524328" y="4230990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信</a:t>
              </a:r>
              <a:r>
                <a:rPr lang="zh-CN" altLang="en-US" sz="2000" b="1">
                  <a:solidFill>
                    <a:schemeClr val="tx1"/>
                  </a:solidFill>
                </a:rPr>
                <a:t>宿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2260699" y="3717032"/>
              <a:ext cx="360810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6400304" y="3717032"/>
              <a:ext cx="397669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3917653" y="3403848"/>
              <a:ext cx="1007268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攻击者</a:t>
              </a:r>
              <a:endParaRPr kumimoji="1"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 flipV="1">
              <a:off x="4211960" y="3861048"/>
              <a:ext cx="0" cy="382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4572000" y="3910960"/>
              <a:ext cx="0" cy="382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 bwMode="auto">
            <a:xfrm>
              <a:off x="4572000" y="4268133"/>
              <a:ext cx="14289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 bwMode="auto">
            <a:xfrm>
              <a:off x="2969569" y="4268133"/>
              <a:ext cx="1242391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sym typeface="Symbol" panose="05050102010706020507" pitchFamily="18" charset="2"/>
              </a:rPr>
              <a:t>盲化：将盲签的</a:t>
            </a:r>
            <a:r>
              <a:rPr lang="zh-CN" altLang="en-US">
                <a:sym typeface="Symbol" panose="05050102010706020507" pitchFamily="18" charset="2"/>
              </a:rPr>
              <a:t>文件放进</a:t>
            </a:r>
            <a:r>
              <a:rPr lang="zh-CN" altLang="en-US" smtClean="0">
                <a:sym typeface="Symbol" panose="05050102010706020507" pitchFamily="18" charset="2"/>
              </a:rPr>
              <a:t>信封；</a:t>
            </a:r>
            <a:endParaRPr lang="en-US" altLang="zh-CN" smtClean="0">
              <a:sym typeface="Symbol" panose="05050102010706020507" pitchFamily="18" charset="2"/>
            </a:endParaRPr>
          </a:p>
          <a:p>
            <a:r>
              <a:rPr lang="zh-CN" altLang="en-US" smtClean="0">
                <a:sym typeface="Symbol" panose="05050102010706020507" pitchFamily="18" charset="2"/>
              </a:rPr>
              <a:t>签名：信</a:t>
            </a:r>
            <a:r>
              <a:rPr lang="zh-CN" altLang="en-US">
                <a:sym typeface="Symbol" panose="05050102010706020507" pitchFamily="18" charset="2"/>
              </a:rPr>
              <a:t>封里放一张复写纸</a:t>
            </a:r>
            <a:r>
              <a:rPr lang="zh-CN" altLang="en-US" smtClean="0">
                <a:sym typeface="Symbol" panose="05050102010706020507" pitchFamily="18" charset="2"/>
              </a:rPr>
              <a:t>，签名</a:t>
            </a:r>
            <a:r>
              <a:rPr lang="zh-CN" altLang="en-US">
                <a:sym typeface="Symbol" panose="05050102010706020507" pitchFamily="18" charset="2"/>
              </a:rPr>
              <a:t>者</a:t>
            </a:r>
            <a:r>
              <a:rPr lang="zh-CN" altLang="en-US" smtClean="0">
                <a:sym typeface="Symbol" panose="05050102010706020507" pitchFamily="18" charset="2"/>
              </a:rPr>
              <a:t>签信封，签名透过</a:t>
            </a:r>
            <a:r>
              <a:rPr lang="zh-CN" altLang="en-US">
                <a:sym typeface="Symbol" panose="05050102010706020507" pitchFamily="18" charset="2"/>
              </a:rPr>
              <a:t>复写纸</a:t>
            </a:r>
            <a:r>
              <a:rPr lang="zh-CN" altLang="en-US" smtClean="0">
                <a:sym typeface="Symbol" panose="05050102010706020507" pitchFamily="18" charset="2"/>
              </a:rPr>
              <a:t>签到文件上</a:t>
            </a:r>
            <a:endParaRPr lang="en-US" altLang="zh-CN" smtClean="0">
              <a:sym typeface="Symbol" panose="05050102010706020507" pitchFamily="18" charset="2"/>
            </a:endParaRPr>
          </a:p>
          <a:p>
            <a:r>
              <a:rPr lang="zh-CN" altLang="en-US" smtClean="0">
                <a:sym typeface="Symbol" panose="05050102010706020507" pitchFamily="18" charset="2"/>
              </a:rPr>
              <a:t>去盲：打开信封</a:t>
            </a:r>
            <a:endParaRPr lang="zh-CN" altLang="en-US">
              <a:sym typeface="Symbol" panose="05050102010706020507" pitchFamily="18" charset="2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现实中盲签名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Bob</a:t>
            </a:r>
            <a:r>
              <a:rPr lang="zh-CN" altLang="en-US" smtClean="0"/>
              <a:t>从</a:t>
            </a:r>
            <a:r>
              <a:rPr lang="en-US" altLang="zh-CN" smtClean="0"/>
              <a:t>Alice</a:t>
            </a:r>
            <a:r>
              <a:rPr lang="zh-CN" altLang="en-US" smtClean="0"/>
              <a:t>处获得盲签名</a:t>
            </a:r>
            <a:endParaRPr lang="zh-CN" alt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盲</a:t>
            </a:r>
            <a:r>
              <a:rPr lang="en-US" altLang="zh-CN" sz="4400"/>
              <a:t>RSA</a:t>
            </a:r>
            <a:r>
              <a:rPr lang="zh-CN" altLang="en-US" sz="4400"/>
              <a:t>签名</a:t>
            </a:r>
            <a:r>
              <a:rPr lang="zh-CN" altLang="en-US" sz="4400" smtClean="0"/>
              <a:t>方案 </a:t>
            </a:r>
            <a:endParaRPr lang="zh-CN" altLang="en-US" sz="4400">
              <a:latin typeface="Times New Roman" panose="02020603050405020304" pitchFamily="18" charset="0"/>
            </a:endParaRPr>
          </a:p>
        </p:txBody>
      </p:sp>
      <p:sp>
        <p:nvSpPr>
          <p:cNvPr id="63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0B0C10-580A-4DE1-B8EF-7C6C5098ABD7}" type="datetime1">
              <a:rPr lang="zh-CN" altLang="en-US"/>
            </a:fld>
            <a:endParaRPr lang="en-US" altLang="zh-CN"/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288999" y="2270726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4233" name="Line 9"/>
          <p:cNvSpPr>
            <a:spLocks noChangeShapeType="1"/>
          </p:cNvSpPr>
          <p:nvPr/>
        </p:nvSpPr>
        <p:spPr bwMode="auto">
          <a:xfrm flipV="1">
            <a:off x="1945728" y="3377212"/>
            <a:ext cx="5399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42" name="Line 18"/>
          <p:cNvSpPr>
            <a:spLocks noChangeShapeType="1"/>
          </p:cNvSpPr>
          <p:nvPr/>
        </p:nvSpPr>
        <p:spPr bwMode="auto">
          <a:xfrm>
            <a:off x="1330325" y="-142388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7"/>
          <p:cNvGrpSpPr/>
          <p:nvPr/>
        </p:nvGrpSpPr>
        <p:grpSpPr bwMode="auto">
          <a:xfrm>
            <a:off x="215181" y="3199835"/>
            <a:ext cx="1296987" cy="1393825"/>
            <a:chOff x="158" y="1389"/>
            <a:chExt cx="817" cy="878"/>
          </a:xfrm>
        </p:grpSpPr>
        <p:pic>
          <p:nvPicPr>
            <p:cNvPr id="564262" name="Picture 38" descr="J029202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4263" name="Text Box 39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Bob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40"/>
          <p:cNvGrpSpPr/>
          <p:nvPr/>
        </p:nvGrpSpPr>
        <p:grpSpPr bwMode="auto">
          <a:xfrm>
            <a:off x="7740352" y="3297516"/>
            <a:ext cx="1187450" cy="1322387"/>
            <a:chOff x="5012" y="1434"/>
            <a:chExt cx="748" cy="833"/>
          </a:xfrm>
        </p:grpSpPr>
        <p:pic>
          <p:nvPicPr>
            <p:cNvPr id="564265" name="Picture 41" descr="J019538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4266" name="Text Box 42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Alice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64276" name="Text Box 52"/>
          <p:cNvSpPr txBox="1">
            <a:spLocks noChangeArrowheads="1"/>
          </p:cNvSpPr>
          <p:nvPr/>
        </p:nvSpPr>
        <p:spPr bwMode="auto">
          <a:xfrm>
            <a:off x="7848872" y="2270726"/>
            <a:ext cx="111760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[</a:t>
            </a:r>
            <a:r>
              <a:rPr kumimoji="1" lang="en-US" altLang="zh-CN" sz="2400" b="1" smtClean="0">
                <a:latin typeface="Times New Roman" panose="02020603050405020304" pitchFamily="18" charset="0"/>
              </a:rPr>
              <a:t>e,n], d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64283" name="Line 59"/>
          <p:cNvSpPr>
            <a:spLocks noChangeShapeType="1"/>
          </p:cNvSpPr>
          <p:nvPr/>
        </p:nvSpPr>
        <p:spPr bwMode="auto">
          <a:xfrm>
            <a:off x="1945728" y="4162703"/>
            <a:ext cx="525527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4" name="Text Box 52"/>
          <p:cNvSpPr txBox="1">
            <a:spLocks noChangeArrowheads="1"/>
          </p:cNvSpPr>
          <p:nvPr/>
        </p:nvSpPr>
        <p:spPr bwMode="auto">
          <a:xfrm>
            <a:off x="1077341" y="2471693"/>
            <a:ext cx="64928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smtClean="0">
                <a:latin typeface="Times New Roman" panose="02020603050405020304" pitchFamily="18" charset="0"/>
              </a:rPr>
              <a:t>r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3168352" y="2721452"/>
            <a:ext cx="2519362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 smtClean="0">
                <a:latin typeface="Times New Roman" panose="02020603050405020304" pitchFamily="18" charset="0"/>
              </a:rPr>
              <a:t>t=mr</a:t>
            </a:r>
            <a:r>
              <a:rPr kumimoji="1" lang="en-US" altLang="zh-CN" sz="3200" b="1" baseline="30000" smtClean="0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 smtClean="0">
                <a:latin typeface="Times New Roman" panose="02020603050405020304" pitchFamily="18" charset="0"/>
              </a:rPr>
              <a:t>mod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n</a:t>
            </a:r>
            <a:endParaRPr kumimoji="1"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2809230" y="3513540"/>
            <a:ext cx="32394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32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=(</a:t>
            </a:r>
            <a:r>
              <a:rPr kumimoji="1"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mr</a:t>
            </a:r>
            <a:r>
              <a:rPr kumimoji="1" lang="en-US" altLang="zh-CN" sz="3200" b="1" baseline="30000" smtClean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3200" b="1" baseline="30000" smtClean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mod 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endParaRPr kumimoji="1" lang="en-US" altLang="zh-CN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2705" y="4797152"/>
            <a:ext cx="375327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smtClean="0">
                <a:latin typeface="Times New Roman" panose="02020603050405020304" pitchFamily="18" charset="0"/>
              </a:rPr>
              <a:t>t</a:t>
            </a:r>
            <a:r>
              <a:rPr kumimoji="1" lang="en-US" altLang="zh-CN" sz="3200" b="1" baseline="30000" smtClean="0">
                <a:latin typeface="Times New Roman" panose="02020603050405020304" pitchFamily="18" charset="0"/>
              </a:rPr>
              <a:t>d</a:t>
            </a:r>
            <a:r>
              <a:rPr kumimoji="1" lang="en-US" altLang="zh-CN" sz="3200" b="1" smtClean="0">
                <a:latin typeface="Times New Roman" panose="02020603050405020304" pitchFamily="18" charset="0"/>
              </a:rPr>
              <a:t>r</a:t>
            </a:r>
            <a:r>
              <a:rPr kumimoji="1" lang="en-US" altLang="zh-CN" sz="3200" b="1" baseline="30000" smtClean="0">
                <a:latin typeface="Times New Roman" panose="02020603050405020304" pitchFamily="18" charset="0"/>
              </a:rPr>
              <a:t>-1</a:t>
            </a:r>
            <a:r>
              <a:rPr kumimoji="1" lang="en-US" altLang="zh-CN" sz="3200" b="1" smtClean="0">
                <a:latin typeface="Times New Roman" panose="02020603050405020304" pitchFamily="18" charset="0"/>
              </a:rPr>
              <a:t>=m</a:t>
            </a:r>
            <a:r>
              <a:rPr kumimoji="1" lang="en-US" altLang="zh-CN" sz="3200" b="1" baseline="30000" smtClean="0">
                <a:latin typeface="Times New Roman" panose="02020603050405020304" pitchFamily="18" charset="0"/>
              </a:rPr>
              <a:t>d</a:t>
            </a:r>
            <a:r>
              <a:rPr kumimoji="1" lang="en-US" altLang="zh-CN" sz="3200" b="1" smtClean="0">
                <a:latin typeface="Times New Roman" panose="02020603050405020304" pitchFamily="18" charset="0"/>
              </a:rPr>
              <a:t>r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mod </a:t>
            </a:r>
            <a:r>
              <a:rPr kumimoji="1" lang="en-US" altLang="zh-CN" sz="3200" b="1" smtClean="0">
                <a:latin typeface="Times New Roman" panose="02020603050405020304" pitchFamily="18" charset="0"/>
              </a:rPr>
              <a:t>n×r</a:t>
            </a:r>
            <a:r>
              <a:rPr kumimoji="1" lang="en-US" altLang="zh-CN" sz="3200" b="1" baseline="30000" smtClean="0">
                <a:latin typeface="Times New Roman" panose="02020603050405020304" pitchFamily="18" charset="0"/>
              </a:rPr>
              <a:t>-1</a:t>
            </a:r>
            <a:endParaRPr kumimoji="1" lang="en-US" altLang="zh-CN" sz="3200" b="1" baseline="30000" smtClean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3200" b="1" smtClean="0">
                <a:latin typeface="Times New Roman" panose="02020603050405020304" pitchFamily="18" charset="0"/>
              </a:rPr>
              <a:t>=m</a:t>
            </a:r>
            <a:r>
              <a:rPr kumimoji="1" lang="en-US" altLang="zh-CN" sz="3200" b="1" baseline="30000" smtClean="0">
                <a:latin typeface="Times New Roman" panose="02020603050405020304" pitchFamily="18" charset="0"/>
              </a:rPr>
              <a:t>d</a:t>
            </a:r>
            <a:endParaRPr kumimoji="1" lang="en-US" altLang="zh-CN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2" grpId="0" animBg="1"/>
      <p:bldP spid="564233" grpId="0" animBg="1"/>
      <p:bldP spid="564276" grpId="0"/>
      <p:bldP spid="564283" grpId="0" animBg="1"/>
      <p:bldP spid="64" grpId="0"/>
      <p:bldP spid="65" grpId="0"/>
      <p:bldP spid="66" grpId="0"/>
      <p:bldP spid="6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消息认证：验证消息真实性及完整性，防范第三者；</a:t>
            </a:r>
            <a:endParaRPr lang="zh-CN" altLang="en-US" dirty="0" smtClean="0"/>
          </a:p>
          <a:p>
            <a:r>
              <a:rPr lang="zh-CN" altLang="en-US" dirty="0" smtClean="0"/>
              <a:t>数字签名：收发双方产生利害冲突时，防止纠纷。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消息认证与数字签名的区别</a:t>
            </a:r>
            <a:endParaRPr lang="zh-CN" altLang="en-US" dirty="0"/>
          </a:p>
        </p:txBody>
      </p:sp>
      <p:sp>
        <p:nvSpPr>
          <p:cNvPr id="61442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0671E1-184A-4152-BB30-07A6675A1E3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认证编码器、译码器抽象为认证函数</a:t>
            </a:r>
            <a:endParaRPr lang="zh-CN" altLang="en-US" smtClean="0"/>
          </a:p>
          <a:p>
            <a:pPr lvl="1"/>
            <a:r>
              <a:rPr lang="zh-CN" altLang="en-US" smtClean="0"/>
              <a:t>发送方产生一个</a:t>
            </a:r>
            <a:r>
              <a:rPr lang="zh-CN" altLang="en-US" b="1" smtClean="0">
                <a:solidFill>
                  <a:srgbClr val="C00000"/>
                </a:solidFill>
              </a:rPr>
              <a:t>认证标识</a:t>
            </a:r>
            <a:r>
              <a:rPr lang="zh-CN" altLang="en-US" smtClean="0"/>
              <a:t>（</a:t>
            </a:r>
            <a:r>
              <a:rPr lang="en-US" altLang="zh-CN" smtClean="0"/>
              <a:t>Authentication Identification</a:t>
            </a:r>
            <a:r>
              <a:rPr lang="zh-CN" altLang="en-US" smtClean="0"/>
              <a:t>）</a:t>
            </a:r>
            <a:endParaRPr lang="zh-CN" altLang="en-US" smtClean="0"/>
          </a:p>
          <a:p>
            <a:pPr lvl="1"/>
            <a:r>
              <a:rPr lang="zh-CN" altLang="en-US" smtClean="0"/>
              <a:t>给出合理</a:t>
            </a:r>
            <a:r>
              <a:rPr lang="zh-CN" altLang="en-US" b="1" smtClean="0">
                <a:solidFill>
                  <a:srgbClr val="C00000"/>
                </a:solidFill>
              </a:rPr>
              <a:t>认证协议</a:t>
            </a:r>
            <a:r>
              <a:rPr lang="en-US" altLang="zh-CN" smtClean="0"/>
              <a:t>(Authentication Protocol)</a:t>
            </a:r>
            <a:endParaRPr lang="en-US" altLang="zh-CN" smtClean="0"/>
          </a:p>
          <a:p>
            <a:pPr lvl="1"/>
            <a:r>
              <a:rPr lang="zh-CN" altLang="en-US" smtClean="0"/>
              <a:t>接收者完成消息的鉴别（</a:t>
            </a:r>
            <a:r>
              <a:rPr lang="en-US" altLang="zh-CN" smtClean="0"/>
              <a:t>Authentication</a:t>
            </a:r>
            <a:r>
              <a:rPr lang="zh-CN" altLang="en-US" smtClean="0"/>
              <a:t>）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认证（鉴别）函数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967EC1-FFEC-4A2F-AAF4-8C9E908AE075}" type="datetime1">
              <a:rPr lang="zh-CN" altLang="en-US" smtClean="0"/>
            </a:fld>
            <a:endParaRPr lang="en-US" altLang="zh-CN"/>
          </a:p>
        </p:txBody>
      </p:sp>
      <p:sp>
        <p:nvSpPr>
          <p:cNvPr id="533508" name="Rectangle 4"/>
          <p:cNvSpPr>
            <a:spLocks noRot="1" noChangeArrowheads="1"/>
          </p:cNvSpPr>
          <p:nvPr/>
        </p:nvSpPr>
        <p:spPr bwMode="auto">
          <a:xfrm>
            <a:off x="323850" y="1196975"/>
            <a:ext cx="8027988" cy="4602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分三类：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消息加密函数</a:t>
            </a:r>
            <a:r>
              <a:rPr lang="en-US" altLang="zh-CN" dirty="0" smtClean="0"/>
              <a:t>(Message encryption)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用完整信息的密文作为对信息的</a:t>
            </a:r>
            <a:r>
              <a:rPr lang="zh-CN" altLang="en-US" dirty="0" smtClean="0"/>
              <a:t>认证</a:t>
            </a:r>
            <a:r>
              <a:rPr lang="zh-CN" altLang="zh-CN" dirty="0" smtClean="0"/>
              <a:t>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消息认证码</a:t>
            </a:r>
            <a:r>
              <a:rPr lang="en-US" altLang="zh-CN" dirty="0" smtClean="0"/>
              <a:t>MAC(Message Authentication Code)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对信源信息的一个编码函数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公开函数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密钥产生一个固定长度的值作为认证标识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散列函数</a:t>
            </a:r>
            <a:r>
              <a:rPr lang="en-US" altLang="zh-CN" dirty="0" smtClean="0"/>
              <a:t>(Hash Function)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数字指纹（公开的函数），它将任意长的信息映射成一个固定长度的信息。</a:t>
            </a:r>
            <a:endParaRPr lang="zh-CN" altLang="en-US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认证函数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消息自身加密作为认证</a:t>
            </a:r>
            <a:r>
              <a:rPr lang="zh-CN" altLang="en-US" smtClean="0"/>
              <a:t>度量</a:t>
            </a:r>
            <a:endParaRPr lang="en-US" altLang="zh-CN" smtClean="0"/>
          </a:p>
          <a:p>
            <a:pPr lvl="1"/>
            <a:r>
              <a:rPr lang="zh-CN" altLang="en-US" smtClean="0"/>
              <a:t>用</a:t>
            </a:r>
            <a:r>
              <a:rPr lang="zh-CN" altLang="en-US"/>
              <a:t>完整信息的密文作为对信息的认证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消息发送</a:t>
            </a:r>
            <a:r>
              <a:rPr lang="en-US" altLang="zh-CN" smtClean="0"/>
              <a:t>/</a:t>
            </a:r>
            <a:r>
              <a:rPr lang="zh-CN" altLang="en-US" smtClean="0"/>
              <a:t>接收方事先约定密钥</a:t>
            </a:r>
            <a:endParaRPr lang="zh-CN" altLang="en-US" smtClean="0"/>
          </a:p>
          <a:p>
            <a:pPr lvl="2"/>
            <a:r>
              <a:rPr lang="zh-CN" altLang="en-US" smtClean="0"/>
              <a:t>信源：发送</a:t>
            </a:r>
            <a:r>
              <a:rPr lang="en-US" altLang="zh-CN" smtClean="0"/>
              <a:t>M+C</a:t>
            </a:r>
            <a:r>
              <a:rPr lang="zh-CN" altLang="en-US" smtClean="0"/>
              <a:t>，其中</a:t>
            </a:r>
            <a:r>
              <a:rPr lang="en-US" altLang="zh-CN" smtClean="0"/>
              <a:t>C=E</a:t>
            </a:r>
            <a:r>
              <a:rPr lang="en-US" altLang="zh-CN" baseline="-25000" smtClean="0"/>
              <a:t>K</a:t>
            </a:r>
            <a:r>
              <a:rPr lang="en-US" altLang="zh-CN" smtClean="0"/>
              <a:t>(M)</a:t>
            </a:r>
            <a:r>
              <a:rPr lang="zh-CN" altLang="en-US" smtClean="0"/>
              <a:t>，认证标识</a:t>
            </a:r>
            <a:endParaRPr lang="en-US" altLang="zh-CN">
              <a:sym typeface="Wingdings" panose="05000000000000000000" pitchFamily="2" charset="2"/>
            </a:endParaRPr>
          </a:p>
          <a:p>
            <a:pPr lvl="2"/>
            <a:r>
              <a:rPr lang="zh-CN" altLang="en-US">
                <a:sym typeface="Wingdings" panose="05000000000000000000" pitchFamily="2" charset="2"/>
              </a:rPr>
              <a:t>信宿：接收</a:t>
            </a:r>
            <a:r>
              <a:rPr lang="en-US" altLang="zh-CN">
                <a:sym typeface="Wingdings" panose="05000000000000000000" pitchFamily="2" charset="2"/>
              </a:rPr>
              <a:t>M`+C</a:t>
            </a:r>
            <a:r>
              <a:rPr lang="zh-CN" altLang="en-US" smtClean="0">
                <a:sym typeface="Wingdings" panose="05000000000000000000" pitchFamily="2" charset="2"/>
              </a:rPr>
              <a:t>，</a:t>
            </a:r>
            <a:endParaRPr lang="en-US" altLang="zh-CN" smtClean="0">
              <a:sym typeface="Wingdings" panose="05000000000000000000" pitchFamily="2" charset="2"/>
            </a:endParaRPr>
          </a:p>
          <a:p>
            <a:pPr lvl="2"/>
            <a:r>
              <a:rPr lang="zh-CN" altLang="en-US" smtClean="0">
                <a:sym typeface="Wingdings" panose="05000000000000000000" pitchFamily="2" charset="2"/>
              </a:rPr>
              <a:t>验证：</a:t>
            </a:r>
            <a:r>
              <a:rPr lang="en-US" altLang="zh-CN" smtClean="0">
                <a:sym typeface="Wingdings" panose="05000000000000000000" pitchFamily="2" charset="2"/>
              </a:rPr>
              <a:t>M</a:t>
            </a:r>
            <a:r>
              <a:rPr lang="en-US" altLang="zh-CN">
                <a:sym typeface="Wingdings" panose="05000000000000000000" pitchFamily="2" charset="2"/>
              </a:rPr>
              <a:t>=</a:t>
            </a:r>
            <a:r>
              <a:rPr lang="en-US" altLang="zh-CN"/>
              <a:t> D</a:t>
            </a:r>
            <a:r>
              <a:rPr lang="en-US" altLang="zh-CN" baseline="-25000"/>
              <a:t>K</a:t>
            </a:r>
            <a:r>
              <a:rPr lang="en-US" altLang="zh-CN"/>
              <a:t>(C)</a:t>
            </a:r>
            <a:r>
              <a:rPr lang="zh-CN" altLang="en-US"/>
              <a:t>，</a:t>
            </a:r>
            <a:r>
              <a:rPr lang="en-US" altLang="zh-CN">
                <a:sym typeface="Wingdings" panose="05000000000000000000" pitchFamily="2" charset="2"/>
              </a:rPr>
              <a:t>M</a:t>
            </a:r>
            <a:r>
              <a:rPr lang="en-US" altLang="zh-CN" smtClean="0">
                <a:sym typeface="Wingdings" panose="05000000000000000000" pitchFamily="2" charset="2"/>
              </a:rPr>
              <a:t>`=?M</a:t>
            </a:r>
            <a:endParaRPr lang="zh-CN" altLang="en-US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消息加密函数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93420" y="4401403"/>
            <a:ext cx="1092190" cy="53976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125117" y="550460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2699792" y="5287122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767108" y="5290294"/>
            <a:ext cx="4286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414040" y="6093296"/>
            <a:ext cx="1092190" cy="53976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485478" y="6132995"/>
            <a:ext cx="10001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(M)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2736305" y="5121819"/>
            <a:ext cx="357190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2736305" y="5911057"/>
            <a:ext cx="357190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3203848" y="5514952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826170" y="5229200"/>
            <a:ext cx="1092190" cy="53976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918360" y="5229200"/>
            <a:ext cx="1092190" cy="53976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989798" y="5268899"/>
            <a:ext cx="10001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(M)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/>
      <p:bldP spid="12" grpId="0" animBg="1"/>
      <p:bldP spid="13" grpId="0" animBg="1"/>
      <p:bldP spid="14" grpId="0" animBg="1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o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solo</Template>
  <TotalTime>0</TotalTime>
  <Words>5772</Words>
  <Application>WPS 演示</Application>
  <PresentationFormat>全屏显示(4:3)</PresentationFormat>
  <Paragraphs>1187</Paragraphs>
  <Slides>62</Slides>
  <Notes>29</Notes>
  <HiddenSlides>7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84" baseType="lpstr">
      <vt:lpstr>Arial</vt:lpstr>
      <vt:lpstr>宋体</vt:lpstr>
      <vt:lpstr>Wingdings</vt:lpstr>
      <vt:lpstr>Wingdings 3</vt:lpstr>
      <vt:lpstr>Verdana</vt:lpstr>
      <vt:lpstr>Wingdings 2</vt:lpstr>
      <vt:lpstr>华文行楷</vt:lpstr>
      <vt:lpstr>Times New Roman</vt:lpstr>
      <vt:lpstr>Calibri</vt:lpstr>
      <vt:lpstr>Symbol</vt:lpstr>
      <vt:lpstr>华文新魏</vt:lpstr>
      <vt:lpstr>Lucida Sans Unicode</vt:lpstr>
      <vt:lpstr>Antykwa Poltawskiego Light</vt:lpstr>
      <vt:lpstr>黑体</vt:lpstr>
      <vt:lpstr>文泉驿微米黑</vt:lpstr>
      <vt:lpstr>微软雅黑</vt:lpstr>
      <vt:lpstr>宋体</vt:lpstr>
      <vt:lpstr>Arial Unicode MS</vt:lpstr>
      <vt:lpstr>FandolFang</vt:lpstr>
      <vt:lpstr>solo</vt:lpstr>
      <vt:lpstr>Visio.Drawing.11</vt:lpstr>
      <vt:lpstr>Equation.3</vt:lpstr>
      <vt:lpstr>第五章 </vt:lpstr>
      <vt:lpstr>密码学应用</vt:lpstr>
      <vt:lpstr>5.1 消息认证</vt:lpstr>
      <vt:lpstr>消息（报文）认证</vt:lpstr>
      <vt:lpstr>消息（报文）认证</vt:lpstr>
      <vt:lpstr>消息认证模型</vt:lpstr>
      <vt:lpstr>认证（鉴别）函数</vt:lpstr>
      <vt:lpstr>认证函数</vt:lpstr>
      <vt:lpstr>消息加密函数</vt:lpstr>
      <vt:lpstr>对称加密：保密性与认证</vt:lpstr>
      <vt:lpstr>公钥加密：认证与签名</vt:lpstr>
      <vt:lpstr>公钥加密：保密、认证与签名</vt:lpstr>
      <vt:lpstr>公钥加密：保密、认证与签名</vt:lpstr>
      <vt:lpstr>消息加密函数认证缺点</vt:lpstr>
      <vt:lpstr>认证函数：消息认证码（MAC）</vt:lpstr>
      <vt:lpstr>MAC安全要求</vt:lpstr>
      <vt:lpstr>基于DES的消息认证码 </vt:lpstr>
      <vt:lpstr>MAC基本用法：消息认证</vt:lpstr>
      <vt:lpstr>MAC基本用法：认证+保密</vt:lpstr>
      <vt:lpstr>MAC的基本用法：认证+保密</vt:lpstr>
      <vt:lpstr>MAC优缺点</vt:lpstr>
      <vt:lpstr>散列函数Hash Function</vt:lpstr>
      <vt:lpstr>Hash认证基本思路</vt:lpstr>
      <vt:lpstr>安全HASH函数要求</vt:lpstr>
      <vt:lpstr>简单的哈希算法</vt:lpstr>
      <vt:lpstr>Hash函数的分类——根据安全水平：</vt:lpstr>
      <vt:lpstr>Hash函数的分类——根据是否使用密钥</vt:lpstr>
      <vt:lpstr>Hash函数的构造</vt:lpstr>
      <vt:lpstr> hash函数通用结构</vt:lpstr>
      <vt:lpstr> hash函数通用结构</vt:lpstr>
      <vt:lpstr>几种常用的HASH算法</vt:lpstr>
      <vt:lpstr> MD5简介</vt:lpstr>
      <vt:lpstr>来自中国的惊艳</vt:lpstr>
      <vt:lpstr>哈希函数的基本用法</vt:lpstr>
      <vt:lpstr>哈希函数的基本用法（a）</vt:lpstr>
      <vt:lpstr>哈希函数的基本用法（b）</vt:lpstr>
      <vt:lpstr>哈希函数的基本用法（c）</vt:lpstr>
      <vt:lpstr>哈希函数的基本用法(d)</vt:lpstr>
      <vt:lpstr>哈希函数的基本用法（e）</vt:lpstr>
      <vt:lpstr>哈希函数的基本用法（f）</vt:lpstr>
      <vt:lpstr>5.2 数字签名</vt:lpstr>
      <vt:lpstr>数字签名需求</vt:lpstr>
      <vt:lpstr>数字签名</vt:lpstr>
      <vt:lpstr>温故而知新——数字签名需求</vt:lpstr>
      <vt:lpstr>数字签名</vt:lpstr>
      <vt:lpstr>数字签名设计要求</vt:lpstr>
      <vt:lpstr>数字签名分类</vt:lpstr>
      <vt:lpstr>温故而知新——消息认证模型</vt:lpstr>
      <vt:lpstr>温故而知新——哈希函数的基本用法(d)</vt:lpstr>
      <vt:lpstr>直接数字签名</vt:lpstr>
      <vt:lpstr>直接数字签名缺点</vt:lpstr>
      <vt:lpstr>仲裁数字签名</vt:lpstr>
      <vt:lpstr>仲裁签名——对称密码</vt:lpstr>
      <vt:lpstr>仲裁签名——公钥密码＋密文传送</vt:lpstr>
      <vt:lpstr>数字签名算法</vt:lpstr>
      <vt:lpstr>群签名方案</vt:lpstr>
      <vt:lpstr>盲签名</vt:lpstr>
      <vt:lpstr>盲签名性质</vt:lpstr>
      <vt:lpstr>盲签名步骤</vt:lpstr>
      <vt:lpstr>现实中盲签名</vt:lpstr>
      <vt:lpstr>盲RSA签名方案 </vt:lpstr>
      <vt:lpstr>消息认证与数字签名的区别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zeze</dc:creator>
  <cp:lastModifiedBy>wtl</cp:lastModifiedBy>
  <cp:revision>294</cp:revision>
  <dcterms:created xsi:type="dcterms:W3CDTF">2019-05-22T06:47:16Z</dcterms:created>
  <dcterms:modified xsi:type="dcterms:W3CDTF">2019-05-22T06:47:16Z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2052-10.1.0.6758</vt:lpwstr>
  </property>
</Properties>
</file>