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738" r:id="rId5"/>
    <p:sldId id="595" r:id="rId6"/>
    <p:sldId id="645" r:id="rId7"/>
    <p:sldId id="855" r:id="rId8"/>
    <p:sldId id="856" r:id="rId9"/>
    <p:sldId id="857" r:id="rId10"/>
    <p:sldId id="858" r:id="rId11"/>
    <p:sldId id="887" r:id="rId12"/>
    <p:sldId id="859" r:id="rId13"/>
    <p:sldId id="867" r:id="rId14"/>
    <p:sldId id="875" r:id="rId15"/>
    <p:sldId id="882" r:id="rId16"/>
    <p:sldId id="860" r:id="rId17"/>
    <p:sldId id="865" r:id="rId18"/>
    <p:sldId id="861" r:id="rId19"/>
    <p:sldId id="866" r:id="rId20"/>
    <p:sldId id="864" r:id="rId21"/>
    <p:sldId id="876" r:id="rId22"/>
    <p:sldId id="862" r:id="rId23"/>
    <p:sldId id="932" r:id="rId24"/>
    <p:sldId id="933" r:id="rId25"/>
    <p:sldId id="878" r:id="rId26"/>
    <p:sldId id="877" r:id="rId27"/>
    <p:sldId id="881" r:id="rId28"/>
    <p:sldId id="884" r:id="rId29"/>
    <p:sldId id="885" r:id="rId30"/>
    <p:sldId id="883" r:id="rId31"/>
    <p:sldId id="789" r:id="rId32"/>
    <p:sldId id="790" r:id="rId33"/>
    <p:sldId id="791" r:id="rId34"/>
    <p:sldId id="888" r:id="rId35"/>
    <p:sldId id="895" r:id="rId36"/>
    <p:sldId id="712" r:id="rId37"/>
    <p:sldId id="890" r:id="rId38"/>
    <p:sldId id="711" r:id="rId39"/>
    <p:sldId id="891" r:id="rId40"/>
    <p:sldId id="892" r:id="rId41"/>
    <p:sldId id="893" r:id="rId42"/>
    <p:sldId id="894" r:id="rId43"/>
    <p:sldId id="896" r:id="rId44"/>
    <p:sldId id="713" r:id="rId45"/>
    <p:sldId id="714" r:id="rId46"/>
    <p:sldId id="715" r:id="rId47"/>
    <p:sldId id="897" r:id="rId48"/>
    <p:sldId id="900" r:id="rId49"/>
    <p:sldId id="898" r:id="rId50"/>
    <p:sldId id="899" r:id="rId51"/>
    <p:sldId id="722" r:id="rId52"/>
    <p:sldId id="724" r:id="rId53"/>
    <p:sldId id="852" r:id="rId54"/>
    <p:sldId id="904" r:id="rId55"/>
    <p:sldId id="841" r:id="rId56"/>
    <p:sldId id="793" r:id="rId57"/>
    <p:sldId id="924" r:id="rId58"/>
    <p:sldId id="907" r:id="rId59"/>
    <p:sldId id="794" r:id="rId60"/>
    <p:sldId id="927" r:id="rId61"/>
    <p:sldId id="928" r:id="rId62"/>
    <p:sldId id="796" r:id="rId63"/>
    <p:sldId id="908" r:id="rId64"/>
    <p:sldId id="926" r:id="rId65"/>
    <p:sldId id="929" r:id="rId66"/>
    <p:sldId id="931" r:id="rId67"/>
    <p:sldId id="811" r:id="rId68"/>
    <p:sldId id="812" r:id="rId69"/>
    <p:sldId id="813" r:id="rId70"/>
    <p:sldId id="814" r:id="rId71"/>
    <p:sldId id="815" r:id="rId72"/>
    <p:sldId id="816" r:id="rId7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æ·±è²æ ·å¼ 2 - å¼ºè° 5/å¼ºè°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C89EF96-8CEA-46FF-86C4-4CE0E7609802}" styleName="æµè²æ ·å¼ 3 - å¼ºè°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3" autoAdjust="0"/>
    <p:restoredTop sz="86393" autoAdjust="0"/>
  </p:normalViewPr>
  <p:slideViewPr>
    <p:cSldViewPr>
      <p:cViewPr varScale="1">
        <p:scale>
          <a:sx n="99" d="100"/>
          <a:sy n="99" d="100"/>
        </p:scale>
        <p:origin x="180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4298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63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6" Type="http://schemas.openxmlformats.org/officeDocument/2006/relationships/tableStyles" Target="tableStyles.xml"/><Relationship Id="rId75" Type="http://schemas.openxmlformats.org/officeDocument/2006/relationships/viewProps" Target="viewProps.xml"/><Relationship Id="rId74" Type="http://schemas.openxmlformats.org/officeDocument/2006/relationships/presProps" Target="presProps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53.xml"/><Relationship Id="rId1" Type="http://schemas.openxmlformats.org/officeDocument/2006/relationships/slide" Target="slides/slide5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1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317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317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7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16A1622F-FECE-463F-9547-63DF4D477164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5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7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8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FA2CD35-FFC9-4424-A853-7DF29E5FC229}" type="slidenum">
              <a:rPr lang="en-US" altLang="zh-CN" smtClean="0"/>
            </a:fld>
            <a:endParaRPr lang="en-US" altLang="zh-CN" smtClean="0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3BB13C-D06B-4601-A806-1171A88E5BD8}" type="slidenum">
              <a:rPr lang="en-US" altLang="zh-CN" smtClean="0"/>
            </a:fld>
            <a:endParaRPr lang="en-US" altLang="zh-CN" smtClean="0"/>
          </a:p>
        </p:txBody>
      </p:sp>
      <p:sp>
        <p:nvSpPr>
          <p:cNvPr id="150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505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9CFC91-EE50-4A7B-BF89-7EB7FE3BB3E8}" type="slidenum">
              <a:rPr lang="zh-CN" altLang="en-AU" smtClean="0"/>
            </a:fld>
            <a:endParaRPr lang="en-AU" altLang="zh-CN" smtClean="0"/>
          </a:p>
        </p:txBody>
      </p:sp>
      <p:sp>
        <p:nvSpPr>
          <p:cNvPr id="175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751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A1B57BF-1F5D-43BE-BAB1-55FA967958F4}" type="slidenum">
              <a:rPr lang="en-US" altLang="zh-CN" smtClean="0"/>
            </a:fld>
            <a:endParaRPr lang="en-US" altLang="zh-CN" smtClean="0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257D193-5B96-4F53-A379-1B17DDBB9680}" type="slidenum">
              <a:rPr lang="zh-CN" altLang="en-AU" smtClean="0"/>
            </a:fld>
            <a:endParaRPr lang="en-AU" altLang="zh-CN" smtClean="0"/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B16AA3-3707-435D-BC0F-5861DFA235CF}" type="slidenum">
              <a:rPr lang="en-US" altLang="zh-CN" smtClean="0"/>
            </a:fld>
            <a:endParaRPr lang="en-US" altLang="zh-CN" smtClean="0"/>
          </a:p>
        </p:txBody>
      </p:sp>
      <p:sp>
        <p:nvSpPr>
          <p:cNvPr id="149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495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257D193-5B96-4F53-A379-1B17DDBB9680}" type="slidenum">
              <a:rPr lang="zh-CN" altLang="en-AU" smtClean="0"/>
            </a:fld>
            <a:endParaRPr lang="en-AU" altLang="zh-CN" smtClean="0"/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CFEF3B-B0C3-4277-8B75-9EB115B17B1D}" type="slidenum">
              <a:rPr lang="zh-CN" altLang="en-AU" smtClean="0"/>
            </a:fld>
            <a:endParaRPr lang="en-AU" altLang="zh-CN" smtClean="0"/>
          </a:p>
        </p:txBody>
      </p:sp>
      <p:sp>
        <p:nvSpPr>
          <p:cNvPr id="177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771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0A5189-14BD-4357-86AF-7D2B975C96F7}" type="slidenum">
              <a:rPr lang="zh-CN" altLang="en-AU" smtClean="0"/>
            </a:fld>
            <a:endParaRPr lang="en-AU" altLang="zh-CN" smtClean="0"/>
          </a:p>
        </p:txBody>
      </p:sp>
      <p:sp>
        <p:nvSpPr>
          <p:cNvPr id="172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720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mtClean="0"/>
              <a:t>公钥证书可能被其他用户持有，类似名片，不能作为身份认证依据</a:t>
            </a:r>
            <a:endParaRPr lang="zh-CN" alt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9437BA-A8A6-415C-95BA-00034142447E}" type="slidenum">
              <a:rPr lang="zh-CN" altLang="en-AU" smtClean="0"/>
            </a:fld>
            <a:endParaRPr lang="en-AU" altLang="zh-CN" smtClean="0"/>
          </a:p>
        </p:txBody>
      </p:sp>
      <p:sp>
        <p:nvSpPr>
          <p:cNvPr id="173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730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B16AA3-3707-435D-BC0F-5861DFA235CF}" type="slidenum">
              <a:rPr lang="en-US" altLang="zh-CN" smtClean="0"/>
            </a:fld>
            <a:endParaRPr lang="en-US" altLang="zh-CN" smtClean="0"/>
          </a:p>
        </p:txBody>
      </p:sp>
      <p:sp>
        <p:nvSpPr>
          <p:cNvPr id="149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495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AD68EE-9643-4D0E-897B-DB0BC6B03D05}" type="slidenum">
              <a:rPr lang="en-US" altLang="zh-CN" smtClean="0"/>
            </a:fld>
            <a:endParaRPr lang="en-US" altLang="zh-CN" smtClean="0"/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4A5BAC3-C1C7-45CA-9455-9080FA6941A4}" type="slidenum">
              <a:rPr lang="zh-CN" altLang="en-AU" smtClean="0"/>
            </a:fld>
            <a:endParaRPr lang="en-AU" altLang="zh-CN" smtClean="0"/>
          </a:p>
        </p:txBody>
      </p:sp>
      <p:sp>
        <p:nvSpPr>
          <p:cNvPr id="178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781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744FFD4-9AA3-4C52-AB35-9E24F7ED9E14}" type="slidenum">
              <a:rPr lang="zh-CN" altLang="en-AU" smtClean="0"/>
            </a:fld>
            <a:endParaRPr lang="en-AU" altLang="zh-CN" smtClean="0"/>
          </a:p>
        </p:txBody>
      </p:sp>
      <p:sp>
        <p:nvSpPr>
          <p:cNvPr id="179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792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C6A3A0-4253-4D18-A3A6-ECAB3EFB3ACE}" type="slidenum">
              <a:rPr lang="zh-CN" altLang="en-AU" smtClean="0"/>
            </a:fld>
            <a:endParaRPr lang="en-AU" altLang="zh-CN" smtClean="0"/>
          </a:p>
        </p:txBody>
      </p:sp>
      <p:sp>
        <p:nvSpPr>
          <p:cNvPr id="180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802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BE5ECC-8A5C-4FD7-93CB-7495839B2519}" type="slidenum">
              <a:rPr lang="zh-CN" altLang="en-AU" smtClean="0"/>
            </a:fld>
            <a:endParaRPr lang="en-AU" altLang="zh-CN" smtClean="0"/>
          </a:p>
        </p:txBody>
      </p:sp>
      <p:sp>
        <p:nvSpPr>
          <p:cNvPr id="181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812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608A99-52FB-41C3-BC56-EF51926538F7}" type="slidenum">
              <a:rPr lang="en-US" altLang="zh-CN" smtClean="0"/>
            </a:fld>
            <a:endParaRPr lang="en-US" altLang="zh-CN" smtClean="0"/>
          </a:p>
        </p:txBody>
      </p:sp>
      <p:sp>
        <p:nvSpPr>
          <p:cNvPr id="184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843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9AEC6E-3549-4BB6-AB80-10DE10D45FC4}" type="slidenum">
              <a:rPr lang="en-US" altLang="zh-CN" smtClean="0"/>
            </a:fld>
            <a:endParaRPr lang="en-US" altLang="zh-CN" smtClean="0"/>
          </a:p>
        </p:txBody>
      </p:sp>
      <p:sp>
        <p:nvSpPr>
          <p:cNvPr id="182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822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754A747-B5B6-4AA0-BA5A-05D8E9BAA7D9}" type="slidenum">
              <a:rPr lang="en-US" altLang="zh-CN" smtClean="0"/>
            </a:fld>
            <a:endParaRPr lang="en-US" altLang="zh-CN" smtClean="0"/>
          </a:p>
        </p:txBody>
      </p:sp>
      <p:sp>
        <p:nvSpPr>
          <p:cNvPr id="183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83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mtClean="0"/>
              <a:t>Alice</a:t>
            </a:r>
            <a:r>
              <a:rPr lang="zh-CN" altLang="en-US" smtClean="0"/>
              <a:t>， </a:t>
            </a:r>
            <a:r>
              <a:rPr lang="en-US" altLang="zh-CN" smtClean="0"/>
              <a:t>bob</a:t>
            </a:r>
            <a:r>
              <a:rPr lang="zh-CN" altLang="en-US" smtClean="0"/>
              <a:t>完成保密会话后，攻击者破解会话密钥</a:t>
            </a:r>
            <a:r>
              <a:rPr lang="en-US" altLang="zh-CN" smtClean="0"/>
              <a:t>k</a:t>
            </a:r>
            <a:r>
              <a:rPr lang="zh-CN" altLang="en-US" smtClean="0"/>
              <a:t>（旧的会话密钥），并截获第三个消息</a:t>
            </a:r>
            <a:r>
              <a:rPr kumimoji="0" lang="en-US" altLang="zh-CN" sz="1200" smtClean="0">
                <a:latin typeface="Arial" panose="020B0604020202020204" pitchFamily="34" charset="0"/>
              </a:rPr>
              <a:t>E</a:t>
            </a:r>
            <a:r>
              <a:rPr kumimoji="0" lang="en-US" altLang="zh-CN" sz="1200" baseline="-25000" smtClean="0">
                <a:latin typeface="Arial" panose="020B0604020202020204" pitchFamily="34" charset="0"/>
              </a:rPr>
              <a:t>B</a:t>
            </a:r>
            <a:r>
              <a:rPr kumimoji="0" lang="en-US" altLang="zh-CN" sz="1200" smtClean="0">
                <a:latin typeface="Arial" panose="020B0604020202020204" pitchFamily="34" charset="0"/>
              </a:rPr>
              <a:t>(K,A</a:t>
            </a:r>
            <a:r>
              <a:rPr kumimoji="0" lang="zh-CN" altLang="en-US" sz="1200" smtClean="0">
                <a:latin typeface="Arial" panose="020B0604020202020204" pitchFamily="34" charset="0"/>
              </a:rPr>
              <a:t>）重放给</a:t>
            </a:r>
            <a:r>
              <a:rPr kumimoji="0" lang="en-US" altLang="zh-CN" sz="1200" smtClean="0">
                <a:latin typeface="Arial" panose="020B0604020202020204" pitchFamily="34" charset="0"/>
              </a:rPr>
              <a:t>b</a:t>
            </a:r>
            <a:r>
              <a:rPr kumimoji="0" lang="zh-CN" altLang="en-US" sz="1200" smtClean="0">
                <a:latin typeface="Arial" panose="020B0604020202020204" pitchFamily="34" charset="0"/>
              </a:rPr>
              <a:t>，实现假冒</a:t>
            </a:r>
            <a:r>
              <a:rPr kumimoji="0" lang="en-US" altLang="zh-CN" sz="1200" smtClean="0">
                <a:latin typeface="Arial" panose="020B0604020202020204" pitchFamily="34" charset="0"/>
              </a:rPr>
              <a:t>alice</a:t>
            </a:r>
            <a:r>
              <a:rPr kumimoji="0" lang="zh-CN" altLang="en-US" sz="1200" smtClean="0">
                <a:latin typeface="Arial" panose="020B0604020202020204" pitchFamily="34" charset="0"/>
              </a:rPr>
              <a:t>，用旧的会话密钥与</a:t>
            </a:r>
            <a:r>
              <a:rPr kumimoji="0" lang="en-US" altLang="zh-CN" sz="1200" smtClean="0">
                <a:latin typeface="Arial" panose="020B0604020202020204" pitchFamily="34" charset="0"/>
              </a:rPr>
              <a:t>bob</a:t>
            </a:r>
            <a:r>
              <a:rPr kumimoji="0" lang="zh-CN" altLang="en-US" sz="1200" smtClean="0">
                <a:latin typeface="Arial" panose="020B0604020202020204" pitchFamily="34" charset="0"/>
              </a:rPr>
              <a:t>通信。</a:t>
            </a:r>
            <a:endParaRPr kumimoji="0" lang="zh-CN" altLang="en-US" sz="1200" baseline="-25000" smtClean="0">
              <a:latin typeface="Arial" panose="020B0604020202020204" pitchFamily="34" charset="0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1622F-FECE-463F-9547-63DF4D477164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1622F-FECE-463F-9547-63DF4D477164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3E0F9E-07ED-40E4-8AAF-DC5AF0C13DD2}" type="slidenum">
              <a:rPr lang="en-US" altLang="zh-CN" smtClean="0"/>
            </a:fld>
            <a:endParaRPr lang="en-US" altLang="zh-CN" smtClean="0"/>
          </a:p>
        </p:txBody>
      </p:sp>
      <p:sp>
        <p:nvSpPr>
          <p:cNvPr id="188419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88420" name="Rectangle 102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F2F360-D836-4505-A442-890FDA27FF86}" type="slidenum">
              <a:rPr lang="en-US" altLang="zh-CN" smtClean="0"/>
            </a:fld>
            <a:endParaRPr lang="en-US" altLang="zh-CN" smtClean="0"/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C61CFE-D57B-4BAD-BC32-31C2113FEA84}" type="slidenum">
              <a:rPr lang="en-US" altLang="zh-CN" smtClean="0"/>
            </a:fld>
            <a:endParaRPr lang="en-US" altLang="zh-CN" smtClean="0"/>
          </a:p>
        </p:txBody>
      </p:sp>
      <p:sp>
        <p:nvSpPr>
          <p:cNvPr id="189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894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234BAA-1C89-47C9-8F2C-8F7066EC9B23}" type="slidenum">
              <a:rPr lang="en-US" altLang="zh-CN" smtClean="0"/>
            </a:fld>
            <a:endParaRPr lang="en-US" altLang="zh-CN" smtClean="0"/>
          </a:p>
        </p:txBody>
      </p:sp>
      <p:sp>
        <p:nvSpPr>
          <p:cNvPr id="190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904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1622F-FECE-463F-9547-63DF4D477164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1622F-FECE-463F-9547-63DF4D477164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8C6985-963D-42D6-96E4-4100EB224658}" type="slidenum">
              <a:rPr lang="en-US" altLang="zh-CN" smtClean="0"/>
            </a:fld>
            <a:endParaRPr lang="en-US" altLang="zh-CN" smtClean="0"/>
          </a:p>
        </p:txBody>
      </p:sp>
      <p:sp>
        <p:nvSpPr>
          <p:cNvPr id="199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996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1CA748-7932-4CC8-AD87-40F8E346B691}" type="slidenum">
              <a:rPr lang="en-US" altLang="zh-CN" smtClean="0"/>
            </a:fld>
            <a:endParaRPr lang="en-US" altLang="zh-CN" smtClean="0"/>
          </a:p>
        </p:txBody>
      </p:sp>
      <p:sp>
        <p:nvSpPr>
          <p:cNvPr id="201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017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1955B7-7FCE-48CA-803F-9B4E5CD0FF7B}" type="slidenum">
              <a:rPr lang="zh-CN" altLang="en-US" smtClean="0"/>
            </a:fld>
            <a:endParaRPr lang="en-US" altLang="zh-CN" smtClean="0"/>
          </a:p>
        </p:txBody>
      </p:sp>
      <p:sp>
        <p:nvSpPr>
          <p:cNvPr id="208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089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73E71B-9E49-434A-AEB3-D833C1488CA4}" type="slidenum">
              <a:rPr lang="zh-CN" altLang="en-US" smtClean="0"/>
            </a:fld>
            <a:endParaRPr lang="en-US" altLang="zh-CN" smtClean="0"/>
          </a:p>
        </p:txBody>
      </p:sp>
      <p:sp>
        <p:nvSpPr>
          <p:cNvPr id="212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2129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90A601F-164F-4D49-9DD4-26F3BCC81A02}" type="slidenum">
              <a:rPr lang="zh-CN" altLang="en-AU" smtClean="0"/>
            </a:fld>
            <a:endParaRPr lang="en-AU" altLang="zh-CN" smtClean="0"/>
          </a:p>
        </p:txBody>
      </p:sp>
      <p:sp>
        <p:nvSpPr>
          <p:cNvPr id="214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140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90A601F-164F-4D49-9DD4-26F3BCC81A02}" type="slidenum">
              <a:rPr lang="zh-CN" altLang="en-AU" smtClean="0"/>
            </a:fld>
            <a:endParaRPr lang="en-AU" altLang="zh-CN" smtClean="0"/>
          </a:p>
        </p:txBody>
      </p:sp>
      <p:sp>
        <p:nvSpPr>
          <p:cNvPr id="214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140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89D6FE-79E9-485A-AB24-6EC5F1EE99C4}" type="slidenum">
              <a:rPr lang="en-US" altLang="zh-CN" smtClean="0"/>
            </a:fld>
            <a:endParaRPr lang="en-US" altLang="zh-CN" smtClean="0"/>
          </a:p>
        </p:txBody>
      </p:sp>
      <p:sp>
        <p:nvSpPr>
          <p:cNvPr id="146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04B3AE-44F4-4779-91B8-346CFF96F560}" type="slidenum">
              <a:rPr lang="zh-CN" altLang="en-US" smtClean="0"/>
            </a:fld>
            <a:endParaRPr lang="en-US" altLang="zh-CN" smtClean="0"/>
          </a:p>
        </p:txBody>
      </p:sp>
      <p:sp>
        <p:nvSpPr>
          <p:cNvPr id="223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22323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488D2EF-2827-4554-861D-ABAF9B1C0446}" type="slidenum">
              <a:rPr lang="zh-CN" altLang="en-AU" smtClean="0"/>
            </a:fld>
            <a:endParaRPr lang="en-AU" altLang="zh-CN" smtClean="0"/>
          </a:p>
        </p:txBody>
      </p:sp>
      <p:sp>
        <p:nvSpPr>
          <p:cNvPr id="224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242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04B728-E95C-4583-BCF8-10D666D7ECAA}" type="slidenum">
              <a:rPr lang="zh-CN" altLang="en-AU" smtClean="0"/>
            </a:fld>
            <a:endParaRPr lang="en-AU" altLang="zh-CN" smtClean="0"/>
          </a:p>
        </p:txBody>
      </p:sp>
      <p:sp>
        <p:nvSpPr>
          <p:cNvPr id="226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263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3E12A35-064D-4A0B-AB8B-176B6B1406E9}" type="slidenum">
              <a:rPr lang="zh-CN" altLang="en-AU" smtClean="0"/>
            </a:fld>
            <a:endParaRPr lang="en-AU" altLang="zh-CN" smtClean="0"/>
          </a:p>
        </p:txBody>
      </p:sp>
      <p:sp>
        <p:nvSpPr>
          <p:cNvPr id="237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375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3E12A35-064D-4A0B-AB8B-176B6B1406E9}" type="slidenum">
              <a:rPr lang="zh-CN" altLang="en-AU" smtClean="0"/>
            </a:fld>
            <a:endParaRPr lang="en-AU" altLang="zh-CN" smtClean="0"/>
          </a:p>
        </p:txBody>
      </p:sp>
      <p:sp>
        <p:nvSpPr>
          <p:cNvPr id="237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375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324FEF-1827-420E-938C-B9276181E64D}" type="slidenum">
              <a:rPr lang="zh-CN" altLang="en-AU" smtClean="0"/>
            </a:fld>
            <a:endParaRPr lang="en-AU" altLang="zh-CN" smtClean="0"/>
          </a:p>
        </p:txBody>
      </p:sp>
      <p:sp>
        <p:nvSpPr>
          <p:cNvPr id="241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416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347075-D990-4BCE-AD08-FC17BF516986}" type="slidenum">
              <a:rPr lang="zh-CN" altLang="en-AU" smtClean="0"/>
            </a:fld>
            <a:endParaRPr lang="en-AU" altLang="zh-CN" smtClean="0"/>
          </a:p>
        </p:txBody>
      </p:sp>
      <p:sp>
        <p:nvSpPr>
          <p:cNvPr id="24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426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9B650B-BD5F-4FFE-B22B-670BB2C6104E}" type="slidenum">
              <a:rPr lang="zh-CN" altLang="en-AU" smtClean="0"/>
            </a:fld>
            <a:endParaRPr lang="en-AU" altLang="zh-CN" smtClean="0"/>
          </a:p>
        </p:txBody>
      </p:sp>
      <p:sp>
        <p:nvSpPr>
          <p:cNvPr id="243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437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5E06AA-E1B6-473A-B2BE-D3DE33EE090B}" type="slidenum">
              <a:rPr lang="zh-CN" altLang="en-AU" smtClean="0"/>
            </a:fld>
            <a:endParaRPr lang="en-AU" altLang="zh-CN" smtClean="0"/>
          </a:p>
        </p:txBody>
      </p:sp>
      <p:sp>
        <p:nvSpPr>
          <p:cNvPr id="244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447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56B17D-6C45-4534-B24E-227245444414}" type="slidenum">
              <a:rPr lang="zh-CN" altLang="en-AU" smtClean="0"/>
            </a:fld>
            <a:endParaRPr lang="en-AU" altLang="zh-CN" smtClean="0"/>
          </a:p>
        </p:txBody>
      </p:sp>
      <p:sp>
        <p:nvSpPr>
          <p:cNvPr id="245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457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FCA728-4222-42CE-914B-F2D144D1563C}" type="slidenum">
              <a:rPr lang="zh-CN" altLang="en-AU" smtClean="0"/>
            </a:fld>
            <a:endParaRPr lang="en-AU" altLang="zh-CN" smtClean="0"/>
          </a:p>
        </p:txBody>
      </p:sp>
      <p:sp>
        <p:nvSpPr>
          <p:cNvPr id="168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689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D81806-25C7-4678-B4F4-90F4538DA3DA}" type="slidenum">
              <a:rPr lang="zh-CN" altLang="en-AU" smtClean="0"/>
            </a:fld>
            <a:endParaRPr lang="en-AU" altLang="zh-CN" smtClean="0"/>
          </a:p>
        </p:txBody>
      </p:sp>
      <p:sp>
        <p:nvSpPr>
          <p:cNvPr id="246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467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8ED5B0-0ADD-45AD-8C4A-D0C3EA5DBDF1}" type="slidenum">
              <a:rPr lang="zh-CN" altLang="en-AU" smtClean="0"/>
            </a:fld>
            <a:endParaRPr lang="en-AU" altLang="zh-CN" smtClean="0"/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0A5189-14BD-4357-86AF-7D2B975C96F7}" type="slidenum">
              <a:rPr lang="zh-CN" altLang="en-AU" smtClean="0"/>
            </a:fld>
            <a:endParaRPr lang="en-AU" altLang="zh-CN" smtClean="0"/>
          </a:p>
        </p:txBody>
      </p:sp>
      <p:sp>
        <p:nvSpPr>
          <p:cNvPr id="172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720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mtClean="0"/>
              <a:t>公钥证书可能被其他用户持有，类似名片，不能作为身份认证依据</a:t>
            </a:r>
            <a:endParaRPr lang="zh-CN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9437BA-A8A6-415C-95BA-00034142447E}" type="slidenum">
              <a:rPr lang="zh-CN" altLang="en-AU" smtClean="0"/>
            </a:fld>
            <a:endParaRPr lang="en-AU" altLang="zh-CN" smtClean="0"/>
          </a:p>
        </p:txBody>
      </p:sp>
      <p:sp>
        <p:nvSpPr>
          <p:cNvPr id="173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730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31A972-6C59-4A5A-BD8B-7717CAB41C0E}" type="slidenum">
              <a:rPr lang="zh-CN" altLang="en-AU" smtClean="0"/>
            </a:fld>
            <a:endParaRPr lang="en-AU" altLang="zh-CN" smtClean="0"/>
          </a:p>
        </p:txBody>
      </p:sp>
      <p:sp>
        <p:nvSpPr>
          <p:cNvPr id="174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74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themeOverride" Target="../theme/themeOverride1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>
            <a:normAutofit/>
          </a:bodyPr>
          <a:lstStyle>
            <a:lvl1pPr marL="0" marR="64135" indent="0" algn="r">
              <a:buNone/>
              <a:defRPr sz="3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/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任意多边形 7"/>
            <p:cNvSpPr/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任意多边形 10"/>
            <p:cNvSpPr/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pic>
        <p:nvPicPr>
          <p:cNvPr id="18" name="Picture 2" descr="D:\my thesis\dissertation\final\LOG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726" y="48500"/>
            <a:ext cx="2786082" cy="788212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9144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3528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781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100E00-60C0-4874-8CBE-0D8937F6C8E3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 spd="slow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CE6288-91EB-4048-9CCD-22C020CCEFAB}" type="slidenum">
              <a:rPr lang="en-US" altLang="zh-CN" smtClean="0"/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ll/>
  </p:transition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685800"/>
            <a:ext cx="8534400" cy="609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04800" y="1524000"/>
            <a:ext cx="4152900" cy="4572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10100" y="1524000"/>
            <a:ext cx="4152900" cy="2209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10100" y="3886200"/>
            <a:ext cx="4152900" cy="2209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5029200" y="6597650"/>
            <a:ext cx="19050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46038" y="6589713"/>
            <a:ext cx="3733800" cy="2952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7239000" y="6597650"/>
            <a:ext cx="19050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CE6288-91EB-4048-9CCD-22C020CCEFAB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>
    <p:zoom/>
  </p:transition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none" baseline="0">
                <a:latin typeface="华文行楷" pitchFamily="2" charset="-122"/>
                <a:ea typeface="华文行楷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6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6A7FAB-4B61-47A0-B8CD-EF8B814F243F}" type="slidenum">
              <a:rPr lang="zh-CN" altLang="en-US" smtClean="0"/>
            </a:fld>
            <a:endParaRPr lang="en-US" altLang="zh-CN" dirty="0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slow">
    <p:pull/>
  </p:transition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chemeClr val="bg2">
                    <a:lumMod val="25000"/>
                  </a:schemeClr>
                </a:solidFill>
              </a:defRPr>
            </a:lvl2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日期占位符 9"/>
          <p:cNvSpPr>
            <a:spLocks noGrp="1"/>
          </p:cNvSpPr>
          <p:nvPr>
            <p:ph type="dt" sz="half" idx="2"/>
          </p:nvPr>
        </p:nvSpPr>
        <p:spPr>
          <a:xfrm>
            <a:off x="5129336" y="6407944"/>
            <a:ext cx="1026840" cy="450056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页脚占位符 21"/>
          <p:cNvSpPr>
            <a:spLocks noGrp="1"/>
          </p:cNvSpPr>
          <p:nvPr>
            <p:ph type="ftr" sz="quarter" idx="3"/>
          </p:nvPr>
        </p:nvSpPr>
        <p:spPr>
          <a:xfrm>
            <a:off x="1789271" y="6407944"/>
            <a:ext cx="2350681" cy="450056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4277113" y="6407944"/>
            <a:ext cx="510911" cy="450056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ABFCE6DA-D661-425D-AE6F-6414FC7C8D7B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D4E8A9-F0D8-429A-8B4F-5B859F7EF2D8}" type="slidenum">
              <a:rPr lang="en-US" altLang="zh-CN" smtClean="0"/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CE6288-91EB-4048-9CCD-22C020CCEFAB}" type="slidenum">
              <a:rPr lang="en-US" altLang="zh-CN" smtClean="0"/>
            </a:fld>
            <a:endParaRPr lang="en-US" altLang="zh-CN"/>
          </a:p>
        </p:txBody>
      </p:sp>
      <p:sp>
        <p:nvSpPr>
          <p:cNvPr id="5" name="标题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rtlCol="0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  <p:transition spd="slow">
    <p:pull/>
  </p:transition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5E8849-E7DF-4502-98CF-433006A84E27}" type="slidenum">
              <a:rPr lang="en-US" altLang="zh-CN" smtClean="0"/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FFBC42-0F22-470F-B669-70755FCA529B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 spd="slow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9979DE-250D-4F21-866C-00FF1CBC2560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 spd="slow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 hasCustomPrompt="1"/>
          </p:nvPr>
        </p:nvSpPr>
        <p:spPr>
          <a:xfrm>
            <a:off x="457200" y="1719263"/>
            <a:ext cx="8229600" cy="4411662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单击图标添加表格</a:t>
            </a:r>
            <a:endParaRPr lang="zh-CN" altLang="en-US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CE6288-91EB-4048-9CCD-22C020CCEFAB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 spd="slow">
    <p:pull/>
  </p:transition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CE6288-91EB-4048-9CCD-22C020CCEFAB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 spd="slow">
    <p:pull/>
  </p:transition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image" Target="../media/image2.png"/><Relationship Id="rId15" Type="http://schemas.openxmlformats.org/officeDocument/2006/relationships/image" Target="../media/image1.jpeg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/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任意多边形 11"/>
          <p:cNvSpPr/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角三角形 13"/>
          <p:cNvSpPr/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5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  <a:p>
            <a:pPr lvl="1" eaLnBrk="1" latinLnBrk="0" hangingPunct="1"/>
            <a:r>
              <a:rPr kumimoji="0" lang="zh-CN" altLang="en-US" smtClean="0"/>
              <a:t>第二级</a:t>
            </a:r>
            <a:endParaRPr kumimoji="0" lang="zh-CN" altLang="en-US" smtClean="0"/>
          </a:p>
          <a:p>
            <a:pPr lvl="2" eaLnBrk="1" latinLnBrk="0" hangingPunct="1"/>
            <a:r>
              <a:rPr kumimoji="0" lang="zh-CN" altLang="en-US" smtClean="0"/>
              <a:t>第三级</a:t>
            </a:r>
            <a:endParaRPr kumimoji="0" lang="zh-CN" altLang="en-US" smtClean="0"/>
          </a:p>
          <a:p>
            <a:pPr lvl="3" eaLnBrk="1" latinLnBrk="0" hangingPunct="1"/>
            <a:r>
              <a:rPr kumimoji="0" lang="zh-CN" altLang="en-US" smtClean="0"/>
              <a:t>第四级</a:t>
            </a:r>
            <a:endParaRPr kumimoji="0" lang="zh-CN" altLang="en-US" smtClean="0"/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5129336" y="6407944"/>
            <a:ext cx="1026840" cy="450056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1789271" y="6407944"/>
            <a:ext cx="2350681" cy="450056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4277113" y="6407944"/>
            <a:ext cx="510911" cy="450056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10CE6288-91EB-4048-9CCD-22C020CCEFAB}" type="slidenum">
              <a:rPr lang="en-US" altLang="zh-CN" smtClean="0"/>
            </a:fld>
            <a:endParaRPr lang="en-US" altLang="zh-CN"/>
          </a:p>
        </p:txBody>
      </p:sp>
      <p:pic>
        <p:nvPicPr>
          <p:cNvPr id="11" name="Picture 2" descr="D:\my thesis\dissertation\final\LOGO.png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6322422" y="6069812"/>
            <a:ext cx="2786082" cy="788212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65760" indent="-255905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 panose="05040102010807070707"/>
        <a:buChar char="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21665" indent="-228600" algn="l" rtl="0" eaLnBrk="1" latinLnBrk="0" hangingPunct="1">
        <a:spcBef>
          <a:spcPts val="325"/>
        </a:spcBef>
        <a:buClr>
          <a:schemeClr val="accent1"/>
        </a:buClr>
        <a:buFont typeface="Verdana" panose="020B0604030504040204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59790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 panose="05020102010507070707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 panose="05020102010507070707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 panose="05020102010507070707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 panose="05020102010507070707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 panose="05020102010507070707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 panose="05020102010507070707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 panose="05020102010507070707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slides/_rels/slide3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0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0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0.xml"/></Relationships>
</file>

<file path=ppt/slides/_rels/slide4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slides/_rels/slide4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0.xml"/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2.wmf"/><Relationship Id="rId1" Type="http://schemas.openxmlformats.org/officeDocument/2006/relationships/oleObject" Target="../embeddings/oleObject1.bin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</a:rPr>
              <a:t>第七章 身份</a:t>
            </a:r>
            <a:r>
              <a:rPr lang="zh-CN" altLang="en-US" dirty="0" smtClean="0">
                <a:latin typeface="Times New Roman" panose="02020603050405020304" pitchFamily="18" charset="0"/>
              </a:rPr>
              <a:t>认证</a:t>
            </a:r>
            <a:endParaRPr lang="zh-CN" altLang="en-US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7410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0" y="6408738"/>
            <a:ext cx="511175" cy="449262"/>
          </a:xfrm>
        </p:spPr>
        <p:txBody>
          <a:bodyPr/>
          <a:lstStyle/>
          <a:p>
            <a:fld id="{595BCB53-8DF0-42C2-AACF-FB3A2F69A7EE}" type="slidenum">
              <a:rPr lang="en-US" altLang="zh-CN" smtClean="0"/>
            </a:fld>
            <a:endParaRPr lang="en-US" altLang="zh-CN" smtClean="0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口令</a:t>
            </a:r>
            <a:r>
              <a:rPr lang="zh-CN" altLang="en-US" dirty="0"/>
              <a:t>机制</a:t>
            </a:r>
            <a:endParaRPr lang="zh-CN" altLang="en-US" dirty="0"/>
          </a:p>
          <a:p>
            <a:r>
              <a:rPr lang="zh-CN" altLang="en-US" dirty="0" smtClean="0"/>
              <a:t>基于</a:t>
            </a:r>
            <a:r>
              <a:rPr lang="zh-CN" altLang="en-US" dirty="0"/>
              <a:t>地址的认证机制</a:t>
            </a:r>
            <a:endParaRPr lang="zh-CN" altLang="en-US" dirty="0"/>
          </a:p>
          <a:p>
            <a:r>
              <a:rPr lang="zh-CN" altLang="en-US" dirty="0"/>
              <a:t>基于生物特征的认证机制</a:t>
            </a:r>
            <a:endParaRPr lang="zh-CN" altLang="en-US" dirty="0"/>
          </a:p>
          <a:p>
            <a:r>
              <a:rPr lang="zh-CN" altLang="en-US" dirty="0"/>
              <a:t>个人令牌认证机制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601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非密码身份认证</a:t>
            </a:r>
            <a:endParaRPr lang="zh-CN" altLang="en-US" dirty="0"/>
          </a:p>
        </p:txBody>
      </p:sp>
      <p:sp>
        <p:nvSpPr>
          <p:cNvPr id="51202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F1508C8-CDAC-4AC9-8658-A7E16E56816A}" type="datetime1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字典攻击：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为方便记忆，口令与自己周遭事物有关，如：身份证号、生日、车牌、电话等；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形成字典罗列所有可能做口令中的字符串。</a:t>
            </a:r>
            <a:endParaRPr lang="zh-CN" altLang="en-US" dirty="0" smtClean="0"/>
          </a:p>
          <a:p>
            <a:r>
              <a:rPr lang="zh-CN" altLang="en-US" dirty="0" smtClean="0"/>
              <a:t>穷举攻击：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特殊字典攻击，使用字符串全集作为字典。 </a:t>
            </a:r>
            <a:endParaRPr lang="en-US" altLang="zh-CN" dirty="0" smtClean="0"/>
          </a:p>
          <a:p>
            <a:pPr algn="just"/>
            <a:r>
              <a:rPr lang="zh-CN" altLang="en-US" dirty="0">
                <a:latin typeface="宋体" pitchFamily="2" charset="-122"/>
              </a:rPr>
              <a:t>窥探</a:t>
            </a:r>
            <a:r>
              <a:rPr lang="zh-CN" altLang="en-US" dirty="0" smtClean="0">
                <a:latin typeface="宋体" pitchFamily="2" charset="-122"/>
              </a:rPr>
              <a:t>：</a:t>
            </a:r>
            <a:endParaRPr lang="en-US" altLang="zh-CN" dirty="0" smtClean="0">
              <a:latin typeface="宋体" pitchFamily="2" charset="-122"/>
            </a:endParaRPr>
          </a:p>
          <a:p>
            <a:pPr lvl="1" algn="just"/>
            <a:r>
              <a:rPr lang="zh-CN" altLang="en-US" dirty="0">
                <a:latin typeface="宋体" pitchFamily="2" charset="-122"/>
              </a:rPr>
              <a:t>接近</a:t>
            </a:r>
            <a:r>
              <a:rPr lang="zh-CN" altLang="en-US" dirty="0" smtClean="0">
                <a:latin typeface="宋体" pitchFamily="2" charset="-122"/>
              </a:rPr>
              <a:t>被</a:t>
            </a:r>
            <a:r>
              <a:rPr lang="zh-CN" altLang="en-US" dirty="0">
                <a:latin typeface="宋体" pitchFamily="2" charset="-122"/>
              </a:rPr>
              <a:t>攻击</a:t>
            </a:r>
            <a:r>
              <a:rPr lang="zh-CN" altLang="en-US" dirty="0" smtClean="0">
                <a:latin typeface="宋体" pitchFamily="2" charset="-122"/>
              </a:rPr>
              <a:t>系统，</a:t>
            </a:r>
            <a:r>
              <a:rPr lang="zh-CN" altLang="en-US" dirty="0">
                <a:latin typeface="宋体" pitchFamily="2" charset="-122"/>
              </a:rPr>
              <a:t>安装监视器或亲自</a:t>
            </a:r>
            <a:r>
              <a:rPr lang="zh-CN" altLang="en-US" dirty="0" smtClean="0">
                <a:latin typeface="宋体" pitchFamily="2" charset="-122"/>
              </a:rPr>
              <a:t>窥探用户</a:t>
            </a:r>
            <a:r>
              <a:rPr lang="zh-CN" altLang="en-US" dirty="0">
                <a:latin typeface="宋体" pitchFamily="2" charset="-122"/>
              </a:rPr>
              <a:t>输入</a:t>
            </a:r>
            <a:r>
              <a:rPr lang="zh-CN" altLang="en-US" dirty="0" smtClean="0">
                <a:latin typeface="宋体" pitchFamily="2" charset="-122"/>
              </a:rPr>
              <a:t>口令。 </a:t>
            </a:r>
            <a:endParaRPr lang="zh-CN" altLang="en-US" dirty="0">
              <a:latin typeface="宋体" pitchFamily="2" charset="-122"/>
            </a:endParaRPr>
          </a:p>
          <a:p>
            <a:pPr algn="just"/>
            <a:r>
              <a:rPr lang="zh-CN" altLang="en-US" dirty="0">
                <a:latin typeface="宋体" pitchFamily="2" charset="-122"/>
              </a:rPr>
              <a:t>社交工程</a:t>
            </a:r>
            <a:r>
              <a:rPr lang="zh-CN" altLang="en-US" dirty="0" smtClean="0">
                <a:latin typeface="宋体" pitchFamily="2" charset="-122"/>
              </a:rPr>
              <a:t>：</a:t>
            </a:r>
            <a:endParaRPr lang="en-US" altLang="zh-CN" dirty="0" smtClean="0">
              <a:latin typeface="宋体" pitchFamily="2" charset="-122"/>
            </a:endParaRPr>
          </a:p>
          <a:p>
            <a:pPr lvl="1" algn="just"/>
            <a:r>
              <a:rPr lang="zh-CN" altLang="en-US" dirty="0" smtClean="0">
                <a:latin typeface="宋体" pitchFamily="2" charset="-122"/>
              </a:rPr>
              <a:t>冒充</a:t>
            </a:r>
            <a:r>
              <a:rPr lang="zh-CN" altLang="en-US" dirty="0">
                <a:latin typeface="宋体" pitchFamily="2" charset="-122"/>
              </a:rPr>
              <a:t>是处长或局长骗取管理员信任得到口令等等。冒充合法用户发送邮件或打电话给管理人员，以骗取用户口令等。</a:t>
            </a:r>
            <a:endParaRPr lang="zh-CN" altLang="en-US" dirty="0">
              <a:latin typeface="宋体" pitchFamily="2" charset="-122"/>
            </a:endParaRPr>
          </a:p>
          <a:p>
            <a:pPr algn="just"/>
            <a:r>
              <a:rPr lang="zh-CN" altLang="en-US" dirty="0">
                <a:latin typeface="宋体" pitchFamily="2" charset="-122"/>
              </a:rPr>
              <a:t>垃圾搜索</a:t>
            </a:r>
            <a:r>
              <a:rPr lang="zh-CN" altLang="en-US" dirty="0" smtClean="0">
                <a:latin typeface="宋体" pitchFamily="2" charset="-122"/>
              </a:rPr>
              <a:t>：</a:t>
            </a:r>
            <a:endParaRPr lang="en-US" altLang="zh-CN" dirty="0" smtClean="0">
              <a:latin typeface="宋体" pitchFamily="2" charset="-122"/>
            </a:endParaRPr>
          </a:p>
          <a:p>
            <a:pPr lvl="1" algn="just"/>
            <a:r>
              <a:rPr lang="zh-CN" altLang="en-US" dirty="0" smtClean="0">
                <a:latin typeface="宋体" pitchFamily="2" charset="-122"/>
              </a:rPr>
              <a:t>搜索</a:t>
            </a:r>
            <a:r>
              <a:rPr lang="zh-CN" altLang="en-US" dirty="0">
                <a:latin typeface="宋体" pitchFamily="2" charset="-122"/>
              </a:rPr>
              <a:t>被攻击者的废弃物，得到与攻击系统有关的信息，如用户将口令写在纸上又随便丢弃</a:t>
            </a:r>
            <a:r>
              <a:rPr lang="zh-CN" altLang="en-US" dirty="0" smtClean="0">
                <a:latin typeface="宋体" pitchFamily="2" charset="-122"/>
              </a:rPr>
              <a:t>。</a:t>
            </a:r>
            <a:endParaRPr lang="zh-CN" altLang="en-US" dirty="0" smtClean="0"/>
          </a:p>
        </p:txBody>
      </p:sp>
      <p:sp>
        <p:nvSpPr>
          <p:cNvPr id="78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口令攻击 </a:t>
            </a:r>
            <a:endParaRPr lang="zh-CN" altLang="en-US" dirty="0"/>
          </a:p>
        </p:txBody>
      </p:sp>
      <p:sp>
        <p:nvSpPr>
          <p:cNvPr id="26628" name="灯片编号占位符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C6B68FE-F528-4FFE-B462-28753FC08FE8}" type="slidenum">
              <a:rPr lang="en-US" altLang="zh-CN" smtClean="0"/>
            </a:fld>
            <a:endParaRPr lang="en-US" altLang="zh-CN" smtClean="0"/>
          </a:p>
        </p:txBody>
      </p:sp>
      <p:sp>
        <p:nvSpPr>
          <p:cNvPr id="26629" name="Rectangle 4"/>
          <p:cNvSpPr>
            <a:spLocks noChangeArrowheads="1"/>
          </p:cNvSpPr>
          <p:nvPr/>
        </p:nvSpPr>
        <p:spPr bwMode="auto">
          <a:xfrm>
            <a:off x="0" y="1266825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7170" name="Picture 2" descr="http://images.cnblogs.com/cnblogs_com/jfzhu/201212/201212200603505988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-179465"/>
            <a:ext cx="6246497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6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66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采用较长的长度</a:t>
            </a:r>
            <a:endParaRPr lang="zh-CN" altLang="en-US" dirty="0" smtClean="0"/>
          </a:p>
          <a:p>
            <a:pPr lvl="1"/>
            <a:r>
              <a:rPr lang="zh-CN" altLang="en-US" dirty="0"/>
              <a:t>口令</a:t>
            </a:r>
            <a:r>
              <a:rPr lang="zh-CN" dirty="0" smtClean="0"/>
              <a:t>破解</a:t>
            </a:r>
            <a:r>
              <a:rPr lang="zh-CN" altLang="en-US" dirty="0" smtClean="0"/>
              <a:t>的难度随口令长度</a:t>
            </a:r>
            <a:r>
              <a:rPr lang="zh-CN" dirty="0" smtClean="0"/>
              <a:t>指数增长</a:t>
            </a:r>
            <a:r>
              <a:rPr lang="zh-CN" altLang="en-US" dirty="0" smtClean="0"/>
              <a:t>，如</a:t>
            </a:r>
            <a:r>
              <a:rPr lang="zh-CN" dirty="0" smtClean="0"/>
              <a:t>至少包含</a:t>
            </a:r>
            <a:r>
              <a:rPr lang="en-US" dirty="0" smtClean="0"/>
              <a:t>8</a:t>
            </a:r>
            <a:r>
              <a:rPr lang="zh-CN" dirty="0" smtClean="0"/>
              <a:t>个字符</a:t>
            </a:r>
            <a:endParaRPr lang="zh-CN" dirty="0" smtClean="0"/>
          </a:p>
          <a:p>
            <a:pPr lvl="0"/>
            <a:r>
              <a:rPr lang="zh-CN" altLang="en-US" dirty="0" smtClean="0"/>
              <a:t>采用多种字符的组合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如大小写、数字和各种符号的组合</a:t>
            </a:r>
            <a:endParaRPr lang="zh-CN" altLang="en-US" dirty="0" smtClean="0"/>
          </a:p>
          <a:p>
            <a:pPr lvl="0"/>
            <a:r>
              <a:rPr lang="zh-CN" altLang="en-US" dirty="0" smtClean="0"/>
              <a:t>避免使用单词、术语及用户相关信息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如单词、术语以及用户名、姓名、电话、生日、车牌等用户相关信息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安全口令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BFCE6DA-D661-425D-AE6F-6414FC7C8D7B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(1) </a:t>
            </a:r>
            <a:r>
              <a:rPr lang="zh-CN" altLang="en-US" dirty="0" smtClean="0"/>
              <a:t>限制猜测次数。</a:t>
            </a:r>
            <a:endParaRPr lang="zh-CN" altLang="en-US" dirty="0" smtClean="0"/>
          </a:p>
          <a:p>
            <a:r>
              <a:rPr lang="en-US" altLang="zh-CN" dirty="0" smtClean="0"/>
              <a:t>(2) </a:t>
            </a:r>
            <a:r>
              <a:rPr lang="zh-CN" altLang="en-US" dirty="0" smtClean="0"/>
              <a:t>降低猜测口令的速度。</a:t>
            </a:r>
            <a:endParaRPr lang="zh-CN" altLang="en-US" dirty="0" smtClean="0"/>
          </a:p>
          <a:p>
            <a:r>
              <a:rPr lang="en-US" altLang="zh-CN" dirty="0" smtClean="0"/>
              <a:t>(3) </a:t>
            </a:r>
            <a:r>
              <a:rPr lang="zh-CN" altLang="en-US" dirty="0" smtClean="0"/>
              <a:t>增加攻击者搜索的空间，使必须搜索的口令数目非常大。</a:t>
            </a:r>
            <a:endParaRPr lang="zh-CN" altLang="en-US" dirty="0" smtClean="0"/>
          </a:p>
          <a:p>
            <a:r>
              <a:rPr lang="en-US" altLang="zh-CN" dirty="0" smtClean="0"/>
              <a:t>(4) </a:t>
            </a:r>
            <a:r>
              <a:rPr lang="zh-CN" altLang="en-US" dirty="0" smtClean="0"/>
              <a:t>要求用户选择自己的口令，安全的口令。</a:t>
            </a:r>
            <a:endParaRPr lang="en-US" altLang="zh-CN" dirty="0" smtClean="0"/>
          </a:p>
          <a:p>
            <a:r>
              <a:rPr lang="en-US" altLang="zh-CN" dirty="0" smtClean="0"/>
              <a:t>(5)</a:t>
            </a:r>
            <a:r>
              <a:rPr lang="zh-CN" altLang="en-US" dirty="0" smtClean="0"/>
              <a:t>定期更换口令。</a:t>
            </a:r>
            <a:endParaRPr lang="zh-CN" altLang="en-US" dirty="0"/>
          </a:p>
        </p:txBody>
      </p:sp>
      <p:sp>
        <p:nvSpPr>
          <p:cNvPr id="31539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口令安全增强策略和机制</a:t>
            </a:r>
            <a:endParaRPr lang="zh-CN" altLang="en-US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3440D-EAEC-4A5D-911F-3F42C5BE5B62}" type="datetime1">
              <a:rPr lang="zh-CN" altLang="en-US" smtClean="0"/>
            </a:fld>
            <a:endParaRPr lang="en-US" altLang="zh-CN" smtClean="0"/>
          </a:p>
        </p:txBody>
      </p:sp>
      <p:sp>
        <p:nvSpPr>
          <p:cNvPr id="603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口令机制：明文</a:t>
            </a:r>
            <a:endParaRPr lang="zh-CN" altLang="en-US"/>
          </a:p>
        </p:txBody>
      </p:sp>
      <p:sp>
        <p:nvSpPr>
          <p:cNvPr id="52228" name="Rectangle 4"/>
          <p:cNvSpPr>
            <a:spLocks noRot="1" noChangeArrowheads="1"/>
          </p:cNvSpPr>
          <p:nvPr/>
        </p:nvSpPr>
        <p:spPr bwMode="auto">
          <a:xfrm>
            <a:off x="1143000" y="1285875"/>
            <a:ext cx="7704138" cy="46021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533400" indent="-5334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</a:pPr>
            <a:endParaRPr lang="zh-CN" altLang="en-US" sz="3000" b="1">
              <a:latin typeface="Times New Roman" panose="02020603050405020304" pitchFamily="18" charset="0"/>
            </a:endParaRPr>
          </a:p>
        </p:txBody>
      </p:sp>
      <p:sp>
        <p:nvSpPr>
          <p:cNvPr id="52229" name="AutoShape 5"/>
          <p:cNvSpPr>
            <a:spLocks noChangeArrowheads="1"/>
          </p:cNvSpPr>
          <p:nvPr/>
        </p:nvSpPr>
        <p:spPr bwMode="auto">
          <a:xfrm>
            <a:off x="3276600" y="2997200"/>
            <a:ext cx="1223963" cy="576263"/>
          </a:xfrm>
          <a:prstGeom prst="flowChartDecision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1600" b="1">
                <a:latin typeface="Times New Roman" panose="02020603050405020304" pitchFamily="18" charset="0"/>
              </a:rPr>
              <a:t>ID OK</a:t>
            </a:r>
            <a:r>
              <a:rPr lang="zh-CN" altLang="en-US" sz="1600" b="1">
                <a:latin typeface="Times New Roman" panose="02020603050405020304" pitchFamily="18" charset="0"/>
              </a:rPr>
              <a:t>？</a:t>
            </a:r>
            <a:endParaRPr lang="zh-CN" altLang="en-US" sz="1600" b="1">
              <a:latin typeface="Times New Roman" panose="02020603050405020304" pitchFamily="18" charset="0"/>
            </a:endParaRPr>
          </a:p>
        </p:txBody>
      </p:sp>
      <p:sp>
        <p:nvSpPr>
          <p:cNvPr id="52230" name="Line 6"/>
          <p:cNvSpPr>
            <a:spLocks noChangeShapeType="1"/>
          </p:cNvSpPr>
          <p:nvPr/>
        </p:nvSpPr>
        <p:spPr bwMode="auto">
          <a:xfrm>
            <a:off x="4500563" y="3284538"/>
            <a:ext cx="1511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zh-CN" altLang="en-US" sz="2800"/>
          </a:p>
        </p:txBody>
      </p:sp>
      <p:sp>
        <p:nvSpPr>
          <p:cNvPr id="52231" name="Line 7"/>
          <p:cNvSpPr>
            <a:spLocks noChangeShapeType="1"/>
          </p:cNvSpPr>
          <p:nvPr/>
        </p:nvSpPr>
        <p:spPr bwMode="auto">
          <a:xfrm>
            <a:off x="3851275" y="2349500"/>
            <a:ext cx="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zh-CN" altLang="en-US" sz="2800"/>
          </a:p>
        </p:txBody>
      </p:sp>
      <p:sp>
        <p:nvSpPr>
          <p:cNvPr id="52232" name="Text Box 8"/>
          <p:cNvSpPr txBox="1">
            <a:spLocks noChangeArrowheads="1"/>
          </p:cNvSpPr>
          <p:nvPr/>
        </p:nvSpPr>
        <p:spPr bwMode="auto">
          <a:xfrm>
            <a:off x="4139406" y="2470150"/>
            <a:ext cx="2017713" cy="33855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600" b="1">
                <a:latin typeface="Times New Roman" panose="02020603050405020304" pitchFamily="18" charset="0"/>
              </a:rPr>
              <a:t>用户输入</a:t>
            </a:r>
            <a:r>
              <a:rPr lang="en-US" altLang="zh-CN" sz="1600" b="1">
                <a:latin typeface="Times New Roman" panose="02020603050405020304" pitchFamily="18" charset="0"/>
              </a:rPr>
              <a:t>ID</a:t>
            </a:r>
            <a:endParaRPr lang="en-US" altLang="zh-CN" sz="1600" b="1">
              <a:latin typeface="Times New Roman" panose="02020603050405020304" pitchFamily="18" charset="0"/>
            </a:endParaRPr>
          </a:p>
        </p:txBody>
      </p:sp>
      <p:sp>
        <p:nvSpPr>
          <p:cNvPr id="52233" name="Text Box 9"/>
          <p:cNvSpPr txBox="1">
            <a:spLocks noChangeArrowheads="1"/>
          </p:cNvSpPr>
          <p:nvPr/>
        </p:nvSpPr>
        <p:spPr bwMode="auto">
          <a:xfrm>
            <a:off x="6011863" y="3068638"/>
            <a:ext cx="1296987" cy="33855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600" b="1">
                <a:latin typeface="Times New Roman" panose="02020603050405020304" pitchFamily="18" charset="0"/>
              </a:rPr>
              <a:t>拒绝</a:t>
            </a:r>
            <a:endParaRPr lang="zh-CN" altLang="en-US" sz="1600" b="1">
              <a:latin typeface="Times New Roman" panose="02020603050405020304" pitchFamily="18" charset="0"/>
            </a:endParaRPr>
          </a:p>
        </p:txBody>
      </p:sp>
      <p:sp>
        <p:nvSpPr>
          <p:cNvPr id="52234" name="Rectangle 10"/>
          <p:cNvSpPr>
            <a:spLocks noChangeArrowheads="1"/>
          </p:cNvSpPr>
          <p:nvPr/>
        </p:nvSpPr>
        <p:spPr bwMode="auto">
          <a:xfrm>
            <a:off x="2771775" y="3933825"/>
            <a:ext cx="2376488" cy="35877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zh-CN" altLang="en-US" sz="1600" b="1">
                <a:latin typeface="Times New Roman" panose="02020603050405020304" pitchFamily="18" charset="0"/>
              </a:rPr>
              <a:t>查找与该</a:t>
            </a:r>
            <a:r>
              <a:rPr lang="en-US" altLang="zh-CN" sz="1600" b="1">
                <a:latin typeface="Times New Roman" panose="02020603050405020304" pitchFamily="18" charset="0"/>
              </a:rPr>
              <a:t>ID</a:t>
            </a:r>
            <a:r>
              <a:rPr lang="zh-CN" altLang="en-US" sz="1600" b="1">
                <a:latin typeface="Times New Roman" panose="02020603050405020304" pitchFamily="18" charset="0"/>
              </a:rPr>
              <a:t>对应</a:t>
            </a:r>
            <a:r>
              <a:rPr lang="zh-CN" altLang="en-US" sz="1600" b="1" smtClean="0">
                <a:latin typeface="Times New Roman" panose="02020603050405020304" pitchFamily="18" charset="0"/>
              </a:rPr>
              <a:t>的 </a:t>
            </a:r>
            <a:r>
              <a:rPr lang="en-US" altLang="zh-CN" sz="1600" b="1" smtClean="0">
                <a:latin typeface="Times New Roman" panose="02020603050405020304" pitchFamily="18" charset="0"/>
              </a:rPr>
              <a:t>PW</a:t>
            </a:r>
            <a:endParaRPr lang="en-US" altLang="zh-CN" sz="1600" b="1">
              <a:latin typeface="Times New Roman" panose="02020603050405020304" pitchFamily="18" charset="0"/>
            </a:endParaRPr>
          </a:p>
        </p:txBody>
      </p:sp>
      <p:graphicFrame>
        <p:nvGraphicFramePr>
          <p:cNvPr id="603147" name="Group 11"/>
          <p:cNvGraphicFramePr>
            <a:graphicFrameLocks noGrp="1"/>
          </p:cNvGraphicFramePr>
          <p:nvPr/>
        </p:nvGraphicFramePr>
        <p:xfrm>
          <a:off x="6084888" y="4005263"/>
          <a:ext cx="2663825" cy="1889760"/>
        </p:xfrm>
        <a:graphic>
          <a:graphicData uri="http://schemas.openxmlformats.org/drawingml/2006/table">
            <a:tbl>
              <a:tblPr/>
              <a:tblGrid>
                <a:gridCol w="2663825"/>
              </a:tblGrid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身份标识                       注册口令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11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ID1                                 PW1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ID2                                 PW2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ID3                                 PW3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....                                   ....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IDn                                 PWn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2243" name="Line 19"/>
          <p:cNvSpPr>
            <a:spLocks noChangeShapeType="1"/>
          </p:cNvSpPr>
          <p:nvPr/>
        </p:nvSpPr>
        <p:spPr bwMode="auto">
          <a:xfrm>
            <a:off x="3851275" y="3573463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zh-CN" altLang="en-US" sz="2800"/>
          </a:p>
        </p:txBody>
      </p:sp>
      <p:sp>
        <p:nvSpPr>
          <p:cNvPr id="52244" name="Line 20"/>
          <p:cNvSpPr>
            <a:spLocks noChangeShapeType="1"/>
          </p:cNvSpPr>
          <p:nvPr/>
        </p:nvSpPr>
        <p:spPr bwMode="auto">
          <a:xfrm>
            <a:off x="5148263" y="4076700"/>
            <a:ext cx="8651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zh-CN" altLang="en-US" sz="2800"/>
          </a:p>
        </p:txBody>
      </p:sp>
      <p:sp>
        <p:nvSpPr>
          <p:cNvPr id="52245" name="AutoShape 21"/>
          <p:cNvSpPr>
            <a:spLocks noChangeArrowheads="1"/>
          </p:cNvSpPr>
          <p:nvPr/>
        </p:nvSpPr>
        <p:spPr bwMode="auto">
          <a:xfrm>
            <a:off x="3276600" y="5157788"/>
            <a:ext cx="1223963" cy="574675"/>
          </a:xfrm>
          <a:prstGeom prst="flowChartDecision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zh-CN" altLang="en-US" sz="1600" b="1">
                <a:latin typeface="Times New Roman" panose="02020603050405020304" pitchFamily="18" charset="0"/>
              </a:rPr>
              <a:t>相同？</a:t>
            </a:r>
            <a:endParaRPr lang="zh-CN" altLang="en-US" sz="1600" b="1">
              <a:latin typeface="Times New Roman" panose="02020603050405020304" pitchFamily="18" charset="0"/>
            </a:endParaRPr>
          </a:p>
        </p:txBody>
      </p:sp>
      <p:sp>
        <p:nvSpPr>
          <p:cNvPr id="52246" name="Line 22"/>
          <p:cNvSpPr>
            <a:spLocks noChangeShapeType="1"/>
          </p:cNvSpPr>
          <p:nvPr/>
        </p:nvSpPr>
        <p:spPr bwMode="auto">
          <a:xfrm>
            <a:off x="1619250" y="2492375"/>
            <a:ext cx="0" cy="2305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zh-CN" altLang="en-US" sz="2800"/>
          </a:p>
        </p:txBody>
      </p:sp>
      <p:sp>
        <p:nvSpPr>
          <p:cNvPr id="52247" name="Line 23"/>
          <p:cNvSpPr>
            <a:spLocks noChangeShapeType="1"/>
          </p:cNvSpPr>
          <p:nvPr/>
        </p:nvSpPr>
        <p:spPr bwMode="auto">
          <a:xfrm>
            <a:off x="1619250" y="4797425"/>
            <a:ext cx="2232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zh-CN" altLang="en-US" sz="2800"/>
          </a:p>
        </p:txBody>
      </p:sp>
      <p:sp>
        <p:nvSpPr>
          <p:cNvPr id="52248" name="Line 24"/>
          <p:cNvSpPr>
            <a:spLocks noChangeShapeType="1"/>
          </p:cNvSpPr>
          <p:nvPr/>
        </p:nvSpPr>
        <p:spPr bwMode="auto">
          <a:xfrm>
            <a:off x="3851275" y="4797425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zh-CN" altLang="en-US" sz="2800"/>
          </a:p>
        </p:txBody>
      </p:sp>
      <p:sp>
        <p:nvSpPr>
          <p:cNvPr id="52249" name="Line 25"/>
          <p:cNvSpPr>
            <a:spLocks noChangeShapeType="1"/>
          </p:cNvSpPr>
          <p:nvPr/>
        </p:nvSpPr>
        <p:spPr bwMode="auto">
          <a:xfrm>
            <a:off x="4499992" y="5445125"/>
            <a:ext cx="5762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zh-CN" altLang="en-US" sz="2800"/>
          </a:p>
        </p:txBody>
      </p:sp>
      <p:sp>
        <p:nvSpPr>
          <p:cNvPr id="52250" name="Line 26"/>
          <p:cNvSpPr>
            <a:spLocks noChangeShapeType="1"/>
          </p:cNvSpPr>
          <p:nvPr/>
        </p:nvSpPr>
        <p:spPr bwMode="auto">
          <a:xfrm>
            <a:off x="3851275" y="5733256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zh-CN" altLang="en-US" sz="2800"/>
          </a:p>
        </p:txBody>
      </p:sp>
      <p:sp>
        <p:nvSpPr>
          <p:cNvPr id="52251" name="Text Box 27"/>
          <p:cNvSpPr txBox="1">
            <a:spLocks noChangeArrowheads="1"/>
          </p:cNvSpPr>
          <p:nvPr/>
        </p:nvSpPr>
        <p:spPr bwMode="auto">
          <a:xfrm>
            <a:off x="3635375" y="6165850"/>
            <a:ext cx="649288" cy="33855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600" b="1">
                <a:latin typeface="Times New Roman" panose="02020603050405020304" pitchFamily="18" charset="0"/>
              </a:rPr>
              <a:t>接受</a:t>
            </a:r>
            <a:endParaRPr lang="zh-CN" altLang="en-US" sz="1600" b="1">
              <a:latin typeface="Times New Roman" panose="02020603050405020304" pitchFamily="18" charset="0"/>
            </a:endParaRPr>
          </a:p>
        </p:txBody>
      </p:sp>
      <p:sp>
        <p:nvSpPr>
          <p:cNvPr id="52252" name="Text Box 28"/>
          <p:cNvSpPr txBox="1">
            <a:spLocks noChangeArrowheads="1"/>
          </p:cNvSpPr>
          <p:nvPr/>
        </p:nvSpPr>
        <p:spPr bwMode="auto">
          <a:xfrm>
            <a:off x="5148263" y="5229225"/>
            <a:ext cx="720725" cy="33855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600" b="1">
                <a:latin typeface="Times New Roman" panose="02020603050405020304" pitchFamily="18" charset="0"/>
              </a:rPr>
              <a:t>拒绝</a:t>
            </a:r>
            <a:endParaRPr lang="zh-CN" altLang="en-US" sz="1600" b="1">
              <a:latin typeface="Times New Roman" panose="02020603050405020304" pitchFamily="18" charset="0"/>
            </a:endParaRPr>
          </a:p>
        </p:txBody>
      </p:sp>
      <p:sp>
        <p:nvSpPr>
          <p:cNvPr id="52253" name="Text Box 29"/>
          <p:cNvSpPr txBox="1">
            <a:spLocks noChangeArrowheads="1"/>
          </p:cNvSpPr>
          <p:nvPr/>
        </p:nvSpPr>
        <p:spPr bwMode="auto">
          <a:xfrm>
            <a:off x="4572000" y="2924175"/>
            <a:ext cx="720725" cy="33855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b="1">
                <a:latin typeface="Times New Roman" panose="02020603050405020304" pitchFamily="18" charset="0"/>
              </a:rPr>
              <a:t>N</a:t>
            </a:r>
            <a:endParaRPr lang="en-US" altLang="zh-CN" sz="1600" b="1">
              <a:latin typeface="Times New Roman" panose="02020603050405020304" pitchFamily="18" charset="0"/>
            </a:endParaRPr>
          </a:p>
        </p:txBody>
      </p:sp>
      <p:sp>
        <p:nvSpPr>
          <p:cNvPr id="52254" name="Text Box 30"/>
          <p:cNvSpPr txBox="1">
            <a:spLocks noChangeArrowheads="1"/>
          </p:cNvSpPr>
          <p:nvPr/>
        </p:nvSpPr>
        <p:spPr bwMode="auto">
          <a:xfrm>
            <a:off x="4572000" y="5013325"/>
            <a:ext cx="720725" cy="33855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b="1">
                <a:latin typeface="Times New Roman" panose="02020603050405020304" pitchFamily="18" charset="0"/>
              </a:rPr>
              <a:t>N</a:t>
            </a:r>
            <a:endParaRPr lang="en-US" altLang="zh-CN" sz="1600" b="1">
              <a:latin typeface="Times New Roman" panose="02020603050405020304" pitchFamily="18" charset="0"/>
            </a:endParaRPr>
          </a:p>
        </p:txBody>
      </p:sp>
      <p:sp>
        <p:nvSpPr>
          <p:cNvPr id="52255" name="Text Box 31"/>
          <p:cNvSpPr txBox="1">
            <a:spLocks noChangeArrowheads="1"/>
          </p:cNvSpPr>
          <p:nvPr/>
        </p:nvSpPr>
        <p:spPr bwMode="auto">
          <a:xfrm>
            <a:off x="3995738" y="3573463"/>
            <a:ext cx="720725" cy="33855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b="1">
                <a:latin typeface="Times New Roman" panose="02020603050405020304" pitchFamily="18" charset="0"/>
              </a:rPr>
              <a:t>Y</a:t>
            </a:r>
            <a:endParaRPr lang="en-US" altLang="zh-CN" sz="1600" b="1">
              <a:latin typeface="Times New Roman" panose="02020603050405020304" pitchFamily="18" charset="0"/>
            </a:endParaRPr>
          </a:p>
        </p:txBody>
      </p:sp>
      <p:sp>
        <p:nvSpPr>
          <p:cNvPr id="52256" name="Text Box 32"/>
          <p:cNvSpPr txBox="1">
            <a:spLocks noChangeArrowheads="1"/>
          </p:cNvSpPr>
          <p:nvPr/>
        </p:nvSpPr>
        <p:spPr bwMode="auto">
          <a:xfrm>
            <a:off x="4140200" y="5734050"/>
            <a:ext cx="720725" cy="33855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b="1">
                <a:latin typeface="Times New Roman" panose="02020603050405020304" pitchFamily="18" charset="0"/>
              </a:rPr>
              <a:t>Y</a:t>
            </a:r>
            <a:endParaRPr lang="en-US" altLang="zh-CN" sz="1600" b="1">
              <a:latin typeface="Times New Roman" panose="02020603050405020304" pitchFamily="18" charset="0"/>
            </a:endParaRPr>
          </a:p>
        </p:txBody>
      </p:sp>
      <p:sp>
        <p:nvSpPr>
          <p:cNvPr id="52257" name="Text Box 33"/>
          <p:cNvSpPr txBox="1">
            <a:spLocks noChangeArrowheads="1"/>
          </p:cNvSpPr>
          <p:nvPr/>
        </p:nvSpPr>
        <p:spPr bwMode="auto">
          <a:xfrm>
            <a:off x="1692275" y="2420938"/>
            <a:ext cx="2017713" cy="33855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600" b="1">
                <a:latin typeface="Times New Roman" panose="02020603050405020304" pitchFamily="18" charset="0"/>
              </a:rPr>
              <a:t>用户输入</a:t>
            </a:r>
            <a:r>
              <a:rPr lang="en-US" altLang="zh-CN" sz="1600" b="1">
                <a:latin typeface="Times New Roman" panose="02020603050405020304" pitchFamily="18" charset="0"/>
              </a:rPr>
              <a:t>PW</a:t>
            </a:r>
            <a:endParaRPr lang="en-US" altLang="zh-CN" sz="1600" b="1">
              <a:latin typeface="Times New Roman" panose="02020603050405020304" pitchFamily="18" charset="0"/>
            </a:endParaRPr>
          </a:p>
        </p:txBody>
      </p:sp>
      <p:sp>
        <p:nvSpPr>
          <p:cNvPr id="52258" name="Text Box 34"/>
          <p:cNvSpPr txBox="1">
            <a:spLocks noChangeArrowheads="1"/>
          </p:cNvSpPr>
          <p:nvPr/>
        </p:nvSpPr>
        <p:spPr bwMode="auto">
          <a:xfrm>
            <a:off x="6156176" y="3407192"/>
            <a:ext cx="2447552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b="1" smtClean="0">
                <a:solidFill>
                  <a:srgbClr val="CC0000"/>
                </a:solidFill>
                <a:latin typeface="Times New Roman" panose="02020603050405020304" pitchFamily="18" charset="0"/>
              </a:rPr>
              <a:t>明文口令</a:t>
            </a:r>
            <a:r>
              <a:rPr lang="zh-CN" altLang="en-US" b="1">
                <a:solidFill>
                  <a:srgbClr val="CC0000"/>
                </a:solidFill>
                <a:latin typeface="Times New Roman" panose="02020603050405020304" pitchFamily="18" charset="0"/>
              </a:rPr>
              <a:t>表</a:t>
            </a:r>
            <a:endParaRPr lang="zh-CN" altLang="en-US" b="1">
              <a:solidFill>
                <a:srgbClr val="CC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2259" name="Text Box 35"/>
          <p:cNvSpPr txBox="1">
            <a:spLocks noChangeArrowheads="1"/>
          </p:cNvSpPr>
          <p:nvPr/>
        </p:nvSpPr>
        <p:spPr bwMode="auto">
          <a:xfrm>
            <a:off x="1835150" y="4508500"/>
            <a:ext cx="1152525" cy="33855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b="1">
                <a:latin typeface="Times New Roman" panose="02020603050405020304" pitchFamily="18" charset="0"/>
              </a:rPr>
              <a:t>PW‘</a:t>
            </a:r>
            <a:endParaRPr lang="en-US" altLang="zh-CN" sz="1600" b="1">
              <a:latin typeface="Times New Roman" panose="02020603050405020304" pitchFamily="18" charset="0"/>
            </a:endParaRPr>
          </a:p>
        </p:txBody>
      </p:sp>
      <p:sp>
        <p:nvSpPr>
          <p:cNvPr id="52260" name="Text Box 36"/>
          <p:cNvSpPr txBox="1">
            <a:spLocks noChangeArrowheads="1"/>
          </p:cNvSpPr>
          <p:nvPr/>
        </p:nvSpPr>
        <p:spPr bwMode="auto">
          <a:xfrm>
            <a:off x="4716463" y="4508500"/>
            <a:ext cx="1152525" cy="33855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b="1">
                <a:latin typeface="Times New Roman" panose="02020603050405020304" pitchFamily="18" charset="0"/>
              </a:rPr>
              <a:t>PW</a:t>
            </a:r>
            <a:endParaRPr lang="en-US" altLang="zh-CN" sz="1600" b="1">
              <a:latin typeface="Times New Roman" panose="02020603050405020304" pitchFamily="18" charset="0"/>
            </a:endParaRPr>
          </a:p>
        </p:txBody>
      </p:sp>
      <p:sp>
        <p:nvSpPr>
          <p:cNvPr id="52261" name="Text Box 37"/>
          <p:cNvSpPr txBox="1">
            <a:spLocks noChangeArrowheads="1"/>
          </p:cNvSpPr>
          <p:nvPr/>
        </p:nvSpPr>
        <p:spPr bwMode="auto">
          <a:xfrm>
            <a:off x="5219700" y="3716338"/>
            <a:ext cx="504825" cy="33855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b="1">
                <a:latin typeface="Times New Roman" panose="02020603050405020304" pitchFamily="18" charset="0"/>
              </a:rPr>
              <a:t>ID</a:t>
            </a:r>
            <a:endParaRPr lang="en-US" altLang="zh-CN" sz="1600" b="1">
              <a:latin typeface="Times New Roman" panose="02020603050405020304" pitchFamily="18" charset="0"/>
            </a:endParaRPr>
          </a:p>
        </p:txBody>
      </p:sp>
      <p:sp>
        <p:nvSpPr>
          <p:cNvPr id="52262" name="Line 38"/>
          <p:cNvSpPr>
            <a:spLocks noChangeShapeType="1"/>
          </p:cNvSpPr>
          <p:nvPr/>
        </p:nvSpPr>
        <p:spPr bwMode="auto">
          <a:xfrm flipH="1">
            <a:off x="3851275" y="4797425"/>
            <a:ext cx="22336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zh-CN" altLang="en-US" sz="28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灯片编号占位符 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</a:ln>
        </p:spPr>
        <p:txBody>
          <a:bodyPr wrap="square" lIns="91440" tIns="45720" rIns="91440" bIns="45720" numCol="1" anchorCtr="0" compatLnSpc="1"/>
          <a:lstStyle/>
          <a:p>
            <a:fld id="{FB4A01B6-5873-45B7-B7BC-EB3318BC4E6D}" type="slidenum">
              <a:rPr lang="en-US" altLang="zh-CN" smtClean="0"/>
            </a:fld>
            <a:endParaRPr lang="en-US" altLang="zh-CN" smtClean="0"/>
          </a:p>
        </p:txBody>
      </p:sp>
      <p:sp>
        <p:nvSpPr>
          <p:cNvPr id="77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latin typeface="宋体" pitchFamily="2" charset="-122"/>
              </a:rPr>
              <a:t>明文口令机制攻击</a:t>
            </a:r>
            <a:r>
              <a:rPr lang="zh-CN" altLang="en-US" dirty="0" smtClean="0"/>
              <a:t> </a:t>
            </a:r>
            <a:endParaRPr lang="zh-CN" altLang="en-US" dirty="0"/>
          </a:p>
        </p:txBody>
      </p:sp>
      <p:sp>
        <p:nvSpPr>
          <p:cNvPr id="24581" name="Rectangle 4"/>
          <p:cNvSpPr>
            <a:spLocks noChangeArrowheads="1"/>
          </p:cNvSpPr>
          <p:nvPr/>
        </p:nvSpPr>
        <p:spPr bwMode="auto">
          <a:xfrm>
            <a:off x="0" y="1266825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24582" name="Group 15"/>
          <p:cNvGrpSpPr/>
          <p:nvPr/>
        </p:nvGrpSpPr>
        <p:grpSpPr bwMode="auto">
          <a:xfrm>
            <a:off x="1285875" y="2204864"/>
            <a:ext cx="6553200" cy="2362200"/>
            <a:chOff x="1102" y="2857"/>
            <a:chExt cx="2016" cy="622"/>
          </a:xfrm>
        </p:grpSpPr>
        <p:sp>
          <p:nvSpPr>
            <p:cNvPr id="24583" name="computr1"/>
            <p:cNvSpPr>
              <a:spLocks noEditPoints="1" noChangeArrowheads="1"/>
            </p:cNvSpPr>
            <p:nvPr/>
          </p:nvSpPr>
          <p:spPr bwMode="auto">
            <a:xfrm>
              <a:off x="2902" y="2919"/>
              <a:ext cx="216" cy="18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w 21600"/>
                <a:gd name="T21" fmla="*/ 0 h 21600"/>
                <a:gd name="T22" fmla="*/ 0 w 21600"/>
                <a:gd name="T23" fmla="*/ 0 h 21600"/>
                <a:gd name="T24" fmla="*/ 0 w 21600"/>
                <a:gd name="T25" fmla="*/ 0 h 21600"/>
                <a:gd name="T26" fmla="*/ 0 w 21600"/>
                <a:gd name="T27" fmla="*/ 0 h 2160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4900 w 21600"/>
                <a:gd name="T43" fmla="*/ 2541 h 21600"/>
                <a:gd name="T44" fmla="*/ 16800 w 21600"/>
                <a:gd name="T45" fmla="*/ 11204 h 21600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1600" h="21600" extrusionOk="0">
                  <a:moveTo>
                    <a:pt x="16994" y="15388"/>
                  </a:moveTo>
                  <a:lnTo>
                    <a:pt x="16994" y="13553"/>
                  </a:lnTo>
                  <a:lnTo>
                    <a:pt x="19535" y="13553"/>
                  </a:lnTo>
                  <a:lnTo>
                    <a:pt x="19535" y="10729"/>
                  </a:lnTo>
                  <a:lnTo>
                    <a:pt x="19535" y="6776"/>
                  </a:lnTo>
                  <a:lnTo>
                    <a:pt x="19535" y="0"/>
                  </a:lnTo>
                  <a:lnTo>
                    <a:pt x="10800" y="0"/>
                  </a:lnTo>
                  <a:lnTo>
                    <a:pt x="2065" y="0"/>
                  </a:lnTo>
                  <a:lnTo>
                    <a:pt x="2065" y="6776"/>
                  </a:lnTo>
                  <a:lnTo>
                    <a:pt x="2065" y="10729"/>
                  </a:lnTo>
                  <a:lnTo>
                    <a:pt x="2065" y="13553"/>
                  </a:lnTo>
                  <a:lnTo>
                    <a:pt x="4606" y="13553"/>
                  </a:lnTo>
                  <a:lnTo>
                    <a:pt x="4606" y="15388"/>
                  </a:lnTo>
                  <a:lnTo>
                    <a:pt x="0" y="15388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21600" y="15388"/>
                  </a:lnTo>
                  <a:lnTo>
                    <a:pt x="16994" y="15388"/>
                  </a:lnTo>
                  <a:close/>
                </a:path>
                <a:path w="21600" h="21600" extrusionOk="0">
                  <a:moveTo>
                    <a:pt x="4606" y="15388"/>
                  </a:moveTo>
                  <a:lnTo>
                    <a:pt x="4606" y="13553"/>
                  </a:lnTo>
                  <a:lnTo>
                    <a:pt x="16994" y="13553"/>
                  </a:lnTo>
                  <a:lnTo>
                    <a:pt x="16994" y="15388"/>
                  </a:lnTo>
                  <a:lnTo>
                    <a:pt x="4606" y="15388"/>
                  </a:lnTo>
                </a:path>
                <a:path w="21600" h="21600" extrusionOk="0">
                  <a:moveTo>
                    <a:pt x="4606" y="11294"/>
                  </a:moveTo>
                  <a:lnTo>
                    <a:pt x="4606" y="2259"/>
                  </a:lnTo>
                  <a:lnTo>
                    <a:pt x="16994" y="2259"/>
                  </a:lnTo>
                  <a:lnTo>
                    <a:pt x="16994" y="11294"/>
                  </a:lnTo>
                  <a:lnTo>
                    <a:pt x="4606" y="11294"/>
                  </a:lnTo>
                  <a:moveTo>
                    <a:pt x="13976" y="17082"/>
                  </a:moveTo>
                  <a:lnTo>
                    <a:pt x="13976" y="16376"/>
                  </a:lnTo>
                  <a:lnTo>
                    <a:pt x="20171" y="16376"/>
                  </a:lnTo>
                  <a:lnTo>
                    <a:pt x="20171" y="17082"/>
                  </a:lnTo>
                  <a:lnTo>
                    <a:pt x="13976" y="17082"/>
                  </a:lnTo>
                </a:path>
              </a:pathLst>
            </a:custGeom>
            <a:noFill/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4584" name="computr3"/>
            <p:cNvSpPr>
              <a:spLocks noEditPoints="1" noChangeArrowheads="1"/>
            </p:cNvSpPr>
            <p:nvPr/>
          </p:nvSpPr>
          <p:spPr bwMode="auto">
            <a:xfrm>
              <a:off x="1102" y="2857"/>
              <a:ext cx="288" cy="24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7800 w 21600"/>
                <a:gd name="T13" fmla="*/ 2602 h 21600"/>
                <a:gd name="T14" fmla="*/ 16350 w 21600"/>
                <a:gd name="T15" fmla="*/ 11798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 extrusionOk="0">
                  <a:moveTo>
                    <a:pt x="18250" y="17743"/>
                  </a:moveTo>
                  <a:lnTo>
                    <a:pt x="17557" y="16971"/>
                  </a:lnTo>
                  <a:lnTo>
                    <a:pt x="5429" y="16971"/>
                  </a:lnTo>
                  <a:lnTo>
                    <a:pt x="4736" y="17743"/>
                  </a:lnTo>
                  <a:lnTo>
                    <a:pt x="18250" y="17743"/>
                  </a:lnTo>
                  <a:close/>
                </a:path>
                <a:path w="21600" h="21600" extrusionOk="0">
                  <a:moveTo>
                    <a:pt x="18250" y="17743"/>
                  </a:moveTo>
                  <a:moveTo>
                    <a:pt x="19405" y="19131"/>
                  </a:moveTo>
                  <a:lnTo>
                    <a:pt x="18712" y="18360"/>
                  </a:lnTo>
                  <a:lnTo>
                    <a:pt x="4274" y="18360"/>
                  </a:lnTo>
                  <a:lnTo>
                    <a:pt x="3581" y="19131"/>
                  </a:lnTo>
                  <a:lnTo>
                    <a:pt x="19405" y="19131"/>
                  </a:lnTo>
                  <a:close/>
                </a:path>
                <a:path w="21600" h="21600" extrusionOk="0">
                  <a:moveTo>
                    <a:pt x="19405" y="19131"/>
                  </a:moveTo>
                  <a:moveTo>
                    <a:pt x="20560" y="20520"/>
                  </a:moveTo>
                  <a:lnTo>
                    <a:pt x="19867" y="19749"/>
                  </a:lnTo>
                  <a:lnTo>
                    <a:pt x="3119" y="19749"/>
                  </a:lnTo>
                  <a:lnTo>
                    <a:pt x="2426" y="20520"/>
                  </a:lnTo>
                  <a:lnTo>
                    <a:pt x="20560" y="20520"/>
                  </a:lnTo>
                  <a:close/>
                </a:path>
                <a:path w="21600" h="21600" extrusionOk="0">
                  <a:moveTo>
                    <a:pt x="20560" y="20520"/>
                  </a:moveTo>
                  <a:moveTo>
                    <a:pt x="4620" y="16971"/>
                  </a:moveTo>
                  <a:lnTo>
                    <a:pt x="5313" y="16200"/>
                  </a:lnTo>
                  <a:lnTo>
                    <a:pt x="7624" y="16200"/>
                  </a:lnTo>
                  <a:lnTo>
                    <a:pt x="7624" y="14194"/>
                  </a:lnTo>
                  <a:lnTo>
                    <a:pt x="5891" y="14194"/>
                  </a:lnTo>
                  <a:lnTo>
                    <a:pt x="5891" y="0"/>
                  </a:lnTo>
                  <a:lnTo>
                    <a:pt x="12013" y="0"/>
                  </a:lnTo>
                  <a:lnTo>
                    <a:pt x="18135" y="0"/>
                  </a:lnTo>
                  <a:lnTo>
                    <a:pt x="18135" y="10800"/>
                  </a:lnTo>
                  <a:lnTo>
                    <a:pt x="18135" y="14194"/>
                  </a:lnTo>
                  <a:lnTo>
                    <a:pt x="16402" y="14194"/>
                  </a:lnTo>
                  <a:lnTo>
                    <a:pt x="16402" y="16200"/>
                  </a:lnTo>
                  <a:lnTo>
                    <a:pt x="17788" y="16200"/>
                  </a:lnTo>
                  <a:lnTo>
                    <a:pt x="19059" y="17743"/>
                  </a:lnTo>
                  <a:lnTo>
                    <a:pt x="21022" y="19903"/>
                  </a:lnTo>
                  <a:lnTo>
                    <a:pt x="21253" y="20057"/>
                  </a:lnTo>
                  <a:lnTo>
                    <a:pt x="21369" y="20366"/>
                  </a:lnTo>
                  <a:lnTo>
                    <a:pt x="21600" y="20674"/>
                  </a:lnTo>
                  <a:lnTo>
                    <a:pt x="21600" y="20829"/>
                  </a:lnTo>
                  <a:lnTo>
                    <a:pt x="21600" y="20983"/>
                  </a:lnTo>
                  <a:lnTo>
                    <a:pt x="21600" y="21137"/>
                  </a:lnTo>
                  <a:lnTo>
                    <a:pt x="21600" y="21291"/>
                  </a:lnTo>
                  <a:lnTo>
                    <a:pt x="21484" y="21446"/>
                  </a:lnTo>
                  <a:lnTo>
                    <a:pt x="21369" y="21446"/>
                  </a:lnTo>
                  <a:lnTo>
                    <a:pt x="21138" y="21600"/>
                  </a:lnTo>
                  <a:lnTo>
                    <a:pt x="21022" y="21600"/>
                  </a:lnTo>
                  <a:lnTo>
                    <a:pt x="10973" y="21600"/>
                  </a:lnTo>
                  <a:lnTo>
                    <a:pt x="2079" y="21600"/>
                  </a:lnTo>
                  <a:lnTo>
                    <a:pt x="1848" y="21600"/>
                  </a:lnTo>
                  <a:lnTo>
                    <a:pt x="1733" y="21446"/>
                  </a:lnTo>
                  <a:lnTo>
                    <a:pt x="1617" y="21446"/>
                  </a:lnTo>
                  <a:lnTo>
                    <a:pt x="1502" y="21291"/>
                  </a:lnTo>
                  <a:lnTo>
                    <a:pt x="1386" y="21291"/>
                  </a:lnTo>
                  <a:lnTo>
                    <a:pt x="1386" y="21137"/>
                  </a:lnTo>
                  <a:lnTo>
                    <a:pt x="1386" y="20983"/>
                  </a:lnTo>
                  <a:lnTo>
                    <a:pt x="1386" y="20829"/>
                  </a:lnTo>
                  <a:lnTo>
                    <a:pt x="1502" y="20674"/>
                  </a:lnTo>
                  <a:lnTo>
                    <a:pt x="1617" y="20366"/>
                  </a:lnTo>
                  <a:lnTo>
                    <a:pt x="1733" y="20057"/>
                  </a:lnTo>
                  <a:lnTo>
                    <a:pt x="1964" y="19903"/>
                  </a:lnTo>
                  <a:lnTo>
                    <a:pt x="0" y="19903"/>
                  </a:lnTo>
                  <a:lnTo>
                    <a:pt x="0" y="10800"/>
                  </a:lnTo>
                  <a:lnTo>
                    <a:pt x="0" y="2777"/>
                  </a:lnTo>
                  <a:lnTo>
                    <a:pt x="4620" y="2777"/>
                  </a:lnTo>
                  <a:lnTo>
                    <a:pt x="4620" y="16971"/>
                  </a:lnTo>
                  <a:moveTo>
                    <a:pt x="4620" y="16971"/>
                  </a:moveTo>
                  <a:moveTo>
                    <a:pt x="4620" y="16971"/>
                  </a:moveTo>
                  <a:lnTo>
                    <a:pt x="4158" y="17434"/>
                  </a:lnTo>
                  <a:lnTo>
                    <a:pt x="2541" y="19286"/>
                  </a:lnTo>
                  <a:lnTo>
                    <a:pt x="1964" y="19903"/>
                  </a:lnTo>
                  <a:lnTo>
                    <a:pt x="4620" y="16971"/>
                  </a:lnTo>
                  <a:close/>
                </a:path>
                <a:path w="21600" h="21600" extrusionOk="0">
                  <a:moveTo>
                    <a:pt x="7624" y="2314"/>
                  </a:moveTo>
                  <a:moveTo>
                    <a:pt x="16402" y="2314"/>
                  </a:moveTo>
                  <a:lnTo>
                    <a:pt x="16402" y="11880"/>
                  </a:lnTo>
                  <a:lnTo>
                    <a:pt x="7624" y="11880"/>
                  </a:lnTo>
                  <a:lnTo>
                    <a:pt x="7624" y="2314"/>
                  </a:lnTo>
                  <a:close/>
                </a:path>
                <a:path w="21600" h="21600" extrusionOk="0">
                  <a:moveTo>
                    <a:pt x="578" y="4011"/>
                  </a:moveTo>
                  <a:moveTo>
                    <a:pt x="4043" y="4011"/>
                  </a:moveTo>
                  <a:lnTo>
                    <a:pt x="4043" y="4320"/>
                  </a:lnTo>
                  <a:lnTo>
                    <a:pt x="578" y="4320"/>
                  </a:lnTo>
                  <a:lnTo>
                    <a:pt x="578" y="4011"/>
                  </a:lnTo>
                  <a:close/>
                  <a:moveTo>
                    <a:pt x="7624" y="14194"/>
                  </a:moveTo>
                  <a:lnTo>
                    <a:pt x="16402" y="14194"/>
                  </a:lnTo>
                  <a:lnTo>
                    <a:pt x="16402" y="16200"/>
                  </a:lnTo>
                  <a:lnTo>
                    <a:pt x="7624" y="1620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4585" name="Text Box 7"/>
            <p:cNvSpPr txBox="1">
              <a:spLocks noChangeArrowheads="1"/>
            </p:cNvSpPr>
            <p:nvPr/>
          </p:nvSpPr>
          <p:spPr bwMode="auto">
            <a:xfrm>
              <a:off x="2398" y="3230"/>
              <a:ext cx="216" cy="12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lIns="18000" tIns="10800" rIns="18000" bIns="10800"/>
            <a:lstStyle/>
            <a:p>
              <a:pPr algn="ctr" eaLnBrk="0" hangingPunct="0"/>
              <a:r>
                <a:rPr kumimoji="0" lang="zh-CN" altLang="en-US" b="1">
                  <a:latin typeface="宋体" pitchFamily="2" charset="-122"/>
                </a:rPr>
                <a:t>监听</a:t>
              </a:r>
              <a:endParaRPr kumimoji="0" lang="zh-CN" altLang="en-US" b="1">
                <a:latin typeface="宋体" pitchFamily="2" charset="-122"/>
              </a:endParaRPr>
            </a:p>
          </p:txBody>
        </p:sp>
        <p:sp>
          <p:nvSpPr>
            <p:cNvPr id="24586" name="computr1"/>
            <p:cNvSpPr>
              <a:spLocks noEditPoints="1" noChangeArrowheads="1"/>
            </p:cNvSpPr>
            <p:nvPr/>
          </p:nvSpPr>
          <p:spPr bwMode="auto">
            <a:xfrm>
              <a:off x="2182" y="3292"/>
              <a:ext cx="216" cy="18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w 21600"/>
                <a:gd name="T21" fmla="*/ 0 h 21600"/>
                <a:gd name="T22" fmla="*/ 0 w 21600"/>
                <a:gd name="T23" fmla="*/ 0 h 21600"/>
                <a:gd name="T24" fmla="*/ 0 w 21600"/>
                <a:gd name="T25" fmla="*/ 0 h 21600"/>
                <a:gd name="T26" fmla="*/ 0 w 21600"/>
                <a:gd name="T27" fmla="*/ 0 h 2160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4900 w 21600"/>
                <a:gd name="T43" fmla="*/ 2541 h 21600"/>
                <a:gd name="T44" fmla="*/ 16800 w 21600"/>
                <a:gd name="T45" fmla="*/ 11204 h 21600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1600" h="21600" extrusionOk="0">
                  <a:moveTo>
                    <a:pt x="16994" y="15388"/>
                  </a:moveTo>
                  <a:lnTo>
                    <a:pt x="16994" y="13553"/>
                  </a:lnTo>
                  <a:lnTo>
                    <a:pt x="19535" y="13553"/>
                  </a:lnTo>
                  <a:lnTo>
                    <a:pt x="19535" y="10729"/>
                  </a:lnTo>
                  <a:lnTo>
                    <a:pt x="19535" y="6776"/>
                  </a:lnTo>
                  <a:lnTo>
                    <a:pt x="19535" y="0"/>
                  </a:lnTo>
                  <a:lnTo>
                    <a:pt x="10800" y="0"/>
                  </a:lnTo>
                  <a:lnTo>
                    <a:pt x="2065" y="0"/>
                  </a:lnTo>
                  <a:lnTo>
                    <a:pt x="2065" y="6776"/>
                  </a:lnTo>
                  <a:lnTo>
                    <a:pt x="2065" y="10729"/>
                  </a:lnTo>
                  <a:lnTo>
                    <a:pt x="2065" y="13553"/>
                  </a:lnTo>
                  <a:lnTo>
                    <a:pt x="4606" y="13553"/>
                  </a:lnTo>
                  <a:lnTo>
                    <a:pt x="4606" y="15388"/>
                  </a:lnTo>
                  <a:lnTo>
                    <a:pt x="0" y="15388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21600" y="15388"/>
                  </a:lnTo>
                  <a:lnTo>
                    <a:pt x="16994" y="15388"/>
                  </a:lnTo>
                  <a:close/>
                </a:path>
                <a:path w="21600" h="21600" extrusionOk="0">
                  <a:moveTo>
                    <a:pt x="4606" y="15388"/>
                  </a:moveTo>
                  <a:lnTo>
                    <a:pt x="4606" y="13553"/>
                  </a:lnTo>
                  <a:lnTo>
                    <a:pt x="16994" y="13553"/>
                  </a:lnTo>
                  <a:lnTo>
                    <a:pt x="16994" y="15388"/>
                  </a:lnTo>
                  <a:lnTo>
                    <a:pt x="4606" y="15388"/>
                  </a:lnTo>
                </a:path>
                <a:path w="21600" h="21600" extrusionOk="0">
                  <a:moveTo>
                    <a:pt x="4606" y="11294"/>
                  </a:moveTo>
                  <a:lnTo>
                    <a:pt x="4606" y="2259"/>
                  </a:lnTo>
                  <a:lnTo>
                    <a:pt x="16994" y="2259"/>
                  </a:lnTo>
                  <a:lnTo>
                    <a:pt x="16994" y="11294"/>
                  </a:lnTo>
                  <a:lnTo>
                    <a:pt x="4606" y="11294"/>
                  </a:lnTo>
                  <a:moveTo>
                    <a:pt x="13976" y="17082"/>
                  </a:moveTo>
                  <a:lnTo>
                    <a:pt x="13976" y="16376"/>
                  </a:lnTo>
                  <a:lnTo>
                    <a:pt x="20171" y="16376"/>
                  </a:lnTo>
                  <a:lnTo>
                    <a:pt x="20171" y="17082"/>
                  </a:lnTo>
                  <a:lnTo>
                    <a:pt x="13976" y="17082"/>
                  </a:lnTo>
                </a:path>
              </a:pathLst>
            </a:custGeom>
            <a:noFill/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4587" name="Line 9"/>
            <p:cNvSpPr>
              <a:spLocks noChangeShapeType="1"/>
            </p:cNvSpPr>
            <p:nvPr/>
          </p:nvSpPr>
          <p:spPr bwMode="auto">
            <a:xfrm>
              <a:off x="1246" y="3106"/>
              <a:ext cx="0" cy="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4588" name="Line 10"/>
            <p:cNvSpPr>
              <a:spLocks noChangeShapeType="1"/>
            </p:cNvSpPr>
            <p:nvPr/>
          </p:nvSpPr>
          <p:spPr bwMode="auto">
            <a:xfrm>
              <a:off x="3046" y="3106"/>
              <a:ext cx="0" cy="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4589" name="Line 11"/>
            <p:cNvSpPr>
              <a:spLocks noChangeShapeType="1"/>
            </p:cNvSpPr>
            <p:nvPr/>
          </p:nvSpPr>
          <p:spPr bwMode="auto">
            <a:xfrm>
              <a:off x="1246" y="3168"/>
              <a:ext cx="18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4590" name="Line 12"/>
            <p:cNvSpPr>
              <a:spLocks noChangeShapeType="1"/>
            </p:cNvSpPr>
            <p:nvPr/>
          </p:nvSpPr>
          <p:spPr bwMode="auto">
            <a:xfrm flipV="1">
              <a:off x="2290" y="3168"/>
              <a:ext cx="0" cy="1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4591" name="Line 13"/>
            <p:cNvSpPr>
              <a:spLocks noChangeShapeType="1"/>
            </p:cNvSpPr>
            <p:nvPr/>
          </p:nvSpPr>
          <p:spPr bwMode="auto">
            <a:xfrm flipH="1">
              <a:off x="1534" y="3106"/>
              <a:ext cx="129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4592" name="Text Box 14"/>
            <p:cNvSpPr txBox="1">
              <a:spLocks noChangeArrowheads="1"/>
            </p:cNvSpPr>
            <p:nvPr/>
          </p:nvSpPr>
          <p:spPr bwMode="auto">
            <a:xfrm>
              <a:off x="1678" y="2919"/>
              <a:ext cx="1080" cy="12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lIns="18000" tIns="10800" rIns="18000" bIns="10800"/>
            <a:lstStyle/>
            <a:p>
              <a:pPr algn="ctr" eaLnBrk="0" hangingPunct="0"/>
              <a:r>
                <a:rPr kumimoji="0" lang="en-US" altLang="zh-CN" b="1">
                  <a:latin typeface="宋体" pitchFamily="2" charset="-122"/>
                </a:rPr>
                <a:t>Login:UserA Password:12345</a:t>
              </a:r>
              <a:endParaRPr kumimoji="0" lang="en-US" altLang="zh-CN" b="1">
                <a:latin typeface="宋体" pitchFamily="2" charset="-122"/>
              </a:endParaRPr>
            </a:p>
          </p:txBody>
        </p:sp>
      </p:grpSp>
      <p:sp>
        <p:nvSpPr>
          <p:cNvPr id="17" name="矩形 16"/>
          <p:cNvSpPr/>
          <p:nvPr/>
        </p:nvSpPr>
        <p:spPr>
          <a:xfrm>
            <a:off x="1208497" y="4802525"/>
            <a:ext cx="6409134" cy="1672253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pPr marL="365760" lvl="0" indent="-255905" algn="just" fontAlgn="auto">
              <a:spcBef>
                <a:spcPts val="400"/>
              </a:spcBef>
              <a:spcAft>
                <a:spcPts val="0"/>
              </a:spcAft>
              <a:buClr>
                <a:srgbClr val="2DA2BF"/>
              </a:buClr>
              <a:buSzPct val="68000"/>
              <a:buFont typeface="Wingdings 3" panose="05040102010807070707"/>
              <a:buChar char=""/>
            </a:pPr>
            <a:r>
              <a:rPr kumimoji="0" lang="zh-CN" altLang="en-US" sz="3200" dirty="0">
                <a:solidFill>
                  <a:prstClr val="black"/>
                </a:solidFill>
                <a:latin typeface="宋体" pitchFamily="2" charset="-122"/>
                <a:ea typeface="黑体" panose="02010609060101010101" pitchFamily="49" charset="-122"/>
              </a:rPr>
              <a:t>监听解析口令</a:t>
            </a:r>
            <a:endParaRPr kumimoji="0" lang="en-US" altLang="zh-CN" sz="3200" dirty="0">
              <a:solidFill>
                <a:prstClr val="black"/>
              </a:solidFill>
              <a:latin typeface="宋体" pitchFamily="2" charset="-122"/>
              <a:ea typeface="黑体" panose="02010609060101010101" pitchFamily="49" charset="-122"/>
            </a:endParaRPr>
          </a:p>
          <a:p>
            <a:pPr marL="365760" lvl="0" indent="-255905" algn="just" fontAlgn="auto">
              <a:spcBef>
                <a:spcPts val="400"/>
              </a:spcBef>
              <a:spcAft>
                <a:spcPts val="0"/>
              </a:spcAft>
              <a:buClr>
                <a:srgbClr val="2DA2BF"/>
              </a:buClr>
              <a:buSzPct val="68000"/>
              <a:buFont typeface="Wingdings 3" panose="05040102010807070707"/>
              <a:buChar char=""/>
            </a:pPr>
            <a:r>
              <a:rPr kumimoji="0" lang="zh-CN" altLang="en-US" sz="3200" dirty="0">
                <a:solidFill>
                  <a:prstClr val="black"/>
                </a:solidFill>
                <a:latin typeface="宋体" pitchFamily="2" charset="-122"/>
                <a:ea typeface="黑体" panose="02010609060101010101" pitchFamily="49" charset="-122"/>
              </a:rPr>
              <a:t>重放攻击</a:t>
            </a:r>
            <a:endParaRPr kumimoji="0" lang="en-US" altLang="zh-CN" sz="3200" dirty="0">
              <a:solidFill>
                <a:prstClr val="black"/>
              </a:solidFill>
              <a:latin typeface="宋体" pitchFamily="2" charset="-122"/>
              <a:ea typeface="黑体" panose="02010609060101010101" pitchFamily="49" charset="-122"/>
            </a:endParaRPr>
          </a:p>
          <a:p>
            <a:pPr marL="365760" lvl="0" indent="-255905" algn="just" fontAlgn="auto">
              <a:spcBef>
                <a:spcPts val="400"/>
              </a:spcBef>
              <a:spcAft>
                <a:spcPts val="0"/>
              </a:spcAft>
              <a:buClr>
                <a:srgbClr val="2DA2BF"/>
              </a:buClr>
              <a:buSzPct val="68000"/>
              <a:buFont typeface="Wingdings 3" panose="05040102010807070707"/>
              <a:buChar char=""/>
            </a:pPr>
            <a:r>
              <a:rPr kumimoji="0" lang="zh-CN" altLang="en-US" sz="3200" dirty="0">
                <a:solidFill>
                  <a:prstClr val="black"/>
                </a:solidFill>
                <a:latin typeface="宋体" pitchFamily="2" charset="-122"/>
                <a:ea typeface="黑体" panose="02010609060101010101" pitchFamily="49" charset="-122"/>
              </a:rPr>
              <a:t>获取口令文件 </a:t>
            </a:r>
            <a:endParaRPr kumimoji="0" lang="zh-CN" altLang="en-US" sz="3200" dirty="0">
              <a:solidFill>
                <a:prstClr val="black"/>
              </a:solidFill>
              <a:latin typeface="宋体" pitchFamily="2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0503A-CA37-4B74-BD3A-F0AD90C408CB}" type="datetime1">
              <a:rPr lang="zh-CN" altLang="en-US" smtClean="0"/>
            </a:fld>
            <a:endParaRPr lang="en-US" altLang="zh-CN" smtClean="0"/>
          </a:p>
        </p:txBody>
      </p:sp>
      <p:sp>
        <p:nvSpPr>
          <p:cNvPr id="605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口令机制：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口令表</a:t>
            </a:r>
            <a:endParaRPr lang="zh-CN" altLang="en-US" dirty="0"/>
          </a:p>
        </p:txBody>
      </p:sp>
      <p:sp>
        <p:nvSpPr>
          <p:cNvPr id="53252" name="Rectangle 4"/>
          <p:cNvSpPr>
            <a:spLocks noRot="1" noChangeArrowheads="1"/>
          </p:cNvSpPr>
          <p:nvPr/>
        </p:nvSpPr>
        <p:spPr bwMode="auto">
          <a:xfrm>
            <a:off x="1116013" y="1196975"/>
            <a:ext cx="7704137" cy="46021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914400" lvl="1" indent="-4572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</a:pPr>
            <a:endParaRPr lang="zh-CN" altLang="en-US" sz="2600" b="1">
              <a:latin typeface="Times New Roman" panose="02020603050405020304" pitchFamily="18" charset="0"/>
            </a:endParaRPr>
          </a:p>
          <a:p>
            <a:pPr marL="533400" indent="-5334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</a:pPr>
            <a:endParaRPr lang="zh-CN" altLang="en-US" sz="3000" b="1">
              <a:latin typeface="Times New Roman" panose="02020603050405020304" pitchFamily="18" charset="0"/>
            </a:endParaRPr>
          </a:p>
        </p:txBody>
      </p:sp>
      <p:sp>
        <p:nvSpPr>
          <p:cNvPr id="53253" name="AutoShape 5"/>
          <p:cNvSpPr>
            <a:spLocks noChangeArrowheads="1"/>
          </p:cNvSpPr>
          <p:nvPr/>
        </p:nvSpPr>
        <p:spPr bwMode="auto">
          <a:xfrm>
            <a:off x="3276600" y="2997200"/>
            <a:ext cx="1223963" cy="576263"/>
          </a:xfrm>
          <a:prstGeom prst="flowChartDecision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1400" b="1">
                <a:latin typeface="Times New Roman" panose="02020603050405020304" pitchFamily="18" charset="0"/>
              </a:rPr>
              <a:t>ID OK</a:t>
            </a:r>
            <a:r>
              <a:rPr lang="zh-CN" altLang="en-US" sz="1400" b="1">
                <a:latin typeface="Times New Roman" panose="02020603050405020304" pitchFamily="18" charset="0"/>
              </a:rPr>
              <a:t>？</a:t>
            </a:r>
            <a:endParaRPr lang="zh-CN" altLang="en-US" sz="1400" b="1">
              <a:latin typeface="Times New Roman" panose="02020603050405020304" pitchFamily="18" charset="0"/>
            </a:endParaRPr>
          </a:p>
        </p:txBody>
      </p:sp>
      <p:sp>
        <p:nvSpPr>
          <p:cNvPr id="53254" name="Line 6"/>
          <p:cNvSpPr>
            <a:spLocks noChangeShapeType="1"/>
          </p:cNvSpPr>
          <p:nvPr/>
        </p:nvSpPr>
        <p:spPr bwMode="auto">
          <a:xfrm>
            <a:off x="4500563" y="3284538"/>
            <a:ext cx="1511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55" name="Line 7"/>
          <p:cNvSpPr>
            <a:spLocks noChangeShapeType="1"/>
          </p:cNvSpPr>
          <p:nvPr/>
        </p:nvSpPr>
        <p:spPr bwMode="auto">
          <a:xfrm>
            <a:off x="3851275" y="2349500"/>
            <a:ext cx="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56" name="Text Box 8"/>
          <p:cNvSpPr txBox="1">
            <a:spLocks noChangeArrowheads="1"/>
          </p:cNvSpPr>
          <p:nvPr/>
        </p:nvSpPr>
        <p:spPr bwMode="auto">
          <a:xfrm>
            <a:off x="4067175" y="2420938"/>
            <a:ext cx="2017713" cy="30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400" b="1">
                <a:latin typeface="Times New Roman" panose="02020603050405020304" pitchFamily="18" charset="0"/>
              </a:rPr>
              <a:t>用户输入</a:t>
            </a:r>
            <a:r>
              <a:rPr lang="en-US" altLang="zh-CN" sz="1400" b="1">
                <a:latin typeface="Times New Roman" panose="02020603050405020304" pitchFamily="18" charset="0"/>
              </a:rPr>
              <a:t>ID</a:t>
            </a:r>
            <a:endParaRPr lang="en-US" altLang="zh-CN" sz="1400" b="1">
              <a:latin typeface="Times New Roman" panose="02020603050405020304" pitchFamily="18" charset="0"/>
            </a:endParaRPr>
          </a:p>
        </p:txBody>
      </p:sp>
      <p:sp>
        <p:nvSpPr>
          <p:cNvPr id="53257" name="Text Box 9"/>
          <p:cNvSpPr txBox="1">
            <a:spLocks noChangeArrowheads="1"/>
          </p:cNvSpPr>
          <p:nvPr/>
        </p:nvSpPr>
        <p:spPr bwMode="auto">
          <a:xfrm>
            <a:off x="6011863" y="3068638"/>
            <a:ext cx="1296987" cy="30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400" b="1">
                <a:latin typeface="Times New Roman" panose="02020603050405020304" pitchFamily="18" charset="0"/>
              </a:rPr>
              <a:t>拒绝</a:t>
            </a:r>
            <a:endParaRPr lang="zh-CN" altLang="en-US" sz="1400" b="1">
              <a:latin typeface="Times New Roman" panose="02020603050405020304" pitchFamily="18" charset="0"/>
            </a:endParaRPr>
          </a:p>
        </p:txBody>
      </p:sp>
      <p:sp>
        <p:nvSpPr>
          <p:cNvPr id="53258" name="Rectangle 10"/>
          <p:cNvSpPr>
            <a:spLocks noChangeArrowheads="1"/>
          </p:cNvSpPr>
          <p:nvPr/>
        </p:nvSpPr>
        <p:spPr bwMode="auto">
          <a:xfrm>
            <a:off x="2771775" y="3933825"/>
            <a:ext cx="2376488" cy="35877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zh-CN" altLang="en-US" sz="1400" b="1">
                <a:latin typeface="Times New Roman" panose="02020603050405020304" pitchFamily="18" charset="0"/>
              </a:rPr>
              <a:t>查找与该</a:t>
            </a:r>
            <a:r>
              <a:rPr lang="en-US" altLang="zh-CN" sz="1400" b="1">
                <a:latin typeface="Times New Roman" panose="02020603050405020304" pitchFamily="18" charset="0"/>
              </a:rPr>
              <a:t>ID</a:t>
            </a:r>
            <a:r>
              <a:rPr lang="zh-CN" altLang="en-US" sz="1400" b="1">
                <a:latin typeface="Times New Roman" panose="02020603050405020304" pitchFamily="18" charset="0"/>
              </a:rPr>
              <a:t>对应的</a:t>
            </a:r>
            <a:r>
              <a:rPr lang="en-US" altLang="zh-CN" sz="1400" b="1">
                <a:latin typeface="Times New Roman" panose="02020603050405020304" pitchFamily="18" charset="0"/>
              </a:rPr>
              <a:t>H(PW)</a:t>
            </a:r>
            <a:endParaRPr lang="en-US" altLang="zh-CN" sz="1400" b="1">
              <a:latin typeface="Times New Roman" panose="02020603050405020304" pitchFamily="18" charset="0"/>
            </a:endParaRPr>
          </a:p>
        </p:txBody>
      </p:sp>
      <p:graphicFrame>
        <p:nvGraphicFramePr>
          <p:cNvPr id="605195" name="Group 11"/>
          <p:cNvGraphicFramePr>
            <a:graphicFrameLocks noGrp="1"/>
          </p:cNvGraphicFramePr>
          <p:nvPr/>
        </p:nvGraphicFramePr>
        <p:xfrm>
          <a:off x="6084888" y="4005263"/>
          <a:ext cx="2663825" cy="1889760"/>
        </p:xfrm>
        <a:graphic>
          <a:graphicData uri="http://schemas.openxmlformats.org/drawingml/2006/table">
            <a:tbl>
              <a:tblPr/>
              <a:tblGrid>
                <a:gridCol w="2663825"/>
              </a:tblGrid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身份标识                      注册口令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11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ID1                           H(PW1)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ID2                           H(PW2)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ID3                           H(PW3)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....                                   ....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IDn                            H(PWn)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3267" name="Line 19"/>
          <p:cNvSpPr>
            <a:spLocks noChangeShapeType="1"/>
          </p:cNvSpPr>
          <p:nvPr/>
        </p:nvSpPr>
        <p:spPr bwMode="auto">
          <a:xfrm>
            <a:off x="3851275" y="3573463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68" name="Line 20"/>
          <p:cNvSpPr>
            <a:spLocks noChangeShapeType="1"/>
          </p:cNvSpPr>
          <p:nvPr/>
        </p:nvSpPr>
        <p:spPr bwMode="auto">
          <a:xfrm>
            <a:off x="5148263" y="4076700"/>
            <a:ext cx="8651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69" name="AutoShape 21"/>
          <p:cNvSpPr>
            <a:spLocks noChangeArrowheads="1"/>
          </p:cNvSpPr>
          <p:nvPr/>
        </p:nvSpPr>
        <p:spPr bwMode="auto">
          <a:xfrm>
            <a:off x="3276600" y="5157788"/>
            <a:ext cx="1223963" cy="574675"/>
          </a:xfrm>
          <a:prstGeom prst="flowChartDecision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zh-CN" altLang="en-US" sz="1400" b="1">
                <a:latin typeface="Times New Roman" panose="02020603050405020304" pitchFamily="18" charset="0"/>
              </a:rPr>
              <a:t>相同？</a:t>
            </a:r>
            <a:endParaRPr lang="zh-CN" altLang="en-US" sz="1400" b="1">
              <a:latin typeface="Times New Roman" panose="02020603050405020304" pitchFamily="18" charset="0"/>
            </a:endParaRPr>
          </a:p>
        </p:txBody>
      </p:sp>
      <p:sp>
        <p:nvSpPr>
          <p:cNvPr id="53270" name="Line 22"/>
          <p:cNvSpPr>
            <a:spLocks noChangeShapeType="1"/>
          </p:cNvSpPr>
          <p:nvPr/>
        </p:nvSpPr>
        <p:spPr bwMode="auto">
          <a:xfrm>
            <a:off x="1619250" y="2492375"/>
            <a:ext cx="0" cy="1296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71" name="Line 23"/>
          <p:cNvSpPr>
            <a:spLocks noChangeShapeType="1"/>
          </p:cNvSpPr>
          <p:nvPr/>
        </p:nvSpPr>
        <p:spPr bwMode="auto">
          <a:xfrm>
            <a:off x="1619250" y="4797425"/>
            <a:ext cx="2232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72" name="Line 24"/>
          <p:cNvSpPr>
            <a:spLocks noChangeShapeType="1"/>
          </p:cNvSpPr>
          <p:nvPr/>
        </p:nvSpPr>
        <p:spPr bwMode="auto">
          <a:xfrm>
            <a:off x="3851275" y="4797425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73" name="Line 25"/>
          <p:cNvSpPr>
            <a:spLocks noChangeShapeType="1"/>
          </p:cNvSpPr>
          <p:nvPr/>
        </p:nvSpPr>
        <p:spPr bwMode="auto">
          <a:xfrm>
            <a:off x="4572000" y="5445125"/>
            <a:ext cx="5762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74" name="Line 26"/>
          <p:cNvSpPr>
            <a:spLocks noChangeShapeType="1"/>
          </p:cNvSpPr>
          <p:nvPr/>
        </p:nvSpPr>
        <p:spPr bwMode="auto">
          <a:xfrm>
            <a:off x="3851275" y="5733256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75" name="Text Box 27"/>
          <p:cNvSpPr txBox="1">
            <a:spLocks noChangeArrowheads="1"/>
          </p:cNvSpPr>
          <p:nvPr/>
        </p:nvSpPr>
        <p:spPr bwMode="auto">
          <a:xfrm>
            <a:off x="3635375" y="6165850"/>
            <a:ext cx="649288" cy="30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400" b="1">
                <a:latin typeface="Times New Roman" panose="02020603050405020304" pitchFamily="18" charset="0"/>
              </a:rPr>
              <a:t>接受</a:t>
            </a:r>
            <a:endParaRPr lang="zh-CN" altLang="en-US" sz="1400" b="1">
              <a:latin typeface="Times New Roman" panose="02020603050405020304" pitchFamily="18" charset="0"/>
            </a:endParaRPr>
          </a:p>
        </p:txBody>
      </p:sp>
      <p:sp>
        <p:nvSpPr>
          <p:cNvPr id="53276" name="Text Box 28"/>
          <p:cNvSpPr txBox="1">
            <a:spLocks noChangeArrowheads="1"/>
          </p:cNvSpPr>
          <p:nvPr/>
        </p:nvSpPr>
        <p:spPr bwMode="auto">
          <a:xfrm>
            <a:off x="5148263" y="5229225"/>
            <a:ext cx="720725" cy="30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400" b="1">
                <a:latin typeface="Times New Roman" panose="02020603050405020304" pitchFamily="18" charset="0"/>
              </a:rPr>
              <a:t>拒绝</a:t>
            </a:r>
            <a:endParaRPr lang="zh-CN" altLang="en-US" sz="1400" b="1">
              <a:latin typeface="Times New Roman" panose="02020603050405020304" pitchFamily="18" charset="0"/>
            </a:endParaRPr>
          </a:p>
        </p:txBody>
      </p:sp>
      <p:sp>
        <p:nvSpPr>
          <p:cNvPr id="53277" name="Text Box 29"/>
          <p:cNvSpPr txBox="1">
            <a:spLocks noChangeArrowheads="1"/>
          </p:cNvSpPr>
          <p:nvPr/>
        </p:nvSpPr>
        <p:spPr bwMode="auto">
          <a:xfrm>
            <a:off x="4572000" y="2924175"/>
            <a:ext cx="720725" cy="30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 b="1">
                <a:latin typeface="Times New Roman" panose="02020603050405020304" pitchFamily="18" charset="0"/>
              </a:rPr>
              <a:t>N</a:t>
            </a:r>
            <a:endParaRPr lang="en-US" altLang="zh-CN" sz="1400" b="1">
              <a:latin typeface="Times New Roman" panose="02020603050405020304" pitchFamily="18" charset="0"/>
            </a:endParaRPr>
          </a:p>
        </p:txBody>
      </p:sp>
      <p:sp>
        <p:nvSpPr>
          <p:cNvPr id="53278" name="Text Box 30"/>
          <p:cNvSpPr txBox="1">
            <a:spLocks noChangeArrowheads="1"/>
          </p:cNvSpPr>
          <p:nvPr/>
        </p:nvSpPr>
        <p:spPr bwMode="auto">
          <a:xfrm>
            <a:off x="4572000" y="5013325"/>
            <a:ext cx="720725" cy="30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 b="1">
                <a:latin typeface="Times New Roman" panose="02020603050405020304" pitchFamily="18" charset="0"/>
              </a:rPr>
              <a:t>N</a:t>
            </a:r>
            <a:endParaRPr lang="en-US" altLang="zh-CN" sz="1400" b="1">
              <a:latin typeface="Times New Roman" panose="02020603050405020304" pitchFamily="18" charset="0"/>
            </a:endParaRPr>
          </a:p>
        </p:txBody>
      </p:sp>
      <p:sp>
        <p:nvSpPr>
          <p:cNvPr id="53279" name="Text Box 31"/>
          <p:cNvSpPr txBox="1">
            <a:spLocks noChangeArrowheads="1"/>
          </p:cNvSpPr>
          <p:nvPr/>
        </p:nvSpPr>
        <p:spPr bwMode="auto">
          <a:xfrm>
            <a:off x="3995738" y="3573463"/>
            <a:ext cx="720725" cy="30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 b="1">
                <a:latin typeface="Times New Roman" panose="02020603050405020304" pitchFamily="18" charset="0"/>
              </a:rPr>
              <a:t>Y</a:t>
            </a:r>
            <a:endParaRPr lang="en-US" altLang="zh-CN" sz="1400" b="1">
              <a:latin typeface="Times New Roman" panose="02020603050405020304" pitchFamily="18" charset="0"/>
            </a:endParaRPr>
          </a:p>
        </p:txBody>
      </p:sp>
      <p:sp>
        <p:nvSpPr>
          <p:cNvPr id="53280" name="Text Box 32"/>
          <p:cNvSpPr txBox="1">
            <a:spLocks noChangeArrowheads="1"/>
          </p:cNvSpPr>
          <p:nvPr/>
        </p:nvSpPr>
        <p:spPr bwMode="auto">
          <a:xfrm>
            <a:off x="4140200" y="5734050"/>
            <a:ext cx="720725" cy="30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 b="1">
                <a:latin typeface="Times New Roman" panose="02020603050405020304" pitchFamily="18" charset="0"/>
              </a:rPr>
              <a:t>Y</a:t>
            </a:r>
            <a:endParaRPr lang="en-US" altLang="zh-CN" sz="1400" b="1">
              <a:latin typeface="Times New Roman" panose="02020603050405020304" pitchFamily="18" charset="0"/>
            </a:endParaRPr>
          </a:p>
        </p:txBody>
      </p:sp>
      <p:sp>
        <p:nvSpPr>
          <p:cNvPr id="53281" name="Text Box 33"/>
          <p:cNvSpPr txBox="1">
            <a:spLocks noChangeArrowheads="1"/>
          </p:cNvSpPr>
          <p:nvPr/>
        </p:nvSpPr>
        <p:spPr bwMode="auto">
          <a:xfrm>
            <a:off x="1692275" y="2420938"/>
            <a:ext cx="2017713" cy="30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400" b="1">
                <a:latin typeface="Times New Roman" panose="02020603050405020304" pitchFamily="18" charset="0"/>
              </a:rPr>
              <a:t>用户输入</a:t>
            </a:r>
            <a:r>
              <a:rPr lang="en-US" altLang="zh-CN" sz="1400" b="1">
                <a:latin typeface="Times New Roman" panose="02020603050405020304" pitchFamily="18" charset="0"/>
              </a:rPr>
              <a:t>PW</a:t>
            </a:r>
            <a:endParaRPr lang="en-US" altLang="zh-CN" sz="1400" b="1">
              <a:latin typeface="Times New Roman" panose="02020603050405020304" pitchFamily="18" charset="0"/>
            </a:endParaRPr>
          </a:p>
        </p:txBody>
      </p:sp>
      <p:sp>
        <p:nvSpPr>
          <p:cNvPr id="53282" name="Text Box 34"/>
          <p:cNvSpPr txBox="1">
            <a:spLocks noChangeArrowheads="1"/>
          </p:cNvSpPr>
          <p:nvPr/>
        </p:nvSpPr>
        <p:spPr bwMode="auto">
          <a:xfrm>
            <a:off x="6156896" y="3532981"/>
            <a:ext cx="2519560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="1" smtClean="0">
                <a:solidFill>
                  <a:srgbClr val="CC0000"/>
                </a:solidFill>
                <a:latin typeface="Times New Roman" panose="02020603050405020304" pitchFamily="18" charset="0"/>
              </a:rPr>
              <a:t>Hash</a:t>
            </a:r>
            <a:r>
              <a:rPr lang="zh-CN" altLang="en-US" b="1" smtClean="0">
                <a:solidFill>
                  <a:srgbClr val="CC0000"/>
                </a:solidFill>
                <a:latin typeface="Times New Roman" panose="02020603050405020304" pitchFamily="18" charset="0"/>
              </a:rPr>
              <a:t>口令</a:t>
            </a:r>
            <a:r>
              <a:rPr lang="zh-CN" altLang="en-US" b="1">
                <a:solidFill>
                  <a:srgbClr val="CC0000"/>
                </a:solidFill>
                <a:latin typeface="Times New Roman" panose="02020603050405020304" pitchFamily="18" charset="0"/>
              </a:rPr>
              <a:t>表</a:t>
            </a:r>
            <a:endParaRPr lang="zh-CN" altLang="en-US" b="1">
              <a:solidFill>
                <a:srgbClr val="CC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3283" name="Rectangle 35"/>
          <p:cNvSpPr>
            <a:spLocks noChangeArrowheads="1"/>
          </p:cNvSpPr>
          <p:nvPr/>
        </p:nvSpPr>
        <p:spPr bwMode="auto">
          <a:xfrm>
            <a:off x="1042988" y="3789363"/>
            <a:ext cx="1225550" cy="57626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zh-CN" altLang="en-US" sz="1400" b="1">
                <a:latin typeface="Times New Roman" panose="02020603050405020304" pitchFamily="18" charset="0"/>
              </a:rPr>
              <a:t>用预定的</a:t>
            </a:r>
            <a:r>
              <a:rPr lang="en-US" altLang="zh-CN" sz="1400" b="1">
                <a:latin typeface="Times New Roman" panose="02020603050405020304" pitchFamily="18" charset="0"/>
              </a:rPr>
              <a:t>Hash</a:t>
            </a:r>
            <a:endParaRPr lang="en-US" altLang="zh-CN" sz="1400" b="1">
              <a:latin typeface="Times New Roman" panose="02020603050405020304" pitchFamily="18" charset="0"/>
            </a:endParaRPr>
          </a:p>
          <a:p>
            <a:pPr algn="ctr"/>
            <a:r>
              <a:rPr lang="zh-CN" altLang="en-US" sz="1400" b="1">
                <a:latin typeface="Times New Roman" panose="02020603050405020304" pitchFamily="18" charset="0"/>
              </a:rPr>
              <a:t>函数计算</a:t>
            </a:r>
            <a:endParaRPr lang="zh-CN" altLang="en-US" sz="1400" b="1">
              <a:latin typeface="Times New Roman" panose="02020603050405020304" pitchFamily="18" charset="0"/>
            </a:endParaRPr>
          </a:p>
        </p:txBody>
      </p:sp>
      <p:sp>
        <p:nvSpPr>
          <p:cNvPr id="53284" name="Line 36"/>
          <p:cNvSpPr>
            <a:spLocks noChangeShapeType="1"/>
          </p:cNvSpPr>
          <p:nvPr/>
        </p:nvSpPr>
        <p:spPr bwMode="auto">
          <a:xfrm>
            <a:off x="1619250" y="4365625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85" name="Text Box 37"/>
          <p:cNvSpPr txBox="1">
            <a:spLocks noChangeArrowheads="1"/>
          </p:cNvSpPr>
          <p:nvPr/>
        </p:nvSpPr>
        <p:spPr bwMode="auto">
          <a:xfrm>
            <a:off x="1835150" y="4508500"/>
            <a:ext cx="1152525" cy="30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 b="1">
                <a:latin typeface="Times New Roman" panose="02020603050405020304" pitchFamily="18" charset="0"/>
              </a:rPr>
              <a:t>H(PW‘)</a:t>
            </a:r>
            <a:endParaRPr lang="en-US" altLang="zh-CN" sz="1400" b="1">
              <a:latin typeface="Times New Roman" panose="02020603050405020304" pitchFamily="18" charset="0"/>
            </a:endParaRPr>
          </a:p>
        </p:txBody>
      </p:sp>
      <p:sp>
        <p:nvSpPr>
          <p:cNvPr id="53286" name="Text Box 38"/>
          <p:cNvSpPr txBox="1">
            <a:spLocks noChangeArrowheads="1"/>
          </p:cNvSpPr>
          <p:nvPr/>
        </p:nvSpPr>
        <p:spPr bwMode="auto">
          <a:xfrm>
            <a:off x="4716463" y="4508500"/>
            <a:ext cx="1152525" cy="30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 b="1">
                <a:latin typeface="Times New Roman" panose="02020603050405020304" pitchFamily="18" charset="0"/>
              </a:rPr>
              <a:t>H(PW)</a:t>
            </a:r>
            <a:endParaRPr lang="en-US" altLang="zh-CN" sz="1400" b="1">
              <a:latin typeface="Times New Roman" panose="02020603050405020304" pitchFamily="18" charset="0"/>
            </a:endParaRPr>
          </a:p>
        </p:txBody>
      </p:sp>
      <p:sp>
        <p:nvSpPr>
          <p:cNvPr id="53287" name="Text Box 39"/>
          <p:cNvSpPr txBox="1">
            <a:spLocks noChangeArrowheads="1"/>
          </p:cNvSpPr>
          <p:nvPr/>
        </p:nvSpPr>
        <p:spPr bwMode="auto">
          <a:xfrm>
            <a:off x="5219700" y="3716338"/>
            <a:ext cx="504825" cy="30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 b="1">
                <a:latin typeface="Times New Roman" panose="02020603050405020304" pitchFamily="18" charset="0"/>
              </a:rPr>
              <a:t>ID</a:t>
            </a:r>
            <a:endParaRPr lang="en-US" altLang="zh-CN" sz="1400" b="1">
              <a:latin typeface="Times New Roman" panose="02020603050405020304" pitchFamily="18" charset="0"/>
            </a:endParaRPr>
          </a:p>
        </p:txBody>
      </p:sp>
      <p:sp>
        <p:nvSpPr>
          <p:cNvPr id="53288" name="Line 40"/>
          <p:cNvSpPr>
            <a:spLocks noChangeShapeType="1"/>
          </p:cNvSpPr>
          <p:nvPr/>
        </p:nvSpPr>
        <p:spPr bwMode="auto">
          <a:xfrm flipH="1">
            <a:off x="3851275" y="4797425"/>
            <a:ext cx="22336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65A8F-B81D-49A6-A88B-AE95AFA12D84}" type="slidenum">
              <a:rPr lang="en-US" altLang="zh-CN" smtClean="0"/>
            </a:fld>
            <a:endParaRPr lang="en-US" altLang="zh-CN" smtClean="0"/>
          </a:p>
        </p:txBody>
      </p:sp>
      <p:sp>
        <p:nvSpPr>
          <p:cNvPr id="78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hash</a:t>
            </a:r>
            <a:r>
              <a:rPr lang="zh-CN" altLang="en-US" dirty="0" smtClean="0"/>
              <a:t>口令机制攻击 </a:t>
            </a:r>
            <a:endParaRPr lang="zh-CN" altLang="en-US" dirty="0"/>
          </a:p>
        </p:txBody>
      </p:sp>
      <p:sp>
        <p:nvSpPr>
          <p:cNvPr id="25605" name="Rectangle 4"/>
          <p:cNvSpPr>
            <a:spLocks noChangeArrowheads="1"/>
          </p:cNvSpPr>
          <p:nvPr/>
        </p:nvSpPr>
        <p:spPr bwMode="auto">
          <a:xfrm>
            <a:off x="0" y="1266825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25606" name="Group 26"/>
          <p:cNvGrpSpPr/>
          <p:nvPr/>
        </p:nvGrpSpPr>
        <p:grpSpPr bwMode="auto">
          <a:xfrm>
            <a:off x="755576" y="2710374"/>
            <a:ext cx="7474024" cy="2619385"/>
            <a:chOff x="1102" y="3697"/>
            <a:chExt cx="2016" cy="623"/>
          </a:xfrm>
        </p:grpSpPr>
        <p:sp>
          <p:nvSpPr>
            <p:cNvPr id="25607" name="computr1"/>
            <p:cNvSpPr>
              <a:spLocks noEditPoints="1" noChangeArrowheads="1"/>
            </p:cNvSpPr>
            <p:nvPr/>
          </p:nvSpPr>
          <p:spPr bwMode="auto">
            <a:xfrm>
              <a:off x="2902" y="3759"/>
              <a:ext cx="216" cy="18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w 21600"/>
                <a:gd name="T21" fmla="*/ 0 h 21600"/>
                <a:gd name="T22" fmla="*/ 0 w 21600"/>
                <a:gd name="T23" fmla="*/ 0 h 21600"/>
                <a:gd name="T24" fmla="*/ 0 w 21600"/>
                <a:gd name="T25" fmla="*/ 0 h 21600"/>
                <a:gd name="T26" fmla="*/ 0 w 21600"/>
                <a:gd name="T27" fmla="*/ 0 h 2160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4900 w 21600"/>
                <a:gd name="T43" fmla="*/ 2541 h 21600"/>
                <a:gd name="T44" fmla="*/ 16800 w 21600"/>
                <a:gd name="T45" fmla="*/ 11204 h 21600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1600" h="21600" extrusionOk="0">
                  <a:moveTo>
                    <a:pt x="16994" y="15388"/>
                  </a:moveTo>
                  <a:lnTo>
                    <a:pt x="16994" y="13553"/>
                  </a:lnTo>
                  <a:lnTo>
                    <a:pt x="19535" y="13553"/>
                  </a:lnTo>
                  <a:lnTo>
                    <a:pt x="19535" y="10729"/>
                  </a:lnTo>
                  <a:lnTo>
                    <a:pt x="19535" y="6776"/>
                  </a:lnTo>
                  <a:lnTo>
                    <a:pt x="19535" y="0"/>
                  </a:lnTo>
                  <a:lnTo>
                    <a:pt x="10800" y="0"/>
                  </a:lnTo>
                  <a:lnTo>
                    <a:pt x="2065" y="0"/>
                  </a:lnTo>
                  <a:lnTo>
                    <a:pt x="2065" y="6776"/>
                  </a:lnTo>
                  <a:lnTo>
                    <a:pt x="2065" y="10729"/>
                  </a:lnTo>
                  <a:lnTo>
                    <a:pt x="2065" y="13553"/>
                  </a:lnTo>
                  <a:lnTo>
                    <a:pt x="4606" y="13553"/>
                  </a:lnTo>
                  <a:lnTo>
                    <a:pt x="4606" y="15388"/>
                  </a:lnTo>
                  <a:lnTo>
                    <a:pt x="0" y="15388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21600" y="15388"/>
                  </a:lnTo>
                  <a:lnTo>
                    <a:pt x="16994" y="15388"/>
                  </a:lnTo>
                  <a:close/>
                </a:path>
                <a:path w="21600" h="21600" extrusionOk="0">
                  <a:moveTo>
                    <a:pt x="4606" y="15388"/>
                  </a:moveTo>
                  <a:lnTo>
                    <a:pt x="4606" y="13553"/>
                  </a:lnTo>
                  <a:lnTo>
                    <a:pt x="16994" y="13553"/>
                  </a:lnTo>
                  <a:lnTo>
                    <a:pt x="16994" y="15388"/>
                  </a:lnTo>
                  <a:lnTo>
                    <a:pt x="4606" y="15388"/>
                  </a:lnTo>
                </a:path>
                <a:path w="21600" h="21600" extrusionOk="0">
                  <a:moveTo>
                    <a:pt x="4606" y="11294"/>
                  </a:moveTo>
                  <a:lnTo>
                    <a:pt x="4606" y="2259"/>
                  </a:lnTo>
                  <a:lnTo>
                    <a:pt x="16994" y="2259"/>
                  </a:lnTo>
                  <a:lnTo>
                    <a:pt x="16994" y="11294"/>
                  </a:lnTo>
                  <a:lnTo>
                    <a:pt x="4606" y="11294"/>
                  </a:lnTo>
                  <a:moveTo>
                    <a:pt x="13976" y="17082"/>
                  </a:moveTo>
                  <a:lnTo>
                    <a:pt x="13976" y="16376"/>
                  </a:lnTo>
                  <a:lnTo>
                    <a:pt x="20171" y="16376"/>
                  </a:lnTo>
                  <a:lnTo>
                    <a:pt x="20171" y="17082"/>
                  </a:lnTo>
                  <a:lnTo>
                    <a:pt x="13976" y="17082"/>
                  </a:lnTo>
                </a:path>
              </a:pathLst>
            </a:custGeom>
            <a:noFill/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5608" name="computr3"/>
            <p:cNvSpPr>
              <a:spLocks noEditPoints="1" noChangeArrowheads="1"/>
            </p:cNvSpPr>
            <p:nvPr/>
          </p:nvSpPr>
          <p:spPr bwMode="auto">
            <a:xfrm>
              <a:off x="1102" y="3697"/>
              <a:ext cx="288" cy="24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7800 w 21600"/>
                <a:gd name="T13" fmla="*/ 2602 h 21600"/>
                <a:gd name="T14" fmla="*/ 16350 w 21600"/>
                <a:gd name="T15" fmla="*/ 11798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 extrusionOk="0">
                  <a:moveTo>
                    <a:pt x="18250" y="17743"/>
                  </a:moveTo>
                  <a:lnTo>
                    <a:pt x="17557" y="16971"/>
                  </a:lnTo>
                  <a:lnTo>
                    <a:pt x="5429" y="16971"/>
                  </a:lnTo>
                  <a:lnTo>
                    <a:pt x="4736" y="17743"/>
                  </a:lnTo>
                  <a:lnTo>
                    <a:pt x="18250" y="17743"/>
                  </a:lnTo>
                  <a:close/>
                </a:path>
                <a:path w="21600" h="21600" extrusionOk="0">
                  <a:moveTo>
                    <a:pt x="18250" y="17743"/>
                  </a:moveTo>
                  <a:moveTo>
                    <a:pt x="19405" y="19131"/>
                  </a:moveTo>
                  <a:lnTo>
                    <a:pt x="18712" y="18360"/>
                  </a:lnTo>
                  <a:lnTo>
                    <a:pt x="4274" y="18360"/>
                  </a:lnTo>
                  <a:lnTo>
                    <a:pt x="3581" y="19131"/>
                  </a:lnTo>
                  <a:lnTo>
                    <a:pt x="19405" y="19131"/>
                  </a:lnTo>
                  <a:close/>
                </a:path>
                <a:path w="21600" h="21600" extrusionOk="0">
                  <a:moveTo>
                    <a:pt x="19405" y="19131"/>
                  </a:moveTo>
                  <a:moveTo>
                    <a:pt x="20560" y="20520"/>
                  </a:moveTo>
                  <a:lnTo>
                    <a:pt x="19867" y="19749"/>
                  </a:lnTo>
                  <a:lnTo>
                    <a:pt x="3119" y="19749"/>
                  </a:lnTo>
                  <a:lnTo>
                    <a:pt x="2426" y="20520"/>
                  </a:lnTo>
                  <a:lnTo>
                    <a:pt x="20560" y="20520"/>
                  </a:lnTo>
                  <a:close/>
                </a:path>
                <a:path w="21600" h="21600" extrusionOk="0">
                  <a:moveTo>
                    <a:pt x="20560" y="20520"/>
                  </a:moveTo>
                  <a:moveTo>
                    <a:pt x="4620" y="16971"/>
                  </a:moveTo>
                  <a:lnTo>
                    <a:pt x="5313" y="16200"/>
                  </a:lnTo>
                  <a:lnTo>
                    <a:pt x="7624" y="16200"/>
                  </a:lnTo>
                  <a:lnTo>
                    <a:pt x="7624" y="14194"/>
                  </a:lnTo>
                  <a:lnTo>
                    <a:pt x="5891" y="14194"/>
                  </a:lnTo>
                  <a:lnTo>
                    <a:pt x="5891" y="0"/>
                  </a:lnTo>
                  <a:lnTo>
                    <a:pt x="12013" y="0"/>
                  </a:lnTo>
                  <a:lnTo>
                    <a:pt x="18135" y="0"/>
                  </a:lnTo>
                  <a:lnTo>
                    <a:pt x="18135" y="10800"/>
                  </a:lnTo>
                  <a:lnTo>
                    <a:pt x="18135" y="14194"/>
                  </a:lnTo>
                  <a:lnTo>
                    <a:pt x="16402" y="14194"/>
                  </a:lnTo>
                  <a:lnTo>
                    <a:pt x="16402" y="16200"/>
                  </a:lnTo>
                  <a:lnTo>
                    <a:pt x="17788" y="16200"/>
                  </a:lnTo>
                  <a:lnTo>
                    <a:pt x="19059" y="17743"/>
                  </a:lnTo>
                  <a:lnTo>
                    <a:pt x="21022" y="19903"/>
                  </a:lnTo>
                  <a:lnTo>
                    <a:pt x="21253" y="20057"/>
                  </a:lnTo>
                  <a:lnTo>
                    <a:pt x="21369" y="20366"/>
                  </a:lnTo>
                  <a:lnTo>
                    <a:pt x="21600" y="20674"/>
                  </a:lnTo>
                  <a:lnTo>
                    <a:pt x="21600" y="20829"/>
                  </a:lnTo>
                  <a:lnTo>
                    <a:pt x="21600" y="20983"/>
                  </a:lnTo>
                  <a:lnTo>
                    <a:pt x="21600" y="21137"/>
                  </a:lnTo>
                  <a:lnTo>
                    <a:pt x="21600" y="21291"/>
                  </a:lnTo>
                  <a:lnTo>
                    <a:pt x="21484" y="21446"/>
                  </a:lnTo>
                  <a:lnTo>
                    <a:pt x="21369" y="21446"/>
                  </a:lnTo>
                  <a:lnTo>
                    <a:pt x="21138" y="21600"/>
                  </a:lnTo>
                  <a:lnTo>
                    <a:pt x="21022" y="21600"/>
                  </a:lnTo>
                  <a:lnTo>
                    <a:pt x="10973" y="21600"/>
                  </a:lnTo>
                  <a:lnTo>
                    <a:pt x="2079" y="21600"/>
                  </a:lnTo>
                  <a:lnTo>
                    <a:pt x="1848" y="21600"/>
                  </a:lnTo>
                  <a:lnTo>
                    <a:pt x="1733" y="21446"/>
                  </a:lnTo>
                  <a:lnTo>
                    <a:pt x="1617" y="21446"/>
                  </a:lnTo>
                  <a:lnTo>
                    <a:pt x="1502" y="21291"/>
                  </a:lnTo>
                  <a:lnTo>
                    <a:pt x="1386" y="21291"/>
                  </a:lnTo>
                  <a:lnTo>
                    <a:pt x="1386" y="21137"/>
                  </a:lnTo>
                  <a:lnTo>
                    <a:pt x="1386" y="20983"/>
                  </a:lnTo>
                  <a:lnTo>
                    <a:pt x="1386" y="20829"/>
                  </a:lnTo>
                  <a:lnTo>
                    <a:pt x="1502" y="20674"/>
                  </a:lnTo>
                  <a:lnTo>
                    <a:pt x="1617" y="20366"/>
                  </a:lnTo>
                  <a:lnTo>
                    <a:pt x="1733" y="20057"/>
                  </a:lnTo>
                  <a:lnTo>
                    <a:pt x="1964" y="19903"/>
                  </a:lnTo>
                  <a:lnTo>
                    <a:pt x="0" y="19903"/>
                  </a:lnTo>
                  <a:lnTo>
                    <a:pt x="0" y="10800"/>
                  </a:lnTo>
                  <a:lnTo>
                    <a:pt x="0" y="2777"/>
                  </a:lnTo>
                  <a:lnTo>
                    <a:pt x="4620" y="2777"/>
                  </a:lnTo>
                  <a:lnTo>
                    <a:pt x="4620" y="16971"/>
                  </a:lnTo>
                  <a:moveTo>
                    <a:pt x="4620" y="16971"/>
                  </a:moveTo>
                  <a:moveTo>
                    <a:pt x="4620" y="16971"/>
                  </a:moveTo>
                  <a:lnTo>
                    <a:pt x="4158" y="17434"/>
                  </a:lnTo>
                  <a:lnTo>
                    <a:pt x="2541" y="19286"/>
                  </a:lnTo>
                  <a:lnTo>
                    <a:pt x="1964" y="19903"/>
                  </a:lnTo>
                  <a:lnTo>
                    <a:pt x="4620" y="16971"/>
                  </a:lnTo>
                  <a:close/>
                </a:path>
                <a:path w="21600" h="21600" extrusionOk="0">
                  <a:moveTo>
                    <a:pt x="7624" y="2314"/>
                  </a:moveTo>
                  <a:moveTo>
                    <a:pt x="16402" y="2314"/>
                  </a:moveTo>
                  <a:lnTo>
                    <a:pt x="16402" y="11880"/>
                  </a:lnTo>
                  <a:lnTo>
                    <a:pt x="7624" y="11880"/>
                  </a:lnTo>
                  <a:lnTo>
                    <a:pt x="7624" y="2314"/>
                  </a:lnTo>
                  <a:close/>
                </a:path>
                <a:path w="21600" h="21600" extrusionOk="0">
                  <a:moveTo>
                    <a:pt x="578" y="4011"/>
                  </a:moveTo>
                  <a:moveTo>
                    <a:pt x="4043" y="4011"/>
                  </a:moveTo>
                  <a:lnTo>
                    <a:pt x="4043" y="4320"/>
                  </a:lnTo>
                  <a:lnTo>
                    <a:pt x="578" y="4320"/>
                  </a:lnTo>
                  <a:lnTo>
                    <a:pt x="578" y="4011"/>
                  </a:lnTo>
                  <a:close/>
                  <a:moveTo>
                    <a:pt x="7624" y="14194"/>
                  </a:moveTo>
                  <a:lnTo>
                    <a:pt x="16402" y="14194"/>
                  </a:lnTo>
                  <a:lnTo>
                    <a:pt x="16402" y="16200"/>
                  </a:lnTo>
                  <a:lnTo>
                    <a:pt x="7624" y="1620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5609" name="Text Box 18"/>
            <p:cNvSpPr txBox="1">
              <a:spLocks noChangeArrowheads="1"/>
            </p:cNvSpPr>
            <p:nvPr/>
          </p:nvSpPr>
          <p:spPr bwMode="auto">
            <a:xfrm>
              <a:off x="2398" y="4070"/>
              <a:ext cx="612" cy="25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lIns="18000" tIns="10800" rIns="18000" bIns="10800"/>
            <a:lstStyle/>
            <a:p>
              <a:pPr algn="ctr" eaLnBrk="0" hangingPunct="0"/>
              <a:r>
                <a:rPr kumimoji="0" lang="zh-CN" altLang="en-US" b="1">
                  <a:latin typeface="宋体" pitchFamily="2" charset="-122"/>
                </a:rPr>
                <a:t>拷贝认证</a:t>
              </a:r>
              <a:r>
                <a:rPr kumimoji="0" lang="zh-CN" altLang="en-US" b="1" smtClean="0">
                  <a:latin typeface="宋体" pitchFamily="2" charset="-122"/>
                </a:rPr>
                <a:t>信息</a:t>
              </a:r>
              <a:endParaRPr kumimoji="0" lang="en-US" altLang="zh-CN" b="1" smtClean="0">
                <a:latin typeface="宋体" pitchFamily="2" charset="-122"/>
              </a:endParaRPr>
            </a:p>
            <a:p>
              <a:pPr algn="ctr" eaLnBrk="0" hangingPunct="0"/>
              <a:r>
                <a:rPr kumimoji="0" lang="zh-CN" altLang="en-US" b="1" smtClean="0">
                  <a:latin typeface="宋体" pitchFamily="2" charset="-122"/>
                </a:rPr>
                <a:t>重放</a:t>
              </a:r>
              <a:endParaRPr kumimoji="0" lang="zh-CN" altLang="en-US" b="1">
                <a:latin typeface="宋体" pitchFamily="2" charset="-122"/>
              </a:endParaRPr>
            </a:p>
          </p:txBody>
        </p:sp>
        <p:sp>
          <p:nvSpPr>
            <p:cNvPr id="25610" name="computr1"/>
            <p:cNvSpPr>
              <a:spLocks noEditPoints="1" noChangeArrowheads="1"/>
            </p:cNvSpPr>
            <p:nvPr/>
          </p:nvSpPr>
          <p:spPr bwMode="auto">
            <a:xfrm>
              <a:off x="2182" y="4132"/>
              <a:ext cx="216" cy="18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w 21600"/>
                <a:gd name="T21" fmla="*/ 0 h 21600"/>
                <a:gd name="T22" fmla="*/ 0 w 21600"/>
                <a:gd name="T23" fmla="*/ 0 h 21600"/>
                <a:gd name="T24" fmla="*/ 0 w 21600"/>
                <a:gd name="T25" fmla="*/ 0 h 21600"/>
                <a:gd name="T26" fmla="*/ 0 w 21600"/>
                <a:gd name="T27" fmla="*/ 0 h 2160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4900 w 21600"/>
                <a:gd name="T43" fmla="*/ 2541 h 21600"/>
                <a:gd name="T44" fmla="*/ 16800 w 21600"/>
                <a:gd name="T45" fmla="*/ 11204 h 21600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1600" h="21600" extrusionOk="0">
                  <a:moveTo>
                    <a:pt x="16994" y="15388"/>
                  </a:moveTo>
                  <a:lnTo>
                    <a:pt x="16994" y="13553"/>
                  </a:lnTo>
                  <a:lnTo>
                    <a:pt x="19535" y="13553"/>
                  </a:lnTo>
                  <a:lnTo>
                    <a:pt x="19535" y="10729"/>
                  </a:lnTo>
                  <a:lnTo>
                    <a:pt x="19535" y="6776"/>
                  </a:lnTo>
                  <a:lnTo>
                    <a:pt x="19535" y="0"/>
                  </a:lnTo>
                  <a:lnTo>
                    <a:pt x="10800" y="0"/>
                  </a:lnTo>
                  <a:lnTo>
                    <a:pt x="2065" y="0"/>
                  </a:lnTo>
                  <a:lnTo>
                    <a:pt x="2065" y="6776"/>
                  </a:lnTo>
                  <a:lnTo>
                    <a:pt x="2065" y="10729"/>
                  </a:lnTo>
                  <a:lnTo>
                    <a:pt x="2065" y="13553"/>
                  </a:lnTo>
                  <a:lnTo>
                    <a:pt x="4606" y="13553"/>
                  </a:lnTo>
                  <a:lnTo>
                    <a:pt x="4606" y="15388"/>
                  </a:lnTo>
                  <a:lnTo>
                    <a:pt x="0" y="15388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21600" y="15388"/>
                  </a:lnTo>
                  <a:lnTo>
                    <a:pt x="16994" y="15388"/>
                  </a:lnTo>
                  <a:close/>
                </a:path>
                <a:path w="21600" h="21600" extrusionOk="0">
                  <a:moveTo>
                    <a:pt x="4606" y="15388"/>
                  </a:moveTo>
                  <a:lnTo>
                    <a:pt x="4606" y="13553"/>
                  </a:lnTo>
                  <a:lnTo>
                    <a:pt x="16994" y="13553"/>
                  </a:lnTo>
                  <a:lnTo>
                    <a:pt x="16994" y="15388"/>
                  </a:lnTo>
                  <a:lnTo>
                    <a:pt x="4606" y="15388"/>
                  </a:lnTo>
                </a:path>
                <a:path w="21600" h="21600" extrusionOk="0">
                  <a:moveTo>
                    <a:pt x="4606" y="11294"/>
                  </a:moveTo>
                  <a:lnTo>
                    <a:pt x="4606" y="2259"/>
                  </a:lnTo>
                  <a:lnTo>
                    <a:pt x="16994" y="2259"/>
                  </a:lnTo>
                  <a:lnTo>
                    <a:pt x="16994" y="11294"/>
                  </a:lnTo>
                  <a:lnTo>
                    <a:pt x="4606" y="11294"/>
                  </a:lnTo>
                  <a:moveTo>
                    <a:pt x="13976" y="17082"/>
                  </a:moveTo>
                  <a:lnTo>
                    <a:pt x="13976" y="16376"/>
                  </a:lnTo>
                  <a:lnTo>
                    <a:pt x="20171" y="16376"/>
                  </a:lnTo>
                  <a:lnTo>
                    <a:pt x="20171" y="17082"/>
                  </a:lnTo>
                  <a:lnTo>
                    <a:pt x="13976" y="17082"/>
                  </a:lnTo>
                </a:path>
              </a:pathLst>
            </a:custGeom>
            <a:noFill/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5611" name="Line 20"/>
            <p:cNvSpPr>
              <a:spLocks noChangeShapeType="1"/>
            </p:cNvSpPr>
            <p:nvPr/>
          </p:nvSpPr>
          <p:spPr bwMode="auto">
            <a:xfrm>
              <a:off x="1246" y="3946"/>
              <a:ext cx="0" cy="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5612" name="Line 21"/>
            <p:cNvSpPr>
              <a:spLocks noChangeShapeType="1"/>
            </p:cNvSpPr>
            <p:nvPr/>
          </p:nvSpPr>
          <p:spPr bwMode="auto">
            <a:xfrm>
              <a:off x="3046" y="3946"/>
              <a:ext cx="0" cy="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5613" name="Line 22"/>
            <p:cNvSpPr>
              <a:spLocks noChangeShapeType="1"/>
            </p:cNvSpPr>
            <p:nvPr/>
          </p:nvSpPr>
          <p:spPr bwMode="auto">
            <a:xfrm>
              <a:off x="1246" y="4008"/>
              <a:ext cx="18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5614" name="Line 23"/>
            <p:cNvSpPr>
              <a:spLocks noChangeShapeType="1"/>
            </p:cNvSpPr>
            <p:nvPr/>
          </p:nvSpPr>
          <p:spPr bwMode="auto">
            <a:xfrm flipV="1">
              <a:off x="2290" y="4008"/>
              <a:ext cx="0" cy="1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5615" name="Line 24"/>
            <p:cNvSpPr>
              <a:spLocks noChangeShapeType="1"/>
            </p:cNvSpPr>
            <p:nvPr/>
          </p:nvSpPr>
          <p:spPr bwMode="auto">
            <a:xfrm flipH="1">
              <a:off x="1534" y="3946"/>
              <a:ext cx="129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5616" name="Text Box 25"/>
            <p:cNvSpPr txBox="1">
              <a:spLocks noChangeArrowheads="1"/>
            </p:cNvSpPr>
            <p:nvPr/>
          </p:nvSpPr>
          <p:spPr bwMode="auto">
            <a:xfrm>
              <a:off x="1678" y="3759"/>
              <a:ext cx="1080" cy="12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lIns="18000" tIns="10800" rIns="18000" bIns="10800"/>
            <a:lstStyle/>
            <a:p>
              <a:pPr algn="ctr" eaLnBrk="0" hangingPunct="0"/>
              <a:r>
                <a:rPr kumimoji="0" lang="zh-CN" altLang="en-US" b="1">
                  <a:latin typeface="宋体" pitchFamily="2" charset="-122"/>
                </a:rPr>
                <a:t>认证信息</a:t>
              </a:r>
              <a:r>
                <a:rPr kumimoji="0" lang="zh-CN" altLang="en-US" b="1" smtClean="0">
                  <a:latin typeface="宋体" pitchFamily="2" charset="-122"/>
                </a:rPr>
                <a:t>（</a:t>
              </a:r>
              <a:r>
                <a:rPr kumimoji="0" lang="en-US" altLang="zh-CN" b="1" smtClean="0">
                  <a:latin typeface="宋体" pitchFamily="2" charset="-122"/>
                </a:rPr>
                <a:t>hash</a:t>
              </a:r>
              <a:r>
                <a:rPr kumimoji="0" lang="zh-CN" altLang="en-US" b="1" smtClean="0">
                  <a:latin typeface="宋体" pitchFamily="2" charset="-122"/>
                </a:rPr>
                <a:t>口令</a:t>
              </a:r>
              <a:r>
                <a:rPr kumimoji="0" lang="zh-CN" altLang="en-US" b="1">
                  <a:latin typeface="宋体" pitchFamily="2" charset="-122"/>
                </a:rPr>
                <a:t>）</a:t>
              </a:r>
              <a:endParaRPr kumimoji="0" lang="zh-CN" altLang="en-US" b="1">
                <a:latin typeface="宋体" pitchFamily="2" charset="-122"/>
              </a:endParaRPr>
            </a:p>
          </p:txBody>
        </p:sp>
      </p:grpSp>
      <p:sp>
        <p:nvSpPr>
          <p:cNvPr id="16" name="矩形 15"/>
          <p:cNvSpPr/>
          <p:nvPr/>
        </p:nvSpPr>
        <p:spPr>
          <a:xfrm>
            <a:off x="1208497" y="5324822"/>
            <a:ext cx="6409134" cy="1128514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pPr marL="365760" lvl="0" indent="-255905" algn="just" fontAlgn="auto">
              <a:spcBef>
                <a:spcPts val="400"/>
              </a:spcBef>
              <a:spcAft>
                <a:spcPts val="0"/>
              </a:spcAft>
              <a:buClr>
                <a:srgbClr val="2DA2BF"/>
              </a:buClr>
              <a:buSzPct val="68000"/>
              <a:buFont typeface="Wingdings 3" panose="05040102010807070707"/>
              <a:buChar char=""/>
            </a:pPr>
            <a:r>
              <a:rPr kumimoji="0" lang="zh-CN" altLang="en-US" sz="3200" dirty="0" smtClean="0">
                <a:solidFill>
                  <a:prstClr val="black"/>
                </a:solidFill>
                <a:latin typeface="宋体" pitchFamily="2" charset="-122"/>
                <a:ea typeface="黑体" panose="02010609060101010101" pitchFamily="49" charset="-122"/>
              </a:rPr>
              <a:t>重放</a:t>
            </a:r>
            <a:r>
              <a:rPr kumimoji="0" lang="zh-CN" altLang="en-US" sz="3200" dirty="0">
                <a:solidFill>
                  <a:prstClr val="black"/>
                </a:solidFill>
                <a:latin typeface="宋体" pitchFamily="2" charset="-122"/>
                <a:ea typeface="黑体" panose="02010609060101010101" pitchFamily="49" charset="-122"/>
              </a:rPr>
              <a:t>攻击</a:t>
            </a:r>
            <a:endParaRPr kumimoji="0" lang="en-US" altLang="zh-CN" sz="3200" dirty="0">
              <a:solidFill>
                <a:prstClr val="black"/>
              </a:solidFill>
              <a:latin typeface="宋体" pitchFamily="2" charset="-122"/>
              <a:ea typeface="黑体" panose="02010609060101010101" pitchFamily="49" charset="-122"/>
            </a:endParaRPr>
          </a:p>
          <a:p>
            <a:pPr marL="365760" lvl="0" indent="-255905" algn="just" fontAlgn="auto">
              <a:spcBef>
                <a:spcPts val="400"/>
              </a:spcBef>
              <a:spcAft>
                <a:spcPts val="0"/>
              </a:spcAft>
              <a:buClr>
                <a:srgbClr val="2DA2BF"/>
              </a:buClr>
              <a:buSzPct val="68000"/>
              <a:buFont typeface="Wingdings 3" panose="05040102010807070707"/>
              <a:buChar char=""/>
            </a:pPr>
            <a:r>
              <a:rPr kumimoji="0" lang="zh-CN" altLang="en-US" sz="3200" dirty="0" smtClean="0">
                <a:solidFill>
                  <a:prstClr val="black"/>
                </a:solidFill>
                <a:latin typeface="宋体" pitchFamily="2" charset="-122"/>
                <a:ea typeface="黑体" panose="02010609060101010101" pitchFamily="49" charset="-122"/>
              </a:rPr>
              <a:t>字典攻击 </a:t>
            </a:r>
            <a:endParaRPr kumimoji="0" lang="zh-CN" altLang="en-US" sz="3200" dirty="0">
              <a:solidFill>
                <a:prstClr val="black"/>
              </a:solidFill>
              <a:latin typeface="宋体" pitchFamily="2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0503A-CA37-4B74-BD3A-F0AD90C408CB}" type="datetime1">
              <a:rPr lang="zh-CN" altLang="en-US" smtClean="0"/>
            </a:fld>
            <a:endParaRPr lang="en-US" altLang="zh-CN" smtClean="0"/>
          </a:p>
        </p:txBody>
      </p:sp>
      <p:sp>
        <p:nvSpPr>
          <p:cNvPr id="6051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mtClean="0"/>
              <a:t>hash</a:t>
            </a:r>
            <a:r>
              <a:rPr lang="zh-CN" altLang="en-US" smtClean="0"/>
              <a:t>口令机制</a:t>
            </a:r>
            <a:r>
              <a:rPr lang="en-US" altLang="zh-CN" smtClean="0"/>
              <a:t>——</a:t>
            </a:r>
            <a:r>
              <a:rPr lang="zh-CN" altLang="en-US" smtClean="0"/>
              <a:t>字典攻击</a:t>
            </a:r>
            <a:endParaRPr lang="zh-CN" altLang="en-US"/>
          </a:p>
        </p:txBody>
      </p:sp>
      <p:sp>
        <p:nvSpPr>
          <p:cNvPr id="53252" name="Rectangle 4"/>
          <p:cNvSpPr>
            <a:spLocks noRot="1" noChangeArrowheads="1"/>
          </p:cNvSpPr>
          <p:nvPr/>
        </p:nvSpPr>
        <p:spPr bwMode="auto">
          <a:xfrm>
            <a:off x="1116013" y="1196975"/>
            <a:ext cx="7704137" cy="46021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914400" lvl="1" indent="-4572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</a:pPr>
            <a:endParaRPr lang="zh-CN" altLang="en-US" sz="2600" b="1">
              <a:latin typeface="Times New Roman" panose="02020603050405020304" pitchFamily="18" charset="0"/>
            </a:endParaRPr>
          </a:p>
          <a:p>
            <a:pPr marL="533400" indent="-5334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</a:pPr>
            <a:endParaRPr lang="zh-CN" altLang="en-US" sz="3000" b="1">
              <a:latin typeface="Times New Roman" panose="02020603050405020304" pitchFamily="18" charset="0"/>
            </a:endParaRPr>
          </a:p>
        </p:txBody>
      </p:sp>
      <p:graphicFrame>
        <p:nvGraphicFramePr>
          <p:cNvPr id="605195" name="Group 11"/>
          <p:cNvGraphicFramePr>
            <a:graphicFrameLocks noGrp="1"/>
          </p:cNvGraphicFramePr>
          <p:nvPr/>
        </p:nvGraphicFramePr>
        <p:xfrm>
          <a:off x="6084888" y="4005263"/>
          <a:ext cx="2663825" cy="1889760"/>
        </p:xfrm>
        <a:graphic>
          <a:graphicData uri="http://schemas.openxmlformats.org/drawingml/2006/table">
            <a:tbl>
              <a:tblPr/>
              <a:tblGrid>
                <a:gridCol w="2663825"/>
              </a:tblGrid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身份标识                      注册口令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11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ID1                           H(PW1)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ID2                           H(PW2)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ID3                           H(PW3)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....                                   ....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IDn                            H(PWn)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3269" name="AutoShape 21"/>
          <p:cNvSpPr>
            <a:spLocks noChangeArrowheads="1"/>
          </p:cNvSpPr>
          <p:nvPr/>
        </p:nvSpPr>
        <p:spPr bwMode="auto">
          <a:xfrm>
            <a:off x="3276600" y="5157788"/>
            <a:ext cx="1223963" cy="574675"/>
          </a:xfrm>
          <a:prstGeom prst="flowChartDecision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zh-CN" altLang="en-US" sz="1400" b="1">
                <a:latin typeface="Times New Roman" panose="02020603050405020304" pitchFamily="18" charset="0"/>
              </a:rPr>
              <a:t>相同？</a:t>
            </a:r>
            <a:endParaRPr lang="zh-CN" altLang="en-US" sz="1400" b="1">
              <a:latin typeface="Times New Roman" panose="02020603050405020304" pitchFamily="18" charset="0"/>
            </a:endParaRPr>
          </a:p>
        </p:txBody>
      </p:sp>
      <p:sp>
        <p:nvSpPr>
          <p:cNvPr id="53270" name="Line 22"/>
          <p:cNvSpPr>
            <a:spLocks noChangeShapeType="1"/>
          </p:cNvSpPr>
          <p:nvPr/>
        </p:nvSpPr>
        <p:spPr bwMode="auto">
          <a:xfrm>
            <a:off x="1619250" y="2492375"/>
            <a:ext cx="0" cy="1296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71" name="Line 23"/>
          <p:cNvSpPr>
            <a:spLocks noChangeShapeType="1"/>
          </p:cNvSpPr>
          <p:nvPr/>
        </p:nvSpPr>
        <p:spPr bwMode="auto">
          <a:xfrm>
            <a:off x="1619250" y="4797425"/>
            <a:ext cx="2232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72" name="Line 24"/>
          <p:cNvSpPr>
            <a:spLocks noChangeShapeType="1"/>
          </p:cNvSpPr>
          <p:nvPr/>
        </p:nvSpPr>
        <p:spPr bwMode="auto">
          <a:xfrm>
            <a:off x="3851275" y="4797425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73" name="Line 25"/>
          <p:cNvSpPr>
            <a:spLocks noChangeShapeType="1"/>
          </p:cNvSpPr>
          <p:nvPr/>
        </p:nvSpPr>
        <p:spPr bwMode="auto">
          <a:xfrm>
            <a:off x="4499992" y="5445125"/>
            <a:ext cx="5762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74" name="Line 26"/>
          <p:cNvSpPr>
            <a:spLocks noChangeShapeType="1"/>
          </p:cNvSpPr>
          <p:nvPr/>
        </p:nvSpPr>
        <p:spPr bwMode="auto">
          <a:xfrm>
            <a:off x="3851275" y="5733256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75" name="Text Box 27"/>
          <p:cNvSpPr txBox="1">
            <a:spLocks noChangeArrowheads="1"/>
          </p:cNvSpPr>
          <p:nvPr/>
        </p:nvSpPr>
        <p:spPr bwMode="auto">
          <a:xfrm>
            <a:off x="3635375" y="6165850"/>
            <a:ext cx="649288" cy="30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400" b="1">
                <a:latin typeface="Times New Roman" panose="02020603050405020304" pitchFamily="18" charset="0"/>
              </a:rPr>
              <a:t>接受</a:t>
            </a:r>
            <a:endParaRPr lang="zh-CN" altLang="en-US" sz="1400" b="1">
              <a:latin typeface="Times New Roman" panose="02020603050405020304" pitchFamily="18" charset="0"/>
            </a:endParaRPr>
          </a:p>
        </p:txBody>
      </p:sp>
      <p:sp>
        <p:nvSpPr>
          <p:cNvPr id="53276" name="Text Box 28"/>
          <p:cNvSpPr txBox="1">
            <a:spLocks noChangeArrowheads="1"/>
          </p:cNvSpPr>
          <p:nvPr/>
        </p:nvSpPr>
        <p:spPr bwMode="auto">
          <a:xfrm>
            <a:off x="5148263" y="5229225"/>
            <a:ext cx="720725" cy="30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400" b="1">
                <a:latin typeface="Times New Roman" panose="02020603050405020304" pitchFamily="18" charset="0"/>
              </a:rPr>
              <a:t>拒绝</a:t>
            </a:r>
            <a:endParaRPr lang="zh-CN" altLang="en-US" sz="1400" b="1">
              <a:latin typeface="Times New Roman" panose="02020603050405020304" pitchFamily="18" charset="0"/>
            </a:endParaRPr>
          </a:p>
        </p:txBody>
      </p:sp>
      <p:sp>
        <p:nvSpPr>
          <p:cNvPr id="53278" name="Text Box 30"/>
          <p:cNvSpPr txBox="1">
            <a:spLocks noChangeArrowheads="1"/>
          </p:cNvSpPr>
          <p:nvPr/>
        </p:nvSpPr>
        <p:spPr bwMode="auto">
          <a:xfrm>
            <a:off x="4572000" y="5013325"/>
            <a:ext cx="720725" cy="30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 b="1">
                <a:latin typeface="Times New Roman" panose="02020603050405020304" pitchFamily="18" charset="0"/>
              </a:rPr>
              <a:t>N</a:t>
            </a:r>
            <a:endParaRPr lang="en-US" altLang="zh-CN" sz="1400" b="1">
              <a:latin typeface="Times New Roman" panose="02020603050405020304" pitchFamily="18" charset="0"/>
            </a:endParaRPr>
          </a:p>
        </p:txBody>
      </p:sp>
      <p:sp>
        <p:nvSpPr>
          <p:cNvPr id="53280" name="Text Box 32"/>
          <p:cNvSpPr txBox="1">
            <a:spLocks noChangeArrowheads="1"/>
          </p:cNvSpPr>
          <p:nvPr/>
        </p:nvSpPr>
        <p:spPr bwMode="auto">
          <a:xfrm>
            <a:off x="4140200" y="5734050"/>
            <a:ext cx="720725" cy="30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 b="1">
                <a:latin typeface="Times New Roman" panose="02020603050405020304" pitchFamily="18" charset="0"/>
              </a:rPr>
              <a:t>Y</a:t>
            </a:r>
            <a:endParaRPr lang="en-US" altLang="zh-CN" sz="1400" b="1">
              <a:latin typeface="Times New Roman" panose="02020603050405020304" pitchFamily="18" charset="0"/>
            </a:endParaRPr>
          </a:p>
        </p:txBody>
      </p:sp>
      <p:sp>
        <p:nvSpPr>
          <p:cNvPr id="53282" name="Text Box 34"/>
          <p:cNvSpPr txBox="1">
            <a:spLocks noChangeArrowheads="1"/>
          </p:cNvSpPr>
          <p:nvPr/>
        </p:nvSpPr>
        <p:spPr bwMode="auto">
          <a:xfrm>
            <a:off x="6156896" y="3532981"/>
            <a:ext cx="2519560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="1" smtClean="0">
                <a:solidFill>
                  <a:srgbClr val="CC0000"/>
                </a:solidFill>
                <a:latin typeface="Times New Roman" panose="02020603050405020304" pitchFamily="18" charset="0"/>
              </a:rPr>
              <a:t>Hash</a:t>
            </a:r>
            <a:r>
              <a:rPr lang="zh-CN" altLang="en-US" b="1" smtClean="0">
                <a:solidFill>
                  <a:srgbClr val="CC0000"/>
                </a:solidFill>
                <a:latin typeface="Times New Roman" panose="02020603050405020304" pitchFamily="18" charset="0"/>
              </a:rPr>
              <a:t>口令</a:t>
            </a:r>
            <a:r>
              <a:rPr lang="zh-CN" altLang="en-US" b="1">
                <a:solidFill>
                  <a:srgbClr val="CC0000"/>
                </a:solidFill>
                <a:latin typeface="Times New Roman" panose="02020603050405020304" pitchFamily="18" charset="0"/>
              </a:rPr>
              <a:t>表</a:t>
            </a:r>
            <a:endParaRPr lang="zh-CN" altLang="en-US" b="1">
              <a:solidFill>
                <a:srgbClr val="CC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3283" name="Rectangle 35"/>
          <p:cNvSpPr>
            <a:spLocks noChangeArrowheads="1"/>
          </p:cNvSpPr>
          <p:nvPr/>
        </p:nvSpPr>
        <p:spPr bwMode="auto">
          <a:xfrm>
            <a:off x="1042988" y="3789363"/>
            <a:ext cx="1225550" cy="57626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zh-CN" altLang="en-US" sz="1400" b="1">
                <a:latin typeface="Times New Roman" panose="02020603050405020304" pitchFamily="18" charset="0"/>
              </a:rPr>
              <a:t>用预定的</a:t>
            </a:r>
            <a:r>
              <a:rPr lang="en-US" altLang="zh-CN" sz="1400" b="1">
                <a:latin typeface="Times New Roman" panose="02020603050405020304" pitchFamily="18" charset="0"/>
              </a:rPr>
              <a:t>Hash</a:t>
            </a:r>
            <a:endParaRPr lang="en-US" altLang="zh-CN" sz="1400" b="1">
              <a:latin typeface="Times New Roman" panose="02020603050405020304" pitchFamily="18" charset="0"/>
            </a:endParaRPr>
          </a:p>
          <a:p>
            <a:pPr algn="ctr"/>
            <a:r>
              <a:rPr lang="zh-CN" altLang="en-US" sz="1400" b="1">
                <a:latin typeface="Times New Roman" panose="02020603050405020304" pitchFamily="18" charset="0"/>
              </a:rPr>
              <a:t>函数计算</a:t>
            </a:r>
            <a:endParaRPr lang="zh-CN" altLang="en-US" sz="1400" b="1">
              <a:latin typeface="Times New Roman" panose="02020603050405020304" pitchFamily="18" charset="0"/>
            </a:endParaRPr>
          </a:p>
        </p:txBody>
      </p:sp>
      <p:sp>
        <p:nvSpPr>
          <p:cNvPr id="53284" name="Line 36"/>
          <p:cNvSpPr>
            <a:spLocks noChangeShapeType="1"/>
          </p:cNvSpPr>
          <p:nvPr/>
        </p:nvSpPr>
        <p:spPr bwMode="auto">
          <a:xfrm>
            <a:off x="1619250" y="4365625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85" name="Text Box 37"/>
          <p:cNvSpPr txBox="1">
            <a:spLocks noChangeArrowheads="1"/>
          </p:cNvSpPr>
          <p:nvPr/>
        </p:nvSpPr>
        <p:spPr bwMode="auto">
          <a:xfrm>
            <a:off x="1835150" y="4508500"/>
            <a:ext cx="1152525" cy="30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 b="1">
                <a:latin typeface="Times New Roman" panose="02020603050405020304" pitchFamily="18" charset="0"/>
              </a:rPr>
              <a:t>H(PW‘)</a:t>
            </a:r>
            <a:endParaRPr lang="en-US" altLang="zh-CN" sz="1400" b="1">
              <a:latin typeface="Times New Roman" panose="02020603050405020304" pitchFamily="18" charset="0"/>
            </a:endParaRPr>
          </a:p>
        </p:txBody>
      </p:sp>
      <p:sp>
        <p:nvSpPr>
          <p:cNvPr id="53286" name="Text Box 38"/>
          <p:cNvSpPr txBox="1">
            <a:spLocks noChangeArrowheads="1"/>
          </p:cNvSpPr>
          <p:nvPr/>
        </p:nvSpPr>
        <p:spPr bwMode="auto">
          <a:xfrm>
            <a:off x="4716463" y="4508500"/>
            <a:ext cx="1152525" cy="30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 b="1">
                <a:latin typeface="Times New Roman" panose="02020603050405020304" pitchFamily="18" charset="0"/>
              </a:rPr>
              <a:t>H(PW)</a:t>
            </a:r>
            <a:endParaRPr lang="en-US" altLang="zh-CN" sz="1400" b="1">
              <a:latin typeface="Times New Roman" panose="02020603050405020304" pitchFamily="18" charset="0"/>
            </a:endParaRPr>
          </a:p>
        </p:txBody>
      </p:sp>
      <p:sp>
        <p:nvSpPr>
          <p:cNvPr id="53288" name="Line 40"/>
          <p:cNvSpPr>
            <a:spLocks noChangeShapeType="1"/>
          </p:cNvSpPr>
          <p:nvPr/>
        </p:nvSpPr>
        <p:spPr bwMode="auto">
          <a:xfrm flipH="1">
            <a:off x="3851275" y="4797425"/>
            <a:ext cx="22336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4" name="Group 11"/>
          <p:cNvGraphicFramePr>
            <a:graphicFrameLocks noGrp="1"/>
          </p:cNvGraphicFramePr>
          <p:nvPr/>
        </p:nvGraphicFramePr>
        <p:xfrm>
          <a:off x="1835150" y="1643221"/>
          <a:ext cx="1152525" cy="1889760"/>
        </p:xfrm>
        <a:graphic>
          <a:graphicData uri="http://schemas.openxmlformats.org/drawingml/2006/table">
            <a:tbl>
              <a:tblPr/>
              <a:tblGrid>
                <a:gridCol w="1152525"/>
              </a:tblGrid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口令字典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11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PW1’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PW2’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PW3’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....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PWn’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5868466" y="4573885"/>
            <a:ext cx="3096022" cy="29527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Line 7"/>
          <p:cNvSpPr>
            <a:spLocks noChangeShapeType="1"/>
          </p:cNvSpPr>
          <p:nvPr/>
        </p:nvSpPr>
        <p:spPr bwMode="auto">
          <a:xfrm>
            <a:off x="3851275" y="2413818"/>
            <a:ext cx="0" cy="1519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" name="Text Box 8"/>
          <p:cNvSpPr txBox="1">
            <a:spLocks noChangeArrowheads="1"/>
          </p:cNvSpPr>
          <p:nvPr/>
        </p:nvSpPr>
        <p:spPr bwMode="auto">
          <a:xfrm>
            <a:off x="4067175" y="2420938"/>
            <a:ext cx="2017713" cy="30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400" b="1">
                <a:latin typeface="Times New Roman" panose="02020603050405020304" pitchFamily="18" charset="0"/>
              </a:rPr>
              <a:t>用户输入</a:t>
            </a:r>
            <a:r>
              <a:rPr lang="en-US" altLang="zh-CN" sz="1400" b="1">
                <a:latin typeface="Times New Roman" panose="02020603050405020304" pitchFamily="18" charset="0"/>
              </a:rPr>
              <a:t>ID</a:t>
            </a:r>
            <a:endParaRPr lang="en-US" altLang="zh-CN" sz="1400" b="1">
              <a:latin typeface="Times New Roman" panose="02020603050405020304" pitchFamily="18" charset="0"/>
            </a:endParaRPr>
          </a:p>
        </p:txBody>
      </p:sp>
      <p:sp>
        <p:nvSpPr>
          <p:cNvPr id="41" name="Rectangle 10"/>
          <p:cNvSpPr>
            <a:spLocks noChangeArrowheads="1"/>
          </p:cNvSpPr>
          <p:nvPr/>
        </p:nvSpPr>
        <p:spPr bwMode="auto">
          <a:xfrm>
            <a:off x="2771775" y="3933825"/>
            <a:ext cx="2376488" cy="35877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zh-CN" altLang="en-US" sz="1400" b="1">
                <a:latin typeface="Times New Roman" panose="02020603050405020304" pitchFamily="18" charset="0"/>
              </a:rPr>
              <a:t>查找与该</a:t>
            </a:r>
            <a:r>
              <a:rPr lang="en-US" altLang="zh-CN" sz="1400" b="1">
                <a:latin typeface="Times New Roman" panose="02020603050405020304" pitchFamily="18" charset="0"/>
              </a:rPr>
              <a:t>ID</a:t>
            </a:r>
            <a:r>
              <a:rPr lang="zh-CN" altLang="en-US" sz="1400" b="1">
                <a:latin typeface="Times New Roman" panose="02020603050405020304" pitchFamily="18" charset="0"/>
              </a:rPr>
              <a:t>对应的</a:t>
            </a:r>
            <a:r>
              <a:rPr lang="en-US" altLang="zh-CN" sz="1400" b="1">
                <a:latin typeface="Times New Roman" panose="02020603050405020304" pitchFamily="18" charset="0"/>
              </a:rPr>
              <a:t>H(PW)</a:t>
            </a:r>
            <a:endParaRPr lang="en-US" altLang="zh-CN" sz="1400" b="1">
              <a:latin typeface="Times New Roman" panose="02020603050405020304" pitchFamily="18" charset="0"/>
            </a:endParaRPr>
          </a:p>
        </p:txBody>
      </p:sp>
      <p:sp>
        <p:nvSpPr>
          <p:cNvPr id="43" name="Line 20"/>
          <p:cNvSpPr>
            <a:spLocks noChangeShapeType="1"/>
          </p:cNvSpPr>
          <p:nvPr/>
        </p:nvSpPr>
        <p:spPr bwMode="auto">
          <a:xfrm>
            <a:off x="5148263" y="4076700"/>
            <a:ext cx="8651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" name="Text Box 39"/>
          <p:cNvSpPr txBox="1">
            <a:spLocks noChangeArrowheads="1"/>
          </p:cNvSpPr>
          <p:nvPr/>
        </p:nvSpPr>
        <p:spPr bwMode="auto">
          <a:xfrm>
            <a:off x="5219700" y="3716338"/>
            <a:ext cx="504825" cy="30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 b="1">
                <a:latin typeface="Times New Roman" panose="02020603050405020304" pitchFamily="18" charset="0"/>
              </a:rPr>
              <a:t>ID</a:t>
            </a:r>
            <a:endParaRPr lang="en-US" altLang="zh-CN" sz="14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1519044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smtClean="0"/>
              <a:t>计算潜在口令</a:t>
            </a:r>
            <a:r>
              <a:rPr lang="en-US" altLang="zh-CN" smtClean="0"/>
              <a:t>(</a:t>
            </a:r>
            <a:r>
              <a:rPr lang="zh-CN" altLang="en-US" smtClean="0"/>
              <a:t>口令字典</a:t>
            </a:r>
            <a:r>
              <a:rPr lang="en-US" altLang="zh-CN" smtClean="0"/>
              <a:t>)</a:t>
            </a:r>
            <a:r>
              <a:rPr lang="zh-CN" altLang="en-US" smtClean="0"/>
              <a:t>的哈希，形成表；</a:t>
            </a:r>
            <a:endParaRPr lang="en-US" altLang="zh-CN" smtClean="0"/>
          </a:p>
          <a:p>
            <a:pPr lvl="1"/>
            <a:r>
              <a:rPr lang="zh-CN" altLang="en-US" smtClean="0"/>
              <a:t>彩虹表：庞大的、针对各种可能的字母组合预先计算好的哈希值的集合，主流的彩虹表都是</a:t>
            </a:r>
            <a:r>
              <a:rPr lang="en-US" altLang="zh-CN" smtClean="0"/>
              <a:t>100</a:t>
            </a:r>
            <a:r>
              <a:rPr lang="en-US" smtClean="0"/>
              <a:t>G</a:t>
            </a:r>
            <a:r>
              <a:rPr lang="zh-CN" altLang="en-US" smtClean="0"/>
              <a:t>以上。</a:t>
            </a:r>
            <a:endParaRPr lang="en-US" altLang="zh-CN" smtClean="0"/>
          </a:p>
          <a:p>
            <a:r>
              <a:rPr lang="zh-CN" altLang="en-US" smtClean="0"/>
              <a:t>用获取（嗅探窃取）的口令哈希查表</a:t>
            </a:r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字典攻击</a:t>
            </a:r>
            <a:r>
              <a:rPr lang="en-US" altLang="zh-CN" smtClean="0"/>
              <a:t>——</a:t>
            </a:r>
            <a:r>
              <a:rPr lang="zh-CN" altLang="en-US" smtClean="0"/>
              <a:t>查表法获取口令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10CE6288-91EB-4048-9CCD-22C020CCEFAB}" type="slidenum">
              <a:rPr lang="en-US" altLang="zh-CN" smtClean="0"/>
            </a:fld>
            <a:endParaRPr lang="en-US" altLang="zh-CN"/>
          </a:p>
        </p:txBody>
      </p:sp>
      <p:pic>
        <p:nvPicPr>
          <p:cNvPr id="10242" name="Picture 2" descr="http://images.cnblogs.com/cnblogs_com/jfzhu/201212/201212200603534196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924944"/>
            <a:ext cx="8029575" cy="3114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308073" y="5301208"/>
            <a:ext cx="8440391" cy="1384995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zh-CN" altLang="en-US" sz="2800" b="1" smtClean="0">
                <a:latin typeface="宋体" pitchFamily="2" charset="-122"/>
              </a:rPr>
              <a:t>查表有效在于：</a:t>
            </a:r>
            <a:endParaRPr lang="en-US" altLang="zh-CN" sz="2800" b="1" smtClean="0">
              <a:latin typeface="宋体" pitchFamily="2" charset="-122"/>
            </a:endParaRPr>
          </a:p>
          <a:p>
            <a:pPr algn="ctr" eaLnBrk="1" hangingPunct="1"/>
            <a:r>
              <a:rPr lang="zh-CN" altLang="en-US" sz="2800" b="1" smtClean="0">
                <a:latin typeface="宋体" pitchFamily="2" charset="-122"/>
              </a:rPr>
              <a:t>口令长度有限，口令字典及表开销有限（计算可行）</a:t>
            </a:r>
            <a:endParaRPr lang="en-US" altLang="zh-CN" sz="2800" b="1" smtClean="0">
              <a:latin typeface="宋体" pitchFamily="2" charset="-122"/>
            </a:endParaRPr>
          </a:p>
          <a:p>
            <a:pPr algn="ctr" eaLnBrk="1" hangingPunct="1"/>
            <a:r>
              <a:rPr lang="zh-CN" altLang="en-US" sz="2800" b="1" smtClean="0">
                <a:latin typeface="宋体" pitchFamily="2" charset="-122"/>
              </a:rPr>
              <a:t>相同口令对应相同</a:t>
            </a:r>
            <a:r>
              <a:rPr lang="en-US" altLang="zh-CN" sz="2800" b="1" smtClean="0">
                <a:latin typeface="宋体" pitchFamily="2" charset="-122"/>
              </a:rPr>
              <a:t>hash</a:t>
            </a:r>
            <a:endParaRPr lang="en-US" altLang="zh-CN" sz="2800" b="1">
              <a:latin typeface="宋体" pitchFamily="2" charset="-122"/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认证</a:t>
            </a:r>
            <a:r>
              <a:rPr lang="en-US" altLang="zh-CN" dirty="0" smtClean="0"/>
              <a:t>( authentication ) 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证实主体的真实身份与其所声称的身份是否相符的过程。</a:t>
            </a:r>
            <a:endParaRPr lang="en-US" altLang="zh-CN" dirty="0" smtClean="0"/>
          </a:p>
          <a:p>
            <a:r>
              <a:rPr lang="zh-CN" altLang="en-US" dirty="0" smtClean="0"/>
              <a:t>现实生活中，主要通过各种证件来验证身份，比如：身份证、户口本等。</a:t>
            </a:r>
            <a:endParaRPr lang="zh-CN" altLang="en-US" dirty="0" smtClean="0"/>
          </a:p>
          <a:p>
            <a:endParaRPr lang="en-US" altLang="zh-CN" dirty="0" smtClean="0"/>
          </a:p>
        </p:txBody>
      </p:sp>
      <p:sp>
        <p:nvSpPr>
          <p:cNvPr id="559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身份认证概述 </a:t>
            </a:r>
            <a:endParaRPr lang="zh-CN" altLang="en-US"/>
          </a:p>
        </p:txBody>
      </p:sp>
      <p:sp>
        <p:nvSpPr>
          <p:cNvPr id="18436" name="灯片编号占位符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A4B26B2-128E-428F-AC02-E18D3879DBC4}" type="slidenum">
              <a:rPr lang="en-US" altLang="zh-CN" smtClean="0"/>
            </a:fld>
            <a:endParaRPr lang="en-US" altLang="zh-CN" smtClean="0"/>
          </a:p>
        </p:txBody>
      </p:sp>
      <p:sp>
        <p:nvSpPr>
          <p:cNvPr id="18437" name="Rectangle 4"/>
          <p:cNvSpPr>
            <a:spLocks noChangeArrowheads="1"/>
          </p:cNvSpPr>
          <p:nvPr/>
        </p:nvSpPr>
        <p:spPr bwMode="auto">
          <a:xfrm>
            <a:off x="0" y="1266825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558D9-78E3-4799-8C93-EAF1055426EE}" type="datetime1">
              <a:rPr lang="zh-CN" altLang="en-US" smtClean="0"/>
            </a:fld>
            <a:endParaRPr lang="en-US" altLang="zh-CN" smtClean="0"/>
          </a:p>
        </p:txBody>
      </p:sp>
      <p:sp>
        <p:nvSpPr>
          <p:cNvPr id="607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口令机制：加盐</a:t>
            </a:r>
            <a:r>
              <a:rPr lang="en-US" altLang="zh-CN" smtClean="0"/>
              <a:t>Hash</a:t>
            </a:r>
            <a:r>
              <a:rPr lang="zh-CN" altLang="en-US" smtClean="0"/>
              <a:t>口令表</a:t>
            </a:r>
            <a:endParaRPr lang="zh-CN" altLang="en-US"/>
          </a:p>
        </p:txBody>
      </p:sp>
      <p:sp>
        <p:nvSpPr>
          <p:cNvPr id="54276" name="Rectangle 4"/>
          <p:cNvSpPr>
            <a:spLocks noRot="1" noChangeArrowheads="1"/>
          </p:cNvSpPr>
          <p:nvPr/>
        </p:nvSpPr>
        <p:spPr bwMode="auto">
          <a:xfrm>
            <a:off x="1116013" y="1196975"/>
            <a:ext cx="7704137" cy="46021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533400" indent="-5334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</a:pPr>
            <a:endParaRPr lang="zh-CN" altLang="en-US" sz="3000" b="1">
              <a:latin typeface="Times New Roman" panose="02020603050405020304" pitchFamily="18" charset="0"/>
            </a:endParaRPr>
          </a:p>
        </p:txBody>
      </p:sp>
      <p:sp>
        <p:nvSpPr>
          <p:cNvPr id="54277" name="AutoShape 5"/>
          <p:cNvSpPr>
            <a:spLocks noChangeArrowheads="1"/>
          </p:cNvSpPr>
          <p:nvPr/>
        </p:nvSpPr>
        <p:spPr bwMode="auto">
          <a:xfrm>
            <a:off x="3276600" y="2997200"/>
            <a:ext cx="1223963" cy="576263"/>
          </a:xfrm>
          <a:prstGeom prst="flowChartDecision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1400" b="1">
                <a:latin typeface="Times New Roman" panose="02020603050405020304" pitchFamily="18" charset="0"/>
              </a:rPr>
              <a:t>ID OK</a:t>
            </a:r>
            <a:r>
              <a:rPr lang="zh-CN" altLang="en-US" sz="1400" b="1">
                <a:latin typeface="Times New Roman" panose="02020603050405020304" pitchFamily="18" charset="0"/>
              </a:rPr>
              <a:t>？</a:t>
            </a:r>
            <a:endParaRPr lang="zh-CN" altLang="en-US" sz="1400" b="1">
              <a:latin typeface="Times New Roman" panose="02020603050405020304" pitchFamily="18" charset="0"/>
            </a:endParaRPr>
          </a:p>
        </p:txBody>
      </p:sp>
      <p:sp>
        <p:nvSpPr>
          <p:cNvPr id="54278" name="Line 6"/>
          <p:cNvSpPr>
            <a:spLocks noChangeShapeType="1"/>
          </p:cNvSpPr>
          <p:nvPr/>
        </p:nvSpPr>
        <p:spPr bwMode="auto">
          <a:xfrm>
            <a:off x="4500563" y="3284538"/>
            <a:ext cx="1511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79" name="Line 7"/>
          <p:cNvSpPr>
            <a:spLocks noChangeShapeType="1"/>
          </p:cNvSpPr>
          <p:nvPr/>
        </p:nvSpPr>
        <p:spPr bwMode="auto">
          <a:xfrm>
            <a:off x="3851275" y="2349500"/>
            <a:ext cx="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80" name="Text Box 8"/>
          <p:cNvSpPr txBox="1">
            <a:spLocks noChangeArrowheads="1"/>
          </p:cNvSpPr>
          <p:nvPr/>
        </p:nvSpPr>
        <p:spPr bwMode="auto">
          <a:xfrm>
            <a:off x="4067175" y="2420938"/>
            <a:ext cx="2017713" cy="30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400" b="1">
                <a:latin typeface="Times New Roman" panose="02020603050405020304" pitchFamily="18" charset="0"/>
              </a:rPr>
              <a:t>用户输入</a:t>
            </a:r>
            <a:r>
              <a:rPr lang="en-US" altLang="zh-CN" sz="1400" b="1">
                <a:latin typeface="Times New Roman" panose="02020603050405020304" pitchFamily="18" charset="0"/>
              </a:rPr>
              <a:t>ID</a:t>
            </a:r>
            <a:endParaRPr lang="en-US" altLang="zh-CN" sz="1400" b="1">
              <a:latin typeface="Times New Roman" panose="02020603050405020304" pitchFamily="18" charset="0"/>
            </a:endParaRPr>
          </a:p>
        </p:txBody>
      </p:sp>
      <p:sp>
        <p:nvSpPr>
          <p:cNvPr id="54281" name="Text Box 9"/>
          <p:cNvSpPr txBox="1">
            <a:spLocks noChangeArrowheads="1"/>
          </p:cNvSpPr>
          <p:nvPr/>
        </p:nvSpPr>
        <p:spPr bwMode="auto">
          <a:xfrm>
            <a:off x="6011863" y="3068638"/>
            <a:ext cx="1296987" cy="30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400" b="1">
                <a:latin typeface="Times New Roman" panose="02020603050405020304" pitchFamily="18" charset="0"/>
              </a:rPr>
              <a:t>拒绝</a:t>
            </a:r>
            <a:endParaRPr lang="zh-CN" altLang="en-US" sz="1400" b="1">
              <a:latin typeface="Times New Roman" panose="02020603050405020304" pitchFamily="18" charset="0"/>
            </a:endParaRPr>
          </a:p>
        </p:txBody>
      </p:sp>
      <p:sp>
        <p:nvSpPr>
          <p:cNvPr id="54282" name="Rectangle 10"/>
          <p:cNvSpPr>
            <a:spLocks noChangeArrowheads="1"/>
          </p:cNvSpPr>
          <p:nvPr/>
        </p:nvSpPr>
        <p:spPr bwMode="auto">
          <a:xfrm>
            <a:off x="2771775" y="3933825"/>
            <a:ext cx="2376488" cy="35877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zh-CN" altLang="en-US" sz="1400" b="1">
                <a:latin typeface="Times New Roman" panose="02020603050405020304" pitchFamily="18" charset="0"/>
              </a:rPr>
              <a:t>查找与该</a:t>
            </a:r>
            <a:r>
              <a:rPr lang="en-US" altLang="zh-CN" sz="1400" b="1">
                <a:latin typeface="Times New Roman" panose="02020603050405020304" pitchFamily="18" charset="0"/>
              </a:rPr>
              <a:t>ID</a:t>
            </a:r>
            <a:r>
              <a:rPr lang="zh-CN" altLang="en-US" sz="1400" b="1">
                <a:latin typeface="Times New Roman" panose="02020603050405020304" pitchFamily="18" charset="0"/>
              </a:rPr>
              <a:t>对应的</a:t>
            </a:r>
            <a:r>
              <a:rPr lang="en-US" altLang="zh-CN" sz="1400" b="1">
                <a:latin typeface="Times New Roman" panose="02020603050405020304" pitchFamily="18" charset="0"/>
              </a:rPr>
              <a:t>H(PW+R)</a:t>
            </a:r>
            <a:endParaRPr lang="en-US" altLang="zh-CN" sz="1400" b="1">
              <a:latin typeface="Times New Roman" panose="02020603050405020304" pitchFamily="18" charset="0"/>
            </a:endParaRPr>
          </a:p>
        </p:txBody>
      </p:sp>
      <p:graphicFrame>
        <p:nvGraphicFramePr>
          <p:cNvPr id="607243" name="Group 11"/>
          <p:cNvGraphicFramePr>
            <a:graphicFrameLocks noGrp="1"/>
          </p:cNvGraphicFramePr>
          <p:nvPr/>
        </p:nvGraphicFramePr>
        <p:xfrm>
          <a:off x="6084888" y="4005263"/>
          <a:ext cx="2663825" cy="2029968"/>
        </p:xfrm>
        <a:graphic>
          <a:graphicData uri="http://schemas.openxmlformats.org/drawingml/2006/table">
            <a:tbl>
              <a:tblPr/>
              <a:tblGrid>
                <a:gridCol w="2663825"/>
              </a:tblGrid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身份标识    注册口令          盐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11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ID1····     H(PW1+R1)      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R1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ID2        H(PW2+R2)        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R2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ID3        H(PW3+R3)        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R3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....                 ....           ...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IDn        H(PWn+Rn)       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Rn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4291" name="Line 19"/>
          <p:cNvSpPr>
            <a:spLocks noChangeShapeType="1"/>
          </p:cNvSpPr>
          <p:nvPr/>
        </p:nvSpPr>
        <p:spPr bwMode="auto">
          <a:xfrm>
            <a:off x="3851275" y="3573463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92" name="Line 20"/>
          <p:cNvSpPr>
            <a:spLocks noChangeShapeType="1"/>
          </p:cNvSpPr>
          <p:nvPr/>
        </p:nvSpPr>
        <p:spPr bwMode="auto">
          <a:xfrm>
            <a:off x="5148263" y="4076700"/>
            <a:ext cx="8651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93" name="AutoShape 21"/>
          <p:cNvSpPr>
            <a:spLocks noChangeArrowheads="1"/>
          </p:cNvSpPr>
          <p:nvPr/>
        </p:nvSpPr>
        <p:spPr bwMode="auto">
          <a:xfrm>
            <a:off x="3276600" y="5157788"/>
            <a:ext cx="1223963" cy="574675"/>
          </a:xfrm>
          <a:prstGeom prst="flowChartDecision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zh-CN" altLang="en-US" sz="1400" b="1">
                <a:latin typeface="Times New Roman" panose="02020603050405020304" pitchFamily="18" charset="0"/>
              </a:rPr>
              <a:t>相同？</a:t>
            </a:r>
            <a:endParaRPr lang="zh-CN" altLang="en-US" sz="1400" b="1">
              <a:latin typeface="Times New Roman" panose="02020603050405020304" pitchFamily="18" charset="0"/>
            </a:endParaRPr>
          </a:p>
        </p:txBody>
      </p:sp>
      <p:sp>
        <p:nvSpPr>
          <p:cNvPr id="54294" name="Line 22"/>
          <p:cNvSpPr>
            <a:spLocks noChangeShapeType="1"/>
          </p:cNvSpPr>
          <p:nvPr/>
        </p:nvSpPr>
        <p:spPr bwMode="auto">
          <a:xfrm>
            <a:off x="1619250" y="2492375"/>
            <a:ext cx="0" cy="1296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95" name="Line 23"/>
          <p:cNvSpPr>
            <a:spLocks noChangeShapeType="1"/>
          </p:cNvSpPr>
          <p:nvPr/>
        </p:nvSpPr>
        <p:spPr bwMode="auto">
          <a:xfrm>
            <a:off x="1619250" y="4797425"/>
            <a:ext cx="2232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96" name="Line 24"/>
          <p:cNvSpPr>
            <a:spLocks noChangeShapeType="1"/>
          </p:cNvSpPr>
          <p:nvPr/>
        </p:nvSpPr>
        <p:spPr bwMode="auto">
          <a:xfrm>
            <a:off x="3851275" y="4797425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97" name="Line 25"/>
          <p:cNvSpPr>
            <a:spLocks noChangeShapeType="1"/>
          </p:cNvSpPr>
          <p:nvPr/>
        </p:nvSpPr>
        <p:spPr bwMode="auto">
          <a:xfrm>
            <a:off x="4499992" y="5445125"/>
            <a:ext cx="5762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98" name="Line 26"/>
          <p:cNvSpPr>
            <a:spLocks noChangeShapeType="1"/>
          </p:cNvSpPr>
          <p:nvPr/>
        </p:nvSpPr>
        <p:spPr bwMode="auto">
          <a:xfrm>
            <a:off x="3851275" y="5733256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99" name="Text Box 27"/>
          <p:cNvSpPr txBox="1">
            <a:spLocks noChangeArrowheads="1"/>
          </p:cNvSpPr>
          <p:nvPr/>
        </p:nvSpPr>
        <p:spPr bwMode="auto">
          <a:xfrm>
            <a:off x="3635375" y="6165850"/>
            <a:ext cx="649288" cy="30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400" b="1">
                <a:latin typeface="Times New Roman" panose="02020603050405020304" pitchFamily="18" charset="0"/>
              </a:rPr>
              <a:t>接受</a:t>
            </a:r>
            <a:endParaRPr lang="zh-CN" altLang="en-US" sz="1400" b="1">
              <a:latin typeface="Times New Roman" panose="02020603050405020304" pitchFamily="18" charset="0"/>
            </a:endParaRPr>
          </a:p>
        </p:txBody>
      </p:sp>
      <p:sp>
        <p:nvSpPr>
          <p:cNvPr id="54300" name="Text Box 28"/>
          <p:cNvSpPr txBox="1">
            <a:spLocks noChangeArrowheads="1"/>
          </p:cNvSpPr>
          <p:nvPr/>
        </p:nvSpPr>
        <p:spPr bwMode="auto">
          <a:xfrm>
            <a:off x="5148263" y="5229225"/>
            <a:ext cx="720725" cy="30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400" b="1">
                <a:latin typeface="Times New Roman" panose="02020603050405020304" pitchFamily="18" charset="0"/>
              </a:rPr>
              <a:t>拒绝</a:t>
            </a:r>
            <a:endParaRPr lang="zh-CN" altLang="en-US" sz="1400" b="1">
              <a:latin typeface="Times New Roman" panose="02020603050405020304" pitchFamily="18" charset="0"/>
            </a:endParaRPr>
          </a:p>
        </p:txBody>
      </p:sp>
      <p:sp>
        <p:nvSpPr>
          <p:cNvPr id="54301" name="Text Box 29"/>
          <p:cNvSpPr txBox="1">
            <a:spLocks noChangeArrowheads="1"/>
          </p:cNvSpPr>
          <p:nvPr/>
        </p:nvSpPr>
        <p:spPr bwMode="auto">
          <a:xfrm>
            <a:off x="4572000" y="2924175"/>
            <a:ext cx="720725" cy="30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 b="1">
                <a:latin typeface="Times New Roman" panose="02020603050405020304" pitchFamily="18" charset="0"/>
              </a:rPr>
              <a:t>N</a:t>
            </a:r>
            <a:endParaRPr lang="en-US" altLang="zh-CN" sz="1400" b="1">
              <a:latin typeface="Times New Roman" panose="02020603050405020304" pitchFamily="18" charset="0"/>
            </a:endParaRPr>
          </a:p>
        </p:txBody>
      </p:sp>
      <p:sp>
        <p:nvSpPr>
          <p:cNvPr id="54302" name="Text Box 30"/>
          <p:cNvSpPr txBox="1">
            <a:spLocks noChangeArrowheads="1"/>
          </p:cNvSpPr>
          <p:nvPr/>
        </p:nvSpPr>
        <p:spPr bwMode="auto">
          <a:xfrm>
            <a:off x="4572000" y="5013325"/>
            <a:ext cx="720725" cy="30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 b="1">
                <a:latin typeface="Times New Roman" panose="02020603050405020304" pitchFamily="18" charset="0"/>
              </a:rPr>
              <a:t>N</a:t>
            </a:r>
            <a:endParaRPr lang="en-US" altLang="zh-CN" sz="1400" b="1">
              <a:latin typeface="Times New Roman" panose="02020603050405020304" pitchFamily="18" charset="0"/>
            </a:endParaRPr>
          </a:p>
        </p:txBody>
      </p:sp>
      <p:sp>
        <p:nvSpPr>
          <p:cNvPr id="54303" name="Text Box 31"/>
          <p:cNvSpPr txBox="1">
            <a:spLocks noChangeArrowheads="1"/>
          </p:cNvSpPr>
          <p:nvPr/>
        </p:nvSpPr>
        <p:spPr bwMode="auto">
          <a:xfrm>
            <a:off x="3995738" y="3573463"/>
            <a:ext cx="720725" cy="30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 b="1">
                <a:latin typeface="Times New Roman" panose="02020603050405020304" pitchFamily="18" charset="0"/>
              </a:rPr>
              <a:t>Y</a:t>
            </a:r>
            <a:endParaRPr lang="en-US" altLang="zh-CN" sz="1400" b="1">
              <a:latin typeface="Times New Roman" panose="02020603050405020304" pitchFamily="18" charset="0"/>
            </a:endParaRPr>
          </a:p>
        </p:txBody>
      </p:sp>
      <p:sp>
        <p:nvSpPr>
          <p:cNvPr id="54304" name="Text Box 32"/>
          <p:cNvSpPr txBox="1">
            <a:spLocks noChangeArrowheads="1"/>
          </p:cNvSpPr>
          <p:nvPr/>
        </p:nvSpPr>
        <p:spPr bwMode="auto">
          <a:xfrm>
            <a:off x="4140200" y="5734050"/>
            <a:ext cx="720725" cy="30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 b="1">
                <a:latin typeface="Times New Roman" panose="02020603050405020304" pitchFamily="18" charset="0"/>
              </a:rPr>
              <a:t>Y</a:t>
            </a:r>
            <a:endParaRPr lang="en-US" altLang="zh-CN" sz="1400" b="1">
              <a:latin typeface="Times New Roman" panose="02020603050405020304" pitchFamily="18" charset="0"/>
            </a:endParaRPr>
          </a:p>
        </p:txBody>
      </p:sp>
      <p:sp>
        <p:nvSpPr>
          <p:cNvPr id="54305" name="Text Box 33"/>
          <p:cNvSpPr txBox="1">
            <a:spLocks noChangeArrowheads="1"/>
          </p:cNvSpPr>
          <p:nvPr/>
        </p:nvSpPr>
        <p:spPr bwMode="auto">
          <a:xfrm>
            <a:off x="1692275" y="2420938"/>
            <a:ext cx="2017713" cy="30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400" b="1">
                <a:latin typeface="Times New Roman" panose="02020603050405020304" pitchFamily="18" charset="0"/>
              </a:rPr>
              <a:t>用户输入</a:t>
            </a:r>
            <a:r>
              <a:rPr lang="en-US" altLang="zh-CN" sz="1400" b="1">
                <a:latin typeface="Times New Roman" panose="02020603050405020304" pitchFamily="18" charset="0"/>
              </a:rPr>
              <a:t>PW</a:t>
            </a:r>
            <a:endParaRPr lang="en-US" altLang="zh-CN" sz="1400" b="1">
              <a:latin typeface="Times New Roman" panose="02020603050405020304" pitchFamily="18" charset="0"/>
            </a:endParaRPr>
          </a:p>
        </p:txBody>
      </p:sp>
      <p:sp>
        <p:nvSpPr>
          <p:cNvPr id="54306" name="Text Box 34"/>
          <p:cNvSpPr txBox="1">
            <a:spLocks noChangeArrowheads="1"/>
          </p:cNvSpPr>
          <p:nvPr/>
        </p:nvSpPr>
        <p:spPr bwMode="auto">
          <a:xfrm>
            <a:off x="6012160" y="3399383"/>
            <a:ext cx="2735263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b="1" smtClean="0">
                <a:solidFill>
                  <a:srgbClr val="CC0000"/>
                </a:solidFill>
                <a:latin typeface="Times New Roman" panose="02020603050405020304" pitchFamily="18" charset="0"/>
              </a:rPr>
              <a:t>加盐</a:t>
            </a:r>
            <a:r>
              <a:rPr lang="en-US" altLang="zh-CN" b="1" smtClean="0">
                <a:solidFill>
                  <a:srgbClr val="CC0000"/>
                </a:solidFill>
                <a:latin typeface="Times New Roman" panose="02020603050405020304" pitchFamily="18" charset="0"/>
              </a:rPr>
              <a:t>Hash</a:t>
            </a:r>
            <a:r>
              <a:rPr lang="zh-CN" altLang="en-US" b="1" smtClean="0">
                <a:solidFill>
                  <a:srgbClr val="CC0000"/>
                </a:solidFill>
                <a:latin typeface="Times New Roman" panose="02020603050405020304" pitchFamily="18" charset="0"/>
              </a:rPr>
              <a:t>口令</a:t>
            </a:r>
            <a:r>
              <a:rPr lang="zh-CN" altLang="en-US" b="1">
                <a:solidFill>
                  <a:srgbClr val="CC0000"/>
                </a:solidFill>
                <a:latin typeface="Times New Roman" panose="02020603050405020304" pitchFamily="18" charset="0"/>
              </a:rPr>
              <a:t>表</a:t>
            </a:r>
            <a:endParaRPr lang="zh-CN" altLang="en-US" b="1">
              <a:solidFill>
                <a:srgbClr val="CC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4307" name="Rectangle 35"/>
          <p:cNvSpPr>
            <a:spLocks noChangeArrowheads="1"/>
          </p:cNvSpPr>
          <p:nvPr/>
        </p:nvSpPr>
        <p:spPr bwMode="auto">
          <a:xfrm>
            <a:off x="1042988" y="3789363"/>
            <a:ext cx="1225550" cy="57626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zh-CN" altLang="en-US" sz="1400" b="1">
                <a:latin typeface="Times New Roman" panose="02020603050405020304" pitchFamily="18" charset="0"/>
              </a:rPr>
              <a:t>用预定的</a:t>
            </a:r>
            <a:r>
              <a:rPr lang="en-US" altLang="zh-CN" sz="1400" b="1">
                <a:latin typeface="Times New Roman" panose="02020603050405020304" pitchFamily="18" charset="0"/>
              </a:rPr>
              <a:t>Hash</a:t>
            </a:r>
            <a:endParaRPr lang="en-US" altLang="zh-CN" sz="1400" b="1">
              <a:latin typeface="Times New Roman" panose="02020603050405020304" pitchFamily="18" charset="0"/>
            </a:endParaRPr>
          </a:p>
          <a:p>
            <a:pPr algn="ctr"/>
            <a:r>
              <a:rPr lang="zh-CN" altLang="en-US" sz="1400" b="1">
                <a:latin typeface="Times New Roman" panose="02020603050405020304" pitchFamily="18" charset="0"/>
              </a:rPr>
              <a:t>函数计算</a:t>
            </a:r>
            <a:endParaRPr lang="zh-CN" altLang="en-US" sz="1400" b="1">
              <a:latin typeface="Times New Roman" panose="02020603050405020304" pitchFamily="18" charset="0"/>
            </a:endParaRPr>
          </a:p>
        </p:txBody>
      </p:sp>
      <p:sp>
        <p:nvSpPr>
          <p:cNvPr id="54308" name="Line 36"/>
          <p:cNvSpPr>
            <a:spLocks noChangeShapeType="1"/>
          </p:cNvSpPr>
          <p:nvPr/>
        </p:nvSpPr>
        <p:spPr bwMode="auto">
          <a:xfrm>
            <a:off x="1619250" y="4365625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309" name="Text Box 37"/>
          <p:cNvSpPr txBox="1">
            <a:spLocks noChangeArrowheads="1"/>
          </p:cNvSpPr>
          <p:nvPr/>
        </p:nvSpPr>
        <p:spPr bwMode="auto">
          <a:xfrm>
            <a:off x="1835150" y="4508500"/>
            <a:ext cx="1152525" cy="33855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 b="1">
                <a:latin typeface="Times New Roman" panose="02020603050405020304" pitchFamily="18" charset="0"/>
              </a:rPr>
              <a:t>H(PW‘+</a:t>
            </a:r>
            <a:r>
              <a:rPr lang="en-US" altLang="zh-CN" sz="1600" b="1">
                <a:solidFill>
                  <a:srgbClr val="C00000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1400" b="1">
                <a:latin typeface="Times New Roman" panose="02020603050405020304" pitchFamily="18" charset="0"/>
              </a:rPr>
              <a:t>)</a:t>
            </a:r>
            <a:endParaRPr lang="en-US" altLang="zh-CN" sz="1400" b="1">
              <a:latin typeface="Times New Roman" panose="02020603050405020304" pitchFamily="18" charset="0"/>
            </a:endParaRPr>
          </a:p>
        </p:txBody>
      </p:sp>
      <p:sp>
        <p:nvSpPr>
          <p:cNvPr id="54310" name="Text Box 38"/>
          <p:cNvSpPr txBox="1">
            <a:spLocks noChangeArrowheads="1"/>
          </p:cNvSpPr>
          <p:nvPr/>
        </p:nvSpPr>
        <p:spPr bwMode="auto">
          <a:xfrm>
            <a:off x="4716463" y="4508500"/>
            <a:ext cx="1152525" cy="30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 b="1">
                <a:latin typeface="Times New Roman" panose="02020603050405020304" pitchFamily="18" charset="0"/>
              </a:rPr>
              <a:t>H(PW+R)</a:t>
            </a:r>
            <a:endParaRPr lang="en-US" altLang="zh-CN" sz="1400" b="1">
              <a:latin typeface="Times New Roman" panose="02020603050405020304" pitchFamily="18" charset="0"/>
            </a:endParaRPr>
          </a:p>
        </p:txBody>
      </p:sp>
      <p:sp>
        <p:nvSpPr>
          <p:cNvPr id="54311" name="Text Box 39"/>
          <p:cNvSpPr txBox="1">
            <a:spLocks noChangeArrowheads="1"/>
          </p:cNvSpPr>
          <p:nvPr/>
        </p:nvSpPr>
        <p:spPr bwMode="auto">
          <a:xfrm>
            <a:off x="5219700" y="3716338"/>
            <a:ext cx="504825" cy="30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 b="1">
                <a:latin typeface="Times New Roman" panose="02020603050405020304" pitchFamily="18" charset="0"/>
              </a:rPr>
              <a:t>ID</a:t>
            </a:r>
            <a:endParaRPr lang="en-US" altLang="zh-CN" sz="1400" b="1">
              <a:latin typeface="Times New Roman" panose="02020603050405020304" pitchFamily="18" charset="0"/>
            </a:endParaRPr>
          </a:p>
        </p:txBody>
      </p:sp>
      <p:sp>
        <p:nvSpPr>
          <p:cNvPr id="54312" name="Line 40"/>
          <p:cNvSpPr>
            <a:spLocks noChangeShapeType="1"/>
          </p:cNvSpPr>
          <p:nvPr/>
        </p:nvSpPr>
        <p:spPr bwMode="auto">
          <a:xfrm flipH="1">
            <a:off x="3851275" y="4797425"/>
            <a:ext cx="22336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313" name="Line 41"/>
          <p:cNvSpPr>
            <a:spLocks noChangeShapeType="1"/>
          </p:cNvSpPr>
          <p:nvPr/>
        </p:nvSpPr>
        <p:spPr bwMode="auto">
          <a:xfrm flipV="1">
            <a:off x="5724525" y="4508500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314" name="Line 42"/>
          <p:cNvSpPr>
            <a:spLocks noChangeShapeType="1"/>
          </p:cNvSpPr>
          <p:nvPr/>
        </p:nvSpPr>
        <p:spPr bwMode="auto">
          <a:xfrm flipH="1">
            <a:off x="2484438" y="4508500"/>
            <a:ext cx="32400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315" name="Line 43"/>
          <p:cNvSpPr>
            <a:spLocks noChangeShapeType="1"/>
          </p:cNvSpPr>
          <p:nvPr/>
        </p:nvSpPr>
        <p:spPr bwMode="auto">
          <a:xfrm>
            <a:off x="2484438" y="4149725"/>
            <a:ext cx="0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316" name="Line 44"/>
          <p:cNvSpPr>
            <a:spLocks noChangeShapeType="1"/>
          </p:cNvSpPr>
          <p:nvPr/>
        </p:nvSpPr>
        <p:spPr bwMode="auto">
          <a:xfrm flipH="1">
            <a:off x="2268538" y="4149725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317" name="Text Box 45"/>
          <p:cNvSpPr txBox="1">
            <a:spLocks noChangeArrowheads="1"/>
          </p:cNvSpPr>
          <p:nvPr/>
        </p:nvSpPr>
        <p:spPr bwMode="auto">
          <a:xfrm>
            <a:off x="5076825" y="4221163"/>
            <a:ext cx="504825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b="1">
                <a:solidFill>
                  <a:srgbClr val="C00000"/>
                </a:solidFill>
                <a:latin typeface="Times New Roman" panose="02020603050405020304" pitchFamily="18" charset="0"/>
              </a:rPr>
              <a:t>R</a:t>
            </a:r>
            <a:endParaRPr lang="en-US" altLang="zh-CN" sz="1800" b="1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869829"/>
            <a:ext cx="5715861" cy="2215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矩形 39"/>
          <p:cNvSpPr/>
          <p:nvPr/>
        </p:nvSpPr>
        <p:spPr>
          <a:xfrm>
            <a:off x="1259632" y="5572140"/>
            <a:ext cx="7098582" cy="1200329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zh-CN" altLang="en-US" b="1" dirty="0" smtClean="0">
                <a:latin typeface="宋体" pitchFamily="2" charset="-122"/>
              </a:rPr>
              <a:t>伪加长口令：</a:t>
            </a:r>
            <a:endParaRPr lang="en-US" altLang="zh-CN" b="1" dirty="0" smtClean="0">
              <a:latin typeface="宋体" pitchFamily="2" charset="-122"/>
            </a:endParaRPr>
          </a:p>
          <a:p>
            <a:pPr algn="ctr" eaLnBrk="1" hangingPunct="1"/>
            <a:r>
              <a:rPr lang="zh-CN" altLang="en-US" b="1" dirty="0" smtClean="0">
                <a:latin typeface="宋体" pitchFamily="2" charset="-122"/>
              </a:rPr>
              <a:t>口令本身没加长，仅加长认证报文中口令长度</a:t>
            </a:r>
            <a:endParaRPr lang="en-US" altLang="zh-CN" b="1" dirty="0" smtClean="0">
              <a:latin typeface="宋体" pitchFamily="2" charset="-122"/>
            </a:endParaRPr>
          </a:p>
          <a:p>
            <a:pPr algn="ctr" eaLnBrk="1" hangingPunct="1"/>
            <a:r>
              <a:rPr lang="zh-CN" altLang="en-US" b="1" dirty="0" smtClean="0">
                <a:latin typeface="宋体" pitchFamily="2" charset="-122"/>
              </a:rPr>
              <a:t>构造</a:t>
            </a:r>
            <a:r>
              <a:rPr lang="en-US" altLang="zh-CN" b="1" dirty="0" smtClean="0">
                <a:latin typeface="宋体" pitchFamily="2" charset="-122"/>
              </a:rPr>
              <a:t>PW+R</a:t>
            </a:r>
            <a:r>
              <a:rPr lang="zh-CN" altLang="en-US" b="1" dirty="0" smtClean="0">
                <a:latin typeface="宋体" pitchFamily="2" charset="-122"/>
              </a:rPr>
              <a:t>哈希表困难（表大，</a:t>
            </a:r>
            <a:r>
              <a:rPr lang="en-US" altLang="zh-CN" b="1" dirty="0" smtClean="0">
                <a:latin typeface="宋体" pitchFamily="2" charset="-122"/>
              </a:rPr>
              <a:t>R</a:t>
            </a:r>
            <a:r>
              <a:rPr lang="zh-CN" altLang="en-US" b="1" dirty="0" smtClean="0">
                <a:latin typeface="宋体" pitchFamily="2" charset="-122"/>
              </a:rPr>
              <a:t>随机）</a:t>
            </a:r>
            <a:endParaRPr lang="en-US" altLang="zh-CN" b="1" dirty="0">
              <a:latin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smtClean="0"/>
              <a:t>用户所</a:t>
            </a:r>
            <a:r>
              <a:rPr lang="zh-CN" altLang="en-US"/>
              <a:t>知</a:t>
            </a:r>
            <a:r>
              <a:rPr lang="en-US" altLang="zh-CN" smtClean="0"/>
              <a:t>Something the user know</a:t>
            </a:r>
            <a:endParaRPr lang="zh-CN" altLang="en-US" smtClean="0"/>
          </a:p>
          <a:p>
            <a:pPr lvl="1"/>
            <a:r>
              <a:rPr lang="zh-CN" altLang="en-US" smtClean="0"/>
              <a:t>密码、口令等</a:t>
            </a:r>
            <a:endParaRPr lang="en-US" altLang="zh-CN" smtClean="0"/>
          </a:p>
          <a:p>
            <a:pPr lvl="1"/>
            <a:r>
              <a:rPr lang="zh-CN" altLang="en-US"/>
              <a:t>简单</a:t>
            </a:r>
            <a:r>
              <a:rPr lang="zh-CN" altLang="en-US" smtClean="0"/>
              <a:t>，开销小，容易泄密，最</a:t>
            </a:r>
            <a:r>
              <a:rPr lang="zh-CN" altLang="en-US"/>
              <a:t>不安全；</a:t>
            </a:r>
            <a:endParaRPr lang="zh-CN" altLang="en-US"/>
          </a:p>
          <a:p>
            <a:r>
              <a:rPr lang="zh-CN" altLang="en-US" smtClean="0"/>
              <a:t>用户所有</a:t>
            </a:r>
            <a:r>
              <a:rPr lang="en-US" altLang="zh-CN" smtClean="0"/>
              <a:t>Something the user possesses</a:t>
            </a:r>
            <a:endParaRPr lang="zh-CN" altLang="en-US" smtClean="0"/>
          </a:p>
          <a:p>
            <a:pPr lvl="1"/>
            <a:r>
              <a:rPr lang="zh-CN" altLang="en-US" smtClean="0"/>
              <a:t>身份证、护照、密钥盘等</a:t>
            </a:r>
            <a:endParaRPr lang="en-US" altLang="zh-CN" smtClean="0"/>
          </a:p>
          <a:p>
            <a:pPr lvl="1"/>
            <a:r>
              <a:rPr lang="zh-CN" altLang="en-US" smtClean="0"/>
              <a:t>泄密可能性较小，安全性高于第一类，系统相对</a:t>
            </a:r>
            <a:r>
              <a:rPr lang="zh-CN" altLang="en-US"/>
              <a:t>复杂</a:t>
            </a:r>
            <a:r>
              <a:rPr lang="zh-CN" altLang="en-US" smtClean="0"/>
              <a:t>；</a:t>
            </a:r>
            <a:endParaRPr lang="zh-CN" altLang="en-US" smtClean="0"/>
          </a:p>
          <a:p>
            <a:r>
              <a:rPr lang="zh-CN" altLang="en-US" smtClean="0"/>
              <a:t>用户特征</a:t>
            </a:r>
            <a:r>
              <a:rPr lang="en-US" altLang="zh-CN" smtClean="0"/>
              <a:t>Something the user is (or How he behaves)</a:t>
            </a:r>
            <a:endParaRPr lang="en-US" altLang="zh-CN" smtClean="0"/>
          </a:p>
          <a:p>
            <a:pPr lvl="1"/>
            <a:r>
              <a:rPr lang="zh-CN" altLang="en-US" smtClean="0"/>
              <a:t>指纹、笔迹、声音、虹膜、</a:t>
            </a:r>
            <a:r>
              <a:rPr lang="en-US" altLang="zh-CN" smtClean="0"/>
              <a:t>DNA</a:t>
            </a:r>
            <a:r>
              <a:rPr lang="zh-CN" altLang="en-US" smtClean="0"/>
              <a:t>等</a:t>
            </a:r>
            <a:endParaRPr lang="en-US" altLang="zh-CN" smtClean="0"/>
          </a:p>
          <a:p>
            <a:pPr lvl="1"/>
            <a:r>
              <a:rPr lang="zh-CN" altLang="en-US"/>
              <a:t>第</a:t>
            </a:r>
            <a:endParaRPr lang="zh-CN" altLang="en-US"/>
          </a:p>
          <a:p>
            <a:pPr lvl="1"/>
            <a:r>
              <a:rPr lang="zh-CN" altLang="en-US" smtClean="0"/>
              <a:t>安全性</a:t>
            </a:r>
            <a:r>
              <a:rPr lang="zh-CN" altLang="en-US"/>
              <a:t>最高</a:t>
            </a:r>
            <a:r>
              <a:rPr lang="zh-CN" altLang="en-US" smtClean="0"/>
              <a:t>，如窃取指纹很困难，涉及</a:t>
            </a:r>
            <a:r>
              <a:rPr lang="zh-CN" altLang="en-US"/>
              <a:t>更</a:t>
            </a:r>
            <a:r>
              <a:rPr lang="zh-CN" altLang="en-US" smtClean="0"/>
              <a:t>复杂算法</a:t>
            </a:r>
            <a:r>
              <a:rPr lang="zh-CN" altLang="en-US"/>
              <a:t>和实现技术</a:t>
            </a:r>
            <a:r>
              <a:rPr lang="zh-CN" altLang="en-US" smtClean="0"/>
              <a:t>。</a:t>
            </a:r>
            <a:endParaRPr lang="zh-CN" altLang="en-US"/>
          </a:p>
        </p:txBody>
      </p:sp>
      <p:sp>
        <p:nvSpPr>
          <p:cNvPr id="596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温故而知新</a:t>
            </a:r>
            <a:r>
              <a:rPr lang="en-US" altLang="zh-CN" smtClean="0"/>
              <a:t>——</a:t>
            </a:r>
            <a:r>
              <a:rPr lang="zh-CN" altLang="en-US" smtClean="0"/>
              <a:t>身份认证依据</a:t>
            </a:r>
            <a:endParaRPr lang="zh-CN" altLang="en-US"/>
          </a:p>
        </p:txBody>
      </p:sp>
      <p:sp>
        <p:nvSpPr>
          <p:cNvPr id="4915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0552D93-AA42-40C3-B325-82E9C3C4502C}" type="datetime1">
              <a:rPr lang="zh-CN" altLang="en-US" smtClean="0"/>
            </a:fld>
            <a:endParaRPr lang="en-US" altLang="zh-CN" smtClean="0"/>
          </a:p>
        </p:txBody>
      </p:sp>
      <p:sp>
        <p:nvSpPr>
          <p:cNvPr id="5" name="矩形 4"/>
          <p:cNvSpPr/>
          <p:nvPr/>
        </p:nvSpPr>
        <p:spPr>
          <a:xfrm>
            <a:off x="1259632" y="5877272"/>
            <a:ext cx="6409134" cy="461665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zh-CN" altLang="en-US" b="1" smtClean="0">
                <a:latin typeface="宋体" pitchFamily="2" charset="-122"/>
              </a:rPr>
              <a:t>公钥证书？？</a:t>
            </a:r>
            <a:endParaRPr lang="en-US" altLang="zh-CN" b="1">
              <a:latin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非密码</a:t>
            </a:r>
            <a:endParaRPr lang="en-US" altLang="zh-CN" smtClean="0"/>
          </a:p>
          <a:p>
            <a:pPr lvl="1"/>
            <a:r>
              <a:rPr lang="zh-CN" altLang="en-US" smtClean="0"/>
              <a:t>口令等</a:t>
            </a:r>
            <a:endParaRPr lang="en-US" altLang="zh-CN" smtClean="0"/>
          </a:p>
          <a:p>
            <a:r>
              <a:rPr lang="zh-CN" altLang="en-US" smtClean="0"/>
              <a:t>基于</a:t>
            </a:r>
            <a:r>
              <a:rPr lang="zh-CN" altLang="en-US"/>
              <a:t>密码</a:t>
            </a:r>
            <a:r>
              <a:rPr lang="zh-CN" altLang="en-US" smtClean="0"/>
              <a:t>算法</a:t>
            </a:r>
            <a:endParaRPr lang="zh-CN" altLang="en-US"/>
          </a:p>
          <a:p>
            <a:pPr lvl="1"/>
            <a:r>
              <a:rPr lang="zh-CN" altLang="en-US" smtClean="0"/>
              <a:t>对称密码算法</a:t>
            </a:r>
            <a:endParaRPr lang="zh-CN" altLang="en-US"/>
          </a:p>
          <a:p>
            <a:pPr lvl="1"/>
            <a:r>
              <a:rPr lang="zh-CN" altLang="en-US" smtClean="0"/>
              <a:t>公开密码</a:t>
            </a:r>
            <a:r>
              <a:rPr lang="zh-CN" altLang="en-US"/>
              <a:t>算法</a:t>
            </a:r>
            <a:endParaRPr lang="zh-CN" altLang="en-US"/>
          </a:p>
          <a:p>
            <a:pPr lvl="1"/>
            <a:r>
              <a:rPr lang="zh-CN" altLang="en-US" smtClean="0"/>
              <a:t>密码</a:t>
            </a:r>
            <a:r>
              <a:rPr lang="zh-CN" altLang="en-US"/>
              <a:t>校验</a:t>
            </a:r>
            <a:r>
              <a:rPr lang="zh-CN" altLang="en-US" smtClean="0"/>
              <a:t>函数</a:t>
            </a:r>
            <a:endParaRPr lang="zh-CN" altLang="en-US" smtClean="0"/>
          </a:p>
          <a:p>
            <a:r>
              <a:rPr lang="zh-CN" altLang="en-US" smtClean="0"/>
              <a:t>零知识证明协议</a:t>
            </a:r>
            <a:endParaRPr lang="zh-CN" altLang="en-US" smtClean="0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599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温故而知新</a:t>
            </a:r>
            <a:r>
              <a:rPr lang="en-US" altLang="zh-CN"/>
              <a:t>——</a:t>
            </a:r>
            <a:r>
              <a:rPr lang="zh-CN" altLang="en-US" smtClean="0"/>
              <a:t>身份认证机制</a:t>
            </a:r>
            <a:endParaRPr lang="zh-CN" altLang="en-US"/>
          </a:p>
        </p:txBody>
      </p:sp>
      <p:sp>
        <p:nvSpPr>
          <p:cNvPr id="50178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A0141E2-9075-43DB-A090-FCDF48D351C1}" type="datetime1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65A8F-B81D-49A6-A88B-AE95AFA12D84}" type="slidenum">
              <a:rPr lang="en-US" altLang="zh-CN" smtClean="0"/>
            </a:fld>
            <a:endParaRPr lang="en-US" altLang="zh-CN" smtClean="0"/>
          </a:p>
        </p:txBody>
      </p:sp>
      <p:sp>
        <p:nvSpPr>
          <p:cNvPr id="78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加盐</a:t>
            </a:r>
            <a:r>
              <a:rPr lang="en-US" altLang="zh-CN" smtClean="0"/>
              <a:t>hash</a:t>
            </a:r>
            <a:r>
              <a:rPr lang="zh-CN" altLang="en-US" smtClean="0"/>
              <a:t>口令机制攻击 </a:t>
            </a:r>
            <a:endParaRPr lang="zh-CN" altLang="en-US"/>
          </a:p>
        </p:txBody>
      </p:sp>
      <p:sp>
        <p:nvSpPr>
          <p:cNvPr id="25605" name="Rectangle 4"/>
          <p:cNvSpPr>
            <a:spLocks noChangeArrowheads="1"/>
          </p:cNvSpPr>
          <p:nvPr/>
        </p:nvSpPr>
        <p:spPr bwMode="auto">
          <a:xfrm>
            <a:off x="0" y="1266825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25606" name="Group 26"/>
          <p:cNvGrpSpPr/>
          <p:nvPr/>
        </p:nvGrpSpPr>
        <p:grpSpPr bwMode="auto">
          <a:xfrm>
            <a:off x="755576" y="2710374"/>
            <a:ext cx="7474024" cy="2619385"/>
            <a:chOff x="1102" y="3697"/>
            <a:chExt cx="2016" cy="623"/>
          </a:xfrm>
        </p:grpSpPr>
        <p:sp>
          <p:nvSpPr>
            <p:cNvPr id="25607" name="computr1"/>
            <p:cNvSpPr>
              <a:spLocks noEditPoints="1" noChangeArrowheads="1"/>
            </p:cNvSpPr>
            <p:nvPr/>
          </p:nvSpPr>
          <p:spPr bwMode="auto">
            <a:xfrm>
              <a:off x="2902" y="3759"/>
              <a:ext cx="216" cy="18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w 21600"/>
                <a:gd name="T21" fmla="*/ 0 h 21600"/>
                <a:gd name="T22" fmla="*/ 0 w 21600"/>
                <a:gd name="T23" fmla="*/ 0 h 21600"/>
                <a:gd name="T24" fmla="*/ 0 w 21600"/>
                <a:gd name="T25" fmla="*/ 0 h 21600"/>
                <a:gd name="T26" fmla="*/ 0 w 21600"/>
                <a:gd name="T27" fmla="*/ 0 h 2160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4900 w 21600"/>
                <a:gd name="T43" fmla="*/ 2541 h 21600"/>
                <a:gd name="T44" fmla="*/ 16800 w 21600"/>
                <a:gd name="T45" fmla="*/ 11204 h 21600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1600" h="21600" extrusionOk="0">
                  <a:moveTo>
                    <a:pt x="16994" y="15388"/>
                  </a:moveTo>
                  <a:lnTo>
                    <a:pt x="16994" y="13553"/>
                  </a:lnTo>
                  <a:lnTo>
                    <a:pt x="19535" y="13553"/>
                  </a:lnTo>
                  <a:lnTo>
                    <a:pt x="19535" y="10729"/>
                  </a:lnTo>
                  <a:lnTo>
                    <a:pt x="19535" y="6776"/>
                  </a:lnTo>
                  <a:lnTo>
                    <a:pt x="19535" y="0"/>
                  </a:lnTo>
                  <a:lnTo>
                    <a:pt x="10800" y="0"/>
                  </a:lnTo>
                  <a:lnTo>
                    <a:pt x="2065" y="0"/>
                  </a:lnTo>
                  <a:lnTo>
                    <a:pt x="2065" y="6776"/>
                  </a:lnTo>
                  <a:lnTo>
                    <a:pt x="2065" y="10729"/>
                  </a:lnTo>
                  <a:lnTo>
                    <a:pt x="2065" y="13553"/>
                  </a:lnTo>
                  <a:lnTo>
                    <a:pt x="4606" y="13553"/>
                  </a:lnTo>
                  <a:lnTo>
                    <a:pt x="4606" y="15388"/>
                  </a:lnTo>
                  <a:lnTo>
                    <a:pt x="0" y="15388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21600" y="15388"/>
                  </a:lnTo>
                  <a:lnTo>
                    <a:pt x="16994" y="15388"/>
                  </a:lnTo>
                  <a:close/>
                </a:path>
                <a:path w="21600" h="21600" extrusionOk="0">
                  <a:moveTo>
                    <a:pt x="4606" y="15388"/>
                  </a:moveTo>
                  <a:lnTo>
                    <a:pt x="4606" y="13553"/>
                  </a:lnTo>
                  <a:lnTo>
                    <a:pt x="16994" y="13553"/>
                  </a:lnTo>
                  <a:lnTo>
                    <a:pt x="16994" y="15388"/>
                  </a:lnTo>
                  <a:lnTo>
                    <a:pt x="4606" y="15388"/>
                  </a:lnTo>
                </a:path>
                <a:path w="21600" h="21600" extrusionOk="0">
                  <a:moveTo>
                    <a:pt x="4606" y="11294"/>
                  </a:moveTo>
                  <a:lnTo>
                    <a:pt x="4606" y="2259"/>
                  </a:lnTo>
                  <a:lnTo>
                    <a:pt x="16994" y="2259"/>
                  </a:lnTo>
                  <a:lnTo>
                    <a:pt x="16994" y="11294"/>
                  </a:lnTo>
                  <a:lnTo>
                    <a:pt x="4606" y="11294"/>
                  </a:lnTo>
                  <a:moveTo>
                    <a:pt x="13976" y="17082"/>
                  </a:moveTo>
                  <a:lnTo>
                    <a:pt x="13976" y="16376"/>
                  </a:lnTo>
                  <a:lnTo>
                    <a:pt x="20171" y="16376"/>
                  </a:lnTo>
                  <a:lnTo>
                    <a:pt x="20171" y="17082"/>
                  </a:lnTo>
                  <a:lnTo>
                    <a:pt x="13976" y="17082"/>
                  </a:lnTo>
                </a:path>
              </a:pathLst>
            </a:custGeom>
            <a:noFill/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5608" name="computr3"/>
            <p:cNvSpPr>
              <a:spLocks noEditPoints="1" noChangeArrowheads="1"/>
            </p:cNvSpPr>
            <p:nvPr/>
          </p:nvSpPr>
          <p:spPr bwMode="auto">
            <a:xfrm>
              <a:off x="1102" y="3697"/>
              <a:ext cx="288" cy="24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7800 w 21600"/>
                <a:gd name="T13" fmla="*/ 2602 h 21600"/>
                <a:gd name="T14" fmla="*/ 16350 w 21600"/>
                <a:gd name="T15" fmla="*/ 11798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 extrusionOk="0">
                  <a:moveTo>
                    <a:pt x="18250" y="17743"/>
                  </a:moveTo>
                  <a:lnTo>
                    <a:pt x="17557" y="16971"/>
                  </a:lnTo>
                  <a:lnTo>
                    <a:pt x="5429" y="16971"/>
                  </a:lnTo>
                  <a:lnTo>
                    <a:pt x="4736" y="17743"/>
                  </a:lnTo>
                  <a:lnTo>
                    <a:pt x="18250" y="17743"/>
                  </a:lnTo>
                  <a:close/>
                </a:path>
                <a:path w="21600" h="21600" extrusionOk="0">
                  <a:moveTo>
                    <a:pt x="18250" y="17743"/>
                  </a:moveTo>
                  <a:moveTo>
                    <a:pt x="19405" y="19131"/>
                  </a:moveTo>
                  <a:lnTo>
                    <a:pt x="18712" y="18360"/>
                  </a:lnTo>
                  <a:lnTo>
                    <a:pt x="4274" y="18360"/>
                  </a:lnTo>
                  <a:lnTo>
                    <a:pt x="3581" y="19131"/>
                  </a:lnTo>
                  <a:lnTo>
                    <a:pt x="19405" y="19131"/>
                  </a:lnTo>
                  <a:close/>
                </a:path>
                <a:path w="21600" h="21600" extrusionOk="0">
                  <a:moveTo>
                    <a:pt x="19405" y="19131"/>
                  </a:moveTo>
                  <a:moveTo>
                    <a:pt x="20560" y="20520"/>
                  </a:moveTo>
                  <a:lnTo>
                    <a:pt x="19867" y="19749"/>
                  </a:lnTo>
                  <a:lnTo>
                    <a:pt x="3119" y="19749"/>
                  </a:lnTo>
                  <a:lnTo>
                    <a:pt x="2426" y="20520"/>
                  </a:lnTo>
                  <a:lnTo>
                    <a:pt x="20560" y="20520"/>
                  </a:lnTo>
                  <a:close/>
                </a:path>
                <a:path w="21600" h="21600" extrusionOk="0">
                  <a:moveTo>
                    <a:pt x="20560" y="20520"/>
                  </a:moveTo>
                  <a:moveTo>
                    <a:pt x="4620" y="16971"/>
                  </a:moveTo>
                  <a:lnTo>
                    <a:pt x="5313" y="16200"/>
                  </a:lnTo>
                  <a:lnTo>
                    <a:pt x="7624" y="16200"/>
                  </a:lnTo>
                  <a:lnTo>
                    <a:pt x="7624" y="14194"/>
                  </a:lnTo>
                  <a:lnTo>
                    <a:pt x="5891" y="14194"/>
                  </a:lnTo>
                  <a:lnTo>
                    <a:pt x="5891" y="0"/>
                  </a:lnTo>
                  <a:lnTo>
                    <a:pt x="12013" y="0"/>
                  </a:lnTo>
                  <a:lnTo>
                    <a:pt x="18135" y="0"/>
                  </a:lnTo>
                  <a:lnTo>
                    <a:pt x="18135" y="10800"/>
                  </a:lnTo>
                  <a:lnTo>
                    <a:pt x="18135" y="14194"/>
                  </a:lnTo>
                  <a:lnTo>
                    <a:pt x="16402" y="14194"/>
                  </a:lnTo>
                  <a:lnTo>
                    <a:pt x="16402" y="16200"/>
                  </a:lnTo>
                  <a:lnTo>
                    <a:pt x="17788" y="16200"/>
                  </a:lnTo>
                  <a:lnTo>
                    <a:pt x="19059" y="17743"/>
                  </a:lnTo>
                  <a:lnTo>
                    <a:pt x="21022" y="19903"/>
                  </a:lnTo>
                  <a:lnTo>
                    <a:pt x="21253" y="20057"/>
                  </a:lnTo>
                  <a:lnTo>
                    <a:pt x="21369" y="20366"/>
                  </a:lnTo>
                  <a:lnTo>
                    <a:pt x="21600" y="20674"/>
                  </a:lnTo>
                  <a:lnTo>
                    <a:pt x="21600" y="20829"/>
                  </a:lnTo>
                  <a:lnTo>
                    <a:pt x="21600" y="20983"/>
                  </a:lnTo>
                  <a:lnTo>
                    <a:pt x="21600" y="21137"/>
                  </a:lnTo>
                  <a:lnTo>
                    <a:pt x="21600" y="21291"/>
                  </a:lnTo>
                  <a:lnTo>
                    <a:pt x="21484" y="21446"/>
                  </a:lnTo>
                  <a:lnTo>
                    <a:pt x="21369" y="21446"/>
                  </a:lnTo>
                  <a:lnTo>
                    <a:pt x="21138" y="21600"/>
                  </a:lnTo>
                  <a:lnTo>
                    <a:pt x="21022" y="21600"/>
                  </a:lnTo>
                  <a:lnTo>
                    <a:pt x="10973" y="21600"/>
                  </a:lnTo>
                  <a:lnTo>
                    <a:pt x="2079" y="21600"/>
                  </a:lnTo>
                  <a:lnTo>
                    <a:pt x="1848" y="21600"/>
                  </a:lnTo>
                  <a:lnTo>
                    <a:pt x="1733" y="21446"/>
                  </a:lnTo>
                  <a:lnTo>
                    <a:pt x="1617" y="21446"/>
                  </a:lnTo>
                  <a:lnTo>
                    <a:pt x="1502" y="21291"/>
                  </a:lnTo>
                  <a:lnTo>
                    <a:pt x="1386" y="21291"/>
                  </a:lnTo>
                  <a:lnTo>
                    <a:pt x="1386" y="21137"/>
                  </a:lnTo>
                  <a:lnTo>
                    <a:pt x="1386" y="20983"/>
                  </a:lnTo>
                  <a:lnTo>
                    <a:pt x="1386" y="20829"/>
                  </a:lnTo>
                  <a:lnTo>
                    <a:pt x="1502" y="20674"/>
                  </a:lnTo>
                  <a:lnTo>
                    <a:pt x="1617" y="20366"/>
                  </a:lnTo>
                  <a:lnTo>
                    <a:pt x="1733" y="20057"/>
                  </a:lnTo>
                  <a:lnTo>
                    <a:pt x="1964" y="19903"/>
                  </a:lnTo>
                  <a:lnTo>
                    <a:pt x="0" y="19903"/>
                  </a:lnTo>
                  <a:lnTo>
                    <a:pt x="0" y="10800"/>
                  </a:lnTo>
                  <a:lnTo>
                    <a:pt x="0" y="2777"/>
                  </a:lnTo>
                  <a:lnTo>
                    <a:pt x="4620" y="2777"/>
                  </a:lnTo>
                  <a:lnTo>
                    <a:pt x="4620" y="16971"/>
                  </a:lnTo>
                  <a:moveTo>
                    <a:pt x="4620" y="16971"/>
                  </a:moveTo>
                  <a:moveTo>
                    <a:pt x="4620" y="16971"/>
                  </a:moveTo>
                  <a:lnTo>
                    <a:pt x="4158" y="17434"/>
                  </a:lnTo>
                  <a:lnTo>
                    <a:pt x="2541" y="19286"/>
                  </a:lnTo>
                  <a:lnTo>
                    <a:pt x="1964" y="19903"/>
                  </a:lnTo>
                  <a:lnTo>
                    <a:pt x="4620" y="16971"/>
                  </a:lnTo>
                  <a:close/>
                </a:path>
                <a:path w="21600" h="21600" extrusionOk="0">
                  <a:moveTo>
                    <a:pt x="7624" y="2314"/>
                  </a:moveTo>
                  <a:moveTo>
                    <a:pt x="16402" y="2314"/>
                  </a:moveTo>
                  <a:lnTo>
                    <a:pt x="16402" y="11880"/>
                  </a:lnTo>
                  <a:lnTo>
                    <a:pt x="7624" y="11880"/>
                  </a:lnTo>
                  <a:lnTo>
                    <a:pt x="7624" y="2314"/>
                  </a:lnTo>
                  <a:close/>
                </a:path>
                <a:path w="21600" h="21600" extrusionOk="0">
                  <a:moveTo>
                    <a:pt x="578" y="4011"/>
                  </a:moveTo>
                  <a:moveTo>
                    <a:pt x="4043" y="4011"/>
                  </a:moveTo>
                  <a:lnTo>
                    <a:pt x="4043" y="4320"/>
                  </a:lnTo>
                  <a:lnTo>
                    <a:pt x="578" y="4320"/>
                  </a:lnTo>
                  <a:lnTo>
                    <a:pt x="578" y="4011"/>
                  </a:lnTo>
                  <a:close/>
                  <a:moveTo>
                    <a:pt x="7624" y="14194"/>
                  </a:moveTo>
                  <a:lnTo>
                    <a:pt x="16402" y="14194"/>
                  </a:lnTo>
                  <a:lnTo>
                    <a:pt x="16402" y="16200"/>
                  </a:lnTo>
                  <a:lnTo>
                    <a:pt x="7624" y="1620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5609" name="Text Box 18"/>
            <p:cNvSpPr txBox="1">
              <a:spLocks noChangeArrowheads="1"/>
            </p:cNvSpPr>
            <p:nvPr/>
          </p:nvSpPr>
          <p:spPr bwMode="auto">
            <a:xfrm>
              <a:off x="2398" y="4070"/>
              <a:ext cx="612" cy="25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lIns="18000" tIns="10800" rIns="18000" bIns="10800"/>
            <a:lstStyle/>
            <a:p>
              <a:pPr algn="ctr" eaLnBrk="0" hangingPunct="0"/>
              <a:r>
                <a:rPr kumimoji="0" lang="zh-CN" altLang="en-US" b="1">
                  <a:latin typeface="宋体" pitchFamily="2" charset="-122"/>
                </a:rPr>
                <a:t>拷贝认证</a:t>
              </a:r>
              <a:r>
                <a:rPr kumimoji="0" lang="zh-CN" altLang="en-US" b="1" smtClean="0">
                  <a:latin typeface="宋体" pitchFamily="2" charset="-122"/>
                </a:rPr>
                <a:t>信息</a:t>
              </a:r>
              <a:endParaRPr kumimoji="0" lang="en-US" altLang="zh-CN" b="1" smtClean="0">
                <a:latin typeface="宋体" pitchFamily="2" charset="-122"/>
              </a:endParaRPr>
            </a:p>
            <a:p>
              <a:pPr algn="ctr" eaLnBrk="0" hangingPunct="0"/>
              <a:r>
                <a:rPr kumimoji="0" lang="zh-CN" altLang="en-US" b="1" smtClean="0">
                  <a:latin typeface="宋体" pitchFamily="2" charset="-122"/>
                </a:rPr>
                <a:t>重放</a:t>
              </a:r>
              <a:endParaRPr kumimoji="0" lang="zh-CN" altLang="en-US" b="1">
                <a:latin typeface="宋体" pitchFamily="2" charset="-122"/>
              </a:endParaRPr>
            </a:p>
          </p:txBody>
        </p:sp>
        <p:sp>
          <p:nvSpPr>
            <p:cNvPr id="25610" name="computr1"/>
            <p:cNvSpPr>
              <a:spLocks noEditPoints="1" noChangeArrowheads="1"/>
            </p:cNvSpPr>
            <p:nvPr/>
          </p:nvSpPr>
          <p:spPr bwMode="auto">
            <a:xfrm>
              <a:off x="2182" y="4132"/>
              <a:ext cx="216" cy="18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w 21600"/>
                <a:gd name="T21" fmla="*/ 0 h 21600"/>
                <a:gd name="T22" fmla="*/ 0 w 21600"/>
                <a:gd name="T23" fmla="*/ 0 h 21600"/>
                <a:gd name="T24" fmla="*/ 0 w 21600"/>
                <a:gd name="T25" fmla="*/ 0 h 21600"/>
                <a:gd name="T26" fmla="*/ 0 w 21600"/>
                <a:gd name="T27" fmla="*/ 0 h 2160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4900 w 21600"/>
                <a:gd name="T43" fmla="*/ 2541 h 21600"/>
                <a:gd name="T44" fmla="*/ 16800 w 21600"/>
                <a:gd name="T45" fmla="*/ 11204 h 21600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1600" h="21600" extrusionOk="0">
                  <a:moveTo>
                    <a:pt x="16994" y="15388"/>
                  </a:moveTo>
                  <a:lnTo>
                    <a:pt x="16994" y="13553"/>
                  </a:lnTo>
                  <a:lnTo>
                    <a:pt x="19535" y="13553"/>
                  </a:lnTo>
                  <a:lnTo>
                    <a:pt x="19535" y="10729"/>
                  </a:lnTo>
                  <a:lnTo>
                    <a:pt x="19535" y="6776"/>
                  </a:lnTo>
                  <a:lnTo>
                    <a:pt x="19535" y="0"/>
                  </a:lnTo>
                  <a:lnTo>
                    <a:pt x="10800" y="0"/>
                  </a:lnTo>
                  <a:lnTo>
                    <a:pt x="2065" y="0"/>
                  </a:lnTo>
                  <a:lnTo>
                    <a:pt x="2065" y="6776"/>
                  </a:lnTo>
                  <a:lnTo>
                    <a:pt x="2065" y="10729"/>
                  </a:lnTo>
                  <a:lnTo>
                    <a:pt x="2065" y="13553"/>
                  </a:lnTo>
                  <a:lnTo>
                    <a:pt x="4606" y="13553"/>
                  </a:lnTo>
                  <a:lnTo>
                    <a:pt x="4606" y="15388"/>
                  </a:lnTo>
                  <a:lnTo>
                    <a:pt x="0" y="15388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21600" y="15388"/>
                  </a:lnTo>
                  <a:lnTo>
                    <a:pt x="16994" y="15388"/>
                  </a:lnTo>
                  <a:close/>
                </a:path>
                <a:path w="21600" h="21600" extrusionOk="0">
                  <a:moveTo>
                    <a:pt x="4606" y="15388"/>
                  </a:moveTo>
                  <a:lnTo>
                    <a:pt x="4606" y="13553"/>
                  </a:lnTo>
                  <a:lnTo>
                    <a:pt x="16994" y="13553"/>
                  </a:lnTo>
                  <a:lnTo>
                    <a:pt x="16994" y="15388"/>
                  </a:lnTo>
                  <a:lnTo>
                    <a:pt x="4606" y="15388"/>
                  </a:lnTo>
                </a:path>
                <a:path w="21600" h="21600" extrusionOk="0">
                  <a:moveTo>
                    <a:pt x="4606" y="11294"/>
                  </a:moveTo>
                  <a:lnTo>
                    <a:pt x="4606" y="2259"/>
                  </a:lnTo>
                  <a:lnTo>
                    <a:pt x="16994" y="2259"/>
                  </a:lnTo>
                  <a:lnTo>
                    <a:pt x="16994" y="11294"/>
                  </a:lnTo>
                  <a:lnTo>
                    <a:pt x="4606" y="11294"/>
                  </a:lnTo>
                  <a:moveTo>
                    <a:pt x="13976" y="17082"/>
                  </a:moveTo>
                  <a:lnTo>
                    <a:pt x="13976" y="16376"/>
                  </a:lnTo>
                  <a:lnTo>
                    <a:pt x="20171" y="16376"/>
                  </a:lnTo>
                  <a:lnTo>
                    <a:pt x="20171" y="17082"/>
                  </a:lnTo>
                  <a:lnTo>
                    <a:pt x="13976" y="17082"/>
                  </a:lnTo>
                </a:path>
              </a:pathLst>
            </a:custGeom>
            <a:noFill/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5611" name="Line 20"/>
            <p:cNvSpPr>
              <a:spLocks noChangeShapeType="1"/>
            </p:cNvSpPr>
            <p:nvPr/>
          </p:nvSpPr>
          <p:spPr bwMode="auto">
            <a:xfrm>
              <a:off x="1246" y="3946"/>
              <a:ext cx="0" cy="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5612" name="Line 21"/>
            <p:cNvSpPr>
              <a:spLocks noChangeShapeType="1"/>
            </p:cNvSpPr>
            <p:nvPr/>
          </p:nvSpPr>
          <p:spPr bwMode="auto">
            <a:xfrm>
              <a:off x="3046" y="3946"/>
              <a:ext cx="0" cy="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5613" name="Line 22"/>
            <p:cNvSpPr>
              <a:spLocks noChangeShapeType="1"/>
            </p:cNvSpPr>
            <p:nvPr/>
          </p:nvSpPr>
          <p:spPr bwMode="auto">
            <a:xfrm>
              <a:off x="1246" y="4008"/>
              <a:ext cx="18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5614" name="Line 23"/>
            <p:cNvSpPr>
              <a:spLocks noChangeShapeType="1"/>
            </p:cNvSpPr>
            <p:nvPr/>
          </p:nvSpPr>
          <p:spPr bwMode="auto">
            <a:xfrm flipV="1">
              <a:off x="2290" y="4008"/>
              <a:ext cx="0" cy="1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5615" name="Line 24"/>
            <p:cNvSpPr>
              <a:spLocks noChangeShapeType="1"/>
            </p:cNvSpPr>
            <p:nvPr/>
          </p:nvSpPr>
          <p:spPr bwMode="auto">
            <a:xfrm flipH="1">
              <a:off x="1534" y="3946"/>
              <a:ext cx="129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5616" name="Text Box 25"/>
            <p:cNvSpPr txBox="1">
              <a:spLocks noChangeArrowheads="1"/>
            </p:cNvSpPr>
            <p:nvPr/>
          </p:nvSpPr>
          <p:spPr bwMode="auto">
            <a:xfrm>
              <a:off x="1678" y="3759"/>
              <a:ext cx="1080" cy="12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lIns="18000" tIns="10800" rIns="18000" bIns="10800"/>
            <a:lstStyle/>
            <a:p>
              <a:pPr algn="ctr" eaLnBrk="0" hangingPunct="0"/>
              <a:r>
                <a:rPr kumimoji="0" lang="zh-CN" altLang="en-US" b="1">
                  <a:latin typeface="宋体" pitchFamily="2" charset="-122"/>
                </a:rPr>
                <a:t>认证信息（</a:t>
              </a:r>
              <a:r>
                <a:rPr kumimoji="0" lang="zh-CN" altLang="en-US" b="1" smtClean="0">
                  <a:latin typeface="宋体" pitchFamily="2" charset="-122"/>
                </a:rPr>
                <a:t>加盐</a:t>
              </a:r>
              <a:r>
                <a:rPr kumimoji="0" lang="en-US" altLang="zh-CN" b="1" smtClean="0">
                  <a:latin typeface="宋体" pitchFamily="2" charset="-122"/>
                </a:rPr>
                <a:t>hash</a:t>
              </a:r>
              <a:r>
                <a:rPr kumimoji="0" lang="zh-CN" altLang="en-US" b="1" smtClean="0">
                  <a:latin typeface="宋体" pitchFamily="2" charset="-122"/>
                </a:rPr>
                <a:t>口令</a:t>
              </a:r>
              <a:r>
                <a:rPr kumimoji="0" lang="zh-CN" altLang="en-US" b="1">
                  <a:latin typeface="宋体" pitchFamily="2" charset="-122"/>
                </a:rPr>
                <a:t>）</a:t>
              </a:r>
              <a:endParaRPr kumimoji="0" lang="zh-CN" altLang="en-US" b="1">
                <a:latin typeface="宋体" pitchFamily="2" charset="-122"/>
              </a:endParaRPr>
            </a:p>
          </p:txBody>
        </p:sp>
      </p:grpSp>
      <p:sp>
        <p:nvSpPr>
          <p:cNvPr id="16" name="矩形 15"/>
          <p:cNvSpPr/>
          <p:nvPr/>
        </p:nvSpPr>
        <p:spPr>
          <a:xfrm>
            <a:off x="1208497" y="5324822"/>
            <a:ext cx="6409134" cy="584775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pPr marL="365760" lvl="0" indent="-255905" algn="just" fontAlgn="auto">
              <a:spcBef>
                <a:spcPts val="400"/>
              </a:spcBef>
              <a:spcAft>
                <a:spcPts val="0"/>
              </a:spcAft>
              <a:buClr>
                <a:srgbClr val="2DA2BF"/>
              </a:buClr>
              <a:buSzPct val="68000"/>
              <a:buFont typeface="Wingdings 3" panose="05040102010807070707"/>
              <a:buChar char=""/>
            </a:pPr>
            <a:r>
              <a:rPr kumimoji="0" lang="zh-CN" altLang="en-US" sz="3200" smtClean="0">
                <a:solidFill>
                  <a:prstClr val="black"/>
                </a:solidFill>
                <a:latin typeface="宋体" pitchFamily="2" charset="-122"/>
                <a:ea typeface="黑体" panose="02010609060101010101" pitchFamily="49" charset="-122"/>
              </a:rPr>
              <a:t>重放攻击</a:t>
            </a:r>
            <a:endParaRPr kumimoji="0" lang="zh-CN" altLang="en-US" sz="3200">
              <a:solidFill>
                <a:prstClr val="black"/>
              </a:solidFill>
              <a:latin typeface="宋体" pitchFamily="2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在登录过程中加入不确定因素，使每次登录过程中传送的信息都不相同</a:t>
            </a:r>
            <a:endParaRPr lang="en-US" altLang="zh-CN" smtClean="0"/>
          </a:p>
          <a:p>
            <a:r>
              <a:rPr lang="zh-CN" altLang="en-US" smtClean="0"/>
              <a:t>不确定</a:t>
            </a:r>
            <a:r>
              <a:rPr lang="zh-CN" altLang="en-US"/>
              <a:t>口令的方法：</a:t>
            </a:r>
            <a:r>
              <a:rPr lang="zh-CN" altLang="en-US" smtClean="0"/>
              <a:t> </a:t>
            </a:r>
            <a:endParaRPr lang="zh-CN" altLang="en-US" smtClean="0"/>
          </a:p>
          <a:p>
            <a:pPr lvl="1"/>
            <a:r>
              <a:rPr lang="zh-CN" altLang="en-US" smtClean="0"/>
              <a:t>口令序列</a:t>
            </a:r>
            <a:endParaRPr lang="zh-CN" altLang="en-US" smtClean="0"/>
          </a:p>
          <a:p>
            <a:pPr lvl="1"/>
            <a:r>
              <a:rPr lang="zh-CN" altLang="en-US" smtClean="0"/>
              <a:t>挑战</a:t>
            </a:r>
            <a:r>
              <a:rPr lang="en-US" altLang="zh-CN" smtClean="0"/>
              <a:t>/</a:t>
            </a:r>
            <a:r>
              <a:rPr lang="zh-CN" altLang="en-US" smtClean="0"/>
              <a:t>回答</a:t>
            </a:r>
            <a:endParaRPr lang="zh-CN" altLang="en-US" smtClean="0"/>
          </a:p>
          <a:p>
            <a:pPr lvl="1"/>
            <a:r>
              <a:rPr lang="zh-CN" altLang="en-US"/>
              <a:t>时间</a:t>
            </a:r>
            <a:r>
              <a:rPr lang="zh-CN" altLang="en-US" smtClean="0"/>
              <a:t>戳</a:t>
            </a:r>
            <a:endParaRPr lang="zh-CN" altLang="en-US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对抗重放攻击</a:t>
            </a:r>
            <a:r>
              <a:rPr lang="en-US" altLang="zh-CN" smtClean="0"/>
              <a:t>——</a:t>
            </a:r>
            <a:r>
              <a:rPr lang="zh-CN" altLang="en-US" smtClean="0"/>
              <a:t>一次性口令 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BFCE6DA-D661-425D-AE6F-6414FC7C8D7B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4400">
                <a:latin typeface="Times New Roman" panose="02020603050405020304" pitchFamily="18" charset="0"/>
              </a:rPr>
              <a:t>口令序列</a:t>
            </a:r>
            <a:r>
              <a:rPr lang="en-US" altLang="zh-CN" sz="4400" smtClean="0">
                <a:latin typeface="Times New Roman" panose="02020603050405020304" pitchFamily="18" charset="0"/>
              </a:rPr>
              <a:t>S/KEY</a:t>
            </a:r>
            <a:endParaRPr lang="zh-CN" altLang="en-US" sz="4400">
              <a:latin typeface="Times New Roman" panose="02020603050405020304" pitchFamily="18" charset="0"/>
            </a:endParaRPr>
          </a:p>
        </p:txBody>
      </p:sp>
      <p:sp>
        <p:nvSpPr>
          <p:cNvPr id="55298" name="日期占位符 3"/>
          <p:cNvSpPr>
            <a:spLocks noGrp="1"/>
          </p:cNvSpPr>
          <p:nvPr>
            <p:ph type="dt" sz="half" idx="2"/>
          </p:nvPr>
        </p:nvSpPr>
        <p:spPr bwMode="auto">
          <a:noFill/>
          <a:ln>
            <a:miter lim="800000"/>
          </a:ln>
        </p:spPr>
        <p:txBody>
          <a:bodyPr wrap="square" lIns="91440" tIns="45720" rIns="91440" bIns="45720" numCol="1" anchorCtr="0" compatLnSpc="1"/>
          <a:lstStyle/>
          <a:p>
            <a:fld id="{6F7F9C83-0844-4C5E-9A63-898DB8F1CBF4}" type="datetime1">
              <a:rPr lang="zh-CN" altLang="en-US" smtClean="0"/>
            </a:fld>
            <a:endParaRPr lang="en-US" altLang="zh-CN" smtClean="0"/>
          </a:p>
        </p:txBody>
      </p:sp>
      <p:sp>
        <p:nvSpPr>
          <p:cNvPr id="55300" name="Rectangle 4"/>
          <p:cNvSpPr>
            <a:spLocks noRot="1" noChangeArrowheads="1"/>
          </p:cNvSpPr>
          <p:nvPr/>
        </p:nvSpPr>
        <p:spPr bwMode="auto">
          <a:xfrm>
            <a:off x="1116013" y="1196975"/>
            <a:ext cx="7704137" cy="46021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533400" indent="-5334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</a:pPr>
            <a:endParaRPr lang="zh-CN" altLang="en-US" sz="3000" b="1">
              <a:latin typeface="Times New Roman" panose="02020603050405020304" pitchFamily="18" charset="0"/>
            </a:endParaRPr>
          </a:p>
        </p:txBody>
      </p:sp>
      <p:sp>
        <p:nvSpPr>
          <p:cNvPr id="55301" name="Rectangle 5"/>
          <p:cNvSpPr>
            <a:spLocks noChangeArrowheads="1"/>
          </p:cNvSpPr>
          <p:nvPr/>
        </p:nvSpPr>
        <p:spPr bwMode="auto">
          <a:xfrm>
            <a:off x="1691680" y="2565276"/>
            <a:ext cx="1871662" cy="576263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zh-CN" altLang="en-US" sz="1600" b="1">
                <a:latin typeface="Times New Roman" panose="02020603050405020304" pitchFamily="18" charset="0"/>
              </a:rPr>
              <a:t>客户端</a:t>
            </a:r>
            <a:endParaRPr lang="zh-CN" altLang="en-US" sz="1600" b="1">
              <a:latin typeface="Times New Roman" panose="02020603050405020304" pitchFamily="18" charset="0"/>
            </a:endParaRPr>
          </a:p>
        </p:txBody>
      </p:sp>
      <p:sp>
        <p:nvSpPr>
          <p:cNvPr id="55302" name="Rectangle 6"/>
          <p:cNvSpPr>
            <a:spLocks noChangeArrowheads="1"/>
          </p:cNvSpPr>
          <p:nvPr/>
        </p:nvSpPr>
        <p:spPr bwMode="auto">
          <a:xfrm>
            <a:off x="6588125" y="1412776"/>
            <a:ext cx="1871663" cy="2953519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t" anchorCtr="0"/>
          <a:lstStyle/>
          <a:p>
            <a:pPr algn="ctr"/>
            <a:r>
              <a:rPr lang="en-US" altLang="zh-CN" sz="1600" b="1">
                <a:latin typeface="Times New Roman" panose="02020603050405020304" pitchFamily="18" charset="0"/>
              </a:rPr>
              <a:t>S/KEY</a:t>
            </a:r>
            <a:endParaRPr lang="en-US" altLang="zh-CN" sz="1600" b="1">
              <a:latin typeface="Times New Roman" panose="02020603050405020304" pitchFamily="18" charset="0"/>
            </a:endParaRPr>
          </a:p>
          <a:p>
            <a:pPr algn="ctr"/>
            <a:r>
              <a:rPr lang="zh-CN" altLang="en-US" sz="1600" b="1">
                <a:latin typeface="Times New Roman" panose="02020603050405020304" pitchFamily="18" charset="0"/>
              </a:rPr>
              <a:t>服务器</a:t>
            </a:r>
            <a:endParaRPr lang="zh-CN" altLang="en-US" sz="1600" b="1">
              <a:latin typeface="Times New Roman" panose="02020603050405020304" pitchFamily="18" charset="0"/>
            </a:endParaRPr>
          </a:p>
        </p:txBody>
      </p:sp>
      <p:sp>
        <p:nvSpPr>
          <p:cNvPr id="55303" name="Rectangle 7"/>
          <p:cNvSpPr>
            <a:spLocks noChangeArrowheads="1"/>
          </p:cNvSpPr>
          <p:nvPr/>
        </p:nvSpPr>
        <p:spPr bwMode="auto">
          <a:xfrm>
            <a:off x="6732240" y="2668850"/>
            <a:ext cx="1583532" cy="68908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lvl="0">
              <a:spcBef>
                <a:spcPct val="20000"/>
              </a:spcBef>
              <a:buClr>
                <a:srgbClr val="44B9E8"/>
              </a:buClr>
              <a:buSzPct val="60000"/>
            </a:pPr>
            <a:r>
              <a:rPr lang="en-US" altLang="zh-CN" sz="2000" smtClean="0">
                <a:solidFill>
                  <a:prstClr val="black"/>
                </a:solidFill>
                <a:latin typeface="Lucida Sans Unicode"/>
                <a:ea typeface="黑体"/>
              </a:rPr>
              <a:t>x’</a:t>
            </a:r>
            <a:r>
              <a:rPr lang="en-US" altLang="zh-CN" sz="2000" baseline="-30000" smtClean="0">
                <a:solidFill>
                  <a:prstClr val="black"/>
                </a:solidFill>
                <a:latin typeface="Lucida Sans Unicode"/>
                <a:ea typeface="黑体"/>
              </a:rPr>
              <a:t>n+1</a:t>
            </a:r>
            <a:r>
              <a:rPr lang="en-US" altLang="zh-CN" sz="2000" smtClean="0">
                <a:solidFill>
                  <a:prstClr val="black"/>
                </a:solidFill>
                <a:latin typeface="Lucida Sans Unicode"/>
                <a:ea typeface="黑体"/>
              </a:rPr>
              <a:t>=f(x</a:t>
            </a:r>
            <a:r>
              <a:rPr lang="en-US" altLang="zh-CN" sz="2000" baseline="-30000" smtClean="0">
                <a:solidFill>
                  <a:prstClr val="black"/>
                </a:solidFill>
                <a:latin typeface="Lucida Sans Unicode"/>
                <a:ea typeface="黑体"/>
              </a:rPr>
              <a:t>n</a:t>
            </a:r>
            <a:r>
              <a:rPr lang="en-US" altLang="zh-CN" sz="2000" smtClean="0">
                <a:solidFill>
                  <a:prstClr val="black"/>
                </a:solidFill>
                <a:latin typeface="Lucida Sans Unicode"/>
                <a:ea typeface="黑体"/>
              </a:rPr>
              <a:t>)</a:t>
            </a:r>
            <a:endParaRPr lang="zh-CN" altLang="en-US" sz="1600" b="1">
              <a:latin typeface="Times New Roman" panose="02020603050405020304" pitchFamily="18" charset="0"/>
            </a:endParaRPr>
          </a:p>
        </p:txBody>
      </p:sp>
      <p:sp>
        <p:nvSpPr>
          <p:cNvPr id="55315" name="Text Box 19"/>
          <p:cNvSpPr txBox="1">
            <a:spLocks noChangeArrowheads="1"/>
          </p:cNvSpPr>
          <p:nvPr/>
        </p:nvSpPr>
        <p:spPr bwMode="auto">
          <a:xfrm>
            <a:off x="6983896" y="3847331"/>
            <a:ext cx="1080120" cy="461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mtClean="0">
                <a:solidFill>
                  <a:prstClr val="black"/>
                </a:solidFill>
                <a:latin typeface="Lucida Sans Unicode"/>
                <a:ea typeface="黑体"/>
              </a:rPr>
              <a:t>x</a:t>
            </a:r>
            <a:r>
              <a:rPr lang="en-US" altLang="zh-CN" baseline="-30000" smtClean="0">
                <a:solidFill>
                  <a:prstClr val="black"/>
                </a:solidFill>
                <a:latin typeface="Lucida Sans Unicode"/>
                <a:ea typeface="黑体"/>
              </a:rPr>
              <a:t>n+1</a:t>
            </a:r>
            <a:endParaRPr lang="zh-CN" altLang="en-US" sz="1600" b="1">
              <a:latin typeface="Times New Roman" panose="02020603050405020304" pitchFamily="18" charset="0"/>
            </a:endParaRPr>
          </a:p>
        </p:txBody>
      </p:sp>
      <p:sp>
        <p:nvSpPr>
          <p:cNvPr id="55316" name="Line 20"/>
          <p:cNvSpPr>
            <a:spLocks noChangeShapeType="1"/>
          </p:cNvSpPr>
          <p:nvPr/>
        </p:nvSpPr>
        <p:spPr bwMode="auto">
          <a:xfrm>
            <a:off x="3563342" y="2925640"/>
            <a:ext cx="302478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2" name="Group 20"/>
          <p:cNvGraphicFramePr>
            <a:graphicFrameLocks noGrp="1"/>
          </p:cNvGraphicFramePr>
          <p:nvPr/>
        </p:nvGraphicFramePr>
        <p:xfrm>
          <a:off x="1691681" y="4869160"/>
          <a:ext cx="6984775" cy="559396"/>
        </p:xfrm>
        <a:graphic>
          <a:graphicData uri="http://schemas.openxmlformats.org/drawingml/2006/table">
            <a:tbl>
              <a:tblPr>
                <a:tableStyleId>{46F890A9-2807-4EBB-B81D-B2AA78EC7F39}</a:tableStyleId>
              </a:tblPr>
              <a:tblGrid>
                <a:gridCol w="1224135"/>
                <a:gridCol w="1296144"/>
                <a:gridCol w="792088"/>
                <a:gridCol w="1872208"/>
                <a:gridCol w="1800200"/>
              </a:tblGrid>
              <a:tr h="5593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1" lang="en-US" altLang="zh-CN" sz="2400" u="none" strike="noStrike" cap="none" normalizeH="0" baseline="-3000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r>
                        <a:rPr kumimoji="1" lang="en-US" altLang="zh-CN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=f(</a:t>
                      </a:r>
                      <a:r>
                        <a:rPr kumimoji="1" lang="en-US" altLang="zh-CN" sz="24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R</a:t>
                      </a:r>
                      <a:r>
                        <a:rPr kumimoji="1" lang="en-US" altLang="zh-CN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)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1" lang="en-US" altLang="zh-CN" sz="2400" u="none" strike="noStrike" cap="none" normalizeH="0" baseline="-3000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r>
                        <a:rPr kumimoji="1" lang="en-US" altLang="zh-CN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=f(x</a:t>
                      </a:r>
                      <a:r>
                        <a:rPr kumimoji="1" lang="en-US" altLang="zh-CN" sz="2400" u="none" strike="noStrike" cap="none" normalizeH="0" baseline="-3000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r>
                        <a:rPr kumimoji="1" lang="en-US" altLang="zh-CN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)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…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1" lang="en-US" altLang="zh-CN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1" lang="en-US" altLang="zh-CN" sz="2400" u="none" strike="noStrike" cap="none" normalizeH="0" baseline="-30000" smtClean="0">
                          <a:ln>
                            <a:noFill/>
                          </a:ln>
                          <a:effectLst/>
                        </a:rPr>
                        <a:t>n</a:t>
                      </a:r>
                      <a:r>
                        <a:rPr kumimoji="1" lang="en-US" altLang="zh-CN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=f(x</a:t>
                      </a:r>
                      <a:r>
                        <a:rPr kumimoji="1" lang="en-US" altLang="zh-CN" sz="2400" u="none" strike="noStrike" cap="none" normalizeH="0" baseline="-30000" smtClean="0">
                          <a:ln>
                            <a:noFill/>
                          </a:ln>
                          <a:effectLst/>
                        </a:rPr>
                        <a:t>n-1</a:t>
                      </a:r>
                      <a:r>
                        <a:rPr kumimoji="1" lang="en-US" altLang="zh-CN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)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1" lang="en-US" altLang="zh-CN" sz="2400" u="none" strike="noStrike" cap="none" normalizeH="0" baseline="-30000" smtClean="0">
                          <a:ln>
                            <a:noFill/>
                          </a:ln>
                          <a:effectLst/>
                        </a:rPr>
                        <a:t>n+1</a:t>
                      </a:r>
                      <a:r>
                        <a:rPr kumimoji="1" lang="en-US" altLang="zh-CN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=f(x</a:t>
                      </a:r>
                      <a:r>
                        <a:rPr kumimoji="1" lang="en-US" altLang="zh-CN" sz="2400" u="none" strike="noStrike" cap="none" normalizeH="0" baseline="-30000" smtClean="0">
                          <a:ln>
                            <a:noFill/>
                          </a:ln>
                          <a:effectLst/>
                        </a:rPr>
                        <a:t>n</a:t>
                      </a:r>
                      <a:r>
                        <a:rPr kumimoji="1" lang="en-US" altLang="zh-CN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)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947445" y="1268760"/>
          <a:ext cx="672227" cy="18288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72227"/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B9E8"/>
                        </a:buClr>
                        <a:buSzPct val="6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1" lang="en-US" altLang="zh-CN" sz="2400" b="0" u="none" strike="noStrike" kern="12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x</a:t>
                      </a:r>
                      <a:r>
                        <a:rPr kumimoji="1" lang="en-US" altLang="zh-CN" sz="2400" b="0" u="none" strike="noStrike" kern="1200" cap="none" spc="0" normalizeH="0" baseline="-30000" noProof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1</a:t>
                      </a:r>
                      <a:endParaRPr lang="zh-CN" altLang="en-US" sz="2400" b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zh-CN" sz="2400" b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x</a:t>
                      </a:r>
                      <a:r>
                        <a:rPr kumimoji="1" lang="en-US" altLang="zh-CN" sz="2400" b="0" u="none" strike="noStrike" cap="none" normalizeH="0" baseline="-3000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smtClean="0">
                          <a:latin typeface="+mn-ea"/>
                          <a:ea typeface="+mn-ea"/>
                        </a:rPr>
                        <a:t>…</a:t>
                      </a:r>
                      <a:endParaRPr lang="zh-CN" altLang="en-US" sz="2400" b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4" name="右箭头标注 3"/>
          <p:cNvSpPr/>
          <p:nvPr/>
        </p:nvSpPr>
        <p:spPr>
          <a:xfrm>
            <a:off x="251520" y="4725144"/>
            <a:ext cx="1368152" cy="864096"/>
          </a:xfrm>
          <a:prstGeom prst="rightArrowCallou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smtClean="0">
                <a:solidFill>
                  <a:srgbClr val="FF0000"/>
                </a:solidFill>
              </a:rPr>
              <a:t>R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5" name="左大括号 4"/>
          <p:cNvSpPr/>
          <p:nvPr/>
        </p:nvSpPr>
        <p:spPr>
          <a:xfrm rot="5400000">
            <a:off x="3744453" y="2169405"/>
            <a:ext cx="718989" cy="4536504"/>
          </a:xfrm>
          <a:prstGeom prst="leftBrace">
            <a:avLst>
              <a:gd name="adj1" fmla="val 22595"/>
              <a:gd name="adj2" fmla="val 89641"/>
            </a:avLst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上箭头 5"/>
          <p:cNvSpPr/>
          <p:nvPr/>
        </p:nvSpPr>
        <p:spPr>
          <a:xfrm>
            <a:off x="7236296" y="4366295"/>
            <a:ext cx="576064" cy="430857"/>
          </a:xfrm>
          <a:prstGeom prst="up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317" name="Text Box 21"/>
          <p:cNvSpPr txBox="1">
            <a:spLocks noChangeArrowheads="1"/>
          </p:cNvSpPr>
          <p:nvPr/>
        </p:nvSpPr>
        <p:spPr bwMode="auto">
          <a:xfrm>
            <a:off x="1043608" y="2668850"/>
            <a:ext cx="432048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smtClean="0">
                <a:solidFill>
                  <a:prstClr val="black"/>
                </a:solidFill>
                <a:latin typeface="Lucida Sans Unicode"/>
                <a:ea typeface="黑体"/>
              </a:rPr>
              <a:t>x</a:t>
            </a:r>
            <a:r>
              <a:rPr lang="en-US" altLang="zh-CN" sz="2000" baseline="-30000" smtClean="0">
                <a:solidFill>
                  <a:prstClr val="black"/>
                </a:solidFill>
                <a:latin typeface="Lucida Sans Unicode"/>
                <a:ea typeface="黑体"/>
              </a:rPr>
              <a:t>n</a:t>
            </a:r>
            <a:endParaRPr lang="zh-CN" altLang="en-US" sz="1400" b="1">
              <a:latin typeface="Times New Roman" panose="02020603050405020304" pitchFamily="18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8243688" y="3068960"/>
            <a:ext cx="719932" cy="360362"/>
            <a:chOff x="8243688" y="3068960"/>
            <a:chExt cx="719932" cy="360362"/>
          </a:xfrm>
        </p:grpSpPr>
        <p:sp>
          <p:nvSpPr>
            <p:cNvPr id="30" name="Line 27"/>
            <p:cNvSpPr>
              <a:spLocks noChangeShapeType="1"/>
            </p:cNvSpPr>
            <p:nvPr/>
          </p:nvSpPr>
          <p:spPr bwMode="auto">
            <a:xfrm>
              <a:off x="8243688" y="3068960"/>
              <a:ext cx="7199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non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Line 28"/>
            <p:cNvSpPr>
              <a:spLocks noChangeShapeType="1"/>
            </p:cNvSpPr>
            <p:nvPr/>
          </p:nvSpPr>
          <p:spPr bwMode="auto">
            <a:xfrm>
              <a:off x="8963620" y="3068960"/>
              <a:ext cx="0" cy="36036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8064016" y="3716709"/>
            <a:ext cx="901191" cy="360363"/>
            <a:chOff x="8064016" y="3716709"/>
            <a:chExt cx="901191" cy="360363"/>
          </a:xfrm>
        </p:grpSpPr>
        <p:sp>
          <p:nvSpPr>
            <p:cNvPr id="33" name="Line 30"/>
            <p:cNvSpPr>
              <a:spLocks noChangeShapeType="1"/>
            </p:cNvSpPr>
            <p:nvPr/>
          </p:nvSpPr>
          <p:spPr bwMode="auto">
            <a:xfrm>
              <a:off x="8064016" y="4077072"/>
              <a:ext cx="90119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non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Line 31"/>
            <p:cNvSpPr>
              <a:spLocks noChangeShapeType="1"/>
            </p:cNvSpPr>
            <p:nvPr/>
          </p:nvSpPr>
          <p:spPr bwMode="auto">
            <a:xfrm>
              <a:off x="8965207" y="3716709"/>
              <a:ext cx="0" cy="36036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lg" len="lg"/>
              <a:tailEnd type="non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5" name="Text Box 32"/>
          <p:cNvSpPr txBox="1">
            <a:spLocks noChangeArrowheads="1"/>
          </p:cNvSpPr>
          <p:nvPr/>
        </p:nvSpPr>
        <p:spPr bwMode="auto">
          <a:xfrm>
            <a:off x="8460382" y="3357934"/>
            <a:ext cx="86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latin typeface="Times New Roman" panose="02020603050405020304" pitchFamily="18" charset="0"/>
              </a:rPr>
              <a:t>比较</a:t>
            </a:r>
            <a:endParaRPr kumimoji="1" lang="zh-CN" altLang="en-US" sz="24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5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5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5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5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5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5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5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2.96296E-6 L 0.43316 -0.00232 " pathEditMode="relative" rAng="0" ptsTypes="AA">
                                      <p:cBhvr>
                                        <p:cTn id="57" dur="2000" fill="hold"/>
                                        <p:tgtEl>
                                          <p:spTgt spid="553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649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53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53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1" grpId="0" animBg="1"/>
      <p:bldP spid="55302" grpId="0" animBg="1"/>
      <p:bldP spid="55303" grpId="0" animBg="1"/>
      <p:bldP spid="55315" grpId="0" animBg="1"/>
      <p:bldP spid="55316" grpId="0" animBg="1"/>
      <p:bldP spid="4" grpId="0" animBg="1"/>
      <p:bldP spid="5" grpId="0" animBg="1"/>
      <p:bldP spid="6" grpId="0" animBg="1"/>
      <p:bldP spid="55317" grpId="0"/>
      <p:bldP spid="55317" grpId="1"/>
      <p:bldP spid="3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CE6DA-D661-425D-AE6F-6414FC7C8D7B}" type="slidenum">
              <a:rPr lang="en-US" altLang="zh-CN" smtClean="0"/>
            </a:fld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挑战</a:t>
            </a:r>
            <a:r>
              <a:rPr lang="en-US" altLang="zh-CN" smtClean="0"/>
              <a:t>/</a:t>
            </a:r>
            <a:r>
              <a:rPr lang="zh-CN" altLang="en-US" smtClean="0"/>
              <a:t>回答</a:t>
            </a:r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1187548" y="2276872"/>
            <a:ext cx="6408788" cy="2593008"/>
            <a:chOff x="2051000" y="2084338"/>
            <a:chExt cx="6408788" cy="2593008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2627313" y="2446338"/>
              <a:ext cx="1871662" cy="105171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zh-CN" altLang="en-US" sz="1800" b="1">
                  <a:latin typeface="Times New Roman" panose="02020603050405020304" pitchFamily="18" charset="0"/>
                </a:rPr>
                <a:t>客户端</a:t>
              </a:r>
              <a:endParaRPr lang="zh-CN" altLang="en-US" sz="1800" b="1">
                <a:latin typeface="Times New Roman" panose="02020603050405020304" pitchFamily="18" charset="0"/>
              </a:endParaRP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6588125" y="2349500"/>
              <a:ext cx="1871663" cy="13684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zh-CN" altLang="en-US" sz="1800" b="1" smtClean="0">
                  <a:latin typeface="Times New Roman" panose="02020603050405020304" pitchFamily="18" charset="0"/>
                </a:rPr>
                <a:t>认证</a:t>
              </a:r>
              <a:endParaRPr lang="en-US" altLang="zh-CN" sz="1800" b="1" smtClean="0">
                <a:latin typeface="Times New Roman" panose="02020603050405020304" pitchFamily="18" charset="0"/>
              </a:endParaRPr>
            </a:p>
            <a:p>
              <a:pPr algn="ctr"/>
              <a:r>
                <a:rPr lang="zh-CN" altLang="en-US" sz="1800" b="1" smtClean="0">
                  <a:latin typeface="Times New Roman" panose="02020603050405020304" pitchFamily="18" charset="0"/>
                </a:rPr>
                <a:t>服务器</a:t>
              </a:r>
              <a:endParaRPr lang="en-US" altLang="zh-CN" sz="1800" b="1" smtClean="0">
                <a:latin typeface="Times New Roman" panose="02020603050405020304" pitchFamily="18" charset="0"/>
              </a:endParaRPr>
            </a:p>
            <a:p>
              <a:pPr algn="ctr"/>
              <a:r>
                <a:rPr lang="en-US" altLang="zh-CN" sz="1800" b="1" smtClean="0">
                  <a:latin typeface="Times New Roman" panose="02020603050405020304" pitchFamily="18" charset="0"/>
                </a:rPr>
                <a:t>h’=f(PW’+R)</a:t>
              </a:r>
              <a:endParaRPr lang="zh-CN" altLang="en-US" sz="1800" b="1">
                <a:latin typeface="Times New Roman" panose="02020603050405020304" pitchFamily="18" charset="0"/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2627313" y="4101084"/>
              <a:ext cx="1871662" cy="57626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1800" b="1" smtClean="0">
                  <a:latin typeface="Times New Roman" panose="02020603050405020304" pitchFamily="18" charset="0"/>
                </a:rPr>
                <a:t>h=f(PW+R)</a:t>
              </a:r>
              <a:endParaRPr lang="zh-CN" altLang="en-US" sz="1800" b="1">
                <a:latin typeface="Times New Roman" panose="02020603050405020304" pitchFamily="18" charset="0"/>
              </a:endParaRPr>
            </a:p>
          </p:txBody>
        </p:sp>
        <p:sp>
          <p:nvSpPr>
            <p:cNvPr id="9" name="Line 10"/>
            <p:cNvSpPr>
              <a:spLocks noChangeShapeType="1"/>
            </p:cNvSpPr>
            <p:nvPr/>
          </p:nvSpPr>
          <p:spPr bwMode="auto">
            <a:xfrm flipV="1">
              <a:off x="4500563" y="2614613"/>
              <a:ext cx="208756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0" name="Text Box 11"/>
            <p:cNvSpPr txBox="1">
              <a:spLocks noChangeArrowheads="1"/>
            </p:cNvSpPr>
            <p:nvPr/>
          </p:nvSpPr>
          <p:spPr bwMode="auto">
            <a:xfrm>
              <a:off x="4788024" y="2278063"/>
              <a:ext cx="1512764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800" b="1" smtClean="0">
                  <a:latin typeface="Times New Roman" panose="02020603050405020304" pitchFamily="18" charset="0"/>
                </a:rPr>
                <a:t>request</a:t>
              </a:r>
              <a:endParaRPr lang="zh-CN" altLang="en-US" sz="1800" b="1">
                <a:latin typeface="Times New Roman" panose="02020603050405020304" pitchFamily="18" charset="0"/>
              </a:endParaRPr>
            </a:p>
          </p:txBody>
        </p:sp>
        <p:sp>
          <p:nvSpPr>
            <p:cNvPr id="11" name="Line 12"/>
            <p:cNvSpPr>
              <a:spLocks noChangeShapeType="1"/>
            </p:cNvSpPr>
            <p:nvPr/>
          </p:nvSpPr>
          <p:spPr bwMode="auto">
            <a:xfrm flipH="1">
              <a:off x="4500563" y="2997200"/>
              <a:ext cx="20875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2" name="Text Box 13"/>
            <p:cNvSpPr txBox="1">
              <a:spLocks noChangeArrowheads="1"/>
            </p:cNvSpPr>
            <p:nvPr/>
          </p:nvSpPr>
          <p:spPr bwMode="auto">
            <a:xfrm>
              <a:off x="4788024" y="2660402"/>
              <a:ext cx="1511300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800" b="1" smtClean="0">
                  <a:latin typeface="Times New Roman" panose="02020603050405020304" pitchFamily="18" charset="0"/>
                </a:rPr>
                <a:t>随机数</a:t>
              </a:r>
              <a:r>
                <a:rPr lang="en-US" altLang="zh-CN" sz="1800" b="1" smtClean="0">
                  <a:latin typeface="Times New Roman" panose="02020603050405020304" pitchFamily="18" charset="0"/>
                </a:rPr>
                <a:t>R</a:t>
              </a:r>
              <a:endParaRPr lang="zh-CN" altLang="en-US" sz="1800" b="1">
                <a:latin typeface="Times New Roman" panose="02020603050405020304" pitchFamily="18" charset="0"/>
              </a:endParaRPr>
            </a:p>
          </p:txBody>
        </p:sp>
        <p:sp>
          <p:nvSpPr>
            <p:cNvPr id="13" name="Line 16"/>
            <p:cNvSpPr>
              <a:spLocks noChangeShapeType="1"/>
            </p:cNvSpPr>
            <p:nvPr/>
          </p:nvSpPr>
          <p:spPr bwMode="auto">
            <a:xfrm>
              <a:off x="3347864" y="3501010"/>
              <a:ext cx="0" cy="600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4" name="Line 18"/>
            <p:cNvSpPr>
              <a:spLocks noChangeShapeType="1"/>
            </p:cNvSpPr>
            <p:nvPr/>
          </p:nvSpPr>
          <p:spPr bwMode="auto">
            <a:xfrm flipV="1">
              <a:off x="3635375" y="3501008"/>
              <a:ext cx="0" cy="6000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5" name="Text Box 19"/>
            <p:cNvSpPr txBox="1">
              <a:spLocks noChangeArrowheads="1"/>
            </p:cNvSpPr>
            <p:nvPr/>
          </p:nvSpPr>
          <p:spPr bwMode="auto">
            <a:xfrm>
              <a:off x="3708400" y="3667696"/>
              <a:ext cx="1654968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 b="1" smtClean="0">
                  <a:latin typeface="Times New Roman" panose="02020603050405020304" pitchFamily="18" charset="0"/>
                </a:rPr>
                <a:t>产生</a:t>
              </a:r>
              <a:r>
                <a:rPr lang="zh-CN" altLang="en-US" sz="1800" b="1">
                  <a:latin typeface="Times New Roman" panose="02020603050405020304" pitchFamily="18" charset="0"/>
                </a:rPr>
                <a:t>本次口令</a:t>
              </a:r>
              <a:endParaRPr lang="zh-CN" altLang="en-US" sz="1800" b="1">
                <a:latin typeface="Times New Roman" panose="02020603050405020304" pitchFamily="18" charset="0"/>
              </a:endParaRPr>
            </a:p>
          </p:txBody>
        </p:sp>
        <p:sp>
          <p:nvSpPr>
            <p:cNvPr id="16" name="Line 20"/>
            <p:cNvSpPr>
              <a:spLocks noChangeShapeType="1"/>
            </p:cNvSpPr>
            <p:nvPr/>
          </p:nvSpPr>
          <p:spPr bwMode="auto">
            <a:xfrm>
              <a:off x="4500563" y="3430588"/>
              <a:ext cx="20875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7" name="Text Box 21"/>
            <p:cNvSpPr txBox="1">
              <a:spLocks noChangeArrowheads="1"/>
            </p:cNvSpPr>
            <p:nvPr/>
          </p:nvSpPr>
          <p:spPr bwMode="auto">
            <a:xfrm>
              <a:off x="4789488" y="3082856"/>
              <a:ext cx="1511300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800" b="1" smtClean="0">
                  <a:latin typeface="Times New Roman" panose="02020603050405020304" pitchFamily="18" charset="0"/>
                </a:rPr>
                <a:t>h</a:t>
              </a:r>
              <a:endParaRPr lang="zh-CN" altLang="en-US" sz="1800" b="1">
                <a:latin typeface="Times New Roman" panose="02020603050405020304" pitchFamily="18" charset="0"/>
              </a:endParaRPr>
            </a:p>
          </p:txBody>
        </p:sp>
        <p:sp>
          <p:nvSpPr>
            <p:cNvPr id="18" name="Line 8"/>
            <p:cNvSpPr>
              <a:spLocks noChangeShapeType="1"/>
            </p:cNvSpPr>
            <p:nvPr/>
          </p:nvSpPr>
          <p:spPr bwMode="auto">
            <a:xfrm>
              <a:off x="3563888" y="2109168"/>
              <a:ext cx="0" cy="2397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9" name="Text Box 9"/>
            <p:cNvSpPr txBox="1">
              <a:spLocks noChangeArrowheads="1"/>
            </p:cNvSpPr>
            <p:nvPr/>
          </p:nvSpPr>
          <p:spPr bwMode="auto">
            <a:xfrm>
              <a:off x="2051000" y="2084338"/>
              <a:ext cx="1512888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800" b="1" smtClean="0">
                  <a:latin typeface="Times New Roman" panose="02020603050405020304" pitchFamily="18" charset="0"/>
                </a:rPr>
                <a:t>用户登录</a:t>
              </a:r>
              <a:r>
                <a:rPr lang="en-US" altLang="zh-CN" sz="1800" b="1" smtClean="0">
                  <a:latin typeface="Times New Roman" panose="02020603050405020304" pitchFamily="18" charset="0"/>
                </a:rPr>
                <a:t>PW</a:t>
              </a:r>
              <a:endParaRPr lang="zh-CN" altLang="en-US" sz="1800" b="1">
                <a:latin typeface="Times New Roman" panose="02020603050405020304" pitchFamily="18" charset="0"/>
              </a:endParaRPr>
            </a:p>
          </p:txBody>
        </p:sp>
      </p:grpSp>
      <p:sp>
        <p:nvSpPr>
          <p:cNvPr id="20" name="矩形 19"/>
          <p:cNvSpPr/>
          <p:nvPr/>
        </p:nvSpPr>
        <p:spPr>
          <a:xfrm>
            <a:off x="1208497" y="5324822"/>
            <a:ext cx="6409134" cy="584775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pPr marL="365760" lvl="0" indent="-255905" algn="just" fontAlgn="auto">
              <a:spcBef>
                <a:spcPts val="400"/>
              </a:spcBef>
              <a:spcAft>
                <a:spcPts val="0"/>
              </a:spcAft>
              <a:buClr>
                <a:srgbClr val="2DA2BF"/>
              </a:buClr>
              <a:buSzPct val="68000"/>
              <a:buFont typeface="Wingdings 3" panose="05040102010807070707"/>
              <a:buChar char=""/>
            </a:pPr>
            <a:r>
              <a:rPr kumimoji="0" lang="zh-CN" altLang="en-US" sz="3200" smtClean="0">
                <a:solidFill>
                  <a:prstClr val="black"/>
                </a:solidFill>
                <a:latin typeface="宋体" pitchFamily="2" charset="-122"/>
                <a:ea typeface="黑体" panose="02010609060101010101" pitchFamily="49" charset="-122"/>
              </a:rPr>
              <a:t>类似加盐，但每次认证盐不同</a:t>
            </a:r>
            <a:endParaRPr kumimoji="0" lang="zh-CN" altLang="en-US" sz="3200">
              <a:solidFill>
                <a:prstClr val="black"/>
              </a:solidFill>
              <a:latin typeface="宋体" pitchFamily="2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1253065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smtClean="0"/>
              <a:t>Completely Automated Public Turing Test to Tell Computers and Humans Apart (</a:t>
            </a:r>
            <a:r>
              <a:rPr lang="zh-CN" altLang="en-US" smtClean="0"/>
              <a:t>全自动区分计算机和人类的图灵测试</a:t>
            </a:r>
            <a:r>
              <a:rPr lang="en-US" altLang="zh-CN" smtClean="0"/>
              <a:t>)</a:t>
            </a:r>
            <a:endParaRPr lang="en-US" altLang="zh-CN" smtClean="0"/>
          </a:p>
          <a:p>
            <a:r>
              <a:rPr lang="zh-CN" altLang="en-US" smtClean="0"/>
              <a:t>防止计算机自动化口令猜测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CAPTCHA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10CE6288-91EB-4048-9CCD-22C020CCEFAB}" type="slidenum">
              <a:rPr lang="en-US" altLang="zh-CN" smtClean="0"/>
            </a:fld>
            <a:endParaRPr lang="en-US" altLang="zh-CN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734394"/>
            <a:ext cx="6972300" cy="379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6084168" y="5196651"/>
            <a:ext cx="3059832" cy="830997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r"/>
            <a:r>
              <a:rPr lang="zh-CN" altLang="en-US" smtClean="0"/>
              <a:t>一次性随机数</a:t>
            </a:r>
            <a:endParaRPr lang="en-US" altLang="zh-CN" smtClean="0"/>
          </a:p>
          <a:p>
            <a:pPr algn="r"/>
            <a:r>
              <a:rPr lang="zh-CN" altLang="zh-CN" smtClean="0"/>
              <a:t>CAPTCHA</a:t>
            </a:r>
            <a:endParaRPr lang="zh-CN" altLang="en-US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以</a:t>
            </a:r>
            <a:r>
              <a:rPr lang="zh-CN" altLang="en-US"/>
              <a:t>用户登录时间作为</a:t>
            </a:r>
            <a:r>
              <a:rPr lang="zh-CN" altLang="en-US" smtClean="0"/>
              <a:t>随机因素</a:t>
            </a:r>
            <a:r>
              <a:rPr lang="zh-CN" altLang="en-US"/>
              <a:t>，</a:t>
            </a:r>
            <a:r>
              <a:rPr lang="zh-CN" altLang="en-US" smtClean="0"/>
              <a:t>如：</a:t>
            </a:r>
            <a:endParaRPr lang="en-US" altLang="zh-CN" smtClean="0"/>
          </a:p>
          <a:p>
            <a:pPr lvl="1"/>
            <a:r>
              <a:rPr lang="zh-CN" altLang="en-US" smtClean="0"/>
              <a:t>用户计算，登录口令</a:t>
            </a:r>
            <a:r>
              <a:rPr lang="en-US" altLang="zh-CN" smtClean="0"/>
              <a:t>=hash(</a:t>
            </a:r>
            <a:r>
              <a:rPr lang="zh-CN" altLang="en-US"/>
              <a:t>用户名</a:t>
            </a:r>
            <a:r>
              <a:rPr lang="zh-CN" altLang="en-US" smtClean="0"/>
              <a:t>＋口令 </a:t>
            </a:r>
            <a:r>
              <a:rPr lang="zh-CN" altLang="en-US"/>
              <a:t>＋时间</a:t>
            </a:r>
            <a:r>
              <a:rPr lang="zh-CN" altLang="en-US" smtClean="0"/>
              <a:t>）</a:t>
            </a:r>
            <a:endParaRPr lang="en-US" altLang="zh-CN" smtClean="0"/>
          </a:p>
          <a:p>
            <a:pPr lvl="1"/>
            <a:r>
              <a:rPr lang="zh-CN" altLang="en-US" smtClean="0"/>
              <a:t>系统验证，</a:t>
            </a:r>
            <a:r>
              <a:rPr lang="en-US" altLang="zh-CN"/>
              <a:t> hash(</a:t>
            </a:r>
            <a:r>
              <a:rPr lang="zh-CN" altLang="en-US"/>
              <a:t>用户名＋口令 ＋时间）</a:t>
            </a:r>
            <a:endParaRPr lang="en-US" altLang="zh-CN" smtClean="0"/>
          </a:p>
          <a:p>
            <a:r>
              <a:rPr lang="zh-CN" altLang="en-US" smtClean="0"/>
              <a:t>要求双方</a:t>
            </a:r>
            <a:r>
              <a:rPr lang="zh-CN" altLang="en-US"/>
              <a:t>较高</a:t>
            </a:r>
            <a:r>
              <a:rPr lang="zh-CN" altLang="en-US" smtClean="0"/>
              <a:t>时间同步准确度，</a:t>
            </a:r>
            <a:r>
              <a:rPr lang="zh-CN" altLang="en-US"/>
              <a:t>一般采取以分钟为时间单位的折中办法</a:t>
            </a:r>
            <a:r>
              <a:rPr lang="zh-CN" altLang="en-US" smtClean="0"/>
              <a:t>。</a:t>
            </a:r>
            <a:r>
              <a:rPr lang="zh-CN" altLang="en-US"/>
              <a:t>　 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时间戳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BFCE6DA-D661-425D-AE6F-6414FC7C8D7B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以声称者地址作为认证基础</a:t>
            </a:r>
            <a:endParaRPr lang="en-US" altLang="zh-CN" smtClean="0"/>
          </a:p>
          <a:p>
            <a:r>
              <a:rPr lang="zh-CN" altLang="en-US"/>
              <a:t>验证者对每一个主体都保持一份合法呼叫</a:t>
            </a:r>
            <a:r>
              <a:rPr lang="zh-CN" altLang="en-US" smtClean="0"/>
              <a:t>地址文件</a:t>
            </a:r>
            <a:r>
              <a:rPr lang="zh-CN" altLang="en-US"/>
              <a:t>。</a:t>
            </a:r>
            <a:endParaRPr lang="zh-CN" altLang="en-US" smtClean="0"/>
          </a:p>
          <a:p>
            <a:r>
              <a:rPr lang="zh-CN" altLang="en-US" smtClean="0"/>
              <a:t>自身不能被作为鉴别机制，但可作为其它机制的有用补充。</a:t>
            </a:r>
            <a:endParaRPr lang="en-US" altLang="zh-CN" smtClean="0"/>
          </a:p>
          <a:p>
            <a:r>
              <a:rPr lang="en-US" altLang="zh-CN" smtClean="0"/>
              <a:t>Eg. wifi</a:t>
            </a:r>
            <a:r>
              <a:rPr lang="zh-CN" altLang="en-US" smtClean="0"/>
              <a:t>路由器</a:t>
            </a:r>
            <a:r>
              <a:rPr lang="en-US" altLang="zh-CN" smtClean="0"/>
              <a:t>MAC</a:t>
            </a:r>
            <a:r>
              <a:rPr lang="zh-CN" altLang="en-US" smtClean="0"/>
              <a:t>绑定</a:t>
            </a:r>
            <a:endParaRPr lang="zh-CN" altLang="en-US"/>
          </a:p>
        </p:txBody>
      </p:sp>
      <p:sp>
        <p:nvSpPr>
          <p:cNvPr id="611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基于地址的认证机制</a:t>
            </a:r>
            <a:endParaRPr lang="zh-CN" altLang="en-US" dirty="0"/>
          </a:p>
        </p:txBody>
      </p:sp>
      <p:sp>
        <p:nvSpPr>
          <p:cNvPr id="56322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25B3303-AFFD-4D74-A534-875DC240F18A}" type="datetime1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获得系统服务所必须的第一道关卡。</a:t>
            </a:r>
            <a:endParaRPr lang="zh-CN" altLang="en-US"/>
          </a:p>
          <a:p>
            <a:r>
              <a:rPr lang="zh-CN" altLang="en-US" smtClean="0"/>
              <a:t>访问控制和审计的前提。</a:t>
            </a:r>
            <a:endParaRPr lang="zh-CN" altLang="en-US"/>
          </a:p>
        </p:txBody>
      </p:sp>
      <p:sp>
        <p:nvSpPr>
          <p:cNvPr id="559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4400" smtClean="0">
                <a:latin typeface="宋体" pitchFamily="2" charset="-122"/>
                <a:cs typeface="Times New Roman" panose="02020603050405020304" pitchFamily="18" charset="0"/>
              </a:rPr>
              <a:t>用户对资源的访问过程</a:t>
            </a:r>
            <a:endParaRPr lang="zh-CN" altLang="en-US"/>
          </a:p>
        </p:txBody>
      </p:sp>
      <p:sp>
        <p:nvSpPr>
          <p:cNvPr id="19459" name="灯片编号占位符 6"/>
          <p:cNvSpPr>
            <a:spLocks noGrp="1"/>
          </p:cNvSpPr>
          <p:nvPr>
            <p:ph type="sldNum" sz="quarter" idx="4"/>
          </p:nvPr>
        </p:nvSpPr>
        <p:spPr bwMode="auto">
          <a:noFill/>
          <a:ln>
            <a:miter lim="800000"/>
          </a:ln>
        </p:spPr>
        <p:txBody>
          <a:bodyPr wrap="square" lIns="91440" tIns="45720" rIns="91440" bIns="45720" numCol="1" anchorCtr="0" compatLnSpc="1"/>
          <a:lstStyle/>
          <a:p>
            <a:fld id="{72C09518-DE9C-4E57-AF01-1ACF4217BB15}" type="slidenum">
              <a:rPr lang="en-US" altLang="zh-CN" smtClean="0"/>
            </a:fld>
            <a:endParaRPr lang="en-US" altLang="zh-CN" smtClean="0"/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0" y="1266825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19461" name="Group 17"/>
          <p:cNvGrpSpPr/>
          <p:nvPr/>
        </p:nvGrpSpPr>
        <p:grpSpPr bwMode="auto">
          <a:xfrm>
            <a:off x="1357313" y="2836192"/>
            <a:ext cx="6354762" cy="3113088"/>
            <a:chOff x="979" y="3066"/>
            <a:chExt cx="2283" cy="1055"/>
          </a:xfrm>
        </p:grpSpPr>
        <p:sp>
          <p:nvSpPr>
            <p:cNvPr id="19462" name="Text Box 6"/>
            <p:cNvSpPr txBox="1">
              <a:spLocks noChangeArrowheads="1"/>
            </p:cNvSpPr>
            <p:nvPr/>
          </p:nvSpPr>
          <p:spPr bwMode="auto">
            <a:xfrm>
              <a:off x="2038" y="3499"/>
              <a:ext cx="623" cy="18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lIns="18000" tIns="46800" rIns="18000" bIns="46800"/>
            <a:lstStyle/>
            <a:p>
              <a:pPr algn="ctr" eaLnBrk="0" hangingPunct="0"/>
              <a:r>
                <a:rPr kumimoji="0" lang="zh-CN" altLang="en-US">
                  <a:latin typeface="宋体" pitchFamily="2" charset="-122"/>
                </a:rPr>
                <a:t>访问控制</a:t>
              </a:r>
              <a:endParaRPr kumimoji="0" lang="zh-CN" altLang="en-US">
                <a:latin typeface="宋体" pitchFamily="2" charset="-122"/>
              </a:endParaRPr>
            </a:p>
          </p:txBody>
        </p:sp>
        <p:sp>
          <p:nvSpPr>
            <p:cNvPr id="19463" name="Oval 7"/>
            <p:cNvSpPr>
              <a:spLocks noChangeArrowheads="1"/>
            </p:cNvSpPr>
            <p:nvPr/>
          </p:nvSpPr>
          <p:spPr bwMode="auto">
            <a:xfrm>
              <a:off x="979" y="3481"/>
              <a:ext cx="439" cy="187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tIns="10800" bIns="10800"/>
            <a:lstStyle/>
            <a:p>
              <a:pPr algn="ctr" eaLnBrk="0" hangingPunct="0"/>
              <a:r>
                <a:rPr kumimoji="0" lang="zh-CN" altLang="en-US">
                  <a:latin typeface="Times New Roman" panose="02020603050405020304" pitchFamily="18" charset="0"/>
                </a:rPr>
                <a:t>用户</a:t>
              </a:r>
              <a:endParaRPr kumimoji="0"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9464" name="Text Box 8"/>
            <p:cNvSpPr txBox="1">
              <a:spLocks noChangeArrowheads="1"/>
            </p:cNvSpPr>
            <p:nvPr/>
          </p:nvSpPr>
          <p:spPr bwMode="auto">
            <a:xfrm>
              <a:off x="1678" y="3357"/>
              <a:ext cx="144" cy="4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lIns="18000" tIns="10800" rIns="18000" bIns="10800"/>
            <a:lstStyle/>
            <a:p>
              <a:pPr algn="ctr" eaLnBrk="0" hangingPunct="0"/>
              <a:r>
                <a:rPr kumimoji="0" lang="zh-CN" altLang="en-US">
                  <a:latin typeface="宋体" pitchFamily="2" charset="-122"/>
                </a:rPr>
                <a:t>身份认证</a:t>
              </a:r>
              <a:endParaRPr kumimoji="0" lang="zh-CN" altLang="en-US">
                <a:latin typeface="宋体" pitchFamily="2" charset="-122"/>
              </a:endParaRPr>
            </a:p>
          </p:txBody>
        </p:sp>
        <p:sp>
          <p:nvSpPr>
            <p:cNvPr id="19465" name="AutoShape 9"/>
            <p:cNvSpPr>
              <a:spLocks noChangeArrowheads="1"/>
            </p:cNvSpPr>
            <p:nvPr/>
          </p:nvSpPr>
          <p:spPr bwMode="auto">
            <a:xfrm>
              <a:off x="2974" y="3419"/>
              <a:ext cx="288" cy="312"/>
            </a:xfrm>
            <a:prstGeom prst="can">
              <a:avLst>
                <a:gd name="adj" fmla="val 2708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pPr algn="just" eaLnBrk="0" hangingPunct="0"/>
              <a:r>
                <a:rPr kumimoji="0" lang="zh-CN" altLang="en-US">
                  <a:latin typeface="Times New Roman" panose="02020603050405020304" pitchFamily="18" charset="0"/>
                </a:rPr>
                <a:t>资源</a:t>
              </a:r>
              <a:endParaRPr kumimoji="0"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9466" name="AutoShape 10"/>
            <p:cNvSpPr>
              <a:spLocks noChangeArrowheads="1"/>
            </p:cNvSpPr>
            <p:nvPr/>
          </p:nvSpPr>
          <p:spPr bwMode="auto">
            <a:xfrm>
              <a:off x="1462" y="3544"/>
              <a:ext cx="216" cy="62"/>
            </a:xfrm>
            <a:prstGeom prst="rightArrow">
              <a:avLst>
                <a:gd name="adj1" fmla="val 50000"/>
                <a:gd name="adj2" fmla="val 8709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67" name="AutoShape 11"/>
            <p:cNvSpPr>
              <a:spLocks noChangeArrowheads="1"/>
            </p:cNvSpPr>
            <p:nvPr/>
          </p:nvSpPr>
          <p:spPr bwMode="auto">
            <a:xfrm>
              <a:off x="1822" y="3544"/>
              <a:ext cx="216" cy="62"/>
            </a:xfrm>
            <a:prstGeom prst="rightArrow">
              <a:avLst>
                <a:gd name="adj1" fmla="val 50000"/>
                <a:gd name="adj2" fmla="val 8709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68" name="AutoShape 12"/>
            <p:cNvSpPr>
              <a:spLocks noChangeArrowheads="1"/>
            </p:cNvSpPr>
            <p:nvPr/>
          </p:nvSpPr>
          <p:spPr bwMode="auto">
            <a:xfrm>
              <a:off x="2326" y="3694"/>
              <a:ext cx="80" cy="170"/>
            </a:xfrm>
            <a:prstGeom prst="upArrow">
              <a:avLst>
                <a:gd name="adj1" fmla="val 50000"/>
                <a:gd name="adj2" fmla="val 53125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vert="eaVert"/>
            <a:lstStyle/>
            <a:p>
              <a:endParaRPr lang="zh-CN" altLang="en-US"/>
            </a:p>
          </p:txBody>
        </p:sp>
        <p:sp>
          <p:nvSpPr>
            <p:cNvPr id="19469" name="AutoShape 13"/>
            <p:cNvSpPr>
              <a:spLocks noChangeArrowheads="1"/>
            </p:cNvSpPr>
            <p:nvPr/>
          </p:nvSpPr>
          <p:spPr bwMode="auto">
            <a:xfrm>
              <a:off x="2326" y="3358"/>
              <a:ext cx="81" cy="124"/>
            </a:xfrm>
            <a:prstGeom prst="upArrow">
              <a:avLst>
                <a:gd name="adj1" fmla="val 50000"/>
                <a:gd name="adj2" fmla="val 38272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vert="eaVert"/>
            <a:lstStyle/>
            <a:p>
              <a:endParaRPr lang="zh-CN" altLang="en-US"/>
            </a:p>
          </p:txBody>
        </p:sp>
        <p:sp>
          <p:nvSpPr>
            <p:cNvPr id="19470" name="AutoShape 14"/>
            <p:cNvSpPr>
              <a:spLocks noChangeArrowheads="1"/>
            </p:cNvSpPr>
            <p:nvPr/>
          </p:nvSpPr>
          <p:spPr bwMode="auto">
            <a:xfrm>
              <a:off x="2686" y="3544"/>
              <a:ext cx="288" cy="62"/>
            </a:xfrm>
            <a:prstGeom prst="rightArrow">
              <a:avLst>
                <a:gd name="adj1" fmla="val 50000"/>
                <a:gd name="adj2" fmla="val 116129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1" name="AutoShape 15"/>
            <p:cNvSpPr>
              <a:spLocks noChangeArrowheads="1"/>
            </p:cNvSpPr>
            <p:nvPr/>
          </p:nvSpPr>
          <p:spPr bwMode="auto">
            <a:xfrm>
              <a:off x="2062" y="3872"/>
              <a:ext cx="643" cy="249"/>
            </a:xfrm>
            <a:prstGeom prst="can">
              <a:avLst>
                <a:gd name="adj" fmla="val 25000"/>
              </a:avLst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pPr algn="ctr" eaLnBrk="0" hangingPunct="0"/>
              <a:r>
                <a:rPr kumimoji="0" lang="zh-CN" altLang="en-US">
                  <a:latin typeface="Times New Roman" panose="02020603050405020304" pitchFamily="18" charset="0"/>
                </a:rPr>
                <a:t>授权数据库</a:t>
              </a:r>
              <a:endParaRPr kumimoji="0"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9472" name="AutoShape 16"/>
            <p:cNvSpPr>
              <a:spLocks noChangeArrowheads="1"/>
            </p:cNvSpPr>
            <p:nvPr/>
          </p:nvSpPr>
          <p:spPr bwMode="auto">
            <a:xfrm>
              <a:off x="2062" y="3066"/>
              <a:ext cx="643" cy="249"/>
            </a:xfrm>
            <a:prstGeom prst="can">
              <a:avLst>
                <a:gd name="adj" fmla="val 25000"/>
              </a:avLst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pPr algn="ctr" eaLnBrk="0" hangingPunct="0"/>
              <a:r>
                <a:rPr kumimoji="0" lang="zh-CN" altLang="en-US">
                  <a:latin typeface="Times New Roman" panose="02020603050405020304" pitchFamily="18" charset="0"/>
                </a:rPr>
                <a:t>审计数据库</a:t>
              </a:r>
              <a:endParaRPr kumimoji="0" lang="zh-CN" altLang="en-US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457200" y="1481328"/>
            <a:ext cx="3178696" cy="4525963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mtClean="0"/>
              <a:t>特征：</a:t>
            </a:r>
            <a:endParaRPr lang="en-US" altLang="zh-CN" smtClean="0"/>
          </a:p>
          <a:p>
            <a:pPr lvl="1"/>
            <a:r>
              <a:rPr lang="zh-CN" altLang="en-US" smtClean="0"/>
              <a:t>指纹、声音、手迹、视网膜、手形。</a:t>
            </a:r>
            <a:endParaRPr lang="zh-CN" altLang="en-US" smtClean="0"/>
          </a:p>
          <a:p>
            <a:r>
              <a:rPr lang="zh-CN" altLang="en-US"/>
              <a:t>优点： </a:t>
            </a:r>
            <a:endParaRPr lang="zh-CN" altLang="en-US"/>
          </a:p>
          <a:p>
            <a:pPr lvl="1"/>
            <a:r>
              <a:rPr lang="zh-CN" altLang="en-US"/>
              <a:t>绝对无法仿冒的使用者认证技术。 </a:t>
            </a:r>
            <a:endParaRPr lang="zh-CN" altLang="en-US"/>
          </a:p>
          <a:p>
            <a:r>
              <a:rPr lang="zh-CN" altLang="en-US"/>
              <a:t>缺点： </a:t>
            </a:r>
            <a:endParaRPr lang="zh-CN" altLang="en-US"/>
          </a:p>
          <a:p>
            <a:pPr lvl="1"/>
            <a:r>
              <a:rPr lang="zh-CN" altLang="en-US"/>
              <a:t>较昂贵。 </a:t>
            </a:r>
            <a:endParaRPr lang="zh-CN" altLang="en-US"/>
          </a:p>
          <a:p>
            <a:pPr lvl="1"/>
            <a:r>
              <a:rPr lang="zh-CN" altLang="en-US"/>
              <a:t>不够稳定</a:t>
            </a:r>
            <a:r>
              <a:rPr lang="en-US" altLang="zh-CN"/>
              <a:t>(</a:t>
            </a:r>
            <a:r>
              <a:rPr lang="zh-CN" altLang="en-US"/>
              <a:t>辩识失败率高</a:t>
            </a:r>
            <a:r>
              <a:rPr lang="en-US" altLang="zh-CN"/>
              <a:t>)</a:t>
            </a:r>
            <a:r>
              <a:rPr lang="zh-CN" altLang="en-US" smtClean="0"/>
              <a:t>。</a:t>
            </a:r>
            <a:endParaRPr lang="zh-CN" altLang="en-US"/>
          </a:p>
        </p:txBody>
      </p:sp>
      <p:sp>
        <p:nvSpPr>
          <p:cNvPr id="613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基于生物特征的认证机制</a:t>
            </a:r>
            <a:endParaRPr lang="zh-CN" altLang="en-US"/>
          </a:p>
        </p:txBody>
      </p:sp>
      <p:sp>
        <p:nvSpPr>
          <p:cNvPr id="57346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561A671-DDFD-4B22-87CD-C0E990B4DBBA}" type="datetime1">
              <a:rPr lang="zh-CN" altLang="en-US" smtClean="0"/>
            </a:fld>
            <a:endParaRPr lang="en-US" altLang="zh-CN" smtClean="0"/>
          </a:p>
        </p:txBody>
      </p:sp>
      <p:grpSp>
        <p:nvGrpSpPr>
          <p:cNvPr id="4" name="组合 3"/>
          <p:cNvGrpSpPr/>
          <p:nvPr/>
        </p:nvGrpSpPr>
        <p:grpSpPr>
          <a:xfrm>
            <a:off x="4022902" y="3789139"/>
            <a:ext cx="4725562" cy="2016125"/>
            <a:chOff x="3735128" y="3429000"/>
            <a:chExt cx="4725562" cy="2016125"/>
          </a:xfrm>
        </p:grpSpPr>
        <p:grpSp>
          <p:nvGrpSpPr>
            <p:cNvPr id="6" name="Group 40"/>
            <p:cNvGrpSpPr/>
            <p:nvPr/>
          </p:nvGrpSpPr>
          <p:grpSpPr bwMode="auto">
            <a:xfrm>
              <a:off x="6084168" y="3429000"/>
              <a:ext cx="2376522" cy="2016125"/>
              <a:chOff x="4912" y="5644"/>
              <a:chExt cx="2982" cy="2184"/>
            </a:xfrm>
          </p:grpSpPr>
          <p:sp>
            <p:nvSpPr>
              <p:cNvPr id="14" name="Text Box 51"/>
              <p:cNvSpPr txBox="1">
                <a:spLocks noChangeArrowheads="1"/>
              </p:cNvSpPr>
              <p:nvPr/>
            </p:nvSpPr>
            <p:spPr bwMode="auto">
              <a:xfrm>
                <a:off x="4912" y="5644"/>
                <a:ext cx="2982" cy="218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prstDash val="dash"/>
                <a:miter lim="800000"/>
              </a:ln>
            </p:spPr>
            <p:txBody>
              <a:bodyPr vert="eaVert"/>
              <a:lstStyle>
                <a:lvl1pPr indent="266700" algn="l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1pPr>
                <a:lvl2pPr algn="l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2pPr>
                <a:lvl3pPr algn="l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3pPr>
                <a:lvl4pPr algn="l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4pPr>
                <a:lvl5pPr algn="l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9pPr>
              </a:lstStyle>
              <a:p>
                <a:r>
                  <a:rPr lang="en-US" altLang="zh-CN" sz="1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</a:t>
                </a:r>
                <a:r>
                  <a:rPr lang="zh-CN" altLang="en-US" sz="1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识别阶段</a:t>
                </a:r>
                <a:endParaRPr lang="zh-CN" altLang="en-US" sz="4000" b="1"/>
              </a:p>
            </p:txBody>
          </p:sp>
          <p:sp>
            <p:nvSpPr>
              <p:cNvPr id="15" name="Text Box 50"/>
              <p:cNvSpPr txBox="1">
                <a:spLocks noChangeArrowheads="1"/>
              </p:cNvSpPr>
              <p:nvPr/>
            </p:nvSpPr>
            <p:spPr bwMode="auto">
              <a:xfrm>
                <a:off x="5284" y="5956"/>
                <a:ext cx="1080" cy="30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 lIns="18000" tIns="0" rIns="18000" bIns="0"/>
              <a:lstStyle/>
              <a:p>
                <a:pPr algn="ctr"/>
                <a:r>
                  <a:rPr lang="zh-CN" altLang="en-US" sz="1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特征采样</a:t>
                </a:r>
                <a:endParaRPr lang="zh-CN" altLang="en-US" sz="4000" b="1"/>
              </a:p>
            </p:txBody>
          </p:sp>
          <p:sp>
            <p:nvSpPr>
              <p:cNvPr id="16" name="Line 49"/>
              <p:cNvSpPr>
                <a:spLocks noChangeShapeType="1"/>
              </p:cNvSpPr>
              <p:nvPr/>
            </p:nvSpPr>
            <p:spPr bwMode="auto">
              <a:xfrm>
                <a:off x="5824" y="6268"/>
                <a:ext cx="0" cy="7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4000" b="1"/>
              </a:p>
            </p:txBody>
          </p:sp>
          <p:sp>
            <p:nvSpPr>
              <p:cNvPr id="17" name="Text Box 48"/>
              <p:cNvSpPr txBox="1">
                <a:spLocks noChangeArrowheads="1"/>
              </p:cNvSpPr>
              <p:nvPr/>
            </p:nvSpPr>
            <p:spPr bwMode="auto">
              <a:xfrm>
                <a:off x="5350" y="7048"/>
                <a:ext cx="720" cy="30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8000" tIns="0" rIns="18000" bIns="0"/>
              <a:lstStyle/>
              <a:p>
                <a:pPr algn="ctr"/>
                <a:r>
                  <a:rPr lang="zh-CN" altLang="en-US" sz="1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比对</a:t>
                </a:r>
                <a:endParaRPr lang="zh-CN" altLang="en-US" sz="4000" b="1"/>
              </a:p>
            </p:txBody>
          </p:sp>
          <p:sp>
            <p:nvSpPr>
              <p:cNvPr id="18" name="Text Box 47"/>
              <p:cNvSpPr txBox="1">
                <a:spLocks noChangeArrowheads="1"/>
              </p:cNvSpPr>
              <p:nvPr/>
            </p:nvSpPr>
            <p:spPr bwMode="auto">
              <a:xfrm>
                <a:off x="6004" y="6892"/>
                <a:ext cx="720" cy="30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8000" tIns="0" rIns="18000" bIns="0"/>
              <a:lstStyle/>
              <a:p>
                <a:pPr algn="ctr"/>
                <a:r>
                  <a:rPr lang="zh-CN" altLang="en-US" sz="1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匹配</a:t>
                </a:r>
                <a:endParaRPr lang="zh-CN" altLang="en-US" sz="4000" b="1"/>
              </a:p>
            </p:txBody>
          </p:sp>
          <p:sp>
            <p:nvSpPr>
              <p:cNvPr id="19" name="Line 46"/>
              <p:cNvSpPr>
                <a:spLocks noChangeShapeType="1"/>
              </p:cNvSpPr>
              <p:nvPr/>
            </p:nvSpPr>
            <p:spPr bwMode="auto">
              <a:xfrm>
                <a:off x="6004" y="7204"/>
                <a:ext cx="7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4000" b="1"/>
              </a:p>
            </p:txBody>
          </p:sp>
          <p:sp>
            <p:nvSpPr>
              <p:cNvPr id="20" name="Text Box 45"/>
              <p:cNvSpPr txBox="1">
                <a:spLocks noChangeArrowheads="1"/>
              </p:cNvSpPr>
              <p:nvPr/>
            </p:nvSpPr>
            <p:spPr bwMode="auto">
              <a:xfrm>
                <a:off x="6724" y="7048"/>
                <a:ext cx="720" cy="30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8000" tIns="0" rIns="18000" bIns="0"/>
              <a:lstStyle/>
              <a:p>
                <a:pPr algn="ctr"/>
                <a:r>
                  <a:rPr lang="zh-CN" altLang="en-US" sz="1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接受</a:t>
                </a:r>
                <a:endParaRPr lang="zh-CN" altLang="en-US" sz="4000" b="1"/>
              </a:p>
            </p:txBody>
          </p:sp>
          <p:sp>
            <p:nvSpPr>
              <p:cNvPr id="21" name="Line 44"/>
              <p:cNvSpPr>
                <a:spLocks noChangeShapeType="1"/>
              </p:cNvSpPr>
              <p:nvPr/>
            </p:nvSpPr>
            <p:spPr bwMode="auto">
              <a:xfrm>
                <a:off x="5824" y="7672"/>
                <a:ext cx="90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4000" b="1"/>
              </a:p>
            </p:txBody>
          </p:sp>
          <p:sp>
            <p:nvSpPr>
              <p:cNvPr id="22" name="Text Box 43"/>
              <p:cNvSpPr txBox="1">
                <a:spLocks noChangeArrowheads="1"/>
              </p:cNvSpPr>
              <p:nvPr/>
            </p:nvSpPr>
            <p:spPr bwMode="auto">
              <a:xfrm>
                <a:off x="5824" y="7360"/>
                <a:ext cx="720" cy="30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8000" tIns="0" rIns="18000" bIns="0"/>
              <a:lstStyle/>
              <a:p>
                <a:pPr algn="ctr"/>
                <a:r>
                  <a:rPr lang="zh-CN" altLang="en-US" sz="1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不匹配</a:t>
                </a:r>
                <a:endParaRPr lang="zh-CN" altLang="en-US" sz="4000" b="1"/>
              </a:p>
            </p:txBody>
          </p:sp>
          <p:sp>
            <p:nvSpPr>
              <p:cNvPr id="23" name="Text Box 42"/>
              <p:cNvSpPr txBox="1">
                <a:spLocks noChangeArrowheads="1"/>
              </p:cNvSpPr>
              <p:nvPr/>
            </p:nvSpPr>
            <p:spPr bwMode="auto">
              <a:xfrm>
                <a:off x="6724" y="7516"/>
                <a:ext cx="720" cy="30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8000" tIns="0" rIns="18000" bIns="0"/>
              <a:lstStyle/>
              <a:p>
                <a:pPr algn="ctr"/>
                <a:r>
                  <a:rPr lang="zh-CN" altLang="en-US" sz="1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拒绝</a:t>
                </a:r>
                <a:endParaRPr lang="zh-CN" altLang="en-US" sz="4000" b="1"/>
              </a:p>
            </p:txBody>
          </p:sp>
          <p:sp>
            <p:nvSpPr>
              <p:cNvPr id="24" name="Line 41"/>
              <p:cNvSpPr>
                <a:spLocks noChangeShapeType="1"/>
              </p:cNvSpPr>
              <p:nvPr/>
            </p:nvSpPr>
            <p:spPr bwMode="auto">
              <a:xfrm>
                <a:off x="5824" y="7360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4000" b="1"/>
              </a:p>
            </p:txBody>
          </p:sp>
        </p:grpSp>
        <p:grpSp>
          <p:nvGrpSpPr>
            <p:cNvPr id="2" name="组合 1"/>
            <p:cNvGrpSpPr/>
            <p:nvPr/>
          </p:nvGrpSpPr>
          <p:grpSpPr>
            <a:xfrm>
              <a:off x="3735128" y="3429000"/>
              <a:ext cx="2709081" cy="2016125"/>
              <a:chOff x="2555776" y="3998983"/>
              <a:chExt cx="2709081" cy="2016125"/>
            </a:xfrm>
          </p:grpSpPr>
          <p:sp>
            <p:nvSpPr>
              <p:cNvPr id="9" name="Text Box 39"/>
              <p:cNvSpPr txBox="1">
                <a:spLocks noChangeArrowheads="1"/>
              </p:cNvSpPr>
              <p:nvPr/>
            </p:nvSpPr>
            <p:spPr bwMode="auto">
              <a:xfrm>
                <a:off x="2555776" y="3998983"/>
                <a:ext cx="1650544" cy="201612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prstDash val="dash"/>
                <a:miter lim="800000"/>
              </a:ln>
            </p:spPr>
            <p:txBody>
              <a:bodyPr vert="eaVert"/>
              <a:lstStyle>
                <a:lvl1pPr indent="266700" algn="l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1pPr>
                <a:lvl2pPr algn="l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2pPr>
                <a:lvl3pPr algn="l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3pPr>
                <a:lvl4pPr algn="l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4pPr>
                <a:lvl5pPr algn="l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9pPr>
              </a:lstStyle>
              <a:p>
                <a:r>
                  <a:rPr lang="en-US" altLang="zh-CN" sz="1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</a:t>
                </a:r>
                <a:r>
                  <a:rPr lang="zh-CN" altLang="en-US" sz="1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授权阶段</a:t>
                </a:r>
                <a:endParaRPr lang="zh-CN" altLang="en-US" sz="4000" b="1"/>
              </a:p>
            </p:txBody>
          </p:sp>
          <p:sp>
            <p:nvSpPr>
              <p:cNvPr id="10" name="Text Box 38"/>
              <p:cNvSpPr txBox="1">
                <a:spLocks noChangeArrowheads="1"/>
              </p:cNvSpPr>
              <p:nvPr/>
            </p:nvSpPr>
            <p:spPr bwMode="auto">
              <a:xfrm>
                <a:off x="2959850" y="4289770"/>
                <a:ext cx="860712" cy="28524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 lIns="18000" tIns="0" rIns="18000" bIns="0"/>
              <a:lstStyle/>
              <a:p>
                <a:pPr algn="ctr"/>
                <a:r>
                  <a:rPr lang="zh-CN" altLang="en-US" sz="1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特征取样</a:t>
                </a:r>
                <a:endParaRPr lang="zh-CN" altLang="en-US" sz="4000" b="1"/>
              </a:p>
            </p:txBody>
          </p:sp>
          <p:sp>
            <p:nvSpPr>
              <p:cNvPr id="11" name="Line 37"/>
              <p:cNvSpPr>
                <a:spLocks noChangeShapeType="1"/>
              </p:cNvSpPr>
              <p:nvPr/>
            </p:nvSpPr>
            <p:spPr bwMode="auto">
              <a:xfrm>
                <a:off x="3390206" y="4575019"/>
                <a:ext cx="0" cy="5760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4000" b="1"/>
              </a:p>
            </p:txBody>
          </p:sp>
          <p:sp>
            <p:nvSpPr>
              <p:cNvPr id="12" name="Text Box 36"/>
              <p:cNvSpPr txBox="1">
                <a:spLocks noChangeArrowheads="1"/>
              </p:cNvSpPr>
              <p:nvPr/>
            </p:nvSpPr>
            <p:spPr bwMode="auto">
              <a:xfrm>
                <a:off x="2959850" y="5151054"/>
                <a:ext cx="860712" cy="57603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 lIns="0" tIns="0" rIns="0" bIns="0"/>
              <a:lstStyle>
                <a:lvl1pPr indent="127000" algn="l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1pPr>
                <a:lvl2pPr algn="l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2pPr>
                <a:lvl3pPr algn="l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3pPr>
                <a:lvl4pPr algn="l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4pPr>
                <a:lvl5pPr algn="l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9pPr>
              </a:lstStyle>
              <a:p>
                <a:pPr indent="0" algn="ctr"/>
                <a:r>
                  <a:rPr lang="zh-CN" altLang="en-US" sz="1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特征模板</a:t>
                </a:r>
                <a:endParaRPr lang="zh-CN" altLang="en-US" sz="1800" b="1"/>
              </a:p>
              <a:p>
                <a:pPr indent="0" algn="ctr" eaLnBrk="0" hangingPunct="0"/>
                <a:r>
                  <a:rPr lang="zh-CN" altLang="en-US" sz="1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数据库</a:t>
                </a:r>
                <a:endParaRPr lang="zh-CN" altLang="en-US" sz="4000" b="1"/>
              </a:p>
            </p:txBody>
          </p:sp>
          <p:sp>
            <p:nvSpPr>
              <p:cNvPr id="13" name="Line 35"/>
              <p:cNvSpPr>
                <a:spLocks noChangeShapeType="1"/>
              </p:cNvSpPr>
              <p:nvPr/>
            </p:nvSpPr>
            <p:spPr bwMode="auto">
              <a:xfrm>
                <a:off x="3820563" y="5439072"/>
                <a:ext cx="144429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4000" b="1"/>
              </a:p>
            </p:txBody>
          </p:sp>
        </p:grpSp>
      </p:grpSp>
      <p:pic>
        <p:nvPicPr>
          <p:cNvPr id="26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1437447"/>
            <a:ext cx="1656184" cy="1491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1412776"/>
            <a:ext cx="1728192" cy="1540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通常要与一个口令或</a:t>
            </a:r>
            <a:r>
              <a:rPr lang="en-US" altLang="zh-CN" smtClean="0"/>
              <a:t>PIN</a:t>
            </a:r>
            <a:r>
              <a:rPr lang="zh-CN" altLang="en-US" smtClean="0"/>
              <a:t>结合使用</a:t>
            </a:r>
            <a:endParaRPr lang="zh-CN" altLang="en-US" smtClean="0"/>
          </a:p>
          <a:p>
            <a:r>
              <a:rPr lang="zh-CN" altLang="en-US" smtClean="0"/>
              <a:t>令牌要求具有存储功能，</a:t>
            </a:r>
            <a:endParaRPr lang="en-US" altLang="zh-CN" smtClean="0"/>
          </a:p>
          <a:p>
            <a:pPr lvl="1"/>
            <a:r>
              <a:rPr lang="zh-CN" altLang="en-US" smtClean="0"/>
              <a:t>通常有键盘、显示器等界面部件，更复杂的能支持一次性口令，甚至可嵌入处理器和自己的网络通信设备（如智能卡）。</a:t>
            </a:r>
            <a:endParaRPr lang="zh-CN" altLang="en-US" smtClean="0"/>
          </a:p>
          <a:p>
            <a:r>
              <a:rPr lang="zh-CN" altLang="en-US" smtClean="0"/>
              <a:t>通常还利用其它密码鉴别方法。</a:t>
            </a:r>
            <a:endParaRPr lang="zh-CN" altLang="en-US" smtClean="0"/>
          </a:p>
          <a:p>
            <a:endParaRPr lang="zh-CN" altLang="en-US"/>
          </a:p>
        </p:txBody>
      </p:sp>
      <p:sp>
        <p:nvSpPr>
          <p:cNvPr id="615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个人令牌认证机制</a:t>
            </a:r>
            <a:endParaRPr lang="zh-CN" altLang="en-US"/>
          </a:p>
        </p:txBody>
      </p:sp>
      <p:sp>
        <p:nvSpPr>
          <p:cNvPr id="58370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095EB85-1871-4C98-B689-E64D59972B82}" type="datetime1">
              <a:rPr lang="zh-CN" altLang="en-US" smtClean="0"/>
            </a:fld>
            <a:endParaRPr lang="en-US" altLang="zh-CN" smtClean="0"/>
          </a:p>
        </p:txBody>
      </p:sp>
      <p:sp>
        <p:nvSpPr>
          <p:cNvPr id="65537" name="AutoShape 1" descr="C:\Users\zeze\AppData\Roaming\Tencent\Users\55893760\QQ\WinTemp\RichOle\HQCU6Q6G4EQ$4~MI12JN.jp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5538" name="AutoShape 2" descr="C:\Users\zeze\AppData\Roaming\Tencent\Users\55893760\QQ\WinTemp\RichOle\HQCU6Q6G4EQ$4~MI12JN.jp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8" name="内容占位符 6" descr="QQ图片20140616124603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95487" y="1753394"/>
            <a:ext cx="5153025" cy="398145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6.2</a:t>
            </a:r>
            <a:r>
              <a:rPr lang="zh-CN" altLang="en-US" smtClean="0"/>
              <a:t>基于密码的认证机制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FCE6DA-D661-425D-AE6F-6414FC7C8D7B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/>
              <a:t>基于对称密码加解密处理构造认证协议</a:t>
            </a:r>
            <a:endParaRPr lang="zh-CN" altLang="en-US" sz="2800" dirty="0"/>
          </a:p>
          <a:p>
            <a:r>
              <a:rPr lang="zh-CN" altLang="en-US" sz="2800" dirty="0"/>
              <a:t>通信双方共享一</a:t>
            </a:r>
            <a:r>
              <a:rPr lang="zh-CN" altLang="en-US" sz="2800" dirty="0" smtClean="0"/>
              <a:t>个对称</a:t>
            </a:r>
            <a:r>
              <a:rPr lang="zh-CN" altLang="en-US" sz="2800" dirty="0" smtClean="0">
                <a:solidFill>
                  <a:schemeClr val="accent2"/>
                </a:solidFill>
              </a:rPr>
              <a:t>密钥</a:t>
            </a:r>
            <a:r>
              <a:rPr lang="zh-CN" altLang="en-US" sz="2800" dirty="0"/>
              <a:t>（通常存储在硬件中），该密钥在</a:t>
            </a:r>
            <a:r>
              <a:rPr lang="zh-CN" altLang="en-US" sz="2800" dirty="0">
                <a:solidFill>
                  <a:srgbClr val="CC0000"/>
                </a:solidFill>
              </a:rPr>
              <a:t>询问</a:t>
            </a:r>
            <a:r>
              <a:rPr lang="en-US" altLang="zh-CN" sz="2800" dirty="0">
                <a:solidFill>
                  <a:srgbClr val="CC0000"/>
                </a:solidFill>
              </a:rPr>
              <a:t>—</a:t>
            </a:r>
            <a:r>
              <a:rPr lang="zh-CN" altLang="en-US" sz="2800" dirty="0">
                <a:solidFill>
                  <a:srgbClr val="CC0000"/>
                </a:solidFill>
              </a:rPr>
              <a:t>应答协议</a:t>
            </a:r>
            <a:r>
              <a:rPr lang="zh-CN" altLang="en-US" sz="2800" dirty="0"/>
              <a:t>中处理或加密信息交换</a:t>
            </a:r>
            <a:r>
              <a:rPr lang="zh-CN" altLang="en-US" dirty="0"/>
              <a:t>。</a:t>
            </a:r>
            <a:endParaRPr lang="zh-CN" altLang="en-US" dirty="0"/>
          </a:p>
          <a:p>
            <a:endParaRPr lang="en-US" altLang="zh-CN" dirty="0"/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采用对称密码的认证机制</a:t>
            </a:r>
            <a:endParaRPr lang="zh-CN" altLang="en-US" dirty="0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记号</a:t>
            </a:r>
            <a:endParaRPr lang="zh-CN" altLang="en-US" dirty="0"/>
          </a:p>
          <a:p>
            <a:pPr lvl="1"/>
            <a:r>
              <a:rPr lang="en-US" altLang="zh-CN" dirty="0"/>
              <a:t>A, B </a:t>
            </a:r>
            <a:r>
              <a:rPr lang="zh-CN" altLang="en-US" dirty="0"/>
              <a:t>期望建立会话密钥的两个</a:t>
            </a:r>
            <a:r>
              <a:rPr lang="zh-CN" altLang="en-US" dirty="0" smtClean="0"/>
              <a:t>用户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</a:t>
            </a:r>
            <a:r>
              <a:rPr lang="en-US" altLang="zh-CN" baseline="-25000" dirty="0" smtClean="0"/>
              <a:t>A</a:t>
            </a:r>
            <a:r>
              <a:rPr lang="zh-CN" altLang="en-US" dirty="0" smtClean="0"/>
              <a:t>，</a:t>
            </a:r>
            <a:r>
              <a:rPr lang="en-US" altLang="zh-CN" dirty="0" smtClean="0"/>
              <a:t>R</a:t>
            </a:r>
            <a:r>
              <a:rPr lang="en-US" altLang="zh-CN" baseline="-25000" dirty="0" smtClean="0"/>
              <a:t>B</a:t>
            </a:r>
            <a:r>
              <a:rPr lang="en-US" altLang="zh-CN" dirty="0" smtClean="0"/>
              <a:t> </a:t>
            </a:r>
            <a:r>
              <a:rPr lang="zh-CN" altLang="en-US" dirty="0" smtClean="0"/>
              <a:t>，是</a:t>
            </a:r>
            <a:r>
              <a:rPr lang="en-US" altLang="zh-CN" dirty="0" smtClean="0"/>
              <a:t>A</a:t>
            </a:r>
            <a:r>
              <a:rPr lang="zh-CN" altLang="en-US" dirty="0"/>
              <a:t>，</a:t>
            </a:r>
            <a:r>
              <a:rPr lang="en-US" altLang="zh-CN" dirty="0"/>
              <a:t>B</a:t>
            </a:r>
            <a:r>
              <a:rPr lang="zh-CN" altLang="en-US" dirty="0"/>
              <a:t>产生的</a:t>
            </a:r>
            <a:r>
              <a:rPr lang="zh-CN" altLang="en-US" dirty="0" smtClean="0"/>
              <a:t>随机数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</a:t>
            </a:r>
            <a:r>
              <a:rPr lang="en-US" altLang="zh-CN" baseline="-25000" dirty="0" smtClean="0"/>
              <a:t>A</a:t>
            </a:r>
            <a:r>
              <a:rPr lang="zh-CN" altLang="en-US" dirty="0" smtClean="0"/>
              <a:t>，</a:t>
            </a:r>
            <a:r>
              <a:rPr lang="en-US" altLang="zh-CN" dirty="0" smtClean="0"/>
              <a:t>T</a:t>
            </a:r>
            <a:r>
              <a:rPr lang="en-US" altLang="zh-CN" baseline="-25000" dirty="0" smtClean="0"/>
              <a:t>B</a:t>
            </a:r>
            <a:r>
              <a:rPr lang="en-US" altLang="zh-CN" dirty="0" smtClean="0"/>
              <a:t> </a:t>
            </a:r>
            <a:r>
              <a:rPr lang="zh-CN" altLang="en-US" dirty="0" smtClean="0"/>
              <a:t>是</a:t>
            </a:r>
            <a:r>
              <a:rPr lang="en-US" altLang="zh-CN" dirty="0" smtClean="0"/>
              <a:t>A</a:t>
            </a:r>
            <a:r>
              <a:rPr lang="zh-CN" altLang="en-US" dirty="0"/>
              <a:t>，</a:t>
            </a:r>
            <a:r>
              <a:rPr lang="en-US" altLang="zh-CN" dirty="0"/>
              <a:t>B</a:t>
            </a:r>
            <a:r>
              <a:rPr lang="zh-CN" altLang="en-US" dirty="0"/>
              <a:t>产生</a:t>
            </a:r>
            <a:r>
              <a:rPr lang="zh-CN" altLang="en-US" dirty="0" smtClean="0"/>
              <a:t>的</a:t>
            </a:r>
            <a:r>
              <a:rPr lang="zh-CN" altLang="en-US" dirty="0"/>
              <a:t>时间</a:t>
            </a:r>
            <a:r>
              <a:rPr lang="zh-CN" altLang="en-US" dirty="0" smtClean="0"/>
              <a:t>戳</a:t>
            </a:r>
            <a:endParaRPr lang="zh-CN" altLang="en-US" dirty="0"/>
          </a:p>
          <a:p>
            <a:pPr lvl="1"/>
            <a:r>
              <a:rPr lang="en-US" altLang="zh-CN" dirty="0" smtClean="0"/>
              <a:t>K</a:t>
            </a:r>
            <a:r>
              <a:rPr lang="en-US" altLang="zh-CN" baseline="-25000" dirty="0" smtClean="0"/>
              <a:t>AB</a:t>
            </a:r>
            <a:r>
              <a:rPr lang="en-US" altLang="zh-CN" dirty="0" smtClean="0"/>
              <a:t> </a:t>
            </a:r>
            <a:r>
              <a:rPr lang="zh-CN" altLang="en-US" dirty="0" smtClean="0"/>
              <a:t>：会话密钥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832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宋体" pitchFamily="2" charset="-122"/>
              </a:rPr>
              <a:t>基于对称密码的认证 </a:t>
            </a:r>
            <a:endParaRPr lang="zh-CN" altLang="en-US" dirty="0">
              <a:latin typeface="宋体" pitchFamily="2" charset="-122"/>
            </a:endParaRPr>
          </a:p>
        </p:txBody>
      </p:sp>
      <p:sp>
        <p:nvSpPr>
          <p:cNvPr id="62468" name="灯片编号占位符 6"/>
          <p:cNvSpPr>
            <a:spLocks noGrp="1"/>
          </p:cNvSpPr>
          <p:nvPr>
            <p:ph type="sldNum" sz="quarter" idx="4"/>
          </p:nvPr>
        </p:nvSpPr>
        <p:spPr bwMode="auto">
          <a:noFill/>
          <a:ln>
            <a:miter lim="800000"/>
          </a:ln>
        </p:spPr>
        <p:txBody>
          <a:bodyPr wrap="square" lIns="91440" tIns="45720" rIns="91440" bIns="45720" numCol="1" anchorCtr="0" compatLnSpc="1"/>
          <a:lstStyle/>
          <a:p>
            <a:fld id="{271F48BB-2898-4F14-A96A-3902693988EF}" type="slidenum">
              <a:rPr lang="en-US" altLang="zh-CN" smtClean="0"/>
            </a:fld>
            <a:endParaRPr lang="en-US" altLang="zh-CN" smtClean="0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ISO/IEC9798-2</a:t>
            </a:r>
            <a:r>
              <a:rPr lang="zh-CN" altLang="en-US" smtClean="0"/>
              <a:t>协议</a:t>
            </a:r>
            <a:endParaRPr lang="zh-CN" altLang="en-US" smtClean="0"/>
          </a:p>
          <a:p>
            <a:pPr lvl="1"/>
            <a:r>
              <a:rPr lang="zh-CN" altLang="en-US" smtClean="0"/>
              <a:t>单向认证</a:t>
            </a:r>
            <a:r>
              <a:rPr lang="en-US" altLang="zh-CN" smtClean="0"/>
              <a:t>(</a:t>
            </a:r>
            <a:r>
              <a:rPr lang="zh-CN" altLang="en-US" smtClean="0"/>
              <a:t>时间戳</a:t>
            </a:r>
            <a:r>
              <a:rPr lang="en-US" altLang="zh-CN" smtClean="0"/>
              <a:t>)</a:t>
            </a:r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r>
              <a:rPr lang="zh-CN" altLang="en-US" smtClean="0"/>
              <a:t>双向认证</a:t>
            </a:r>
            <a:r>
              <a:rPr lang="en-US" altLang="zh-CN" smtClean="0"/>
              <a:t>(</a:t>
            </a:r>
            <a:r>
              <a:rPr lang="zh-CN" altLang="en-US" smtClean="0"/>
              <a:t>时间戳</a:t>
            </a:r>
            <a:r>
              <a:rPr lang="en-US" altLang="zh-CN" smtClean="0"/>
              <a:t>)</a:t>
            </a:r>
            <a:endParaRPr lang="en-US" altLang="zh-CN" smtClean="0"/>
          </a:p>
        </p:txBody>
      </p:sp>
      <p:sp>
        <p:nvSpPr>
          <p:cNvPr id="828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基于对称密码的认证 </a:t>
            </a:r>
            <a:endParaRPr lang="zh-CN" altLang="en-US"/>
          </a:p>
        </p:txBody>
      </p:sp>
      <p:sp>
        <p:nvSpPr>
          <p:cNvPr id="60420" name="灯片编号占位符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B5BD258-5DE5-42A7-B2F0-70050E420BB6}" type="slidenum">
              <a:rPr lang="en-US" altLang="zh-CN" smtClean="0"/>
            </a:fld>
            <a:endParaRPr lang="en-US" altLang="zh-CN" smtClean="0"/>
          </a:p>
        </p:txBody>
      </p:sp>
      <p:sp>
        <p:nvSpPr>
          <p:cNvPr id="60421" name="Text Box 19"/>
          <p:cNvSpPr txBox="1">
            <a:spLocks noChangeArrowheads="1"/>
          </p:cNvSpPr>
          <p:nvPr/>
        </p:nvSpPr>
        <p:spPr bwMode="auto">
          <a:xfrm>
            <a:off x="914400" y="2636912"/>
            <a:ext cx="3810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: {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i="1" baseline="-2500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}</a:t>
            </a:r>
            <a:r>
              <a:rPr lang="en-US" altLang="zh-CN" i="1" baseline="-10000">
                <a:latin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zh-CN" i="1" baseline="-25000">
                <a:latin typeface="Times New Roman" panose="02020603050405020304" pitchFamily="18" charset="0"/>
                <a:sym typeface="Symbol" panose="05050102010706020507" pitchFamily="18" charset="2"/>
              </a:rPr>
              <a:t>AB</a:t>
            </a:r>
            <a:endParaRPr lang="en-US" altLang="zh-CN" i="1" baseline="-250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60422" name="Text Box 20"/>
          <p:cNvSpPr txBox="1">
            <a:spLocks noChangeArrowheads="1"/>
          </p:cNvSpPr>
          <p:nvPr/>
        </p:nvSpPr>
        <p:spPr bwMode="auto">
          <a:xfrm>
            <a:off x="914400" y="4077072"/>
            <a:ext cx="3810000" cy="10144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: {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i="1" baseline="-2500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}</a:t>
            </a:r>
            <a:r>
              <a:rPr lang="en-US" altLang="zh-CN" i="1" baseline="-10000">
                <a:latin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zh-CN" i="1" baseline="-25000">
                <a:latin typeface="Times New Roman" panose="02020603050405020304" pitchFamily="18" charset="0"/>
                <a:sym typeface="Symbol" panose="05050102010706020507" pitchFamily="18" charset="2"/>
              </a:rPr>
              <a:t>AB</a:t>
            </a:r>
            <a:endParaRPr lang="en-US" altLang="zh-CN" i="1">
              <a:latin typeface="Times New Roman" panose="02020603050405020304" pitchFamily="18" charset="0"/>
            </a:endParaRPr>
          </a:p>
          <a:p>
            <a:pPr marL="457200" indent="-457200">
              <a:spcBef>
                <a:spcPct val="50000"/>
              </a:spcBef>
            </a:pP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: {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i="1" baseline="-2500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}</a:t>
            </a:r>
            <a:r>
              <a:rPr lang="en-US" altLang="zh-CN" i="1" baseline="-10000">
                <a:latin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zh-CN" i="1" baseline="-25000">
                <a:latin typeface="Times New Roman" panose="02020603050405020304" pitchFamily="18" charset="0"/>
                <a:sym typeface="Symbol" panose="05050102010706020507" pitchFamily="18" charset="2"/>
              </a:rPr>
              <a:t>AB</a:t>
            </a:r>
            <a:endParaRPr lang="en-US" altLang="zh-CN" i="1" baseline="-250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04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04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04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0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9" grpId="0" uiExpand="1" build="p"/>
      <p:bldP spid="60421" grpId="0" animBg="1"/>
      <p:bldP spid="6042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mtClean="0"/>
              <a:t>ISO/IEC9798-2</a:t>
            </a:r>
            <a:r>
              <a:rPr lang="zh-CN" altLang="en-US" smtClean="0"/>
              <a:t>协议</a:t>
            </a:r>
            <a:endParaRPr lang="zh-CN" altLang="en-US" smtClean="0"/>
          </a:p>
          <a:p>
            <a:pPr lvl="1"/>
            <a:r>
              <a:rPr lang="zh-CN" altLang="en-US" smtClean="0"/>
              <a:t>单向认证</a:t>
            </a:r>
            <a:r>
              <a:rPr lang="en-US" altLang="zh-CN" smtClean="0"/>
              <a:t>(</a:t>
            </a:r>
            <a:r>
              <a:rPr lang="zh-CN" altLang="en-US" smtClean="0"/>
              <a:t>一次性随机数</a:t>
            </a:r>
            <a:r>
              <a:rPr lang="en-US" altLang="zh-CN" smtClean="0"/>
              <a:t>)</a:t>
            </a:r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r>
              <a:rPr lang="zh-CN" altLang="en-US" smtClean="0"/>
              <a:t>双向认证</a:t>
            </a:r>
            <a:r>
              <a:rPr lang="en-US" altLang="zh-CN" smtClean="0"/>
              <a:t>(</a:t>
            </a:r>
            <a:r>
              <a:rPr lang="zh-CN" altLang="en-US" smtClean="0"/>
              <a:t>一次性随机数</a:t>
            </a:r>
            <a:r>
              <a:rPr lang="en-US" altLang="zh-CN" smtClean="0"/>
              <a:t>)</a:t>
            </a:r>
            <a:endParaRPr lang="en-US" altLang="zh-CN" smtClean="0"/>
          </a:p>
        </p:txBody>
      </p:sp>
      <p:sp>
        <p:nvSpPr>
          <p:cNvPr id="830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基于对称密码的认证 </a:t>
            </a:r>
            <a:endParaRPr lang="zh-CN" altLang="en-US"/>
          </a:p>
        </p:txBody>
      </p:sp>
      <p:sp>
        <p:nvSpPr>
          <p:cNvPr id="61444" name="灯片编号占位符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E60AC8B-19D9-41BE-9377-036297B0C538}" type="slidenum">
              <a:rPr lang="en-US" altLang="zh-CN" smtClean="0"/>
            </a:fld>
            <a:endParaRPr lang="en-US" altLang="zh-CN" smtClean="0"/>
          </a:p>
        </p:txBody>
      </p:sp>
      <p:sp>
        <p:nvSpPr>
          <p:cNvPr id="61445" name="Text Box 6"/>
          <p:cNvSpPr txBox="1">
            <a:spLocks noChangeArrowheads="1"/>
          </p:cNvSpPr>
          <p:nvPr/>
        </p:nvSpPr>
        <p:spPr bwMode="auto">
          <a:xfrm>
            <a:off x="1043608" y="2662713"/>
            <a:ext cx="3962400" cy="10144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1. 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i="1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 : </a:t>
            </a:r>
            <a:r>
              <a:rPr lang="en-US" altLang="zh-CN" i="1" smtClean="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i="1" baseline="-25000" smtClean="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endParaRPr lang="en-US" altLang="zh-CN" i="1" baseline="-250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457200" indent="-457200"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</a:rPr>
              <a:t>2. 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: </a:t>
            </a:r>
            <a:r>
              <a:rPr lang="en-US" altLang="zh-CN" smtClean="0">
                <a:latin typeface="Times New Roman" panose="02020603050405020304" pitchFamily="18" charset="0"/>
                <a:sym typeface="Symbol" panose="05050102010706020507" pitchFamily="18" charset="2"/>
              </a:rPr>
              <a:t>{</a:t>
            </a:r>
            <a:r>
              <a:rPr lang="en-US" altLang="zh-CN" i="1" smtClean="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i="1" baseline="-25000" smtClean="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}</a:t>
            </a:r>
            <a:r>
              <a:rPr lang="en-US" altLang="zh-CN" i="1" baseline="-10000">
                <a:latin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zh-CN" i="1" baseline="-25000">
                <a:latin typeface="Times New Roman" panose="02020603050405020304" pitchFamily="18" charset="0"/>
                <a:sym typeface="Symbol" panose="05050102010706020507" pitchFamily="18" charset="2"/>
              </a:rPr>
              <a:t>AB</a:t>
            </a:r>
            <a:endParaRPr lang="en-US" altLang="zh-CN" i="1" baseline="-250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61446" name="Text Box 7"/>
          <p:cNvSpPr txBox="1">
            <a:spLocks noChangeArrowheads="1"/>
          </p:cNvSpPr>
          <p:nvPr/>
        </p:nvSpPr>
        <p:spPr bwMode="auto">
          <a:xfrm>
            <a:off x="914400" y="4437112"/>
            <a:ext cx="3962400" cy="1562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1. 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i="1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 : </a:t>
            </a:r>
            <a:r>
              <a:rPr lang="en-US" altLang="zh-CN" i="1" smtClean="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i="1" baseline="-25000" smtClean="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endParaRPr lang="en-US" altLang="zh-CN" i="1" baseline="-250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457200" indent="-457200"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</a:rPr>
              <a:t>2. 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: </a:t>
            </a:r>
            <a:r>
              <a:rPr lang="en-US" altLang="zh-CN" smtClean="0">
                <a:latin typeface="Times New Roman" panose="02020603050405020304" pitchFamily="18" charset="0"/>
                <a:sym typeface="Symbol" panose="05050102010706020507" pitchFamily="18" charset="2"/>
              </a:rPr>
              <a:t>{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i="1" baseline="-25000" smtClean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i="1" baseline="-25000" smtClean="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}</a:t>
            </a:r>
            <a:r>
              <a:rPr lang="en-US" altLang="zh-CN" i="1" baseline="-10000">
                <a:latin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zh-CN" i="1" baseline="-25000">
                <a:latin typeface="Times New Roman" panose="02020603050405020304" pitchFamily="18" charset="0"/>
                <a:sym typeface="Symbol" panose="05050102010706020507" pitchFamily="18" charset="2"/>
              </a:rPr>
              <a:t>AB</a:t>
            </a:r>
            <a:endParaRPr lang="en-US" altLang="zh-CN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457200" indent="-457200"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</a:rPr>
              <a:t>3. 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 : </a:t>
            </a:r>
            <a:r>
              <a:rPr lang="en-US" altLang="zh-CN" smtClean="0">
                <a:latin typeface="Times New Roman" panose="02020603050405020304" pitchFamily="18" charset="0"/>
                <a:sym typeface="Symbol" panose="05050102010706020507" pitchFamily="18" charset="2"/>
              </a:rPr>
              <a:t>{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i="1" baseline="-25000" smtClean="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i="1" baseline="-25000" smtClean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mtClean="0">
                <a:latin typeface="Times New Roman" panose="02020603050405020304" pitchFamily="18" charset="0"/>
                <a:sym typeface="Symbol" panose="05050102010706020507" pitchFamily="18" charset="2"/>
              </a:rPr>
              <a:t>}</a:t>
            </a:r>
            <a:r>
              <a:rPr lang="en-US" altLang="zh-CN" i="1" baseline="-10000" smtClean="0">
                <a:latin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zh-CN" i="1" baseline="-25000" smtClean="0">
                <a:latin typeface="Times New Roman" panose="02020603050405020304" pitchFamily="18" charset="0"/>
                <a:sym typeface="Symbol" panose="05050102010706020507" pitchFamily="18" charset="2"/>
              </a:rPr>
              <a:t>AB</a:t>
            </a:r>
            <a:endParaRPr lang="en-US" altLang="zh-CN" i="1" baseline="-250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14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14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14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14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3" grpId="0" uiExpand="1" build="p"/>
      <p:bldP spid="61445" grpId="0" animBg="1"/>
      <p:bldP spid="6144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smtClean="0"/>
              <a:t>最为著名早期</a:t>
            </a:r>
            <a:r>
              <a:rPr lang="zh-CN" altLang="en-US"/>
              <a:t>的认证协议，许多广泛使用的认证协议</a:t>
            </a:r>
            <a:r>
              <a:rPr lang="zh-CN" altLang="en-US" smtClean="0"/>
              <a:t>都以其为基础设计。 </a:t>
            </a:r>
            <a:endParaRPr lang="en-US" altLang="zh-CN" smtClean="0"/>
          </a:p>
          <a:p>
            <a:r>
              <a:rPr lang="zh-CN" altLang="en-US" smtClean="0"/>
              <a:t>目的：</a:t>
            </a:r>
            <a:endParaRPr lang="en-US" altLang="zh-CN" smtClean="0"/>
          </a:p>
          <a:p>
            <a:pPr lvl="1"/>
            <a:r>
              <a:rPr lang="zh-CN" altLang="en-US" smtClean="0"/>
              <a:t>使得</a:t>
            </a:r>
            <a:r>
              <a:rPr lang="zh-CN" altLang="en-US"/>
              <a:t>通讯</a:t>
            </a:r>
            <a:r>
              <a:rPr lang="zh-CN" altLang="en-US" smtClean="0"/>
              <a:t>双方互相</a:t>
            </a:r>
            <a:r>
              <a:rPr lang="zh-CN" altLang="en-US"/>
              <a:t>证实</a:t>
            </a:r>
            <a:r>
              <a:rPr lang="zh-CN" altLang="en-US" smtClean="0"/>
              <a:t>对方身份，并为后续加密</a:t>
            </a:r>
            <a:r>
              <a:rPr lang="zh-CN" altLang="en-US"/>
              <a:t>通讯建立一个</a:t>
            </a:r>
            <a:r>
              <a:rPr lang="zh-CN" altLang="en-US" smtClean="0"/>
              <a:t>会话密钥。</a:t>
            </a:r>
            <a:endParaRPr lang="en-US" altLang="zh-CN" smtClean="0"/>
          </a:p>
          <a:p>
            <a:r>
              <a:rPr lang="zh-CN" altLang="en-US" smtClean="0"/>
              <a:t>假设</a:t>
            </a:r>
            <a:r>
              <a:rPr lang="zh-CN" altLang="en-US"/>
              <a:t>：</a:t>
            </a:r>
            <a:endParaRPr lang="zh-CN" altLang="en-US"/>
          </a:p>
          <a:p>
            <a:pPr lvl="1"/>
            <a:r>
              <a:rPr lang="zh-CN" altLang="en-US" smtClean="0"/>
              <a:t>存在一个可信第三方</a:t>
            </a:r>
            <a:r>
              <a:rPr lang="en-US" altLang="zh-CN" smtClean="0"/>
              <a:t>Trent</a:t>
            </a:r>
            <a:endParaRPr lang="en-US" altLang="zh-CN" smtClean="0"/>
          </a:p>
          <a:p>
            <a:pPr lvl="1"/>
            <a:r>
              <a:rPr lang="en-US" altLang="zh-CN" smtClean="0"/>
              <a:t>Trent</a:t>
            </a:r>
            <a:r>
              <a:rPr lang="zh-CN" altLang="en-US" smtClean="0"/>
              <a:t>和</a:t>
            </a:r>
            <a:r>
              <a:rPr lang="en-US" altLang="zh-CN" smtClean="0"/>
              <a:t>Bob</a:t>
            </a:r>
            <a:r>
              <a:rPr lang="zh-CN" altLang="en-US" smtClean="0"/>
              <a:t>共享密钥</a:t>
            </a:r>
            <a:r>
              <a:rPr lang="en-US" altLang="zh-CN" smtClean="0"/>
              <a:t>B</a:t>
            </a:r>
            <a:endParaRPr lang="en-US" altLang="zh-CN" smtClean="0"/>
          </a:p>
          <a:p>
            <a:pPr lvl="1"/>
            <a:r>
              <a:rPr lang="en-US" altLang="zh-CN" smtClean="0"/>
              <a:t>Trent</a:t>
            </a:r>
            <a:r>
              <a:rPr lang="zh-CN" altLang="en-US" smtClean="0"/>
              <a:t>和</a:t>
            </a:r>
            <a:r>
              <a:rPr lang="en-US" altLang="zh-CN" smtClean="0"/>
              <a:t>Alice</a:t>
            </a:r>
            <a:r>
              <a:rPr lang="zh-CN" altLang="en-US" smtClean="0"/>
              <a:t>共享密钥</a:t>
            </a:r>
            <a:r>
              <a:rPr lang="en-US" altLang="zh-CN" smtClean="0"/>
              <a:t>A</a:t>
            </a:r>
            <a:endParaRPr lang="en-US" altLang="zh-CN" smtClean="0"/>
          </a:p>
          <a:p>
            <a:pPr lvl="1"/>
            <a:r>
              <a:rPr lang="en-US" altLang="zh-CN" smtClean="0"/>
              <a:t>E</a:t>
            </a:r>
            <a:r>
              <a:rPr lang="en-US" altLang="zh-CN" baseline="-25000" smtClean="0"/>
              <a:t>X</a:t>
            </a:r>
            <a:r>
              <a:rPr lang="en-US" altLang="zh-CN" smtClean="0"/>
              <a:t>(M)</a:t>
            </a:r>
            <a:r>
              <a:rPr lang="zh-CN" altLang="en-US" smtClean="0"/>
              <a:t>表示用密钥</a:t>
            </a:r>
            <a:r>
              <a:rPr lang="en-US" altLang="zh-CN" smtClean="0"/>
              <a:t>X</a:t>
            </a:r>
            <a:r>
              <a:rPr lang="zh-CN" altLang="en-US" smtClean="0"/>
              <a:t>对消息加密</a:t>
            </a:r>
            <a:endParaRPr lang="en-US" altLang="zh-CN" smtClean="0"/>
          </a:p>
          <a:p>
            <a:r>
              <a:rPr lang="zh-CN" altLang="en-US" smtClean="0"/>
              <a:t>记号：</a:t>
            </a:r>
            <a:endParaRPr lang="zh-CN" altLang="en-US"/>
          </a:p>
          <a:p>
            <a:pPr lvl="1"/>
            <a:r>
              <a:rPr lang="en-US" altLang="zh-CN" smtClean="0"/>
              <a:t>K</a:t>
            </a:r>
            <a:r>
              <a:rPr lang="zh-CN" altLang="en-US" smtClean="0"/>
              <a:t>：</a:t>
            </a:r>
            <a:r>
              <a:rPr lang="en-US" altLang="zh-CN" smtClean="0"/>
              <a:t>Trent</a:t>
            </a:r>
            <a:r>
              <a:rPr lang="zh-CN" altLang="en-US" smtClean="0"/>
              <a:t>为</a:t>
            </a:r>
            <a:r>
              <a:rPr lang="en-US" altLang="zh-CN" smtClean="0"/>
              <a:t>Bob</a:t>
            </a:r>
            <a:r>
              <a:rPr lang="zh-CN" altLang="en-US"/>
              <a:t>和</a:t>
            </a:r>
            <a:r>
              <a:rPr lang="en-US" altLang="zh-CN" smtClean="0"/>
              <a:t>Alice</a:t>
            </a:r>
            <a:r>
              <a:rPr lang="zh-CN" altLang="en-US" smtClean="0"/>
              <a:t>产生的会话密钥</a:t>
            </a:r>
            <a:endParaRPr lang="zh-CN" altLang="en-US"/>
          </a:p>
          <a:p>
            <a:pPr lvl="1"/>
            <a:endParaRPr lang="zh-CN" altLang="en-US" smtClean="0"/>
          </a:p>
          <a:p>
            <a:pPr lvl="1"/>
            <a:endParaRPr lang="en-US" altLang="zh-CN"/>
          </a:p>
        </p:txBody>
      </p:sp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3200" smtClean="0"/>
              <a:t>认证协议实例</a:t>
            </a:r>
            <a:r>
              <a:rPr lang="en-US" altLang="zh-CN" sz="3200" smtClean="0"/>
              <a:t>——Needham-Schroeder</a:t>
            </a:r>
            <a:endParaRPr lang="zh-CN" altLang="en-US" sz="3200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Needham</a:t>
            </a:r>
            <a:r>
              <a:rPr lang="zh-CN" altLang="en-US"/>
              <a:t>－</a:t>
            </a:r>
            <a:r>
              <a:rPr lang="en-US" altLang="zh-CN"/>
              <a:t>Schroeder</a:t>
            </a:r>
            <a:r>
              <a:rPr lang="zh-CN" altLang="en-US"/>
              <a:t>协议</a:t>
            </a:r>
            <a:endParaRPr lang="zh-CN" altLang="en-US"/>
          </a:p>
        </p:txBody>
      </p:sp>
      <p:grpSp>
        <p:nvGrpSpPr>
          <p:cNvPr id="234499" name="Group 3"/>
          <p:cNvGrpSpPr/>
          <p:nvPr/>
        </p:nvGrpSpPr>
        <p:grpSpPr bwMode="auto">
          <a:xfrm>
            <a:off x="4140200" y="2492375"/>
            <a:ext cx="603250" cy="604838"/>
            <a:chOff x="229" y="1077"/>
            <a:chExt cx="380" cy="517"/>
          </a:xfrm>
        </p:grpSpPr>
        <p:pic>
          <p:nvPicPr>
            <p:cNvPr id="234500" name="Picture 4"/>
            <p:cNvPicPr>
              <a:picLocks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" y="1125"/>
              <a:ext cx="193" cy="1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34501" name="Picture 5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9" y="1077"/>
              <a:ext cx="313" cy="5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234502" name="Group 6"/>
          <p:cNvGrpSpPr/>
          <p:nvPr/>
        </p:nvGrpSpPr>
        <p:grpSpPr bwMode="auto">
          <a:xfrm>
            <a:off x="6732588" y="4725988"/>
            <a:ext cx="603250" cy="604837"/>
            <a:chOff x="229" y="1077"/>
            <a:chExt cx="380" cy="517"/>
          </a:xfrm>
        </p:grpSpPr>
        <p:pic>
          <p:nvPicPr>
            <p:cNvPr id="234503" name="Picture 7"/>
            <p:cNvPicPr>
              <a:picLocks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" y="1125"/>
              <a:ext cx="193" cy="1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34504" name="Picture 8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9" y="1077"/>
              <a:ext cx="313" cy="5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234505" name="Group 9"/>
          <p:cNvGrpSpPr/>
          <p:nvPr/>
        </p:nvGrpSpPr>
        <p:grpSpPr bwMode="auto">
          <a:xfrm>
            <a:off x="1404938" y="4652963"/>
            <a:ext cx="603250" cy="604837"/>
            <a:chOff x="229" y="1077"/>
            <a:chExt cx="380" cy="517"/>
          </a:xfrm>
        </p:grpSpPr>
        <p:pic>
          <p:nvPicPr>
            <p:cNvPr id="234506" name="Picture 10"/>
            <p:cNvPicPr>
              <a:picLocks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" y="1125"/>
              <a:ext cx="193" cy="1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34507" name="Picture 11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9" y="1077"/>
              <a:ext cx="313" cy="5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34508" name="Text Box 12"/>
          <p:cNvSpPr txBox="1">
            <a:spLocks noChangeArrowheads="1"/>
          </p:cNvSpPr>
          <p:nvPr/>
        </p:nvSpPr>
        <p:spPr bwMode="auto">
          <a:xfrm>
            <a:off x="1116013" y="5229225"/>
            <a:ext cx="11525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1800">
                <a:latin typeface="Arial" panose="020B0604020202020204" pitchFamily="34" charset="0"/>
              </a:rPr>
              <a:t>Alice (A)</a:t>
            </a:r>
            <a:endParaRPr kumimoji="0" lang="en-US" altLang="zh-CN" sz="1800">
              <a:latin typeface="Arial" panose="020B0604020202020204" pitchFamily="34" charset="0"/>
            </a:endParaRPr>
          </a:p>
        </p:txBody>
      </p:sp>
      <p:sp>
        <p:nvSpPr>
          <p:cNvPr id="234509" name="Text Box 13"/>
          <p:cNvSpPr txBox="1">
            <a:spLocks noChangeArrowheads="1"/>
          </p:cNvSpPr>
          <p:nvPr/>
        </p:nvSpPr>
        <p:spPr bwMode="auto">
          <a:xfrm>
            <a:off x="6589713" y="5373688"/>
            <a:ext cx="9366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1800">
                <a:latin typeface="Arial" panose="020B0604020202020204" pitchFamily="34" charset="0"/>
              </a:rPr>
              <a:t>Bob (B)</a:t>
            </a:r>
            <a:endParaRPr kumimoji="0" lang="en-US" altLang="zh-CN" sz="1800">
              <a:latin typeface="Arial" panose="020B0604020202020204" pitchFamily="34" charset="0"/>
            </a:endParaRPr>
          </a:p>
        </p:txBody>
      </p:sp>
      <p:sp>
        <p:nvSpPr>
          <p:cNvPr id="234510" name="Text Box 14"/>
          <p:cNvSpPr txBox="1">
            <a:spLocks noChangeArrowheads="1"/>
          </p:cNvSpPr>
          <p:nvPr/>
        </p:nvSpPr>
        <p:spPr bwMode="auto">
          <a:xfrm>
            <a:off x="3852863" y="3068638"/>
            <a:ext cx="25050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1800">
                <a:solidFill>
                  <a:srgbClr val="CC0000"/>
                </a:solidFill>
                <a:latin typeface="Arial" panose="020B0604020202020204" pitchFamily="34" charset="0"/>
              </a:rPr>
              <a:t>Trent (</a:t>
            </a:r>
            <a:r>
              <a:rPr kumimoji="0" lang="en-US" altLang="zh-CN" sz="1800" smtClean="0">
                <a:solidFill>
                  <a:srgbClr val="CC0000"/>
                </a:solidFill>
                <a:latin typeface="Arial" panose="020B0604020202020204" pitchFamily="34" charset="0"/>
              </a:rPr>
              <a:t>T)</a:t>
            </a:r>
            <a:r>
              <a:rPr kumimoji="0" lang="zh-CN" altLang="en-US" sz="1800" smtClean="0">
                <a:solidFill>
                  <a:srgbClr val="CC0000"/>
                </a:solidFill>
                <a:latin typeface="Arial" panose="020B0604020202020204" pitchFamily="34" charset="0"/>
              </a:rPr>
              <a:t>认证服务器</a:t>
            </a:r>
            <a:endParaRPr kumimoji="0" lang="en-US" altLang="zh-CN" sz="180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234511" name="Line 15"/>
          <p:cNvSpPr>
            <a:spLocks noChangeShapeType="1"/>
          </p:cNvSpPr>
          <p:nvPr/>
        </p:nvSpPr>
        <p:spPr bwMode="auto">
          <a:xfrm flipV="1">
            <a:off x="1620838" y="2925763"/>
            <a:ext cx="2303462" cy="172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4512" name="Text Box 16"/>
          <p:cNvSpPr txBox="1">
            <a:spLocks noChangeArrowheads="1"/>
          </p:cNvSpPr>
          <p:nvPr/>
        </p:nvSpPr>
        <p:spPr bwMode="auto">
          <a:xfrm rot="-2282823">
            <a:off x="1692275" y="3573463"/>
            <a:ext cx="12969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1800">
                <a:latin typeface="Arial" panose="020B0604020202020204" pitchFamily="34" charset="0"/>
              </a:rPr>
              <a:t>A, B, R</a:t>
            </a:r>
            <a:r>
              <a:rPr kumimoji="0" lang="en-US" altLang="zh-CN" sz="1800" baseline="-25000">
                <a:latin typeface="Arial" panose="020B0604020202020204" pitchFamily="34" charset="0"/>
              </a:rPr>
              <a:t>A</a:t>
            </a:r>
            <a:endParaRPr kumimoji="0" lang="en-US" altLang="zh-CN" sz="1800" baseline="-25000">
              <a:latin typeface="Arial" panose="020B0604020202020204" pitchFamily="34" charset="0"/>
            </a:endParaRPr>
          </a:p>
        </p:txBody>
      </p:sp>
      <p:sp>
        <p:nvSpPr>
          <p:cNvPr id="234513" name="Line 17"/>
          <p:cNvSpPr>
            <a:spLocks noChangeShapeType="1"/>
          </p:cNvSpPr>
          <p:nvPr/>
        </p:nvSpPr>
        <p:spPr bwMode="auto">
          <a:xfrm flipH="1">
            <a:off x="2124075" y="3357563"/>
            <a:ext cx="1800225" cy="14398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4514" name="Text Box 18"/>
          <p:cNvSpPr txBox="1">
            <a:spLocks noChangeArrowheads="1"/>
          </p:cNvSpPr>
          <p:nvPr/>
        </p:nvSpPr>
        <p:spPr bwMode="auto">
          <a:xfrm rot="-2420035">
            <a:off x="2124075" y="3933825"/>
            <a:ext cx="25431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1800">
                <a:latin typeface="Arial" panose="020B0604020202020204" pitchFamily="34" charset="0"/>
              </a:rPr>
              <a:t>E</a:t>
            </a:r>
            <a:r>
              <a:rPr kumimoji="0" lang="en-US" altLang="zh-CN" sz="1800" baseline="-25000">
                <a:latin typeface="Arial" panose="020B0604020202020204" pitchFamily="34" charset="0"/>
              </a:rPr>
              <a:t>A</a:t>
            </a:r>
            <a:r>
              <a:rPr kumimoji="0" lang="en-US" altLang="zh-CN" sz="1800">
                <a:latin typeface="Arial" panose="020B0604020202020204" pitchFamily="34" charset="0"/>
              </a:rPr>
              <a:t>(R</a:t>
            </a:r>
            <a:r>
              <a:rPr kumimoji="0" lang="en-US" altLang="zh-CN" sz="1800" baseline="-25000">
                <a:latin typeface="Arial" panose="020B0604020202020204" pitchFamily="34" charset="0"/>
              </a:rPr>
              <a:t>A</a:t>
            </a:r>
            <a:r>
              <a:rPr kumimoji="0" lang="en-US" altLang="zh-CN" sz="1800">
                <a:latin typeface="Arial" panose="020B0604020202020204" pitchFamily="34" charset="0"/>
              </a:rPr>
              <a:t>,B,K,E</a:t>
            </a:r>
            <a:r>
              <a:rPr kumimoji="0" lang="en-US" altLang="zh-CN" sz="1800" baseline="-25000">
                <a:latin typeface="Arial" panose="020B0604020202020204" pitchFamily="34" charset="0"/>
              </a:rPr>
              <a:t>B</a:t>
            </a:r>
            <a:r>
              <a:rPr kumimoji="0" lang="en-US" altLang="zh-CN" sz="1800">
                <a:latin typeface="Arial" panose="020B0604020202020204" pitchFamily="34" charset="0"/>
              </a:rPr>
              <a:t>(K,A))</a:t>
            </a:r>
            <a:endParaRPr kumimoji="0" lang="en-US" altLang="zh-CN" sz="1800" baseline="-25000">
              <a:latin typeface="Arial" panose="020B0604020202020204" pitchFamily="34" charset="0"/>
            </a:endParaRPr>
          </a:p>
        </p:txBody>
      </p:sp>
      <p:sp>
        <p:nvSpPr>
          <p:cNvPr id="234515" name="Line 19"/>
          <p:cNvSpPr>
            <a:spLocks noChangeShapeType="1"/>
          </p:cNvSpPr>
          <p:nvPr/>
        </p:nvSpPr>
        <p:spPr bwMode="auto">
          <a:xfrm>
            <a:off x="2268538" y="4941888"/>
            <a:ext cx="4321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4516" name="Text Box 20"/>
          <p:cNvSpPr txBox="1">
            <a:spLocks noChangeArrowheads="1"/>
          </p:cNvSpPr>
          <p:nvPr/>
        </p:nvSpPr>
        <p:spPr bwMode="auto">
          <a:xfrm>
            <a:off x="3059113" y="4581525"/>
            <a:ext cx="25431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altLang="zh-CN" sz="1800">
                <a:latin typeface="Arial" panose="020B0604020202020204" pitchFamily="34" charset="0"/>
              </a:rPr>
              <a:t>E</a:t>
            </a:r>
            <a:r>
              <a:rPr kumimoji="0" lang="en-US" altLang="zh-CN" sz="1800" baseline="-25000">
                <a:latin typeface="Arial" panose="020B0604020202020204" pitchFamily="34" charset="0"/>
              </a:rPr>
              <a:t>B</a:t>
            </a:r>
            <a:r>
              <a:rPr kumimoji="0" lang="en-US" altLang="zh-CN" sz="1800">
                <a:latin typeface="Arial" panose="020B0604020202020204" pitchFamily="34" charset="0"/>
              </a:rPr>
              <a:t>(K,A</a:t>
            </a:r>
            <a:r>
              <a:rPr kumimoji="0" lang="zh-CN" altLang="en-US" sz="1800">
                <a:latin typeface="Arial" panose="020B0604020202020204" pitchFamily="34" charset="0"/>
              </a:rPr>
              <a:t>）</a:t>
            </a:r>
            <a:endParaRPr kumimoji="0" lang="zh-CN" altLang="en-US" sz="1800" baseline="-25000">
              <a:latin typeface="Arial" panose="020B0604020202020204" pitchFamily="34" charset="0"/>
            </a:endParaRPr>
          </a:p>
        </p:txBody>
      </p:sp>
      <p:sp>
        <p:nvSpPr>
          <p:cNvPr id="234517" name="Oval 21"/>
          <p:cNvSpPr>
            <a:spLocks noChangeArrowheads="1"/>
          </p:cNvSpPr>
          <p:nvPr/>
        </p:nvSpPr>
        <p:spPr bwMode="auto">
          <a:xfrm>
            <a:off x="396875" y="4510088"/>
            <a:ext cx="792163" cy="719137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0" lang="en-US" altLang="zh-CN" sz="1800">
                <a:solidFill>
                  <a:srgbClr val="CC0000"/>
                </a:solidFill>
                <a:latin typeface="Arial" panose="020B0604020202020204" pitchFamily="34" charset="0"/>
              </a:rPr>
              <a:t>K</a:t>
            </a:r>
            <a:endParaRPr kumimoji="0" lang="en-US" altLang="zh-CN" sz="180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234518" name="Oval 22"/>
          <p:cNvSpPr>
            <a:spLocks noChangeArrowheads="1"/>
          </p:cNvSpPr>
          <p:nvPr/>
        </p:nvSpPr>
        <p:spPr bwMode="auto">
          <a:xfrm>
            <a:off x="7524750" y="4797425"/>
            <a:ext cx="792163" cy="719138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0" lang="en-US" altLang="zh-CN" sz="1800">
                <a:solidFill>
                  <a:srgbClr val="CC0000"/>
                </a:solidFill>
                <a:latin typeface="Arial" panose="020B0604020202020204" pitchFamily="34" charset="0"/>
              </a:rPr>
              <a:t>K</a:t>
            </a:r>
            <a:endParaRPr kumimoji="0" lang="en-US" altLang="zh-CN" sz="180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234519" name="Line 23"/>
          <p:cNvSpPr>
            <a:spLocks noChangeShapeType="1"/>
          </p:cNvSpPr>
          <p:nvPr/>
        </p:nvSpPr>
        <p:spPr bwMode="auto">
          <a:xfrm flipH="1">
            <a:off x="2268538" y="5300663"/>
            <a:ext cx="42481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4520" name="Text Box 24"/>
          <p:cNvSpPr txBox="1">
            <a:spLocks noChangeArrowheads="1"/>
          </p:cNvSpPr>
          <p:nvPr/>
        </p:nvSpPr>
        <p:spPr bwMode="auto">
          <a:xfrm>
            <a:off x="3132138" y="4941888"/>
            <a:ext cx="25431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altLang="zh-CN" sz="1800">
                <a:latin typeface="Arial" panose="020B0604020202020204" pitchFamily="34" charset="0"/>
              </a:rPr>
              <a:t>E</a:t>
            </a:r>
            <a:r>
              <a:rPr kumimoji="0" lang="en-US" altLang="zh-CN" sz="1800" baseline="-25000">
                <a:latin typeface="Arial" panose="020B0604020202020204" pitchFamily="34" charset="0"/>
              </a:rPr>
              <a:t>K</a:t>
            </a:r>
            <a:r>
              <a:rPr kumimoji="0" lang="en-US" altLang="zh-CN" sz="1800">
                <a:latin typeface="Arial" panose="020B0604020202020204" pitchFamily="34" charset="0"/>
              </a:rPr>
              <a:t>(R</a:t>
            </a:r>
            <a:r>
              <a:rPr kumimoji="0" lang="en-US" altLang="zh-CN" sz="1800" baseline="-25000">
                <a:latin typeface="Arial" panose="020B0604020202020204" pitchFamily="34" charset="0"/>
              </a:rPr>
              <a:t>B</a:t>
            </a:r>
            <a:r>
              <a:rPr kumimoji="0" lang="zh-CN" altLang="en-US" sz="1800">
                <a:latin typeface="Arial" panose="020B0604020202020204" pitchFamily="34" charset="0"/>
              </a:rPr>
              <a:t>）</a:t>
            </a:r>
            <a:endParaRPr kumimoji="0" lang="zh-CN" altLang="en-US" sz="1800" baseline="-25000">
              <a:latin typeface="Arial" panose="020B0604020202020204" pitchFamily="34" charset="0"/>
            </a:endParaRPr>
          </a:p>
        </p:txBody>
      </p:sp>
      <p:sp>
        <p:nvSpPr>
          <p:cNvPr id="234521" name="Line 25"/>
          <p:cNvSpPr>
            <a:spLocks noChangeShapeType="1"/>
          </p:cNvSpPr>
          <p:nvPr/>
        </p:nvSpPr>
        <p:spPr bwMode="auto">
          <a:xfrm flipH="1">
            <a:off x="2268538" y="5661025"/>
            <a:ext cx="42481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4522" name="Text Box 26"/>
          <p:cNvSpPr txBox="1">
            <a:spLocks noChangeArrowheads="1"/>
          </p:cNvSpPr>
          <p:nvPr/>
        </p:nvSpPr>
        <p:spPr bwMode="auto">
          <a:xfrm>
            <a:off x="3059113" y="5300663"/>
            <a:ext cx="25431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altLang="zh-CN" sz="1800">
                <a:latin typeface="Arial" panose="020B0604020202020204" pitchFamily="34" charset="0"/>
              </a:rPr>
              <a:t>E</a:t>
            </a:r>
            <a:r>
              <a:rPr kumimoji="0" lang="en-US" altLang="zh-CN" sz="1800" baseline="-25000">
                <a:latin typeface="Arial" panose="020B0604020202020204" pitchFamily="34" charset="0"/>
              </a:rPr>
              <a:t>K</a:t>
            </a:r>
            <a:r>
              <a:rPr kumimoji="0" lang="en-US" altLang="zh-CN" sz="1800">
                <a:latin typeface="Arial" panose="020B0604020202020204" pitchFamily="34" charset="0"/>
              </a:rPr>
              <a:t>(R</a:t>
            </a:r>
            <a:r>
              <a:rPr kumimoji="0" lang="en-US" altLang="zh-CN" sz="1800" baseline="-25000">
                <a:latin typeface="Arial" panose="020B0604020202020204" pitchFamily="34" charset="0"/>
              </a:rPr>
              <a:t>B</a:t>
            </a:r>
            <a:r>
              <a:rPr kumimoji="0" lang="zh-CN" altLang="en-US" sz="1800">
                <a:latin typeface="Arial" panose="020B0604020202020204" pitchFamily="34" charset="0"/>
              </a:rPr>
              <a:t>－</a:t>
            </a:r>
            <a:r>
              <a:rPr kumimoji="0" lang="en-US" altLang="zh-CN" sz="1800">
                <a:latin typeface="Arial" panose="020B0604020202020204" pitchFamily="34" charset="0"/>
              </a:rPr>
              <a:t>1</a:t>
            </a:r>
            <a:r>
              <a:rPr kumimoji="0" lang="zh-CN" altLang="en-US" sz="1800">
                <a:latin typeface="Arial" panose="020B0604020202020204" pitchFamily="34" charset="0"/>
              </a:rPr>
              <a:t>）</a:t>
            </a:r>
            <a:endParaRPr kumimoji="0" lang="zh-CN" altLang="en-US" sz="1800" baseline="-25000">
              <a:latin typeface="Arial" panose="020B0604020202020204" pitchFamily="34" charset="0"/>
            </a:endParaRPr>
          </a:p>
        </p:txBody>
      </p:sp>
      <p:sp>
        <p:nvSpPr>
          <p:cNvPr id="234523" name="Line 27"/>
          <p:cNvSpPr>
            <a:spLocks noChangeShapeType="1"/>
          </p:cNvSpPr>
          <p:nvPr/>
        </p:nvSpPr>
        <p:spPr bwMode="auto">
          <a:xfrm flipH="1">
            <a:off x="2268538" y="6092825"/>
            <a:ext cx="42481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4524" name="Text Box 28"/>
          <p:cNvSpPr txBox="1">
            <a:spLocks noChangeArrowheads="1"/>
          </p:cNvSpPr>
          <p:nvPr/>
        </p:nvSpPr>
        <p:spPr bwMode="auto">
          <a:xfrm>
            <a:off x="3059113" y="5732463"/>
            <a:ext cx="254317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altLang="zh-CN" sz="1800">
                <a:latin typeface="Arial" panose="020B0604020202020204" pitchFamily="34" charset="0"/>
              </a:rPr>
              <a:t>E</a:t>
            </a:r>
            <a:r>
              <a:rPr kumimoji="0" lang="en-US" altLang="zh-CN" sz="1800" baseline="-25000">
                <a:latin typeface="Arial" panose="020B0604020202020204" pitchFamily="34" charset="0"/>
              </a:rPr>
              <a:t>K</a:t>
            </a:r>
            <a:r>
              <a:rPr kumimoji="0" lang="en-US" altLang="zh-CN" sz="1800">
                <a:latin typeface="Arial" panose="020B0604020202020204" pitchFamily="34" charset="0"/>
              </a:rPr>
              <a:t>(M={I </a:t>
            </a:r>
            <a:r>
              <a:rPr kumimoji="0" lang="en-US" altLang="zh-CN" sz="1800" smtClean="0">
                <a:latin typeface="Arial" panose="020B0604020202020204" pitchFamily="34" charset="0"/>
              </a:rPr>
              <a:t>Love </a:t>
            </a:r>
            <a:r>
              <a:rPr kumimoji="0" lang="en-US" altLang="zh-CN" sz="1800">
                <a:latin typeface="Arial" panose="020B0604020202020204" pitchFamily="34" charset="0"/>
              </a:rPr>
              <a:t>XXX})</a:t>
            </a:r>
            <a:endParaRPr kumimoji="0" lang="en-US" altLang="zh-CN" sz="1800" baseline="-25000">
              <a:latin typeface="Arial" panose="020B0604020202020204" pitchFamily="34" charset="0"/>
            </a:endParaRPr>
          </a:p>
        </p:txBody>
      </p:sp>
      <p:grpSp>
        <p:nvGrpSpPr>
          <p:cNvPr id="234525" name="Group 29"/>
          <p:cNvGrpSpPr/>
          <p:nvPr/>
        </p:nvGrpSpPr>
        <p:grpSpPr bwMode="auto">
          <a:xfrm>
            <a:off x="7596188" y="2133600"/>
            <a:ext cx="360362" cy="550863"/>
            <a:chOff x="3551" y="2020"/>
            <a:chExt cx="227" cy="347"/>
          </a:xfrm>
        </p:grpSpPr>
        <p:grpSp>
          <p:nvGrpSpPr>
            <p:cNvPr id="234526" name="Group 30"/>
            <p:cNvGrpSpPr/>
            <p:nvPr/>
          </p:nvGrpSpPr>
          <p:grpSpPr bwMode="auto">
            <a:xfrm>
              <a:off x="3571" y="2038"/>
              <a:ext cx="182" cy="329"/>
              <a:chOff x="3571" y="2038"/>
              <a:chExt cx="182" cy="329"/>
            </a:xfrm>
          </p:grpSpPr>
          <p:sp>
            <p:nvSpPr>
              <p:cNvPr id="234527" name="Freeform 31"/>
              <p:cNvSpPr/>
              <p:nvPr/>
            </p:nvSpPr>
            <p:spPr bwMode="auto">
              <a:xfrm>
                <a:off x="3571" y="2038"/>
                <a:ext cx="182" cy="322"/>
              </a:xfrm>
              <a:custGeom>
                <a:avLst/>
                <a:gdLst>
                  <a:gd name="T0" fmla="*/ 23 w 182"/>
                  <a:gd name="T1" fmla="*/ 20 h 322"/>
                  <a:gd name="T2" fmla="*/ 36 w 182"/>
                  <a:gd name="T3" fmla="*/ 13 h 322"/>
                  <a:gd name="T4" fmla="*/ 54 w 182"/>
                  <a:gd name="T5" fmla="*/ 6 h 322"/>
                  <a:gd name="T6" fmla="*/ 78 w 182"/>
                  <a:gd name="T7" fmla="*/ 0 h 322"/>
                  <a:gd name="T8" fmla="*/ 96 w 182"/>
                  <a:gd name="T9" fmla="*/ 0 h 322"/>
                  <a:gd name="T10" fmla="*/ 114 w 182"/>
                  <a:gd name="T11" fmla="*/ 0 h 322"/>
                  <a:gd name="T12" fmla="*/ 133 w 182"/>
                  <a:gd name="T13" fmla="*/ 6 h 322"/>
                  <a:gd name="T14" fmla="*/ 151 w 182"/>
                  <a:gd name="T15" fmla="*/ 13 h 322"/>
                  <a:gd name="T16" fmla="*/ 157 w 182"/>
                  <a:gd name="T17" fmla="*/ 27 h 322"/>
                  <a:gd name="T18" fmla="*/ 163 w 182"/>
                  <a:gd name="T19" fmla="*/ 41 h 322"/>
                  <a:gd name="T20" fmla="*/ 168 w 182"/>
                  <a:gd name="T21" fmla="*/ 48 h 322"/>
                  <a:gd name="T22" fmla="*/ 168 w 182"/>
                  <a:gd name="T23" fmla="*/ 69 h 322"/>
                  <a:gd name="T24" fmla="*/ 168 w 182"/>
                  <a:gd name="T25" fmla="*/ 83 h 322"/>
                  <a:gd name="T26" fmla="*/ 168 w 182"/>
                  <a:gd name="T27" fmla="*/ 97 h 322"/>
                  <a:gd name="T28" fmla="*/ 168 w 182"/>
                  <a:gd name="T29" fmla="*/ 111 h 322"/>
                  <a:gd name="T30" fmla="*/ 168 w 182"/>
                  <a:gd name="T31" fmla="*/ 125 h 322"/>
                  <a:gd name="T32" fmla="*/ 175 w 182"/>
                  <a:gd name="T33" fmla="*/ 125 h 322"/>
                  <a:gd name="T34" fmla="*/ 181 w 182"/>
                  <a:gd name="T35" fmla="*/ 125 h 322"/>
                  <a:gd name="T36" fmla="*/ 181 w 182"/>
                  <a:gd name="T37" fmla="*/ 146 h 322"/>
                  <a:gd name="T38" fmla="*/ 175 w 182"/>
                  <a:gd name="T39" fmla="*/ 167 h 322"/>
                  <a:gd name="T40" fmla="*/ 175 w 182"/>
                  <a:gd name="T41" fmla="*/ 188 h 322"/>
                  <a:gd name="T42" fmla="*/ 175 w 182"/>
                  <a:gd name="T43" fmla="*/ 195 h 322"/>
                  <a:gd name="T44" fmla="*/ 168 w 182"/>
                  <a:gd name="T45" fmla="*/ 202 h 322"/>
                  <a:gd name="T46" fmla="*/ 163 w 182"/>
                  <a:gd name="T47" fmla="*/ 195 h 322"/>
                  <a:gd name="T48" fmla="*/ 163 w 182"/>
                  <a:gd name="T49" fmla="*/ 209 h 322"/>
                  <a:gd name="T50" fmla="*/ 157 w 182"/>
                  <a:gd name="T51" fmla="*/ 230 h 322"/>
                  <a:gd name="T52" fmla="*/ 157 w 182"/>
                  <a:gd name="T53" fmla="*/ 244 h 322"/>
                  <a:gd name="T54" fmla="*/ 151 w 182"/>
                  <a:gd name="T55" fmla="*/ 286 h 322"/>
                  <a:gd name="T56" fmla="*/ 102 w 182"/>
                  <a:gd name="T57" fmla="*/ 321 h 322"/>
                  <a:gd name="T58" fmla="*/ 36 w 182"/>
                  <a:gd name="T59" fmla="*/ 286 h 322"/>
                  <a:gd name="T60" fmla="*/ 36 w 182"/>
                  <a:gd name="T61" fmla="*/ 251 h 322"/>
                  <a:gd name="T62" fmla="*/ 30 w 182"/>
                  <a:gd name="T63" fmla="*/ 216 h 322"/>
                  <a:gd name="T64" fmla="*/ 23 w 182"/>
                  <a:gd name="T65" fmla="*/ 195 h 322"/>
                  <a:gd name="T66" fmla="*/ 23 w 182"/>
                  <a:gd name="T67" fmla="*/ 202 h 322"/>
                  <a:gd name="T68" fmla="*/ 12 w 182"/>
                  <a:gd name="T69" fmla="*/ 202 h 322"/>
                  <a:gd name="T70" fmla="*/ 5 w 182"/>
                  <a:gd name="T71" fmla="*/ 160 h 322"/>
                  <a:gd name="T72" fmla="*/ 0 w 182"/>
                  <a:gd name="T73" fmla="*/ 139 h 322"/>
                  <a:gd name="T74" fmla="*/ 0 w 182"/>
                  <a:gd name="T75" fmla="*/ 132 h 322"/>
                  <a:gd name="T76" fmla="*/ 5 w 182"/>
                  <a:gd name="T77" fmla="*/ 132 h 322"/>
                  <a:gd name="T78" fmla="*/ 5 w 182"/>
                  <a:gd name="T79" fmla="*/ 118 h 322"/>
                  <a:gd name="T80" fmla="*/ 5 w 182"/>
                  <a:gd name="T81" fmla="*/ 90 h 322"/>
                  <a:gd name="T82" fmla="*/ 5 w 182"/>
                  <a:gd name="T83" fmla="*/ 76 h 322"/>
                  <a:gd name="T84" fmla="*/ 12 w 182"/>
                  <a:gd name="T85" fmla="*/ 55 h 322"/>
                  <a:gd name="T86" fmla="*/ 17 w 182"/>
                  <a:gd name="T87" fmla="*/ 34 h 322"/>
                  <a:gd name="T88" fmla="*/ 23 w 182"/>
                  <a:gd name="T89" fmla="*/ 20 h 3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82" h="322">
                    <a:moveTo>
                      <a:pt x="23" y="20"/>
                    </a:moveTo>
                    <a:lnTo>
                      <a:pt x="36" y="13"/>
                    </a:lnTo>
                    <a:lnTo>
                      <a:pt x="54" y="6"/>
                    </a:lnTo>
                    <a:lnTo>
                      <a:pt x="78" y="0"/>
                    </a:lnTo>
                    <a:lnTo>
                      <a:pt x="96" y="0"/>
                    </a:lnTo>
                    <a:lnTo>
                      <a:pt x="114" y="0"/>
                    </a:lnTo>
                    <a:lnTo>
                      <a:pt x="133" y="6"/>
                    </a:lnTo>
                    <a:lnTo>
                      <a:pt x="151" y="13"/>
                    </a:lnTo>
                    <a:lnTo>
                      <a:pt x="157" y="27"/>
                    </a:lnTo>
                    <a:lnTo>
                      <a:pt x="163" y="41"/>
                    </a:lnTo>
                    <a:lnTo>
                      <a:pt x="168" y="48"/>
                    </a:lnTo>
                    <a:lnTo>
                      <a:pt x="168" y="69"/>
                    </a:lnTo>
                    <a:lnTo>
                      <a:pt x="168" y="83"/>
                    </a:lnTo>
                    <a:lnTo>
                      <a:pt x="168" y="97"/>
                    </a:lnTo>
                    <a:lnTo>
                      <a:pt x="168" y="111"/>
                    </a:lnTo>
                    <a:lnTo>
                      <a:pt x="168" y="125"/>
                    </a:lnTo>
                    <a:lnTo>
                      <a:pt x="175" y="125"/>
                    </a:lnTo>
                    <a:lnTo>
                      <a:pt x="181" y="125"/>
                    </a:lnTo>
                    <a:lnTo>
                      <a:pt x="181" y="146"/>
                    </a:lnTo>
                    <a:lnTo>
                      <a:pt x="175" y="167"/>
                    </a:lnTo>
                    <a:lnTo>
                      <a:pt x="175" y="188"/>
                    </a:lnTo>
                    <a:lnTo>
                      <a:pt x="175" y="195"/>
                    </a:lnTo>
                    <a:lnTo>
                      <a:pt x="168" y="202"/>
                    </a:lnTo>
                    <a:lnTo>
                      <a:pt x="163" y="195"/>
                    </a:lnTo>
                    <a:lnTo>
                      <a:pt x="163" y="209"/>
                    </a:lnTo>
                    <a:lnTo>
                      <a:pt x="157" y="230"/>
                    </a:lnTo>
                    <a:lnTo>
                      <a:pt x="157" y="244"/>
                    </a:lnTo>
                    <a:lnTo>
                      <a:pt x="151" y="286"/>
                    </a:lnTo>
                    <a:lnTo>
                      <a:pt x="102" y="321"/>
                    </a:lnTo>
                    <a:lnTo>
                      <a:pt x="36" y="286"/>
                    </a:lnTo>
                    <a:lnTo>
                      <a:pt x="36" y="251"/>
                    </a:lnTo>
                    <a:lnTo>
                      <a:pt x="30" y="216"/>
                    </a:lnTo>
                    <a:lnTo>
                      <a:pt x="23" y="195"/>
                    </a:lnTo>
                    <a:lnTo>
                      <a:pt x="23" y="202"/>
                    </a:lnTo>
                    <a:lnTo>
                      <a:pt x="12" y="202"/>
                    </a:lnTo>
                    <a:lnTo>
                      <a:pt x="5" y="160"/>
                    </a:lnTo>
                    <a:lnTo>
                      <a:pt x="0" y="139"/>
                    </a:lnTo>
                    <a:lnTo>
                      <a:pt x="0" y="132"/>
                    </a:lnTo>
                    <a:lnTo>
                      <a:pt x="5" y="132"/>
                    </a:lnTo>
                    <a:lnTo>
                      <a:pt x="5" y="118"/>
                    </a:lnTo>
                    <a:lnTo>
                      <a:pt x="5" y="90"/>
                    </a:lnTo>
                    <a:lnTo>
                      <a:pt x="5" y="76"/>
                    </a:lnTo>
                    <a:lnTo>
                      <a:pt x="12" y="55"/>
                    </a:lnTo>
                    <a:lnTo>
                      <a:pt x="17" y="34"/>
                    </a:lnTo>
                    <a:lnTo>
                      <a:pt x="23" y="20"/>
                    </a:lnTo>
                  </a:path>
                </a:pathLst>
              </a:custGeom>
              <a:solidFill>
                <a:srgbClr val="FFBF7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4528" name="Freeform 32"/>
              <p:cNvSpPr/>
              <p:nvPr/>
            </p:nvSpPr>
            <p:spPr bwMode="auto">
              <a:xfrm>
                <a:off x="3571" y="2046"/>
                <a:ext cx="110" cy="321"/>
              </a:xfrm>
              <a:custGeom>
                <a:avLst/>
                <a:gdLst>
                  <a:gd name="T0" fmla="*/ 68 w 110"/>
                  <a:gd name="T1" fmla="*/ 34 h 321"/>
                  <a:gd name="T2" fmla="*/ 57 w 110"/>
                  <a:gd name="T3" fmla="*/ 111 h 321"/>
                  <a:gd name="T4" fmla="*/ 51 w 110"/>
                  <a:gd name="T5" fmla="*/ 117 h 321"/>
                  <a:gd name="T6" fmla="*/ 68 w 110"/>
                  <a:gd name="T7" fmla="*/ 117 h 321"/>
                  <a:gd name="T8" fmla="*/ 86 w 110"/>
                  <a:gd name="T9" fmla="*/ 125 h 321"/>
                  <a:gd name="T10" fmla="*/ 92 w 110"/>
                  <a:gd name="T11" fmla="*/ 125 h 321"/>
                  <a:gd name="T12" fmla="*/ 92 w 110"/>
                  <a:gd name="T13" fmla="*/ 187 h 321"/>
                  <a:gd name="T14" fmla="*/ 109 w 110"/>
                  <a:gd name="T15" fmla="*/ 187 h 321"/>
                  <a:gd name="T16" fmla="*/ 92 w 110"/>
                  <a:gd name="T17" fmla="*/ 208 h 321"/>
                  <a:gd name="T18" fmla="*/ 80 w 110"/>
                  <a:gd name="T19" fmla="*/ 194 h 321"/>
                  <a:gd name="T20" fmla="*/ 74 w 110"/>
                  <a:gd name="T21" fmla="*/ 194 h 321"/>
                  <a:gd name="T22" fmla="*/ 80 w 110"/>
                  <a:gd name="T23" fmla="*/ 180 h 321"/>
                  <a:gd name="T24" fmla="*/ 80 w 110"/>
                  <a:gd name="T25" fmla="*/ 146 h 321"/>
                  <a:gd name="T26" fmla="*/ 45 w 110"/>
                  <a:gd name="T27" fmla="*/ 153 h 321"/>
                  <a:gd name="T28" fmla="*/ 40 w 110"/>
                  <a:gd name="T29" fmla="*/ 187 h 321"/>
                  <a:gd name="T30" fmla="*/ 45 w 110"/>
                  <a:gd name="T31" fmla="*/ 215 h 321"/>
                  <a:gd name="T32" fmla="*/ 68 w 110"/>
                  <a:gd name="T33" fmla="*/ 278 h 321"/>
                  <a:gd name="T34" fmla="*/ 109 w 110"/>
                  <a:gd name="T35" fmla="*/ 271 h 321"/>
                  <a:gd name="T36" fmla="*/ 92 w 110"/>
                  <a:gd name="T37" fmla="*/ 320 h 321"/>
                  <a:gd name="T38" fmla="*/ 34 w 110"/>
                  <a:gd name="T39" fmla="*/ 278 h 321"/>
                  <a:gd name="T40" fmla="*/ 28 w 110"/>
                  <a:gd name="T41" fmla="*/ 236 h 321"/>
                  <a:gd name="T42" fmla="*/ 22 w 110"/>
                  <a:gd name="T43" fmla="*/ 187 h 321"/>
                  <a:gd name="T44" fmla="*/ 16 w 110"/>
                  <a:gd name="T45" fmla="*/ 194 h 321"/>
                  <a:gd name="T46" fmla="*/ 11 w 110"/>
                  <a:gd name="T47" fmla="*/ 187 h 321"/>
                  <a:gd name="T48" fmla="*/ 0 w 110"/>
                  <a:gd name="T49" fmla="*/ 132 h 321"/>
                  <a:gd name="T50" fmla="*/ 0 w 110"/>
                  <a:gd name="T51" fmla="*/ 125 h 321"/>
                  <a:gd name="T52" fmla="*/ 5 w 110"/>
                  <a:gd name="T53" fmla="*/ 117 h 321"/>
                  <a:gd name="T54" fmla="*/ 5 w 110"/>
                  <a:gd name="T55" fmla="*/ 104 h 321"/>
                  <a:gd name="T56" fmla="*/ 5 w 110"/>
                  <a:gd name="T57" fmla="*/ 83 h 321"/>
                  <a:gd name="T58" fmla="*/ 5 w 110"/>
                  <a:gd name="T59" fmla="*/ 76 h 321"/>
                  <a:gd name="T60" fmla="*/ 11 w 110"/>
                  <a:gd name="T61" fmla="*/ 55 h 321"/>
                  <a:gd name="T62" fmla="*/ 11 w 110"/>
                  <a:gd name="T63" fmla="*/ 41 h 321"/>
                  <a:gd name="T64" fmla="*/ 16 w 110"/>
                  <a:gd name="T65" fmla="*/ 27 h 321"/>
                  <a:gd name="T66" fmla="*/ 22 w 110"/>
                  <a:gd name="T67" fmla="*/ 13 h 321"/>
                  <a:gd name="T68" fmla="*/ 34 w 110"/>
                  <a:gd name="T69" fmla="*/ 6 h 321"/>
                  <a:gd name="T70" fmla="*/ 51 w 110"/>
                  <a:gd name="T71" fmla="*/ 0 h 321"/>
                  <a:gd name="T72" fmla="*/ 45 w 110"/>
                  <a:gd name="T73" fmla="*/ 6 h 321"/>
                  <a:gd name="T74" fmla="*/ 45 w 110"/>
                  <a:gd name="T75" fmla="*/ 20 h 321"/>
                  <a:gd name="T76" fmla="*/ 51 w 110"/>
                  <a:gd name="T77" fmla="*/ 27 h 321"/>
                  <a:gd name="T78" fmla="*/ 51 w 110"/>
                  <a:gd name="T79" fmla="*/ 34 h 321"/>
                  <a:gd name="T80" fmla="*/ 63 w 110"/>
                  <a:gd name="T81" fmla="*/ 34 h 321"/>
                  <a:gd name="T82" fmla="*/ 68 w 110"/>
                  <a:gd name="T83" fmla="*/ 34 h 3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10" h="321">
                    <a:moveTo>
                      <a:pt x="68" y="34"/>
                    </a:moveTo>
                    <a:lnTo>
                      <a:pt x="57" y="111"/>
                    </a:lnTo>
                    <a:lnTo>
                      <a:pt x="51" y="117"/>
                    </a:lnTo>
                    <a:lnTo>
                      <a:pt x="68" y="117"/>
                    </a:lnTo>
                    <a:lnTo>
                      <a:pt x="86" y="125"/>
                    </a:lnTo>
                    <a:lnTo>
                      <a:pt x="92" y="125"/>
                    </a:lnTo>
                    <a:lnTo>
                      <a:pt x="92" y="187"/>
                    </a:lnTo>
                    <a:lnTo>
                      <a:pt x="109" y="187"/>
                    </a:lnTo>
                    <a:lnTo>
                      <a:pt x="92" y="208"/>
                    </a:lnTo>
                    <a:lnTo>
                      <a:pt x="80" y="194"/>
                    </a:lnTo>
                    <a:lnTo>
                      <a:pt x="74" y="194"/>
                    </a:lnTo>
                    <a:lnTo>
                      <a:pt x="80" y="180"/>
                    </a:lnTo>
                    <a:lnTo>
                      <a:pt x="80" y="146"/>
                    </a:lnTo>
                    <a:lnTo>
                      <a:pt x="45" y="153"/>
                    </a:lnTo>
                    <a:lnTo>
                      <a:pt x="40" y="187"/>
                    </a:lnTo>
                    <a:lnTo>
                      <a:pt x="45" y="215"/>
                    </a:lnTo>
                    <a:lnTo>
                      <a:pt x="68" y="278"/>
                    </a:lnTo>
                    <a:lnTo>
                      <a:pt x="109" y="271"/>
                    </a:lnTo>
                    <a:lnTo>
                      <a:pt x="92" y="320"/>
                    </a:lnTo>
                    <a:lnTo>
                      <a:pt x="34" y="278"/>
                    </a:lnTo>
                    <a:lnTo>
                      <a:pt x="28" y="236"/>
                    </a:lnTo>
                    <a:lnTo>
                      <a:pt x="22" y="187"/>
                    </a:lnTo>
                    <a:lnTo>
                      <a:pt x="16" y="194"/>
                    </a:lnTo>
                    <a:lnTo>
                      <a:pt x="11" y="187"/>
                    </a:lnTo>
                    <a:lnTo>
                      <a:pt x="0" y="132"/>
                    </a:lnTo>
                    <a:lnTo>
                      <a:pt x="0" y="125"/>
                    </a:lnTo>
                    <a:lnTo>
                      <a:pt x="5" y="117"/>
                    </a:lnTo>
                    <a:lnTo>
                      <a:pt x="5" y="104"/>
                    </a:lnTo>
                    <a:lnTo>
                      <a:pt x="5" y="83"/>
                    </a:lnTo>
                    <a:lnTo>
                      <a:pt x="5" y="76"/>
                    </a:lnTo>
                    <a:lnTo>
                      <a:pt x="11" y="55"/>
                    </a:lnTo>
                    <a:lnTo>
                      <a:pt x="11" y="41"/>
                    </a:lnTo>
                    <a:lnTo>
                      <a:pt x="16" y="27"/>
                    </a:lnTo>
                    <a:lnTo>
                      <a:pt x="22" y="13"/>
                    </a:lnTo>
                    <a:lnTo>
                      <a:pt x="34" y="6"/>
                    </a:lnTo>
                    <a:lnTo>
                      <a:pt x="51" y="0"/>
                    </a:lnTo>
                    <a:lnTo>
                      <a:pt x="45" y="6"/>
                    </a:lnTo>
                    <a:lnTo>
                      <a:pt x="45" y="20"/>
                    </a:lnTo>
                    <a:lnTo>
                      <a:pt x="51" y="27"/>
                    </a:lnTo>
                    <a:lnTo>
                      <a:pt x="51" y="34"/>
                    </a:lnTo>
                    <a:lnTo>
                      <a:pt x="63" y="34"/>
                    </a:lnTo>
                    <a:lnTo>
                      <a:pt x="68" y="34"/>
                    </a:lnTo>
                  </a:path>
                </a:pathLst>
              </a:custGeom>
              <a:solidFill>
                <a:srgbClr val="FF9F1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34529" name="Freeform 33"/>
            <p:cNvSpPr/>
            <p:nvPr/>
          </p:nvSpPr>
          <p:spPr bwMode="auto">
            <a:xfrm>
              <a:off x="3564" y="2020"/>
              <a:ext cx="195" cy="191"/>
            </a:xfrm>
            <a:custGeom>
              <a:avLst/>
              <a:gdLst>
                <a:gd name="T0" fmla="*/ 18 w 195"/>
                <a:gd name="T1" fmla="*/ 190 h 191"/>
                <a:gd name="T2" fmla="*/ 0 w 195"/>
                <a:gd name="T3" fmla="*/ 142 h 191"/>
                <a:gd name="T4" fmla="*/ 6 w 195"/>
                <a:gd name="T5" fmla="*/ 95 h 191"/>
                <a:gd name="T6" fmla="*/ 6 w 195"/>
                <a:gd name="T7" fmla="*/ 60 h 191"/>
                <a:gd name="T8" fmla="*/ 18 w 195"/>
                <a:gd name="T9" fmla="*/ 47 h 191"/>
                <a:gd name="T10" fmla="*/ 24 w 195"/>
                <a:gd name="T11" fmla="*/ 33 h 191"/>
                <a:gd name="T12" fmla="*/ 42 w 195"/>
                <a:gd name="T13" fmla="*/ 19 h 191"/>
                <a:gd name="T14" fmla="*/ 66 w 195"/>
                <a:gd name="T15" fmla="*/ 13 h 191"/>
                <a:gd name="T16" fmla="*/ 91 w 195"/>
                <a:gd name="T17" fmla="*/ 0 h 191"/>
                <a:gd name="T18" fmla="*/ 121 w 195"/>
                <a:gd name="T19" fmla="*/ 6 h 191"/>
                <a:gd name="T20" fmla="*/ 145 w 195"/>
                <a:gd name="T21" fmla="*/ 13 h 191"/>
                <a:gd name="T22" fmla="*/ 157 w 195"/>
                <a:gd name="T23" fmla="*/ 19 h 191"/>
                <a:gd name="T24" fmla="*/ 170 w 195"/>
                <a:gd name="T25" fmla="*/ 26 h 191"/>
                <a:gd name="T26" fmla="*/ 175 w 195"/>
                <a:gd name="T27" fmla="*/ 40 h 191"/>
                <a:gd name="T28" fmla="*/ 181 w 195"/>
                <a:gd name="T29" fmla="*/ 54 h 191"/>
                <a:gd name="T30" fmla="*/ 188 w 195"/>
                <a:gd name="T31" fmla="*/ 88 h 191"/>
                <a:gd name="T32" fmla="*/ 194 w 195"/>
                <a:gd name="T33" fmla="*/ 115 h 191"/>
                <a:gd name="T34" fmla="*/ 194 w 195"/>
                <a:gd name="T35" fmla="*/ 142 h 191"/>
                <a:gd name="T36" fmla="*/ 194 w 195"/>
                <a:gd name="T37" fmla="*/ 149 h 191"/>
                <a:gd name="T38" fmla="*/ 188 w 195"/>
                <a:gd name="T39" fmla="*/ 176 h 191"/>
                <a:gd name="T40" fmla="*/ 188 w 195"/>
                <a:gd name="T41" fmla="*/ 149 h 191"/>
                <a:gd name="T42" fmla="*/ 175 w 195"/>
                <a:gd name="T43" fmla="*/ 156 h 191"/>
                <a:gd name="T44" fmla="*/ 170 w 195"/>
                <a:gd name="T45" fmla="*/ 170 h 191"/>
                <a:gd name="T46" fmla="*/ 170 w 195"/>
                <a:gd name="T47" fmla="*/ 156 h 191"/>
                <a:gd name="T48" fmla="*/ 170 w 195"/>
                <a:gd name="T49" fmla="*/ 135 h 191"/>
                <a:gd name="T50" fmla="*/ 157 w 195"/>
                <a:gd name="T51" fmla="*/ 101 h 191"/>
                <a:gd name="T52" fmla="*/ 164 w 195"/>
                <a:gd name="T53" fmla="*/ 88 h 191"/>
                <a:gd name="T54" fmla="*/ 145 w 195"/>
                <a:gd name="T55" fmla="*/ 95 h 191"/>
                <a:gd name="T56" fmla="*/ 127 w 195"/>
                <a:gd name="T57" fmla="*/ 101 h 191"/>
                <a:gd name="T58" fmla="*/ 115 w 195"/>
                <a:gd name="T59" fmla="*/ 95 h 191"/>
                <a:gd name="T60" fmla="*/ 97 w 195"/>
                <a:gd name="T61" fmla="*/ 95 h 191"/>
                <a:gd name="T62" fmla="*/ 85 w 195"/>
                <a:gd name="T63" fmla="*/ 88 h 191"/>
                <a:gd name="T64" fmla="*/ 97 w 195"/>
                <a:gd name="T65" fmla="*/ 101 h 191"/>
                <a:gd name="T66" fmla="*/ 91 w 195"/>
                <a:gd name="T67" fmla="*/ 101 h 191"/>
                <a:gd name="T68" fmla="*/ 66 w 195"/>
                <a:gd name="T69" fmla="*/ 95 h 191"/>
                <a:gd name="T70" fmla="*/ 54 w 195"/>
                <a:gd name="T71" fmla="*/ 88 h 191"/>
                <a:gd name="T72" fmla="*/ 42 w 195"/>
                <a:gd name="T73" fmla="*/ 81 h 191"/>
                <a:gd name="T74" fmla="*/ 42 w 195"/>
                <a:gd name="T75" fmla="*/ 95 h 191"/>
                <a:gd name="T76" fmla="*/ 36 w 195"/>
                <a:gd name="T77" fmla="*/ 115 h 191"/>
                <a:gd name="T78" fmla="*/ 30 w 195"/>
                <a:gd name="T79" fmla="*/ 129 h 191"/>
                <a:gd name="T80" fmla="*/ 30 w 195"/>
                <a:gd name="T81" fmla="*/ 142 h 191"/>
                <a:gd name="T82" fmla="*/ 30 w 195"/>
                <a:gd name="T83" fmla="*/ 156 h 191"/>
                <a:gd name="T84" fmla="*/ 30 w 195"/>
                <a:gd name="T85" fmla="*/ 170 h 191"/>
                <a:gd name="T86" fmla="*/ 24 w 195"/>
                <a:gd name="T87" fmla="*/ 156 h 191"/>
                <a:gd name="T88" fmla="*/ 12 w 195"/>
                <a:gd name="T89" fmla="*/ 149 h 191"/>
                <a:gd name="T90" fmla="*/ 6 w 195"/>
                <a:gd name="T91" fmla="*/ 163 h 191"/>
                <a:gd name="T92" fmla="*/ 18 w 195"/>
                <a:gd name="T93" fmla="*/ 19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95" h="191">
                  <a:moveTo>
                    <a:pt x="18" y="190"/>
                  </a:moveTo>
                  <a:lnTo>
                    <a:pt x="0" y="142"/>
                  </a:lnTo>
                  <a:lnTo>
                    <a:pt x="6" y="95"/>
                  </a:lnTo>
                  <a:lnTo>
                    <a:pt x="6" y="60"/>
                  </a:lnTo>
                  <a:lnTo>
                    <a:pt x="18" y="47"/>
                  </a:lnTo>
                  <a:lnTo>
                    <a:pt x="24" y="33"/>
                  </a:lnTo>
                  <a:lnTo>
                    <a:pt x="42" y="19"/>
                  </a:lnTo>
                  <a:lnTo>
                    <a:pt x="66" y="13"/>
                  </a:lnTo>
                  <a:lnTo>
                    <a:pt x="91" y="0"/>
                  </a:lnTo>
                  <a:lnTo>
                    <a:pt x="121" y="6"/>
                  </a:lnTo>
                  <a:lnTo>
                    <a:pt x="145" y="13"/>
                  </a:lnTo>
                  <a:lnTo>
                    <a:pt x="157" y="19"/>
                  </a:lnTo>
                  <a:lnTo>
                    <a:pt x="170" y="26"/>
                  </a:lnTo>
                  <a:lnTo>
                    <a:pt x="175" y="40"/>
                  </a:lnTo>
                  <a:lnTo>
                    <a:pt x="181" y="54"/>
                  </a:lnTo>
                  <a:lnTo>
                    <a:pt x="188" y="88"/>
                  </a:lnTo>
                  <a:lnTo>
                    <a:pt x="194" y="115"/>
                  </a:lnTo>
                  <a:lnTo>
                    <a:pt x="194" y="142"/>
                  </a:lnTo>
                  <a:lnTo>
                    <a:pt x="194" y="149"/>
                  </a:lnTo>
                  <a:lnTo>
                    <a:pt x="188" y="176"/>
                  </a:lnTo>
                  <a:lnTo>
                    <a:pt x="188" y="149"/>
                  </a:lnTo>
                  <a:lnTo>
                    <a:pt x="175" y="156"/>
                  </a:lnTo>
                  <a:lnTo>
                    <a:pt x="170" y="170"/>
                  </a:lnTo>
                  <a:lnTo>
                    <a:pt x="170" y="156"/>
                  </a:lnTo>
                  <a:lnTo>
                    <a:pt x="170" y="135"/>
                  </a:lnTo>
                  <a:lnTo>
                    <a:pt x="157" y="101"/>
                  </a:lnTo>
                  <a:lnTo>
                    <a:pt x="164" y="88"/>
                  </a:lnTo>
                  <a:lnTo>
                    <a:pt x="145" y="95"/>
                  </a:lnTo>
                  <a:lnTo>
                    <a:pt x="127" y="101"/>
                  </a:lnTo>
                  <a:lnTo>
                    <a:pt x="115" y="95"/>
                  </a:lnTo>
                  <a:lnTo>
                    <a:pt x="97" y="95"/>
                  </a:lnTo>
                  <a:lnTo>
                    <a:pt x="85" y="88"/>
                  </a:lnTo>
                  <a:lnTo>
                    <a:pt x="97" y="101"/>
                  </a:lnTo>
                  <a:lnTo>
                    <a:pt x="91" y="101"/>
                  </a:lnTo>
                  <a:lnTo>
                    <a:pt x="66" y="95"/>
                  </a:lnTo>
                  <a:lnTo>
                    <a:pt x="54" y="88"/>
                  </a:lnTo>
                  <a:lnTo>
                    <a:pt x="42" y="81"/>
                  </a:lnTo>
                  <a:lnTo>
                    <a:pt x="42" y="95"/>
                  </a:lnTo>
                  <a:lnTo>
                    <a:pt x="36" y="115"/>
                  </a:lnTo>
                  <a:lnTo>
                    <a:pt x="30" y="129"/>
                  </a:lnTo>
                  <a:lnTo>
                    <a:pt x="30" y="142"/>
                  </a:lnTo>
                  <a:lnTo>
                    <a:pt x="30" y="156"/>
                  </a:lnTo>
                  <a:lnTo>
                    <a:pt x="30" y="170"/>
                  </a:lnTo>
                  <a:lnTo>
                    <a:pt x="24" y="156"/>
                  </a:lnTo>
                  <a:lnTo>
                    <a:pt x="12" y="149"/>
                  </a:lnTo>
                  <a:lnTo>
                    <a:pt x="6" y="163"/>
                  </a:lnTo>
                  <a:lnTo>
                    <a:pt x="18" y="19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4530" name="Freeform 34"/>
            <p:cNvSpPr/>
            <p:nvPr/>
          </p:nvSpPr>
          <p:spPr bwMode="auto">
            <a:xfrm>
              <a:off x="3551" y="2155"/>
              <a:ext cx="227" cy="78"/>
            </a:xfrm>
            <a:custGeom>
              <a:avLst/>
              <a:gdLst>
                <a:gd name="T0" fmla="*/ 102 w 227"/>
                <a:gd name="T1" fmla="*/ 14 h 78"/>
                <a:gd name="T2" fmla="*/ 77 w 227"/>
                <a:gd name="T3" fmla="*/ 7 h 78"/>
                <a:gd name="T4" fmla="*/ 23 w 227"/>
                <a:gd name="T5" fmla="*/ 5 h 78"/>
                <a:gd name="T6" fmla="*/ 0 w 227"/>
                <a:gd name="T7" fmla="*/ 2 h 78"/>
                <a:gd name="T8" fmla="*/ 7 w 227"/>
                <a:gd name="T9" fmla="*/ 51 h 78"/>
                <a:gd name="T10" fmla="*/ 26 w 227"/>
                <a:gd name="T11" fmla="*/ 75 h 78"/>
                <a:gd name="T12" fmla="*/ 73 w 227"/>
                <a:gd name="T13" fmla="*/ 77 h 78"/>
                <a:gd name="T14" fmla="*/ 87 w 227"/>
                <a:gd name="T15" fmla="*/ 67 h 78"/>
                <a:gd name="T16" fmla="*/ 101 w 227"/>
                <a:gd name="T17" fmla="*/ 40 h 78"/>
                <a:gd name="T18" fmla="*/ 116 w 227"/>
                <a:gd name="T19" fmla="*/ 40 h 78"/>
                <a:gd name="T20" fmla="*/ 132 w 227"/>
                <a:gd name="T21" fmla="*/ 57 h 78"/>
                <a:gd name="T22" fmla="*/ 148 w 227"/>
                <a:gd name="T23" fmla="*/ 75 h 78"/>
                <a:gd name="T24" fmla="*/ 192 w 227"/>
                <a:gd name="T25" fmla="*/ 75 h 78"/>
                <a:gd name="T26" fmla="*/ 213 w 227"/>
                <a:gd name="T27" fmla="*/ 49 h 78"/>
                <a:gd name="T28" fmla="*/ 226 w 227"/>
                <a:gd name="T29" fmla="*/ 0 h 78"/>
                <a:gd name="T30" fmla="*/ 195 w 227"/>
                <a:gd name="T31" fmla="*/ 5 h 78"/>
                <a:gd name="T32" fmla="*/ 146 w 227"/>
                <a:gd name="T33" fmla="*/ 6 h 78"/>
                <a:gd name="T34" fmla="*/ 116 w 227"/>
                <a:gd name="T35" fmla="*/ 14 h 78"/>
                <a:gd name="T36" fmla="*/ 102 w 227"/>
                <a:gd name="T37" fmla="*/ 14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27" h="78">
                  <a:moveTo>
                    <a:pt x="102" y="14"/>
                  </a:moveTo>
                  <a:lnTo>
                    <a:pt x="77" y="7"/>
                  </a:lnTo>
                  <a:lnTo>
                    <a:pt x="23" y="5"/>
                  </a:lnTo>
                  <a:lnTo>
                    <a:pt x="0" y="2"/>
                  </a:lnTo>
                  <a:lnTo>
                    <a:pt x="7" y="51"/>
                  </a:lnTo>
                  <a:lnTo>
                    <a:pt x="26" y="75"/>
                  </a:lnTo>
                  <a:lnTo>
                    <a:pt x="73" y="77"/>
                  </a:lnTo>
                  <a:lnTo>
                    <a:pt x="87" y="67"/>
                  </a:lnTo>
                  <a:lnTo>
                    <a:pt x="101" y="40"/>
                  </a:lnTo>
                  <a:lnTo>
                    <a:pt x="116" y="40"/>
                  </a:lnTo>
                  <a:lnTo>
                    <a:pt x="132" y="57"/>
                  </a:lnTo>
                  <a:lnTo>
                    <a:pt x="148" y="75"/>
                  </a:lnTo>
                  <a:lnTo>
                    <a:pt x="192" y="75"/>
                  </a:lnTo>
                  <a:lnTo>
                    <a:pt x="213" y="49"/>
                  </a:lnTo>
                  <a:lnTo>
                    <a:pt x="226" y="0"/>
                  </a:lnTo>
                  <a:lnTo>
                    <a:pt x="195" y="5"/>
                  </a:lnTo>
                  <a:lnTo>
                    <a:pt x="146" y="6"/>
                  </a:lnTo>
                  <a:lnTo>
                    <a:pt x="116" y="14"/>
                  </a:lnTo>
                  <a:lnTo>
                    <a:pt x="102" y="14"/>
                  </a:lnTo>
                </a:path>
              </a:pathLst>
            </a:custGeom>
            <a:solidFill>
              <a:schemeClr val="bg2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4531" name="Oval 35"/>
            <p:cNvSpPr>
              <a:spLocks noChangeArrowheads="1"/>
            </p:cNvSpPr>
            <p:nvPr/>
          </p:nvSpPr>
          <p:spPr bwMode="auto">
            <a:xfrm>
              <a:off x="3578" y="2172"/>
              <a:ext cx="55" cy="4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4532" name="Oval 36"/>
            <p:cNvSpPr>
              <a:spLocks noChangeArrowheads="1"/>
            </p:cNvSpPr>
            <p:nvPr/>
          </p:nvSpPr>
          <p:spPr bwMode="auto">
            <a:xfrm>
              <a:off x="3621" y="2191"/>
              <a:ext cx="12" cy="17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rgbClr val="3365FB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4533" name="Oval 37"/>
            <p:cNvSpPr>
              <a:spLocks noChangeArrowheads="1"/>
            </p:cNvSpPr>
            <p:nvPr/>
          </p:nvSpPr>
          <p:spPr bwMode="auto">
            <a:xfrm>
              <a:off x="3694" y="2170"/>
              <a:ext cx="54" cy="4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4534" name="Oval 38"/>
            <p:cNvSpPr>
              <a:spLocks noChangeArrowheads="1"/>
            </p:cNvSpPr>
            <p:nvPr/>
          </p:nvSpPr>
          <p:spPr bwMode="auto">
            <a:xfrm>
              <a:off x="3728" y="2190"/>
              <a:ext cx="15" cy="17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rgbClr val="3365FB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4535" name="Freeform 39"/>
            <p:cNvSpPr/>
            <p:nvPr/>
          </p:nvSpPr>
          <p:spPr bwMode="auto">
            <a:xfrm>
              <a:off x="3579" y="2249"/>
              <a:ext cx="159" cy="54"/>
            </a:xfrm>
            <a:custGeom>
              <a:avLst/>
              <a:gdLst>
                <a:gd name="T0" fmla="*/ 69 w 159"/>
                <a:gd name="T1" fmla="*/ 1 h 54"/>
                <a:gd name="T2" fmla="*/ 40 w 159"/>
                <a:gd name="T3" fmla="*/ 9 h 54"/>
                <a:gd name="T4" fmla="*/ 19 w 159"/>
                <a:gd name="T5" fmla="*/ 22 h 54"/>
                <a:gd name="T6" fmla="*/ 12 w 159"/>
                <a:gd name="T7" fmla="*/ 42 h 54"/>
                <a:gd name="T8" fmla="*/ 2 w 159"/>
                <a:gd name="T9" fmla="*/ 46 h 54"/>
                <a:gd name="T10" fmla="*/ 0 w 159"/>
                <a:gd name="T11" fmla="*/ 42 h 54"/>
                <a:gd name="T12" fmla="*/ 1 w 159"/>
                <a:gd name="T13" fmla="*/ 50 h 54"/>
                <a:gd name="T14" fmla="*/ 14 w 159"/>
                <a:gd name="T15" fmla="*/ 49 h 54"/>
                <a:gd name="T16" fmla="*/ 25 w 159"/>
                <a:gd name="T17" fmla="*/ 38 h 54"/>
                <a:gd name="T18" fmla="*/ 37 w 159"/>
                <a:gd name="T19" fmla="*/ 33 h 54"/>
                <a:gd name="T20" fmla="*/ 54 w 159"/>
                <a:gd name="T21" fmla="*/ 33 h 54"/>
                <a:gd name="T22" fmla="*/ 75 w 159"/>
                <a:gd name="T23" fmla="*/ 34 h 54"/>
                <a:gd name="T24" fmla="*/ 78 w 159"/>
                <a:gd name="T25" fmla="*/ 29 h 54"/>
                <a:gd name="T26" fmla="*/ 84 w 159"/>
                <a:gd name="T27" fmla="*/ 36 h 54"/>
                <a:gd name="T28" fmla="*/ 124 w 159"/>
                <a:gd name="T29" fmla="*/ 35 h 54"/>
                <a:gd name="T30" fmla="*/ 137 w 159"/>
                <a:gd name="T31" fmla="*/ 44 h 54"/>
                <a:gd name="T32" fmla="*/ 142 w 159"/>
                <a:gd name="T33" fmla="*/ 53 h 54"/>
                <a:gd name="T34" fmla="*/ 154 w 159"/>
                <a:gd name="T35" fmla="*/ 51 h 54"/>
                <a:gd name="T36" fmla="*/ 158 w 159"/>
                <a:gd name="T37" fmla="*/ 44 h 54"/>
                <a:gd name="T38" fmla="*/ 151 w 159"/>
                <a:gd name="T39" fmla="*/ 46 h 54"/>
                <a:gd name="T40" fmla="*/ 145 w 159"/>
                <a:gd name="T41" fmla="*/ 41 h 54"/>
                <a:gd name="T42" fmla="*/ 140 w 159"/>
                <a:gd name="T43" fmla="*/ 29 h 54"/>
                <a:gd name="T44" fmla="*/ 130 w 159"/>
                <a:gd name="T45" fmla="*/ 19 h 54"/>
                <a:gd name="T46" fmla="*/ 120 w 159"/>
                <a:gd name="T47" fmla="*/ 13 h 54"/>
                <a:gd name="T48" fmla="*/ 99 w 159"/>
                <a:gd name="T49" fmla="*/ 3 h 54"/>
                <a:gd name="T50" fmla="*/ 82 w 159"/>
                <a:gd name="T5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59" h="54">
                  <a:moveTo>
                    <a:pt x="69" y="1"/>
                  </a:moveTo>
                  <a:lnTo>
                    <a:pt x="40" y="9"/>
                  </a:lnTo>
                  <a:lnTo>
                    <a:pt x="19" y="22"/>
                  </a:lnTo>
                  <a:lnTo>
                    <a:pt x="12" y="42"/>
                  </a:lnTo>
                  <a:lnTo>
                    <a:pt x="2" y="46"/>
                  </a:lnTo>
                  <a:lnTo>
                    <a:pt x="0" y="42"/>
                  </a:lnTo>
                  <a:lnTo>
                    <a:pt x="1" y="50"/>
                  </a:lnTo>
                  <a:lnTo>
                    <a:pt x="14" y="49"/>
                  </a:lnTo>
                  <a:lnTo>
                    <a:pt x="25" y="38"/>
                  </a:lnTo>
                  <a:lnTo>
                    <a:pt x="37" y="33"/>
                  </a:lnTo>
                  <a:lnTo>
                    <a:pt x="54" y="33"/>
                  </a:lnTo>
                  <a:lnTo>
                    <a:pt x="75" y="34"/>
                  </a:lnTo>
                  <a:lnTo>
                    <a:pt x="78" y="29"/>
                  </a:lnTo>
                  <a:lnTo>
                    <a:pt x="84" y="36"/>
                  </a:lnTo>
                  <a:lnTo>
                    <a:pt x="124" y="35"/>
                  </a:lnTo>
                  <a:lnTo>
                    <a:pt x="137" y="44"/>
                  </a:lnTo>
                  <a:lnTo>
                    <a:pt x="142" y="53"/>
                  </a:lnTo>
                  <a:lnTo>
                    <a:pt x="154" y="51"/>
                  </a:lnTo>
                  <a:lnTo>
                    <a:pt x="158" y="44"/>
                  </a:lnTo>
                  <a:lnTo>
                    <a:pt x="151" y="46"/>
                  </a:lnTo>
                  <a:lnTo>
                    <a:pt x="145" y="41"/>
                  </a:lnTo>
                  <a:lnTo>
                    <a:pt x="140" y="29"/>
                  </a:lnTo>
                  <a:lnTo>
                    <a:pt x="130" y="19"/>
                  </a:lnTo>
                  <a:lnTo>
                    <a:pt x="120" y="13"/>
                  </a:lnTo>
                  <a:lnTo>
                    <a:pt x="99" y="3"/>
                  </a:lnTo>
                  <a:lnTo>
                    <a:pt x="82" y="0"/>
                  </a:lnTo>
                </a:path>
              </a:pathLst>
            </a:custGeom>
            <a:solidFill>
              <a:schemeClr val="bg2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4536" name="Freeform 40"/>
            <p:cNvSpPr/>
            <p:nvPr/>
          </p:nvSpPr>
          <p:spPr bwMode="auto">
            <a:xfrm>
              <a:off x="3637" y="2197"/>
              <a:ext cx="87" cy="82"/>
            </a:xfrm>
            <a:custGeom>
              <a:avLst/>
              <a:gdLst>
                <a:gd name="T0" fmla="*/ 0 w 87"/>
                <a:gd name="T1" fmla="*/ 32 h 82"/>
                <a:gd name="T2" fmla="*/ 0 w 87"/>
                <a:gd name="T3" fmla="*/ 50 h 82"/>
                <a:gd name="T4" fmla="*/ 26 w 87"/>
                <a:gd name="T5" fmla="*/ 54 h 82"/>
                <a:gd name="T6" fmla="*/ 71 w 87"/>
                <a:gd name="T7" fmla="*/ 81 h 82"/>
                <a:gd name="T8" fmla="*/ 86 w 87"/>
                <a:gd name="T9" fmla="*/ 75 h 82"/>
                <a:gd name="T10" fmla="*/ 86 w 87"/>
                <a:gd name="T11" fmla="*/ 59 h 82"/>
                <a:gd name="T12" fmla="*/ 39 w 87"/>
                <a:gd name="T13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82">
                  <a:moveTo>
                    <a:pt x="0" y="32"/>
                  </a:moveTo>
                  <a:lnTo>
                    <a:pt x="0" y="50"/>
                  </a:lnTo>
                  <a:lnTo>
                    <a:pt x="26" y="54"/>
                  </a:lnTo>
                  <a:lnTo>
                    <a:pt x="71" y="81"/>
                  </a:lnTo>
                  <a:lnTo>
                    <a:pt x="86" y="75"/>
                  </a:lnTo>
                  <a:lnTo>
                    <a:pt x="86" y="59"/>
                  </a:lnTo>
                  <a:lnTo>
                    <a:pt x="39" y="0"/>
                  </a:lnTo>
                </a:path>
              </a:pathLst>
            </a:custGeom>
            <a:solidFill>
              <a:srgbClr val="FFBF5F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34537" name="Freeform 41"/>
          <p:cNvSpPr/>
          <p:nvPr/>
        </p:nvSpPr>
        <p:spPr bwMode="auto">
          <a:xfrm>
            <a:off x="7524750" y="2636838"/>
            <a:ext cx="487363" cy="1257300"/>
          </a:xfrm>
          <a:custGeom>
            <a:avLst/>
            <a:gdLst>
              <a:gd name="T0" fmla="*/ 115 w 307"/>
              <a:gd name="T1" fmla="*/ 3 h 792"/>
              <a:gd name="T2" fmla="*/ 52 w 307"/>
              <a:gd name="T3" fmla="*/ 37 h 792"/>
              <a:gd name="T4" fmla="*/ 12 w 307"/>
              <a:gd name="T5" fmla="*/ 166 h 792"/>
              <a:gd name="T6" fmla="*/ 5 w 307"/>
              <a:gd name="T7" fmla="*/ 215 h 792"/>
              <a:gd name="T8" fmla="*/ 0 w 307"/>
              <a:gd name="T9" fmla="*/ 321 h 792"/>
              <a:gd name="T10" fmla="*/ 43 w 307"/>
              <a:gd name="T11" fmla="*/ 321 h 792"/>
              <a:gd name="T12" fmla="*/ 45 w 307"/>
              <a:gd name="T13" fmla="*/ 231 h 792"/>
              <a:gd name="T14" fmla="*/ 75 w 307"/>
              <a:gd name="T15" fmla="*/ 151 h 792"/>
              <a:gd name="T16" fmla="*/ 79 w 307"/>
              <a:gd name="T17" fmla="*/ 268 h 792"/>
              <a:gd name="T18" fmla="*/ 72 w 307"/>
              <a:gd name="T19" fmla="*/ 393 h 792"/>
              <a:gd name="T20" fmla="*/ 92 w 307"/>
              <a:gd name="T21" fmla="*/ 397 h 792"/>
              <a:gd name="T22" fmla="*/ 89 w 307"/>
              <a:gd name="T23" fmla="*/ 556 h 792"/>
              <a:gd name="T24" fmla="*/ 85 w 307"/>
              <a:gd name="T25" fmla="*/ 783 h 792"/>
              <a:gd name="T26" fmla="*/ 112 w 307"/>
              <a:gd name="T27" fmla="*/ 791 h 792"/>
              <a:gd name="T28" fmla="*/ 142 w 307"/>
              <a:gd name="T29" fmla="*/ 775 h 792"/>
              <a:gd name="T30" fmla="*/ 168 w 307"/>
              <a:gd name="T31" fmla="*/ 400 h 792"/>
              <a:gd name="T32" fmla="*/ 179 w 307"/>
              <a:gd name="T33" fmla="*/ 617 h 792"/>
              <a:gd name="T34" fmla="*/ 185 w 307"/>
              <a:gd name="T35" fmla="*/ 775 h 792"/>
              <a:gd name="T36" fmla="*/ 222 w 307"/>
              <a:gd name="T37" fmla="*/ 791 h 792"/>
              <a:gd name="T38" fmla="*/ 251 w 307"/>
              <a:gd name="T39" fmla="*/ 787 h 792"/>
              <a:gd name="T40" fmla="*/ 238 w 307"/>
              <a:gd name="T41" fmla="*/ 488 h 792"/>
              <a:gd name="T42" fmla="*/ 240 w 307"/>
              <a:gd name="T43" fmla="*/ 405 h 792"/>
              <a:gd name="T44" fmla="*/ 257 w 307"/>
              <a:gd name="T45" fmla="*/ 403 h 792"/>
              <a:gd name="T46" fmla="*/ 247 w 307"/>
              <a:gd name="T47" fmla="*/ 314 h 792"/>
              <a:gd name="T48" fmla="*/ 254 w 307"/>
              <a:gd name="T49" fmla="*/ 145 h 792"/>
              <a:gd name="T50" fmla="*/ 263 w 307"/>
              <a:gd name="T51" fmla="*/ 214 h 792"/>
              <a:gd name="T52" fmla="*/ 251 w 307"/>
              <a:gd name="T53" fmla="*/ 319 h 792"/>
              <a:gd name="T54" fmla="*/ 292 w 307"/>
              <a:gd name="T55" fmla="*/ 319 h 792"/>
              <a:gd name="T56" fmla="*/ 304 w 307"/>
              <a:gd name="T57" fmla="*/ 224 h 792"/>
              <a:gd name="T58" fmla="*/ 306 w 307"/>
              <a:gd name="T59" fmla="*/ 181 h 792"/>
              <a:gd name="T60" fmla="*/ 272 w 307"/>
              <a:gd name="T61" fmla="*/ 37 h 792"/>
              <a:gd name="T62" fmla="*/ 198 w 307"/>
              <a:gd name="T63" fmla="*/ 0 h 792"/>
              <a:gd name="T64" fmla="*/ 165 w 307"/>
              <a:gd name="T65" fmla="*/ 249 h 792"/>
              <a:gd name="T66" fmla="*/ 115 w 307"/>
              <a:gd name="T67" fmla="*/ 3 h 7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307" h="792">
                <a:moveTo>
                  <a:pt x="115" y="3"/>
                </a:moveTo>
                <a:lnTo>
                  <a:pt x="52" y="37"/>
                </a:lnTo>
                <a:lnTo>
                  <a:pt x="12" y="166"/>
                </a:lnTo>
                <a:lnTo>
                  <a:pt x="5" y="215"/>
                </a:lnTo>
                <a:lnTo>
                  <a:pt x="0" y="321"/>
                </a:lnTo>
                <a:lnTo>
                  <a:pt x="43" y="321"/>
                </a:lnTo>
                <a:lnTo>
                  <a:pt x="45" y="231"/>
                </a:lnTo>
                <a:lnTo>
                  <a:pt x="75" y="151"/>
                </a:lnTo>
                <a:lnTo>
                  <a:pt x="79" y="268"/>
                </a:lnTo>
                <a:lnTo>
                  <a:pt x="72" y="393"/>
                </a:lnTo>
                <a:lnTo>
                  <a:pt x="92" y="397"/>
                </a:lnTo>
                <a:lnTo>
                  <a:pt x="89" y="556"/>
                </a:lnTo>
                <a:lnTo>
                  <a:pt x="85" y="783"/>
                </a:lnTo>
                <a:lnTo>
                  <a:pt x="112" y="791"/>
                </a:lnTo>
                <a:lnTo>
                  <a:pt x="142" y="775"/>
                </a:lnTo>
                <a:lnTo>
                  <a:pt x="168" y="400"/>
                </a:lnTo>
                <a:lnTo>
                  <a:pt x="179" y="617"/>
                </a:lnTo>
                <a:lnTo>
                  <a:pt x="185" y="775"/>
                </a:lnTo>
                <a:lnTo>
                  <a:pt x="222" y="791"/>
                </a:lnTo>
                <a:lnTo>
                  <a:pt x="251" y="787"/>
                </a:lnTo>
                <a:lnTo>
                  <a:pt x="238" y="488"/>
                </a:lnTo>
                <a:lnTo>
                  <a:pt x="240" y="405"/>
                </a:lnTo>
                <a:lnTo>
                  <a:pt x="257" y="403"/>
                </a:lnTo>
                <a:lnTo>
                  <a:pt x="247" y="314"/>
                </a:lnTo>
                <a:lnTo>
                  <a:pt x="254" y="145"/>
                </a:lnTo>
                <a:lnTo>
                  <a:pt x="263" y="214"/>
                </a:lnTo>
                <a:lnTo>
                  <a:pt x="251" y="319"/>
                </a:lnTo>
                <a:lnTo>
                  <a:pt x="292" y="319"/>
                </a:lnTo>
                <a:lnTo>
                  <a:pt x="304" y="224"/>
                </a:lnTo>
                <a:lnTo>
                  <a:pt x="306" y="181"/>
                </a:lnTo>
                <a:lnTo>
                  <a:pt x="272" y="37"/>
                </a:lnTo>
                <a:lnTo>
                  <a:pt x="198" y="0"/>
                </a:lnTo>
                <a:lnTo>
                  <a:pt x="165" y="249"/>
                </a:lnTo>
                <a:lnTo>
                  <a:pt x="115" y="3"/>
                </a:lnTo>
              </a:path>
            </a:pathLst>
          </a:custGeom>
          <a:solidFill>
            <a:srgbClr val="000080"/>
          </a:solidFill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4538" name="Line 42"/>
          <p:cNvSpPr>
            <a:spLocks noChangeShapeType="1"/>
          </p:cNvSpPr>
          <p:nvPr/>
        </p:nvSpPr>
        <p:spPr bwMode="auto">
          <a:xfrm flipH="1">
            <a:off x="5580063" y="2852738"/>
            <a:ext cx="1944687" cy="3240087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4539" name="Text Box 43"/>
          <p:cNvSpPr txBox="1">
            <a:spLocks noChangeArrowheads="1"/>
          </p:cNvSpPr>
          <p:nvPr/>
        </p:nvSpPr>
        <p:spPr bwMode="auto">
          <a:xfrm rot="-3371873">
            <a:off x="5331619" y="3677444"/>
            <a:ext cx="2305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1800" b="1">
                <a:latin typeface="Arial" panose="020B0604020202020204" pitchFamily="34" charset="0"/>
              </a:rPr>
              <a:t>???????????????</a:t>
            </a:r>
            <a:endParaRPr kumimoji="0" lang="en-US" altLang="zh-CN" sz="1800" b="1">
              <a:latin typeface="Arial" panose="020B0604020202020204" pitchFamily="34" charset="0"/>
            </a:endParaRPr>
          </a:p>
        </p:txBody>
      </p:sp>
      <p:sp>
        <p:nvSpPr>
          <p:cNvPr id="234540" name="Text Box 44"/>
          <p:cNvSpPr txBox="1">
            <a:spLocks noChangeArrowheads="1"/>
          </p:cNvSpPr>
          <p:nvPr/>
        </p:nvSpPr>
        <p:spPr bwMode="auto">
          <a:xfrm>
            <a:off x="7380288" y="4003675"/>
            <a:ext cx="10810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1800">
                <a:latin typeface="Arial" panose="020B0604020202020204" pitchFamily="34" charset="0"/>
              </a:rPr>
              <a:t>Mallory</a:t>
            </a:r>
            <a:endParaRPr kumimoji="0" lang="en-US" altLang="zh-CN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45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45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45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45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45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45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345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345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45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45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4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4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345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345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4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345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345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34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345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345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345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345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345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345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345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345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345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345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345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345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345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345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345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345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511" grpId="0" animBg="1"/>
      <p:bldP spid="234512" grpId="0"/>
      <p:bldP spid="234513" grpId="0" animBg="1"/>
      <p:bldP spid="234514" grpId="0"/>
      <p:bldP spid="234515" grpId="0" animBg="1"/>
      <p:bldP spid="234516" grpId="0"/>
      <p:bldP spid="234517" grpId="0" animBg="1"/>
      <p:bldP spid="234518" grpId="0" animBg="1"/>
      <p:bldP spid="234519" grpId="0" animBg="1"/>
      <p:bldP spid="234520" grpId="0"/>
      <p:bldP spid="234521" grpId="0" animBg="1"/>
      <p:bldP spid="234522" grpId="0"/>
      <p:bldP spid="234523" grpId="0" animBg="1"/>
      <p:bldP spid="234524" grpId="0"/>
      <p:bldP spid="234538" grpId="0" animBg="1"/>
      <p:bldP spid="234539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旧的会话密钥仍有用</a:t>
            </a:r>
            <a:r>
              <a:rPr lang="en-US" altLang="zh-CN" smtClean="0"/>
              <a:t>-Denning</a:t>
            </a:r>
            <a:r>
              <a:rPr lang="zh-CN" altLang="en-US" smtClean="0"/>
              <a:t>和</a:t>
            </a:r>
            <a:r>
              <a:rPr lang="en-US" altLang="zh-CN" smtClean="0"/>
              <a:t>Sacco</a:t>
            </a:r>
            <a:r>
              <a:rPr lang="zh-CN" altLang="en-US" smtClean="0"/>
              <a:t>在</a:t>
            </a:r>
            <a:r>
              <a:rPr lang="en-US" altLang="zh-CN" smtClean="0"/>
              <a:t>1981</a:t>
            </a:r>
            <a:r>
              <a:rPr lang="zh-CN" altLang="en-US" smtClean="0"/>
              <a:t>年发现</a:t>
            </a:r>
            <a:endParaRPr lang="zh-CN" altLang="en-US"/>
          </a:p>
        </p:txBody>
      </p:sp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针对</a:t>
            </a:r>
            <a:r>
              <a:rPr lang="en-US" altLang="zh-CN" smtClean="0"/>
              <a:t>Needham-Schroeder</a:t>
            </a:r>
            <a:r>
              <a:rPr lang="zh-CN" altLang="en-US" smtClean="0"/>
              <a:t>的攻击</a:t>
            </a:r>
            <a:endParaRPr lang="zh-CN" altLang="en-US"/>
          </a:p>
        </p:txBody>
      </p:sp>
      <p:grpSp>
        <p:nvGrpSpPr>
          <p:cNvPr id="237572" name="Group 4"/>
          <p:cNvGrpSpPr/>
          <p:nvPr/>
        </p:nvGrpSpPr>
        <p:grpSpPr bwMode="auto">
          <a:xfrm>
            <a:off x="3922713" y="2205038"/>
            <a:ext cx="603250" cy="604837"/>
            <a:chOff x="229" y="1077"/>
            <a:chExt cx="380" cy="517"/>
          </a:xfrm>
        </p:grpSpPr>
        <p:pic>
          <p:nvPicPr>
            <p:cNvPr id="237573" name="Picture 5"/>
            <p:cNvPicPr>
              <a:picLocks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" y="1125"/>
              <a:ext cx="193" cy="1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37574" name="Picture 6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9" y="1077"/>
              <a:ext cx="313" cy="5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237575" name="Group 7"/>
          <p:cNvGrpSpPr/>
          <p:nvPr/>
        </p:nvGrpSpPr>
        <p:grpSpPr bwMode="auto">
          <a:xfrm>
            <a:off x="6515100" y="4438650"/>
            <a:ext cx="603250" cy="604838"/>
            <a:chOff x="229" y="1077"/>
            <a:chExt cx="380" cy="517"/>
          </a:xfrm>
        </p:grpSpPr>
        <p:pic>
          <p:nvPicPr>
            <p:cNvPr id="237576" name="Picture 8"/>
            <p:cNvPicPr>
              <a:picLocks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" y="1125"/>
              <a:ext cx="193" cy="1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37577" name="Picture 9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9" y="1077"/>
              <a:ext cx="313" cy="5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237578" name="Group 10"/>
          <p:cNvGrpSpPr/>
          <p:nvPr/>
        </p:nvGrpSpPr>
        <p:grpSpPr bwMode="auto">
          <a:xfrm>
            <a:off x="1187450" y="4365625"/>
            <a:ext cx="603250" cy="604838"/>
            <a:chOff x="229" y="1077"/>
            <a:chExt cx="380" cy="517"/>
          </a:xfrm>
        </p:grpSpPr>
        <p:pic>
          <p:nvPicPr>
            <p:cNvPr id="237579" name="Picture 11"/>
            <p:cNvPicPr>
              <a:picLocks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" y="1125"/>
              <a:ext cx="193" cy="1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37580" name="Picture 12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9" y="1077"/>
              <a:ext cx="313" cy="5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37581" name="Text Box 13"/>
          <p:cNvSpPr txBox="1">
            <a:spLocks noChangeArrowheads="1"/>
          </p:cNvSpPr>
          <p:nvPr/>
        </p:nvSpPr>
        <p:spPr bwMode="auto">
          <a:xfrm>
            <a:off x="898525" y="4941888"/>
            <a:ext cx="11525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1800">
                <a:latin typeface="Arial" panose="020B0604020202020204" pitchFamily="34" charset="0"/>
              </a:rPr>
              <a:t>Alice (A)</a:t>
            </a:r>
            <a:endParaRPr kumimoji="0" lang="en-US" altLang="zh-CN" sz="1800">
              <a:latin typeface="Arial" panose="020B0604020202020204" pitchFamily="34" charset="0"/>
            </a:endParaRPr>
          </a:p>
        </p:txBody>
      </p:sp>
      <p:sp>
        <p:nvSpPr>
          <p:cNvPr id="237582" name="Text Box 14"/>
          <p:cNvSpPr txBox="1">
            <a:spLocks noChangeArrowheads="1"/>
          </p:cNvSpPr>
          <p:nvPr/>
        </p:nvSpPr>
        <p:spPr bwMode="auto">
          <a:xfrm>
            <a:off x="6372225" y="5086350"/>
            <a:ext cx="9366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1800">
                <a:latin typeface="Arial" panose="020B0604020202020204" pitchFamily="34" charset="0"/>
              </a:rPr>
              <a:t>Bob (B)</a:t>
            </a:r>
            <a:endParaRPr kumimoji="0" lang="en-US" altLang="zh-CN" sz="1800">
              <a:latin typeface="Arial" panose="020B0604020202020204" pitchFamily="34" charset="0"/>
            </a:endParaRPr>
          </a:p>
        </p:txBody>
      </p:sp>
      <p:sp>
        <p:nvSpPr>
          <p:cNvPr id="237583" name="Text Box 15"/>
          <p:cNvSpPr txBox="1">
            <a:spLocks noChangeArrowheads="1"/>
          </p:cNvSpPr>
          <p:nvPr/>
        </p:nvSpPr>
        <p:spPr bwMode="auto">
          <a:xfrm>
            <a:off x="3635375" y="2781300"/>
            <a:ext cx="11525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1800">
                <a:solidFill>
                  <a:srgbClr val="CC0000"/>
                </a:solidFill>
                <a:latin typeface="Arial" panose="020B0604020202020204" pitchFamily="34" charset="0"/>
              </a:rPr>
              <a:t>Trent (T)</a:t>
            </a:r>
            <a:endParaRPr kumimoji="0" lang="en-US" altLang="zh-CN" sz="180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237584" name="Line 16"/>
          <p:cNvSpPr>
            <a:spLocks noChangeShapeType="1"/>
          </p:cNvSpPr>
          <p:nvPr/>
        </p:nvSpPr>
        <p:spPr bwMode="auto">
          <a:xfrm flipV="1">
            <a:off x="1403350" y="2638425"/>
            <a:ext cx="2303463" cy="172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7585" name="Text Box 17"/>
          <p:cNvSpPr txBox="1">
            <a:spLocks noChangeArrowheads="1"/>
          </p:cNvSpPr>
          <p:nvPr/>
        </p:nvSpPr>
        <p:spPr bwMode="auto">
          <a:xfrm rot="-2282823">
            <a:off x="1474788" y="3286125"/>
            <a:ext cx="12969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1800">
                <a:latin typeface="Arial" panose="020B0604020202020204" pitchFamily="34" charset="0"/>
              </a:rPr>
              <a:t>A, B, R</a:t>
            </a:r>
            <a:r>
              <a:rPr kumimoji="0" lang="en-US" altLang="zh-CN" sz="1800" baseline="-25000">
                <a:latin typeface="Arial" panose="020B0604020202020204" pitchFamily="34" charset="0"/>
              </a:rPr>
              <a:t>A</a:t>
            </a:r>
            <a:endParaRPr kumimoji="0" lang="en-US" altLang="zh-CN" sz="1800" baseline="-25000">
              <a:latin typeface="Arial" panose="020B0604020202020204" pitchFamily="34" charset="0"/>
            </a:endParaRPr>
          </a:p>
        </p:txBody>
      </p:sp>
      <p:sp>
        <p:nvSpPr>
          <p:cNvPr id="237586" name="Line 18"/>
          <p:cNvSpPr>
            <a:spLocks noChangeShapeType="1"/>
          </p:cNvSpPr>
          <p:nvPr/>
        </p:nvSpPr>
        <p:spPr bwMode="auto">
          <a:xfrm flipH="1">
            <a:off x="1906588" y="3070225"/>
            <a:ext cx="1800225" cy="1439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7587" name="Text Box 19"/>
          <p:cNvSpPr txBox="1">
            <a:spLocks noChangeArrowheads="1"/>
          </p:cNvSpPr>
          <p:nvPr/>
        </p:nvSpPr>
        <p:spPr bwMode="auto">
          <a:xfrm rot="-2420035">
            <a:off x="1906588" y="3646488"/>
            <a:ext cx="25431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1800">
                <a:latin typeface="Arial" panose="020B0604020202020204" pitchFamily="34" charset="0"/>
              </a:rPr>
              <a:t>E</a:t>
            </a:r>
            <a:r>
              <a:rPr kumimoji="0" lang="en-US" altLang="zh-CN" sz="1800" baseline="-25000">
                <a:latin typeface="Arial" panose="020B0604020202020204" pitchFamily="34" charset="0"/>
              </a:rPr>
              <a:t>A</a:t>
            </a:r>
            <a:r>
              <a:rPr kumimoji="0" lang="en-US" altLang="zh-CN" sz="1800">
                <a:latin typeface="Arial" panose="020B0604020202020204" pitchFamily="34" charset="0"/>
              </a:rPr>
              <a:t>(R</a:t>
            </a:r>
            <a:r>
              <a:rPr kumimoji="0" lang="en-US" altLang="zh-CN" sz="1800" baseline="-25000">
                <a:latin typeface="Arial" panose="020B0604020202020204" pitchFamily="34" charset="0"/>
              </a:rPr>
              <a:t>A</a:t>
            </a:r>
            <a:r>
              <a:rPr kumimoji="0" lang="en-US" altLang="zh-CN" sz="1800">
                <a:latin typeface="Arial" panose="020B0604020202020204" pitchFamily="34" charset="0"/>
              </a:rPr>
              <a:t>,B,K,E</a:t>
            </a:r>
            <a:r>
              <a:rPr kumimoji="0" lang="en-US" altLang="zh-CN" sz="1800" baseline="-25000">
                <a:latin typeface="Arial" panose="020B0604020202020204" pitchFamily="34" charset="0"/>
              </a:rPr>
              <a:t>B</a:t>
            </a:r>
            <a:r>
              <a:rPr kumimoji="0" lang="en-US" altLang="zh-CN" sz="1800">
                <a:latin typeface="Arial" panose="020B0604020202020204" pitchFamily="34" charset="0"/>
              </a:rPr>
              <a:t>(K,A))</a:t>
            </a:r>
            <a:endParaRPr kumimoji="0" lang="en-US" altLang="zh-CN" sz="1800" baseline="-25000">
              <a:latin typeface="Arial" panose="020B0604020202020204" pitchFamily="34" charset="0"/>
            </a:endParaRPr>
          </a:p>
        </p:txBody>
      </p:sp>
      <p:sp>
        <p:nvSpPr>
          <p:cNvPr id="237588" name="Line 20"/>
          <p:cNvSpPr>
            <a:spLocks noChangeShapeType="1"/>
          </p:cNvSpPr>
          <p:nvPr/>
        </p:nvSpPr>
        <p:spPr bwMode="auto">
          <a:xfrm>
            <a:off x="2051050" y="4654550"/>
            <a:ext cx="4321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7589" name="Text Box 21"/>
          <p:cNvSpPr txBox="1">
            <a:spLocks noChangeArrowheads="1"/>
          </p:cNvSpPr>
          <p:nvPr/>
        </p:nvSpPr>
        <p:spPr bwMode="auto">
          <a:xfrm>
            <a:off x="2841625" y="4294188"/>
            <a:ext cx="2543175" cy="36671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altLang="zh-CN" sz="1800">
                <a:solidFill>
                  <a:srgbClr val="C00000"/>
                </a:solidFill>
                <a:latin typeface="Arial" panose="020B0604020202020204" pitchFamily="34" charset="0"/>
              </a:rPr>
              <a:t>E</a:t>
            </a:r>
            <a:r>
              <a:rPr kumimoji="0" lang="en-US" altLang="zh-CN" sz="1800" baseline="-25000">
                <a:solidFill>
                  <a:srgbClr val="C00000"/>
                </a:solidFill>
                <a:latin typeface="Arial" panose="020B0604020202020204" pitchFamily="34" charset="0"/>
              </a:rPr>
              <a:t>B</a:t>
            </a:r>
            <a:r>
              <a:rPr kumimoji="0" lang="en-US" altLang="zh-CN" sz="1800">
                <a:solidFill>
                  <a:srgbClr val="C00000"/>
                </a:solidFill>
                <a:latin typeface="Arial" panose="020B0604020202020204" pitchFamily="34" charset="0"/>
              </a:rPr>
              <a:t>(K,A</a:t>
            </a:r>
            <a:r>
              <a:rPr kumimoji="0" lang="zh-CN" altLang="en-US" sz="1800">
                <a:solidFill>
                  <a:srgbClr val="C00000"/>
                </a:solidFill>
                <a:latin typeface="Arial" panose="020B0604020202020204" pitchFamily="34" charset="0"/>
              </a:rPr>
              <a:t>）</a:t>
            </a:r>
            <a:endParaRPr kumimoji="0" lang="zh-CN" altLang="en-US" sz="1800" baseline="-25000">
              <a:solidFill>
                <a:srgbClr val="C00000"/>
              </a:solidFill>
              <a:latin typeface="Arial" panose="020B0604020202020204" pitchFamily="34" charset="0"/>
            </a:endParaRPr>
          </a:p>
        </p:txBody>
      </p:sp>
      <p:sp>
        <p:nvSpPr>
          <p:cNvPr id="237590" name="Oval 22"/>
          <p:cNvSpPr>
            <a:spLocks noChangeArrowheads="1"/>
          </p:cNvSpPr>
          <p:nvPr/>
        </p:nvSpPr>
        <p:spPr bwMode="auto">
          <a:xfrm>
            <a:off x="179388" y="4076700"/>
            <a:ext cx="792162" cy="719138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0" lang="en-US" altLang="zh-CN" sz="1800">
                <a:solidFill>
                  <a:srgbClr val="CC0000"/>
                </a:solidFill>
                <a:latin typeface="Arial" panose="020B0604020202020204" pitchFamily="34" charset="0"/>
              </a:rPr>
              <a:t>K</a:t>
            </a:r>
            <a:endParaRPr kumimoji="0" lang="en-US" altLang="zh-CN" sz="180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237591" name="Oval 23"/>
          <p:cNvSpPr>
            <a:spLocks noChangeArrowheads="1"/>
          </p:cNvSpPr>
          <p:nvPr/>
        </p:nvSpPr>
        <p:spPr bwMode="auto">
          <a:xfrm>
            <a:off x="7307263" y="4510088"/>
            <a:ext cx="792162" cy="719137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0" lang="en-US" altLang="zh-CN" sz="1800">
                <a:solidFill>
                  <a:srgbClr val="CC0000"/>
                </a:solidFill>
                <a:latin typeface="Arial" panose="020B0604020202020204" pitchFamily="34" charset="0"/>
              </a:rPr>
              <a:t>K</a:t>
            </a:r>
            <a:endParaRPr kumimoji="0" lang="en-US" altLang="zh-CN" sz="180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237592" name="Line 24"/>
          <p:cNvSpPr>
            <a:spLocks noChangeShapeType="1"/>
          </p:cNvSpPr>
          <p:nvPr/>
        </p:nvSpPr>
        <p:spPr bwMode="auto">
          <a:xfrm flipH="1">
            <a:off x="2051050" y="5013325"/>
            <a:ext cx="42481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7593" name="Text Box 25"/>
          <p:cNvSpPr txBox="1">
            <a:spLocks noChangeArrowheads="1"/>
          </p:cNvSpPr>
          <p:nvPr/>
        </p:nvSpPr>
        <p:spPr bwMode="auto">
          <a:xfrm>
            <a:off x="2914650" y="4654550"/>
            <a:ext cx="25431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altLang="zh-CN" sz="1800">
                <a:latin typeface="Arial" panose="020B0604020202020204" pitchFamily="34" charset="0"/>
              </a:rPr>
              <a:t>E</a:t>
            </a:r>
            <a:r>
              <a:rPr kumimoji="0" lang="en-US" altLang="zh-CN" sz="1800" baseline="-25000">
                <a:latin typeface="Arial" panose="020B0604020202020204" pitchFamily="34" charset="0"/>
              </a:rPr>
              <a:t>K</a:t>
            </a:r>
            <a:r>
              <a:rPr kumimoji="0" lang="en-US" altLang="zh-CN" sz="1800">
                <a:latin typeface="Arial" panose="020B0604020202020204" pitchFamily="34" charset="0"/>
              </a:rPr>
              <a:t>(R</a:t>
            </a:r>
            <a:r>
              <a:rPr kumimoji="0" lang="en-US" altLang="zh-CN" sz="1800" baseline="-25000">
                <a:latin typeface="Arial" panose="020B0604020202020204" pitchFamily="34" charset="0"/>
              </a:rPr>
              <a:t>B</a:t>
            </a:r>
            <a:r>
              <a:rPr kumimoji="0" lang="zh-CN" altLang="en-US" sz="1800">
                <a:latin typeface="Arial" panose="020B0604020202020204" pitchFamily="34" charset="0"/>
              </a:rPr>
              <a:t>）</a:t>
            </a:r>
            <a:endParaRPr kumimoji="0" lang="zh-CN" altLang="en-US" sz="1800" baseline="-25000">
              <a:latin typeface="Arial" panose="020B0604020202020204" pitchFamily="34" charset="0"/>
            </a:endParaRPr>
          </a:p>
        </p:txBody>
      </p:sp>
      <p:sp>
        <p:nvSpPr>
          <p:cNvPr id="237594" name="Line 26"/>
          <p:cNvSpPr>
            <a:spLocks noChangeShapeType="1"/>
          </p:cNvSpPr>
          <p:nvPr/>
        </p:nvSpPr>
        <p:spPr bwMode="auto">
          <a:xfrm flipH="1">
            <a:off x="2051050" y="5373688"/>
            <a:ext cx="42481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7595" name="Text Box 27"/>
          <p:cNvSpPr txBox="1">
            <a:spLocks noChangeArrowheads="1"/>
          </p:cNvSpPr>
          <p:nvPr/>
        </p:nvSpPr>
        <p:spPr bwMode="auto">
          <a:xfrm>
            <a:off x="2841625" y="5013325"/>
            <a:ext cx="25431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altLang="zh-CN" sz="1800">
                <a:latin typeface="Arial" panose="020B0604020202020204" pitchFamily="34" charset="0"/>
              </a:rPr>
              <a:t>E</a:t>
            </a:r>
            <a:r>
              <a:rPr kumimoji="0" lang="en-US" altLang="zh-CN" sz="1800" baseline="-25000">
                <a:latin typeface="Arial" panose="020B0604020202020204" pitchFamily="34" charset="0"/>
              </a:rPr>
              <a:t>K</a:t>
            </a:r>
            <a:r>
              <a:rPr kumimoji="0" lang="en-US" altLang="zh-CN" sz="1800">
                <a:latin typeface="Arial" panose="020B0604020202020204" pitchFamily="34" charset="0"/>
              </a:rPr>
              <a:t>(R</a:t>
            </a:r>
            <a:r>
              <a:rPr kumimoji="0" lang="en-US" altLang="zh-CN" sz="1800" baseline="-25000">
                <a:latin typeface="Arial" panose="020B0604020202020204" pitchFamily="34" charset="0"/>
              </a:rPr>
              <a:t>B</a:t>
            </a:r>
            <a:r>
              <a:rPr kumimoji="0" lang="zh-CN" altLang="en-US" sz="1800">
                <a:latin typeface="Arial" panose="020B0604020202020204" pitchFamily="34" charset="0"/>
              </a:rPr>
              <a:t>－</a:t>
            </a:r>
            <a:r>
              <a:rPr kumimoji="0" lang="en-US" altLang="zh-CN" sz="1800">
                <a:latin typeface="Arial" panose="020B0604020202020204" pitchFamily="34" charset="0"/>
              </a:rPr>
              <a:t>1</a:t>
            </a:r>
            <a:r>
              <a:rPr kumimoji="0" lang="zh-CN" altLang="en-US" sz="1800">
                <a:latin typeface="Arial" panose="020B0604020202020204" pitchFamily="34" charset="0"/>
              </a:rPr>
              <a:t>）</a:t>
            </a:r>
            <a:endParaRPr kumimoji="0" lang="zh-CN" altLang="en-US" sz="1800" baseline="-25000">
              <a:latin typeface="Arial" panose="020B0604020202020204" pitchFamily="34" charset="0"/>
            </a:endParaRPr>
          </a:p>
        </p:txBody>
      </p:sp>
      <p:sp>
        <p:nvSpPr>
          <p:cNvPr id="237596" name="Line 28"/>
          <p:cNvSpPr>
            <a:spLocks noChangeShapeType="1"/>
          </p:cNvSpPr>
          <p:nvPr/>
        </p:nvSpPr>
        <p:spPr bwMode="auto">
          <a:xfrm flipH="1">
            <a:off x="2051050" y="5805488"/>
            <a:ext cx="42481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7597" name="Text Box 29"/>
          <p:cNvSpPr txBox="1">
            <a:spLocks noChangeArrowheads="1"/>
          </p:cNvSpPr>
          <p:nvPr/>
        </p:nvSpPr>
        <p:spPr bwMode="auto">
          <a:xfrm>
            <a:off x="2841625" y="5445125"/>
            <a:ext cx="25431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altLang="zh-CN" sz="1800">
                <a:latin typeface="Arial" panose="020B0604020202020204" pitchFamily="34" charset="0"/>
              </a:rPr>
              <a:t>E</a:t>
            </a:r>
            <a:r>
              <a:rPr kumimoji="0" lang="en-US" altLang="zh-CN" sz="1800" baseline="-25000">
                <a:latin typeface="Arial" panose="020B0604020202020204" pitchFamily="34" charset="0"/>
              </a:rPr>
              <a:t>K</a:t>
            </a:r>
            <a:r>
              <a:rPr kumimoji="0" lang="en-US" altLang="zh-CN" sz="1800">
                <a:latin typeface="Arial" panose="020B0604020202020204" pitchFamily="34" charset="0"/>
              </a:rPr>
              <a:t>(M={I Love XXX})</a:t>
            </a:r>
            <a:endParaRPr kumimoji="0" lang="en-US" altLang="zh-CN" sz="1800" baseline="-25000">
              <a:latin typeface="Arial" panose="020B0604020202020204" pitchFamily="34" charset="0"/>
            </a:endParaRPr>
          </a:p>
        </p:txBody>
      </p:sp>
      <p:grpSp>
        <p:nvGrpSpPr>
          <p:cNvPr id="237598" name="Group 30"/>
          <p:cNvGrpSpPr/>
          <p:nvPr/>
        </p:nvGrpSpPr>
        <p:grpSpPr bwMode="auto">
          <a:xfrm>
            <a:off x="466725" y="4621213"/>
            <a:ext cx="360363" cy="550862"/>
            <a:chOff x="3551" y="2020"/>
            <a:chExt cx="227" cy="347"/>
          </a:xfrm>
        </p:grpSpPr>
        <p:grpSp>
          <p:nvGrpSpPr>
            <p:cNvPr id="237599" name="Group 31"/>
            <p:cNvGrpSpPr/>
            <p:nvPr/>
          </p:nvGrpSpPr>
          <p:grpSpPr bwMode="auto">
            <a:xfrm>
              <a:off x="3571" y="2038"/>
              <a:ext cx="182" cy="329"/>
              <a:chOff x="3571" y="2038"/>
              <a:chExt cx="182" cy="329"/>
            </a:xfrm>
          </p:grpSpPr>
          <p:sp>
            <p:nvSpPr>
              <p:cNvPr id="237600" name="Freeform 32"/>
              <p:cNvSpPr/>
              <p:nvPr/>
            </p:nvSpPr>
            <p:spPr bwMode="auto">
              <a:xfrm>
                <a:off x="3571" y="2038"/>
                <a:ext cx="182" cy="322"/>
              </a:xfrm>
              <a:custGeom>
                <a:avLst/>
                <a:gdLst>
                  <a:gd name="T0" fmla="*/ 23 w 182"/>
                  <a:gd name="T1" fmla="*/ 20 h 322"/>
                  <a:gd name="T2" fmla="*/ 36 w 182"/>
                  <a:gd name="T3" fmla="*/ 13 h 322"/>
                  <a:gd name="T4" fmla="*/ 54 w 182"/>
                  <a:gd name="T5" fmla="*/ 6 h 322"/>
                  <a:gd name="T6" fmla="*/ 78 w 182"/>
                  <a:gd name="T7" fmla="*/ 0 h 322"/>
                  <a:gd name="T8" fmla="*/ 96 w 182"/>
                  <a:gd name="T9" fmla="*/ 0 h 322"/>
                  <a:gd name="T10" fmla="*/ 114 w 182"/>
                  <a:gd name="T11" fmla="*/ 0 h 322"/>
                  <a:gd name="T12" fmla="*/ 133 w 182"/>
                  <a:gd name="T13" fmla="*/ 6 h 322"/>
                  <a:gd name="T14" fmla="*/ 151 w 182"/>
                  <a:gd name="T15" fmla="*/ 13 h 322"/>
                  <a:gd name="T16" fmla="*/ 157 w 182"/>
                  <a:gd name="T17" fmla="*/ 27 h 322"/>
                  <a:gd name="T18" fmla="*/ 163 w 182"/>
                  <a:gd name="T19" fmla="*/ 41 h 322"/>
                  <a:gd name="T20" fmla="*/ 168 w 182"/>
                  <a:gd name="T21" fmla="*/ 48 h 322"/>
                  <a:gd name="T22" fmla="*/ 168 w 182"/>
                  <a:gd name="T23" fmla="*/ 69 h 322"/>
                  <a:gd name="T24" fmla="*/ 168 w 182"/>
                  <a:gd name="T25" fmla="*/ 83 h 322"/>
                  <a:gd name="T26" fmla="*/ 168 w 182"/>
                  <a:gd name="T27" fmla="*/ 97 h 322"/>
                  <a:gd name="T28" fmla="*/ 168 w 182"/>
                  <a:gd name="T29" fmla="*/ 111 h 322"/>
                  <a:gd name="T30" fmla="*/ 168 w 182"/>
                  <a:gd name="T31" fmla="*/ 125 h 322"/>
                  <a:gd name="T32" fmla="*/ 175 w 182"/>
                  <a:gd name="T33" fmla="*/ 125 h 322"/>
                  <a:gd name="T34" fmla="*/ 181 w 182"/>
                  <a:gd name="T35" fmla="*/ 125 h 322"/>
                  <a:gd name="T36" fmla="*/ 181 w 182"/>
                  <a:gd name="T37" fmla="*/ 146 h 322"/>
                  <a:gd name="T38" fmla="*/ 175 w 182"/>
                  <a:gd name="T39" fmla="*/ 167 h 322"/>
                  <a:gd name="T40" fmla="*/ 175 w 182"/>
                  <a:gd name="T41" fmla="*/ 188 h 322"/>
                  <a:gd name="T42" fmla="*/ 175 w 182"/>
                  <a:gd name="T43" fmla="*/ 195 h 322"/>
                  <a:gd name="T44" fmla="*/ 168 w 182"/>
                  <a:gd name="T45" fmla="*/ 202 h 322"/>
                  <a:gd name="T46" fmla="*/ 163 w 182"/>
                  <a:gd name="T47" fmla="*/ 195 h 322"/>
                  <a:gd name="T48" fmla="*/ 163 w 182"/>
                  <a:gd name="T49" fmla="*/ 209 h 322"/>
                  <a:gd name="T50" fmla="*/ 157 w 182"/>
                  <a:gd name="T51" fmla="*/ 230 h 322"/>
                  <a:gd name="T52" fmla="*/ 157 w 182"/>
                  <a:gd name="T53" fmla="*/ 244 h 322"/>
                  <a:gd name="T54" fmla="*/ 151 w 182"/>
                  <a:gd name="T55" fmla="*/ 286 h 322"/>
                  <a:gd name="T56" fmla="*/ 102 w 182"/>
                  <a:gd name="T57" fmla="*/ 321 h 322"/>
                  <a:gd name="T58" fmla="*/ 36 w 182"/>
                  <a:gd name="T59" fmla="*/ 286 h 322"/>
                  <a:gd name="T60" fmla="*/ 36 w 182"/>
                  <a:gd name="T61" fmla="*/ 251 h 322"/>
                  <a:gd name="T62" fmla="*/ 30 w 182"/>
                  <a:gd name="T63" fmla="*/ 216 h 322"/>
                  <a:gd name="T64" fmla="*/ 23 w 182"/>
                  <a:gd name="T65" fmla="*/ 195 h 322"/>
                  <a:gd name="T66" fmla="*/ 23 w 182"/>
                  <a:gd name="T67" fmla="*/ 202 h 322"/>
                  <a:gd name="T68" fmla="*/ 12 w 182"/>
                  <a:gd name="T69" fmla="*/ 202 h 322"/>
                  <a:gd name="T70" fmla="*/ 5 w 182"/>
                  <a:gd name="T71" fmla="*/ 160 h 322"/>
                  <a:gd name="T72" fmla="*/ 0 w 182"/>
                  <a:gd name="T73" fmla="*/ 139 h 322"/>
                  <a:gd name="T74" fmla="*/ 0 w 182"/>
                  <a:gd name="T75" fmla="*/ 132 h 322"/>
                  <a:gd name="T76" fmla="*/ 5 w 182"/>
                  <a:gd name="T77" fmla="*/ 132 h 322"/>
                  <a:gd name="T78" fmla="*/ 5 w 182"/>
                  <a:gd name="T79" fmla="*/ 118 h 322"/>
                  <a:gd name="T80" fmla="*/ 5 w 182"/>
                  <a:gd name="T81" fmla="*/ 90 h 322"/>
                  <a:gd name="T82" fmla="*/ 5 w 182"/>
                  <a:gd name="T83" fmla="*/ 76 h 322"/>
                  <a:gd name="T84" fmla="*/ 12 w 182"/>
                  <a:gd name="T85" fmla="*/ 55 h 322"/>
                  <a:gd name="T86" fmla="*/ 17 w 182"/>
                  <a:gd name="T87" fmla="*/ 34 h 322"/>
                  <a:gd name="T88" fmla="*/ 23 w 182"/>
                  <a:gd name="T89" fmla="*/ 20 h 3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82" h="322">
                    <a:moveTo>
                      <a:pt x="23" y="20"/>
                    </a:moveTo>
                    <a:lnTo>
                      <a:pt x="36" y="13"/>
                    </a:lnTo>
                    <a:lnTo>
                      <a:pt x="54" y="6"/>
                    </a:lnTo>
                    <a:lnTo>
                      <a:pt x="78" y="0"/>
                    </a:lnTo>
                    <a:lnTo>
                      <a:pt x="96" y="0"/>
                    </a:lnTo>
                    <a:lnTo>
                      <a:pt x="114" y="0"/>
                    </a:lnTo>
                    <a:lnTo>
                      <a:pt x="133" y="6"/>
                    </a:lnTo>
                    <a:lnTo>
                      <a:pt x="151" y="13"/>
                    </a:lnTo>
                    <a:lnTo>
                      <a:pt x="157" y="27"/>
                    </a:lnTo>
                    <a:lnTo>
                      <a:pt x="163" y="41"/>
                    </a:lnTo>
                    <a:lnTo>
                      <a:pt x="168" y="48"/>
                    </a:lnTo>
                    <a:lnTo>
                      <a:pt x="168" y="69"/>
                    </a:lnTo>
                    <a:lnTo>
                      <a:pt x="168" y="83"/>
                    </a:lnTo>
                    <a:lnTo>
                      <a:pt x="168" y="97"/>
                    </a:lnTo>
                    <a:lnTo>
                      <a:pt x="168" y="111"/>
                    </a:lnTo>
                    <a:lnTo>
                      <a:pt x="168" y="125"/>
                    </a:lnTo>
                    <a:lnTo>
                      <a:pt x="175" y="125"/>
                    </a:lnTo>
                    <a:lnTo>
                      <a:pt x="181" y="125"/>
                    </a:lnTo>
                    <a:lnTo>
                      <a:pt x="181" y="146"/>
                    </a:lnTo>
                    <a:lnTo>
                      <a:pt x="175" y="167"/>
                    </a:lnTo>
                    <a:lnTo>
                      <a:pt x="175" y="188"/>
                    </a:lnTo>
                    <a:lnTo>
                      <a:pt x="175" y="195"/>
                    </a:lnTo>
                    <a:lnTo>
                      <a:pt x="168" y="202"/>
                    </a:lnTo>
                    <a:lnTo>
                      <a:pt x="163" y="195"/>
                    </a:lnTo>
                    <a:lnTo>
                      <a:pt x="163" y="209"/>
                    </a:lnTo>
                    <a:lnTo>
                      <a:pt x="157" y="230"/>
                    </a:lnTo>
                    <a:lnTo>
                      <a:pt x="157" y="244"/>
                    </a:lnTo>
                    <a:lnTo>
                      <a:pt x="151" y="286"/>
                    </a:lnTo>
                    <a:lnTo>
                      <a:pt x="102" y="321"/>
                    </a:lnTo>
                    <a:lnTo>
                      <a:pt x="36" y="286"/>
                    </a:lnTo>
                    <a:lnTo>
                      <a:pt x="36" y="251"/>
                    </a:lnTo>
                    <a:lnTo>
                      <a:pt x="30" y="216"/>
                    </a:lnTo>
                    <a:lnTo>
                      <a:pt x="23" y="195"/>
                    </a:lnTo>
                    <a:lnTo>
                      <a:pt x="23" y="202"/>
                    </a:lnTo>
                    <a:lnTo>
                      <a:pt x="12" y="202"/>
                    </a:lnTo>
                    <a:lnTo>
                      <a:pt x="5" y="160"/>
                    </a:lnTo>
                    <a:lnTo>
                      <a:pt x="0" y="139"/>
                    </a:lnTo>
                    <a:lnTo>
                      <a:pt x="0" y="132"/>
                    </a:lnTo>
                    <a:lnTo>
                      <a:pt x="5" y="132"/>
                    </a:lnTo>
                    <a:lnTo>
                      <a:pt x="5" y="118"/>
                    </a:lnTo>
                    <a:lnTo>
                      <a:pt x="5" y="90"/>
                    </a:lnTo>
                    <a:lnTo>
                      <a:pt x="5" y="76"/>
                    </a:lnTo>
                    <a:lnTo>
                      <a:pt x="12" y="55"/>
                    </a:lnTo>
                    <a:lnTo>
                      <a:pt x="17" y="34"/>
                    </a:lnTo>
                    <a:lnTo>
                      <a:pt x="23" y="20"/>
                    </a:lnTo>
                  </a:path>
                </a:pathLst>
              </a:custGeom>
              <a:solidFill>
                <a:srgbClr val="FFBF7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7601" name="Freeform 33"/>
              <p:cNvSpPr/>
              <p:nvPr/>
            </p:nvSpPr>
            <p:spPr bwMode="auto">
              <a:xfrm>
                <a:off x="3571" y="2046"/>
                <a:ext cx="110" cy="321"/>
              </a:xfrm>
              <a:custGeom>
                <a:avLst/>
                <a:gdLst>
                  <a:gd name="T0" fmla="*/ 68 w 110"/>
                  <a:gd name="T1" fmla="*/ 34 h 321"/>
                  <a:gd name="T2" fmla="*/ 57 w 110"/>
                  <a:gd name="T3" fmla="*/ 111 h 321"/>
                  <a:gd name="T4" fmla="*/ 51 w 110"/>
                  <a:gd name="T5" fmla="*/ 117 h 321"/>
                  <a:gd name="T6" fmla="*/ 68 w 110"/>
                  <a:gd name="T7" fmla="*/ 117 h 321"/>
                  <a:gd name="T8" fmla="*/ 86 w 110"/>
                  <a:gd name="T9" fmla="*/ 125 h 321"/>
                  <a:gd name="T10" fmla="*/ 92 w 110"/>
                  <a:gd name="T11" fmla="*/ 125 h 321"/>
                  <a:gd name="T12" fmla="*/ 92 w 110"/>
                  <a:gd name="T13" fmla="*/ 187 h 321"/>
                  <a:gd name="T14" fmla="*/ 109 w 110"/>
                  <a:gd name="T15" fmla="*/ 187 h 321"/>
                  <a:gd name="T16" fmla="*/ 92 w 110"/>
                  <a:gd name="T17" fmla="*/ 208 h 321"/>
                  <a:gd name="T18" fmla="*/ 80 w 110"/>
                  <a:gd name="T19" fmla="*/ 194 h 321"/>
                  <a:gd name="T20" fmla="*/ 74 w 110"/>
                  <a:gd name="T21" fmla="*/ 194 h 321"/>
                  <a:gd name="T22" fmla="*/ 80 w 110"/>
                  <a:gd name="T23" fmla="*/ 180 h 321"/>
                  <a:gd name="T24" fmla="*/ 80 w 110"/>
                  <a:gd name="T25" fmla="*/ 146 h 321"/>
                  <a:gd name="T26" fmla="*/ 45 w 110"/>
                  <a:gd name="T27" fmla="*/ 153 h 321"/>
                  <a:gd name="T28" fmla="*/ 40 w 110"/>
                  <a:gd name="T29" fmla="*/ 187 h 321"/>
                  <a:gd name="T30" fmla="*/ 45 w 110"/>
                  <a:gd name="T31" fmla="*/ 215 h 321"/>
                  <a:gd name="T32" fmla="*/ 68 w 110"/>
                  <a:gd name="T33" fmla="*/ 278 h 321"/>
                  <a:gd name="T34" fmla="*/ 109 w 110"/>
                  <a:gd name="T35" fmla="*/ 271 h 321"/>
                  <a:gd name="T36" fmla="*/ 92 w 110"/>
                  <a:gd name="T37" fmla="*/ 320 h 321"/>
                  <a:gd name="T38" fmla="*/ 34 w 110"/>
                  <a:gd name="T39" fmla="*/ 278 h 321"/>
                  <a:gd name="T40" fmla="*/ 28 w 110"/>
                  <a:gd name="T41" fmla="*/ 236 h 321"/>
                  <a:gd name="T42" fmla="*/ 22 w 110"/>
                  <a:gd name="T43" fmla="*/ 187 h 321"/>
                  <a:gd name="T44" fmla="*/ 16 w 110"/>
                  <a:gd name="T45" fmla="*/ 194 h 321"/>
                  <a:gd name="T46" fmla="*/ 11 w 110"/>
                  <a:gd name="T47" fmla="*/ 187 h 321"/>
                  <a:gd name="T48" fmla="*/ 0 w 110"/>
                  <a:gd name="T49" fmla="*/ 132 h 321"/>
                  <a:gd name="T50" fmla="*/ 0 w 110"/>
                  <a:gd name="T51" fmla="*/ 125 h 321"/>
                  <a:gd name="T52" fmla="*/ 5 w 110"/>
                  <a:gd name="T53" fmla="*/ 117 h 321"/>
                  <a:gd name="T54" fmla="*/ 5 w 110"/>
                  <a:gd name="T55" fmla="*/ 104 h 321"/>
                  <a:gd name="T56" fmla="*/ 5 w 110"/>
                  <a:gd name="T57" fmla="*/ 83 h 321"/>
                  <a:gd name="T58" fmla="*/ 5 w 110"/>
                  <a:gd name="T59" fmla="*/ 76 h 321"/>
                  <a:gd name="T60" fmla="*/ 11 w 110"/>
                  <a:gd name="T61" fmla="*/ 55 h 321"/>
                  <a:gd name="T62" fmla="*/ 11 w 110"/>
                  <a:gd name="T63" fmla="*/ 41 h 321"/>
                  <a:gd name="T64" fmla="*/ 16 w 110"/>
                  <a:gd name="T65" fmla="*/ 27 h 321"/>
                  <a:gd name="T66" fmla="*/ 22 w 110"/>
                  <a:gd name="T67" fmla="*/ 13 h 321"/>
                  <a:gd name="T68" fmla="*/ 34 w 110"/>
                  <a:gd name="T69" fmla="*/ 6 h 321"/>
                  <a:gd name="T70" fmla="*/ 51 w 110"/>
                  <a:gd name="T71" fmla="*/ 0 h 321"/>
                  <a:gd name="T72" fmla="*/ 45 w 110"/>
                  <a:gd name="T73" fmla="*/ 6 h 321"/>
                  <a:gd name="T74" fmla="*/ 45 w 110"/>
                  <a:gd name="T75" fmla="*/ 20 h 321"/>
                  <a:gd name="T76" fmla="*/ 51 w 110"/>
                  <a:gd name="T77" fmla="*/ 27 h 321"/>
                  <a:gd name="T78" fmla="*/ 51 w 110"/>
                  <a:gd name="T79" fmla="*/ 34 h 321"/>
                  <a:gd name="T80" fmla="*/ 63 w 110"/>
                  <a:gd name="T81" fmla="*/ 34 h 321"/>
                  <a:gd name="T82" fmla="*/ 68 w 110"/>
                  <a:gd name="T83" fmla="*/ 34 h 3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10" h="321">
                    <a:moveTo>
                      <a:pt x="68" y="34"/>
                    </a:moveTo>
                    <a:lnTo>
                      <a:pt x="57" y="111"/>
                    </a:lnTo>
                    <a:lnTo>
                      <a:pt x="51" y="117"/>
                    </a:lnTo>
                    <a:lnTo>
                      <a:pt x="68" y="117"/>
                    </a:lnTo>
                    <a:lnTo>
                      <a:pt x="86" y="125"/>
                    </a:lnTo>
                    <a:lnTo>
                      <a:pt x="92" y="125"/>
                    </a:lnTo>
                    <a:lnTo>
                      <a:pt x="92" y="187"/>
                    </a:lnTo>
                    <a:lnTo>
                      <a:pt x="109" y="187"/>
                    </a:lnTo>
                    <a:lnTo>
                      <a:pt x="92" y="208"/>
                    </a:lnTo>
                    <a:lnTo>
                      <a:pt x="80" y="194"/>
                    </a:lnTo>
                    <a:lnTo>
                      <a:pt x="74" y="194"/>
                    </a:lnTo>
                    <a:lnTo>
                      <a:pt x="80" y="180"/>
                    </a:lnTo>
                    <a:lnTo>
                      <a:pt x="80" y="146"/>
                    </a:lnTo>
                    <a:lnTo>
                      <a:pt x="45" y="153"/>
                    </a:lnTo>
                    <a:lnTo>
                      <a:pt x="40" y="187"/>
                    </a:lnTo>
                    <a:lnTo>
                      <a:pt x="45" y="215"/>
                    </a:lnTo>
                    <a:lnTo>
                      <a:pt x="68" y="278"/>
                    </a:lnTo>
                    <a:lnTo>
                      <a:pt x="109" y="271"/>
                    </a:lnTo>
                    <a:lnTo>
                      <a:pt x="92" y="320"/>
                    </a:lnTo>
                    <a:lnTo>
                      <a:pt x="34" y="278"/>
                    </a:lnTo>
                    <a:lnTo>
                      <a:pt x="28" y="236"/>
                    </a:lnTo>
                    <a:lnTo>
                      <a:pt x="22" y="187"/>
                    </a:lnTo>
                    <a:lnTo>
                      <a:pt x="16" y="194"/>
                    </a:lnTo>
                    <a:lnTo>
                      <a:pt x="11" y="187"/>
                    </a:lnTo>
                    <a:lnTo>
                      <a:pt x="0" y="132"/>
                    </a:lnTo>
                    <a:lnTo>
                      <a:pt x="0" y="125"/>
                    </a:lnTo>
                    <a:lnTo>
                      <a:pt x="5" y="117"/>
                    </a:lnTo>
                    <a:lnTo>
                      <a:pt x="5" y="104"/>
                    </a:lnTo>
                    <a:lnTo>
                      <a:pt x="5" y="83"/>
                    </a:lnTo>
                    <a:lnTo>
                      <a:pt x="5" y="76"/>
                    </a:lnTo>
                    <a:lnTo>
                      <a:pt x="11" y="55"/>
                    </a:lnTo>
                    <a:lnTo>
                      <a:pt x="11" y="41"/>
                    </a:lnTo>
                    <a:lnTo>
                      <a:pt x="16" y="27"/>
                    </a:lnTo>
                    <a:lnTo>
                      <a:pt x="22" y="13"/>
                    </a:lnTo>
                    <a:lnTo>
                      <a:pt x="34" y="6"/>
                    </a:lnTo>
                    <a:lnTo>
                      <a:pt x="51" y="0"/>
                    </a:lnTo>
                    <a:lnTo>
                      <a:pt x="45" y="6"/>
                    </a:lnTo>
                    <a:lnTo>
                      <a:pt x="45" y="20"/>
                    </a:lnTo>
                    <a:lnTo>
                      <a:pt x="51" y="27"/>
                    </a:lnTo>
                    <a:lnTo>
                      <a:pt x="51" y="34"/>
                    </a:lnTo>
                    <a:lnTo>
                      <a:pt x="63" y="34"/>
                    </a:lnTo>
                    <a:lnTo>
                      <a:pt x="68" y="34"/>
                    </a:lnTo>
                  </a:path>
                </a:pathLst>
              </a:custGeom>
              <a:solidFill>
                <a:srgbClr val="FF9F1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37602" name="Freeform 34"/>
            <p:cNvSpPr/>
            <p:nvPr/>
          </p:nvSpPr>
          <p:spPr bwMode="auto">
            <a:xfrm>
              <a:off x="3564" y="2020"/>
              <a:ext cx="195" cy="191"/>
            </a:xfrm>
            <a:custGeom>
              <a:avLst/>
              <a:gdLst>
                <a:gd name="T0" fmla="*/ 18 w 195"/>
                <a:gd name="T1" fmla="*/ 190 h 191"/>
                <a:gd name="T2" fmla="*/ 0 w 195"/>
                <a:gd name="T3" fmla="*/ 142 h 191"/>
                <a:gd name="T4" fmla="*/ 6 w 195"/>
                <a:gd name="T5" fmla="*/ 95 h 191"/>
                <a:gd name="T6" fmla="*/ 6 w 195"/>
                <a:gd name="T7" fmla="*/ 60 h 191"/>
                <a:gd name="T8" fmla="*/ 18 w 195"/>
                <a:gd name="T9" fmla="*/ 47 h 191"/>
                <a:gd name="T10" fmla="*/ 24 w 195"/>
                <a:gd name="T11" fmla="*/ 33 h 191"/>
                <a:gd name="T12" fmla="*/ 42 w 195"/>
                <a:gd name="T13" fmla="*/ 19 h 191"/>
                <a:gd name="T14" fmla="*/ 66 w 195"/>
                <a:gd name="T15" fmla="*/ 13 h 191"/>
                <a:gd name="T16" fmla="*/ 91 w 195"/>
                <a:gd name="T17" fmla="*/ 0 h 191"/>
                <a:gd name="T18" fmla="*/ 121 w 195"/>
                <a:gd name="T19" fmla="*/ 6 h 191"/>
                <a:gd name="T20" fmla="*/ 145 w 195"/>
                <a:gd name="T21" fmla="*/ 13 h 191"/>
                <a:gd name="T22" fmla="*/ 157 w 195"/>
                <a:gd name="T23" fmla="*/ 19 h 191"/>
                <a:gd name="T24" fmla="*/ 170 w 195"/>
                <a:gd name="T25" fmla="*/ 26 h 191"/>
                <a:gd name="T26" fmla="*/ 175 w 195"/>
                <a:gd name="T27" fmla="*/ 40 h 191"/>
                <a:gd name="T28" fmla="*/ 181 w 195"/>
                <a:gd name="T29" fmla="*/ 54 h 191"/>
                <a:gd name="T30" fmla="*/ 188 w 195"/>
                <a:gd name="T31" fmla="*/ 88 h 191"/>
                <a:gd name="T32" fmla="*/ 194 w 195"/>
                <a:gd name="T33" fmla="*/ 115 h 191"/>
                <a:gd name="T34" fmla="*/ 194 w 195"/>
                <a:gd name="T35" fmla="*/ 142 h 191"/>
                <a:gd name="T36" fmla="*/ 194 w 195"/>
                <a:gd name="T37" fmla="*/ 149 h 191"/>
                <a:gd name="T38" fmla="*/ 188 w 195"/>
                <a:gd name="T39" fmla="*/ 176 h 191"/>
                <a:gd name="T40" fmla="*/ 188 w 195"/>
                <a:gd name="T41" fmla="*/ 149 h 191"/>
                <a:gd name="T42" fmla="*/ 175 w 195"/>
                <a:gd name="T43" fmla="*/ 156 h 191"/>
                <a:gd name="T44" fmla="*/ 170 w 195"/>
                <a:gd name="T45" fmla="*/ 170 h 191"/>
                <a:gd name="T46" fmla="*/ 170 w 195"/>
                <a:gd name="T47" fmla="*/ 156 h 191"/>
                <a:gd name="T48" fmla="*/ 170 w 195"/>
                <a:gd name="T49" fmla="*/ 135 h 191"/>
                <a:gd name="T50" fmla="*/ 157 w 195"/>
                <a:gd name="T51" fmla="*/ 101 h 191"/>
                <a:gd name="T52" fmla="*/ 164 w 195"/>
                <a:gd name="T53" fmla="*/ 88 h 191"/>
                <a:gd name="T54" fmla="*/ 145 w 195"/>
                <a:gd name="T55" fmla="*/ 95 h 191"/>
                <a:gd name="T56" fmla="*/ 127 w 195"/>
                <a:gd name="T57" fmla="*/ 101 h 191"/>
                <a:gd name="T58" fmla="*/ 115 w 195"/>
                <a:gd name="T59" fmla="*/ 95 h 191"/>
                <a:gd name="T60" fmla="*/ 97 w 195"/>
                <a:gd name="T61" fmla="*/ 95 h 191"/>
                <a:gd name="T62" fmla="*/ 85 w 195"/>
                <a:gd name="T63" fmla="*/ 88 h 191"/>
                <a:gd name="T64" fmla="*/ 97 w 195"/>
                <a:gd name="T65" fmla="*/ 101 h 191"/>
                <a:gd name="T66" fmla="*/ 91 w 195"/>
                <a:gd name="T67" fmla="*/ 101 h 191"/>
                <a:gd name="T68" fmla="*/ 66 w 195"/>
                <a:gd name="T69" fmla="*/ 95 h 191"/>
                <a:gd name="T70" fmla="*/ 54 w 195"/>
                <a:gd name="T71" fmla="*/ 88 h 191"/>
                <a:gd name="T72" fmla="*/ 42 w 195"/>
                <a:gd name="T73" fmla="*/ 81 h 191"/>
                <a:gd name="T74" fmla="*/ 42 w 195"/>
                <a:gd name="T75" fmla="*/ 95 h 191"/>
                <a:gd name="T76" fmla="*/ 36 w 195"/>
                <a:gd name="T77" fmla="*/ 115 h 191"/>
                <a:gd name="T78" fmla="*/ 30 w 195"/>
                <a:gd name="T79" fmla="*/ 129 h 191"/>
                <a:gd name="T80" fmla="*/ 30 w 195"/>
                <a:gd name="T81" fmla="*/ 142 h 191"/>
                <a:gd name="T82" fmla="*/ 30 w 195"/>
                <a:gd name="T83" fmla="*/ 156 h 191"/>
                <a:gd name="T84" fmla="*/ 30 w 195"/>
                <a:gd name="T85" fmla="*/ 170 h 191"/>
                <a:gd name="T86" fmla="*/ 24 w 195"/>
                <a:gd name="T87" fmla="*/ 156 h 191"/>
                <a:gd name="T88" fmla="*/ 12 w 195"/>
                <a:gd name="T89" fmla="*/ 149 h 191"/>
                <a:gd name="T90" fmla="*/ 6 w 195"/>
                <a:gd name="T91" fmla="*/ 163 h 191"/>
                <a:gd name="T92" fmla="*/ 18 w 195"/>
                <a:gd name="T93" fmla="*/ 19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95" h="191">
                  <a:moveTo>
                    <a:pt x="18" y="190"/>
                  </a:moveTo>
                  <a:lnTo>
                    <a:pt x="0" y="142"/>
                  </a:lnTo>
                  <a:lnTo>
                    <a:pt x="6" y="95"/>
                  </a:lnTo>
                  <a:lnTo>
                    <a:pt x="6" y="60"/>
                  </a:lnTo>
                  <a:lnTo>
                    <a:pt x="18" y="47"/>
                  </a:lnTo>
                  <a:lnTo>
                    <a:pt x="24" y="33"/>
                  </a:lnTo>
                  <a:lnTo>
                    <a:pt x="42" y="19"/>
                  </a:lnTo>
                  <a:lnTo>
                    <a:pt x="66" y="13"/>
                  </a:lnTo>
                  <a:lnTo>
                    <a:pt x="91" y="0"/>
                  </a:lnTo>
                  <a:lnTo>
                    <a:pt x="121" y="6"/>
                  </a:lnTo>
                  <a:lnTo>
                    <a:pt x="145" y="13"/>
                  </a:lnTo>
                  <a:lnTo>
                    <a:pt x="157" y="19"/>
                  </a:lnTo>
                  <a:lnTo>
                    <a:pt x="170" y="26"/>
                  </a:lnTo>
                  <a:lnTo>
                    <a:pt x="175" y="40"/>
                  </a:lnTo>
                  <a:lnTo>
                    <a:pt x="181" y="54"/>
                  </a:lnTo>
                  <a:lnTo>
                    <a:pt x="188" y="88"/>
                  </a:lnTo>
                  <a:lnTo>
                    <a:pt x="194" y="115"/>
                  </a:lnTo>
                  <a:lnTo>
                    <a:pt x="194" y="142"/>
                  </a:lnTo>
                  <a:lnTo>
                    <a:pt x="194" y="149"/>
                  </a:lnTo>
                  <a:lnTo>
                    <a:pt x="188" y="176"/>
                  </a:lnTo>
                  <a:lnTo>
                    <a:pt x="188" y="149"/>
                  </a:lnTo>
                  <a:lnTo>
                    <a:pt x="175" y="156"/>
                  </a:lnTo>
                  <a:lnTo>
                    <a:pt x="170" y="170"/>
                  </a:lnTo>
                  <a:lnTo>
                    <a:pt x="170" y="156"/>
                  </a:lnTo>
                  <a:lnTo>
                    <a:pt x="170" y="135"/>
                  </a:lnTo>
                  <a:lnTo>
                    <a:pt x="157" y="101"/>
                  </a:lnTo>
                  <a:lnTo>
                    <a:pt x="164" y="88"/>
                  </a:lnTo>
                  <a:lnTo>
                    <a:pt x="145" y="95"/>
                  </a:lnTo>
                  <a:lnTo>
                    <a:pt x="127" y="101"/>
                  </a:lnTo>
                  <a:lnTo>
                    <a:pt x="115" y="95"/>
                  </a:lnTo>
                  <a:lnTo>
                    <a:pt x="97" y="95"/>
                  </a:lnTo>
                  <a:lnTo>
                    <a:pt x="85" y="88"/>
                  </a:lnTo>
                  <a:lnTo>
                    <a:pt x="97" y="101"/>
                  </a:lnTo>
                  <a:lnTo>
                    <a:pt x="91" y="101"/>
                  </a:lnTo>
                  <a:lnTo>
                    <a:pt x="66" y="95"/>
                  </a:lnTo>
                  <a:lnTo>
                    <a:pt x="54" y="88"/>
                  </a:lnTo>
                  <a:lnTo>
                    <a:pt x="42" y="81"/>
                  </a:lnTo>
                  <a:lnTo>
                    <a:pt x="42" y="95"/>
                  </a:lnTo>
                  <a:lnTo>
                    <a:pt x="36" y="115"/>
                  </a:lnTo>
                  <a:lnTo>
                    <a:pt x="30" y="129"/>
                  </a:lnTo>
                  <a:lnTo>
                    <a:pt x="30" y="142"/>
                  </a:lnTo>
                  <a:lnTo>
                    <a:pt x="30" y="156"/>
                  </a:lnTo>
                  <a:lnTo>
                    <a:pt x="30" y="170"/>
                  </a:lnTo>
                  <a:lnTo>
                    <a:pt x="24" y="156"/>
                  </a:lnTo>
                  <a:lnTo>
                    <a:pt x="12" y="149"/>
                  </a:lnTo>
                  <a:lnTo>
                    <a:pt x="6" y="163"/>
                  </a:lnTo>
                  <a:lnTo>
                    <a:pt x="18" y="19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603" name="Freeform 35"/>
            <p:cNvSpPr/>
            <p:nvPr/>
          </p:nvSpPr>
          <p:spPr bwMode="auto">
            <a:xfrm>
              <a:off x="3551" y="2155"/>
              <a:ext cx="227" cy="78"/>
            </a:xfrm>
            <a:custGeom>
              <a:avLst/>
              <a:gdLst>
                <a:gd name="T0" fmla="*/ 102 w 227"/>
                <a:gd name="T1" fmla="*/ 14 h 78"/>
                <a:gd name="T2" fmla="*/ 77 w 227"/>
                <a:gd name="T3" fmla="*/ 7 h 78"/>
                <a:gd name="T4" fmla="*/ 23 w 227"/>
                <a:gd name="T5" fmla="*/ 5 h 78"/>
                <a:gd name="T6" fmla="*/ 0 w 227"/>
                <a:gd name="T7" fmla="*/ 2 h 78"/>
                <a:gd name="T8" fmla="*/ 7 w 227"/>
                <a:gd name="T9" fmla="*/ 51 h 78"/>
                <a:gd name="T10" fmla="*/ 26 w 227"/>
                <a:gd name="T11" fmla="*/ 75 h 78"/>
                <a:gd name="T12" fmla="*/ 73 w 227"/>
                <a:gd name="T13" fmla="*/ 77 h 78"/>
                <a:gd name="T14" fmla="*/ 87 w 227"/>
                <a:gd name="T15" fmla="*/ 67 h 78"/>
                <a:gd name="T16" fmla="*/ 101 w 227"/>
                <a:gd name="T17" fmla="*/ 40 h 78"/>
                <a:gd name="T18" fmla="*/ 116 w 227"/>
                <a:gd name="T19" fmla="*/ 40 h 78"/>
                <a:gd name="T20" fmla="*/ 132 w 227"/>
                <a:gd name="T21" fmla="*/ 57 h 78"/>
                <a:gd name="T22" fmla="*/ 148 w 227"/>
                <a:gd name="T23" fmla="*/ 75 h 78"/>
                <a:gd name="T24" fmla="*/ 192 w 227"/>
                <a:gd name="T25" fmla="*/ 75 h 78"/>
                <a:gd name="T26" fmla="*/ 213 w 227"/>
                <a:gd name="T27" fmla="*/ 49 h 78"/>
                <a:gd name="T28" fmla="*/ 226 w 227"/>
                <a:gd name="T29" fmla="*/ 0 h 78"/>
                <a:gd name="T30" fmla="*/ 195 w 227"/>
                <a:gd name="T31" fmla="*/ 5 h 78"/>
                <a:gd name="T32" fmla="*/ 146 w 227"/>
                <a:gd name="T33" fmla="*/ 6 h 78"/>
                <a:gd name="T34" fmla="*/ 116 w 227"/>
                <a:gd name="T35" fmla="*/ 14 h 78"/>
                <a:gd name="T36" fmla="*/ 102 w 227"/>
                <a:gd name="T37" fmla="*/ 14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27" h="78">
                  <a:moveTo>
                    <a:pt x="102" y="14"/>
                  </a:moveTo>
                  <a:lnTo>
                    <a:pt x="77" y="7"/>
                  </a:lnTo>
                  <a:lnTo>
                    <a:pt x="23" y="5"/>
                  </a:lnTo>
                  <a:lnTo>
                    <a:pt x="0" y="2"/>
                  </a:lnTo>
                  <a:lnTo>
                    <a:pt x="7" y="51"/>
                  </a:lnTo>
                  <a:lnTo>
                    <a:pt x="26" y="75"/>
                  </a:lnTo>
                  <a:lnTo>
                    <a:pt x="73" y="77"/>
                  </a:lnTo>
                  <a:lnTo>
                    <a:pt x="87" y="67"/>
                  </a:lnTo>
                  <a:lnTo>
                    <a:pt x="101" y="40"/>
                  </a:lnTo>
                  <a:lnTo>
                    <a:pt x="116" y="40"/>
                  </a:lnTo>
                  <a:lnTo>
                    <a:pt x="132" y="57"/>
                  </a:lnTo>
                  <a:lnTo>
                    <a:pt x="148" y="75"/>
                  </a:lnTo>
                  <a:lnTo>
                    <a:pt x="192" y="75"/>
                  </a:lnTo>
                  <a:lnTo>
                    <a:pt x="213" y="49"/>
                  </a:lnTo>
                  <a:lnTo>
                    <a:pt x="226" y="0"/>
                  </a:lnTo>
                  <a:lnTo>
                    <a:pt x="195" y="5"/>
                  </a:lnTo>
                  <a:lnTo>
                    <a:pt x="146" y="6"/>
                  </a:lnTo>
                  <a:lnTo>
                    <a:pt x="116" y="14"/>
                  </a:lnTo>
                  <a:lnTo>
                    <a:pt x="102" y="14"/>
                  </a:lnTo>
                </a:path>
              </a:pathLst>
            </a:custGeom>
            <a:solidFill>
              <a:schemeClr val="bg2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604" name="Oval 36"/>
            <p:cNvSpPr>
              <a:spLocks noChangeArrowheads="1"/>
            </p:cNvSpPr>
            <p:nvPr/>
          </p:nvSpPr>
          <p:spPr bwMode="auto">
            <a:xfrm>
              <a:off x="3578" y="2172"/>
              <a:ext cx="55" cy="4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605" name="Oval 37"/>
            <p:cNvSpPr>
              <a:spLocks noChangeArrowheads="1"/>
            </p:cNvSpPr>
            <p:nvPr/>
          </p:nvSpPr>
          <p:spPr bwMode="auto">
            <a:xfrm>
              <a:off x="3621" y="2191"/>
              <a:ext cx="12" cy="17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rgbClr val="3365FB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606" name="Oval 38"/>
            <p:cNvSpPr>
              <a:spLocks noChangeArrowheads="1"/>
            </p:cNvSpPr>
            <p:nvPr/>
          </p:nvSpPr>
          <p:spPr bwMode="auto">
            <a:xfrm>
              <a:off x="3694" y="2170"/>
              <a:ext cx="54" cy="4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607" name="Oval 39"/>
            <p:cNvSpPr>
              <a:spLocks noChangeArrowheads="1"/>
            </p:cNvSpPr>
            <p:nvPr/>
          </p:nvSpPr>
          <p:spPr bwMode="auto">
            <a:xfrm>
              <a:off x="3728" y="2190"/>
              <a:ext cx="15" cy="17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rgbClr val="3365FB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608" name="Freeform 40"/>
            <p:cNvSpPr/>
            <p:nvPr/>
          </p:nvSpPr>
          <p:spPr bwMode="auto">
            <a:xfrm>
              <a:off x="3579" y="2249"/>
              <a:ext cx="159" cy="54"/>
            </a:xfrm>
            <a:custGeom>
              <a:avLst/>
              <a:gdLst>
                <a:gd name="T0" fmla="*/ 69 w 159"/>
                <a:gd name="T1" fmla="*/ 1 h 54"/>
                <a:gd name="T2" fmla="*/ 40 w 159"/>
                <a:gd name="T3" fmla="*/ 9 h 54"/>
                <a:gd name="T4" fmla="*/ 19 w 159"/>
                <a:gd name="T5" fmla="*/ 22 h 54"/>
                <a:gd name="T6" fmla="*/ 12 w 159"/>
                <a:gd name="T7" fmla="*/ 42 h 54"/>
                <a:gd name="T8" fmla="*/ 2 w 159"/>
                <a:gd name="T9" fmla="*/ 46 h 54"/>
                <a:gd name="T10" fmla="*/ 0 w 159"/>
                <a:gd name="T11" fmla="*/ 42 h 54"/>
                <a:gd name="T12" fmla="*/ 1 w 159"/>
                <a:gd name="T13" fmla="*/ 50 h 54"/>
                <a:gd name="T14" fmla="*/ 14 w 159"/>
                <a:gd name="T15" fmla="*/ 49 h 54"/>
                <a:gd name="T16" fmla="*/ 25 w 159"/>
                <a:gd name="T17" fmla="*/ 38 h 54"/>
                <a:gd name="T18" fmla="*/ 37 w 159"/>
                <a:gd name="T19" fmla="*/ 33 h 54"/>
                <a:gd name="T20" fmla="*/ 54 w 159"/>
                <a:gd name="T21" fmla="*/ 33 h 54"/>
                <a:gd name="T22" fmla="*/ 75 w 159"/>
                <a:gd name="T23" fmla="*/ 34 h 54"/>
                <a:gd name="T24" fmla="*/ 78 w 159"/>
                <a:gd name="T25" fmla="*/ 29 h 54"/>
                <a:gd name="T26" fmla="*/ 84 w 159"/>
                <a:gd name="T27" fmla="*/ 36 h 54"/>
                <a:gd name="T28" fmla="*/ 124 w 159"/>
                <a:gd name="T29" fmla="*/ 35 h 54"/>
                <a:gd name="T30" fmla="*/ 137 w 159"/>
                <a:gd name="T31" fmla="*/ 44 h 54"/>
                <a:gd name="T32" fmla="*/ 142 w 159"/>
                <a:gd name="T33" fmla="*/ 53 h 54"/>
                <a:gd name="T34" fmla="*/ 154 w 159"/>
                <a:gd name="T35" fmla="*/ 51 h 54"/>
                <a:gd name="T36" fmla="*/ 158 w 159"/>
                <a:gd name="T37" fmla="*/ 44 h 54"/>
                <a:gd name="T38" fmla="*/ 151 w 159"/>
                <a:gd name="T39" fmla="*/ 46 h 54"/>
                <a:gd name="T40" fmla="*/ 145 w 159"/>
                <a:gd name="T41" fmla="*/ 41 h 54"/>
                <a:gd name="T42" fmla="*/ 140 w 159"/>
                <a:gd name="T43" fmla="*/ 29 h 54"/>
                <a:gd name="T44" fmla="*/ 130 w 159"/>
                <a:gd name="T45" fmla="*/ 19 h 54"/>
                <a:gd name="T46" fmla="*/ 120 w 159"/>
                <a:gd name="T47" fmla="*/ 13 h 54"/>
                <a:gd name="T48" fmla="*/ 99 w 159"/>
                <a:gd name="T49" fmla="*/ 3 h 54"/>
                <a:gd name="T50" fmla="*/ 82 w 159"/>
                <a:gd name="T5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59" h="54">
                  <a:moveTo>
                    <a:pt x="69" y="1"/>
                  </a:moveTo>
                  <a:lnTo>
                    <a:pt x="40" y="9"/>
                  </a:lnTo>
                  <a:lnTo>
                    <a:pt x="19" y="22"/>
                  </a:lnTo>
                  <a:lnTo>
                    <a:pt x="12" y="42"/>
                  </a:lnTo>
                  <a:lnTo>
                    <a:pt x="2" y="46"/>
                  </a:lnTo>
                  <a:lnTo>
                    <a:pt x="0" y="42"/>
                  </a:lnTo>
                  <a:lnTo>
                    <a:pt x="1" y="50"/>
                  </a:lnTo>
                  <a:lnTo>
                    <a:pt x="14" y="49"/>
                  </a:lnTo>
                  <a:lnTo>
                    <a:pt x="25" y="38"/>
                  </a:lnTo>
                  <a:lnTo>
                    <a:pt x="37" y="33"/>
                  </a:lnTo>
                  <a:lnTo>
                    <a:pt x="54" y="33"/>
                  </a:lnTo>
                  <a:lnTo>
                    <a:pt x="75" y="34"/>
                  </a:lnTo>
                  <a:lnTo>
                    <a:pt x="78" y="29"/>
                  </a:lnTo>
                  <a:lnTo>
                    <a:pt x="84" y="36"/>
                  </a:lnTo>
                  <a:lnTo>
                    <a:pt x="124" y="35"/>
                  </a:lnTo>
                  <a:lnTo>
                    <a:pt x="137" y="44"/>
                  </a:lnTo>
                  <a:lnTo>
                    <a:pt x="142" y="53"/>
                  </a:lnTo>
                  <a:lnTo>
                    <a:pt x="154" y="51"/>
                  </a:lnTo>
                  <a:lnTo>
                    <a:pt x="158" y="44"/>
                  </a:lnTo>
                  <a:lnTo>
                    <a:pt x="151" y="46"/>
                  </a:lnTo>
                  <a:lnTo>
                    <a:pt x="145" y="41"/>
                  </a:lnTo>
                  <a:lnTo>
                    <a:pt x="140" y="29"/>
                  </a:lnTo>
                  <a:lnTo>
                    <a:pt x="130" y="19"/>
                  </a:lnTo>
                  <a:lnTo>
                    <a:pt x="120" y="13"/>
                  </a:lnTo>
                  <a:lnTo>
                    <a:pt x="99" y="3"/>
                  </a:lnTo>
                  <a:lnTo>
                    <a:pt x="82" y="0"/>
                  </a:lnTo>
                </a:path>
              </a:pathLst>
            </a:custGeom>
            <a:solidFill>
              <a:schemeClr val="bg2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609" name="Freeform 41"/>
            <p:cNvSpPr/>
            <p:nvPr/>
          </p:nvSpPr>
          <p:spPr bwMode="auto">
            <a:xfrm>
              <a:off x="3637" y="2197"/>
              <a:ext cx="87" cy="82"/>
            </a:xfrm>
            <a:custGeom>
              <a:avLst/>
              <a:gdLst>
                <a:gd name="T0" fmla="*/ 0 w 87"/>
                <a:gd name="T1" fmla="*/ 32 h 82"/>
                <a:gd name="T2" fmla="*/ 0 w 87"/>
                <a:gd name="T3" fmla="*/ 50 h 82"/>
                <a:gd name="T4" fmla="*/ 26 w 87"/>
                <a:gd name="T5" fmla="*/ 54 h 82"/>
                <a:gd name="T6" fmla="*/ 71 w 87"/>
                <a:gd name="T7" fmla="*/ 81 h 82"/>
                <a:gd name="T8" fmla="*/ 86 w 87"/>
                <a:gd name="T9" fmla="*/ 75 h 82"/>
                <a:gd name="T10" fmla="*/ 86 w 87"/>
                <a:gd name="T11" fmla="*/ 59 h 82"/>
                <a:gd name="T12" fmla="*/ 39 w 87"/>
                <a:gd name="T13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82">
                  <a:moveTo>
                    <a:pt x="0" y="32"/>
                  </a:moveTo>
                  <a:lnTo>
                    <a:pt x="0" y="50"/>
                  </a:lnTo>
                  <a:lnTo>
                    <a:pt x="26" y="54"/>
                  </a:lnTo>
                  <a:lnTo>
                    <a:pt x="71" y="81"/>
                  </a:lnTo>
                  <a:lnTo>
                    <a:pt x="86" y="75"/>
                  </a:lnTo>
                  <a:lnTo>
                    <a:pt x="86" y="59"/>
                  </a:lnTo>
                  <a:lnTo>
                    <a:pt x="39" y="0"/>
                  </a:lnTo>
                </a:path>
              </a:pathLst>
            </a:custGeom>
            <a:solidFill>
              <a:srgbClr val="FFBF5F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37610" name="Freeform 42"/>
          <p:cNvSpPr/>
          <p:nvPr/>
        </p:nvSpPr>
        <p:spPr bwMode="auto">
          <a:xfrm>
            <a:off x="395288" y="5124450"/>
            <a:ext cx="487362" cy="1257300"/>
          </a:xfrm>
          <a:custGeom>
            <a:avLst/>
            <a:gdLst>
              <a:gd name="T0" fmla="*/ 115 w 307"/>
              <a:gd name="T1" fmla="*/ 3 h 792"/>
              <a:gd name="T2" fmla="*/ 52 w 307"/>
              <a:gd name="T3" fmla="*/ 37 h 792"/>
              <a:gd name="T4" fmla="*/ 12 w 307"/>
              <a:gd name="T5" fmla="*/ 166 h 792"/>
              <a:gd name="T6" fmla="*/ 5 w 307"/>
              <a:gd name="T7" fmla="*/ 215 h 792"/>
              <a:gd name="T8" fmla="*/ 0 w 307"/>
              <a:gd name="T9" fmla="*/ 321 h 792"/>
              <a:gd name="T10" fmla="*/ 43 w 307"/>
              <a:gd name="T11" fmla="*/ 321 h 792"/>
              <a:gd name="T12" fmla="*/ 45 w 307"/>
              <a:gd name="T13" fmla="*/ 231 h 792"/>
              <a:gd name="T14" fmla="*/ 75 w 307"/>
              <a:gd name="T15" fmla="*/ 151 h 792"/>
              <a:gd name="T16" fmla="*/ 79 w 307"/>
              <a:gd name="T17" fmla="*/ 268 h 792"/>
              <a:gd name="T18" fmla="*/ 72 w 307"/>
              <a:gd name="T19" fmla="*/ 393 h 792"/>
              <a:gd name="T20" fmla="*/ 92 w 307"/>
              <a:gd name="T21" fmla="*/ 397 h 792"/>
              <a:gd name="T22" fmla="*/ 89 w 307"/>
              <a:gd name="T23" fmla="*/ 556 h 792"/>
              <a:gd name="T24" fmla="*/ 85 w 307"/>
              <a:gd name="T25" fmla="*/ 783 h 792"/>
              <a:gd name="T26" fmla="*/ 112 w 307"/>
              <a:gd name="T27" fmla="*/ 791 h 792"/>
              <a:gd name="T28" fmla="*/ 142 w 307"/>
              <a:gd name="T29" fmla="*/ 775 h 792"/>
              <a:gd name="T30" fmla="*/ 168 w 307"/>
              <a:gd name="T31" fmla="*/ 400 h 792"/>
              <a:gd name="T32" fmla="*/ 179 w 307"/>
              <a:gd name="T33" fmla="*/ 617 h 792"/>
              <a:gd name="T34" fmla="*/ 185 w 307"/>
              <a:gd name="T35" fmla="*/ 775 h 792"/>
              <a:gd name="T36" fmla="*/ 222 w 307"/>
              <a:gd name="T37" fmla="*/ 791 h 792"/>
              <a:gd name="T38" fmla="*/ 251 w 307"/>
              <a:gd name="T39" fmla="*/ 787 h 792"/>
              <a:gd name="T40" fmla="*/ 238 w 307"/>
              <a:gd name="T41" fmla="*/ 488 h 792"/>
              <a:gd name="T42" fmla="*/ 240 w 307"/>
              <a:gd name="T43" fmla="*/ 405 h 792"/>
              <a:gd name="T44" fmla="*/ 257 w 307"/>
              <a:gd name="T45" fmla="*/ 403 h 792"/>
              <a:gd name="T46" fmla="*/ 247 w 307"/>
              <a:gd name="T47" fmla="*/ 314 h 792"/>
              <a:gd name="T48" fmla="*/ 254 w 307"/>
              <a:gd name="T49" fmla="*/ 145 h 792"/>
              <a:gd name="T50" fmla="*/ 263 w 307"/>
              <a:gd name="T51" fmla="*/ 214 h 792"/>
              <a:gd name="T52" fmla="*/ 251 w 307"/>
              <a:gd name="T53" fmla="*/ 319 h 792"/>
              <a:gd name="T54" fmla="*/ 292 w 307"/>
              <a:gd name="T55" fmla="*/ 319 h 792"/>
              <a:gd name="T56" fmla="*/ 304 w 307"/>
              <a:gd name="T57" fmla="*/ 224 h 792"/>
              <a:gd name="T58" fmla="*/ 306 w 307"/>
              <a:gd name="T59" fmla="*/ 181 h 792"/>
              <a:gd name="T60" fmla="*/ 272 w 307"/>
              <a:gd name="T61" fmla="*/ 37 h 792"/>
              <a:gd name="T62" fmla="*/ 198 w 307"/>
              <a:gd name="T63" fmla="*/ 0 h 792"/>
              <a:gd name="T64" fmla="*/ 165 w 307"/>
              <a:gd name="T65" fmla="*/ 249 h 792"/>
              <a:gd name="T66" fmla="*/ 115 w 307"/>
              <a:gd name="T67" fmla="*/ 3 h 7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307" h="792">
                <a:moveTo>
                  <a:pt x="115" y="3"/>
                </a:moveTo>
                <a:lnTo>
                  <a:pt x="52" y="37"/>
                </a:lnTo>
                <a:lnTo>
                  <a:pt x="12" y="166"/>
                </a:lnTo>
                <a:lnTo>
                  <a:pt x="5" y="215"/>
                </a:lnTo>
                <a:lnTo>
                  <a:pt x="0" y="321"/>
                </a:lnTo>
                <a:lnTo>
                  <a:pt x="43" y="321"/>
                </a:lnTo>
                <a:lnTo>
                  <a:pt x="45" y="231"/>
                </a:lnTo>
                <a:lnTo>
                  <a:pt x="75" y="151"/>
                </a:lnTo>
                <a:lnTo>
                  <a:pt x="79" y="268"/>
                </a:lnTo>
                <a:lnTo>
                  <a:pt x="72" y="393"/>
                </a:lnTo>
                <a:lnTo>
                  <a:pt x="92" y="397"/>
                </a:lnTo>
                <a:lnTo>
                  <a:pt x="89" y="556"/>
                </a:lnTo>
                <a:lnTo>
                  <a:pt x="85" y="783"/>
                </a:lnTo>
                <a:lnTo>
                  <a:pt x="112" y="791"/>
                </a:lnTo>
                <a:lnTo>
                  <a:pt x="142" y="775"/>
                </a:lnTo>
                <a:lnTo>
                  <a:pt x="168" y="400"/>
                </a:lnTo>
                <a:lnTo>
                  <a:pt x="179" y="617"/>
                </a:lnTo>
                <a:lnTo>
                  <a:pt x="185" y="775"/>
                </a:lnTo>
                <a:lnTo>
                  <a:pt x="222" y="791"/>
                </a:lnTo>
                <a:lnTo>
                  <a:pt x="251" y="787"/>
                </a:lnTo>
                <a:lnTo>
                  <a:pt x="238" y="488"/>
                </a:lnTo>
                <a:lnTo>
                  <a:pt x="240" y="405"/>
                </a:lnTo>
                <a:lnTo>
                  <a:pt x="257" y="403"/>
                </a:lnTo>
                <a:lnTo>
                  <a:pt x="247" y="314"/>
                </a:lnTo>
                <a:lnTo>
                  <a:pt x="254" y="145"/>
                </a:lnTo>
                <a:lnTo>
                  <a:pt x="263" y="214"/>
                </a:lnTo>
                <a:lnTo>
                  <a:pt x="251" y="319"/>
                </a:lnTo>
                <a:lnTo>
                  <a:pt x="292" y="319"/>
                </a:lnTo>
                <a:lnTo>
                  <a:pt x="304" y="224"/>
                </a:lnTo>
                <a:lnTo>
                  <a:pt x="306" y="181"/>
                </a:lnTo>
                <a:lnTo>
                  <a:pt x="272" y="37"/>
                </a:lnTo>
                <a:lnTo>
                  <a:pt x="198" y="0"/>
                </a:lnTo>
                <a:lnTo>
                  <a:pt x="165" y="249"/>
                </a:lnTo>
                <a:lnTo>
                  <a:pt x="115" y="3"/>
                </a:lnTo>
              </a:path>
            </a:pathLst>
          </a:custGeom>
          <a:solidFill>
            <a:srgbClr val="000080"/>
          </a:solidFill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7611" name="Text Box 43"/>
          <p:cNvSpPr txBox="1">
            <a:spLocks noChangeArrowheads="1"/>
          </p:cNvSpPr>
          <p:nvPr/>
        </p:nvSpPr>
        <p:spPr bwMode="auto">
          <a:xfrm>
            <a:off x="611188" y="6237288"/>
            <a:ext cx="10810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1800">
                <a:latin typeface="Arial" panose="020B0604020202020204" pitchFamily="34" charset="0"/>
              </a:rPr>
              <a:t>Mallory</a:t>
            </a:r>
            <a:endParaRPr kumimoji="0" lang="en-US" altLang="zh-CN" sz="1800">
              <a:latin typeface="Arial" panose="020B0604020202020204" pitchFamily="34" charset="0"/>
            </a:endParaRPr>
          </a:p>
        </p:txBody>
      </p:sp>
      <p:sp>
        <p:nvSpPr>
          <p:cNvPr id="237612" name="Line 44"/>
          <p:cNvSpPr>
            <a:spLocks noChangeShapeType="1"/>
          </p:cNvSpPr>
          <p:nvPr/>
        </p:nvSpPr>
        <p:spPr bwMode="auto">
          <a:xfrm flipV="1">
            <a:off x="1042988" y="4724400"/>
            <a:ext cx="1584325" cy="12255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1623922" y="6120140"/>
            <a:ext cx="7248494" cy="52322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pPr marL="365760" lvl="0" indent="-255905" algn="just" fontAlgn="auto">
              <a:spcBef>
                <a:spcPts val="400"/>
              </a:spcBef>
              <a:spcAft>
                <a:spcPts val="0"/>
              </a:spcAft>
              <a:buClr>
                <a:srgbClr val="2DA2BF"/>
              </a:buClr>
              <a:buSzPct val="68000"/>
              <a:buFont typeface="Wingdings 3" panose="05040102010807070707"/>
              <a:buChar char=""/>
            </a:pPr>
            <a:r>
              <a:rPr kumimoji="0" lang="zh-CN" altLang="en-US" sz="2800" smtClean="0">
                <a:solidFill>
                  <a:prstClr val="black"/>
                </a:solidFill>
                <a:latin typeface="宋体" pitchFamily="2" charset="-122"/>
                <a:ea typeface="黑体" panose="02010609060101010101" pitchFamily="49" charset="-122"/>
              </a:rPr>
              <a:t>破获以前的</a:t>
            </a:r>
            <a:r>
              <a:rPr kumimoji="0" lang="en-US" altLang="zh-CN" sz="2800" smtClean="0">
                <a:solidFill>
                  <a:prstClr val="black"/>
                </a:solidFill>
                <a:latin typeface="宋体" pitchFamily="2" charset="-122"/>
                <a:ea typeface="黑体" panose="02010609060101010101" pitchFamily="49" charset="-122"/>
              </a:rPr>
              <a:t>K(</a:t>
            </a:r>
            <a:r>
              <a:rPr kumimoji="0" lang="zh-CN" altLang="en-US" sz="2800" smtClean="0">
                <a:solidFill>
                  <a:prstClr val="black"/>
                </a:solidFill>
                <a:latin typeface="宋体" pitchFamily="2" charset="-122"/>
                <a:ea typeface="黑体" panose="02010609060101010101" pitchFamily="49" charset="-122"/>
              </a:rPr>
              <a:t>会话密钥</a:t>
            </a:r>
            <a:r>
              <a:rPr kumimoji="0" lang="en-US" altLang="zh-CN" sz="2800" smtClean="0">
                <a:solidFill>
                  <a:prstClr val="black"/>
                </a:solidFill>
                <a:latin typeface="宋体" pitchFamily="2" charset="-122"/>
                <a:ea typeface="黑体" panose="02010609060101010101" pitchFamily="49" charset="-122"/>
              </a:rPr>
              <a:t>)</a:t>
            </a:r>
            <a:r>
              <a:rPr kumimoji="0" lang="zh-CN" altLang="en-US" sz="2800" smtClean="0">
                <a:solidFill>
                  <a:prstClr val="black"/>
                </a:solidFill>
                <a:latin typeface="宋体" pitchFamily="2" charset="-122"/>
                <a:ea typeface="黑体" panose="02010609060101010101" pitchFamily="49" charset="-122"/>
              </a:rPr>
              <a:t>，重放第三个报文</a:t>
            </a:r>
            <a:endParaRPr kumimoji="0" lang="zh-CN" altLang="en-US" sz="2800">
              <a:solidFill>
                <a:prstClr val="black"/>
              </a:solidFill>
              <a:latin typeface="宋体" pitchFamily="2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75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75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75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75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75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75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375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375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75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75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75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75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375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375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7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375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375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37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375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375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375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375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375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375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375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375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375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375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375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375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584" grpId="0" animBg="1"/>
      <p:bldP spid="237585" grpId="0"/>
      <p:bldP spid="237586" grpId="0" animBg="1"/>
      <p:bldP spid="237587" grpId="0"/>
      <p:bldP spid="237588" grpId="0" animBg="1"/>
      <p:bldP spid="237589" grpId="0" animBg="1"/>
      <p:bldP spid="237590" grpId="0" animBg="1"/>
      <p:bldP spid="237591" grpId="0" animBg="1"/>
      <p:bldP spid="237592" grpId="0" animBg="1"/>
      <p:bldP spid="237593" grpId="0"/>
      <p:bldP spid="237594" grpId="0" animBg="1"/>
      <p:bldP spid="237595" grpId="0"/>
      <p:bldP spid="237596" grpId="0" animBg="1"/>
      <p:bldP spid="237597" grpId="0"/>
      <p:bldP spid="4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数据流窃听</a:t>
            </a:r>
            <a:r>
              <a:rPr lang="en-US" altLang="zh-CN" dirty="0" smtClean="0"/>
              <a:t>(Sniffer)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攻击者窃听网络数据，辨析认证数据，提取用户名和口令。</a:t>
            </a:r>
            <a:endParaRPr lang="zh-CN" altLang="en-US" dirty="0" smtClean="0"/>
          </a:p>
          <a:p>
            <a:r>
              <a:rPr lang="zh-CN" altLang="en-US" dirty="0" smtClean="0"/>
              <a:t>拷贝</a:t>
            </a:r>
            <a:r>
              <a:rPr lang="en-US" altLang="zh-CN" dirty="0" smtClean="0"/>
              <a:t>/</a:t>
            </a:r>
            <a:r>
              <a:rPr lang="zh-CN" altLang="en-US" dirty="0" smtClean="0"/>
              <a:t>重传：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非法用户截获信息，然后再传送给接收者。</a:t>
            </a:r>
            <a:endParaRPr lang="zh-CN" altLang="en-US" dirty="0" smtClean="0"/>
          </a:p>
          <a:p>
            <a:r>
              <a:rPr lang="zh-CN" altLang="en-US" dirty="0" smtClean="0"/>
              <a:t>修改或伪造：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非法用户截获信息，替换或修改信息后再传送给接收者，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非法用户冒充合法用户发送信息。 </a:t>
            </a:r>
            <a:endParaRPr lang="zh-CN" altLang="en-US" dirty="0" smtClean="0"/>
          </a:p>
        </p:txBody>
      </p:sp>
      <p:sp>
        <p:nvSpPr>
          <p:cNvPr id="6952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身份认证攻击：</a:t>
            </a:r>
            <a:endParaRPr lang="zh-CN" altLang="en-US" dirty="0"/>
          </a:p>
        </p:txBody>
      </p:sp>
      <p:sp>
        <p:nvSpPr>
          <p:cNvPr id="22532" name="灯片编号占位符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684C257-9451-45F6-A1E3-0125A8C2EFDB}" type="slidenum">
              <a:rPr lang="en-US" altLang="zh-CN" smtClean="0"/>
            </a:fld>
            <a:endParaRPr lang="en-US" altLang="zh-CN" smtClean="0"/>
          </a:p>
        </p:txBody>
      </p:sp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0" y="1266825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621" name="Rectangle 29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旧的会话密钥仍有用－解决方案：时戳</a:t>
            </a:r>
            <a:endParaRPr lang="zh-CN" altLang="en-US"/>
          </a:p>
        </p:txBody>
      </p:sp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mtClean="0"/>
              <a:t>Needham</a:t>
            </a:r>
            <a:r>
              <a:rPr lang="zh-CN" altLang="en-US" smtClean="0"/>
              <a:t>－</a:t>
            </a:r>
            <a:r>
              <a:rPr lang="en-US" altLang="zh-CN" smtClean="0"/>
              <a:t>Schroeder</a:t>
            </a:r>
            <a:r>
              <a:rPr lang="zh-CN" altLang="en-US" smtClean="0"/>
              <a:t>协议补充方案</a:t>
            </a:r>
            <a:endParaRPr lang="zh-CN" altLang="en-US"/>
          </a:p>
        </p:txBody>
      </p:sp>
      <p:grpSp>
        <p:nvGrpSpPr>
          <p:cNvPr id="238595" name="Group 3"/>
          <p:cNvGrpSpPr/>
          <p:nvPr/>
        </p:nvGrpSpPr>
        <p:grpSpPr bwMode="auto">
          <a:xfrm>
            <a:off x="4140200" y="2492375"/>
            <a:ext cx="603250" cy="604838"/>
            <a:chOff x="229" y="1077"/>
            <a:chExt cx="380" cy="517"/>
          </a:xfrm>
        </p:grpSpPr>
        <p:pic>
          <p:nvPicPr>
            <p:cNvPr id="238596" name="Picture 4"/>
            <p:cNvPicPr>
              <a:picLocks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" y="1125"/>
              <a:ext cx="193" cy="1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38597" name="Picture 5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9" y="1077"/>
              <a:ext cx="313" cy="5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238598" name="Group 6"/>
          <p:cNvGrpSpPr/>
          <p:nvPr/>
        </p:nvGrpSpPr>
        <p:grpSpPr bwMode="auto">
          <a:xfrm>
            <a:off x="6732588" y="4725988"/>
            <a:ext cx="603250" cy="604837"/>
            <a:chOff x="229" y="1077"/>
            <a:chExt cx="380" cy="517"/>
          </a:xfrm>
        </p:grpSpPr>
        <p:pic>
          <p:nvPicPr>
            <p:cNvPr id="238599" name="Picture 7"/>
            <p:cNvPicPr>
              <a:picLocks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" y="1125"/>
              <a:ext cx="193" cy="1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38600" name="Picture 8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9" y="1077"/>
              <a:ext cx="313" cy="5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238601" name="Group 9"/>
          <p:cNvGrpSpPr/>
          <p:nvPr/>
        </p:nvGrpSpPr>
        <p:grpSpPr bwMode="auto">
          <a:xfrm>
            <a:off x="1404938" y="4652963"/>
            <a:ext cx="603250" cy="604837"/>
            <a:chOff x="229" y="1077"/>
            <a:chExt cx="380" cy="517"/>
          </a:xfrm>
        </p:grpSpPr>
        <p:pic>
          <p:nvPicPr>
            <p:cNvPr id="238602" name="Picture 10"/>
            <p:cNvPicPr>
              <a:picLocks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" y="1125"/>
              <a:ext cx="193" cy="1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38603" name="Picture 11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9" y="1077"/>
              <a:ext cx="313" cy="5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38604" name="Text Box 12"/>
          <p:cNvSpPr txBox="1">
            <a:spLocks noChangeArrowheads="1"/>
          </p:cNvSpPr>
          <p:nvPr/>
        </p:nvSpPr>
        <p:spPr bwMode="auto">
          <a:xfrm>
            <a:off x="1116013" y="5229225"/>
            <a:ext cx="11525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1800">
                <a:latin typeface="Arial" panose="020B0604020202020204" pitchFamily="34" charset="0"/>
              </a:rPr>
              <a:t>Alice (A)</a:t>
            </a:r>
            <a:endParaRPr kumimoji="0" lang="en-US" altLang="zh-CN" sz="1800">
              <a:latin typeface="Arial" panose="020B0604020202020204" pitchFamily="34" charset="0"/>
            </a:endParaRPr>
          </a:p>
        </p:txBody>
      </p:sp>
      <p:sp>
        <p:nvSpPr>
          <p:cNvPr id="238605" name="Text Box 13"/>
          <p:cNvSpPr txBox="1">
            <a:spLocks noChangeArrowheads="1"/>
          </p:cNvSpPr>
          <p:nvPr/>
        </p:nvSpPr>
        <p:spPr bwMode="auto">
          <a:xfrm>
            <a:off x="6589713" y="5373688"/>
            <a:ext cx="9366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1800">
                <a:latin typeface="Arial" panose="020B0604020202020204" pitchFamily="34" charset="0"/>
              </a:rPr>
              <a:t>Bob (B)</a:t>
            </a:r>
            <a:endParaRPr kumimoji="0" lang="en-US" altLang="zh-CN" sz="1800">
              <a:latin typeface="Arial" panose="020B0604020202020204" pitchFamily="34" charset="0"/>
            </a:endParaRPr>
          </a:p>
        </p:txBody>
      </p:sp>
      <p:sp>
        <p:nvSpPr>
          <p:cNvPr id="238606" name="Text Box 14"/>
          <p:cNvSpPr txBox="1">
            <a:spLocks noChangeArrowheads="1"/>
          </p:cNvSpPr>
          <p:nvPr/>
        </p:nvSpPr>
        <p:spPr bwMode="auto">
          <a:xfrm>
            <a:off x="3852863" y="3068638"/>
            <a:ext cx="11525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1800">
                <a:solidFill>
                  <a:srgbClr val="CC0000"/>
                </a:solidFill>
                <a:latin typeface="Arial" panose="020B0604020202020204" pitchFamily="34" charset="0"/>
              </a:rPr>
              <a:t>Trent (T)</a:t>
            </a:r>
            <a:endParaRPr kumimoji="0" lang="en-US" altLang="zh-CN" sz="180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238607" name="Line 15"/>
          <p:cNvSpPr>
            <a:spLocks noChangeShapeType="1"/>
          </p:cNvSpPr>
          <p:nvPr/>
        </p:nvSpPr>
        <p:spPr bwMode="auto">
          <a:xfrm flipV="1">
            <a:off x="1620838" y="2925763"/>
            <a:ext cx="2303462" cy="172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8608" name="Text Box 16"/>
          <p:cNvSpPr txBox="1">
            <a:spLocks noChangeArrowheads="1"/>
          </p:cNvSpPr>
          <p:nvPr/>
        </p:nvSpPr>
        <p:spPr bwMode="auto">
          <a:xfrm rot="-2282823">
            <a:off x="1692275" y="3573463"/>
            <a:ext cx="12969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1800">
                <a:latin typeface="Arial" panose="020B0604020202020204" pitchFamily="34" charset="0"/>
              </a:rPr>
              <a:t>A, B, R</a:t>
            </a:r>
            <a:r>
              <a:rPr kumimoji="0" lang="en-US" altLang="zh-CN" sz="1800" baseline="-25000">
                <a:latin typeface="Arial" panose="020B0604020202020204" pitchFamily="34" charset="0"/>
              </a:rPr>
              <a:t>A</a:t>
            </a:r>
            <a:endParaRPr kumimoji="0" lang="en-US" altLang="zh-CN" sz="1800" baseline="-25000">
              <a:latin typeface="Arial" panose="020B0604020202020204" pitchFamily="34" charset="0"/>
            </a:endParaRPr>
          </a:p>
        </p:txBody>
      </p:sp>
      <p:sp>
        <p:nvSpPr>
          <p:cNvPr id="238609" name="Line 17"/>
          <p:cNvSpPr>
            <a:spLocks noChangeShapeType="1"/>
          </p:cNvSpPr>
          <p:nvPr/>
        </p:nvSpPr>
        <p:spPr bwMode="auto">
          <a:xfrm flipH="1">
            <a:off x="2124075" y="3357563"/>
            <a:ext cx="1800225" cy="14398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8610" name="Text Box 18"/>
          <p:cNvSpPr txBox="1">
            <a:spLocks noChangeArrowheads="1"/>
          </p:cNvSpPr>
          <p:nvPr/>
        </p:nvSpPr>
        <p:spPr bwMode="auto">
          <a:xfrm rot="-2420035">
            <a:off x="2124075" y="3933825"/>
            <a:ext cx="25431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1800">
                <a:latin typeface="Arial" panose="020B0604020202020204" pitchFamily="34" charset="0"/>
              </a:rPr>
              <a:t>E</a:t>
            </a:r>
            <a:r>
              <a:rPr kumimoji="0" lang="en-US" altLang="zh-CN" sz="1800" baseline="-25000">
                <a:latin typeface="Arial" panose="020B0604020202020204" pitchFamily="34" charset="0"/>
              </a:rPr>
              <a:t>A</a:t>
            </a:r>
            <a:r>
              <a:rPr kumimoji="0" lang="en-US" altLang="zh-CN" sz="1800">
                <a:latin typeface="Arial" panose="020B0604020202020204" pitchFamily="34" charset="0"/>
              </a:rPr>
              <a:t>(R</a:t>
            </a:r>
            <a:r>
              <a:rPr kumimoji="0" lang="en-US" altLang="zh-CN" sz="1800" baseline="-25000">
                <a:latin typeface="Arial" panose="020B0604020202020204" pitchFamily="34" charset="0"/>
              </a:rPr>
              <a:t>A</a:t>
            </a:r>
            <a:r>
              <a:rPr kumimoji="0" lang="en-US" altLang="zh-CN" sz="1800">
                <a:latin typeface="Arial" panose="020B0604020202020204" pitchFamily="34" charset="0"/>
              </a:rPr>
              <a:t>,B,K,E</a:t>
            </a:r>
            <a:r>
              <a:rPr kumimoji="0" lang="en-US" altLang="zh-CN" sz="1800" baseline="-25000">
                <a:latin typeface="Arial" panose="020B0604020202020204" pitchFamily="34" charset="0"/>
              </a:rPr>
              <a:t>B</a:t>
            </a:r>
            <a:r>
              <a:rPr kumimoji="0" lang="en-US" altLang="zh-CN" sz="1800">
                <a:latin typeface="Arial" panose="020B0604020202020204" pitchFamily="34" charset="0"/>
              </a:rPr>
              <a:t>(K,A,T))</a:t>
            </a:r>
            <a:endParaRPr kumimoji="0" lang="en-US" altLang="zh-CN" sz="1800" baseline="-25000">
              <a:latin typeface="Arial" panose="020B0604020202020204" pitchFamily="34" charset="0"/>
            </a:endParaRPr>
          </a:p>
        </p:txBody>
      </p:sp>
      <p:sp>
        <p:nvSpPr>
          <p:cNvPr id="238611" name="Line 19"/>
          <p:cNvSpPr>
            <a:spLocks noChangeShapeType="1"/>
          </p:cNvSpPr>
          <p:nvPr/>
        </p:nvSpPr>
        <p:spPr bwMode="auto">
          <a:xfrm>
            <a:off x="2268538" y="4941888"/>
            <a:ext cx="4321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8612" name="Text Box 20"/>
          <p:cNvSpPr txBox="1">
            <a:spLocks noChangeArrowheads="1"/>
          </p:cNvSpPr>
          <p:nvPr/>
        </p:nvSpPr>
        <p:spPr bwMode="auto">
          <a:xfrm>
            <a:off x="3059113" y="4581525"/>
            <a:ext cx="25431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altLang="zh-CN" sz="1800">
                <a:latin typeface="Arial" panose="020B0604020202020204" pitchFamily="34" charset="0"/>
              </a:rPr>
              <a:t>E</a:t>
            </a:r>
            <a:r>
              <a:rPr kumimoji="0" lang="en-US" altLang="zh-CN" sz="1800" baseline="-25000">
                <a:latin typeface="Arial" panose="020B0604020202020204" pitchFamily="34" charset="0"/>
              </a:rPr>
              <a:t>B</a:t>
            </a:r>
            <a:r>
              <a:rPr kumimoji="0" lang="en-US" altLang="zh-CN" sz="1800">
                <a:latin typeface="Arial" panose="020B0604020202020204" pitchFamily="34" charset="0"/>
              </a:rPr>
              <a:t>(K,A,T</a:t>
            </a:r>
            <a:r>
              <a:rPr kumimoji="0" lang="zh-CN" altLang="en-US" sz="1800">
                <a:latin typeface="Arial" panose="020B0604020202020204" pitchFamily="34" charset="0"/>
              </a:rPr>
              <a:t>）</a:t>
            </a:r>
            <a:endParaRPr kumimoji="0" lang="zh-CN" altLang="en-US" sz="1800" baseline="-25000">
              <a:latin typeface="Arial" panose="020B0604020202020204" pitchFamily="34" charset="0"/>
            </a:endParaRPr>
          </a:p>
        </p:txBody>
      </p:sp>
      <p:sp>
        <p:nvSpPr>
          <p:cNvPr id="238613" name="Oval 21"/>
          <p:cNvSpPr>
            <a:spLocks noChangeArrowheads="1"/>
          </p:cNvSpPr>
          <p:nvPr/>
        </p:nvSpPr>
        <p:spPr bwMode="auto">
          <a:xfrm>
            <a:off x="396875" y="4510088"/>
            <a:ext cx="792163" cy="719137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0" lang="en-US" altLang="zh-CN" sz="1800">
                <a:solidFill>
                  <a:srgbClr val="CC0000"/>
                </a:solidFill>
                <a:latin typeface="Arial" panose="020B0604020202020204" pitchFamily="34" charset="0"/>
              </a:rPr>
              <a:t>K</a:t>
            </a:r>
            <a:endParaRPr kumimoji="0" lang="en-US" altLang="zh-CN" sz="180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238614" name="Oval 22"/>
          <p:cNvSpPr>
            <a:spLocks noChangeArrowheads="1"/>
          </p:cNvSpPr>
          <p:nvPr/>
        </p:nvSpPr>
        <p:spPr bwMode="auto">
          <a:xfrm>
            <a:off x="7524750" y="4797425"/>
            <a:ext cx="792163" cy="719138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0" lang="en-US" altLang="zh-CN" sz="1800">
                <a:solidFill>
                  <a:srgbClr val="CC0000"/>
                </a:solidFill>
                <a:latin typeface="Arial" panose="020B0604020202020204" pitchFamily="34" charset="0"/>
              </a:rPr>
              <a:t>K</a:t>
            </a:r>
            <a:endParaRPr kumimoji="0" lang="en-US" altLang="zh-CN" sz="180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238615" name="Line 23"/>
          <p:cNvSpPr>
            <a:spLocks noChangeShapeType="1"/>
          </p:cNvSpPr>
          <p:nvPr/>
        </p:nvSpPr>
        <p:spPr bwMode="auto">
          <a:xfrm flipH="1">
            <a:off x="2268538" y="5300663"/>
            <a:ext cx="42481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8616" name="Text Box 24"/>
          <p:cNvSpPr txBox="1">
            <a:spLocks noChangeArrowheads="1"/>
          </p:cNvSpPr>
          <p:nvPr/>
        </p:nvSpPr>
        <p:spPr bwMode="auto">
          <a:xfrm>
            <a:off x="3132138" y="4941888"/>
            <a:ext cx="25431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altLang="zh-CN" sz="1800">
                <a:latin typeface="Arial" panose="020B0604020202020204" pitchFamily="34" charset="0"/>
              </a:rPr>
              <a:t>E</a:t>
            </a:r>
            <a:r>
              <a:rPr kumimoji="0" lang="en-US" altLang="zh-CN" sz="1800" baseline="-25000">
                <a:latin typeface="Arial" panose="020B0604020202020204" pitchFamily="34" charset="0"/>
              </a:rPr>
              <a:t>K</a:t>
            </a:r>
            <a:r>
              <a:rPr kumimoji="0" lang="en-US" altLang="zh-CN" sz="1800">
                <a:latin typeface="Arial" panose="020B0604020202020204" pitchFamily="34" charset="0"/>
              </a:rPr>
              <a:t>(R</a:t>
            </a:r>
            <a:r>
              <a:rPr kumimoji="0" lang="en-US" altLang="zh-CN" sz="1800" baseline="-25000">
                <a:latin typeface="Arial" panose="020B0604020202020204" pitchFamily="34" charset="0"/>
              </a:rPr>
              <a:t>B</a:t>
            </a:r>
            <a:r>
              <a:rPr kumimoji="0" lang="zh-CN" altLang="en-US" sz="1800">
                <a:latin typeface="Arial" panose="020B0604020202020204" pitchFamily="34" charset="0"/>
              </a:rPr>
              <a:t>）</a:t>
            </a:r>
            <a:endParaRPr kumimoji="0" lang="zh-CN" altLang="en-US" sz="1800" baseline="-25000">
              <a:latin typeface="Arial" panose="020B0604020202020204" pitchFamily="34" charset="0"/>
            </a:endParaRPr>
          </a:p>
        </p:txBody>
      </p:sp>
      <p:sp>
        <p:nvSpPr>
          <p:cNvPr id="238617" name="Line 25"/>
          <p:cNvSpPr>
            <a:spLocks noChangeShapeType="1"/>
          </p:cNvSpPr>
          <p:nvPr/>
        </p:nvSpPr>
        <p:spPr bwMode="auto">
          <a:xfrm flipH="1">
            <a:off x="2268538" y="5661025"/>
            <a:ext cx="42481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8618" name="Text Box 26"/>
          <p:cNvSpPr txBox="1">
            <a:spLocks noChangeArrowheads="1"/>
          </p:cNvSpPr>
          <p:nvPr/>
        </p:nvSpPr>
        <p:spPr bwMode="auto">
          <a:xfrm>
            <a:off x="3059113" y="5300663"/>
            <a:ext cx="25431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altLang="zh-CN" sz="1800">
                <a:latin typeface="Arial" panose="020B0604020202020204" pitchFamily="34" charset="0"/>
              </a:rPr>
              <a:t>E</a:t>
            </a:r>
            <a:r>
              <a:rPr kumimoji="0" lang="en-US" altLang="zh-CN" sz="1800" baseline="-25000">
                <a:latin typeface="Arial" panose="020B0604020202020204" pitchFamily="34" charset="0"/>
              </a:rPr>
              <a:t>K</a:t>
            </a:r>
            <a:r>
              <a:rPr kumimoji="0" lang="en-US" altLang="zh-CN" sz="1800">
                <a:latin typeface="Arial" panose="020B0604020202020204" pitchFamily="34" charset="0"/>
              </a:rPr>
              <a:t>(R</a:t>
            </a:r>
            <a:r>
              <a:rPr kumimoji="0" lang="en-US" altLang="zh-CN" sz="1800" baseline="-25000">
                <a:latin typeface="Arial" panose="020B0604020202020204" pitchFamily="34" charset="0"/>
              </a:rPr>
              <a:t>B</a:t>
            </a:r>
            <a:r>
              <a:rPr kumimoji="0" lang="zh-CN" altLang="en-US" sz="1800">
                <a:latin typeface="Arial" panose="020B0604020202020204" pitchFamily="34" charset="0"/>
              </a:rPr>
              <a:t>－</a:t>
            </a:r>
            <a:r>
              <a:rPr kumimoji="0" lang="en-US" altLang="zh-CN" sz="1800">
                <a:latin typeface="Arial" panose="020B0604020202020204" pitchFamily="34" charset="0"/>
              </a:rPr>
              <a:t>1</a:t>
            </a:r>
            <a:r>
              <a:rPr kumimoji="0" lang="zh-CN" altLang="en-US" sz="1800">
                <a:latin typeface="Arial" panose="020B0604020202020204" pitchFamily="34" charset="0"/>
              </a:rPr>
              <a:t>）</a:t>
            </a:r>
            <a:endParaRPr kumimoji="0" lang="zh-CN" altLang="en-US" sz="1800" baseline="-25000">
              <a:latin typeface="Arial" panose="020B0604020202020204" pitchFamily="34" charset="0"/>
            </a:endParaRPr>
          </a:p>
        </p:txBody>
      </p:sp>
      <p:sp>
        <p:nvSpPr>
          <p:cNvPr id="238619" name="Line 27"/>
          <p:cNvSpPr>
            <a:spLocks noChangeShapeType="1"/>
          </p:cNvSpPr>
          <p:nvPr/>
        </p:nvSpPr>
        <p:spPr bwMode="auto">
          <a:xfrm flipH="1">
            <a:off x="2268538" y="6092825"/>
            <a:ext cx="42481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8620" name="Text Box 28"/>
          <p:cNvSpPr txBox="1">
            <a:spLocks noChangeArrowheads="1"/>
          </p:cNvSpPr>
          <p:nvPr/>
        </p:nvSpPr>
        <p:spPr bwMode="auto">
          <a:xfrm>
            <a:off x="3059113" y="5732463"/>
            <a:ext cx="25431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altLang="zh-CN" sz="1800">
                <a:latin typeface="Arial" panose="020B0604020202020204" pitchFamily="34" charset="0"/>
              </a:rPr>
              <a:t>E</a:t>
            </a:r>
            <a:r>
              <a:rPr kumimoji="0" lang="en-US" altLang="zh-CN" sz="1800" baseline="-25000">
                <a:latin typeface="Arial" panose="020B0604020202020204" pitchFamily="34" charset="0"/>
              </a:rPr>
              <a:t>K</a:t>
            </a:r>
            <a:r>
              <a:rPr kumimoji="0" lang="en-US" altLang="zh-CN" sz="1800">
                <a:latin typeface="Arial" panose="020B0604020202020204" pitchFamily="34" charset="0"/>
              </a:rPr>
              <a:t>(M={I Love XXX})</a:t>
            </a:r>
            <a:endParaRPr kumimoji="0" lang="en-US" altLang="zh-CN" sz="1800" baseline="-250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86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86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86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86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86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86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386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386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86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86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86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86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386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386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8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386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386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38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386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386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386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386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386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386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386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386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386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386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386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386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607" grpId="0" animBg="1"/>
      <p:bldP spid="238608" grpId="0" uiExpand="1"/>
      <p:bldP spid="238609" grpId="0" animBg="1"/>
      <p:bldP spid="238610" grpId="0"/>
      <p:bldP spid="238611" grpId="0" animBg="1"/>
      <p:bldP spid="238612" grpId="0"/>
      <p:bldP spid="238613" grpId="0" animBg="1"/>
      <p:bldP spid="238614" grpId="0" animBg="1"/>
      <p:bldP spid="238615" grpId="0" animBg="1"/>
      <p:bldP spid="238616" grpId="0"/>
      <p:bldP spid="238617" grpId="0" animBg="1"/>
      <p:bldP spid="238618" grpId="0"/>
      <p:bldP spid="238619" grpId="0" animBg="1"/>
      <p:bldP spid="238620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声称者用声称（他拥有）的签名密钥（私钥）来证实身份。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使用签名密钥签署某消息；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签名包含一非重复值以抵抗重放攻击。</a:t>
            </a:r>
            <a:endParaRPr lang="zh-CN" altLang="en-US" dirty="0" smtClean="0"/>
          </a:p>
          <a:p>
            <a:r>
              <a:rPr lang="zh-CN" altLang="en-US" dirty="0" smtClean="0"/>
              <a:t>验证者用声称者的有效公钥（公钥证书）验证身份。</a:t>
            </a:r>
            <a:endParaRPr lang="zh-CN" altLang="en-US" dirty="0"/>
          </a:p>
        </p:txBody>
      </p:sp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采用公开密码算法的机制</a:t>
            </a:r>
            <a:endParaRPr lang="zh-CN" altLang="en-US" dirty="0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>
                <a:latin typeface="宋体" pitchFamily="2" charset="-122"/>
              </a:rPr>
              <a:t>基于公钥密码的认证 </a:t>
            </a:r>
            <a:endParaRPr lang="zh-CN" altLang="en-US">
              <a:latin typeface="宋体" pitchFamily="2" charset="-122"/>
            </a:endParaRP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981200"/>
            <a:ext cx="8083550" cy="4464050"/>
          </a:xfrm>
        </p:spPr>
        <p:txBody>
          <a:bodyPr/>
          <a:lstStyle/>
          <a:p>
            <a:pPr algn="just" eaLnBrk="1" hangingPunct="1"/>
            <a:r>
              <a:rPr lang="zh-CN" altLang="en-US" sz="2400" smtClean="0">
                <a:latin typeface="Times New Roman" panose="02020603050405020304" pitchFamily="18" charset="0"/>
              </a:rPr>
              <a:t>记号</a:t>
            </a:r>
            <a:endParaRPr lang="zh-CN" altLang="en-US" sz="2400" smtClean="0">
              <a:latin typeface="Times New Roman" panose="02020603050405020304" pitchFamily="18" charset="0"/>
            </a:endParaRPr>
          </a:p>
          <a:p>
            <a:pPr algn="just" eaLnBrk="1" hangingPunct="1"/>
            <a:endParaRPr lang="zh-CN" altLang="en-US" sz="2400" smtClean="0">
              <a:latin typeface="Times New Roman" panose="02020603050405020304" pitchFamily="18" charset="0"/>
            </a:endParaRPr>
          </a:p>
          <a:p>
            <a:pPr algn="just" eaLnBrk="1" hangingPunct="1"/>
            <a:endParaRPr lang="en-US" altLang="zh-CN" sz="2400" smtClean="0">
              <a:latin typeface="Times New Roman" panose="02020603050405020304" pitchFamily="18" charset="0"/>
            </a:endParaRPr>
          </a:p>
        </p:txBody>
      </p:sp>
      <p:sp>
        <p:nvSpPr>
          <p:cNvPr id="66564" name="灯片编号占位符 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</a:ln>
        </p:spPr>
        <p:txBody>
          <a:bodyPr wrap="square" lIns="91440" tIns="45720" rIns="91440" bIns="45720" numCol="1" anchorCtr="0" compatLnSpc="1"/>
          <a:lstStyle/>
          <a:p>
            <a:fld id="{055BA78C-93BB-4C5B-8C98-5B6AE470B8F5}" type="slidenum">
              <a:rPr lang="en-US" altLang="zh-CN" smtClean="0"/>
            </a:fld>
            <a:endParaRPr lang="en-US" altLang="zh-CN" smtClean="0"/>
          </a:p>
        </p:txBody>
      </p:sp>
      <p:sp>
        <p:nvSpPr>
          <p:cNvPr id="66565" name="Text Box 14"/>
          <p:cNvSpPr txBox="1">
            <a:spLocks noChangeArrowheads="1"/>
          </p:cNvSpPr>
          <p:nvPr/>
        </p:nvSpPr>
        <p:spPr bwMode="auto">
          <a:xfrm>
            <a:off x="755650" y="2565400"/>
            <a:ext cx="7620000" cy="24749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altLang="zh-CN" i="1">
                <a:latin typeface="Times New Roman" panose="02020603050405020304" pitchFamily="18" charset="0"/>
              </a:rPr>
              <a:t> E</a:t>
            </a:r>
            <a:r>
              <a:rPr lang="en-US" altLang="zh-CN" i="1" baseline="-25000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)     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用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X 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的公钥加密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M</a:t>
            </a:r>
            <a:endParaRPr lang="en-US" altLang="zh-CN" i="1" baseline="-250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457200" indent="-457200">
              <a:spcBef>
                <a:spcPct val="50000"/>
              </a:spcBef>
            </a:pP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Sig</a:t>
            </a:r>
            <a:r>
              <a:rPr lang="en-US" altLang="zh-CN" i="1" baseline="-25000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)    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X 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对 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M 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做的签名</a:t>
            </a:r>
            <a:endParaRPr lang="zh-CN" altLang="en-US" i="1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457200" indent="-457200"/>
            <a:r>
              <a:rPr lang="zh-CN" altLang="en-US" i="1">
                <a:latin typeface="Times New Roman" panose="02020603050405020304" pitchFamily="18" charset="0"/>
              </a:rPr>
              <a:t>   </a:t>
            </a:r>
            <a:r>
              <a:rPr lang="en-US" altLang="zh-CN" i="1" smtClean="0">
                <a:latin typeface="Times New Roman" panose="02020603050405020304" pitchFamily="18" charset="0"/>
              </a:rPr>
              <a:t>R</a:t>
            </a:r>
            <a:r>
              <a:rPr lang="en-US" altLang="zh-CN" i="1" baseline="-25000" smtClean="0">
                <a:latin typeface="Times New Roman" panose="02020603050405020304" pitchFamily="18" charset="0"/>
              </a:rPr>
              <a:t>X</a:t>
            </a:r>
            <a:r>
              <a:rPr lang="en-US" altLang="zh-CN" i="1" smtClean="0">
                <a:latin typeface="Times New Roman" panose="02020603050405020304" pitchFamily="18" charset="0"/>
              </a:rPr>
              <a:t>         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i="1">
                <a:latin typeface="Times New Roman" panose="02020603050405020304" pitchFamily="18" charset="0"/>
              </a:rPr>
              <a:t> </a:t>
            </a:r>
            <a:r>
              <a:rPr lang="zh-CN" altLang="en-US">
                <a:latin typeface="Times New Roman" panose="02020603050405020304" pitchFamily="18" charset="0"/>
              </a:rPr>
              <a:t>产生的</a:t>
            </a:r>
            <a:r>
              <a:rPr lang="zh-CN" altLang="en-US" smtClean="0">
                <a:latin typeface="Times New Roman" panose="02020603050405020304" pitchFamily="18" charset="0"/>
              </a:rPr>
              <a:t>随机数</a:t>
            </a:r>
            <a:endParaRPr lang="en-US" altLang="zh-CN">
              <a:latin typeface="Times New Roman" panose="02020603050405020304" pitchFamily="18" charset="0"/>
            </a:endParaRPr>
          </a:p>
          <a:p>
            <a:pPr marL="457200" indent="-457200"/>
            <a:r>
              <a:rPr lang="en-US" altLang="zh-CN" i="1">
                <a:latin typeface="Times New Roman" panose="02020603050405020304" pitchFamily="18" charset="0"/>
              </a:rPr>
              <a:t>   T</a:t>
            </a:r>
            <a:r>
              <a:rPr lang="en-US" altLang="zh-CN" i="1" baseline="-25000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         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i="1">
                <a:latin typeface="Times New Roman" panose="02020603050405020304" pitchFamily="18" charset="0"/>
              </a:rPr>
              <a:t> </a:t>
            </a:r>
            <a:r>
              <a:rPr lang="zh-CN" altLang="en-US">
                <a:latin typeface="Times New Roman" panose="02020603050405020304" pitchFamily="18" charset="0"/>
              </a:rPr>
              <a:t>选择的时间戳</a:t>
            </a:r>
            <a:endParaRPr lang="zh-CN" altLang="en-US">
              <a:latin typeface="Times New Roman" panose="02020603050405020304" pitchFamily="18" charset="0"/>
            </a:endParaRPr>
          </a:p>
          <a:p>
            <a:pPr marL="457200" indent="-457200"/>
            <a:r>
              <a:rPr lang="zh-CN" altLang="en-US">
                <a:latin typeface="Times New Roman" panose="02020603050405020304" pitchFamily="18" charset="0"/>
              </a:rPr>
              <a:t>  </a:t>
            </a:r>
            <a:r>
              <a:rPr lang="en-US" altLang="zh-CN" smtClean="0">
                <a:latin typeface="Times New Roman" panose="02020603050405020304" pitchFamily="18" charset="0"/>
              </a:rPr>
              <a:t>{</a:t>
            </a:r>
            <a:r>
              <a:rPr lang="en-US" altLang="zh-CN" i="1" smtClean="0">
                <a:latin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zh-CN" smtClean="0">
                <a:latin typeface="Times New Roman" panose="02020603050405020304" pitchFamily="18" charset="0"/>
              </a:rPr>
              <a:t>}</a:t>
            </a:r>
            <a:r>
              <a:rPr lang="en-US" altLang="zh-CN" i="1" baseline="-25000" smtClean="0">
                <a:latin typeface="Times New Roman" panose="02020603050405020304" pitchFamily="18" charset="0"/>
              </a:rPr>
              <a:t>K       </a:t>
            </a:r>
            <a:r>
              <a:rPr lang="zh-CN" altLang="en-US">
                <a:latin typeface="Times New Roman" panose="02020603050405020304" pitchFamily="18" charset="0"/>
              </a:rPr>
              <a:t>用对称密钥</a:t>
            </a:r>
            <a:r>
              <a:rPr lang="en-US" altLang="zh-CN" i="1">
                <a:latin typeface="Times New Roman" panose="02020603050405020304" pitchFamily="18" charset="0"/>
              </a:rPr>
              <a:t>K </a:t>
            </a:r>
            <a:r>
              <a:rPr lang="zh-CN" altLang="en-US">
                <a:latin typeface="Times New Roman" panose="02020603050405020304" pitchFamily="18" charset="0"/>
              </a:rPr>
              <a:t>对消息 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M </a:t>
            </a:r>
            <a:r>
              <a:rPr lang="zh-CN" altLang="en-US">
                <a:latin typeface="Times New Roman" panose="02020603050405020304" pitchFamily="18" charset="0"/>
              </a:rPr>
              <a:t>加密</a:t>
            </a:r>
            <a:endParaRPr lang="zh-CN" altLang="en-US">
              <a:latin typeface="Times New Roman" panose="02020603050405020304" pitchFamily="18" charset="0"/>
            </a:endParaRPr>
          </a:p>
          <a:p>
            <a:pPr marL="457200" indent="-457200"/>
            <a:endParaRPr lang="en-US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>
                <a:latin typeface="宋体" pitchFamily="2" charset="-122"/>
              </a:rPr>
              <a:t>基于公钥密码的认证 </a:t>
            </a:r>
            <a:endParaRPr lang="zh-CN" altLang="en-US">
              <a:latin typeface="宋体" pitchFamily="2" charset="-122"/>
            </a:endParaRP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981200"/>
            <a:ext cx="8083550" cy="4464050"/>
          </a:xfrm>
        </p:spPr>
        <p:txBody>
          <a:bodyPr/>
          <a:lstStyle/>
          <a:p>
            <a:pPr algn="just" eaLnBrk="1" hangingPunct="1"/>
            <a:r>
              <a:rPr lang="en-US" altLang="zh-CN" sz="2400" smtClean="0">
                <a:latin typeface="Times New Roman" panose="02020603050405020304" pitchFamily="18" charset="0"/>
              </a:rPr>
              <a:t>ISO/IEC 9798-3 </a:t>
            </a:r>
            <a:r>
              <a:rPr lang="zh-CN" altLang="en-US" sz="2400" smtClean="0">
                <a:latin typeface="Times New Roman" panose="02020603050405020304" pitchFamily="18" charset="0"/>
              </a:rPr>
              <a:t>单向认证</a:t>
            </a:r>
            <a:endParaRPr lang="zh-CN" altLang="en-US" sz="2400" smtClean="0">
              <a:latin typeface="Times New Roman" panose="02020603050405020304" pitchFamily="18" charset="0"/>
            </a:endParaRPr>
          </a:p>
          <a:p>
            <a:pPr algn="just" eaLnBrk="1" hangingPunct="1"/>
            <a:endParaRPr lang="zh-CN" altLang="en-US" sz="2400" smtClean="0">
              <a:latin typeface="Times New Roman" panose="02020603050405020304" pitchFamily="18" charset="0"/>
            </a:endParaRPr>
          </a:p>
          <a:p>
            <a:pPr lvl="1" algn="just" eaLnBrk="1" hangingPunct="1"/>
            <a:endParaRPr lang="zh-CN" altLang="en-US" sz="2000" smtClean="0">
              <a:latin typeface="Times New Roman" panose="02020603050405020304" pitchFamily="18" charset="0"/>
            </a:endParaRPr>
          </a:p>
          <a:p>
            <a:pPr algn="just" eaLnBrk="1" hangingPunct="1"/>
            <a:r>
              <a:rPr lang="en-US" altLang="zh-CN" sz="2400" smtClean="0">
                <a:latin typeface="Times New Roman" panose="02020603050405020304" pitchFamily="18" charset="0"/>
              </a:rPr>
              <a:t>ISO/IEC 9798-3 </a:t>
            </a:r>
            <a:r>
              <a:rPr lang="zh-CN" altLang="en-US" sz="2400" smtClean="0">
                <a:latin typeface="Times New Roman" panose="02020603050405020304" pitchFamily="18" charset="0"/>
              </a:rPr>
              <a:t>单向认证</a:t>
            </a:r>
            <a:endParaRPr lang="zh-CN" altLang="en-US" sz="2400" smtClean="0">
              <a:latin typeface="Times New Roman" panose="02020603050405020304" pitchFamily="18" charset="0"/>
            </a:endParaRPr>
          </a:p>
          <a:p>
            <a:pPr algn="just" eaLnBrk="1" hangingPunct="1"/>
            <a:endParaRPr lang="zh-CN" altLang="en-US" sz="2400" smtClean="0">
              <a:latin typeface="Times New Roman" panose="02020603050405020304" pitchFamily="18" charset="0"/>
            </a:endParaRPr>
          </a:p>
          <a:p>
            <a:pPr algn="just" eaLnBrk="1" hangingPunct="1"/>
            <a:endParaRPr lang="zh-CN" altLang="en-US" sz="2400" smtClean="0">
              <a:latin typeface="Times New Roman" panose="02020603050405020304" pitchFamily="18" charset="0"/>
            </a:endParaRPr>
          </a:p>
          <a:p>
            <a:pPr algn="just" eaLnBrk="1" hangingPunct="1"/>
            <a:endParaRPr lang="zh-CN" altLang="en-US" sz="2400" smtClean="0">
              <a:latin typeface="Times New Roman" panose="02020603050405020304" pitchFamily="18" charset="0"/>
            </a:endParaRPr>
          </a:p>
          <a:p>
            <a:pPr algn="just" eaLnBrk="1" hangingPunct="1"/>
            <a:endParaRPr lang="en-US" altLang="zh-CN" sz="2400" smtClean="0">
              <a:latin typeface="Times New Roman" panose="02020603050405020304" pitchFamily="18" charset="0"/>
            </a:endParaRPr>
          </a:p>
        </p:txBody>
      </p:sp>
      <p:sp>
        <p:nvSpPr>
          <p:cNvPr id="67588" name="灯片编号占位符 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</a:ln>
        </p:spPr>
        <p:txBody>
          <a:bodyPr wrap="square" lIns="91440" tIns="45720" rIns="91440" bIns="45720" numCol="1" anchorCtr="0" compatLnSpc="1"/>
          <a:lstStyle/>
          <a:p>
            <a:fld id="{933214C6-4A21-4C08-879B-9F8DD414C097}" type="slidenum">
              <a:rPr lang="en-US" altLang="zh-CN" smtClean="0"/>
            </a:fld>
            <a:endParaRPr lang="en-US" altLang="zh-CN" smtClean="0"/>
          </a:p>
        </p:txBody>
      </p:sp>
      <p:sp>
        <p:nvSpPr>
          <p:cNvPr id="67589" name="Text Box 5"/>
          <p:cNvSpPr txBox="1">
            <a:spLocks noChangeArrowheads="1"/>
          </p:cNvSpPr>
          <p:nvPr/>
        </p:nvSpPr>
        <p:spPr bwMode="auto">
          <a:xfrm>
            <a:off x="838200" y="2590800"/>
            <a:ext cx="7620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</a:rPr>
              <a:t>1. 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:  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i="1" baseline="-25000">
                <a:latin typeface="Times New Roman" panose="02020603050405020304" pitchFamily="18" charset="0"/>
                <a:sym typeface="Symbol" panose="05050102010706020507" pitchFamily="18" charset="2"/>
              </a:rPr>
              <a:t>A 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, B, Sig</a:t>
            </a:r>
            <a:r>
              <a:rPr lang="en-US" altLang="zh-CN" i="1" baseline="-2500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(T</a:t>
            </a:r>
            <a:r>
              <a:rPr lang="en-US" altLang="zh-CN" i="1" baseline="-2500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,B)</a:t>
            </a:r>
            <a:endParaRPr lang="en-US" altLang="zh-CN" i="1" baseline="-250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67590" name="Text Box 6"/>
          <p:cNvSpPr txBox="1">
            <a:spLocks noChangeArrowheads="1"/>
          </p:cNvSpPr>
          <p:nvPr/>
        </p:nvSpPr>
        <p:spPr bwMode="auto">
          <a:xfrm>
            <a:off x="762000" y="3933056"/>
            <a:ext cx="7620000" cy="10144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altLang="zh-CN" smtClean="0">
                <a:latin typeface="Times New Roman" panose="02020603050405020304" pitchFamily="18" charset="0"/>
              </a:rPr>
              <a:t>1. </a:t>
            </a:r>
            <a:r>
              <a:rPr lang="en-US" altLang="zh-CN" i="1" smtClean="0">
                <a:latin typeface="Times New Roman" panose="02020603050405020304" pitchFamily="18" charset="0"/>
              </a:rPr>
              <a:t>B</a:t>
            </a:r>
            <a:r>
              <a:rPr lang="en-US" altLang="zh-CN" smtClean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 smtClean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mtClean="0">
                <a:latin typeface="Times New Roman" panose="02020603050405020304" pitchFamily="18" charset="0"/>
                <a:sym typeface="Symbol" panose="05050102010706020507" pitchFamily="18" charset="2"/>
              </a:rPr>
              <a:t>:  </a:t>
            </a:r>
            <a:r>
              <a:rPr lang="en-US" altLang="zh-CN" i="1" smtClean="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i="1" baseline="-25000" smtClean="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endParaRPr lang="en-US" altLang="zh-CN" smtClean="0">
              <a:latin typeface="Times New Roman" panose="02020603050405020304" pitchFamily="18" charset="0"/>
            </a:endParaRPr>
          </a:p>
          <a:p>
            <a:pPr marL="457200" indent="-457200">
              <a:spcBef>
                <a:spcPct val="50000"/>
              </a:spcBef>
            </a:pPr>
            <a:r>
              <a:rPr lang="en-US" altLang="zh-CN" smtClean="0">
                <a:latin typeface="Times New Roman" panose="02020603050405020304" pitchFamily="18" charset="0"/>
              </a:rPr>
              <a:t>2. </a:t>
            </a:r>
            <a:r>
              <a:rPr lang="en-US" altLang="zh-CN" i="1" smtClean="0">
                <a:latin typeface="Times New Roman" panose="02020603050405020304" pitchFamily="18" charset="0"/>
              </a:rPr>
              <a:t>A</a:t>
            </a:r>
            <a:r>
              <a:rPr lang="en-US" altLang="zh-CN" smtClean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 smtClean="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mtClean="0">
                <a:latin typeface="Times New Roman" panose="02020603050405020304" pitchFamily="18" charset="0"/>
                <a:sym typeface="Symbol" panose="05050102010706020507" pitchFamily="18" charset="2"/>
              </a:rPr>
              <a:t>:  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i="1" baseline="-25000" smtClean="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i="1" smtClean="0">
                <a:latin typeface="Times New Roman" panose="02020603050405020304" pitchFamily="18" charset="0"/>
                <a:sym typeface="Symbol" panose="05050102010706020507" pitchFamily="18" charset="2"/>
              </a:rPr>
              <a:t>, Sig</a:t>
            </a:r>
            <a:r>
              <a:rPr lang="en-US" altLang="zh-CN" i="1" baseline="-25000" smtClean="0">
                <a:latin typeface="Times New Roman" panose="02020603050405020304" pitchFamily="18" charset="0"/>
                <a:sym typeface="Symbol" panose="05050102010706020507" pitchFamily="18" charset="2"/>
              </a:rPr>
              <a:t>A </a:t>
            </a:r>
            <a:r>
              <a:rPr lang="en-US" altLang="zh-CN" i="1" smtClean="0">
                <a:latin typeface="Times New Roman" panose="02020603050405020304" pitchFamily="18" charset="0"/>
                <a:sym typeface="Symbol" panose="05050102010706020507" pitchFamily="18" charset="2"/>
              </a:rPr>
              <a:t>(R</a:t>
            </a:r>
            <a:r>
              <a:rPr lang="en-US" altLang="zh-CN" i="1" baseline="-25000" smtClean="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i="1" smtClean="0">
                <a:latin typeface="Times New Roman" panose="02020603050405020304" pitchFamily="18" charset="0"/>
                <a:sym typeface="Symbol" panose="05050102010706020507" pitchFamily="18" charset="2"/>
              </a:rPr>
              <a:t>, B)</a:t>
            </a:r>
            <a:endParaRPr lang="en-US" altLang="zh-CN" i="1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>
                <a:latin typeface="宋体" pitchFamily="2" charset="-122"/>
              </a:rPr>
              <a:t>基于公钥密码的认证 </a:t>
            </a:r>
            <a:endParaRPr lang="zh-CN" altLang="en-US">
              <a:latin typeface="宋体" pitchFamily="2" charset="-122"/>
            </a:endParaRP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981200"/>
            <a:ext cx="8083550" cy="4464050"/>
          </a:xfrm>
        </p:spPr>
        <p:txBody>
          <a:bodyPr/>
          <a:lstStyle/>
          <a:p>
            <a:pPr algn="just" eaLnBrk="1" hangingPunct="1"/>
            <a:r>
              <a:rPr lang="en-US" altLang="zh-CN" sz="2400" smtClean="0">
                <a:latin typeface="Times New Roman" panose="02020603050405020304" pitchFamily="18" charset="0"/>
              </a:rPr>
              <a:t>ISO/IEC 9798-3 </a:t>
            </a:r>
            <a:r>
              <a:rPr lang="zh-CN" altLang="en-US" sz="2400" smtClean="0">
                <a:latin typeface="Times New Roman" panose="02020603050405020304" pitchFamily="18" charset="0"/>
              </a:rPr>
              <a:t>双向认证</a:t>
            </a:r>
            <a:endParaRPr lang="zh-CN" altLang="en-US" sz="2400" smtClean="0">
              <a:latin typeface="Times New Roman" panose="02020603050405020304" pitchFamily="18" charset="0"/>
            </a:endParaRPr>
          </a:p>
          <a:p>
            <a:pPr algn="just" eaLnBrk="1" hangingPunct="1"/>
            <a:endParaRPr lang="zh-CN" altLang="en-US" sz="2400" smtClean="0">
              <a:latin typeface="Times New Roman" panose="02020603050405020304" pitchFamily="18" charset="0"/>
            </a:endParaRPr>
          </a:p>
          <a:p>
            <a:pPr lvl="1" algn="just" eaLnBrk="1" hangingPunct="1"/>
            <a:endParaRPr lang="zh-CN" altLang="en-US" sz="2000" smtClean="0">
              <a:latin typeface="Times New Roman" panose="02020603050405020304" pitchFamily="18" charset="0"/>
            </a:endParaRPr>
          </a:p>
          <a:p>
            <a:pPr algn="just" eaLnBrk="1" hangingPunct="1"/>
            <a:endParaRPr lang="zh-CN" altLang="en-US" sz="2400" smtClean="0">
              <a:latin typeface="Times New Roman" panose="02020603050405020304" pitchFamily="18" charset="0"/>
            </a:endParaRPr>
          </a:p>
          <a:p>
            <a:pPr algn="just" eaLnBrk="1" hangingPunct="1"/>
            <a:r>
              <a:rPr lang="en-US" altLang="zh-CN" sz="2400" smtClean="0">
                <a:latin typeface="Times New Roman" panose="02020603050405020304" pitchFamily="18" charset="0"/>
              </a:rPr>
              <a:t>ISO/IEC 9798-3 </a:t>
            </a:r>
            <a:r>
              <a:rPr lang="zh-CN" altLang="en-US" sz="2400" smtClean="0">
                <a:latin typeface="Times New Roman" panose="02020603050405020304" pitchFamily="18" charset="0"/>
              </a:rPr>
              <a:t>双向认证</a:t>
            </a:r>
            <a:endParaRPr lang="zh-CN" altLang="en-US" sz="2400" smtClean="0">
              <a:latin typeface="Times New Roman" panose="02020603050405020304" pitchFamily="18" charset="0"/>
            </a:endParaRPr>
          </a:p>
          <a:p>
            <a:pPr algn="just" eaLnBrk="1" hangingPunct="1"/>
            <a:endParaRPr lang="zh-CN" altLang="en-US" sz="2400" smtClean="0">
              <a:latin typeface="Times New Roman" panose="02020603050405020304" pitchFamily="18" charset="0"/>
            </a:endParaRPr>
          </a:p>
          <a:p>
            <a:pPr algn="just" eaLnBrk="1" hangingPunct="1"/>
            <a:endParaRPr lang="zh-CN" altLang="en-US" sz="2400" smtClean="0">
              <a:latin typeface="Times New Roman" panose="02020603050405020304" pitchFamily="18" charset="0"/>
            </a:endParaRPr>
          </a:p>
          <a:p>
            <a:pPr algn="just" eaLnBrk="1" hangingPunct="1"/>
            <a:endParaRPr lang="zh-CN" altLang="en-US" sz="2400" smtClean="0">
              <a:latin typeface="Times New Roman" panose="02020603050405020304" pitchFamily="18" charset="0"/>
            </a:endParaRPr>
          </a:p>
          <a:p>
            <a:pPr algn="just" eaLnBrk="1" hangingPunct="1"/>
            <a:endParaRPr lang="en-US" altLang="zh-CN" sz="2400" smtClean="0">
              <a:latin typeface="Times New Roman" panose="02020603050405020304" pitchFamily="18" charset="0"/>
            </a:endParaRPr>
          </a:p>
        </p:txBody>
      </p:sp>
      <p:sp>
        <p:nvSpPr>
          <p:cNvPr id="68612" name="灯片编号占位符 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</a:ln>
        </p:spPr>
        <p:txBody>
          <a:bodyPr wrap="square" lIns="91440" tIns="45720" rIns="91440" bIns="45720" numCol="1" anchorCtr="0" compatLnSpc="1"/>
          <a:lstStyle/>
          <a:p>
            <a:fld id="{A5707FCE-26D9-447B-BC80-5B7F10901E7F}" type="slidenum">
              <a:rPr lang="en-US" altLang="zh-CN" smtClean="0"/>
            </a:fld>
            <a:endParaRPr lang="en-US" altLang="zh-CN" smtClean="0"/>
          </a:p>
        </p:txBody>
      </p:sp>
      <p:sp>
        <p:nvSpPr>
          <p:cNvPr id="68613" name="Text Box 6"/>
          <p:cNvSpPr txBox="1">
            <a:spLocks noChangeArrowheads="1"/>
          </p:cNvSpPr>
          <p:nvPr/>
        </p:nvSpPr>
        <p:spPr bwMode="auto">
          <a:xfrm>
            <a:off x="762000" y="2590800"/>
            <a:ext cx="7620000" cy="10144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</a:rPr>
              <a:t>1. 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:  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i="1" baseline="-2500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 , B, Sig</a:t>
            </a:r>
            <a:r>
              <a:rPr lang="en-US" altLang="zh-CN" i="1" baseline="-25000">
                <a:latin typeface="Times New Roman" panose="02020603050405020304" pitchFamily="18" charset="0"/>
                <a:sym typeface="Symbol" panose="05050102010706020507" pitchFamily="18" charset="2"/>
              </a:rPr>
              <a:t>A 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(T</a:t>
            </a:r>
            <a:r>
              <a:rPr lang="en-US" altLang="zh-CN" i="1" baseline="-25000">
                <a:latin typeface="Times New Roman" panose="02020603050405020304" pitchFamily="18" charset="0"/>
                <a:sym typeface="Symbol" panose="05050102010706020507" pitchFamily="18" charset="2"/>
              </a:rPr>
              <a:t>A 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,B)</a:t>
            </a:r>
            <a:endParaRPr lang="en-US" altLang="zh-CN" i="1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457200" indent="-457200"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</a:rPr>
              <a:t>2. 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:  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i="1" baseline="-25000">
                <a:latin typeface="Times New Roman" panose="02020603050405020304" pitchFamily="18" charset="0"/>
                <a:sym typeface="Symbol" panose="05050102010706020507" pitchFamily="18" charset="2"/>
              </a:rPr>
              <a:t>B 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, A, Sig</a:t>
            </a:r>
            <a:r>
              <a:rPr lang="en-US" altLang="zh-CN" i="1" baseline="-25000">
                <a:latin typeface="Times New Roman" panose="02020603050405020304" pitchFamily="18" charset="0"/>
                <a:sym typeface="Symbol" panose="05050102010706020507" pitchFamily="18" charset="2"/>
              </a:rPr>
              <a:t>B 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(T</a:t>
            </a:r>
            <a:r>
              <a:rPr lang="en-US" altLang="zh-CN" i="1" baseline="-25000">
                <a:latin typeface="Times New Roman" panose="02020603050405020304" pitchFamily="18" charset="0"/>
                <a:sym typeface="Symbol" panose="05050102010706020507" pitchFamily="18" charset="2"/>
              </a:rPr>
              <a:t>B 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, A)</a:t>
            </a:r>
            <a:endParaRPr lang="en-US" altLang="zh-CN" i="1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68614" name="Text Box 7"/>
          <p:cNvSpPr txBox="1">
            <a:spLocks noChangeArrowheads="1"/>
          </p:cNvSpPr>
          <p:nvPr/>
        </p:nvSpPr>
        <p:spPr bwMode="auto">
          <a:xfrm>
            <a:off x="762000" y="4343400"/>
            <a:ext cx="7620000" cy="1562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</a:rPr>
              <a:t>1. 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:  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i="1" baseline="-25000" smtClean="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endParaRPr lang="en-US" altLang="zh-CN">
              <a:latin typeface="Times New Roman" panose="02020603050405020304" pitchFamily="18" charset="0"/>
            </a:endParaRPr>
          </a:p>
          <a:p>
            <a:pPr marL="457200" indent="-457200"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</a:rPr>
              <a:t>2. 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:  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i="1" baseline="-25000" smtClean="0">
                <a:latin typeface="Times New Roman" panose="02020603050405020304" pitchFamily="18" charset="0"/>
                <a:sym typeface="Symbol" panose="05050102010706020507" pitchFamily="18" charset="2"/>
              </a:rPr>
              <a:t>A 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i="1" smtClean="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i="1" baseline="-25000" smtClean="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, B, Sig</a:t>
            </a:r>
            <a:r>
              <a:rPr lang="en-US" altLang="zh-CN" i="1" baseline="-25000">
                <a:latin typeface="Times New Roman" panose="02020603050405020304" pitchFamily="18" charset="0"/>
                <a:sym typeface="Symbol" panose="05050102010706020507" pitchFamily="18" charset="2"/>
              </a:rPr>
              <a:t>A </a:t>
            </a:r>
            <a:r>
              <a:rPr lang="en-US" altLang="zh-CN" i="1" smtClean="0">
                <a:latin typeface="Times New Roman" panose="02020603050405020304" pitchFamily="18" charset="0"/>
                <a:sym typeface="Symbol" panose="05050102010706020507" pitchFamily="18" charset="2"/>
              </a:rPr>
              <a:t>(R</a:t>
            </a:r>
            <a:r>
              <a:rPr lang="en-US" altLang="zh-CN" i="1" baseline="-25000" smtClean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i="1" smtClean="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i="1" baseline="-25000" smtClean="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, B)</a:t>
            </a:r>
            <a:endParaRPr lang="en-US" altLang="zh-CN" i="1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457200" indent="-457200"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3. 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:  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i="1" baseline="-25000" smtClean="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i="1" smtClean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i="1" smtClean="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i="1" baseline="-25000" smtClean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, A, Sig</a:t>
            </a:r>
            <a:r>
              <a:rPr lang="en-US" altLang="zh-CN" i="1" baseline="-2500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i="1" smtClean="0">
                <a:latin typeface="Times New Roman" panose="02020603050405020304" pitchFamily="18" charset="0"/>
                <a:sym typeface="Symbol" panose="05050102010706020507" pitchFamily="18" charset="2"/>
              </a:rPr>
              <a:t>(R</a:t>
            </a:r>
            <a:r>
              <a:rPr lang="en-US" altLang="zh-CN" i="1" baseline="-25000" smtClean="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i="1" smtClean="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i="1" baseline="-25000" smtClean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, A)</a:t>
            </a:r>
            <a:endParaRPr lang="en-US" altLang="zh-CN" i="1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内容占位符 2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Alice</a:t>
            </a:r>
            <a:r>
              <a:rPr lang="zh-CN" altLang="en-US" smtClean="0"/>
              <a:t>和</a:t>
            </a:r>
            <a:r>
              <a:rPr lang="en-US" altLang="zh-CN" smtClean="0"/>
              <a:t>Bob</a:t>
            </a:r>
            <a:r>
              <a:rPr lang="zh-CN" altLang="en-US" smtClean="0"/>
              <a:t>事先获取对方公钥</a:t>
            </a:r>
            <a:endParaRPr lang="zh-CN" altLang="en-US"/>
          </a:p>
        </p:txBody>
      </p:sp>
      <p:sp>
        <p:nvSpPr>
          <p:cNvPr id="2519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4400" smtClean="0"/>
              <a:t>Needham</a:t>
            </a:r>
            <a:r>
              <a:rPr lang="zh-CN" altLang="en-US" sz="4400"/>
              <a:t>－</a:t>
            </a:r>
            <a:r>
              <a:rPr lang="en-US" altLang="zh-CN" sz="4400"/>
              <a:t>Scroeder</a:t>
            </a:r>
            <a:r>
              <a:rPr lang="zh-CN" altLang="en-US" sz="4400"/>
              <a:t>（公钥方案）</a:t>
            </a:r>
            <a:endParaRPr lang="zh-CN" altLang="en-US" sz="4400"/>
          </a:p>
        </p:txBody>
      </p:sp>
      <p:grpSp>
        <p:nvGrpSpPr>
          <p:cNvPr id="251910" name="Group 6"/>
          <p:cNvGrpSpPr/>
          <p:nvPr/>
        </p:nvGrpSpPr>
        <p:grpSpPr bwMode="auto">
          <a:xfrm>
            <a:off x="6946900" y="4508500"/>
            <a:ext cx="603250" cy="604838"/>
            <a:chOff x="229" y="1077"/>
            <a:chExt cx="380" cy="517"/>
          </a:xfrm>
        </p:grpSpPr>
        <p:pic>
          <p:nvPicPr>
            <p:cNvPr id="251911" name="Picture 7"/>
            <p:cNvPicPr>
              <a:picLocks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" y="1125"/>
              <a:ext cx="193" cy="1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51912" name="Picture 8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9" y="1077"/>
              <a:ext cx="313" cy="5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251913" name="Group 9"/>
          <p:cNvGrpSpPr/>
          <p:nvPr/>
        </p:nvGrpSpPr>
        <p:grpSpPr bwMode="auto">
          <a:xfrm>
            <a:off x="1619250" y="4435475"/>
            <a:ext cx="603250" cy="604838"/>
            <a:chOff x="229" y="1077"/>
            <a:chExt cx="380" cy="517"/>
          </a:xfrm>
        </p:grpSpPr>
        <p:pic>
          <p:nvPicPr>
            <p:cNvPr id="251914" name="Picture 10"/>
            <p:cNvPicPr>
              <a:picLocks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" y="1125"/>
              <a:ext cx="193" cy="1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51915" name="Picture 11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9" y="1077"/>
              <a:ext cx="313" cy="5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51916" name="Text Box 12"/>
          <p:cNvSpPr txBox="1">
            <a:spLocks noChangeArrowheads="1"/>
          </p:cNvSpPr>
          <p:nvPr/>
        </p:nvSpPr>
        <p:spPr bwMode="auto">
          <a:xfrm>
            <a:off x="1330325" y="5011738"/>
            <a:ext cx="11525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1800">
                <a:latin typeface="Arial" panose="020B0604020202020204" pitchFamily="34" charset="0"/>
              </a:rPr>
              <a:t>Alice (A)</a:t>
            </a:r>
            <a:endParaRPr kumimoji="0" lang="en-US" altLang="zh-CN" sz="1800">
              <a:latin typeface="Arial" panose="020B0604020202020204" pitchFamily="34" charset="0"/>
            </a:endParaRPr>
          </a:p>
        </p:txBody>
      </p:sp>
      <p:sp>
        <p:nvSpPr>
          <p:cNvPr id="251917" name="Text Box 13"/>
          <p:cNvSpPr txBox="1">
            <a:spLocks noChangeArrowheads="1"/>
          </p:cNvSpPr>
          <p:nvPr/>
        </p:nvSpPr>
        <p:spPr bwMode="auto">
          <a:xfrm>
            <a:off x="6804025" y="5156200"/>
            <a:ext cx="9366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1800">
                <a:latin typeface="Arial" panose="020B0604020202020204" pitchFamily="34" charset="0"/>
              </a:rPr>
              <a:t>Bob (B)</a:t>
            </a:r>
            <a:endParaRPr kumimoji="0" lang="en-US" altLang="zh-CN" sz="1800">
              <a:latin typeface="Arial" panose="020B0604020202020204" pitchFamily="34" charset="0"/>
            </a:endParaRPr>
          </a:p>
        </p:txBody>
      </p:sp>
      <p:sp>
        <p:nvSpPr>
          <p:cNvPr id="251919" name="Line 15"/>
          <p:cNvSpPr>
            <a:spLocks noChangeShapeType="1"/>
          </p:cNvSpPr>
          <p:nvPr/>
        </p:nvSpPr>
        <p:spPr bwMode="auto">
          <a:xfrm>
            <a:off x="2627313" y="4581525"/>
            <a:ext cx="41767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1920" name="Text Box 16"/>
          <p:cNvSpPr txBox="1">
            <a:spLocks noChangeArrowheads="1"/>
          </p:cNvSpPr>
          <p:nvPr/>
        </p:nvSpPr>
        <p:spPr bwMode="auto">
          <a:xfrm>
            <a:off x="3419475" y="4005263"/>
            <a:ext cx="30972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altLang="zh-CN" sz="1800">
                <a:latin typeface="Arial" panose="020B0604020202020204" pitchFamily="34" charset="0"/>
              </a:rPr>
              <a:t>E</a:t>
            </a:r>
            <a:r>
              <a:rPr kumimoji="0" lang="en-US" altLang="zh-CN" sz="1800" baseline="-25000">
                <a:latin typeface="Arial" panose="020B0604020202020204" pitchFamily="34" charset="0"/>
              </a:rPr>
              <a:t>b</a:t>
            </a:r>
            <a:r>
              <a:rPr kumimoji="0" lang="zh-CN" altLang="en-US" sz="1800">
                <a:latin typeface="Arial" panose="020B0604020202020204" pitchFamily="34" charset="0"/>
              </a:rPr>
              <a:t>（</a:t>
            </a:r>
            <a:r>
              <a:rPr kumimoji="0" lang="en-US" altLang="zh-CN" sz="1800">
                <a:latin typeface="Arial" panose="020B0604020202020204" pitchFamily="34" charset="0"/>
              </a:rPr>
              <a:t>A</a:t>
            </a:r>
            <a:r>
              <a:rPr kumimoji="0" lang="zh-CN" altLang="en-US" sz="1800">
                <a:latin typeface="Arial" panose="020B0604020202020204" pitchFamily="34" charset="0"/>
              </a:rPr>
              <a:t>，</a:t>
            </a:r>
            <a:r>
              <a:rPr kumimoji="0" lang="en-US" altLang="zh-CN" sz="1800">
                <a:latin typeface="Arial" panose="020B0604020202020204" pitchFamily="34" charset="0"/>
              </a:rPr>
              <a:t>R</a:t>
            </a:r>
            <a:r>
              <a:rPr kumimoji="0" lang="en-US" altLang="zh-CN" sz="1800" baseline="-25000">
                <a:latin typeface="Arial" panose="020B0604020202020204" pitchFamily="34" charset="0"/>
              </a:rPr>
              <a:t>a</a:t>
            </a:r>
            <a:r>
              <a:rPr kumimoji="0" lang="zh-CN" altLang="en-US" sz="1800">
                <a:latin typeface="Arial" panose="020B0604020202020204" pitchFamily="34" charset="0"/>
              </a:rPr>
              <a:t>）</a:t>
            </a:r>
            <a:endParaRPr kumimoji="0" lang="zh-CN" altLang="en-US" sz="1800">
              <a:latin typeface="Arial" panose="020B0604020202020204" pitchFamily="34" charset="0"/>
            </a:endParaRPr>
          </a:p>
        </p:txBody>
      </p:sp>
      <p:sp>
        <p:nvSpPr>
          <p:cNvPr id="251921" name="Line 17"/>
          <p:cNvSpPr>
            <a:spLocks noChangeShapeType="1"/>
          </p:cNvSpPr>
          <p:nvPr/>
        </p:nvSpPr>
        <p:spPr bwMode="auto">
          <a:xfrm>
            <a:off x="2555875" y="5229225"/>
            <a:ext cx="41767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1922" name="Text Box 18"/>
          <p:cNvSpPr txBox="1">
            <a:spLocks noChangeArrowheads="1"/>
          </p:cNvSpPr>
          <p:nvPr/>
        </p:nvSpPr>
        <p:spPr bwMode="auto">
          <a:xfrm>
            <a:off x="2987675" y="4797425"/>
            <a:ext cx="34575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altLang="zh-CN" sz="1800">
                <a:latin typeface="Arial" panose="020B0604020202020204" pitchFamily="34" charset="0"/>
              </a:rPr>
              <a:t>E</a:t>
            </a:r>
            <a:r>
              <a:rPr kumimoji="0" lang="en-US" altLang="zh-CN" sz="1800" baseline="-25000">
                <a:latin typeface="Arial" panose="020B0604020202020204" pitchFamily="34" charset="0"/>
              </a:rPr>
              <a:t>a</a:t>
            </a:r>
            <a:r>
              <a:rPr kumimoji="0" lang="en-US" altLang="zh-CN" sz="1800">
                <a:latin typeface="Arial" panose="020B0604020202020204" pitchFamily="34" charset="0"/>
              </a:rPr>
              <a:t>(R</a:t>
            </a:r>
            <a:r>
              <a:rPr kumimoji="0" lang="en-US" altLang="zh-CN" sz="1800" baseline="-25000">
                <a:latin typeface="Arial" panose="020B0604020202020204" pitchFamily="34" charset="0"/>
              </a:rPr>
              <a:t>a</a:t>
            </a:r>
            <a:r>
              <a:rPr kumimoji="0" lang="zh-CN" altLang="en-US" sz="1800">
                <a:latin typeface="Arial" panose="020B0604020202020204" pitchFamily="34" charset="0"/>
              </a:rPr>
              <a:t>，</a:t>
            </a:r>
            <a:r>
              <a:rPr kumimoji="0" lang="en-US" altLang="zh-CN" sz="1800">
                <a:latin typeface="Arial" panose="020B0604020202020204" pitchFamily="34" charset="0"/>
              </a:rPr>
              <a:t>R</a:t>
            </a:r>
            <a:r>
              <a:rPr kumimoji="0" lang="en-US" altLang="zh-CN" sz="1800" baseline="-25000">
                <a:latin typeface="Arial" panose="020B0604020202020204" pitchFamily="34" charset="0"/>
              </a:rPr>
              <a:t>b</a:t>
            </a:r>
            <a:r>
              <a:rPr kumimoji="0" lang="en-US" altLang="zh-CN" sz="1800">
                <a:latin typeface="Arial" panose="020B0604020202020204" pitchFamily="34" charset="0"/>
              </a:rPr>
              <a:t>)</a:t>
            </a:r>
            <a:endParaRPr kumimoji="0" lang="en-US" altLang="zh-CN" sz="1800">
              <a:latin typeface="Arial" panose="020B0604020202020204" pitchFamily="34" charset="0"/>
            </a:endParaRPr>
          </a:p>
        </p:txBody>
      </p:sp>
      <p:sp>
        <p:nvSpPr>
          <p:cNvPr id="251923" name="Line 19"/>
          <p:cNvSpPr>
            <a:spLocks noChangeShapeType="1"/>
          </p:cNvSpPr>
          <p:nvPr/>
        </p:nvSpPr>
        <p:spPr bwMode="auto">
          <a:xfrm>
            <a:off x="2627313" y="5948363"/>
            <a:ext cx="41767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1924" name="Text Box 20"/>
          <p:cNvSpPr txBox="1">
            <a:spLocks noChangeArrowheads="1"/>
          </p:cNvSpPr>
          <p:nvPr/>
        </p:nvSpPr>
        <p:spPr bwMode="auto">
          <a:xfrm>
            <a:off x="3419475" y="5516563"/>
            <a:ext cx="30972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altLang="zh-CN" sz="1800">
                <a:latin typeface="Arial" panose="020B0604020202020204" pitchFamily="34" charset="0"/>
              </a:rPr>
              <a:t>E</a:t>
            </a:r>
            <a:r>
              <a:rPr kumimoji="0" lang="en-US" altLang="zh-CN" sz="1800" baseline="-25000">
                <a:latin typeface="Arial" panose="020B0604020202020204" pitchFamily="34" charset="0"/>
              </a:rPr>
              <a:t>b</a:t>
            </a:r>
            <a:r>
              <a:rPr kumimoji="0" lang="en-US" altLang="zh-CN" sz="1800">
                <a:latin typeface="Arial" panose="020B0604020202020204" pitchFamily="34" charset="0"/>
              </a:rPr>
              <a:t>(R</a:t>
            </a:r>
            <a:r>
              <a:rPr kumimoji="0" lang="en-US" altLang="zh-CN" sz="1800" baseline="-25000">
                <a:latin typeface="Arial" panose="020B0604020202020204" pitchFamily="34" charset="0"/>
              </a:rPr>
              <a:t>b</a:t>
            </a:r>
            <a:r>
              <a:rPr kumimoji="0" lang="en-US" altLang="zh-CN" sz="1800">
                <a:latin typeface="Arial" panose="020B0604020202020204" pitchFamily="34" charset="0"/>
              </a:rPr>
              <a:t>)</a:t>
            </a:r>
            <a:endParaRPr kumimoji="0" lang="en-US" altLang="zh-CN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19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19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19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19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519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519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519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519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519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519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19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19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919" grpId="0" animBg="1"/>
      <p:bldP spid="251920" grpId="0"/>
      <p:bldP spid="251921" grpId="0" animBg="1"/>
      <p:bldP spid="251922" grpId="0"/>
      <p:bldP spid="251923" grpId="0" animBg="1"/>
      <p:bldP spid="251924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内容占位符 2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</a:t>
            </a:r>
            <a:r>
              <a:rPr lang="zh-CN" altLang="en-US" dirty="0" smtClean="0"/>
              <a:t>与</a:t>
            </a:r>
            <a:r>
              <a:rPr lang="en-US" altLang="zh-CN" dirty="0" smtClean="0"/>
              <a:t>C</a:t>
            </a:r>
            <a:r>
              <a:rPr lang="zh-CN" altLang="en-US" dirty="0" smtClean="0"/>
              <a:t>通信，</a:t>
            </a:r>
            <a:r>
              <a:rPr lang="en-US" altLang="zh-CN" dirty="0" smtClean="0"/>
              <a:t>C</a:t>
            </a:r>
            <a:r>
              <a:rPr lang="zh-CN" altLang="en-US" dirty="0" smtClean="0"/>
              <a:t>假冒</a:t>
            </a:r>
            <a:r>
              <a:rPr lang="en-US" altLang="zh-CN" dirty="0" smtClean="0"/>
              <a:t>A</a:t>
            </a:r>
            <a:r>
              <a:rPr lang="zh-CN" altLang="en-US" dirty="0" smtClean="0"/>
              <a:t>与</a:t>
            </a:r>
            <a:r>
              <a:rPr lang="en-US" altLang="zh-CN" dirty="0" smtClean="0"/>
              <a:t>B</a:t>
            </a:r>
            <a:r>
              <a:rPr lang="zh-CN" altLang="en-US" dirty="0" smtClean="0"/>
              <a:t>通信</a:t>
            </a:r>
            <a:endParaRPr lang="en-US" altLang="zh-CN" dirty="0" smtClean="0"/>
          </a:p>
          <a:p>
            <a:r>
              <a:rPr lang="en-US" altLang="zh-CN" dirty="0" smtClean="0"/>
              <a:t>B</a:t>
            </a:r>
            <a:r>
              <a:rPr lang="zh-CN" altLang="en-US" smtClean="0"/>
              <a:t>以为与</a:t>
            </a:r>
            <a:r>
              <a:rPr lang="en-US" altLang="zh-CN" dirty="0" smtClean="0"/>
              <a:t>A</a:t>
            </a:r>
            <a:r>
              <a:rPr lang="zh-CN" altLang="en-US" dirty="0" smtClean="0"/>
              <a:t>通信</a:t>
            </a:r>
            <a:endParaRPr lang="en-US" altLang="zh-CN" dirty="0" smtClean="0"/>
          </a:p>
          <a:p>
            <a:r>
              <a:rPr lang="en-US" altLang="zh-CN" dirty="0" smtClean="0"/>
              <a:t>A</a:t>
            </a:r>
            <a:r>
              <a:rPr lang="zh-CN" altLang="en-US" dirty="0" smtClean="0"/>
              <a:t>不知道</a:t>
            </a:r>
            <a:r>
              <a:rPr lang="en-US" altLang="zh-CN" smtClean="0"/>
              <a:t>B</a:t>
            </a:r>
            <a:r>
              <a:rPr lang="zh-CN" altLang="en-US" smtClean="0"/>
              <a:t>存在</a:t>
            </a:r>
            <a:endParaRPr lang="en-US" altLang="zh-CN" smtClean="0"/>
          </a:p>
          <a:p>
            <a:r>
              <a:rPr lang="zh-CN" altLang="en-US" smtClean="0"/>
              <a:t>问题</a:t>
            </a:r>
            <a:endParaRPr lang="en-US" altLang="zh-CN" smtClean="0"/>
          </a:p>
          <a:p>
            <a:pPr lvl="1"/>
            <a:r>
              <a:rPr lang="zh-CN" altLang="en-US"/>
              <a:t>第二</a:t>
            </a:r>
            <a:r>
              <a:rPr lang="zh-CN" altLang="en-US" smtClean="0"/>
              <a:t>条消息被暗中传递</a:t>
            </a:r>
            <a:endParaRPr lang="zh-CN" altLang="en-US" dirty="0"/>
          </a:p>
        </p:txBody>
      </p:sp>
      <p:sp>
        <p:nvSpPr>
          <p:cNvPr id="2519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4400" smtClean="0"/>
              <a:t>Needham</a:t>
            </a:r>
            <a:r>
              <a:rPr lang="zh-CN" altLang="en-US" sz="4400"/>
              <a:t>－</a:t>
            </a:r>
            <a:r>
              <a:rPr lang="en-US" altLang="zh-CN" sz="4400"/>
              <a:t>Scroeder</a:t>
            </a:r>
            <a:r>
              <a:rPr lang="zh-CN" altLang="en-US" sz="4400"/>
              <a:t>（公钥方案）</a:t>
            </a:r>
            <a:endParaRPr lang="zh-CN" altLang="en-US" sz="4400"/>
          </a:p>
        </p:txBody>
      </p:sp>
      <p:grpSp>
        <p:nvGrpSpPr>
          <p:cNvPr id="251907" name="Group 3"/>
          <p:cNvGrpSpPr/>
          <p:nvPr/>
        </p:nvGrpSpPr>
        <p:grpSpPr bwMode="auto">
          <a:xfrm>
            <a:off x="4354513" y="2274888"/>
            <a:ext cx="603250" cy="604837"/>
            <a:chOff x="229" y="1077"/>
            <a:chExt cx="380" cy="517"/>
          </a:xfrm>
        </p:grpSpPr>
        <p:pic>
          <p:nvPicPr>
            <p:cNvPr id="251908" name="Picture 4"/>
            <p:cNvPicPr>
              <a:picLocks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" y="1125"/>
              <a:ext cx="193" cy="1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51909" name="Picture 5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9" y="1077"/>
              <a:ext cx="313" cy="5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251910" name="Group 6"/>
          <p:cNvGrpSpPr/>
          <p:nvPr/>
        </p:nvGrpSpPr>
        <p:grpSpPr bwMode="auto">
          <a:xfrm>
            <a:off x="6946900" y="4508500"/>
            <a:ext cx="603250" cy="604838"/>
            <a:chOff x="229" y="1077"/>
            <a:chExt cx="380" cy="517"/>
          </a:xfrm>
        </p:grpSpPr>
        <p:pic>
          <p:nvPicPr>
            <p:cNvPr id="251911" name="Picture 7"/>
            <p:cNvPicPr>
              <a:picLocks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" y="1125"/>
              <a:ext cx="193" cy="1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51912" name="Picture 8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9" y="1077"/>
              <a:ext cx="313" cy="5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251913" name="Group 9"/>
          <p:cNvGrpSpPr/>
          <p:nvPr/>
        </p:nvGrpSpPr>
        <p:grpSpPr bwMode="auto">
          <a:xfrm>
            <a:off x="1619250" y="4435475"/>
            <a:ext cx="603250" cy="604838"/>
            <a:chOff x="229" y="1077"/>
            <a:chExt cx="380" cy="517"/>
          </a:xfrm>
        </p:grpSpPr>
        <p:pic>
          <p:nvPicPr>
            <p:cNvPr id="251914" name="Picture 10"/>
            <p:cNvPicPr>
              <a:picLocks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" y="1125"/>
              <a:ext cx="193" cy="1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51915" name="Picture 11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9" y="1077"/>
              <a:ext cx="313" cy="5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51916" name="Text Box 12"/>
          <p:cNvSpPr txBox="1">
            <a:spLocks noChangeArrowheads="1"/>
          </p:cNvSpPr>
          <p:nvPr/>
        </p:nvSpPr>
        <p:spPr bwMode="auto">
          <a:xfrm>
            <a:off x="1330325" y="5011738"/>
            <a:ext cx="11525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1800">
                <a:latin typeface="Arial" panose="020B0604020202020204" pitchFamily="34" charset="0"/>
              </a:rPr>
              <a:t>Alice (A)</a:t>
            </a:r>
            <a:endParaRPr kumimoji="0" lang="en-US" altLang="zh-CN" sz="1800">
              <a:latin typeface="Arial" panose="020B0604020202020204" pitchFamily="34" charset="0"/>
            </a:endParaRPr>
          </a:p>
        </p:txBody>
      </p:sp>
      <p:sp>
        <p:nvSpPr>
          <p:cNvPr id="251917" name="Text Box 13"/>
          <p:cNvSpPr txBox="1">
            <a:spLocks noChangeArrowheads="1"/>
          </p:cNvSpPr>
          <p:nvPr/>
        </p:nvSpPr>
        <p:spPr bwMode="auto">
          <a:xfrm>
            <a:off x="6804025" y="5156200"/>
            <a:ext cx="136837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1800" smtClean="0">
                <a:solidFill>
                  <a:srgbClr val="FF0000"/>
                </a:solidFill>
                <a:latin typeface="Arial" panose="020B0604020202020204" pitchFamily="34" charset="0"/>
              </a:rPr>
              <a:t>Caro (C)</a:t>
            </a:r>
            <a:endParaRPr kumimoji="0" lang="en-US" altLang="zh-CN" sz="180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251918" name="Text Box 14"/>
          <p:cNvSpPr txBox="1">
            <a:spLocks noChangeArrowheads="1"/>
          </p:cNvSpPr>
          <p:nvPr/>
        </p:nvSpPr>
        <p:spPr bwMode="auto">
          <a:xfrm>
            <a:off x="4067175" y="2851150"/>
            <a:ext cx="11525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1800" smtClean="0">
                <a:solidFill>
                  <a:srgbClr val="CC0000"/>
                </a:solidFill>
                <a:latin typeface="Arial" panose="020B0604020202020204" pitchFamily="34" charset="0"/>
              </a:rPr>
              <a:t>Bob (B)</a:t>
            </a:r>
            <a:endParaRPr kumimoji="0" lang="en-US" altLang="zh-CN" sz="180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251919" name="Line 15"/>
          <p:cNvSpPr>
            <a:spLocks noChangeShapeType="1"/>
          </p:cNvSpPr>
          <p:nvPr/>
        </p:nvSpPr>
        <p:spPr bwMode="auto">
          <a:xfrm>
            <a:off x="2627313" y="4725144"/>
            <a:ext cx="41767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1920" name="Text Box 16"/>
          <p:cNvSpPr txBox="1">
            <a:spLocks noChangeArrowheads="1"/>
          </p:cNvSpPr>
          <p:nvPr/>
        </p:nvSpPr>
        <p:spPr bwMode="auto">
          <a:xfrm>
            <a:off x="3059832" y="4214416"/>
            <a:ext cx="30972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altLang="zh-CN" sz="1800" smtClean="0">
                <a:latin typeface="Arial" panose="020B0604020202020204" pitchFamily="34" charset="0"/>
              </a:rPr>
              <a:t>E</a:t>
            </a:r>
            <a:r>
              <a:rPr kumimoji="0" lang="en-US" altLang="zh-CN" sz="1800" baseline="-25000">
                <a:latin typeface="Arial" panose="020B0604020202020204" pitchFamily="34" charset="0"/>
              </a:rPr>
              <a:t>c</a:t>
            </a:r>
            <a:r>
              <a:rPr kumimoji="0" lang="zh-CN" altLang="en-US" sz="1800" smtClean="0">
                <a:latin typeface="Arial" panose="020B0604020202020204" pitchFamily="34" charset="0"/>
              </a:rPr>
              <a:t>（</a:t>
            </a:r>
            <a:r>
              <a:rPr kumimoji="0" lang="en-US" altLang="zh-CN" sz="1800">
                <a:latin typeface="Arial" panose="020B0604020202020204" pitchFamily="34" charset="0"/>
              </a:rPr>
              <a:t>A</a:t>
            </a:r>
            <a:r>
              <a:rPr kumimoji="0" lang="zh-CN" altLang="en-US" sz="1800">
                <a:latin typeface="Arial" panose="020B0604020202020204" pitchFamily="34" charset="0"/>
              </a:rPr>
              <a:t>，</a:t>
            </a:r>
            <a:r>
              <a:rPr kumimoji="0" lang="en-US" altLang="zh-CN" sz="1800">
                <a:latin typeface="Arial" panose="020B0604020202020204" pitchFamily="34" charset="0"/>
              </a:rPr>
              <a:t>R</a:t>
            </a:r>
            <a:r>
              <a:rPr kumimoji="0" lang="en-US" altLang="zh-CN" sz="1800" baseline="-25000">
                <a:latin typeface="Arial" panose="020B0604020202020204" pitchFamily="34" charset="0"/>
              </a:rPr>
              <a:t>a</a:t>
            </a:r>
            <a:r>
              <a:rPr kumimoji="0" lang="zh-CN" altLang="en-US" sz="1800">
                <a:latin typeface="Arial" panose="020B0604020202020204" pitchFamily="34" charset="0"/>
              </a:rPr>
              <a:t>）</a:t>
            </a:r>
            <a:endParaRPr kumimoji="0" lang="zh-CN" altLang="en-US" sz="1800">
              <a:latin typeface="Arial" panose="020B0604020202020204" pitchFamily="34" charset="0"/>
            </a:endParaRPr>
          </a:p>
        </p:txBody>
      </p:sp>
      <p:sp>
        <p:nvSpPr>
          <p:cNvPr id="251921" name="Line 17"/>
          <p:cNvSpPr>
            <a:spLocks noChangeShapeType="1"/>
          </p:cNvSpPr>
          <p:nvPr/>
        </p:nvSpPr>
        <p:spPr bwMode="auto">
          <a:xfrm>
            <a:off x="2555875" y="5229225"/>
            <a:ext cx="41767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1922" name="Text Box 18"/>
          <p:cNvSpPr txBox="1">
            <a:spLocks noChangeArrowheads="1"/>
          </p:cNvSpPr>
          <p:nvPr/>
        </p:nvSpPr>
        <p:spPr bwMode="auto">
          <a:xfrm>
            <a:off x="2987675" y="4797425"/>
            <a:ext cx="34575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altLang="zh-CN" sz="1800">
                <a:latin typeface="Arial" panose="020B0604020202020204" pitchFamily="34" charset="0"/>
              </a:rPr>
              <a:t>E</a:t>
            </a:r>
            <a:r>
              <a:rPr kumimoji="0" lang="en-US" altLang="zh-CN" sz="1800" baseline="-25000">
                <a:latin typeface="Arial" panose="020B0604020202020204" pitchFamily="34" charset="0"/>
              </a:rPr>
              <a:t>a</a:t>
            </a:r>
            <a:r>
              <a:rPr kumimoji="0" lang="en-US" altLang="zh-CN" sz="1800">
                <a:latin typeface="Arial" panose="020B0604020202020204" pitchFamily="34" charset="0"/>
              </a:rPr>
              <a:t>(R</a:t>
            </a:r>
            <a:r>
              <a:rPr kumimoji="0" lang="en-US" altLang="zh-CN" sz="1800" baseline="-25000">
                <a:latin typeface="Arial" panose="020B0604020202020204" pitchFamily="34" charset="0"/>
              </a:rPr>
              <a:t>a</a:t>
            </a:r>
            <a:r>
              <a:rPr kumimoji="0" lang="zh-CN" altLang="en-US" sz="1800">
                <a:latin typeface="Arial" panose="020B0604020202020204" pitchFamily="34" charset="0"/>
              </a:rPr>
              <a:t>，</a:t>
            </a:r>
            <a:r>
              <a:rPr kumimoji="0" lang="en-US" altLang="zh-CN" sz="1800">
                <a:latin typeface="Arial" panose="020B0604020202020204" pitchFamily="34" charset="0"/>
              </a:rPr>
              <a:t>R</a:t>
            </a:r>
            <a:r>
              <a:rPr kumimoji="0" lang="en-US" altLang="zh-CN" sz="1800" baseline="-25000">
                <a:latin typeface="Arial" panose="020B0604020202020204" pitchFamily="34" charset="0"/>
              </a:rPr>
              <a:t>b</a:t>
            </a:r>
            <a:r>
              <a:rPr kumimoji="0" lang="en-US" altLang="zh-CN" sz="1800">
                <a:latin typeface="Arial" panose="020B0604020202020204" pitchFamily="34" charset="0"/>
              </a:rPr>
              <a:t>)</a:t>
            </a:r>
            <a:endParaRPr kumimoji="0" lang="en-US" altLang="zh-CN" sz="1800">
              <a:latin typeface="Arial" panose="020B0604020202020204" pitchFamily="34" charset="0"/>
            </a:endParaRPr>
          </a:p>
        </p:txBody>
      </p:sp>
      <p:sp>
        <p:nvSpPr>
          <p:cNvPr id="251923" name="Line 19"/>
          <p:cNvSpPr>
            <a:spLocks noChangeShapeType="1"/>
          </p:cNvSpPr>
          <p:nvPr/>
        </p:nvSpPr>
        <p:spPr bwMode="auto">
          <a:xfrm>
            <a:off x="2627313" y="5733256"/>
            <a:ext cx="41767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1924" name="Text Box 20"/>
          <p:cNvSpPr txBox="1">
            <a:spLocks noChangeArrowheads="1"/>
          </p:cNvSpPr>
          <p:nvPr/>
        </p:nvSpPr>
        <p:spPr bwMode="auto">
          <a:xfrm>
            <a:off x="3203848" y="5294536"/>
            <a:ext cx="30972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altLang="zh-CN" sz="1800" smtClean="0">
                <a:latin typeface="Arial" panose="020B0604020202020204" pitchFamily="34" charset="0"/>
              </a:rPr>
              <a:t>E</a:t>
            </a:r>
            <a:r>
              <a:rPr kumimoji="0" lang="en-US" altLang="zh-CN" sz="1800" baseline="-25000" smtClean="0">
                <a:latin typeface="Arial" panose="020B0604020202020204" pitchFamily="34" charset="0"/>
              </a:rPr>
              <a:t>c</a:t>
            </a:r>
            <a:r>
              <a:rPr kumimoji="0" lang="en-US" altLang="zh-CN" sz="1800" smtClean="0">
                <a:latin typeface="Arial" panose="020B0604020202020204" pitchFamily="34" charset="0"/>
              </a:rPr>
              <a:t>(R</a:t>
            </a:r>
            <a:r>
              <a:rPr kumimoji="0" lang="en-US" altLang="zh-CN" sz="1800" baseline="-25000" smtClean="0">
                <a:latin typeface="Arial" panose="020B0604020202020204" pitchFamily="34" charset="0"/>
              </a:rPr>
              <a:t>b</a:t>
            </a:r>
            <a:r>
              <a:rPr kumimoji="0" lang="en-US" altLang="zh-CN" sz="1800">
                <a:latin typeface="Arial" panose="020B0604020202020204" pitchFamily="34" charset="0"/>
              </a:rPr>
              <a:t>)</a:t>
            </a:r>
            <a:endParaRPr kumimoji="0" lang="en-US" altLang="zh-CN" sz="1800">
              <a:latin typeface="Arial" panose="020B0604020202020204" pitchFamily="34" charset="0"/>
            </a:endParaRPr>
          </a:p>
        </p:txBody>
      </p:sp>
      <p:sp>
        <p:nvSpPr>
          <p:cNvPr id="21" name="Line 15"/>
          <p:cNvSpPr>
            <a:spLocks noChangeShapeType="1"/>
          </p:cNvSpPr>
          <p:nvPr/>
        </p:nvSpPr>
        <p:spPr bwMode="auto">
          <a:xfrm>
            <a:off x="5547252" y="2351381"/>
            <a:ext cx="1975644" cy="1611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" name="Text Box 16"/>
          <p:cNvSpPr txBox="1">
            <a:spLocks noChangeArrowheads="1"/>
          </p:cNvSpPr>
          <p:nvPr/>
        </p:nvSpPr>
        <p:spPr bwMode="auto">
          <a:xfrm rot="2301322">
            <a:off x="5295632" y="2735106"/>
            <a:ext cx="30972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altLang="zh-CN" sz="1800" smtClean="0">
                <a:latin typeface="Arial" panose="020B0604020202020204" pitchFamily="34" charset="0"/>
              </a:rPr>
              <a:t>E</a:t>
            </a:r>
            <a:r>
              <a:rPr kumimoji="0" lang="en-US" altLang="zh-CN" sz="1800" baseline="-25000">
                <a:latin typeface="Arial" panose="020B0604020202020204" pitchFamily="34" charset="0"/>
              </a:rPr>
              <a:t>b</a:t>
            </a:r>
            <a:r>
              <a:rPr kumimoji="0" lang="zh-CN" altLang="en-US" sz="1800" smtClean="0">
                <a:latin typeface="Arial" panose="020B0604020202020204" pitchFamily="34" charset="0"/>
              </a:rPr>
              <a:t>（</a:t>
            </a:r>
            <a:r>
              <a:rPr kumimoji="0" lang="en-US" altLang="zh-CN" sz="1800">
                <a:latin typeface="Arial" panose="020B0604020202020204" pitchFamily="34" charset="0"/>
              </a:rPr>
              <a:t>A</a:t>
            </a:r>
            <a:r>
              <a:rPr kumimoji="0" lang="zh-CN" altLang="en-US" sz="1800">
                <a:latin typeface="Arial" panose="020B0604020202020204" pitchFamily="34" charset="0"/>
              </a:rPr>
              <a:t>，</a:t>
            </a:r>
            <a:r>
              <a:rPr kumimoji="0" lang="en-US" altLang="zh-CN" sz="1800">
                <a:latin typeface="Arial" panose="020B0604020202020204" pitchFamily="34" charset="0"/>
              </a:rPr>
              <a:t>R</a:t>
            </a:r>
            <a:r>
              <a:rPr kumimoji="0" lang="en-US" altLang="zh-CN" sz="1800" baseline="-25000">
                <a:latin typeface="Arial" panose="020B0604020202020204" pitchFamily="34" charset="0"/>
              </a:rPr>
              <a:t>a</a:t>
            </a:r>
            <a:r>
              <a:rPr kumimoji="0" lang="zh-CN" altLang="en-US" sz="1800">
                <a:latin typeface="Arial" panose="020B0604020202020204" pitchFamily="34" charset="0"/>
              </a:rPr>
              <a:t>）</a:t>
            </a:r>
            <a:endParaRPr kumimoji="0" lang="zh-CN" altLang="en-US" sz="1800">
              <a:latin typeface="Arial" panose="020B0604020202020204" pitchFamily="34" charset="0"/>
            </a:endParaRPr>
          </a:p>
        </p:txBody>
      </p:sp>
      <p:sp>
        <p:nvSpPr>
          <p:cNvPr id="23" name="Line 17"/>
          <p:cNvSpPr>
            <a:spLocks noChangeShapeType="1"/>
          </p:cNvSpPr>
          <p:nvPr/>
        </p:nvSpPr>
        <p:spPr bwMode="auto">
          <a:xfrm rot="2438371" flipV="1">
            <a:off x="5040679" y="3428904"/>
            <a:ext cx="2318681" cy="3846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" name="Text Box 18"/>
          <p:cNvSpPr txBox="1">
            <a:spLocks noChangeArrowheads="1"/>
          </p:cNvSpPr>
          <p:nvPr/>
        </p:nvSpPr>
        <p:spPr bwMode="auto">
          <a:xfrm rot="2438371">
            <a:off x="5079990" y="3127403"/>
            <a:ext cx="255436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altLang="zh-CN" sz="1800">
                <a:latin typeface="Arial" panose="020B0604020202020204" pitchFamily="34" charset="0"/>
              </a:rPr>
              <a:t>E</a:t>
            </a:r>
            <a:r>
              <a:rPr kumimoji="0" lang="en-US" altLang="zh-CN" sz="1800" baseline="-25000">
                <a:latin typeface="Arial" panose="020B0604020202020204" pitchFamily="34" charset="0"/>
              </a:rPr>
              <a:t>a</a:t>
            </a:r>
            <a:r>
              <a:rPr kumimoji="0" lang="en-US" altLang="zh-CN" sz="1800">
                <a:latin typeface="Arial" panose="020B0604020202020204" pitchFamily="34" charset="0"/>
              </a:rPr>
              <a:t>(R</a:t>
            </a:r>
            <a:r>
              <a:rPr kumimoji="0" lang="en-US" altLang="zh-CN" sz="1800" baseline="-25000">
                <a:latin typeface="Arial" panose="020B0604020202020204" pitchFamily="34" charset="0"/>
              </a:rPr>
              <a:t>a</a:t>
            </a:r>
            <a:r>
              <a:rPr kumimoji="0" lang="zh-CN" altLang="en-US" sz="1800">
                <a:latin typeface="Arial" panose="020B0604020202020204" pitchFamily="34" charset="0"/>
              </a:rPr>
              <a:t>，</a:t>
            </a:r>
            <a:r>
              <a:rPr kumimoji="0" lang="en-US" altLang="zh-CN" sz="1800">
                <a:latin typeface="Arial" panose="020B0604020202020204" pitchFamily="34" charset="0"/>
              </a:rPr>
              <a:t>R</a:t>
            </a:r>
            <a:r>
              <a:rPr kumimoji="0" lang="en-US" altLang="zh-CN" sz="1800" baseline="-25000">
                <a:latin typeface="Arial" panose="020B0604020202020204" pitchFamily="34" charset="0"/>
              </a:rPr>
              <a:t>b</a:t>
            </a:r>
            <a:r>
              <a:rPr kumimoji="0" lang="en-US" altLang="zh-CN" sz="1800">
                <a:latin typeface="Arial" panose="020B0604020202020204" pitchFamily="34" charset="0"/>
              </a:rPr>
              <a:t>)</a:t>
            </a:r>
            <a:endParaRPr kumimoji="0" lang="en-US" altLang="zh-CN" sz="1800">
              <a:latin typeface="Arial" panose="020B0604020202020204" pitchFamily="34" charset="0"/>
            </a:endParaRPr>
          </a:p>
        </p:txBody>
      </p:sp>
      <p:sp>
        <p:nvSpPr>
          <p:cNvPr id="25" name="Line 15"/>
          <p:cNvSpPr>
            <a:spLocks noChangeShapeType="1"/>
          </p:cNvSpPr>
          <p:nvPr/>
        </p:nvSpPr>
        <p:spPr bwMode="auto">
          <a:xfrm>
            <a:off x="5013081" y="3099353"/>
            <a:ext cx="1575143" cy="126575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" name="Text Box 16"/>
          <p:cNvSpPr txBox="1">
            <a:spLocks noChangeArrowheads="1"/>
          </p:cNvSpPr>
          <p:nvPr/>
        </p:nvSpPr>
        <p:spPr bwMode="auto">
          <a:xfrm rot="2301322">
            <a:off x="4567579" y="3486300"/>
            <a:ext cx="30972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altLang="zh-CN" sz="1800" dirty="0" err="1" smtClean="0">
                <a:latin typeface="Arial" panose="020B0604020202020204" pitchFamily="34" charset="0"/>
              </a:rPr>
              <a:t>E</a:t>
            </a:r>
            <a:r>
              <a:rPr kumimoji="0" lang="en-US" altLang="zh-CN" sz="1800" baseline="-25000" dirty="0" err="1">
                <a:latin typeface="Arial" panose="020B0604020202020204" pitchFamily="34" charset="0"/>
              </a:rPr>
              <a:t>b</a:t>
            </a:r>
            <a:r>
              <a:rPr kumimoji="0" lang="zh-CN" altLang="en-US" sz="1800" dirty="0" smtClean="0">
                <a:latin typeface="Arial" panose="020B0604020202020204" pitchFamily="34" charset="0"/>
              </a:rPr>
              <a:t>（</a:t>
            </a:r>
            <a:r>
              <a:rPr kumimoji="0" lang="en-US" altLang="zh-CN" sz="1800" dirty="0" err="1" smtClean="0">
                <a:latin typeface="Arial" panose="020B0604020202020204" pitchFamily="34" charset="0"/>
              </a:rPr>
              <a:t>R</a:t>
            </a:r>
            <a:r>
              <a:rPr kumimoji="0" lang="en-US" altLang="zh-CN" sz="1800" baseline="-25000" dirty="0" err="1" smtClean="0">
                <a:latin typeface="Arial" panose="020B0604020202020204" pitchFamily="34" charset="0"/>
              </a:rPr>
              <a:t>b</a:t>
            </a:r>
            <a:r>
              <a:rPr kumimoji="0" lang="zh-CN" altLang="en-US" sz="1800" dirty="0" smtClean="0">
                <a:latin typeface="Arial" panose="020B0604020202020204" pitchFamily="34" charset="0"/>
              </a:rPr>
              <a:t>）</a:t>
            </a:r>
            <a:endParaRPr kumimoji="0" lang="zh-CN" altLang="en-US" sz="1800" dirty="0">
              <a:latin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57200" y="5877272"/>
            <a:ext cx="7715200" cy="830997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zh-CN" altLang="en-US" b="1" smtClean="0">
                <a:latin typeface="宋体" pitchFamily="2" charset="-122"/>
              </a:rPr>
              <a:t>在</a:t>
            </a:r>
            <a:r>
              <a:rPr lang="zh-CN" altLang="en-US" b="1">
                <a:latin typeface="宋体" pitchFamily="2" charset="-122"/>
              </a:rPr>
              <a:t>第二条</a:t>
            </a:r>
            <a:r>
              <a:rPr lang="zh-CN" altLang="en-US" b="1" smtClean="0">
                <a:latin typeface="宋体" pitchFamily="2" charset="-122"/>
              </a:rPr>
              <a:t>消息</a:t>
            </a:r>
            <a:r>
              <a:rPr lang="zh-CN" altLang="en-US" b="1">
                <a:latin typeface="宋体" pitchFamily="2" charset="-122"/>
              </a:rPr>
              <a:t>中</a:t>
            </a:r>
            <a:r>
              <a:rPr lang="zh-CN" altLang="en-US" b="1" smtClean="0">
                <a:latin typeface="宋体" pitchFamily="2" charset="-122"/>
              </a:rPr>
              <a:t>增加发送方标识阻止</a:t>
            </a:r>
            <a:r>
              <a:rPr lang="zh-CN" altLang="en-US" b="1">
                <a:latin typeface="宋体" pitchFamily="2" charset="-122"/>
              </a:rPr>
              <a:t>这种</a:t>
            </a:r>
            <a:r>
              <a:rPr lang="zh-CN" altLang="en-US" b="1" smtClean="0">
                <a:latin typeface="宋体" pitchFamily="2" charset="-122"/>
              </a:rPr>
              <a:t>攻击</a:t>
            </a:r>
            <a:endParaRPr lang="en-US" altLang="zh-CN" b="1" smtClean="0">
              <a:latin typeface="宋体" pitchFamily="2" charset="-122"/>
            </a:endParaRPr>
          </a:p>
          <a:p>
            <a:pPr algn="ctr"/>
            <a:r>
              <a:rPr kumimoji="0" lang="en-US" altLang="zh-CN" b="1">
                <a:latin typeface="Arial" panose="020B0604020202020204" pitchFamily="34" charset="0"/>
              </a:rPr>
              <a:t>E</a:t>
            </a:r>
            <a:r>
              <a:rPr kumimoji="0" lang="en-US" altLang="zh-CN" b="1" baseline="-25000">
                <a:latin typeface="Arial" panose="020B0604020202020204" pitchFamily="34" charset="0"/>
              </a:rPr>
              <a:t>a</a:t>
            </a:r>
            <a:r>
              <a:rPr kumimoji="0" lang="en-US" altLang="zh-CN" b="1">
                <a:latin typeface="Arial" panose="020B0604020202020204" pitchFamily="34" charset="0"/>
              </a:rPr>
              <a:t>(R</a:t>
            </a:r>
            <a:r>
              <a:rPr kumimoji="0" lang="en-US" altLang="zh-CN" b="1" baseline="-25000">
                <a:latin typeface="Arial" panose="020B0604020202020204" pitchFamily="34" charset="0"/>
              </a:rPr>
              <a:t>a</a:t>
            </a:r>
            <a:r>
              <a:rPr kumimoji="0" lang="zh-CN" altLang="en-US" b="1" smtClean="0">
                <a:latin typeface="Arial" panose="020B0604020202020204" pitchFamily="34" charset="0"/>
              </a:rPr>
              <a:t>，</a:t>
            </a:r>
            <a:r>
              <a:rPr kumimoji="0" lang="en-US" altLang="zh-CN" b="1" smtClean="0">
                <a:latin typeface="Arial" panose="020B0604020202020204" pitchFamily="34" charset="0"/>
              </a:rPr>
              <a:t>C/B</a:t>
            </a:r>
            <a:r>
              <a:rPr kumimoji="0" lang="zh-CN" altLang="en-US" b="1" smtClean="0">
                <a:latin typeface="Arial" panose="020B0604020202020204" pitchFamily="34" charset="0"/>
              </a:rPr>
              <a:t>，</a:t>
            </a:r>
            <a:r>
              <a:rPr kumimoji="0" lang="en-US" altLang="zh-CN" b="1" smtClean="0">
                <a:latin typeface="Arial" panose="020B0604020202020204" pitchFamily="34" charset="0"/>
              </a:rPr>
              <a:t>R</a:t>
            </a:r>
            <a:r>
              <a:rPr kumimoji="0" lang="en-US" altLang="zh-CN" b="1" baseline="-25000" smtClean="0">
                <a:latin typeface="Arial" panose="020B0604020202020204" pitchFamily="34" charset="0"/>
              </a:rPr>
              <a:t>b</a:t>
            </a:r>
            <a:r>
              <a:rPr kumimoji="0" lang="en-US" altLang="zh-CN" b="1" smtClean="0">
                <a:latin typeface="Arial" panose="020B0604020202020204" pitchFamily="34" charset="0"/>
              </a:rPr>
              <a:t>)</a:t>
            </a:r>
            <a:endParaRPr lang="en-US" altLang="zh-CN" b="1">
              <a:latin typeface="宋体" pitchFamily="2" charset="-122"/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19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19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19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19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19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519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519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519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519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519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519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519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build="p"/>
      <p:bldP spid="251919" grpId="0" animBg="1"/>
      <p:bldP spid="251920" grpId="0"/>
      <p:bldP spid="251921" grpId="0" animBg="1"/>
      <p:bldP spid="251922" grpId="0"/>
      <p:bldP spid="251923" grpId="0" animBg="1"/>
      <p:bldP spid="251924" grpId="0"/>
      <p:bldP spid="21" grpId="0" animBg="1"/>
      <p:bldP spid="22" grpId="0"/>
      <p:bldP spid="23" grpId="0" animBg="1"/>
      <p:bldP spid="24" grpId="0"/>
      <p:bldP spid="25" grpId="0" animBg="1"/>
      <p:bldP spid="26" grpId="0"/>
      <p:bldP spid="2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274638"/>
            <a:ext cx="8893175" cy="1143000"/>
          </a:xfrm>
        </p:spPr>
        <p:txBody>
          <a:bodyPr/>
          <a:lstStyle/>
          <a:p>
            <a:r>
              <a:rPr lang="en-US" altLang="zh-CN" sz="3200" smtClean="0"/>
              <a:t>Needham</a:t>
            </a:r>
            <a:r>
              <a:rPr lang="zh-CN" altLang="en-US" sz="3200"/>
              <a:t>－</a:t>
            </a:r>
            <a:r>
              <a:rPr lang="en-US" altLang="zh-CN" sz="3200"/>
              <a:t>Scroeder</a:t>
            </a:r>
            <a:r>
              <a:rPr lang="zh-CN" altLang="en-US" sz="3200" smtClean="0"/>
              <a:t>（签名方案</a:t>
            </a:r>
            <a:r>
              <a:rPr lang="zh-CN" altLang="en-US" sz="3200"/>
              <a:t>＋密钥交换）</a:t>
            </a:r>
            <a:endParaRPr lang="zh-CN" altLang="en-US" sz="3200"/>
          </a:p>
        </p:txBody>
      </p:sp>
      <p:grpSp>
        <p:nvGrpSpPr>
          <p:cNvPr id="252931" name="Group 3"/>
          <p:cNvGrpSpPr/>
          <p:nvPr/>
        </p:nvGrpSpPr>
        <p:grpSpPr bwMode="auto">
          <a:xfrm>
            <a:off x="4354513" y="2274888"/>
            <a:ext cx="603250" cy="604837"/>
            <a:chOff x="229" y="1077"/>
            <a:chExt cx="380" cy="517"/>
          </a:xfrm>
        </p:grpSpPr>
        <p:pic>
          <p:nvPicPr>
            <p:cNvPr id="252932" name="Picture 4"/>
            <p:cNvPicPr>
              <a:picLocks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" y="1125"/>
              <a:ext cx="193" cy="1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52933" name="Picture 5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9" y="1077"/>
              <a:ext cx="313" cy="5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252934" name="Group 6"/>
          <p:cNvGrpSpPr/>
          <p:nvPr/>
        </p:nvGrpSpPr>
        <p:grpSpPr bwMode="auto">
          <a:xfrm>
            <a:off x="6946900" y="4508500"/>
            <a:ext cx="603250" cy="604838"/>
            <a:chOff x="229" y="1077"/>
            <a:chExt cx="380" cy="517"/>
          </a:xfrm>
        </p:grpSpPr>
        <p:pic>
          <p:nvPicPr>
            <p:cNvPr id="252935" name="Picture 7"/>
            <p:cNvPicPr>
              <a:picLocks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" y="1125"/>
              <a:ext cx="193" cy="1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52936" name="Picture 8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9" y="1077"/>
              <a:ext cx="313" cy="5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252937" name="Group 9"/>
          <p:cNvGrpSpPr/>
          <p:nvPr/>
        </p:nvGrpSpPr>
        <p:grpSpPr bwMode="auto">
          <a:xfrm>
            <a:off x="1619250" y="4435475"/>
            <a:ext cx="603250" cy="604838"/>
            <a:chOff x="229" y="1077"/>
            <a:chExt cx="380" cy="517"/>
          </a:xfrm>
        </p:grpSpPr>
        <p:pic>
          <p:nvPicPr>
            <p:cNvPr id="252938" name="Picture 10"/>
            <p:cNvPicPr>
              <a:picLocks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" y="1125"/>
              <a:ext cx="193" cy="1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52939" name="Picture 11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9" y="1077"/>
              <a:ext cx="313" cy="5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52940" name="Text Box 12"/>
          <p:cNvSpPr txBox="1">
            <a:spLocks noChangeArrowheads="1"/>
          </p:cNvSpPr>
          <p:nvPr/>
        </p:nvSpPr>
        <p:spPr bwMode="auto">
          <a:xfrm>
            <a:off x="1330325" y="5011738"/>
            <a:ext cx="11525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1800">
                <a:latin typeface="Arial" panose="020B0604020202020204" pitchFamily="34" charset="0"/>
              </a:rPr>
              <a:t>Alice (A)</a:t>
            </a:r>
            <a:endParaRPr kumimoji="0" lang="en-US" altLang="zh-CN" sz="1800">
              <a:latin typeface="Arial" panose="020B0604020202020204" pitchFamily="34" charset="0"/>
            </a:endParaRPr>
          </a:p>
        </p:txBody>
      </p:sp>
      <p:sp>
        <p:nvSpPr>
          <p:cNvPr id="252941" name="Text Box 13"/>
          <p:cNvSpPr txBox="1">
            <a:spLocks noChangeArrowheads="1"/>
          </p:cNvSpPr>
          <p:nvPr/>
        </p:nvSpPr>
        <p:spPr bwMode="auto">
          <a:xfrm>
            <a:off x="6804025" y="5156200"/>
            <a:ext cx="9366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1800">
                <a:latin typeface="Arial" panose="020B0604020202020204" pitchFamily="34" charset="0"/>
              </a:rPr>
              <a:t>Bob (B)</a:t>
            </a:r>
            <a:endParaRPr kumimoji="0" lang="en-US" altLang="zh-CN" sz="1800">
              <a:latin typeface="Arial" panose="020B0604020202020204" pitchFamily="34" charset="0"/>
            </a:endParaRPr>
          </a:p>
        </p:txBody>
      </p:sp>
      <p:sp>
        <p:nvSpPr>
          <p:cNvPr id="252942" name="Text Box 14"/>
          <p:cNvSpPr txBox="1">
            <a:spLocks noChangeArrowheads="1"/>
          </p:cNvSpPr>
          <p:nvPr/>
        </p:nvSpPr>
        <p:spPr bwMode="auto">
          <a:xfrm>
            <a:off x="4067175" y="2851150"/>
            <a:ext cx="11525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1800">
                <a:solidFill>
                  <a:srgbClr val="CC0000"/>
                </a:solidFill>
                <a:latin typeface="Arial" panose="020B0604020202020204" pitchFamily="34" charset="0"/>
              </a:rPr>
              <a:t>Trent (T)</a:t>
            </a:r>
            <a:endParaRPr kumimoji="0" lang="en-US" altLang="zh-CN" sz="180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252943" name="Line 15"/>
          <p:cNvSpPr>
            <a:spLocks noChangeShapeType="1"/>
          </p:cNvSpPr>
          <p:nvPr/>
        </p:nvSpPr>
        <p:spPr bwMode="auto">
          <a:xfrm>
            <a:off x="2627313" y="4581525"/>
            <a:ext cx="41767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2944" name="Text Box 16"/>
          <p:cNvSpPr txBox="1">
            <a:spLocks noChangeArrowheads="1"/>
          </p:cNvSpPr>
          <p:nvPr/>
        </p:nvSpPr>
        <p:spPr bwMode="auto">
          <a:xfrm>
            <a:off x="3419475" y="4005263"/>
            <a:ext cx="30972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altLang="zh-CN" sz="1800">
                <a:latin typeface="Arial" panose="020B0604020202020204" pitchFamily="34" charset="0"/>
              </a:rPr>
              <a:t>R</a:t>
            </a:r>
            <a:r>
              <a:rPr kumimoji="0" lang="en-US" altLang="zh-CN" sz="1800" baseline="-25000">
                <a:latin typeface="Arial" panose="020B0604020202020204" pitchFamily="34" charset="0"/>
              </a:rPr>
              <a:t>a</a:t>
            </a:r>
            <a:endParaRPr kumimoji="0" lang="en-US" altLang="zh-CN" sz="1800">
              <a:latin typeface="Arial" panose="020B0604020202020204" pitchFamily="34" charset="0"/>
            </a:endParaRPr>
          </a:p>
        </p:txBody>
      </p:sp>
      <p:sp>
        <p:nvSpPr>
          <p:cNvPr id="252945" name="Line 17"/>
          <p:cNvSpPr>
            <a:spLocks noChangeShapeType="1"/>
          </p:cNvSpPr>
          <p:nvPr/>
        </p:nvSpPr>
        <p:spPr bwMode="auto">
          <a:xfrm>
            <a:off x="2555875" y="5229225"/>
            <a:ext cx="41767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2946" name="Text Box 18"/>
          <p:cNvSpPr txBox="1">
            <a:spLocks noChangeArrowheads="1"/>
          </p:cNvSpPr>
          <p:nvPr/>
        </p:nvSpPr>
        <p:spPr bwMode="auto">
          <a:xfrm>
            <a:off x="2411413" y="4797425"/>
            <a:ext cx="44656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altLang="zh-CN" sz="1800">
                <a:latin typeface="Arial" panose="020B0604020202020204" pitchFamily="34" charset="0"/>
              </a:rPr>
              <a:t>R</a:t>
            </a:r>
            <a:r>
              <a:rPr kumimoji="0" lang="en-US" altLang="zh-CN" sz="1800" baseline="-25000">
                <a:latin typeface="Arial" panose="020B0604020202020204" pitchFamily="34" charset="0"/>
              </a:rPr>
              <a:t>b</a:t>
            </a:r>
            <a:r>
              <a:rPr kumimoji="0" lang="zh-CN" altLang="en-US" sz="1800">
                <a:latin typeface="Arial" panose="020B0604020202020204" pitchFamily="34" charset="0"/>
              </a:rPr>
              <a:t>，</a:t>
            </a:r>
            <a:r>
              <a:rPr kumimoji="0" lang="en-US" altLang="zh-CN" sz="1800">
                <a:latin typeface="Arial" panose="020B0604020202020204" pitchFamily="34" charset="0"/>
              </a:rPr>
              <a:t>E</a:t>
            </a:r>
            <a:r>
              <a:rPr kumimoji="0" lang="en-US" altLang="zh-CN" sz="1800" baseline="-25000">
                <a:latin typeface="Arial" panose="020B0604020202020204" pitchFamily="34" charset="0"/>
              </a:rPr>
              <a:t>a</a:t>
            </a:r>
            <a:r>
              <a:rPr kumimoji="0" lang="en-US" altLang="zh-CN" sz="1800">
                <a:latin typeface="Arial" panose="020B0604020202020204" pitchFamily="34" charset="0"/>
              </a:rPr>
              <a:t>(K)</a:t>
            </a:r>
            <a:r>
              <a:rPr kumimoji="0" lang="zh-CN" altLang="en-US" sz="1800">
                <a:latin typeface="Arial" panose="020B0604020202020204" pitchFamily="34" charset="0"/>
              </a:rPr>
              <a:t>，</a:t>
            </a:r>
            <a:r>
              <a:rPr kumimoji="0" lang="en-US" altLang="zh-CN" sz="1800">
                <a:latin typeface="Arial" panose="020B0604020202020204" pitchFamily="34" charset="0"/>
              </a:rPr>
              <a:t>S</a:t>
            </a:r>
            <a:r>
              <a:rPr kumimoji="0" lang="en-US" altLang="zh-CN" sz="1800" baseline="-25000">
                <a:latin typeface="Arial" panose="020B0604020202020204" pitchFamily="34" charset="0"/>
              </a:rPr>
              <a:t>b</a:t>
            </a:r>
            <a:r>
              <a:rPr kumimoji="0" lang="zh-CN" altLang="en-US" sz="1800">
                <a:latin typeface="Arial" panose="020B0604020202020204" pitchFamily="34" charset="0"/>
              </a:rPr>
              <a:t>（</a:t>
            </a:r>
            <a:r>
              <a:rPr kumimoji="0" lang="en-US" altLang="zh-CN" sz="1800">
                <a:latin typeface="Arial" panose="020B0604020202020204" pitchFamily="34" charset="0"/>
              </a:rPr>
              <a:t>A</a:t>
            </a:r>
            <a:r>
              <a:rPr kumimoji="0" lang="zh-CN" altLang="en-US" sz="1800">
                <a:latin typeface="Arial" panose="020B0604020202020204" pitchFamily="34" charset="0"/>
              </a:rPr>
              <a:t>，</a:t>
            </a:r>
            <a:r>
              <a:rPr kumimoji="0" lang="en-US" altLang="zh-CN" sz="1800">
                <a:latin typeface="Arial" panose="020B0604020202020204" pitchFamily="34" charset="0"/>
              </a:rPr>
              <a:t>R</a:t>
            </a:r>
            <a:r>
              <a:rPr kumimoji="0" lang="en-US" altLang="zh-CN" sz="1800" baseline="-25000">
                <a:latin typeface="Arial" panose="020B0604020202020204" pitchFamily="34" charset="0"/>
              </a:rPr>
              <a:t>a</a:t>
            </a:r>
            <a:r>
              <a:rPr kumimoji="0" lang="zh-CN" altLang="en-US" sz="1800">
                <a:latin typeface="Arial" panose="020B0604020202020204" pitchFamily="34" charset="0"/>
              </a:rPr>
              <a:t>，</a:t>
            </a:r>
            <a:r>
              <a:rPr kumimoji="0" lang="en-US" altLang="zh-CN" sz="1800">
                <a:latin typeface="Arial" panose="020B0604020202020204" pitchFamily="34" charset="0"/>
              </a:rPr>
              <a:t>R</a:t>
            </a:r>
            <a:r>
              <a:rPr kumimoji="0" lang="en-US" altLang="zh-CN" sz="1800" baseline="-25000">
                <a:latin typeface="Arial" panose="020B0604020202020204" pitchFamily="34" charset="0"/>
              </a:rPr>
              <a:t>b</a:t>
            </a:r>
            <a:r>
              <a:rPr kumimoji="0" lang="zh-CN" altLang="en-US" sz="1800">
                <a:latin typeface="Arial" panose="020B0604020202020204" pitchFamily="34" charset="0"/>
              </a:rPr>
              <a:t>，</a:t>
            </a:r>
            <a:r>
              <a:rPr kumimoji="0" lang="en-US" altLang="zh-CN" sz="1800">
                <a:latin typeface="Arial" panose="020B0604020202020204" pitchFamily="34" charset="0"/>
              </a:rPr>
              <a:t>E</a:t>
            </a:r>
            <a:r>
              <a:rPr kumimoji="0" lang="en-US" altLang="zh-CN" sz="1800" baseline="-25000">
                <a:latin typeface="Arial" panose="020B0604020202020204" pitchFamily="34" charset="0"/>
              </a:rPr>
              <a:t>a</a:t>
            </a:r>
            <a:r>
              <a:rPr kumimoji="0" lang="zh-CN" altLang="en-US" sz="1800">
                <a:latin typeface="Arial" panose="020B0604020202020204" pitchFamily="34" charset="0"/>
              </a:rPr>
              <a:t>（</a:t>
            </a:r>
            <a:r>
              <a:rPr kumimoji="0" lang="en-US" altLang="zh-CN" sz="1800">
                <a:latin typeface="Arial" panose="020B0604020202020204" pitchFamily="34" charset="0"/>
              </a:rPr>
              <a:t>K</a:t>
            </a:r>
            <a:r>
              <a:rPr kumimoji="0" lang="zh-CN" altLang="en-US" sz="1800">
                <a:latin typeface="Arial" panose="020B0604020202020204" pitchFamily="34" charset="0"/>
              </a:rPr>
              <a:t>））</a:t>
            </a:r>
            <a:endParaRPr kumimoji="0" lang="zh-CN" altLang="en-US" sz="1800">
              <a:latin typeface="Arial" panose="020B0604020202020204" pitchFamily="34" charset="0"/>
            </a:endParaRPr>
          </a:p>
        </p:txBody>
      </p:sp>
      <p:sp>
        <p:nvSpPr>
          <p:cNvPr id="252947" name="Line 19"/>
          <p:cNvSpPr>
            <a:spLocks noChangeShapeType="1"/>
          </p:cNvSpPr>
          <p:nvPr/>
        </p:nvSpPr>
        <p:spPr bwMode="auto">
          <a:xfrm>
            <a:off x="2627313" y="5948363"/>
            <a:ext cx="41767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2948" name="Text Box 20"/>
          <p:cNvSpPr txBox="1">
            <a:spLocks noChangeArrowheads="1"/>
          </p:cNvSpPr>
          <p:nvPr/>
        </p:nvSpPr>
        <p:spPr bwMode="auto">
          <a:xfrm>
            <a:off x="3419475" y="5516563"/>
            <a:ext cx="30972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altLang="zh-CN" sz="1800">
                <a:latin typeface="Arial" panose="020B0604020202020204" pitchFamily="34" charset="0"/>
              </a:rPr>
              <a:t>S</a:t>
            </a:r>
            <a:r>
              <a:rPr kumimoji="0" lang="en-US" altLang="zh-CN" sz="1800" baseline="-25000">
                <a:latin typeface="Arial" panose="020B0604020202020204" pitchFamily="34" charset="0"/>
              </a:rPr>
              <a:t>a</a:t>
            </a:r>
            <a:r>
              <a:rPr kumimoji="0" lang="en-US" altLang="zh-CN" sz="1800">
                <a:latin typeface="Arial" panose="020B0604020202020204" pitchFamily="34" charset="0"/>
              </a:rPr>
              <a:t>(B</a:t>
            </a:r>
            <a:r>
              <a:rPr kumimoji="0" lang="zh-CN" altLang="en-US" sz="1800">
                <a:latin typeface="Arial" panose="020B0604020202020204" pitchFamily="34" charset="0"/>
              </a:rPr>
              <a:t>，</a:t>
            </a:r>
            <a:r>
              <a:rPr kumimoji="0" lang="en-US" altLang="zh-CN" sz="1800">
                <a:latin typeface="Arial" panose="020B0604020202020204" pitchFamily="34" charset="0"/>
              </a:rPr>
              <a:t>R</a:t>
            </a:r>
            <a:r>
              <a:rPr kumimoji="0" lang="en-US" altLang="zh-CN" sz="1800" baseline="-25000">
                <a:latin typeface="Arial" panose="020B0604020202020204" pitchFamily="34" charset="0"/>
              </a:rPr>
              <a:t>b</a:t>
            </a:r>
            <a:r>
              <a:rPr kumimoji="0" lang="en-US" altLang="zh-CN" sz="1800">
                <a:latin typeface="Arial" panose="020B0604020202020204" pitchFamily="34" charset="0"/>
              </a:rPr>
              <a:t>)</a:t>
            </a:r>
            <a:endParaRPr kumimoji="0" lang="en-US" altLang="zh-CN" sz="1800">
              <a:latin typeface="Arial" panose="020B0604020202020204" pitchFamily="34" charset="0"/>
            </a:endParaRPr>
          </a:p>
        </p:txBody>
      </p:sp>
      <p:sp>
        <p:nvSpPr>
          <p:cNvPr id="252949" name="Oval 21"/>
          <p:cNvSpPr>
            <a:spLocks noChangeArrowheads="1"/>
          </p:cNvSpPr>
          <p:nvPr/>
        </p:nvSpPr>
        <p:spPr bwMode="auto">
          <a:xfrm>
            <a:off x="611188" y="4654078"/>
            <a:ext cx="792162" cy="719138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0" lang="en-US" altLang="zh-CN" sz="1800">
                <a:solidFill>
                  <a:srgbClr val="CC0000"/>
                </a:solidFill>
                <a:latin typeface="Arial" panose="020B0604020202020204" pitchFamily="34" charset="0"/>
              </a:rPr>
              <a:t>K</a:t>
            </a:r>
            <a:endParaRPr kumimoji="0" lang="en-US" altLang="zh-CN" sz="180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252950" name="Oval 22"/>
          <p:cNvSpPr>
            <a:spLocks noChangeArrowheads="1"/>
          </p:cNvSpPr>
          <p:nvPr/>
        </p:nvSpPr>
        <p:spPr bwMode="auto">
          <a:xfrm>
            <a:off x="7739063" y="4579938"/>
            <a:ext cx="792162" cy="719137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0" lang="en-US" altLang="zh-CN" sz="1800">
                <a:solidFill>
                  <a:srgbClr val="CC0000"/>
                </a:solidFill>
                <a:latin typeface="Arial" panose="020B0604020202020204" pitchFamily="34" charset="0"/>
              </a:rPr>
              <a:t>K</a:t>
            </a:r>
            <a:endParaRPr kumimoji="0" lang="en-US" altLang="zh-CN" sz="180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29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29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29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29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529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529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529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529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529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529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29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29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529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529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2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529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529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52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2943" grpId="0" animBg="1"/>
      <p:bldP spid="252944" grpId="0"/>
      <p:bldP spid="252945" grpId="0" animBg="1"/>
      <p:bldP spid="252946" grpId="0"/>
      <p:bldP spid="252947" grpId="0" animBg="1"/>
      <p:bldP spid="252948" grpId="0"/>
      <p:bldP spid="252949" grpId="0" animBg="1"/>
      <p:bldP spid="252950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274638"/>
            <a:ext cx="8893175" cy="1143000"/>
          </a:xfrm>
        </p:spPr>
        <p:txBody>
          <a:bodyPr/>
          <a:lstStyle/>
          <a:p>
            <a:r>
              <a:rPr lang="en-US" altLang="zh-CN" sz="3200" smtClean="0"/>
              <a:t>Denning-Sacco</a:t>
            </a:r>
            <a:r>
              <a:rPr lang="zh-CN" altLang="en-US" sz="3200"/>
              <a:t>方案（公钥体制＋可信第三方）</a:t>
            </a:r>
            <a:endParaRPr lang="zh-CN" altLang="en-US" sz="3200"/>
          </a:p>
        </p:txBody>
      </p:sp>
      <p:grpSp>
        <p:nvGrpSpPr>
          <p:cNvPr id="257028" name="Group 4"/>
          <p:cNvGrpSpPr/>
          <p:nvPr/>
        </p:nvGrpSpPr>
        <p:grpSpPr bwMode="auto">
          <a:xfrm>
            <a:off x="4354513" y="2274888"/>
            <a:ext cx="603250" cy="604837"/>
            <a:chOff x="229" y="1077"/>
            <a:chExt cx="380" cy="517"/>
          </a:xfrm>
        </p:grpSpPr>
        <p:pic>
          <p:nvPicPr>
            <p:cNvPr id="257029" name="Picture 5"/>
            <p:cNvPicPr>
              <a:picLocks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" y="1125"/>
              <a:ext cx="193" cy="1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57030" name="Picture 6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9" y="1077"/>
              <a:ext cx="313" cy="5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257031" name="Group 7"/>
          <p:cNvGrpSpPr/>
          <p:nvPr/>
        </p:nvGrpSpPr>
        <p:grpSpPr bwMode="auto">
          <a:xfrm>
            <a:off x="6946900" y="4508500"/>
            <a:ext cx="603250" cy="604838"/>
            <a:chOff x="229" y="1077"/>
            <a:chExt cx="380" cy="517"/>
          </a:xfrm>
        </p:grpSpPr>
        <p:pic>
          <p:nvPicPr>
            <p:cNvPr id="257032" name="Picture 8"/>
            <p:cNvPicPr>
              <a:picLocks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" y="1125"/>
              <a:ext cx="193" cy="1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57033" name="Picture 9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9" y="1077"/>
              <a:ext cx="313" cy="5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257034" name="Group 10"/>
          <p:cNvGrpSpPr/>
          <p:nvPr/>
        </p:nvGrpSpPr>
        <p:grpSpPr bwMode="auto">
          <a:xfrm>
            <a:off x="1619250" y="4435475"/>
            <a:ext cx="603250" cy="604838"/>
            <a:chOff x="229" y="1077"/>
            <a:chExt cx="380" cy="517"/>
          </a:xfrm>
        </p:grpSpPr>
        <p:pic>
          <p:nvPicPr>
            <p:cNvPr id="257035" name="Picture 11"/>
            <p:cNvPicPr>
              <a:picLocks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" y="1125"/>
              <a:ext cx="193" cy="1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57036" name="Picture 12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9" y="1077"/>
              <a:ext cx="313" cy="5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57037" name="Text Box 13"/>
          <p:cNvSpPr txBox="1">
            <a:spLocks noChangeArrowheads="1"/>
          </p:cNvSpPr>
          <p:nvPr/>
        </p:nvSpPr>
        <p:spPr bwMode="auto">
          <a:xfrm>
            <a:off x="1330325" y="5011738"/>
            <a:ext cx="11525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1800">
                <a:latin typeface="Arial" panose="020B0604020202020204" pitchFamily="34" charset="0"/>
              </a:rPr>
              <a:t>Alice (A)</a:t>
            </a:r>
            <a:endParaRPr kumimoji="0" lang="en-US" altLang="zh-CN" sz="1800">
              <a:latin typeface="Arial" panose="020B0604020202020204" pitchFamily="34" charset="0"/>
            </a:endParaRPr>
          </a:p>
        </p:txBody>
      </p:sp>
      <p:sp>
        <p:nvSpPr>
          <p:cNvPr id="257038" name="Text Box 14"/>
          <p:cNvSpPr txBox="1">
            <a:spLocks noChangeArrowheads="1"/>
          </p:cNvSpPr>
          <p:nvPr/>
        </p:nvSpPr>
        <p:spPr bwMode="auto">
          <a:xfrm>
            <a:off x="6804025" y="5156200"/>
            <a:ext cx="9366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1800">
                <a:latin typeface="Arial" panose="020B0604020202020204" pitchFamily="34" charset="0"/>
              </a:rPr>
              <a:t>Bob (B)</a:t>
            </a:r>
            <a:endParaRPr kumimoji="0" lang="en-US" altLang="zh-CN" sz="1800">
              <a:latin typeface="Arial" panose="020B0604020202020204" pitchFamily="34" charset="0"/>
            </a:endParaRPr>
          </a:p>
        </p:txBody>
      </p:sp>
      <p:sp>
        <p:nvSpPr>
          <p:cNvPr id="257039" name="Text Box 15"/>
          <p:cNvSpPr txBox="1">
            <a:spLocks noChangeArrowheads="1"/>
          </p:cNvSpPr>
          <p:nvPr/>
        </p:nvSpPr>
        <p:spPr bwMode="auto">
          <a:xfrm>
            <a:off x="4067175" y="2851150"/>
            <a:ext cx="11525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1800">
                <a:solidFill>
                  <a:srgbClr val="CC0000"/>
                </a:solidFill>
                <a:latin typeface="Arial" panose="020B0604020202020204" pitchFamily="34" charset="0"/>
              </a:rPr>
              <a:t>Trent (T)</a:t>
            </a:r>
            <a:endParaRPr kumimoji="0" lang="en-US" altLang="zh-CN" sz="180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257040" name="Oval 16"/>
          <p:cNvSpPr>
            <a:spLocks noChangeArrowheads="1"/>
          </p:cNvSpPr>
          <p:nvPr/>
        </p:nvSpPr>
        <p:spPr bwMode="auto">
          <a:xfrm>
            <a:off x="611188" y="4292600"/>
            <a:ext cx="792162" cy="719138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0" lang="en-US" altLang="zh-CN" sz="1800">
                <a:solidFill>
                  <a:srgbClr val="CC0000"/>
                </a:solidFill>
                <a:latin typeface="Arial" panose="020B0604020202020204" pitchFamily="34" charset="0"/>
              </a:rPr>
              <a:t>K</a:t>
            </a:r>
            <a:endParaRPr kumimoji="0" lang="en-US" altLang="zh-CN" sz="180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257041" name="Oval 17"/>
          <p:cNvSpPr>
            <a:spLocks noChangeArrowheads="1"/>
          </p:cNvSpPr>
          <p:nvPr/>
        </p:nvSpPr>
        <p:spPr bwMode="auto">
          <a:xfrm>
            <a:off x="7739063" y="4579938"/>
            <a:ext cx="792162" cy="719137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0" lang="en-US" altLang="zh-CN" sz="1800">
                <a:solidFill>
                  <a:srgbClr val="CC0000"/>
                </a:solidFill>
                <a:latin typeface="Arial" panose="020B0604020202020204" pitchFamily="34" charset="0"/>
              </a:rPr>
              <a:t>K</a:t>
            </a:r>
            <a:endParaRPr kumimoji="0" lang="en-US" altLang="zh-CN" sz="180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257042" name="Line 18"/>
          <p:cNvSpPr>
            <a:spLocks noChangeShapeType="1"/>
          </p:cNvSpPr>
          <p:nvPr/>
        </p:nvSpPr>
        <p:spPr bwMode="auto">
          <a:xfrm flipV="1">
            <a:off x="2268538" y="2781300"/>
            <a:ext cx="1943100" cy="1943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7043" name="Text Box 19"/>
          <p:cNvSpPr txBox="1">
            <a:spLocks noChangeArrowheads="1"/>
          </p:cNvSpPr>
          <p:nvPr/>
        </p:nvSpPr>
        <p:spPr bwMode="auto">
          <a:xfrm>
            <a:off x="1979613" y="3644900"/>
            <a:ext cx="12969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1800">
                <a:latin typeface="Arial" panose="020B0604020202020204" pitchFamily="34" charset="0"/>
              </a:rPr>
              <a:t>A</a:t>
            </a:r>
            <a:r>
              <a:rPr kumimoji="0" lang="zh-CN" altLang="en-US" sz="1800">
                <a:latin typeface="Arial" panose="020B0604020202020204" pitchFamily="34" charset="0"/>
              </a:rPr>
              <a:t>，</a:t>
            </a:r>
            <a:r>
              <a:rPr kumimoji="0" lang="en-US" altLang="zh-CN" sz="1800">
                <a:latin typeface="Arial" panose="020B0604020202020204" pitchFamily="34" charset="0"/>
              </a:rPr>
              <a:t>B</a:t>
            </a:r>
            <a:endParaRPr kumimoji="0" lang="en-US" altLang="zh-CN" sz="1800">
              <a:latin typeface="Arial" panose="020B0604020202020204" pitchFamily="34" charset="0"/>
            </a:endParaRPr>
          </a:p>
        </p:txBody>
      </p:sp>
      <p:sp>
        <p:nvSpPr>
          <p:cNvPr id="257044" name="Line 20"/>
          <p:cNvSpPr>
            <a:spLocks noChangeShapeType="1"/>
          </p:cNvSpPr>
          <p:nvPr/>
        </p:nvSpPr>
        <p:spPr bwMode="auto">
          <a:xfrm flipH="1">
            <a:off x="2484438" y="3141663"/>
            <a:ext cx="1943100" cy="1871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7045" name="Text Box 21"/>
          <p:cNvSpPr txBox="1">
            <a:spLocks noChangeArrowheads="1"/>
          </p:cNvSpPr>
          <p:nvPr/>
        </p:nvSpPr>
        <p:spPr bwMode="auto">
          <a:xfrm>
            <a:off x="3419475" y="4005263"/>
            <a:ext cx="16557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1800">
                <a:latin typeface="Arial" panose="020B0604020202020204" pitchFamily="34" charset="0"/>
              </a:rPr>
              <a:t>CertA</a:t>
            </a:r>
            <a:r>
              <a:rPr kumimoji="0" lang="zh-CN" altLang="en-US" sz="1800">
                <a:latin typeface="Arial" panose="020B0604020202020204" pitchFamily="34" charset="0"/>
              </a:rPr>
              <a:t>，</a:t>
            </a:r>
            <a:r>
              <a:rPr kumimoji="0" lang="en-US" altLang="zh-CN" sz="1800">
                <a:latin typeface="Arial" panose="020B0604020202020204" pitchFamily="34" charset="0"/>
              </a:rPr>
              <a:t>CertB</a:t>
            </a:r>
            <a:endParaRPr kumimoji="0" lang="en-US" altLang="zh-CN" sz="1800">
              <a:latin typeface="Arial" panose="020B0604020202020204" pitchFamily="34" charset="0"/>
            </a:endParaRPr>
          </a:p>
        </p:txBody>
      </p:sp>
      <p:sp>
        <p:nvSpPr>
          <p:cNvPr id="257046" name="Line 22"/>
          <p:cNvSpPr>
            <a:spLocks noChangeShapeType="1"/>
          </p:cNvSpPr>
          <p:nvPr/>
        </p:nvSpPr>
        <p:spPr bwMode="auto">
          <a:xfrm>
            <a:off x="2627313" y="5084763"/>
            <a:ext cx="41767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7047" name="Text Box 23"/>
          <p:cNvSpPr txBox="1">
            <a:spLocks noChangeArrowheads="1"/>
          </p:cNvSpPr>
          <p:nvPr/>
        </p:nvSpPr>
        <p:spPr bwMode="auto">
          <a:xfrm>
            <a:off x="3419475" y="4652963"/>
            <a:ext cx="30972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1800">
                <a:latin typeface="Arial" panose="020B0604020202020204" pitchFamily="34" charset="0"/>
              </a:rPr>
              <a:t>CertA</a:t>
            </a:r>
            <a:r>
              <a:rPr kumimoji="0" lang="zh-CN" altLang="en-US" sz="1800">
                <a:latin typeface="Arial" panose="020B0604020202020204" pitchFamily="34" charset="0"/>
              </a:rPr>
              <a:t>，</a:t>
            </a:r>
            <a:r>
              <a:rPr kumimoji="0" lang="en-US" altLang="zh-CN" sz="1800">
                <a:latin typeface="Arial" panose="020B0604020202020204" pitchFamily="34" charset="0"/>
              </a:rPr>
              <a:t>CertB</a:t>
            </a:r>
            <a:r>
              <a:rPr kumimoji="0" lang="zh-CN" altLang="en-US" sz="1800">
                <a:latin typeface="Arial" panose="020B0604020202020204" pitchFamily="34" charset="0"/>
              </a:rPr>
              <a:t>，</a:t>
            </a:r>
            <a:r>
              <a:rPr kumimoji="0" lang="en-US" altLang="zh-CN" sz="1800">
                <a:latin typeface="Arial" panose="020B0604020202020204" pitchFamily="34" charset="0"/>
              </a:rPr>
              <a:t>E</a:t>
            </a:r>
            <a:r>
              <a:rPr kumimoji="0" lang="en-US" altLang="zh-CN" sz="1800" baseline="-25000">
                <a:latin typeface="Arial" panose="020B0604020202020204" pitchFamily="34" charset="0"/>
              </a:rPr>
              <a:t>b</a:t>
            </a:r>
            <a:r>
              <a:rPr kumimoji="0" lang="en-US" altLang="zh-CN" sz="1800">
                <a:latin typeface="Arial" panose="020B0604020202020204" pitchFamily="34" charset="0"/>
              </a:rPr>
              <a:t>(S</a:t>
            </a:r>
            <a:r>
              <a:rPr kumimoji="0" lang="en-US" altLang="zh-CN" sz="1800" baseline="-25000">
                <a:latin typeface="Arial" panose="020B0604020202020204" pitchFamily="34" charset="0"/>
              </a:rPr>
              <a:t>a</a:t>
            </a:r>
            <a:r>
              <a:rPr kumimoji="0" lang="en-US" altLang="zh-CN" sz="1800">
                <a:latin typeface="Arial" panose="020B0604020202020204" pitchFamily="34" charset="0"/>
              </a:rPr>
              <a:t>(K))</a:t>
            </a:r>
            <a:endParaRPr kumimoji="0" lang="en-US" altLang="zh-CN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70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70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57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570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570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57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70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70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70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70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570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570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570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570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570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570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570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570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7040" grpId="0" animBg="1"/>
      <p:bldP spid="257041" grpId="0" animBg="1"/>
      <p:bldP spid="257042" grpId="0" animBg="1"/>
      <p:bldP spid="257043" grpId="0"/>
      <p:bldP spid="257044" grpId="0" animBg="1"/>
      <p:bldP spid="257045" grpId="0"/>
      <p:bldP spid="257046" grpId="0" animBg="1"/>
      <p:bldP spid="257047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身份</a:t>
            </a:r>
            <a:r>
              <a:rPr lang="zh-CN" altLang="en-US"/>
              <a:t>认证</a:t>
            </a:r>
            <a:r>
              <a:rPr lang="zh-CN" altLang="en-US" smtClean="0"/>
              <a:t>通常要求口令</a:t>
            </a:r>
            <a:r>
              <a:rPr lang="zh-CN" altLang="en-US"/>
              <a:t>或身份</a:t>
            </a:r>
            <a:r>
              <a:rPr lang="zh-CN" altLang="en-US" smtClean="0"/>
              <a:t>信息。</a:t>
            </a:r>
            <a:endParaRPr lang="en-US" altLang="zh-CN" smtClean="0"/>
          </a:p>
          <a:p>
            <a:r>
              <a:rPr lang="zh-CN" altLang="en-US"/>
              <a:t>零知识</a:t>
            </a:r>
            <a:r>
              <a:rPr lang="zh-CN" altLang="en-US" smtClean="0"/>
              <a:t>证明</a:t>
            </a:r>
            <a:endParaRPr lang="en-US" altLang="zh-CN" smtClean="0"/>
          </a:p>
          <a:p>
            <a:pPr lvl="1"/>
            <a:r>
              <a:rPr lang="zh-CN" altLang="en-US" smtClean="0"/>
              <a:t>信息拥有者不泄露</a:t>
            </a:r>
            <a:r>
              <a:rPr lang="zh-CN" altLang="en-US"/>
              <a:t>任何</a:t>
            </a:r>
            <a:r>
              <a:rPr lang="zh-CN" altLang="en-US" smtClean="0"/>
              <a:t>信息能向</a:t>
            </a:r>
            <a:r>
              <a:rPr lang="zh-CN" altLang="en-US"/>
              <a:t>验证</a:t>
            </a:r>
            <a:r>
              <a:rPr lang="zh-CN" altLang="en-US" smtClean="0"/>
              <a:t>者证明</a:t>
            </a:r>
            <a:r>
              <a:rPr lang="zh-CN" altLang="en-US"/>
              <a:t>它拥有该信息</a:t>
            </a:r>
            <a:r>
              <a:rPr lang="zh-CN" altLang="en-US" smtClean="0"/>
              <a:t>。</a:t>
            </a:r>
            <a:endParaRPr lang="en-US" altLang="zh-CN" smtClean="0"/>
          </a:p>
        </p:txBody>
      </p:sp>
      <p:sp>
        <p:nvSpPr>
          <p:cNvPr id="85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零知识身份认证 </a:t>
            </a:r>
            <a:endParaRPr lang="zh-CN" altLang="en-US"/>
          </a:p>
        </p:txBody>
      </p:sp>
      <p:sp>
        <p:nvSpPr>
          <p:cNvPr id="77828" name="灯片编号占位符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C78AC20-A569-457D-8216-EDA28FD30566}" type="slidenum">
              <a:rPr lang="en-US" altLang="zh-CN" smtClean="0"/>
            </a:fld>
            <a:endParaRPr lang="en-US" altLang="zh-CN" smtClean="0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根据地域</a:t>
            </a:r>
            <a:endParaRPr lang="zh-CN" altLang="en-US" dirty="0"/>
          </a:p>
          <a:p>
            <a:pPr lvl="1"/>
            <a:r>
              <a:rPr lang="zh-CN" altLang="en-US" dirty="0"/>
              <a:t>本地</a:t>
            </a:r>
            <a:r>
              <a:rPr lang="zh-CN" altLang="en-US" dirty="0" smtClean="0"/>
              <a:t>：本地</a:t>
            </a:r>
            <a:r>
              <a:rPr lang="zh-CN" altLang="en-US" dirty="0"/>
              <a:t>环境的</a:t>
            </a:r>
            <a:r>
              <a:rPr lang="zh-CN" altLang="en-US" dirty="0" smtClean="0"/>
              <a:t>初始化认证</a:t>
            </a:r>
            <a:endParaRPr lang="zh-CN" altLang="en-US" dirty="0"/>
          </a:p>
          <a:p>
            <a:pPr lvl="1"/>
            <a:r>
              <a:rPr lang="zh-CN" altLang="en-US" dirty="0"/>
              <a:t>远程：连接远程设备、实体和环境的</a:t>
            </a:r>
            <a:r>
              <a:rPr lang="zh-CN" altLang="en-US" dirty="0" smtClean="0"/>
              <a:t>实体认证。</a:t>
            </a:r>
            <a:endParaRPr lang="zh-CN" altLang="en-US" dirty="0"/>
          </a:p>
          <a:p>
            <a:r>
              <a:rPr lang="zh-CN" altLang="en-US" dirty="0" smtClean="0"/>
              <a:t>根据方向</a:t>
            </a:r>
            <a:endParaRPr lang="zh-CN" altLang="en-US" dirty="0"/>
          </a:p>
          <a:p>
            <a:pPr lvl="1"/>
            <a:r>
              <a:rPr lang="zh-CN" altLang="en-US" dirty="0" smtClean="0"/>
              <a:t>单向认证：指</a:t>
            </a:r>
            <a:r>
              <a:rPr lang="zh-CN" altLang="en-US" dirty="0"/>
              <a:t>通信双方中只有一方向另一方进行鉴别。</a:t>
            </a:r>
            <a:endParaRPr lang="zh-CN" altLang="en-US" dirty="0"/>
          </a:p>
          <a:p>
            <a:pPr lvl="1"/>
            <a:r>
              <a:rPr lang="zh-CN" altLang="en-US" dirty="0" smtClean="0"/>
              <a:t>双向认证：指</a:t>
            </a:r>
            <a:r>
              <a:rPr lang="zh-CN" altLang="en-US" dirty="0"/>
              <a:t>通信双方相互进行鉴别。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590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身份认证分类</a:t>
            </a:r>
            <a:endParaRPr lang="en-US" altLang="zh-CN" dirty="0"/>
          </a:p>
        </p:txBody>
      </p:sp>
      <p:sp>
        <p:nvSpPr>
          <p:cNvPr id="46082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931A2DB-4CC2-44E6-A502-9902D615EA36}" type="datetime1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和</a:t>
            </a:r>
            <a:r>
              <a:rPr lang="en-US" altLang="zh-CN" smtClean="0"/>
              <a:t>D</a:t>
            </a:r>
            <a:r>
              <a:rPr lang="zh-CN" altLang="en-US" smtClean="0"/>
              <a:t>间有道密门，需咒语打开；</a:t>
            </a:r>
            <a:endParaRPr lang="en-US" altLang="zh-CN" smtClean="0"/>
          </a:p>
          <a:p>
            <a:r>
              <a:rPr lang="en-US" altLang="zh-CN" smtClean="0"/>
              <a:t>Peggy</a:t>
            </a:r>
            <a:r>
              <a:rPr lang="zh-CN" altLang="en-US" smtClean="0"/>
              <a:t>向</a:t>
            </a:r>
            <a:r>
              <a:rPr lang="en-US" altLang="zh-CN" smtClean="0"/>
              <a:t>Victor</a:t>
            </a:r>
            <a:r>
              <a:rPr lang="zh-CN" altLang="en-US" smtClean="0"/>
              <a:t>证明她知道</a:t>
            </a:r>
            <a:r>
              <a:rPr lang="zh-CN" altLang="en-US"/>
              <a:t>咒语，但不想泄露咒语。</a:t>
            </a:r>
            <a:endParaRPr lang="zh-CN" altLang="en-US" smtClean="0"/>
          </a:p>
        </p:txBody>
      </p:sp>
      <p:sp>
        <p:nvSpPr>
          <p:cNvPr id="857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零知识身份认证</a:t>
            </a:r>
            <a:r>
              <a:rPr lang="en-US" altLang="zh-CN" smtClean="0"/>
              <a:t>——</a:t>
            </a:r>
            <a:r>
              <a:rPr lang="zh-CN" altLang="en-US" smtClean="0"/>
              <a:t>洞穴例子</a:t>
            </a:r>
            <a:endParaRPr lang="zh-CN" altLang="en-US"/>
          </a:p>
        </p:txBody>
      </p:sp>
      <p:sp>
        <p:nvSpPr>
          <p:cNvPr id="79876" name="灯片编号占位符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AB28A21-A452-4B33-B3D7-2D7E3BE3570C}" type="slidenum">
              <a:rPr lang="en-US" altLang="zh-CN" smtClean="0"/>
            </a:fld>
            <a:endParaRPr lang="en-US" altLang="zh-CN" smtClean="0"/>
          </a:p>
        </p:txBody>
      </p:sp>
      <p:grpSp>
        <p:nvGrpSpPr>
          <p:cNvPr id="113" name="组合 112"/>
          <p:cNvGrpSpPr/>
          <p:nvPr/>
        </p:nvGrpSpPr>
        <p:grpSpPr>
          <a:xfrm>
            <a:off x="2875384" y="3185120"/>
            <a:ext cx="3352800" cy="3124200"/>
            <a:chOff x="1042988" y="2752725"/>
            <a:chExt cx="3352800" cy="3124200"/>
          </a:xfrm>
        </p:grpSpPr>
        <p:grpSp>
          <p:nvGrpSpPr>
            <p:cNvPr id="114" name="Group 4"/>
            <p:cNvGrpSpPr/>
            <p:nvPr/>
          </p:nvGrpSpPr>
          <p:grpSpPr bwMode="auto">
            <a:xfrm>
              <a:off x="1042988" y="2752725"/>
              <a:ext cx="3352800" cy="3124200"/>
              <a:chOff x="0" y="0"/>
              <a:chExt cx="20006" cy="19996"/>
            </a:xfrm>
          </p:grpSpPr>
          <p:grpSp>
            <p:nvGrpSpPr>
              <p:cNvPr id="119" name="Group 5"/>
              <p:cNvGrpSpPr/>
              <p:nvPr/>
            </p:nvGrpSpPr>
            <p:grpSpPr bwMode="auto">
              <a:xfrm>
                <a:off x="0" y="0"/>
                <a:ext cx="20006" cy="19996"/>
                <a:chOff x="0" y="0"/>
                <a:chExt cx="20006" cy="19996"/>
              </a:xfrm>
            </p:grpSpPr>
            <p:sp>
              <p:nvSpPr>
                <p:cNvPr id="128" name="Line 6"/>
                <p:cNvSpPr>
                  <a:spLocks noChangeShapeType="1"/>
                </p:cNvSpPr>
                <p:nvPr/>
              </p:nvSpPr>
              <p:spPr bwMode="auto">
                <a:xfrm flipH="1">
                  <a:off x="14968" y="1119"/>
                  <a:ext cx="1971" cy="3975"/>
                </a:xfrm>
                <a:prstGeom prst="line">
                  <a:avLst/>
                </a:prstGeom>
                <a:noFill/>
                <a:ln w="38100">
                  <a:solidFill>
                    <a:srgbClr val="CC33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129" name="Group 7"/>
                <p:cNvGrpSpPr/>
                <p:nvPr/>
              </p:nvGrpSpPr>
              <p:grpSpPr bwMode="auto">
                <a:xfrm>
                  <a:off x="0" y="0"/>
                  <a:ext cx="20006" cy="19996"/>
                  <a:chOff x="0" y="0"/>
                  <a:chExt cx="20002" cy="19996"/>
                </a:xfrm>
              </p:grpSpPr>
              <p:grpSp>
                <p:nvGrpSpPr>
                  <p:cNvPr id="130" name="Group 8"/>
                  <p:cNvGrpSpPr/>
                  <p:nvPr/>
                </p:nvGrpSpPr>
                <p:grpSpPr bwMode="auto">
                  <a:xfrm>
                    <a:off x="0" y="1688"/>
                    <a:ext cx="17794" cy="18308"/>
                    <a:chOff x="0" y="0"/>
                    <a:chExt cx="20001" cy="19997"/>
                  </a:xfrm>
                </p:grpSpPr>
                <p:grpSp>
                  <p:nvGrpSpPr>
                    <p:cNvPr id="173" name="Group 9"/>
                    <p:cNvGrpSpPr/>
                    <p:nvPr/>
                  </p:nvGrpSpPr>
                  <p:grpSpPr bwMode="auto">
                    <a:xfrm>
                      <a:off x="0" y="176"/>
                      <a:ext cx="8971" cy="19821"/>
                      <a:chOff x="0" y="0"/>
                      <a:chExt cx="20001" cy="19998"/>
                    </a:xfrm>
                  </p:grpSpPr>
                  <p:sp>
                    <p:nvSpPr>
                      <p:cNvPr id="196" name="Line 10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2770" y="167"/>
                        <a:ext cx="4936" cy="4381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CC3300"/>
                        </a:solidFill>
                        <a:rou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97" name="Line 11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5229" y="167"/>
                        <a:ext cx="4938" cy="4381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CC3300"/>
                        </a:solidFill>
                        <a:rou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98" name="Line 12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1847" y="5781"/>
                        <a:ext cx="4938" cy="4381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CC3300"/>
                        </a:solidFill>
                        <a:rou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99" name="Line 13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1847" y="10779"/>
                        <a:ext cx="4936" cy="4379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CC3300"/>
                        </a:solidFill>
                        <a:rou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200" name="Line 14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1847" y="8123"/>
                        <a:ext cx="4936" cy="4380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CC3300"/>
                        </a:solidFill>
                        <a:rou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201" name="Line 15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1847" y="13130"/>
                        <a:ext cx="4936" cy="4380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CC3300"/>
                        </a:solidFill>
                        <a:rou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202" name="Line 16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1539" y="3595"/>
                        <a:ext cx="4936" cy="4381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CC3300"/>
                        </a:solidFill>
                        <a:rou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203" name="Line 17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1231" y="1390"/>
                        <a:ext cx="4936" cy="4381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CC3300"/>
                        </a:solidFill>
                        <a:rou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204" name="Line 18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5229" y="16559"/>
                        <a:ext cx="2477" cy="3293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CC3300"/>
                        </a:solidFill>
                        <a:rou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205" name="Line 1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7683" y="16559"/>
                        <a:ext cx="2482" cy="3293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CC3300"/>
                        </a:solidFill>
                        <a:rou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206" name="Line 20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12602" y="16548"/>
                        <a:ext cx="2479" cy="3294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CC3300"/>
                        </a:solidFill>
                        <a:rou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207" name="Line 21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15061" y="16548"/>
                        <a:ext cx="2479" cy="3294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CC3300"/>
                        </a:solidFill>
                        <a:rou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208" name="Line 22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2767" y="15786"/>
                        <a:ext cx="4018" cy="3292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CC3300"/>
                        </a:solidFill>
                        <a:rou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209" name="Line 23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10145" y="16559"/>
                        <a:ext cx="2481" cy="3293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CC3300"/>
                        </a:solidFill>
                        <a:rou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210" name="Line 24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17520" y="16706"/>
                        <a:ext cx="2481" cy="3292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CC3300"/>
                        </a:solidFill>
                        <a:rou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211" name="Line 25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9224" y="167"/>
                        <a:ext cx="3402" cy="3440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CC3300"/>
                        </a:solidFill>
                        <a:rou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212" name="Line 26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11375" y="167"/>
                        <a:ext cx="3400" cy="3440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CC3300"/>
                        </a:solidFill>
                        <a:rou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213" name="Line 27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13527" y="313"/>
                        <a:ext cx="3400" cy="3440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CC3300"/>
                        </a:solidFill>
                        <a:rou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214" name="Line 28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0" y="0"/>
                        <a:ext cx="4941" cy="4380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CC3300"/>
                        </a:solidFill>
                        <a:rou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174" name="Group 29"/>
                    <p:cNvGrpSpPr/>
                    <p:nvPr/>
                  </p:nvGrpSpPr>
                  <p:grpSpPr bwMode="auto">
                    <a:xfrm>
                      <a:off x="9099" y="0"/>
                      <a:ext cx="10902" cy="19976"/>
                      <a:chOff x="0" y="0"/>
                      <a:chExt cx="19996" cy="19999"/>
                    </a:xfrm>
                  </p:grpSpPr>
                  <p:sp>
                    <p:nvSpPr>
                      <p:cNvPr id="175" name="Line 30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15933" y="166"/>
                        <a:ext cx="4063" cy="4347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CC3300"/>
                        </a:solidFill>
                        <a:rou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76" name="Line 31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13150" y="5736"/>
                        <a:ext cx="4063" cy="4346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CC3300"/>
                        </a:solidFill>
                        <a:rou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77" name="Line 32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13150" y="10694"/>
                        <a:ext cx="4063" cy="4347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CC3300"/>
                        </a:solidFill>
                        <a:rou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78" name="Line 33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13150" y="8060"/>
                        <a:ext cx="4063" cy="4346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CC3300"/>
                        </a:solidFill>
                        <a:rou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79" name="Line 34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13909" y="13018"/>
                        <a:ext cx="3304" cy="3600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CC3300"/>
                        </a:solidFill>
                        <a:rou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80" name="Line 35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12899" y="3568"/>
                        <a:ext cx="4061" cy="4347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CC3300"/>
                        </a:solidFill>
                        <a:rou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81" name="Line 36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12646" y="1379"/>
                        <a:ext cx="4061" cy="4346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CC3300"/>
                        </a:solidFill>
                        <a:rou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82" name="Line 37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11887" y="16265"/>
                        <a:ext cx="2292" cy="3610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CC3300"/>
                        </a:solidFill>
                        <a:rou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grpSp>
                    <p:nvGrpSpPr>
                      <p:cNvPr id="183" name="Group 38"/>
                      <p:cNvGrpSpPr/>
                      <p:nvPr/>
                    </p:nvGrpSpPr>
                    <p:grpSpPr bwMode="auto">
                      <a:xfrm>
                        <a:off x="0" y="16576"/>
                        <a:ext cx="12157" cy="3423"/>
                        <a:chOff x="0" y="0"/>
                        <a:chExt cx="20001" cy="20000"/>
                      </a:xfrm>
                    </p:grpSpPr>
                    <p:sp>
                      <p:nvSpPr>
                        <p:cNvPr id="190" name="Line 39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>
                          <a:off x="0" y="58"/>
                          <a:ext cx="3358" cy="19095"/>
                        </a:xfrm>
                        <a:prstGeom prst="line">
                          <a:avLst/>
                        </a:prstGeom>
                        <a:noFill/>
                        <a:ln w="38100">
                          <a:solidFill>
                            <a:srgbClr val="CC3300"/>
                          </a:solidFill>
                          <a:rou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191" name="Line 40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>
                          <a:off x="3332" y="58"/>
                          <a:ext cx="3358" cy="19095"/>
                        </a:xfrm>
                        <a:prstGeom prst="line">
                          <a:avLst/>
                        </a:prstGeom>
                        <a:noFill/>
                        <a:ln w="38100">
                          <a:solidFill>
                            <a:srgbClr val="CC3300"/>
                          </a:solidFill>
                          <a:rou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192" name="Line 41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>
                          <a:off x="9989" y="0"/>
                          <a:ext cx="3356" cy="19095"/>
                        </a:xfrm>
                        <a:prstGeom prst="line">
                          <a:avLst/>
                        </a:prstGeom>
                        <a:noFill/>
                        <a:ln w="38100">
                          <a:solidFill>
                            <a:srgbClr val="CC3300"/>
                          </a:solidFill>
                          <a:rou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193" name="Line 42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>
                          <a:off x="13314" y="0"/>
                          <a:ext cx="3359" cy="19095"/>
                        </a:xfrm>
                        <a:prstGeom prst="line">
                          <a:avLst/>
                        </a:prstGeom>
                        <a:noFill/>
                        <a:ln w="38100">
                          <a:solidFill>
                            <a:srgbClr val="CC3300"/>
                          </a:solidFill>
                          <a:rou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194" name="Line 43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>
                          <a:off x="6657" y="58"/>
                          <a:ext cx="3359" cy="19095"/>
                        </a:xfrm>
                        <a:prstGeom prst="line">
                          <a:avLst/>
                        </a:prstGeom>
                        <a:noFill/>
                        <a:ln w="38100">
                          <a:solidFill>
                            <a:srgbClr val="CC3300"/>
                          </a:solidFill>
                          <a:rou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195" name="Line 44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>
                          <a:off x="16645" y="911"/>
                          <a:ext cx="3356" cy="19089"/>
                        </a:xfrm>
                        <a:prstGeom prst="line">
                          <a:avLst/>
                        </a:prstGeom>
                        <a:noFill/>
                        <a:ln w="38100">
                          <a:solidFill>
                            <a:srgbClr val="CC3300"/>
                          </a:solidFill>
                          <a:rou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grpSp>
                    <p:nvGrpSpPr>
                      <p:cNvPr id="184" name="Group 45"/>
                      <p:cNvGrpSpPr/>
                      <p:nvPr/>
                    </p:nvGrpSpPr>
                    <p:grpSpPr bwMode="auto">
                      <a:xfrm>
                        <a:off x="6829" y="166"/>
                        <a:ext cx="6338" cy="3558"/>
                        <a:chOff x="0" y="0"/>
                        <a:chExt cx="19999" cy="20000"/>
                      </a:xfrm>
                    </p:grpSpPr>
                    <p:sp>
                      <p:nvSpPr>
                        <p:cNvPr id="187" name="Line 46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>
                          <a:off x="0" y="0"/>
                          <a:ext cx="8829" cy="19185"/>
                        </a:xfrm>
                        <a:prstGeom prst="line">
                          <a:avLst/>
                        </a:prstGeom>
                        <a:noFill/>
                        <a:ln w="38100">
                          <a:solidFill>
                            <a:srgbClr val="CC3300"/>
                          </a:solidFill>
                          <a:rou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188" name="Line 47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>
                          <a:off x="5585" y="0"/>
                          <a:ext cx="8835" cy="19185"/>
                        </a:xfrm>
                        <a:prstGeom prst="line">
                          <a:avLst/>
                        </a:prstGeom>
                        <a:noFill/>
                        <a:ln w="38100">
                          <a:solidFill>
                            <a:srgbClr val="CC3300"/>
                          </a:solidFill>
                          <a:rou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189" name="Line 48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>
                          <a:off x="11173" y="815"/>
                          <a:ext cx="8826" cy="19185"/>
                        </a:xfrm>
                        <a:prstGeom prst="line">
                          <a:avLst/>
                        </a:prstGeom>
                        <a:noFill/>
                        <a:ln w="38100">
                          <a:solidFill>
                            <a:srgbClr val="CC3300"/>
                          </a:solidFill>
                          <a:rou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sp>
                    <p:nvSpPr>
                      <p:cNvPr id="185" name="Line 4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11634" y="0"/>
                        <a:ext cx="4061" cy="4347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CC3300"/>
                        </a:solidFill>
                        <a:rou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86" name="Line 50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14923" y="15829"/>
                        <a:ext cx="2037" cy="2957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CC3300"/>
                        </a:solidFill>
                        <a:rou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  <p:grpSp>
                <p:nvGrpSpPr>
                  <p:cNvPr id="131" name="Group 51"/>
                  <p:cNvGrpSpPr/>
                  <p:nvPr/>
                </p:nvGrpSpPr>
                <p:grpSpPr bwMode="auto">
                  <a:xfrm>
                    <a:off x="981" y="0"/>
                    <a:ext cx="19021" cy="16942"/>
                    <a:chOff x="0" y="0"/>
                    <a:chExt cx="19999" cy="20002"/>
                  </a:xfrm>
                </p:grpSpPr>
                <p:grpSp>
                  <p:nvGrpSpPr>
                    <p:cNvPr id="132" name="Group 52"/>
                    <p:cNvGrpSpPr/>
                    <p:nvPr/>
                  </p:nvGrpSpPr>
                  <p:grpSpPr bwMode="auto">
                    <a:xfrm>
                      <a:off x="0" y="0"/>
                      <a:ext cx="19999" cy="20002"/>
                      <a:chOff x="0" y="0"/>
                      <a:chExt cx="19996" cy="20002"/>
                    </a:xfrm>
                  </p:grpSpPr>
                  <p:sp>
                    <p:nvSpPr>
                      <p:cNvPr id="147" name="AutoShape 5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255" y="9362"/>
                        <a:ext cx="7231" cy="7033"/>
                      </a:xfrm>
                      <a:prstGeom prst="roundRect">
                        <a:avLst>
                          <a:gd name="adj" fmla="val 16667"/>
                        </a:avLst>
                      </a:prstGeom>
                      <a:solidFill>
                        <a:srgbClr val="6BCB82"/>
                      </a:solidFill>
                      <a:ln w="38100">
                        <a:solidFill>
                          <a:srgbClr val="CC3300"/>
                        </a:solidFill>
                        <a:rou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48" name="Line 54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7737" y="16373"/>
                        <a:ext cx="9" cy="3527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CC3300"/>
                        </a:solidFill>
                        <a:rou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grpSp>
                    <p:nvGrpSpPr>
                      <p:cNvPr id="149" name="Group 55"/>
                      <p:cNvGrpSpPr/>
                      <p:nvPr/>
                    </p:nvGrpSpPr>
                    <p:grpSpPr bwMode="auto">
                      <a:xfrm>
                        <a:off x="0" y="0"/>
                        <a:ext cx="19996" cy="20002"/>
                        <a:chOff x="0" y="0"/>
                        <a:chExt cx="20001" cy="20002"/>
                      </a:xfrm>
                    </p:grpSpPr>
                    <p:sp>
                      <p:nvSpPr>
                        <p:cNvPr id="150" name="Line 56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0" y="168"/>
                          <a:ext cx="8264" cy="11"/>
                        </a:xfrm>
                        <a:prstGeom prst="line">
                          <a:avLst/>
                        </a:prstGeom>
                        <a:noFill/>
                        <a:ln w="38100">
                          <a:solidFill>
                            <a:srgbClr val="CC3300"/>
                          </a:solidFill>
                          <a:rou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151" name="Line 57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11737" y="0"/>
                          <a:ext cx="8264" cy="11"/>
                        </a:xfrm>
                        <a:prstGeom prst="line">
                          <a:avLst/>
                        </a:prstGeom>
                        <a:noFill/>
                        <a:ln w="38100">
                          <a:solidFill>
                            <a:srgbClr val="CC3300"/>
                          </a:solidFill>
                          <a:rou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grpSp>
                      <p:nvGrpSpPr>
                        <p:cNvPr id="152" name="Group 58"/>
                        <p:cNvGrpSpPr/>
                        <p:nvPr/>
                      </p:nvGrpSpPr>
                      <p:grpSpPr bwMode="auto">
                        <a:xfrm>
                          <a:off x="6192" y="336"/>
                          <a:ext cx="1943" cy="5868"/>
                          <a:chOff x="0" y="0"/>
                          <a:chExt cx="20078" cy="19999"/>
                        </a:xfrm>
                      </p:grpSpPr>
                      <p:sp>
                        <p:nvSpPr>
                          <p:cNvPr id="170" name="Line 59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19985" y="0"/>
                            <a:ext cx="93" cy="8016"/>
                          </a:xfrm>
                          <a:prstGeom prst="line">
                            <a:avLst/>
                          </a:prstGeom>
                          <a:noFill/>
                          <a:ln w="38100">
                            <a:solidFill>
                              <a:srgbClr val="CC3300"/>
                            </a:solidFill>
                            <a:rou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171" name="Line 60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H="1">
                            <a:off x="93" y="7975"/>
                            <a:ext cx="18559" cy="41"/>
                          </a:xfrm>
                          <a:prstGeom prst="line">
                            <a:avLst/>
                          </a:prstGeom>
                          <a:noFill/>
                          <a:ln w="38100">
                            <a:solidFill>
                              <a:srgbClr val="CC3300"/>
                            </a:solidFill>
                            <a:rou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172" name="Line 61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0" y="7975"/>
                            <a:ext cx="93" cy="12024"/>
                          </a:xfrm>
                          <a:prstGeom prst="line">
                            <a:avLst/>
                          </a:prstGeom>
                          <a:noFill/>
                          <a:ln w="38100">
                            <a:solidFill>
                              <a:srgbClr val="CC3300"/>
                            </a:solidFill>
                            <a:rou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zh-CN" altLang="en-US"/>
                          </a:p>
                        </p:txBody>
                      </p:sp>
                    </p:grpSp>
                    <p:grpSp>
                      <p:nvGrpSpPr>
                        <p:cNvPr id="153" name="Group 62"/>
                        <p:cNvGrpSpPr/>
                        <p:nvPr/>
                      </p:nvGrpSpPr>
                      <p:grpSpPr bwMode="auto">
                        <a:xfrm>
                          <a:off x="9803" y="0"/>
                          <a:ext cx="1943" cy="5869"/>
                          <a:chOff x="0" y="0"/>
                          <a:chExt cx="20078" cy="20000"/>
                        </a:xfrm>
                      </p:grpSpPr>
                      <p:sp>
                        <p:nvSpPr>
                          <p:cNvPr id="167" name="Line 63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0" y="11985"/>
                            <a:ext cx="93" cy="8015"/>
                          </a:xfrm>
                          <a:prstGeom prst="line">
                            <a:avLst/>
                          </a:prstGeom>
                          <a:noFill/>
                          <a:ln w="38100">
                            <a:solidFill>
                              <a:srgbClr val="CC3300"/>
                            </a:solidFill>
                            <a:rou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168" name="Line 64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1416" y="11985"/>
                            <a:ext cx="18579" cy="37"/>
                          </a:xfrm>
                          <a:prstGeom prst="line">
                            <a:avLst/>
                          </a:prstGeom>
                          <a:noFill/>
                          <a:ln w="38100">
                            <a:solidFill>
                              <a:srgbClr val="CC3300"/>
                            </a:solidFill>
                            <a:rou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169" name="Line 65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19995" y="0"/>
                            <a:ext cx="83" cy="12022"/>
                          </a:xfrm>
                          <a:prstGeom prst="line">
                            <a:avLst/>
                          </a:prstGeom>
                          <a:noFill/>
                          <a:ln w="38100">
                            <a:solidFill>
                              <a:srgbClr val="CC3300"/>
                            </a:solidFill>
                            <a:rou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zh-CN" altLang="en-US"/>
                          </a:p>
                        </p:txBody>
                      </p:sp>
                    </p:grpSp>
                    <p:grpSp>
                      <p:nvGrpSpPr>
                        <p:cNvPr id="154" name="Group 66"/>
                        <p:cNvGrpSpPr/>
                        <p:nvPr/>
                      </p:nvGrpSpPr>
                      <p:grpSpPr bwMode="auto">
                        <a:xfrm>
                          <a:off x="1805" y="6025"/>
                          <a:ext cx="12263" cy="13977"/>
                          <a:chOff x="0" y="0"/>
                          <a:chExt cx="20000" cy="19801"/>
                        </a:xfrm>
                      </p:grpSpPr>
                      <p:grpSp>
                        <p:nvGrpSpPr>
                          <p:cNvPr id="155" name="Group 67"/>
                          <p:cNvGrpSpPr/>
                          <p:nvPr/>
                        </p:nvGrpSpPr>
                        <p:grpSpPr bwMode="auto">
                          <a:xfrm>
                            <a:off x="3366" y="0"/>
                            <a:ext cx="16634" cy="19801"/>
                            <a:chOff x="0" y="0"/>
                            <a:chExt cx="20000" cy="19801"/>
                          </a:xfrm>
                        </p:grpSpPr>
                        <p:sp>
                          <p:nvSpPr>
                            <p:cNvPr id="162" name="Line 68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 flipH="1">
                              <a:off x="0" y="19625"/>
                              <a:ext cx="18229" cy="17"/>
                            </a:xfrm>
                            <a:prstGeom prst="line">
                              <a:avLst/>
                            </a:prstGeom>
                            <a:noFill/>
                            <a:ln w="38100">
                              <a:solidFill>
                                <a:srgbClr val="CC3300"/>
                              </a:solidFill>
                              <a:rou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zh-CN" altLang="en-US"/>
                            </a:p>
                          </p:txBody>
                        </p:sp>
                        <p:sp>
                          <p:nvSpPr>
                            <p:cNvPr id="163" name="Line 69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 flipH="1">
                              <a:off x="11383" y="0"/>
                              <a:ext cx="6087" cy="15"/>
                            </a:xfrm>
                            <a:prstGeom prst="line">
                              <a:avLst/>
                            </a:prstGeom>
                            <a:noFill/>
                            <a:ln w="38100">
                              <a:solidFill>
                                <a:srgbClr val="CC3300"/>
                              </a:solidFill>
                              <a:rou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zh-CN" altLang="en-US"/>
                            </a:p>
                          </p:txBody>
                        </p:sp>
                        <p:sp>
                          <p:nvSpPr>
                            <p:cNvPr id="164" name="Arc 70"/>
                            <p:cNvSpPr/>
                            <p:nvPr/>
                          </p:nvSpPr>
                          <p:spPr bwMode="auto">
                            <a:xfrm>
                              <a:off x="17706" y="0"/>
                              <a:ext cx="2040" cy="1682"/>
                            </a:xfrm>
                            <a:custGeom>
                              <a:avLst/>
                              <a:gdLst>
                                <a:gd name="T0" fmla="*/ 0 w 21600"/>
                                <a:gd name="T1" fmla="*/ 0 h 21600"/>
                                <a:gd name="T2" fmla="*/ 0 w 21600"/>
                                <a:gd name="T3" fmla="*/ 0 h 21600"/>
                                <a:gd name="T4" fmla="*/ 0 w 21600"/>
                                <a:gd name="T5" fmla="*/ 0 h 21600"/>
                                <a:gd name="T6" fmla="*/ 0 60000 65536"/>
                                <a:gd name="T7" fmla="*/ 0 60000 65536"/>
                                <a:gd name="T8" fmla="*/ 0 60000 65536"/>
                                <a:gd name="T9" fmla="*/ 0 w 21600"/>
                                <a:gd name="T10" fmla="*/ 0 h 21600"/>
                                <a:gd name="T11" fmla="*/ 21600 w 21600"/>
                                <a:gd name="T12" fmla="*/ 21600 h 21600"/>
                              </a:gdLst>
                              <a:ahLst/>
                              <a:cxnLst>
                                <a:cxn ang="T6">
                                  <a:pos x="T0" y="T1"/>
                                </a:cxn>
                                <a:cxn ang="T7">
                                  <a:pos x="T2" y="T3"/>
                                </a:cxn>
                                <a:cxn ang="T8">
                                  <a:pos x="T4" y="T5"/>
                                </a:cxn>
                              </a:cxnLst>
                              <a:rect l="T9" t="T10" r="T11" b="T12"/>
                              <a:pathLst>
                                <a:path w="21600" h="21600" fill="none" extrusionOk="0">
                                  <a:moveTo>
                                    <a:pt x="-1" y="0"/>
                                  </a:moveTo>
                                  <a:cubicBezTo>
                                    <a:pt x="11929" y="0"/>
                                    <a:pt x="21600" y="9670"/>
                                    <a:pt x="21600" y="21600"/>
                                  </a:cubicBezTo>
                                </a:path>
                                <a:path w="21600" h="21600" stroke="0" extrusionOk="0">
                                  <a:moveTo>
                                    <a:pt x="-1" y="0"/>
                                  </a:moveTo>
                                  <a:cubicBezTo>
                                    <a:pt x="11929" y="0"/>
                                    <a:pt x="21600" y="9670"/>
                                    <a:pt x="21600" y="21600"/>
                                  </a:cubicBezTo>
                                  <a:lnTo>
                                    <a:pt x="0" y="21600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6BCB82"/>
                            </a:solidFill>
                            <a:ln w="38100">
                              <a:solidFill>
                                <a:srgbClr val="CC3300"/>
                              </a:solidFill>
                              <a:round/>
                            </a:ln>
                          </p:spPr>
                          <p:txBody>
                            <a:bodyPr/>
                            <a:lstStyle/>
                            <a:p>
                              <a:endParaRPr lang="zh-CN" altLang="en-US"/>
                            </a:p>
                          </p:txBody>
                        </p:sp>
                        <p:sp>
                          <p:nvSpPr>
                            <p:cNvPr id="165" name="Arc 71"/>
                            <p:cNvSpPr/>
                            <p:nvPr/>
                          </p:nvSpPr>
                          <p:spPr bwMode="auto">
                            <a:xfrm flipV="1">
                              <a:off x="18092" y="17863"/>
                              <a:ext cx="1772" cy="1938"/>
                            </a:xfrm>
                            <a:custGeom>
                              <a:avLst/>
                              <a:gdLst>
                                <a:gd name="T0" fmla="*/ 0 w 21600"/>
                                <a:gd name="T1" fmla="*/ 0 h 21600"/>
                                <a:gd name="T2" fmla="*/ 0 w 21600"/>
                                <a:gd name="T3" fmla="*/ 0 h 21600"/>
                                <a:gd name="T4" fmla="*/ 0 w 21600"/>
                                <a:gd name="T5" fmla="*/ 0 h 21600"/>
                                <a:gd name="T6" fmla="*/ 0 60000 65536"/>
                                <a:gd name="T7" fmla="*/ 0 60000 65536"/>
                                <a:gd name="T8" fmla="*/ 0 60000 65536"/>
                                <a:gd name="T9" fmla="*/ 0 w 21600"/>
                                <a:gd name="T10" fmla="*/ 0 h 21600"/>
                                <a:gd name="T11" fmla="*/ 21600 w 21600"/>
                                <a:gd name="T12" fmla="*/ 21600 h 21600"/>
                              </a:gdLst>
                              <a:ahLst/>
                              <a:cxnLst>
                                <a:cxn ang="T6">
                                  <a:pos x="T0" y="T1"/>
                                </a:cxn>
                                <a:cxn ang="T7">
                                  <a:pos x="T2" y="T3"/>
                                </a:cxn>
                                <a:cxn ang="T8">
                                  <a:pos x="T4" y="T5"/>
                                </a:cxn>
                              </a:cxnLst>
                              <a:rect l="T9" t="T10" r="T11" b="T12"/>
                              <a:pathLst>
                                <a:path w="21600" h="21600" fill="none" extrusionOk="0">
                                  <a:moveTo>
                                    <a:pt x="-1" y="0"/>
                                  </a:moveTo>
                                  <a:cubicBezTo>
                                    <a:pt x="11929" y="0"/>
                                    <a:pt x="21600" y="9670"/>
                                    <a:pt x="21600" y="21600"/>
                                  </a:cubicBezTo>
                                </a:path>
                                <a:path w="21600" h="21600" stroke="0" extrusionOk="0">
                                  <a:moveTo>
                                    <a:pt x="-1" y="0"/>
                                  </a:moveTo>
                                  <a:cubicBezTo>
                                    <a:pt x="11929" y="0"/>
                                    <a:pt x="21600" y="9670"/>
                                    <a:pt x="21600" y="21600"/>
                                  </a:cubicBezTo>
                                  <a:lnTo>
                                    <a:pt x="0" y="21600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6BCB82"/>
                            </a:solidFill>
                            <a:ln w="38100">
                              <a:solidFill>
                                <a:srgbClr val="CC3300"/>
                              </a:solidFill>
                              <a:round/>
                            </a:ln>
                          </p:spPr>
                          <p:txBody>
                            <a:bodyPr/>
                            <a:lstStyle/>
                            <a:p>
                              <a:endParaRPr lang="zh-CN" altLang="en-US"/>
                            </a:p>
                          </p:txBody>
                        </p:sp>
                        <p:sp>
                          <p:nvSpPr>
                            <p:cNvPr id="166" name="Line 72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19982" y="1666"/>
                              <a:ext cx="18" cy="16595"/>
                            </a:xfrm>
                            <a:prstGeom prst="line">
                              <a:avLst/>
                            </a:prstGeom>
                            <a:noFill/>
                            <a:ln w="38100">
                              <a:solidFill>
                                <a:srgbClr val="CC3300"/>
                              </a:solidFill>
                              <a:rou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zh-CN" altLang="en-US"/>
                            </a:p>
                          </p:txBody>
                        </p:sp>
                      </p:grpSp>
                      <p:grpSp>
                        <p:nvGrpSpPr>
                          <p:cNvPr id="156" name="Group 73"/>
                          <p:cNvGrpSpPr/>
                          <p:nvPr/>
                        </p:nvGrpSpPr>
                        <p:grpSpPr bwMode="auto">
                          <a:xfrm>
                            <a:off x="0" y="0"/>
                            <a:ext cx="16634" cy="19801"/>
                            <a:chOff x="0" y="0"/>
                            <a:chExt cx="20000" cy="19801"/>
                          </a:xfrm>
                        </p:grpSpPr>
                        <p:sp>
                          <p:nvSpPr>
                            <p:cNvPr id="157" name="Line 74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1772" y="19625"/>
                              <a:ext cx="18228" cy="17"/>
                            </a:xfrm>
                            <a:prstGeom prst="line">
                              <a:avLst/>
                            </a:prstGeom>
                            <a:noFill/>
                            <a:ln w="38100">
                              <a:solidFill>
                                <a:srgbClr val="CC3300"/>
                              </a:solidFill>
                              <a:rou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zh-CN" altLang="en-US"/>
                            </a:p>
                          </p:txBody>
                        </p:sp>
                        <p:sp>
                          <p:nvSpPr>
                            <p:cNvPr id="158" name="Line 75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2531" y="0"/>
                              <a:ext cx="6089" cy="16"/>
                            </a:xfrm>
                            <a:prstGeom prst="line">
                              <a:avLst/>
                            </a:prstGeom>
                            <a:noFill/>
                            <a:ln w="38100">
                              <a:solidFill>
                                <a:srgbClr val="CC3300"/>
                              </a:solidFill>
                              <a:rou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zh-CN" altLang="en-US"/>
                            </a:p>
                          </p:txBody>
                        </p:sp>
                        <p:sp>
                          <p:nvSpPr>
                            <p:cNvPr id="159" name="Arc 76"/>
                            <p:cNvSpPr/>
                            <p:nvPr/>
                          </p:nvSpPr>
                          <p:spPr bwMode="auto">
                            <a:xfrm flipH="1">
                              <a:off x="255" y="0"/>
                              <a:ext cx="2039" cy="1682"/>
                            </a:xfrm>
                            <a:custGeom>
                              <a:avLst/>
                              <a:gdLst>
                                <a:gd name="T0" fmla="*/ 0 w 21600"/>
                                <a:gd name="T1" fmla="*/ 0 h 21600"/>
                                <a:gd name="T2" fmla="*/ 0 w 21600"/>
                                <a:gd name="T3" fmla="*/ 0 h 21600"/>
                                <a:gd name="T4" fmla="*/ 0 w 21600"/>
                                <a:gd name="T5" fmla="*/ 0 h 21600"/>
                                <a:gd name="T6" fmla="*/ 0 60000 65536"/>
                                <a:gd name="T7" fmla="*/ 0 60000 65536"/>
                                <a:gd name="T8" fmla="*/ 0 60000 65536"/>
                                <a:gd name="T9" fmla="*/ 0 w 21600"/>
                                <a:gd name="T10" fmla="*/ 0 h 21600"/>
                                <a:gd name="T11" fmla="*/ 21600 w 21600"/>
                                <a:gd name="T12" fmla="*/ 21600 h 21600"/>
                              </a:gdLst>
                              <a:ahLst/>
                              <a:cxnLst>
                                <a:cxn ang="T6">
                                  <a:pos x="T0" y="T1"/>
                                </a:cxn>
                                <a:cxn ang="T7">
                                  <a:pos x="T2" y="T3"/>
                                </a:cxn>
                                <a:cxn ang="T8">
                                  <a:pos x="T4" y="T5"/>
                                </a:cxn>
                              </a:cxnLst>
                              <a:rect l="T9" t="T10" r="T11" b="T12"/>
                              <a:pathLst>
                                <a:path w="21600" h="21600" fill="none" extrusionOk="0">
                                  <a:moveTo>
                                    <a:pt x="-1" y="0"/>
                                  </a:moveTo>
                                  <a:cubicBezTo>
                                    <a:pt x="11929" y="0"/>
                                    <a:pt x="21600" y="9670"/>
                                    <a:pt x="21600" y="21600"/>
                                  </a:cubicBezTo>
                                </a:path>
                                <a:path w="21600" h="21600" stroke="0" extrusionOk="0">
                                  <a:moveTo>
                                    <a:pt x="-1" y="0"/>
                                  </a:moveTo>
                                  <a:cubicBezTo>
                                    <a:pt x="11929" y="0"/>
                                    <a:pt x="21600" y="9670"/>
                                    <a:pt x="21600" y="21600"/>
                                  </a:cubicBezTo>
                                  <a:lnTo>
                                    <a:pt x="0" y="21600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6BCB82"/>
                            </a:solidFill>
                            <a:ln w="38100">
                              <a:solidFill>
                                <a:srgbClr val="CC3300"/>
                              </a:solidFill>
                              <a:round/>
                            </a:ln>
                          </p:spPr>
                          <p:txBody>
                            <a:bodyPr/>
                            <a:lstStyle/>
                            <a:p>
                              <a:endParaRPr lang="zh-CN" altLang="en-US"/>
                            </a:p>
                          </p:txBody>
                        </p:sp>
                        <p:sp>
                          <p:nvSpPr>
                            <p:cNvPr id="160" name="Arc 77"/>
                            <p:cNvSpPr/>
                            <p:nvPr/>
                          </p:nvSpPr>
                          <p:spPr bwMode="auto">
                            <a:xfrm flipH="1" flipV="1">
                              <a:off x="137" y="17864"/>
                              <a:ext cx="1771" cy="1937"/>
                            </a:xfrm>
                            <a:custGeom>
                              <a:avLst/>
                              <a:gdLst>
                                <a:gd name="T0" fmla="*/ 0 w 21600"/>
                                <a:gd name="T1" fmla="*/ 0 h 21600"/>
                                <a:gd name="T2" fmla="*/ 0 w 21600"/>
                                <a:gd name="T3" fmla="*/ 0 h 21600"/>
                                <a:gd name="T4" fmla="*/ 0 w 21600"/>
                                <a:gd name="T5" fmla="*/ 0 h 21600"/>
                                <a:gd name="T6" fmla="*/ 0 60000 65536"/>
                                <a:gd name="T7" fmla="*/ 0 60000 65536"/>
                                <a:gd name="T8" fmla="*/ 0 60000 65536"/>
                                <a:gd name="T9" fmla="*/ 0 w 21600"/>
                                <a:gd name="T10" fmla="*/ 0 h 21600"/>
                                <a:gd name="T11" fmla="*/ 21600 w 21600"/>
                                <a:gd name="T12" fmla="*/ 21600 h 21600"/>
                              </a:gdLst>
                              <a:ahLst/>
                              <a:cxnLst>
                                <a:cxn ang="T6">
                                  <a:pos x="T0" y="T1"/>
                                </a:cxn>
                                <a:cxn ang="T7">
                                  <a:pos x="T2" y="T3"/>
                                </a:cxn>
                                <a:cxn ang="T8">
                                  <a:pos x="T4" y="T5"/>
                                </a:cxn>
                              </a:cxnLst>
                              <a:rect l="T9" t="T10" r="T11" b="T12"/>
                              <a:pathLst>
                                <a:path w="21600" h="21600" fill="none" extrusionOk="0">
                                  <a:moveTo>
                                    <a:pt x="-1" y="0"/>
                                  </a:moveTo>
                                  <a:cubicBezTo>
                                    <a:pt x="11929" y="0"/>
                                    <a:pt x="21600" y="9670"/>
                                    <a:pt x="21600" y="21600"/>
                                  </a:cubicBezTo>
                                </a:path>
                                <a:path w="21600" h="21600" stroke="0" extrusionOk="0">
                                  <a:moveTo>
                                    <a:pt x="-1" y="0"/>
                                  </a:moveTo>
                                  <a:cubicBezTo>
                                    <a:pt x="11929" y="0"/>
                                    <a:pt x="21600" y="9670"/>
                                    <a:pt x="21600" y="21600"/>
                                  </a:cubicBezTo>
                                  <a:lnTo>
                                    <a:pt x="0" y="21600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6BCB82"/>
                            </a:solidFill>
                            <a:ln w="38100">
                              <a:solidFill>
                                <a:srgbClr val="CC3300"/>
                              </a:solidFill>
                              <a:round/>
                            </a:ln>
                          </p:spPr>
                          <p:txBody>
                            <a:bodyPr/>
                            <a:lstStyle/>
                            <a:p>
                              <a:endParaRPr lang="zh-CN" altLang="en-US"/>
                            </a:p>
                          </p:txBody>
                        </p:sp>
                        <p:sp>
                          <p:nvSpPr>
                            <p:cNvPr id="161" name="Line 78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0" y="1666"/>
                              <a:ext cx="18" cy="16595"/>
                            </a:xfrm>
                            <a:prstGeom prst="line">
                              <a:avLst/>
                            </a:prstGeom>
                            <a:noFill/>
                            <a:ln w="38100">
                              <a:solidFill>
                                <a:srgbClr val="CC3300"/>
                              </a:solidFill>
                              <a:rou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zh-CN" altLang="en-US"/>
                            </a:p>
                          </p:txBody>
                        </p:sp>
                      </p:grpSp>
                    </p:grpSp>
                  </p:grpSp>
                </p:grpSp>
                <p:grpSp>
                  <p:nvGrpSpPr>
                    <p:cNvPr id="133" name="Group 79"/>
                    <p:cNvGrpSpPr/>
                    <p:nvPr/>
                  </p:nvGrpSpPr>
                  <p:grpSpPr bwMode="auto">
                    <a:xfrm>
                      <a:off x="903" y="168"/>
                      <a:ext cx="6457" cy="2351"/>
                      <a:chOff x="0" y="0"/>
                      <a:chExt cx="19998" cy="20000"/>
                    </a:xfrm>
                  </p:grpSpPr>
                  <p:sp>
                    <p:nvSpPr>
                      <p:cNvPr id="141" name="Line 80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0" y="0"/>
                        <a:ext cx="3221" cy="20000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CC3300"/>
                        </a:solidFill>
                        <a:rou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42" name="Line 81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3992" y="0"/>
                        <a:ext cx="3224" cy="20000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CC3300"/>
                        </a:solidFill>
                        <a:rou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43" name="Line 82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7191" y="0"/>
                        <a:ext cx="3221" cy="20000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CC3300"/>
                        </a:solidFill>
                        <a:rou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44" name="Line 83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9985" y="0"/>
                        <a:ext cx="3224" cy="20000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CC3300"/>
                        </a:solidFill>
                        <a:rou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45" name="Line 84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13181" y="0"/>
                        <a:ext cx="3224" cy="20000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CC3300"/>
                        </a:solidFill>
                        <a:rou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46" name="Line 85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16777" y="0"/>
                        <a:ext cx="3221" cy="20000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CC3300"/>
                        </a:solidFill>
                        <a:rou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134" name="Group 86"/>
                    <p:cNvGrpSpPr/>
                    <p:nvPr/>
                  </p:nvGrpSpPr>
                  <p:grpSpPr bwMode="auto">
                    <a:xfrm>
                      <a:off x="12123" y="314"/>
                      <a:ext cx="6328" cy="2362"/>
                      <a:chOff x="0" y="0"/>
                      <a:chExt cx="19998" cy="20000"/>
                    </a:xfrm>
                  </p:grpSpPr>
                  <p:sp>
                    <p:nvSpPr>
                      <p:cNvPr id="135" name="Line 87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0" y="0"/>
                        <a:ext cx="3290" cy="19915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CC3300"/>
                        </a:solidFill>
                        <a:rou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36" name="Line 88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3258" y="0"/>
                        <a:ext cx="3290" cy="19915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CC3300"/>
                        </a:solidFill>
                        <a:rou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37" name="Line 8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6523" y="0"/>
                        <a:ext cx="3290" cy="19915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CC3300"/>
                        </a:solidFill>
                        <a:rou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38" name="Line 90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9781" y="93"/>
                        <a:ext cx="3290" cy="19907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CC3300"/>
                        </a:solidFill>
                        <a:rou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39" name="Line 91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13453" y="0"/>
                        <a:ext cx="3284" cy="19915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CC3300"/>
                        </a:solidFill>
                        <a:rou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40" name="Line 92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16709" y="93"/>
                        <a:ext cx="3289" cy="19907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CC3300"/>
                        </a:solidFill>
                        <a:rou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</p:grpSp>
          </p:grpSp>
          <p:grpSp>
            <p:nvGrpSpPr>
              <p:cNvPr id="120" name="Group 93"/>
              <p:cNvGrpSpPr/>
              <p:nvPr/>
            </p:nvGrpSpPr>
            <p:grpSpPr bwMode="auto">
              <a:xfrm>
                <a:off x="5006" y="7759"/>
                <a:ext cx="7001" cy="6346"/>
                <a:chOff x="0" y="0"/>
                <a:chExt cx="19999" cy="20000"/>
              </a:xfrm>
            </p:grpSpPr>
            <p:sp>
              <p:nvSpPr>
                <p:cNvPr id="121" name="Line 94"/>
                <p:cNvSpPr>
                  <a:spLocks noChangeShapeType="1"/>
                </p:cNvSpPr>
                <p:nvPr/>
              </p:nvSpPr>
              <p:spPr bwMode="auto">
                <a:xfrm flipV="1">
                  <a:off x="0" y="419"/>
                  <a:ext cx="8433" cy="15575"/>
                </a:xfrm>
                <a:prstGeom prst="line">
                  <a:avLst/>
                </a:prstGeom>
                <a:noFill/>
                <a:ln w="38100">
                  <a:solidFill>
                    <a:srgbClr val="CC33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2" name="Line 95"/>
                <p:cNvSpPr>
                  <a:spLocks noChangeShapeType="1"/>
                </p:cNvSpPr>
                <p:nvPr/>
              </p:nvSpPr>
              <p:spPr bwMode="auto">
                <a:xfrm flipV="1">
                  <a:off x="11215" y="3977"/>
                  <a:ext cx="8433" cy="15575"/>
                </a:xfrm>
                <a:prstGeom prst="line">
                  <a:avLst/>
                </a:prstGeom>
                <a:noFill/>
                <a:ln w="38100">
                  <a:solidFill>
                    <a:srgbClr val="CC33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3" name="Line 96"/>
                <p:cNvSpPr>
                  <a:spLocks noChangeShapeType="1"/>
                </p:cNvSpPr>
                <p:nvPr/>
              </p:nvSpPr>
              <p:spPr bwMode="auto">
                <a:xfrm flipV="1">
                  <a:off x="3502" y="867"/>
                  <a:ext cx="11241" cy="18685"/>
                </a:xfrm>
                <a:prstGeom prst="line">
                  <a:avLst/>
                </a:prstGeom>
                <a:noFill/>
                <a:ln w="38100">
                  <a:solidFill>
                    <a:srgbClr val="CC33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4" name="Line 97"/>
                <p:cNvSpPr>
                  <a:spLocks noChangeShapeType="1"/>
                </p:cNvSpPr>
                <p:nvPr/>
              </p:nvSpPr>
              <p:spPr bwMode="auto">
                <a:xfrm flipV="1">
                  <a:off x="6307" y="1317"/>
                  <a:ext cx="11239" cy="18683"/>
                </a:xfrm>
                <a:prstGeom prst="line">
                  <a:avLst/>
                </a:prstGeom>
                <a:noFill/>
                <a:ln w="38100">
                  <a:solidFill>
                    <a:srgbClr val="CC33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5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700" y="451"/>
                  <a:ext cx="11238" cy="18682"/>
                </a:xfrm>
                <a:prstGeom prst="line">
                  <a:avLst/>
                </a:prstGeom>
                <a:noFill/>
                <a:ln w="38100">
                  <a:solidFill>
                    <a:srgbClr val="CC33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6" name="Line 99"/>
                <p:cNvSpPr>
                  <a:spLocks noChangeShapeType="1"/>
                </p:cNvSpPr>
                <p:nvPr/>
              </p:nvSpPr>
              <p:spPr bwMode="auto">
                <a:xfrm flipV="1">
                  <a:off x="14369" y="10224"/>
                  <a:ext cx="5630" cy="9360"/>
                </a:xfrm>
                <a:prstGeom prst="line">
                  <a:avLst/>
                </a:prstGeom>
                <a:noFill/>
                <a:ln w="38100">
                  <a:solidFill>
                    <a:srgbClr val="CC33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7" name="Line 100"/>
                <p:cNvSpPr>
                  <a:spLocks noChangeShapeType="1"/>
                </p:cNvSpPr>
                <p:nvPr/>
              </p:nvSpPr>
              <p:spPr bwMode="auto">
                <a:xfrm flipV="1">
                  <a:off x="0" y="0"/>
                  <a:ext cx="5630" cy="9357"/>
                </a:xfrm>
                <a:prstGeom prst="line">
                  <a:avLst/>
                </a:prstGeom>
                <a:noFill/>
                <a:ln w="38100">
                  <a:solidFill>
                    <a:srgbClr val="CC33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15" name="Text Box 102"/>
            <p:cNvSpPr txBox="1">
              <a:spLocks noChangeArrowheads="1"/>
            </p:cNvSpPr>
            <p:nvPr/>
          </p:nvSpPr>
          <p:spPr bwMode="auto">
            <a:xfrm>
              <a:off x="2555875" y="2824163"/>
              <a:ext cx="503238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zh-CN">
                  <a:solidFill>
                    <a:srgbClr val="000404"/>
                  </a:solidFill>
                </a:rPr>
                <a:t>A</a:t>
              </a:r>
              <a:endParaRPr lang="zh-CN" altLang="zh-CN">
                <a:solidFill>
                  <a:srgbClr val="000404"/>
                </a:solidFill>
              </a:endParaRPr>
            </a:p>
          </p:txBody>
        </p:sp>
        <p:sp>
          <p:nvSpPr>
            <p:cNvPr id="116" name="Text Box 103"/>
            <p:cNvSpPr txBox="1">
              <a:spLocks noChangeArrowheads="1"/>
            </p:cNvSpPr>
            <p:nvPr/>
          </p:nvSpPr>
          <p:spPr bwMode="auto">
            <a:xfrm>
              <a:off x="2268538" y="3328988"/>
              <a:ext cx="503237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zh-CN">
                  <a:solidFill>
                    <a:srgbClr val="000404"/>
                  </a:solidFill>
                </a:rPr>
                <a:t>B</a:t>
              </a:r>
              <a:endParaRPr lang="zh-CN" altLang="zh-CN">
                <a:solidFill>
                  <a:srgbClr val="000404"/>
                </a:solidFill>
              </a:endParaRPr>
            </a:p>
          </p:txBody>
        </p:sp>
        <p:sp>
          <p:nvSpPr>
            <p:cNvPr id="117" name="Text Box 104"/>
            <p:cNvSpPr txBox="1">
              <a:spLocks noChangeArrowheads="1"/>
            </p:cNvSpPr>
            <p:nvPr/>
          </p:nvSpPr>
          <p:spPr bwMode="auto">
            <a:xfrm>
              <a:off x="1835150" y="4913313"/>
              <a:ext cx="503238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zh-CN">
                  <a:solidFill>
                    <a:srgbClr val="000404"/>
                  </a:solidFill>
                </a:rPr>
                <a:t>C</a:t>
              </a:r>
              <a:endParaRPr lang="zh-CN" altLang="zh-CN">
                <a:solidFill>
                  <a:srgbClr val="000404"/>
                </a:solidFill>
              </a:endParaRPr>
            </a:p>
          </p:txBody>
        </p:sp>
        <p:sp>
          <p:nvSpPr>
            <p:cNvPr id="118" name="Text Box 105"/>
            <p:cNvSpPr txBox="1">
              <a:spLocks noChangeArrowheads="1"/>
            </p:cNvSpPr>
            <p:nvPr/>
          </p:nvSpPr>
          <p:spPr bwMode="auto">
            <a:xfrm>
              <a:off x="2555875" y="4913313"/>
              <a:ext cx="503238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zh-CN">
                  <a:solidFill>
                    <a:srgbClr val="000404"/>
                  </a:solidFill>
                </a:rPr>
                <a:t>D</a:t>
              </a:r>
              <a:endParaRPr lang="zh-CN" altLang="zh-CN">
                <a:solidFill>
                  <a:srgbClr val="000404"/>
                </a:solidFill>
              </a:endParaRPr>
            </a:p>
          </p:txBody>
        </p:sp>
      </p:grp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6.3 Kerberos </a:t>
            </a:r>
            <a:r>
              <a:rPr lang="zh-CN" altLang="en-US" dirty="0" smtClean="0"/>
              <a:t>认证协议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ctr">
              <a:buFontTx/>
              <a:buNone/>
            </a:pPr>
            <a:endParaRPr lang="zh-CN" altLang="en-US" sz="4000" b="1" smtClean="0"/>
          </a:p>
        </p:txBody>
      </p:sp>
      <p:sp>
        <p:nvSpPr>
          <p:cNvPr id="89090" name="灯片编号占位符 5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</a:ln>
        </p:spPr>
        <p:txBody>
          <a:bodyPr wrap="square" lIns="91440" tIns="45720" rIns="91440" bIns="45720" numCol="1" anchorCtr="0" compatLnSpc="1"/>
          <a:lstStyle/>
          <a:p>
            <a:fld id="{323F20E6-B054-4167-BEC3-BC2F020F0B98}" type="slidenum">
              <a:rPr lang="zh-CN" altLang="en-US" smtClean="0">
                <a:solidFill>
                  <a:srgbClr val="FF0000"/>
                </a:solidFill>
              </a:rPr>
            </a:fld>
            <a:endParaRPr lang="en-US" altLang="zh-CN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5027173"/>
            <a:ext cx="8229600" cy="1642187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 fontScale="77500" lnSpcReduction="20000"/>
          </a:bodyPr>
          <a:lstStyle/>
          <a:p>
            <a:r>
              <a:rPr lang="zh-CN" altLang="en-US" smtClean="0"/>
              <a:t>用户需要从多台服务器得到服务，访问安全方法有三种：</a:t>
            </a:r>
            <a:endParaRPr lang="zh-CN" altLang="en-US" smtClean="0"/>
          </a:p>
          <a:p>
            <a:pPr lvl="1"/>
            <a:r>
              <a:rPr lang="en-US" altLang="zh-CN" smtClean="0"/>
              <a:t>1) </a:t>
            </a:r>
            <a:r>
              <a:rPr lang="zh-CN" altLang="en-US" smtClean="0"/>
              <a:t>登录工作站</a:t>
            </a:r>
            <a:r>
              <a:rPr lang="zh-CN" altLang="en-US"/>
              <a:t>认证</a:t>
            </a:r>
            <a:r>
              <a:rPr lang="zh-CN" altLang="en-US" smtClean="0"/>
              <a:t>用户；</a:t>
            </a:r>
            <a:endParaRPr lang="zh-CN" altLang="en-US" smtClean="0"/>
          </a:p>
          <a:p>
            <a:pPr lvl="1"/>
            <a:r>
              <a:rPr lang="en-US" altLang="zh-CN" smtClean="0"/>
              <a:t>2) </a:t>
            </a:r>
            <a:r>
              <a:rPr lang="zh-CN" altLang="en-US" smtClean="0"/>
              <a:t>服务器认证请求工作站；</a:t>
            </a:r>
            <a:endParaRPr lang="en-US" altLang="zh-CN" smtClean="0"/>
          </a:p>
          <a:p>
            <a:pPr lvl="1"/>
            <a:r>
              <a:rPr lang="en-US" altLang="zh-CN" smtClean="0"/>
              <a:t>3)</a:t>
            </a:r>
            <a:r>
              <a:rPr lang="zh-CN" altLang="en-US" smtClean="0"/>
              <a:t> 服务认证用户。</a:t>
            </a:r>
            <a:endParaRPr lang="zh-CN" altLang="en-US" smtClean="0"/>
          </a:p>
          <a:p>
            <a:endParaRPr lang="zh-CN" altLang="en-US" smtClean="0"/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Kerberos</a:t>
            </a:r>
            <a:r>
              <a:rPr lang="zh-CN" altLang="en-US" smtClean="0"/>
              <a:t>的产生背景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BFCE6DA-D661-425D-AE6F-6414FC7C8D7B}" type="slidenum">
              <a:rPr lang="en-US" altLang="zh-CN" smtClean="0"/>
            </a:fld>
            <a:endParaRPr lang="en-US" altLang="zh-CN"/>
          </a:p>
        </p:txBody>
      </p:sp>
      <p:grpSp>
        <p:nvGrpSpPr>
          <p:cNvPr id="5" name="组合 4"/>
          <p:cNvGrpSpPr/>
          <p:nvPr/>
        </p:nvGrpSpPr>
        <p:grpSpPr>
          <a:xfrm>
            <a:off x="1219200" y="1341412"/>
            <a:ext cx="6934200" cy="3553504"/>
            <a:chOff x="1219200" y="2276872"/>
            <a:chExt cx="6934200" cy="3553504"/>
          </a:xfrm>
        </p:grpSpPr>
        <p:sp>
          <p:nvSpPr>
            <p:cNvPr id="6" name="AutoShape 4"/>
            <p:cNvSpPr>
              <a:spLocks noChangeArrowheads="1"/>
            </p:cNvSpPr>
            <p:nvPr/>
          </p:nvSpPr>
          <p:spPr bwMode="auto">
            <a:xfrm>
              <a:off x="1219200" y="3505200"/>
              <a:ext cx="6934200" cy="685800"/>
            </a:xfrm>
            <a:prstGeom prst="leftRightArrow">
              <a:avLst>
                <a:gd name="adj1" fmla="val 35833"/>
                <a:gd name="adj2" fmla="val 10466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2200672" y="2276872"/>
              <a:ext cx="1219200" cy="72008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TW" sz="2000" b="1" smtClean="0">
                  <a:latin typeface="Times New Roman" panose="02020603050405020304" pitchFamily="18" charset="0"/>
                  <a:ea typeface="PMingLiU" pitchFamily="18" charset="-120"/>
                </a:rPr>
                <a:t>Web</a:t>
              </a:r>
              <a:endParaRPr lang="en-US" altLang="zh-TW" sz="2000" b="1">
                <a:latin typeface="Times New Roman" panose="02020603050405020304" pitchFamily="18" charset="0"/>
                <a:ea typeface="PMingLiU" pitchFamily="18" charset="-120"/>
              </a:endParaRPr>
            </a:p>
            <a:p>
              <a:pPr algn="ctr"/>
              <a:r>
                <a:rPr lang="en-US" altLang="zh-TW" sz="2000" b="1">
                  <a:latin typeface="Times New Roman" panose="02020603050405020304" pitchFamily="18" charset="0"/>
                  <a:ea typeface="PMingLiU" pitchFamily="18" charset="-120"/>
                </a:rPr>
                <a:t>Server</a:t>
              </a:r>
              <a:endParaRPr lang="en-US" altLang="zh-TW" sz="2000" b="1">
                <a:latin typeface="Times New Roman" panose="02020603050405020304" pitchFamily="18" charset="0"/>
                <a:ea typeface="PMingLiU" pitchFamily="18" charset="-120"/>
              </a:endParaRPr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4092383" y="2276872"/>
              <a:ext cx="983673" cy="72008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TW" sz="2000" b="1">
                  <a:latin typeface="Times New Roman" panose="02020603050405020304" pitchFamily="18" charset="0"/>
                  <a:ea typeface="PMingLiU" pitchFamily="18" charset="-120"/>
                </a:rPr>
                <a:t>File</a:t>
              </a:r>
              <a:endParaRPr lang="en-US" altLang="zh-TW" sz="2000" b="1">
                <a:latin typeface="Times New Roman" panose="02020603050405020304" pitchFamily="18" charset="0"/>
                <a:ea typeface="PMingLiU" pitchFamily="18" charset="-120"/>
              </a:endParaRPr>
            </a:p>
            <a:p>
              <a:pPr algn="ctr"/>
              <a:r>
                <a:rPr lang="en-US" altLang="zh-TW" sz="2000" b="1">
                  <a:latin typeface="Times New Roman" panose="02020603050405020304" pitchFamily="18" charset="0"/>
                  <a:ea typeface="PMingLiU" pitchFamily="18" charset="-120"/>
                </a:rPr>
                <a:t>server</a:t>
              </a:r>
              <a:endParaRPr lang="en-US" altLang="zh-TW" sz="2000" b="1">
                <a:latin typeface="Times New Roman" panose="02020603050405020304" pitchFamily="18" charset="0"/>
                <a:ea typeface="PMingLiU" pitchFamily="18" charset="-120"/>
              </a:endParaRP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5267672" y="2277516"/>
              <a:ext cx="1176536" cy="72008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TW" sz="2000" b="1">
                  <a:latin typeface="Times New Roman" panose="02020603050405020304" pitchFamily="18" charset="0"/>
                  <a:ea typeface="PMingLiU" pitchFamily="18" charset="-120"/>
                </a:rPr>
                <a:t>Printing</a:t>
              </a:r>
              <a:endParaRPr lang="en-US" altLang="zh-TW" sz="2000" b="1">
                <a:latin typeface="Times New Roman" panose="02020603050405020304" pitchFamily="18" charset="0"/>
                <a:ea typeface="PMingLiU" pitchFamily="18" charset="-120"/>
              </a:endParaRPr>
            </a:p>
            <a:p>
              <a:pPr algn="ctr"/>
              <a:r>
                <a:rPr lang="en-US" altLang="zh-TW" sz="2000" b="1" smtClean="0">
                  <a:latin typeface="Times New Roman" panose="02020603050405020304" pitchFamily="18" charset="0"/>
                  <a:ea typeface="PMingLiU" pitchFamily="18" charset="-120"/>
                </a:rPr>
                <a:t>server</a:t>
              </a:r>
              <a:endParaRPr lang="en-US" altLang="zh-TW" sz="2000" b="1">
                <a:latin typeface="Times New Roman" panose="02020603050405020304" pitchFamily="18" charset="0"/>
                <a:ea typeface="PMingLiU" pitchFamily="18" charset="-120"/>
              </a:endParaRPr>
            </a:p>
          </p:txBody>
        </p:sp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3502794" y="2586425"/>
              <a:ext cx="565150" cy="2286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zh-TW" altLang="en-US" sz="2000" b="1">
                  <a:latin typeface="Times New Roman" panose="02020603050405020304" pitchFamily="18" charset="0"/>
                  <a:ea typeface="PMingLiU" pitchFamily="18" charset="-120"/>
                </a:rPr>
                <a:t>. . .</a:t>
              </a:r>
              <a:endParaRPr lang="zh-TW" altLang="en-US" sz="2000" b="1">
                <a:latin typeface="Times New Roman" panose="02020603050405020304" pitchFamily="18" charset="0"/>
                <a:ea typeface="PMingLiU" pitchFamily="18" charset="-120"/>
              </a:endParaRPr>
            </a:p>
          </p:txBody>
        </p:sp>
        <p:sp>
          <p:nvSpPr>
            <p:cNvPr id="11" name="AutoShape 10"/>
            <p:cNvSpPr>
              <a:spLocks noChangeArrowheads="1"/>
            </p:cNvSpPr>
            <p:nvPr/>
          </p:nvSpPr>
          <p:spPr bwMode="auto">
            <a:xfrm>
              <a:off x="3131840" y="4654488"/>
              <a:ext cx="1664196" cy="533400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2000" b="1">
                  <a:latin typeface="Times New Roman" panose="02020603050405020304" pitchFamily="18" charset="0"/>
                  <a:ea typeface="PMingLiU" pitchFamily="18" charset="-120"/>
                </a:rPr>
                <a:t>Workstation </a:t>
              </a:r>
              <a:r>
                <a:rPr lang="en-US" altLang="zh-TW" sz="2000" b="1" smtClean="0">
                  <a:latin typeface="Times New Roman" panose="02020603050405020304" pitchFamily="18" charset="0"/>
                  <a:ea typeface="PMingLiU" pitchFamily="18" charset="-120"/>
                </a:rPr>
                <a:t>2</a:t>
              </a:r>
              <a:endParaRPr lang="en-US" altLang="zh-TW" sz="2000" b="1">
                <a:latin typeface="Times New Roman" panose="02020603050405020304" pitchFamily="18" charset="0"/>
                <a:ea typeface="PMingLiU" pitchFamily="18" charset="-120"/>
              </a:endParaRPr>
            </a:p>
          </p:txBody>
        </p:sp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>
              <a:off x="5086970" y="4581128"/>
              <a:ext cx="565150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zh-TW" altLang="en-US" sz="2000" b="1">
                  <a:latin typeface="Times New Roman" panose="02020603050405020304" pitchFamily="18" charset="0"/>
                  <a:ea typeface="PMingLiU" pitchFamily="18" charset="-120"/>
                </a:rPr>
                <a:t>. . .</a:t>
              </a:r>
              <a:endParaRPr lang="zh-TW" altLang="en-US" sz="2000" b="1">
                <a:latin typeface="Times New Roman" panose="02020603050405020304" pitchFamily="18" charset="0"/>
                <a:ea typeface="PMingLiU" pitchFamily="18" charset="-120"/>
              </a:endParaRPr>
            </a:p>
          </p:txBody>
        </p:sp>
        <p:sp>
          <p:nvSpPr>
            <p:cNvPr id="13" name="AutoShape 12"/>
            <p:cNvSpPr>
              <a:spLocks noChangeArrowheads="1"/>
            </p:cNvSpPr>
            <p:nvPr/>
          </p:nvSpPr>
          <p:spPr bwMode="auto">
            <a:xfrm>
              <a:off x="4712568" y="5301208"/>
              <a:ext cx="1371600" cy="513928"/>
            </a:xfrm>
            <a:prstGeom prst="hexagon">
              <a:avLst>
                <a:gd name="adj" fmla="val 28125"/>
                <a:gd name="vf" fmla="val 115470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TW" b="1">
                  <a:latin typeface="Times New Roman" panose="02020603050405020304" pitchFamily="18" charset="0"/>
                  <a:ea typeface="PMingLiU" pitchFamily="18" charset="-120"/>
                </a:rPr>
                <a:t>Attacker</a:t>
              </a:r>
              <a:endParaRPr lang="en-US" altLang="zh-TW" b="1">
                <a:latin typeface="Times New Roman" panose="02020603050405020304" pitchFamily="18" charset="0"/>
                <a:ea typeface="PMingLiU" pitchFamily="18" charset="-120"/>
              </a:endParaRPr>
            </a:p>
          </p:txBody>
        </p:sp>
        <p:sp>
          <p:nvSpPr>
            <p:cNvPr id="14" name="AutoShape 14"/>
            <p:cNvSpPr>
              <a:spLocks noChangeArrowheads="1"/>
            </p:cNvSpPr>
            <p:nvPr/>
          </p:nvSpPr>
          <p:spPr bwMode="auto">
            <a:xfrm>
              <a:off x="3839344" y="4005064"/>
              <a:ext cx="228600" cy="649424"/>
            </a:xfrm>
            <a:prstGeom prst="upDownArrow">
              <a:avLst>
                <a:gd name="adj1" fmla="val 50000"/>
                <a:gd name="adj2" fmla="val 93333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eaVert" wrap="none" anchor="ctr"/>
            <a:lstStyle/>
            <a:p>
              <a:endParaRPr lang="zh-CN" altLang="en-US" b="1"/>
            </a:p>
          </p:txBody>
        </p:sp>
        <p:sp>
          <p:nvSpPr>
            <p:cNvPr id="15" name="AutoShape 16"/>
            <p:cNvSpPr>
              <a:spLocks noChangeArrowheads="1"/>
            </p:cNvSpPr>
            <p:nvPr/>
          </p:nvSpPr>
          <p:spPr bwMode="auto">
            <a:xfrm>
              <a:off x="2667000" y="3084376"/>
              <a:ext cx="228600" cy="649424"/>
            </a:xfrm>
            <a:prstGeom prst="upDownArrow">
              <a:avLst>
                <a:gd name="adj1" fmla="val 50000"/>
                <a:gd name="adj2" fmla="val 93333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eaVert" wrap="none" anchor="ctr"/>
            <a:lstStyle/>
            <a:p>
              <a:endParaRPr lang="zh-CN" altLang="en-US" b="1"/>
            </a:p>
          </p:txBody>
        </p:sp>
        <p:sp>
          <p:nvSpPr>
            <p:cNvPr id="16" name="AutoShape 17"/>
            <p:cNvSpPr>
              <a:spLocks noChangeArrowheads="1"/>
            </p:cNvSpPr>
            <p:nvPr/>
          </p:nvSpPr>
          <p:spPr bwMode="auto">
            <a:xfrm>
              <a:off x="4487416" y="3084376"/>
              <a:ext cx="228600" cy="649424"/>
            </a:xfrm>
            <a:prstGeom prst="upDownArrow">
              <a:avLst>
                <a:gd name="adj1" fmla="val 50000"/>
                <a:gd name="adj2" fmla="val 93333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eaVert" wrap="none" anchor="ctr"/>
            <a:lstStyle/>
            <a:p>
              <a:endParaRPr lang="zh-CN" altLang="en-US" b="1"/>
            </a:p>
          </p:txBody>
        </p:sp>
        <p:sp>
          <p:nvSpPr>
            <p:cNvPr id="17" name="AutoShape 18"/>
            <p:cNvSpPr>
              <a:spLocks noChangeArrowheads="1"/>
            </p:cNvSpPr>
            <p:nvPr/>
          </p:nvSpPr>
          <p:spPr bwMode="auto">
            <a:xfrm>
              <a:off x="5715000" y="3084376"/>
              <a:ext cx="228600" cy="649424"/>
            </a:xfrm>
            <a:prstGeom prst="upDownArrow">
              <a:avLst>
                <a:gd name="adj1" fmla="val 50000"/>
                <a:gd name="adj2" fmla="val 93333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eaVert" wrap="none" anchor="ctr"/>
            <a:lstStyle/>
            <a:p>
              <a:endParaRPr lang="zh-CN" altLang="en-US" b="1"/>
            </a:p>
          </p:txBody>
        </p:sp>
        <p:sp>
          <p:nvSpPr>
            <p:cNvPr id="18" name="AutoShape 10"/>
            <p:cNvSpPr>
              <a:spLocks noChangeArrowheads="1"/>
            </p:cNvSpPr>
            <p:nvPr/>
          </p:nvSpPr>
          <p:spPr bwMode="auto">
            <a:xfrm>
              <a:off x="5868144" y="4654488"/>
              <a:ext cx="1664196" cy="533400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2000" b="1">
                  <a:latin typeface="Times New Roman" panose="02020603050405020304" pitchFamily="18" charset="0"/>
                  <a:ea typeface="PMingLiU" pitchFamily="18" charset="-120"/>
                </a:rPr>
                <a:t>Workstation </a:t>
              </a:r>
              <a:r>
                <a:rPr lang="en-US" altLang="zh-CN" sz="2000" b="1" smtClean="0">
                  <a:latin typeface="Times New Roman" panose="02020603050405020304" pitchFamily="18" charset="0"/>
                  <a:ea typeface="PMingLiU" pitchFamily="18" charset="-120"/>
                </a:rPr>
                <a:t>N</a:t>
              </a:r>
              <a:endParaRPr lang="en-US" altLang="zh-TW" sz="2000" b="1">
                <a:latin typeface="Times New Roman" panose="02020603050405020304" pitchFamily="18" charset="0"/>
                <a:ea typeface="PMingLiU" pitchFamily="18" charset="-120"/>
              </a:endParaRPr>
            </a:p>
          </p:txBody>
        </p:sp>
        <p:sp>
          <p:nvSpPr>
            <p:cNvPr id="19" name="AutoShape 14"/>
            <p:cNvSpPr>
              <a:spLocks noChangeArrowheads="1"/>
            </p:cNvSpPr>
            <p:nvPr/>
          </p:nvSpPr>
          <p:spPr bwMode="auto">
            <a:xfrm>
              <a:off x="6575648" y="4005064"/>
              <a:ext cx="228600" cy="649424"/>
            </a:xfrm>
            <a:prstGeom prst="upDownArrow">
              <a:avLst>
                <a:gd name="adj1" fmla="val 50000"/>
                <a:gd name="adj2" fmla="val 93333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eaVert" wrap="none" anchor="ctr"/>
            <a:lstStyle/>
            <a:p>
              <a:endParaRPr lang="zh-CN" altLang="en-US" b="1"/>
            </a:p>
          </p:txBody>
        </p:sp>
        <p:sp>
          <p:nvSpPr>
            <p:cNvPr id="20" name="AutoShape 12"/>
            <p:cNvSpPr>
              <a:spLocks noChangeArrowheads="1"/>
            </p:cNvSpPr>
            <p:nvPr/>
          </p:nvSpPr>
          <p:spPr bwMode="auto">
            <a:xfrm>
              <a:off x="2608000" y="5316448"/>
              <a:ext cx="1371600" cy="513928"/>
            </a:xfrm>
            <a:prstGeom prst="hexagon">
              <a:avLst>
                <a:gd name="adj" fmla="val 28125"/>
                <a:gd name="vf" fmla="val 115470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b="1" smtClean="0">
                  <a:latin typeface="Times New Roman" panose="02020603050405020304" pitchFamily="18" charset="0"/>
                  <a:ea typeface="PMingLiU" pitchFamily="18" charset="-120"/>
                </a:rPr>
                <a:t>User</a:t>
              </a:r>
              <a:endParaRPr lang="en-US" altLang="zh-TW" b="1">
                <a:latin typeface="Times New Roman" panose="02020603050405020304" pitchFamily="18" charset="0"/>
                <a:ea typeface="PMingLiU" pitchFamily="18" charset="-120"/>
              </a:endParaRPr>
            </a:p>
          </p:txBody>
        </p:sp>
        <p:sp>
          <p:nvSpPr>
            <p:cNvPr id="21" name="AutoShape 9"/>
            <p:cNvSpPr>
              <a:spLocks noChangeArrowheads="1"/>
            </p:cNvSpPr>
            <p:nvPr/>
          </p:nvSpPr>
          <p:spPr bwMode="auto">
            <a:xfrm>
              <a:off x="1331640" y="4654488"/>
              <a:ext cx="1664196" cy="533400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2000" b="1" smtClean="0">
                  <a:latin typeface="Times New Roman" panose="02020603050405020304" pitchFamily="18" charset="0"/>
                  <a:ea typeface="PMingLiU" pitchFamily="18" charset="-120"/>
                </a:rPr>
                <a:t>Workstation </a:t>
              </a:r>
              <a:r>
                <a:rPr lang="en-US" altLang="zh-TW" sz="2000" b="1" smtClean="0">
                  <a:latin typeface="Times New Roman" panose="02020603050405020304" pitchFamily="18" charset="0"/>
                  <a:ea typeface="PMingLiU" pitchFamily="18" charset="-120"/>
                </a:rPr>
                <a:t>1</a:t>
              </a:r>
              <a:endParaRPr lang="en-US" altLang="zh-TW" sz="2000" b="1">
                <a:latin typeface="Times New Roman" panose="02020603050405020304" pitchFamily="18" charset="0"/>
                <a:ea typeface="PMingLiU" pitchFamily="18" charset="-120"/>
              </a:endParaRPr>
            </a:p>
          </p:txBody>
        </p:sp>
        <p:sp>
          <p:nvSpPr>
            <p:cNvPr id="22" name="AutoShape 13"/>
            <p:cNvSpPr>
              <a:spLocks noChangeArrowheads="1"/>
            </p:cNvSpPr>
            <p:nvPr/>
          </p:nvSpPr>
          <p:spPr bwMode="auto">
            <a:xfrm>
              <a:off x="2111152" y="4005064"/>
              <a:ext cx="228600" cy="649424"/>
            </a:xfrm>
            <a:prstGeom prst="upDownArrow">
              <a:avLst>
                <a:gd name="adj1" fmla="val 50000"/>
                <a:gd name="adj2" fmla="val 93333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eaVert" wrap="none" anchor="ctr"/>
            <a:lstStyle/>
            <a:p>
              <a:endParaRPr lang="zh-CN" altLang="en-US" b="1"/>
            </a:p>
          </p:txBody>
        </p:sp>
      </p:grp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窃听</a:t>
            </a:r>
            <a:r>
              <a:rPr lang="en-US" altLang="zh-CN" smtClean="0"/>
              <a:t>/</a:t>
            </a:r>
            <a:r>
              <a:rPr lang="zh-CN" altLang="en-US" smtClean="0"/>
              <a:t>重放</a:t>
            </a:r>
            <a:r>
              <a:rPr lang="zh-TW" altLang="en-US" smtClean="0"/>
              <a:t>：</a:t>
            </a:r>
            <a:endParaRPr lang="en-US" altLang="zh-TW" smtClean="0"/>
          </a:p>
          <a:p>
            <a:pPr lvl="1"/>
            <a:r>
              <a:rPr lang="zh-CN" altLang="en-US" smtClean="0"/>
              <a:t>用户</a:t>
            </a:r>
            <a:r>
              <a:rPr lang="zh-CN" altLang="en-US"/>
              <a:t>可能窃听</a:t>
            </a:r>
            <a:r>
              <a:rPr lang="zh-CN" altLang="en-US" smtClean="0"/>
              <a:t>他人信息交换</a:t>
            </a:r>
            <a:r>
              <a:rPr lang="zh-CN" altLang="en-US"/>
              <a:t>，</a:t>
            </a:r>
            <a:r>
              <a:rPr lang="zh-CN" altLang="en-US" smtClean="0"/>
              <a:t>并重放获得对服务器</a:t>
            </a:r>
            <a:r>
              <a:rPr lang="zh-CN" altLang="en-US"/>
              <a:t>的</a:t>
            </a:r>
            <a:r>
              <a:rPr lang="zh-CN" altLang="en-US" smtClean="0"/>
              <a:t>访问权。</a:t>
            </a:r>
            <a:endParaRPr lang="zh-CN" altLang="en-US"/>
          </a:p>
          <a:p>
            <a:r>
              <a:rPr lang="zh-CN" altLang="en-US" smtClean="0"/>
              <a:t>假冒用户：</a:t>
            </a:r>
            <a:endParaRPr lang="en-US" altLang="zh-CN" smtClean="0"/>
          </a:p>
          <a:p>
            <a:pPr lvl="1"/>
            <a:r>
              <a:rPr lang="zh-CN" altLang="en-US" smtClean="0"/>
              <a:t>一</a:t>
            </a:r>
            <a:r>
              <a:rPr lang="zh-CN" altLang="en-US"/>
              <a:t>个工作站</a:t>
            </a:r>
            <a:r>
              <a:rPr lang="zh-CN" altLang="en-US" smtClean="0"/>
              <a:t>上的用户</a:t>
            </a:r>
            <a:r>
              <a:rPr lang="zh-CN" altLang="en-US"/>
              <a:t>可能冒充另一个用户操作；</a:t>
            </a:r>
            <a:endParaRPr lang="zh-CN" altLang="en-US"/>
          </a:p>
          <a:p>
            <a:r>
              <a:rPr lang="zh-CN" altLang="en-US" smtClean="0"/>
              <a:t>伪装机器：</a:t>
            </a:r>
            <a:endParaRPr lang="en-US" altLang="zh-CN" smtClean="0"/>
          </a:p>
          <a:p>
            <a:pPr lvl="1"/>
            <a:r>
              <a:rPr lang="zh-CN" altLang="en-US" smtClean="0"/>
              <a:t>用户</a:t>
            </a:r>
            <a:r>
              <a:rPr lang="zh-CN" altLang="en-US"/>
              <a:t>可能改变一个工作站的网络地址，从而冒充另一台工作站工作；</a:t>
            </a:r>
            <a:endParaRPr lang="zh-CN" altLang="en-US"/>
          </a:p>
          <a:p>
            <a:endParaRPr lang="en-US" altLang="zh-TW" smtClean="0"/>
          </a:p>
        </p:txBody>
      </p:sp>
      <p:sp>
        <p:nvSpPr>
          <p:cNvPr id="4188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潜在的攻击</a:t>
            </a:r>
            <a:endParaRPr lang="zh-CN" altLang="en-US"/>
          </a:p>
        </p:txBody>
      </p:sp>
      <p:sp>
        <p:nvSpPr>
          <p:cNvPr id="9318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E926133-54F0-4C14-A6C1-649B5B240827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3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mtClean="0"/>
              <a:t>80</a:t>
            </a:r>
            <a:r>
              <a:rPr lang="zh-CN" altLang="en-US" smtClean="0"/>
              <a:t>年代中，</a:t>
            </a:r>
            <a:r>
              <a:rPr lang="en-US" altLang="zh-CN" smtClean="0"/>
              <a:t>MIT Athena</a:t>
            </a:r>
            <a:r>
              <a:rPr lang="zh-CN" altLang="en-US" smtClean="0"/>
              <a:t>工程产物，“</a:t>
            </a:r>
            <a:r>
              <a:rPr lang="en-US" altLang="zh-CN" smtClean="0"/>
              <a:t>Kerberos”</a:t>
            </a:r>
            <a:r>
              <a:rPr lang="zh-CN" altLang="en-US"/>
              <a:t>本意：</a:t>
            </a:r>
            <a:endParaRPr lang="en-US" altLang="zh-CN"/>
          </a:p>
          <a:p>
            <a:pPr lvl="1"/>
            <a:r>
              <a:rPr lang="zh-CN" altLang="en-US" smtClean="0"/>
              <a:t>希腊神话中三头神犬——</a:t>
            </a:r>
            <a:r>
              <a:rPr lang="zh-CN" altLang="en-US"/>
              <a:t>地狱之门守护者”</a:t>
            </a:r>
            <a:endParaRPr lang="en-US" altLang="zh-CN"/>
          </a:p>
          <a:p>
            <a:pPr lvl="1"/>
            <a:r>
              <a:rPr lang="zh-CN" altLang="en-US"/>
              <a:t>三个功能：身份认证、记账、审核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zh-CN" altLang="en-US"/>
              <a:t>版本</a:t>
            </a:r>
            <a:endParaRPr lang="zh-CN" altLang="en-US"/>
          </a:p>
          <a:p>
            <a:pPr lvl="1"/>
            <a:r>
              <a:rPr lang="zh-CN" altLang="en-US"/>
              <a:t>前三个版本仅用于内部</a:t>
            </a:r>
            <a:endParaRPr lang="zh-CN" altLang="en-US"/>
          </a:p>
          <a:p>
            <a:pPr lvl="1"/>
            <a:r>
              <a:rPr lang="zh-CN" altLang="en-US"/>
              <a:t>第四版得到了广泛的应用</a:t>
            </a:r>
            <a:endParaRPr lang="zh-CN" altLang="en-US"/>
          </a:p>
          <a:p>
            <a:pPr lvl="1"/>
            <a:r>
              <a:rPr lang="zh-CN" altLang="en-US"/>
              <a:t>第五版于</a:t>
            </a:r>
            <a:r>
              <a:rPr lang="en-US" altLang="zh-CN"/>
              <a:t>1989</a:t>
            </a:r>
            <a:r>
              <a:rPr lang="zh-CN" altLang="en-US"/>
              <a:t>年开始设计</a:t>
            </a:r>
            <a:endParaRPr lang="zh-CN" altLang="en-US"/>
          </a:p>
          <a:p>
            <a:pPr lvl="2"/>
            <a:r>
              <a:rPr lang="en-US" altLang="zh-CN"/>
              <a:t>RFC 1510, 1993</a:t>
            </a:r>
            <a:r>
              <a:rPr lang="zh-CN" altLang="en-US"/>
              <a:t>年确定</a:t>
            </a:r>
            <a:endParaRPr lang="zh-CN" altLang="en-US"/>
          </a:p>
          <a:p>
            <a:pPr lvl="2"/>
            <a:r>
              <a:rPr lang="zh-CN" altLang="en-US"/>
              <a:t>标准</a:t>
            </a:r>
            <a:r>
              <a:rPr lang="en-US" altLang="zh-CN"/>
              <a:t>Kerberos</a:t>
            </a:r>
            <a:endParaRPr lang="en-US" altLang="zh-CN"/>
          </a:p>
          <a:p>
            <a:pPr lvl="1"/>
            <a:endParaRPr lang="zh-CN" altLang="en-US"/>
          </a:p>
        </p:txBody>
      </p:sp>
      <p:sp>
        <p:nvSpPr>
          <p:cNvPr id="49152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Kerberos</a:t>
            </a:r>
            <a:r>
              <a:rPr lang="zh-CN" altLang="en-US" smtClean="0"/>
              <a:t>简介</a:t>
            </a:r>
            <a:endParaRPr lang="zh-CN" altLang="en-US"/>
          </a:p>
        </p:txBody>
      </p:sp>
      <p:sp>
        <p:nvSpPr>
          <p:cNvPr id="94210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19363B7-9AC9-4D5A-B7E6-EFD8C0203533}" type="datetime1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3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基于对称密码技术</a:t>
            </a:r>
            <a:r>
              <a:rPr lang="zh-CN" altLang="en-US" b="1" dirty="0" smtClean="0">
                <a:solidFill>
                  <a:srgbClr val="FF0000"/>
                </a:solidFill>
              </a:rPr>
              <a:t>集中式</a:t>
            </a:r>
            <a:r>
              <a:rPr lang="zh-CN" altLang="en-US" dirty="0" smtClean="0"/>
              <a:t>的身份认证框架结构。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 smtClean="0"/>
              <a:t>DES</a:t>
            </a:r>
            <a:r>
              <a:rPr lang="zh-CN" altLang="en-US" dirty="0" smtClean="0"/>
              <a:t>加密算法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引入可信第三方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采用基于</a:t>
            </a:r>
            <a:r>
              <a:rPr lang="en-US" altLang="zh-CN" dirty="0" smtClean="0"/>
              <a:t>Needham-Schroeder</a:t>
            </a:r>
            <a:r>
              <a:rPr lang="zh-CN" altLang="en-US" dirty="0" smtClean="0"/>
              <a:t>协议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实现用户与服务器间的相互认证。</a:t>
            </a:r>
            <a:endParaRPr lang="en-US" altLang="zh-CN" dirty="0" smtClean="0"/>
          </a:p>
          <a:p>
            <a:pPr lvl="2"/>
            <a:endParaRPr lang="zh-CN" altLang="en-US" dirty="0" smtClean="0"/>
          </a:p>
        </p:txBody>
      </p:sp>
      <p:sp>
        <p:nvSpPr>
          <p:cNvPr id="49152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Kerberos</a:t>
            </a:r>
            <a:r>
              <a:rPr lang="zh-CN" altLang="en-US" smtClean="0"/>
              <a:t>简介</a:t>
            </a:r>
            <a:endParaRPr lang="zh-CN" altLang="en-US"/>
          </a:p>
        </p:txBody>
      </p:sp>
      <p:sp>
        <p:nvSpPr>
          <p:cNvPr id="94210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19363B7-9AC9-4D5A-B7E6-EFD8C0203533}" type="datetime1">
              <a:rPr lang="zh-CN" altLang="en-US" smtClean="0"/>
            </a:fld>
            <a:endParaRPr lang="en-US" altLang="zh-CN" smtClean="0"/>
          </a:p>
        </p:txBody>
      </p:sp>
      <p:grpSp>
        <p:nvGrpSpPr>
          <p:cNvPr id="5" name="Group 3"/>
          <p:cNvGrpSpPr/>
          <p:nvPr/>
        </p:nvGrpSpPr>
        <p:grpSpPr bwMode="auto">
          <a:xfrm>
            <a:off x="1475656" y="4008076"/>
            <a:ext cx="5832475" cy="2735263"/>
            <a:chOff x="0" y="0"/>
            <a:chExt cx="4305" cy="1872"/>
          </a:xfrm>
        </p:grpSpPr>
        <p:sp>
          <p:nvSpPr>
            <p:cNvPr id="6" name="Oval 4"/>
            <p:cNvSpPr>
              <a:spLocks noChangeArrowheads="1"/>
            </p:cNvSpPr>
            <p:nvPr/>
          </p:nvSpPr>
          <p:spPr bwMode="auto">
            <a:xfrm>
              <a:off x="1260" y="0"/>
              <a:ext cx="1590" cy="62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pPr algn="ctr"/>
              <a:r>
                <a:rPr lang="zh-CN" altLang="zh-CN" sz="2400">
                  <a:solidFill>
                    <a:srgbClr val="000404"/>
                  </a:solidFill>
                  <a:latin typeface="TimesNewRoman,Bold" charset="0"/>
                </a:rPr>
                <a:t>Kerberos</a:t>
              </a:r>
              <a:endParaRPr lang="zh-CN" altLang="zh-CN" sz="2400">
                <a:solidFill>
                  <a:srgbClr val="000404"/>
                </a:solidFill>
                <a:latin typeface="TimesNewRoman,Bold" charset="0"/>
              </a:endParaRPr>
            </a:p>
          </p:txBody>
        </p:sp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0" y="1248"/>
              <a:ext cx="1440" cy="62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pPr algn="ctr"/>
              <a:r>
                <a:rPr lang="zh-CN" altLang="zh-CN" sz="2400">
                  <a:solidFill>
                    <a:srgbClr val="000404"/>
                  </a:solidFill>
                  <a:latin typeface="TimesNewRoman" charset="0"/>
                </a:rPr>
                <a:t>Client</a:t>
              </a:r>
              <a:endParaRPr lang="zh-CN" altLang="zh-CN" sz="2400">
                <a:solidFill>
                  <a:srgbClr val="000404"/>
                </a:solidFill>
                <a:latin typeface="TimesNewRoman" charset="0"/>
              </a:endParaRPr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2865" y="1248"/>
              <a:ext cx="1440" cy="62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pPr algn="ctr"/>
              <a:r>
                <a:rPr lang="zh-CN" altLang="zh-CN" sz="2400">
                  <a:solidFill>
                    <a:srgbClr val="000404"/>
                  </a:solidFill>
                  <a:latin typeface="TimesNewRoman" charset="0"/>
                </a:rPr>
                <a:t>Server</a:t>
              </a:r>
              <a:endParaRPr lang="zh-CN" altLang="zh-CN" sz="2400">
                <a:solidFill>
                  <a:srgbClr val="000404"/>
                </a:solidFill>
                <a:latin typeface="TimesNewRoman" charset="0"/>
              </a:endParaRPr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 flipV="1">
              <a:off x="540" y="498"/>
              <a:ext cx="900" cy="7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 flipH="1">
              <a:off x="900" y="609"/>
              <a:ext cx="720" cy="6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>
              <a:off x="1425" y="1485"/>
              <a:ext cx="14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 flipH="1">
              <a:off x="1410" y="1635"/>
              <a:ext cx="14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</a:ln>
        </p:spPr>
        <p:txBody>
          <a:bodyPr wrap="square" lIns="91440" tIns="45720" rIns="91440" bIns="45720" numCol="1" anchorCtr="0" compatLnSpc="1"/>
          <a:lstStyle/>
          <a:p>
            <a:fld id="{1FF101ED-6E16-4706-8F95-485A80517AAF}" type="slidenum">
              <a:rPr lang="zh-CN" altLang="en-US" smtClean="0"/>
            </a:fld>
            <a:endParaRPr lang="en-US" altLang="zh-CN" smtClean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smtClean="0"/>
              <a:t>Kerberos</a:t>
            </a:r>
            <a:r>
              <a:rPr lang="zh-CN" altLang="en-US" sz="4400" smtClean="0"/>
              <a:t>认证系统模型</a:t>
            </a:r>
            <a:endParaRPr lang="zh-CN" altLang="en-US"/>
          </a:p>
        </p:txBody>
      </p:sp>
      <p:sp>
        <p:nvSpPr>
          <p:cNvPr id="3076" name="Text Box 2"/>
          <p:cNvSpPr txBox="1">
            <a:spLocks noChangeArrowheads="1"/>
          </p:cNvSpPr>
          <p:nvPr/>
        </p:nvSpPr>
        <p:spPr bwMode="auto">
          <a:xfrm>
            <a:off x="3505200" y="0"/>
            <a:ext cx="5638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  <a:latin typeface="Times New Roman" panose="02020603050405020304" pitchFamily="18" charset="0"/>
              </a:rPr>
              <a:t>第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pitchFamily="18" charset="0"/>
              </a:rPr>
              <a:t>5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pitchFamily="18" charset="0"/>
              </a:rPr>
              <a:t>讲 </a:t>
            </a:r>
            <a:r>
              <a:rPr lang="en-US" altLang="zh-CN">
                <a:solidFill>
                  <a:schemeClr val="bg1"/>
                </a:solidFill>
                <a:latin typeface="宋体" pitchFamily="2" charset="-122"/>
              </a:rPr>
              <a:t>Kerberos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pitchFamily="18" charset="0"/>
              </a:rPr>
              <a:t>认证</a:t>
            </a:r>
            <a:endParaRPr lang="zh-CN" altLang="en-US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39299" name="AutoShape 3"/>
          <p:cNvSpPr>
            <a:spLocks noChangeArrowheads="1"/>
          </p:cNvSpPr>
          <p:nvPr/>
        </p:nvSpPr>
        <p:spPr bwMode="auto">
          <a:xfrm>
            <a:off x="5270376" y="2348880"/>
            <a:ext cx="2336800" cy="898525"/>
          </a:xfrm>
          <a:prstGeom prst="roundRect">
            <a:avLst>
              <a:gd name="adj" fmla="val 12495"/>
            </a:avLst>
          </a:prstGeom>
          <a:solidFill>
            <a:srgbClr val="FF9900"/>
          </a:solidFill>
          <a:ln w="25400">
            <a:solidFill>
              <a:schemeClr val="bg2"/>
            </a:solidFill>
            <a:rou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eaLnBrk="0" hangingPunct="0">
              <a:defRPr/>
            </a:pPr>
            <a:r>
              <a:rPr lang="en-US" altLang="zh-CN" b="1">
                <a:latin typeface="Arial" panose="020B0604020202020204" pitchFamily="34" charset="0"/>
              </a:rPr>
              <a:t>Server</a:t>
            </a:r>
            <a:endParaRPr lang="en-US" altLang="zh-CN" b="1">
              <a:latin typeface="Arial" panose="020B0604020202020204" pitchFamily="34" charset="0"/>
            </a:endParaRPr>
          </a:p>
        </p:txBody>
      </p:sp>
      <p:sp>
        <p:nvSpPr>
          <p:cNvPr id="439300" name="AutoShape 4"/>
          <p:cNvSpPr>
            <a:spLocks noChangeArrowheads="1"/>
          </p:cNvSpPr>
          <p:nvPr/>
        </p:nvSpPr>
        <p:spPr bwMode="auto">
          <a:xfrm>
            <a:off x="4965576" y="2501280"/>
            <a:ext cx="2336800" cy="898525"/>
          </a:xfrm>
          <a:prstGeom prst="roundRect">
            <a:avLst>
              <a:gd name="adj" fmla="val 12495"/>
            </a:avLst>
          </a:prstGeom>
          <a:solidFill>
            <a:srgbClr val="FF9900"/>
          </a:solidFill>
          <a:ln w="25400">
            <a:solidFill>
              <a:schemeClr val="bg2"/>
            </a:solidFill>
            <a:rou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eaLnBrk="0" hangingPunct="0">
              <a:defRPr/>
            </a:pPr>
            <a:r>
              <a:rPr lang="en-US" altLang="zh-CN" b="1">
                <a:latin typeface="Arial" panose="020B0604020202020204" pitchFamily="34" charset="0"/>
              </a:rPr>
              <a:t>Server</a:t>
            </a:r>
            <a:endParaRPr lang="en-US" altLang="zh-CN" b="1">
              <a:latin typeface="Arial" panose="020B0604020202020204" pitchFamily="34" charset="0"/>
            </a:endParaRPr>
          </a:p>
        </p:txBody>
      </p:sp>
      <p:sp>
        <p:nvSpPr>
          <p:cNvPr id="439301" name="AutoShape 5"/>
          <p:cNvSpPr>
            <a:spLocks noChangeArrowheads="1"/>
          </p:cNvSpPr>
          <p:nvPr/>
        </p:nvSpPr>
        <p:spPr bwMode="auto">
          <a:xfrm>
            <a:off x="4660776" y="2653680"/>
            <a:ext cx="2336800" cy="898525"/>
          </a:xfrm>
          <a:prstGeom prst="roundRect">
            <a:avLst>
              <a:gd name="adj" fmla="val 12495"/>
            </a:avLst>
          </a:prstGeom>
          <a:solidFill>
            <a:srgbClr val="FF9900"/>
          </a:solidFill>
          <a:ln w="25400">
            <a:solidFill>
              <a:schemeClr val="bg2"/>
            </a:solidFill>
            <a:rou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eaLnBrk="0" hangingPunct="0">
              <a:defRPr/>
            </a:pPr>
            <a:r>
              <a:rPr lang="en-US" altLang="zh-CN" b="1">
                <a:latin typeface="Arial" panose="020B0604020202020204" pitchFamily="34" charset="0"/>
              </a:rPr>
              <a:t>Server</a:t>
            </a:r>
            <a:endParaRPr lang="en-US" altLang="zh-CN" b="1">
              <a:latin typeface="Arial" panose="020B0604020202020204" pitchFamily="34" charset="0"/>
            </a:endParaRPr>
          </a:p>
        </p:txBody>
      </p:sp>
      <p:sp>
        <p:nvSpPr>
          <p:cNvPr id="439304" name="AutoShape 8"/>
          <p:cNvSpPr>
            <a:spLocks noChangeArrowheads="1"/>
          </p:cNvSpPr>
          <p:nvPr/>
        </p:nvSpPr>
        <p:spPr bwMode="auto">
          <a:xfrm>
            <a:off x="4355976" y="2806080"/>
            <a:ext cx="2336800" cy="898525"/>
          </a:xfrm>
          <a:prstGeom prst="roundRect">
            <a:avLst>
              <a:gd name="adj" fmla="val 12495"/>
            </a:avLst>
          </a:prstGeom>
          <a:solidFill>
            <a:srgbClr val="FF9900"/>
          </a:solidFill>
          <a:ln w="25400">
            <a:solidFill>
              <a:schemeClr val="bg2"/>
            </a:solidFill>
            <a:rou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eaLnBrk="0" hangingPunct="0">
              <a:defRPr/>
            </a:pPr>
            <a:r>
              <a:rPr lang="en-US" altLang="zh-CN" b="1">
                <a:latin typeface="Arial" panose="020B0604020202020204" pitchFamily="34" charset="0"/>
              </a:rPr>
              <a:t>Server</a:t>
            </a:r>
            <a:endParaRPr lang="en-US" altLang="zh-CN" b="1">
              <a:latin typeface="Arial" panose="020B0604020202020204" pitchFamily="34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475656" y="3549079"/>
            <a:ext cx="1794568" cy="1435100"/>
            <a:chOff x="1533525" y="3146028"/>
            <a:chExt cx="1794568" cy="1435100"/>
          </a:xfrm>
        </p:grpSpPr>
        <p:grpSp>
          <p:nvGrpSpPr>
            <p:cNvPr id="3094" name="Group 11"/>
            <p:cNvGrpSpPr/>
            <p:nvPr/>
          </p:nvGrpSpPr>
          <p:grpSpPr bwMode="auto">
            <a:xfrm>
              <a:off x="1533525" y="3146028"/>
              <a:ext cx="1794568" cy="1435100"/>
              <a:chOff x="502" y="1544"/>
              <a:chExt cx="1056" cy="944"/>
            </a:xfrm>
            <a:solidFill>
              <a:schemeClr val="bg2">
                <a:lumMod val="90000"/>
              </a:schemeClr>
            </a:solidFill>
          </p:grpSpPr>
          <p:sp>
            <p:nvSpPr>
              <p:cNvPr id="3096" name="Oval 12"/>
              <p:cNvSpPr>
                <a:spLocks noChangeArrowheads="1"/>
              </p:cNvSpPr>
              <p:nvPr/>
            </p:nvSpPr>
            <p:spPr bwMode="auto">
              <a:xfrm>
                <a:off x="510" y="2360"/>
                <a:ext cx="1040" cy="128"/>
              </a:xfrm>
              <a:prstGeom prst="ellipse">
                <a:avLst/>
              </a:prstGeom>
              <a:grpFill/>
              <a:ln w="25400">
                <a:solidFill>
                  <a:schemeClr val="bg2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sz="2000"/>
              </a:p>
            </p:txBody>
          </p:sp>
          <p:sp>
            <p:nvSpPr>
              <p:cNvPr id="3097" name="Rectangle 13"/>
              <p:cNvSpPr>
                <a:spLocks noChangeArrowheads="1"/>
              </p:cNvSpPr>
              <p:nvPr/>
            </p:nvSpPr>
            <p:spPr bwMode="auto">
              <a:xfrm>
                <a:off x="502" y="1632"/>
                <a:ext cx="1056" cy="768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 wrap="none" anchor="ctr"/>
              <a:lstStyle/>
              <a:p>
                <a:endParaRPr lang="zh-CN" altLang="en-US" sz="2000"/>
              </a:p>
            </p:txBody>
          </p:sp>
          <p:sp>
            <p:nvSpPr>
              <p:cNvPr id="3098" name="Oval 14"/>
              <p:cNvSpPr>
                <a:spLocks noChangeArrowheads="1"/>
              </p:cNvSpPr>
              <p:nvPr/>
            </p:nvSpPr>
            <p:spPr bwMode="auto">
              <a:xfrm>
                <a:off x="510" y="1544"/>
                <a:ext cx="1040" cy="128"/>
              </a:xfrm>
              <a:prstGeom prst="ellipse">
                <a:avLst/>
              </a:prstGeom>
              <a:grpFill/>
              <a:ln w="25400">
                <a:solidFill>
                  <a:schemeClr val="bg2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sz="2000"/>
              </a:p>
            </p:txBody>
          </p:sp>
          <p:sp>
            <p:nvSpPr>
              <p:cNvPr id="3099" name="Line 15"/>
              <p:cNvSpPr>
                <a:spLocks noChangeShapeType="1"/>
              </p:cNvSpPr>
              <p:nvPr/>
            </p:nvSpPr>
            <p:spPr bwMode="auto">
              <a:xfrm>
                <a:off x="502" y="1632"/>
                <a:ext cx="0" cy="768"/>
              </a:xfrm>
              <a:prstGeom prst="line">
                <a:avLst/>
              </a:prstGeom>
              <a:grpFill/>
              <a:ln w="2540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 sz="2000"/>
              </a:p>
            </p:txBody>
          </p:sp>
          <p:sp>
            <p:nvSpPr>
              <p:cNvPr id="3100" name="Line 16"/>
              <p:cNvSpPr>
                <a:spLocks noChangeShapeType="1"/>
              </p:cNvSpPr>
              <p:nvPr/>
            </p:nvSpPr>
            <p:spPr bwMode="auto">
              <a:xfrm>
                <a:off x="1558" y="1632"/>
                <a:ext cx="0" cy="768"/>
              </a:xfrm>
              <a:prstGeom prst="line">
                <a:avLst/>
              </a:prstGeom>
              <a:grpFill/>
              <a:ln w="2540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 sz="2000"/>
              </a:p>
            </p:txBody>
          </p:sp>
        </p:grpSp>
        <p:sp>
          <p:nvSpPr>
            <p:cNvPr id="439313" name="Rectangle 17"/>
            <p:cNvSpPr>
              <a:spLocks noChangeArrowheads="1"/>
            </p:cNvSpPr>
            <p:nvPr/>
          </p:nvSpPr>
          <p:spPr bwMode="auto">
            <a:xfrm>
              <a:off x="1570912" y="3439433"/>
              <a:ext cx="1556652" cy="8315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9525">
              <a:noFill/>
              <a:miter lim="800000"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defRPr/>
              </a:pPr>
              <a:r>
                <a:rPr lang="en-US" altLang="zh-CN" b="1">
                  <a:latin typeface="Arial" panose="020B0604020202020204" pitchFamily="34" charset="0"/>
                </a:rPr>
                <a:t>Kerberos</a:t>
              </a:r>
              <a:endParaRPr lang="en-US" altLang="zh-CN" b="1">
                <a:latin typeface="Arial" panose="020B0604020202020204" pitchFamily="34" charset="0"/>
              </a:endParaRPr>
            </a:p>
            <a:p>
              <a:pPr eaLnBrk="0" hangingPunct="0">
                <a:defRPr/>
              </a:pPr>
              <a:r>
                <a:rPr lang="en-US" altLang="zh-CN" b="1">
                  <a:latin typeface="Arial" panose="020B0604020202020204" pitchFamily="34" charset="0"/>
                </a:rPr>
                <a:t>Database</a:t>
              </a:r>
              <a:endParaRPr lang="en-US" altLang="zh-CN" b="1">
                <a:latin typeface="Arial" panose="020B0604020202020204" pitchFamily="34" charset="0"/>
              </a:endParaRPr>
            </a:p>
          </p:txBody>
        </p:sp>
      </p:grpSp>
      <p:sp>
        <p:nvSpPr>
          <p:cNvPr id="439314" name="AutoShape 18"/>
          <p:cNvSpPr>
            <a:spLocks noChangeArrowheads="1"/>
          </p:cNvSpPr>
          <p:nvPr/>
        </p:nvSpPr>
        <p:spPr bwMode="auto">
          <a:xfrm>
            <a:off x="1054100" y="2273895"/>
            <a:ext cx="2638425" cy="1054100"/>
          </a:xfrm>
          <a:prstGeom prst="roundRect">
            <a:avLst>
              <a:gd name="adj" fmla="val 27042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/>
          <a:p>
            <a:pPr algn="ctr" eaLnBrk="0" hangingPunct="0">
              <a:defRPr/>
            </a:pPr>
            <a:r>
              <a:rPr lang="en-US" altLang="zh-CN" b="1">
                <a:latin typeface="Arial" panose="020B0604020202020204" pitchFamily="34" charset="0"/>
              </a:rPr>
              <a:t>Ticket Granting</a:t>
            </a:r>
            <a:endParaRPr lang="en-US" altLang="zh-CN" b="1">
              <a:latin typeface="Arial" panose="020B0604020202020204" pitchFamily="34" charset="0"/>
            </a:endParaRPr>
          </a:p>
          <a:p>
            <a:pPr algn="ctr" eaLnBrk="0" hangingPunct="0">
              <a:defRPr/>
            </a:pPr>
            <a:r>
              <a:rPr lang="en-US" altLang="zh-CN" b="1">
                <a:latin typeface="Arial" panose="020B0604020202020204" pitchFamily="34" charset="0"/>
              </a:rPr>
              <a:t> Server</a:t>
            </a:r>
            <a:endParaRPr lang="en-US" altLang="zh-CN" b="1">
              <a:latin typeface="Arial" panose="020B0604020202020204" pitchFamily="34" charset="0"/>
            </a:endParaRPr>
          </a:p>
        </p:txBody>
      </p:sp>
      <p:sp>
        <p:nvSpPr>
          <p:cNvPr id="439315" name="AutoShape 19"/>
          <p:cNvSpPr>
            <a:spLocks noChangeArrowheads="1"/>
          </p:cNvSpPr>
          <p:nvPr/>
        </p:nvSpPr>
        <p:spPr bwMode="auto">
          <a:xfrm>
            <a:off x="1041400" y="5094560"/>
            <a:ext cx="2651125" cy="1130300"/>
          </a:xfrm>
          <a:prstGeom prst="roundRect">
            <a:avLst>
              <a:gd name="adj" fmla="val 27042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/>
          <a:p>
            <a:pPr algn="ctr" eaLnBrk="0" hangingPunct="0">
              <a:defRPr/>
            </a:pPr>
            <a:r>
              <a:rPr lang="en-US" altLang="zh-CN" b="1">
                <a:latin typeface="Arial" panose="020B0604020202020204" pitchFamily="34" charset="0"/>
              </a:rPr>
              <a:t>Authentication</a:t>
            </a:r>
            <a:endParaRPr lang="en-US" altLang="zh-CN" b="1">
              <a:latin typeface="Arial" panose="020B0604020202020204" pitchFamily="34" charset="0"/>
            </a:endParaRPr>
          </a:p>
          <a:p>
            <a:pPr algn="ctr" eaLnBrk="0" hangingPunct="0">
              <a:defRPr/>
            </a:pPr>
            <a:r>
              <a:rPr lang="en-US" altLang="zh-CN" b="1">
                <a:latin typeface="Arial" panose="020B0604020202020204" pitchFamily="34" charset="0"/>
              </a:rPr>
              <a:t> Server</a:t>
            </a:r>
            <a:endParaRPr lang="en-US" altLang="zh-CN" b="1">
              <a:latin typeface="Arial" panose="020B0604020202020204" pitchFamily="34" charset="0"/>
            </a:endParaRPr>
          </a:p>
        </p:txBody>
      </p:sp>
      <p:sp>
        <p:nvSpPr>
          <p:cNvPr id="3084" name="Rectangle 20"/>
          <p:cNvSpPr>
            <a:spLocks noChangeArrowheads="1"/>
          </p:cNvSpPr>
          <p:nvPr/>
        </p:nvSpPr>
        <p:spPr bwMode="auto">
          <a:xfrm>
            <a:off x="838200" y="2103710"/>
            <a:ext cx="3022600" cy="4349626"/>
          </a:xfrm>
          <a:prstGeom prst="rect">
            <a:avLst/>
          </a:prstGeom>
          <a:noFill/>
          <a:ln w="50800">
            <a:solidFill>
              <a:schemeClr val="tx2"/>
            </a:solidFill>
            <a:prstDash val="dash"/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9317" name="Rectangle 21"/>
          <p:cNvSpPr>
            <a:spLocks noChangeArrowheads="1"/>
          </p:cNvSpPr>
          <p:nvPr/>
        </p:nvSpPr>
        <p:spPr bwMode="auto">
          <a:xfrm>
            <a:off x="5178648" y="4213202"/>
            <a:ext cx="1625600" cy="871982"/>
          </a:xfrm>
          <a:prstGeom prst="rect">
            <a:avLst/>
          </a:prstGeom>
          <a:solidFill>
            <a:srgbClr val="969696"/>
          </a:solidFill>
          <a:ln w="25400">
            <a:solidFill>
              <a:schemeClr val="bg2"/>
            </a:solidFill>
            <a:miter lim="800000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eaLnBrk="0" hangingPunct="0">
              <a:defRPr/>
            </a:pPr>
            <a:r>
              <a:rPr lang="en-US" altLang="zh-CN" sz="2000" b="1">
                <a:latin typeface="Arial" panose="020B0604020202020204" pitchFamily="34" charset="0"/>
              </a:rPr>
              <a:t>Workstation</a:t>
            </a:r>
            <a:endParaRPr lang="en-US" altLang="zh-CN" b="1">
              <a:latin typeface="Arial" panose="020B0604020202020204" pitchFamily="34" charset="0"/>
            </a:endParaRPr>
          </a:p>
        </p:txBody>
      </p:sp>
      <p:graphicFrame>
        <p:nvGraphicFramePr>
          <p:cNvPr id="3074" name="Object 2"/>
          <p:cNvGraphicFramePr/>
          <p:nvPr/>
        </p:nvGraphicFramePr>
        <p:xfrm>
          <a:off x="5251152" y="5400675"/>
          <a:ext cx="882824" cy="12213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3" name="ClipArt" r:id="rId1" imgW="2387600" imgH="3661410" progId="">
                  <p:embed/>
                </p:oleObj>
              </mc:Choice>
              <mc:Fallback>
                <p:oleObj name="ClipArt" r:id="rId1" imgW="2387600" imgH="3661410" progId="">
                  <p:embed/>
                  <p:pic>
                    <p:nvPicPr>
                      <p:cNvPr id="0" name="Picture 48"/>
                      <p:cNvPicPr>
                        <a:picLocks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1152" y="5400675"/>
                        <a:ext cx="882824" cy="122135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安全性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能够有效防止攻击者假扮成另一个合法的授权用户。</a:t>
            </a:r>
            <a:endParaRPr lang="zh-CN" altLang="en-US" dirty="0" smtClean="0"/>
          </a:p>
          <a:p>
            <a:r>
              <a:rPr lang="zh-CN" altLang="en-US" dirty="0" smtClean="0"/>
              <a:t>可靠性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分布式服务器体系结构，提供相互备份。</a:t>
            </a:r>
            <a:endParaRPr lang="zh-CN" altLang="en-US" dirty="0" smtClean="0"/>
          </a:p>
          <a:p>
            <a:r>
              <a:rPr lang="zh-CN" altLang="en-US" dirty="0" smtClean="0"/>
              <a:t>对用户透明性</a:t>
            </a:r>
            <a:endParaRPr lang="zh-CN" altLang="en-US" dirty="0" smtClean="0"/>
          </a:p>
          <a:p>
            <a:r>
              <a:rPr lang="zh-CN" altLang="en-US" dirty="0" smtClean="0"/>
              <a:t>可伸缩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能够支持大数量的客户和服务器。</a:t>
            </a:r>
            <a:endParaRPr lang="zh-CN" altLang="en-US" dirty="0" smtClean="0"/>
          </a:p>
        </p:txBody>
      </p:sp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Kerberos</a:t>
            </a:r>
            <a:r>
              <a:rPr lang="zh-CN" altLang="en-US" dirty="0" smtClean="0"/>
              <a:t>设计目标</a:t>
            </a:r>
            <a:endParaRPr lang="zh-CN" altLang="en-US" dirty="0"/>
          </a:p>
        </p:txBody>
      </p:sp>
      <p:sp>
        <p:nvSpPr>
          <p:cNvPr id="103426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A43576D-4EB4-4341-A4FA-6B373FAB649F}" type="datetime1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mtClean="0">
                <a:latin typeface="Times New Roman" panose="02020603050405020304" pitchFamily="18" charset="0"/>
              </a:rPr>
              <a:t>C</a:t>
            </a:r>
            <a:r>
              <a:rPr lang="en-US" altLang="zh-CN">
                <a:latin typeface="Times New Roman" panose="02020603050405020304" pitchFamily="18" charset="0"/>
              </a:rPr>
              <a:t>：</a:t>
            </a:r>
            <a:r>
              <a:rPr lang="zh-CN" altLang="en-US">
                <a:latin typeface="Times New Roman" panose="02020603050405020304" pitchFamily="18" charset="0"/>
              </a:rPr>
              <a:t>客户</a:t>
            </a:r>
            <a:r>
              <a:rPr lang="zh-CN" altLang="en-US" smtClean="0">
                <a:latin typeface="Times New Roman" panose="02020603050405020304" pitchFamily="18" charset="0"/>
              </a:rPr>
              <a:t>机，</a:t>
            </a:r>
            <a:r>
              <a:rPr lang="en-US" altLang="zh-CN" smtClean="0">
                <a:latin typeface="Times New Roman" panose="02020603050405020304" pitchFamily="18" charset="0"/>
              </a:rPr>
              <a:t>AS</a:t>
            </a:r>
            <a:r>
              <a:rPr lang="en-US" altLang="zh-CN">
                <a:latin typeface="Times New Roman" panose="02020603050405020304" pitchFamily="18" charset="0"/>
              </a:rPr>
              <a:t>：</a:t>
            </a:r>
            <a:r>
              <a:rPr lang="zh-CN" altLang="en-US">
                <a:latin typeface="Times New Roman" panose="02020603050405020304" pitchFamily="18" charset="0"/>
              </a:rPr>
              <a:t>认证</a:t>
            </a:r>
            <a:r>
              <a:rPr lang="zh-CN" altLang="en-US" smtClean="0">
                <a:latin typeface="Times New Roman" panose="02020603050405020304" pitchFamily="18" charset="0"/>
              </a:rPr>
              <a:t>服务器，</a:t>
            </a:r>
            <a:r>
              <a:rPr lang="en-US" altLang="zh-CN" smtClean="0">
                <a:latin typeface="Times New Roman" panose="02020603050405020304" pitchFamily="18" charset="0"/>
              </a:rPr>
              <a:t>V</a:t>
            </a:r>
            <a:r>
              <a:rPr lang="en-US" altLang="zh-CN">
                <a:latin typeface="Times New Roman" panose="02020603050405020304" pitchFamily="18" charset="0"/>
              </a:rPr>
              <a:t>：</a:t>
            </a:r>
            <a:r>
              <a:rPr lang="zh-CN" altLang="en-US">
                <a:latin typeface="Times New Roman" panose="02020603050405020304" pitchFamily="18" charset="0"/>
              </a:rPr>
              <a:t>服务器</a:t>
            </a:r>
            <a:endParaRPr lang="zh-CN" altLang="en-US">
              <a:latin typeface="Times New Roman" panose="02020603050405020304" pitchFamily="18" charset="0"/>
            </a:endParaRPr>
          </a:p>
          <a:p>
            <a:pPr algn="just"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</a:rPr>
              <a:t>IDc、IDv、IDtgs </a:t>
            </a:r>
            <a:r>
              <a:rPr lang="zh-CN" altLang="en-US">
                <a:latin typeface="Times New Roman" panose="02020603050405020304" pitchFamily="18" charset="0"/>
              </a:rPr>
              <a:t>分别为</a:t>
            </a:r>
            <a:r>
              <a:rPr lang="en-US" altLang="zh-CN">
                <a:latin typeface="Times New Roman" panose="02020603050405020304" pitchFamily="18" charset="0"/>
              </a:rPr>
              <a:t>C、V、TGS</a:t>
            </a:r>
            <a:r>
              <a:rPr lang="zh-CN" altLang="en-US">
                <a:latin typeface="Times New Roman" panose="02020603050405020304" pitchFamily="18" charset="0"/>
              </a:rPr>
              <a:t>的身份</a:t>
            </a:r>
            <a:endParaRPr lang="zh-CN" altLang="en-US">
              <a:latin typeface="Times New Roman" panose="02020603050405020304" pitchFamily="18" charset="0"/>
            </a:endParaRPr>
          </a:p>
          <a:p>
            <a:pPr algn="just"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</a:rPr>
              <a:t>ADc： </a:t>
            </a:r>
            <a:r>
              <a:rPr lang="zh-CN" altLang="en-US">
                <a:latin typeface="Times New Roman" panose="02020603050405020304" pitchFamily="18" charset="0"/>
              </a:rPr>
              <a:t>用户的网络地址</a:t>
            </a:r>
            <a:endParaRPr lang="zh-CN" altLang="en-US">
              <a:latin typeface="Times New Roman" panose="02020603050405020304" pitchFamily="18" charset="0"/>
            </a:endParaRPr>
          </a:p>
          <a:p>
            <a:pPr algn="just"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</a:rPr>
              <a:t>TSi：</a:t>
            </a:r>
            <a:r>
              <a:rPr lang="zh-CN" altLang="en-US">
                <a:latin typeface="Times New Roman" panose="02020603050405020304" pitchFamily="18" charset="0"/>
              </a:rPr>
              <a:t>第</a:t>
            </a:r>
            <a:r>
              <a:rPr lang="en-US" altLang="zh-CN">
                <a:latin typeface="Times New Roman" panose="02020603050405020304" pitchFamily="18" charset="0"/>
              </a:rPr>
              <a:t>i</a:t>
            </a:r>
            <a:r>
              <a:rPr lang="zh-CN" altLang="en-US">
                <a:latin typeface="Times New Roman" panose="02020603050405020304" pitchFamily="18" charset="0"/>
              </a:rPr>
              <a:t>个时戳</a:t>
            </a:r>
            <a:endParaRPr lang="en-US" altLang="zh-CN">
              <a:latin typeface="Times New Roman" panose="02020603050405020304" pitchFamily="18" charset="0"/>
            </a:endParaRPr>
          </a:p>
          <a:p>
            <a:pPr algn="just">
              <a:spcBef>
                <a:spcPct val="50000"/>
              </a:spcBef>
            </a:pPr>
            <a:r>
              <a:rPr lang="en-US" altLang="zh-CN" smtClean="0">
                <a:latin typeface="Times New Roman" panose="02020603050405020304" pitchFamily="18" charset="0"/>
              </a:rPr>
              <a:t>Lifetimei</a:t>
            </a:r>
            <a:r>
              <a:rPr lang="zh-CN" altLang="en-US" smtClean="0">
                <a:latin typeface="Times New Roman" panose="02020603050405020304" pitchFamily="18" charset="0"/>
              </a:rPr>
              <a:t>（</a:t>
            </a:r>
            <a:r>
              <a:rPr lang="en-US" altLang="zh-CN" smtClean="0">
                <a:latin typeface="Times New Roman" panose="02020603050405020304" pitchFamily="18" charset="0"/>
              </a:rPr>
              <a:t>LTi</a:t>
            </a:r>
            <a:r>
              <a:rPr lang="zh-CN" altLang="en-US" smtClean="0">
                <a:latin typeface="Times New Roman" panose="02020603050405020304" pitchFamily="18" charset="0"/>
              </a:rPr>
              <a:t>）</a:t>
            </a:r>
            <a:r>
              <a:rPr lang="en-US" altLang="zh-CN" smtClean="0">
                <a:latin typeface="Times New Roman" panose="02020603050405020304" pitchFamily="18" charset="0"/>
              </a:rPr>
              <a:t>： </a:t>
            </a:r>
            <a:r>
              <a:rPr lang="zh-CN" altLang="en-US" smtClean="0">
                <a:latin typeface="Times New Roman" panose="02020603050405020304" pitchFamily="18" charset="0"/>
              </a:rPr>
              <a:t>第</a:t>
            </a:r>
            <a:r>
              <a:rPr lang="en-US" altLang="zh-CN" smtClean="0">
                <a:latin typeface="Times New Roman" panose="02020603050405020304" pitchFamily="18" charset="0"/>
              </a:rPr>
              <a:t>i</a:t>
            </a:r>
            <a:r>
              <a:rPr lang="zh-CN" altLang="en-US" smtClean="0">
                <a:latin typeface="Times New Roman" panose="02020603050405020304" pitchFamily="18" charset="0"/>
              </a:rPr>
              <a:t>个</a:t>
            </a:r>
            <a:r>
              <a:rPr lang="zh-CN" altLang="en-US">
                <a:latin typeface="Times New Roman" panose="02020603050405020304" pitchFamily="18" charset="0"/>
              </a:rPr>
              <a:t>有效期限</a:t>
            </a:r>
            <a:endParaRPr lang="zh-CN" altLang="en-US">
              <a:latin typeface="Times New Roman" panose="02020603050405020304" pitchFamily="18" charset="0"/>
            </a:endParaRPr>
          </a:p>
          <a:p>
            <a:pPr algn="just"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</a:rPr>
              <a:t>Pc：C</a:t>
            </a:r>
            <a:r>
              <a:rPr lang="zh-CN" altLang="en-US">
                <a:latin typeface="Times New Roman" panose="02020603050405020304" pitchFamily="18" charset="0"/>
              </a:rPr>
              <a:t>上的用户</a:t>
            </a:r>
            <a:r>
              <a:rPr lang="zh-CN" altLang="en-US" smtClean="0">
                <a:latin typeface="Times New Roman" panose="02020603050405020304" pitchFamily="18" charset="0"/>
              </a:rPr>
              <a:t>口令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latin typeface="Times New Roman" panose="02020603050405020304" pitchFamily="18" charset="0"/>
              </a:rPr>
              <a:t>常用</a:t>
            </a:r>
            <a:r>
              <a:rPr lang="zh-CN" altLang="en-US" smtClean="0">
                <a:latin typeface="Times New Roman" panose="02020603050405020304" pitchFamily="18" charset="0"/>
              </a:rPr>
              <a:t>术语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BFCE6DA-D661-425D-AE6F-6414FC7C8D7B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</a:rPr>
              <a:t>Kc：C</a:t>
            </a:r>
            <a:r>
              <a:rPr lang="zh-CN" altLang="en-US">
                <a:latin typeface="Times New Roman" panose="02020603050405020304" pitchFamily="18" charset="0"/>
              </a:rPr>
              <a:t>和</a:t>
            </a:r>
            <a:r>
              <a:rPr lang="en-US" altLang="zh-CN">
                <a:latin typeface="Times New Roman" panose="02020603050405020304" pitchFamily="18" charset="0"/>
              </a:rPr>
              <a:t>AS</a:t>
            </a:r>
            <a:r>
              <a:rPr lang="zh-CN" altLang="en-US">
                <a:latin typeface="Times New Roman" panose="02020603050405020304" pitchFamily="18" charset="0"/>
              </a:rPr>
              <a:t>的共享密钥</a:t>
            </a:r>
            <a:endParaRPr lang="zh-CN" altLang="en-US">
              <a:latin typeface="Times New Roman" panose="02020603050405020304" pitchFamily="18" charset="0"/>
            </a:endParaRPr>
          </a:p>
          <a:p>
            <a:pPr algn="just"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</a:rPr>
              <a:t>Kv：V</a:t>
            </a:r>
            <a:r>
              <a:rPr lang="zh-CN" altLang="en-US">
                <a:latin typeface="Times New Roman" panose="02020603050405020304" pitchFamily="18" charset="0"/>
              </a:rPr>
              <a:t>和</a:t>
            </a:r>
            <a:r>
              <a:rPr lang="en-US" altLang="zh-CN">
                <a:latin typeface="Times New Roman" panose="02020603050405020304" pitchFamily="18" charset="0"/>
              </a:rPr>
              <a:t>TGS</a:t>
            </a:r>
            <a:r>
              <a:rPr lang="zh-CN" altLang="en-US">
                <a:latin typeface="Times New Roman" panose="02020603050405020304" pitchFamily="18" charset="0"/>
              </a:rPr>
              <a:t>的共享密钥</a:t>
            </a:r>
            <a:endParaRPr lang="zh-CN" altLang="en-US">
              <a:latin typeface="Times New Roman" panose="02020603050405020304" pitchFamily="18" charset="0"/>
            </a:endParaRPr>
          </a:p>
          <a:p>
            <a:pPr algn="just"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</a:rPr>
              <a:t>Ktgs： TGS </a:t>
            </a:r>
            <a:r>
              <a:rPr lang="zh-CN" altLang="en-US">
                <a:latin typeface="Times New Roman" panose="02020603050405020304" pitchFamily="18" charset="0"/>
              </a:rPr>
              <a:t>和</a:t>
            </a:r>
            <a:r>
              <a:rPr lang="en-US" altLang="zh-CN">
                <a:latin typeface="Times New Roman" panose="02020603050405020304" pitchFamily="18" charset="0"/>
              </a:rPr>
              <a:t>AS</a:t>
            </a:r>
            <a:r>
              <a:rPr lang="zh-CN" altLang="en-US">
                <a:latin typeface="Times New Roman" panose="02020603050405020304" pitchFamily="18" charset="0"/>
              </a:rPr>
              <a:t>的共享密钥</a:t>
            </a:r>
            <a:endParaRPr lang="zh-CN" altLang="en-US">
              <a:latin typeface="Times New Roman" panose="02020603050405020304" pitchFamily="18" charset="0"/>
            </a:endParaRPr>
          </a:p>
          <a:p>
            <a:pPr algn="just"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</a:rPr>
              <a:t>Kc,tgs：C</a:t>
            </a:r>
            <a:r>
              <a:rPr lang="zh-CN" altLang="en-US">
                <a:latin typeface="Times New Roman" panose="02020603050405020304" pitchFamily="18" charset="0"/>
              </a:rPr>
              <a:t>与</a:t>
            </a:r>
            <a:r>
              <a:rPr lang="en-US" altLang="zh-CN">
                <a:latin typeface="Times New Roman" panose="02020603050405020304" pitchFamily="18" charset="0"/>
              </a:rPr>
              <a:t>TGS</a:t>
            </a:r>
            <a:r>
              <a:rPr lang="zh-CN" altLang="en-US">
                <a:latin typeface="Times New Roman" panose="02020603050405020304" pitchFamily="18" charset="0"/>
              </a:rPr>
              <a:t>的共享密钥</a:t>
            </a:r>
            <a:endParaRPr lang="zh-CN" altLang="en-US">
              <a:latin typeface="Times New Roman" panose="02020603050405020304" pitchFamily="18" charset="0"/>
            </a:endParaRPr>
          </a:p>
          <a:p>
            <a:pPr algn="just"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</a:rPr>
              <a:t>Kc,v：C</a:t>
            </a:r>
            <a:r>
              <a:rPr lang="zh-CN" altLang="en-US">
                <a:latin typeface="Times New Roman" panose="02020603050405020304" pitchFamily="18" charset="0"/>
              </a:rPr>
              <a:t>与</a:t>
            </a:r>
            <a:r>
              <a:rPr lang="en-US" altLang="zh-CN">
                <a:latin typeface="Times New Roman" panose="02020603050405020304" pitchFamily="18" charset="0"/>
              </a:rPr>
              <a:t>V</a:t>
            </a:r>
            <a:r>
              <a:rPr lang="zh-CN" altLang="en-US">
                <a:latin typeface="Times New Roman" panose="02020603050405020304" pitchFamily="18" charset="0"/>
              </a:rPr>
              <a:t>的共享密钥</a:t>
            </a:r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latin typeface="Times New Roman" panose="02020603050405020304" pitchFamily="18" charset="0"/>
              </a:rPr>
              <a:t>常用</a:t>
            </a:r>
            <a:r>
              <a:rPr lang="zh-CN" altLang="en-US" smtClean="0">
                <a:latin typeface="Times New Roman" panose="02020603050405020304" pitchFamily="18" charset="0"/>
              </a:rPr>
              <a:t>术语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BFCE6DA-D661-425D-AE6F-6414FC7C8D7B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身份认证系统组成：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认证服务器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认证系统用户端软件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认证设备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认证协议</a:t>
            </a:r>
            <a:endParaRPr lang="zh-CN" altLang="en-US" dirty="0" smtClean="0"/>
          </a:p>
          <a:p>
            <a:pPr lvl="1"/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592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身份认证组成及模型</a:t>
            </a:r>
            <a:endParaRPr lang="zh-CN" altLang="en-US"/>
          </a:p>
        </p:txBody>
      </p:sp>
      <p:sp>
        <p:nvSpPr>
          <p:cNvPr id="47106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A36FA9B-939D-4963-8ED3-332A582DF349}" type="datetime1">
              <a:rPr lang="zh-CN" altLang="en-US" smtClean="0"/>
            </a:fld>
            <a:endParaRPr lang="en-US" altLang="zh-CN" smtClean="0"/>
          </a:p>
        </p:txBody>
      </p:sp>
      <p:grpSp>
        <p:nvGrpSpPr>
          <p:cNvPr id="2" name="Group 5"/>
          <p:cNvGrpSpPr/>
          <p:nvPr/>
        </p:nvGrpSpPr>
        <p:grpSpPr bwMode="auto">
          <a:xfrm>
            <a:off x="1691682" y="3068640"/>
            <a:ext cx="6121404" cy="3552826"/>
            <a:chOff x="1904" y="1933"/>
            <a:chExt cx="3856" cy="2238"/>
          </a:xfrm>
        </p:grpSpPr>
        <p:sp>
          <p:nvSpPr>
            <p:cNvPr id="47110" name="Text Box 6"/>
            <p:cNvSpPr txBox="1">
              <a:spLocks noChangeArrowheads="1"/>
            </p:cNvSpPr>
            <p:nvPr/>
          </p:nvSpPr>
          <p:spPr bwMode="auto">
            <a:xfrm>
              <a:off x="1904" y="3037"/>
              <a:ext cx="977" cy="333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0066"/>
                  </a:solidFill>
                  <a:latin typeface="Times New Roman" panose="02020603050405020304" pitchFamily="18" charset="0"/>
                </a:rPr>
                <a:t>示证者</a:t>
              </a:r>
              <a:endParaRPr lang="zh-CN" altLang="en-US" sz="2800" b="1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7111" name="Text Box 7"/>
            <p:cNvSpPr txBox="1">
              <a:spLocks noChangeArrowheads="1"/>
            </p:cNvSpPr>
            <p:nvPr/>
          </p:nvSpPr>
          <p:spPr bwMode="auto">
            <a:xfrm>
              <a:off x="3174" y="1933"/>
              <a:ext cx="1542" cy="333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0066"/>
                  </a:solidFill>
                  <a:latin typeface="Times New Roman" panose="02020603050405020304" pitchFamily="18" charset="0"/>
                </a:rPr>
                <a:t>可信第三方</a:t>
              </a:r>
              <a:endParaRPr lang="zh-CN" altLang="en-US" sz="2800" b="1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7112" name="Text Box 8"/>
            <p:cNvSpPr txBox="1">
              <a:spLocks noChangeArrowheads="1"/>
            </p:cNvSpPr>
            <p:nvPr/>
          </p:nvSpPr>
          <p:spPr bwMode="auto">
            <a:xfrm>
              <a:off x="5041" y="3037"/>
              <a:ext cx="624" cy="60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0066"/>
                  </a:solidFill>
                  <a:latin typeface="Times New Roman" panose="02020603050405020304" pitchFamily="18" charset="0"/>
                </a:rPr>
                <a:t>验证者</a:t>
              </a:r>
              <a:endParaRPr lang="zh-CN" altLang="en-US" sz="2800" b="1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7113" name="Line 9"/>
            <p:cNvSpPr>
              <a:spLocks noChangeShapeType="1"/>
            </p:cNvSpPr>
            <p:nvPr/>
          </p:nvSpPr>
          <p:spPr bwMode="auto">
            <a:xfrm flipV="1">
              <a:off x="2593" y="2101"/>
              <a:ext cx="535" cy="936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14" name="Line 10"/>
            <p:cNvSpPr>
              <a:spLocks noChangeShapeType="1"/>
            </p:cNvSpPr>
            <p:nvPr/>
          </p:nvSpPr>
          <p:spPr bwMode="auto">
            <a:xfrm>
              <a:off x="2881" y="3229"/>
              <a:ext cx="2160" cy="0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15" name="Line 11"/>
            <p:cNvSpPr>
              <a:spLocks noChangeShapeType="1"/>
            </p:cNvSpPr>
            <p:nvPr/>
          </p:nvSpPr>
          <p:spPr bwMode="auto">
            <a:xfrm>
              <a:off x="4716" y="2237"/>
              <a:ext cx="661" cy="800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16" name="Text Box 12"/>
            <p:cNvSpPr txBox="1">
              <a:spLocks noChangeArrowheads="1"/>
            </p:cNvSpPr>
            <p:nvPr/>
          </p:nvSpPr>
          <p:spPr bwMode="auto">
            <a:xfrm>
              <a:off x="2585" y="2270"/>
              <a:ext cx="499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CC0000"/>
                  </a:solidFill>
                  <a:latin typeface="Times New Roman" panose="02020603050405020304" pitchFamily="18" charset="0"/>
                </a:rPr>
                <a:t>AP</a:t>
              </a:r>
              <a:endParaRPr lang="en-US" altLang="zh-CN">
                <a:solidFill>
                  <a:srgbClr val="CC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7117" name="Text Box 13"/>
            <p:cNvSpPr txBox="1">
              <a:spLocks noChangeArrowheads="1"/>
            </p:cNvSpPr>
            <p:nvPr/>
          </p:nvSpPr>
          <p:spPr bwMode="auto">
            <a:xfrm>
              <a:off x="3537" y="3325"/>
              <a:ext cx="953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CC0000"/>
                  </a:solidFill>
                  <a:latin typeface="Times New Roman" panose="02020603050405020304" pitchFamily="18" charset="0"/>
                </a:rPr>
                <a:t>AP</a:t>
              </a:r>
              <a:endParaRPr lang="en-US" altLang="zh-CN">
                <a:solidFill>
                  <a:srgbClr val="CC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7118" name="Text Box 14"/>
            <p:cNvSpPr txBox="1">
              <a:spLocks noChangeArrowheads="1"/>
            </p:cNvSpPr>
            <p:nvPr/>
          </p:nvSpPr>
          <p:spPr bwMode="auto">
            <a:xfrm>
              <a:off x="4807" y="2191"/>
              <a:ext cx="953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CC0000"/>
                  </a:solidFill>
                  <a:latin typeface="Times New Roman" panose="02020603050405020304" pitchFamily="18" charset="0"/>
                </a:rPr>
                <a:t>AP</a:t>
              </a:r>
              <a:endParaRPr lang="en-US" altLang="zh-CN">
                <a:solidFill>
                  <a:srgbClr val="CC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7119" name="Text Box 15"/>
            <p:cNvSpPr txBox="1">
              <a:spLocks noChangeArrowheads="1"/>
            </p:cNvSpPr>
            <p:nvPr/>
          </p:nvSpPr>
          <p:spPr bwMode="auto">
            <a:xfrm>
              <a:off x="3174" y="3838"/>
              <a:ext cx="1542" cy="333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0066"/>
                  </a:solidFill>
                  <a:latin typeface="Times New Roman" panose="02020603050405020304" pitchFamily="18" charset="0"/>
                </a:rPr>
                <a:t>攻击者</a:t>
              </a:r>
              <a:endParaRPr lang="zh-CN" altLang="en-US" sz="2800" b="1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7120" name="Line 16"/>
            <p:cNvSpPr>
              <a:spLocks noChangeShapeType="1"/>
            </p:cNvSpPr>
            <p:nvPr/>
          </p:nvSpPr>
          <p:spPr bwMode="auto">
            <a:xfrm>
              <a:off x="3909" y="3229"/>
              <a:ext cx="0" cy="6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1" name="Line 17"/>
            <p:cNvSpPr>
              <a:spLocks noChangeShapeType="1"/>
            </p:cNvSpPr>
            <p:nvPr/>
          </p:nvSpPr>
          <p:spPr bwMode="auto">
            <a:xfrm>
              <a:off x="2888" y="2558"/>
              <a:ext cx="604" cy="12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2" name="Line 18"/>
            <p:cNvSpPr>
              <a:spLocks noChangeShapeType="1"/>
            </p:cNvSpPr>
            <p:nvPr/>
          </p:nvSpPr>
          <p:spPr bwMode="auto">
            <a:xfrm flipH="1">
              <a:off x="4428" y="2600"/>
              <a:ext cx="606" cy="12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4400" smtClean="0">
                <a:latin typeface="Times New Roman" panose="02020603050405020304" pitchFamily="18" charset="0"/>
              </a:rPr>
              <a:t>Kerberos——</a:t>
            </a:r>
            <a:r>
              <a:rPr lang="zh-CN" altLang="en-US" sz="4400" smtClean="0">
                <a:latin typeface="Times New Roman" panose="02020603050405020304" pitchFamily="18" charset="0"/>
              </a:rPr>
              <a:t>简单方案</a:t>
            </a:r>
            <a:endParaRPr lang="zh-CN" altLang="en-US" sz="4400">
              <a:latin typeface="Times New Roman" panose="02020603050405020304" pitchFamily="18" charset="0"/>
            </a:endParaRPr>
          </a:p>
        </p:txBody>
      </p:sp>
      <p:sp>
        <p:nvSpPr>
          <p:cNvPr id="105474" name="日期占位符 3"/>
          <p:cNvSpPr>
            <a:spLocks noGrp="1"/>
          </p:cNvSpPr>
          <p:nvPr>
            <p:ph type="dt" sz="half" idx="2"/>
          </p:nvPr>
        </p:nvSpPr>
        <p:spPr bwMode="auto">
          <a:xfrm>
            <a:off x="4553272" y="6407944"/>
            <a:ext cx="1026840" cy="450056"/>
          </a:xfrm>
          <a:noFill/>
          <a:ln>
            <a:miter lim="800000"/>
          </a:ln>
        </p:spPr>
        <p:txBody>
          <a:bodyPr wrap="square" lIns="91440" tIns="45720" rIns="91440" bIns="45720" numCol="1" anchorCtr="0" compatLnSpc="1"/>
          <a:lstStyle/>
          <a:p>
            <a:fld id="{AA5DE8E8-6F6D-4B9D-B7AA-6F517C514199}" type="datetime1">
              <a:rPr lang="zh-CN" altLang="en-US" smtClean="0"/>
            </a:fld>
            <a:endParaRPr lang="en-US" altLang="zh-CN" smtClean="0"/>
          </a:p>
        </p:txBody>
      </p:sp>
      <p:grpSp>
        <p:nvGrpSpPr>
          <p:cNvPr id="2" name="Group 9"/>
          <p:cNvGrpSpPr/>
          <p:nvPr/>
        </p:nvGrpSpPr>
        <p:grpSpPr bwMode="auto">
          <a:xfrm>
            <a:off x="972369" y="1573486"/>
            <a:ext cx="3527424" cy="2520950"/>
            <a:chOff x="1066" y="935"/>
            <a:chExt cx="2222" cy="1588"/>
          </a:xfrm>
        </p:grpSpPr>
        <p:sp>
          <p:nvSpPr>
            <p:cNvPr id="105494" name="Line 10"/>
            <p:cNvSpPr>
              <a:spLocks noChangeShapeType="1"/>
            </p:cNvSpPr>
            <p:nvPr/>
          </p:nvSpPr>
          <p:spPr bwMode="auto">
            <a:xfrm flipV="1">
              <a:off x="1338" y="935"/>
              <a:ext cx="1950" cy="158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tailEnd type="triangle" w="med" len="med"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05495" name="Text Box 11"/>
            <p:cNvSpPr txBox="1">
              <a:spLocks noChangeArrowheads="1"/>
            </p:cNvSpPr>
            <p:nvPr/>
          </p:nvSpPr>
          <p:spPr bwMode="auto">
            <a:xfrm rot="19250075">
              <a:off x="1066" y="1613"/>
              <a:ext cx="1634" cy="291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zh-CN">
                  <a:solidFill>
                    <a:srgbClr val="000000"/>
                  </a:solidFill>
                  <a:latin typeface="Times New Roman" panose="02020603050405020304" pitchFamily="18" charset="0"/>
                </a:rPr>
                <a:t>(1) ID</a:t>
              </a:r>
              <a:r>
                <a:rPr lang="en-US" altLang="zh-CN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C</a:t>
              </a:r>
              <a:r>
                <a:rPr lang="en-US" altLang="zh-CN">
                  <a:solidFill>
                    <a:srgbClr val="000000"/>
                  </a:solidFill>
                  <a:latin typeface="Times New Roman" panose="02020603050405020304" pitchFamily="18" charset="0"/>
                </a:rPr>
                <a:t> , P</a:t>
              </a:r>
              <a:r>
                <a:rPr lang="en-US" altLang="zh-CN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C</a:t>
              </a:r>
              <a:r>
                <a:rPr lang="en-US" altLang="zh-CN">
                  <a:solidFill>
                    <a:srgbClr val="000000"/>
                  </a:solidFill>
                  <a:latin typeface="Times New Roman" panose="02020603050405020304" pitchFamily="18" charset="0"/>
                </a:rPr>
                <a:t> , ID</a:t>
              </a:r>
              <a:r>
                <a:rPr lang="en-US" altLang="zh-CN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v</a:t>
              </a:r>
              <a:endParaRPr lang="en-US" altLang="zh-CN" baseline="-25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" name="Group 12"/>
          <p:cNvGrpSpPr/>
          <p:nvPr/>
        </p:nvGrpSpPr>
        <p:grpSpPr bwMode="auto">
          <a:xfrm>
            <a:off x="1691507" y="1789386"/>
            <a:ext cx="3097212" cy="2376487"/>
            <a:chOff x="1519" y="1071"/>
            <a:chExt cx="1951" cy="1497"/>
          </a:xfrm>
        </p:grpSpPr>
        <p:sp>
          <p:nvSpPr>
            <p:cNvPr id="105492" name="Line 13"/>
            <p:cNvSpPr>
              <a:spLocks noChangeShapeType="1"/>
            </p:cNvSpPr>
            <p:nvPr/>
          </p:nvSpPr>
          <p:spPr bwMode="auto">
            <a:xfrm flipH="1">
              <a:off x="1519" y="1071"/>
              <a:ext cx="1951" cy="149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tailEnd type="triangle" w="med" len="med"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05493" name="Text Box 14"/>
            <p:cNvSpPr txBox="1">
              <a:spLocks noChangeArrowheads="1"/>
            </p:cNvSpPr>
            <p:nvPr/>
          </p:nvSpPr>
          <p:spPr bwMode="auto">
            <a:xfrm>
              <a:off x="2517" y="1752"/>
              <a:ext cx="590" cy="252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</a:rPr>
                <a:t>Ticket</a:t>
              </a:r>
              <a:endParaRPr lang="en-US" altLang="zh-CN" sz="2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4" name="Group 15"/>
          <p:cNvGrpSpPr/>
          <p:nvPr/>
        </p:nvGrpSpPr>
        <p:grpSpPr bwMode="auto">
          <a:xfrm>
            <a:off x="1620069" y="3949973"/>
            <a:ext cx="2905125" cy="431800"/>
            <a:chOff x="1474" y="2432"/>
            <a:chExt cx="1830" cy="272"/>
          </a:xfrm>
        </p:grpSpPr>
        <p:sp>
          <p:nvSpPr>
            <p:cNvPr id="105490" name="Line 16"/>
            <p:cNvSpPr>
              <a:spLocks noChangeShapeType="1"/>
            </p:cNvSpPr>
            <p:nvPr/>
          </p:nvSpPr>
          <p:spPr bwMode="auto">
            <a:xfrm>
              <a:off x="1474" y="2704"/>
              <a:ext cx="183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tailEnd type="triangle" w="med" len="med"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05491" name="Text Box 17"/>
            <p:cNvSpPr txBox="1">
              <a:spLocks noChangeArrowheads="1"/>
            </p:cNvSpPr>
            <p:nvPr/>
          </p:nvSpPr>
          <p:spPr bwMode="auto">
            <a:xfrm>
              <a:off x="1950" y="2432"/>
              <a:ext cx="1021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</a:rPr>
                <a:t>ID</a:t>
              </a:r>
              <a:r>
                <a:rPr lang="en-US" altLang="zh-CN" sz="2000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C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</a:rPr>
                <a:t> , Ticket</a:t>
              </a:r>
              <a:endParaRPr lang="en-US" altLang="zh-CN" sz="2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105484" name="Text Box 18"/>
          <p:cNvSpPr txBox="1">
            <a:spLocks noChangeArrowheads="1"/>
          </p:cNvSpPr>
          <p:nvPr/>
        </p:nvSpPr>
        <p:spPr bwMode="auto">
          <a:xfrm>
            <a:off x="1388921" y="4973106"/>
            <a:ext cx="3367419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altLang="zh-CN" sz="2000" b="1">
                <a:solidFill>
                  <a:srgbClr val="C00000"/>
                </a:solidFill>
                <a:latin typeface="Times New Roman" panose="02020603050405020304" pitchFamily="18" charset="0"/>
              </a:rPr>
              <a:t>Ticket  =  E</a:t>
            </a:r>
            <a:r>
              <a:rPr lang="en-US" altLang="zh-CN" sz="2000" b="1" baseline="-25000">
                <a:solidFill>
                  <a:srgbClr val="C00000"/>
                </a:solidFill>
                <a:latin typeface="Times New Roman" panose="02020603050405020304" pitchFamily="18" charset="0"/>
              </a:rPr>
              <a:t>Kv</a:t>
            </a:r>
            <a:r>
              <a:rPr lang="en-US" altLang="zh-CN" sz="2000" b="1">
                <a:solidFill>
                  <a:srgbClr val="C00000"/>
                </a:solidFill>
                <a:latin typeface="Times New Roman" panose="02020603050405020304" pitchFamily="18" charset="0"/>
              </a:rPr>
              <a:t>[ID</a:t>
            </a:r>
            <a:r>
              <a:rPr lang="en-US" altLang="zh-CN" sz="2000" b="1" baseline="-25000">
                <a:solidFill>
                  <a:srgbClr val="C00000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000" b="1">
                <a:solidFill>
                  <a:srgbClr val="C00000"/>
                </a:solidFill>
                <a:latin typeface="Times New Roman" panose="02020603050405020304" pitchFamily="18" charset="0"/>
              </a:rPr>
              <a:t> , AD</a:t>
            </a:r>
            <a:r>
              <a:rPr lang="en-US" altLang="zh-CN" sz="2000" b="1" baseline="-25000">
                <a:solidFill>
                  <a:srgbClr val="C00000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000" b="1">
                <a:solidFill>
                  <a:srgbClr val="C00000"/>
                </a:solidFill>
                <a:latin typeface="Times New Roman" panose="02020603050405020304" pitchFamily="18" charset="0"/>
              </a:rPr>
              <a:t> , ID</a:t>
            </a:r>
            <a:r>
              <a:rPr lang="en-US" altLang="zh-CN" sz="2000" b="1" baseline="-25000">
                <a:solidFill>
                  <a:srgbClr val="C0000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000" b="1" smtClean="0">
                <a:solidFill>
                  <a:srgbClr val="C00000"/>
                </a:solidFill>
                <a:latin typeface="Times New Roman" panose="02020603050405020304" pitchFamily="18" charset="0"/>
              </a:rPr>
              <a:t>]</a:t>
            </a:r>
            <a:endParaRPr lang="en-US" altLang="zh-CN" sz="2000" b="1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97683" name="Text Box 19" descr="轮廓式菱形"/>
          <p:cNvSpPr txBox="1">
            <a:spLocks noChangeArrowheads="1"/>
          </p:cNvSpPr>
          <p:nvPr/>
        </p:nvSpPr>
        <p:spPr bwMode="auto">
          <a:xfrm>
            <a:off x="5580882" y="1357586"/>
            <a:ext cx="2987054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1600" b="1" smtClean="0">
                <a:solidFill>
                  <a:srgbClr val="000000"/>
                </a:solidFill>
                <a:latin typeface="Times New Roman" panose="02020603050405020304" pitchFamily="18" charset="0"/>
              </a:rPr>
              <a:t>查看</a:t>
            </a:r>
            <a:r>
              <a:rPr lang="zh-CN" altLang="en-US" sz="1600" b="1">
                <a:solidFill>
                  <a:srgbClr val="000000"/>
                </a:solidFill>
                <a:latin typeface="Times New Roman" panose="02020603050405020304" pitchFamily="18" charset="0"/>
              </a:rPr>
              <a:t>用户是否合法</a:t>
            </a:r>
            <a:endParaRPr lang="zh-CN" altLang="en-US" sz="1600" b="1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1600" b="1" smtClean="0">
                <a:solidFill>
                  <a:srgbClr val="000000"/>
                </a:solidFill>
                <a:latin typeface="Times New Roman" panose="02020603050405020304" pitchFamily="18" charset="0"/>
              </a:rPr>
              <a:t>验证口令</a:t>
            </a:r>
            <a:r>
              <a:rPr lang="zh-CN" altLang="en-US" sz="1600" b="1">
                <a:solidFill>
                  <a:srgbClr val="000000"/>
                </a:solidFill>
                <a:latin typeface="Times New Roman" panose="02020603050405020304" pitchFamily="18" charset="0"/>
              </a:rPr>
              <a:t>是否正确</a:t>
            </a:r>
            <a:endParaRPr lang="zh-CN" altLang="en-US" sz="1600" b="1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1600" b="1" smtClean="0">
                <a:solidFill>
                  <a:srgbClr val="000000"/>
                </a:solidFill>
                <a:latin typeface="Times New Roman" panose="02020603050405020304" pitchFamily="18" charset="0"/>
              </a:rPr>
              <a:t>检查</a:t>
            </a:r>
            <a:r>
              <a:rPr lang="zh-CN" altLang="en-US" sz="1600" b="1">
                <a:solidFill>
                  <a:srgbClr val="000000"/>
                </a:solidFill>
                <a:latin typeface="Times New Roman" panose="02020603050405020304" pitchFamily="18" charset="0"/>
              </a:rPr>
              <a:t>是否有</a:t>
            </a:r>
            <a:r>
              <a:rPr lang="zh-CN" altLang="en-US" sz="1600" b="1" smtClean="0">
                <a:solidFill>
                  <a:srgbClr val="000000"/>
                </a:solidFill>
                <a:latin typeface="Times New Roman" panose="02020603050405020304" pitchFamily="18" charset="0"/>
              </a:rPr>
              <a:t>权访问</a:t>
            </a:r>
            <a:r>
              <a:rPr lang="zh-CN" altLang="en-US" sz="1600" b="1">
                <a:solidFill>
                  <a:srgbClr val="000000"/>
                </a:solidFill>
                <a:latin typeface="Times New Roman" panose="02020603050405020304" pitchFamily="18" charset="0"/>
              </a:rPr>
              <a:t>服务器</a:t>
            </a:r>
            <a:r>
              <a:rPr lang="en-US" altLang="zh-CN" sz="1600" b="1">
                <a:solidFill>
                  <a:srgbClr val="000000"/>
                </a:solidFill>
                <a:latin typeface="Times New Roman" panose="02020603050405020304" pitchFamily="18" charset="0"/>
              </a:rPr>
              <a:t>V</a:t>
            </a:r>
            <a:endParaRPr lang="en-US" altLang="zh-CN" sz="16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97684" name="Text Box 20" descr="轮廓式菱形"/>
          <p:cNvSpPr txBox="1">
            <a:spLocks noChangeArrowheads="1"/>
          </p:cNvSpPr>
          <p:nvPr/>
        </p:nvSpPr>
        <p:spPr bwMode="auto">
          <a:xfrm>
            <a:off x="5507856" y="3805511"/>
            <a:ext cx="3060080" cy="107721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1600" b="1" smtClean="0">
                <a:solidFill>
                  <a:srgbClr val="000000"/>
                </a:solidFill>
                <a:latin typeface="Times New Roman" panose="02020603050405020304" pitchFamily="18" charset="0"/>
              </a:rPr>
              <a:t>与</a:t>
            </a:r>
            <a:r>
              <a:rPr lang="en-US" altLang="zh-CN" sz="1600" b="1">
                <a:solidFill>
                  <a:srgbClr val="000000"/>
                </a:solidFill>
                <a:latin typeface="Times New Roman" panose="02020603050405020304" pitchFamily="18" charset="0"/>
              </a:rPr>
              <a:t>AS</a:t>
            </a:r>
            <a:r>
              <a:rPr lang="zh-CN" altLang="en-US" sz="1600" b="1">
                <a:solidFill>
                  <a:srgbClr val="000000"/>
                </a:solidFill>
                <a:latin typeface="Times New Roman" panose="02020603050405020304" pitchFamily="18" charset="0"/>
              </a:rPr>
              <a:t>共享密钥解密票据</a:t>
            </a:r>
            <a:endParaRPr lang="zh-CN" altLang="en-US" sz="1600" b="1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1600" b="1">
                <a:solidFill>
                  <a:srgbClr val="000000"/>
                </a:solidFill>
                <a:latin typeface="Times New Roman" panose="02020603050405020304" pitchFamily="18" charset="0"/>
              </a:rPr>
              <a:t>检查</a:t>
            </a:r>
            <a:r>
              <a:rPr lang="zh-CN" altLang="en-US" sz="1600" b="1" smtClean="0">
                <a:solidFill>
                  <a:srgbClr val="000000"/>
                </a:solidFill>
                <a:latin typeface="Times New Roman" panose="02020603050405020304" pitchFamily="18" charset="0"/>
              </a:rPr>
              <a:t>标识</a:t>
            </a:r>
            <a:r>
              <a:rPr lang="zh-CN" altLang="en-US" sz="1600" b="1">
                <a:solidFill>
                  <a:srgbClr val="000000"/>
                </a:solidFill>
                <a:latin typeface="Times New Roman" panose="02020603050405020304" pitchFamily="18" charset="0"/>
              </a:rPr>
              <a:t>、地址与</a:t>
            </a:r>
            <a:r>
              <a:rPr lang="zh-CN" altLang="en-US" sz="1600" b="1" smtClean="0">
                <a:solidFill>
                  <a:srgbClr val="000000"/>
                </a:solidFill>
                <a:latin typeface="Times New Roman" panose="02020603050405020304" pitchFamily="18" charset="0"/>
              </a:rPr>
              <a:t>实际票据</a:t>
            </a:r>
            <a:r>
              <a:rPr lang="zh-CN" altLang="en-US" sz="1600" b="1">
                <a:solidFill>
                  <a:srgbClr val="000000"/>
                </a:solidFill>
                <a:latin typeface="Times New Roman" panose="02020603050405020304" pitchFamily="18" charset="0"/>
              </a:rPr>
              <a:t>中</a:t>
            </a:r>
            <a:r>
              <a:rPr lang="zh-CN" altLang="en-US" sz="1600" b="1" smtClean="0">
                <a:solidFill>
                  <a:srgbClr val="000000"/>
                </a:solidFill>
                <a:latin typeface="Times New Roman" panose="02020603050405020304" pitchFamily="18" charset="0"/>
              </a:rPr>
              <a:t>用户</a:t>
            </a:r>
            <a:r>
              <a:rPr lang="zh-CN" altLang="en-US" sz="1600" b="1">
                <a:solidFill>
                  <a:srgbClr val="000000"/>
                </a:solidFill>
                <a:latin typeface="Times New Roman" panose="02020603050405020304" pitchFamily="18" charset="0"/>
              </a:rPr>
              <a:t>是否</a:t>
            </a:r>
            <a:r>
              <a:rPr lang="zh-CN" altLang="en-US" sz="1600" b="1" smtClean="0">
                <a:solidFill>
                  <a:srgbClr val="000000"/>
                </a:solidFill>
                <a:latin typeface="Times New Roman" panose="02020603050405020304" pitchFamily="18" charset="0"/>
              </a:rPr>
              <a:t>一致</a:t>
            </a:r>
            <a:endParaRPr lang="zh-CN" altLang="en-US" sz="1600" b="1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1600" b="1" smtClean="0">
                <a:solidFill>
                  <a:srgbClr val="000000"/>
                </a:solidFill>
                <a:latin typeface="Times New Roman" panose="02020603050405020304" pitchFamily="18" charset="0"/>
              </a:rPr>
              <a:t>票据</a:t>
            </a:r>
            <a:r>
              <a:rPr lang="zh-CN" altLang="en-US" sz="1600" b="1">
                <a:solidFill>
                  <a:srgbClr val="000000"/>
                </a:solidFill>
                <a:latin typeface="Times New Roman" panose="02020603050405020304" pitchFamily="18" charset="0"/>
              </a:rPr>
              <a:t>有效，认证通过</a:t>
            </a:r>
            <a:endParaRPr lang="zh-CN" altLang="en-US" sz="16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5487" name="Text Box 21"/>
          <p:cNvSpPr txBox="1">
            <a:spLocks noChangeArrowheads="1"/>
          </p:cNvSpPr>
          <p:nvPr/>
        </p:nvSpPr>
        <p:spPr bwMode="auto">
          <a:xfrm>
            <a:off x="467544" y="4526236"/>
            <a:ext cx="1368425" cy="338554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600" b="1" smtClean="0">
                <a:solidFill>
                  <a:srgbClr val="000000"/>
                </a:solidFill>
                <a:latin typeface="Times New Roman" panose="02020603050405020304" pitchFamily="18" charset="0"/>
              </a:rPr>
              <a:t>用户</a:t>
            </a:r>
            <a:r>
              <a:rPr lang="en-US" altLang="zh-CN" sz="1600" b="1" smtClean="0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endParaRPr lang="zh-CN" altLang="en-US" sz="16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5488" name="Text Box 22"/>
          <p:cNvSpPr txBox="1">
            <a:spLocks noChangeArrowheads="1"/>
          </p:cNvSpPr>
          <p:nvPr/>
        </p:nvSpPr>
        <p:spPr bwMode="auto">
          <a:xfrm>
            <a:off x="4212457" y="1862411"/>
            <a:ext cx="1368425" cy="338554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600" b="1">
                <a:solidFill>
                  <a:srgbClr val="000000"/>
                </a:solidFill>
                <a:latin typeface="Times New Roman" panose="02020603050405020304" pitchFamily="18" charset="0"/>
              </a:rPr>
              <a:t>认证服务器</a:t>
            </a:r>
            <a:endParaRPr lang="zh-CN" altLang="en-US" sz="16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5489" name="Text Box 23"/>
          <p:cNvSpPr txBox="1">
            <a:spLocks noChangeArrowheads="1"/>
          </p:cNvSpPr>
          <p:nvPr/>
        </p:nvSpPr>
        <p:spPr bwMode="auto">
          <a:xfrm>
            <a:off x="4212457" y="4597673"/>
            <a:ext cx="1368425" cy="338554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600" b="1">
                <a:solidFill>
                  <a:srgbClr val="000000"/>
                </a:solidFill>
                <a:latin typeface="Times New Roman" panose="02020603050405020304" pitchFamily="18" charset="0"/>
              </a:rPr>
              <a:t>应用服务器</a:t>
            </a:r>
            <a:endParaRPr lang="zh-CN" altLang="en-US" sz="16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475656" y="5469031"/>
            <a:ext cx="4392687" cy="1200329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mtClean="0"/>
              <a:t>问题：</a:t>
            </a:r>
            <a:endParaRPr lang="en-US" altLang="zh-CN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mtClean="0"/>
              <a:t>口令</a:t>
            </a:r>
            <a:r>
              <a:rPr lang="zh-CN" altLang="en-US"/>
              <a:t>明文</a:t>
            </a:r>
            <a:r>
              <a:rPr lang="zh-CN" altLang="en-US" smtClean="0"/>
              <a:t>传送</a:t>
            </a:r>
            <a:endParaRPr lang="en-US" altLang="zh-CN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mtClean="0"/>
              <a:t>多个服务，多次输入口令</a:t>
            </a:r>
            <a:endParaRPr lang="en-US" altLang="zh-CN" smtClean="0"/>
          </a:p>
        </p:txBody>
      </p:sp>
      <p:sp>
        <p:nvSpPr>
          <p:cNvPr id="6" name="矩形 5"/>
          <p:cNvSpPr/>
          <p:nvPr/>
        </p:nvSpPr>
        <p:spPr>
          <a:xfrm>
            <a:off x="4525204" y="1230646"/>
            <a:ext cx="839058" cy="50482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smtClean="0">
                <a:solidFill>
                  <a:srgbClr val="C00000"/>
                </a:solidFill>
              </a:rPr>
              <a:t>AS</a:t>
            </a:r>
            <a:endParaRPr lang="zh-CN" altLang="en-US" sz="2000" b="1">
              <a:solidFill>
                <a:srgbClr val="C0000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582865" y="4038189"/>
            <a:ext cx="839058" cy="50482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smtClean="0">
                <a:solidFill>
                  <a:srgbClr val="C00000"/>
                </a:solidFill>
              </a:rPr>
              <a:t>V</a:t>
            </a:r>
            <a:endParaRPr lang="zh-CN" altLang="en-US" sz="2000" b="1">
              <a:solidFill>
                <a:srgbClr val="C00000"/>
              </a:solidFill>
            </a:endParaRPr>
          </a:p>
        </p:txBody>
      </p:sp>
      <p:pic>
        <p:nvPicPr>
          <p:cNvPr id="26" name="Picture 12" descr="Yellow User-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943" y="3894942"/>
            <a:ext cx="418225" cy="565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976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976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976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976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7683" grpId="0" animBg="1"/>
      <p:bldP spid="497684" grpId="0" animBg="1"/>
      <p:bldP spid="5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smtClean="0"/>
              <a:t>解决办法</a:t>
            </a:r>
            <a:endParaRPr lang="zh-CN" altLang="en-US" smtClean="0"/>
          </a:p>
          <a:p>
            <a:pPr lvl="1"/>
            <a:r>
              <a:rPr lang="zh-CN" altLang="en-US" smtClean="0"/>
              <a:t>票据重用。</a:t>
            </a:r>
            <a:endParaRPr lang="zh-CN" altLang="en-US" smtClean="0"/>
          </a:p>
          <a:p>
            <a:pPr lvl="1"/>
            <a:r>
              <a:rPr lang="zh-CN" altLang="en-US" smtClean="0"/>
              <a:t>引入票据许可服务器</a:t>
            </a:r>
            <a:r>
              <a:rPr lang="en-US" altLang="zh-CN" smtClean="0"/>
              <a:t>TGS(ticket-granting server)</a:t>
            </a:r>
            <a:endParaRPr lang="zh-CN" altLang="en-US" smtClean="0"/>
          </a:p>
          <a:p>
            <a:pPr lvl="1"/>
            <a:r>
              <a:rPr lang="en-US" altLang="zh-CN" smtClean="0"/>
              <a:t>AS</a:t>
            </a:r>
            <a:r>
              <a:rPr lang="zh-CN" altLang="en-US" smtClean="0"/>
              <a:t>不直接向客户发放访问应用服务器的票据，而由 </a:t>
            </a:r>
            <a:r>
              <a:rPr lang="en-US" altLang="zh-CN" smtClean="0"/>
              <a:t>TGS</a:t>
            </a:r>
            <a:r>
              <a:rPr lang="zh-CN" altLang="en-US" smtClean="0"/>
              <a:t>向客户发放</a:t>
            </a:r>
            <a:endParaRPr lang="en-US" altLang="zh-CN" smtClean="0"/>
          </a:p>
          <a:p>
            <a:r>
              <a:rPr lang="zh-CN" altLang="en-US" sz="2800">
                <a:latin typeface="Times New Roman" panose="02020603050405020304" pitchFamily="18" charset="0"/>
              </a:rPr>
              <a:t>两种票据</a:t>
            </a:r>
            <a:endParaRPr lang="zh-CN" altLang="en-US" sz="2800">
              <a:latin typeface="Times New Roman" panose="02020603050405020304" pitchFamily="18" charset="0"/>
            </a:endParaRPr>
          </a:p>
          <a:p>
            <a:pPr lvl="1"/>
            <a:r>
              <a:rPr lang="zh-CN" altLang="en-US" sz="2400">
                <a:latin typeface="Times New Roman" panose="02020603050405020304" pitchFamily="18" charset="0"/>
              </a:rPr>
              <a:t>票据许可</a:t>
            </a:r>
            <a:r>
              <a:rPr lang="zh-CN" altLang="en-US" sz="2400" smtClean="0">
                <a:latin typeface="Times New Roman" panose="02020603050405020304" pitchFamily="18" charset="0"/>
              </a:rPr>
              <a:t>票据</a:t>
            </a:r>
            <a:r>
              <a:rPr lang="en-US" altLang="zh-CN" sz="2400">
                <a:latin typeface="Times New Roman" panose="02020603050405020304" pitchFamily="18" charset="0"/>
              </a:rPr>
              <a:t>Ticket</a:t>
            </a:r>
            <a:r>
              <a:rPr lang="en-US" altLang="zh-CN" sz="2400" baseline="-25000">
                <a:latin typeface="Times New Roman" panose="02020603050405020304" pitchFamily="18" charset="0"/>
              </a:rPr>
              <a:t>tgs </a:t>
            </a:r>
            <a:r>
              <a:rPr lang="zh-CN" altLang="en-US" sz="2400" smtClean="0">
                <a:latin typeface="Times New Roman" panose="02020603050405020304" pitchFamily="18" charset="0"/>
              </a:rPr>
              <a:t>（</a:t>
            </a:r>
            <a:r>
              <a:rPr lang="en-US" altLang="zh-CN" sz="2400">
                <a:latin typeface="Times New Roman" panose="02020603050405020304" pitchFamily="18" charset="0"/>
              </a:rPr>
              <a:t>Ticket granting ticket</a:t>
            </a:r>
            <a:r>
              <a:rPr lang="zh-CN" altLang="en-US" sz="2400">
                <a:latin typeface="Times New Roman" panose="02020603050405020304" pitchFamily="18" charset="0"/>
              </a:rPr>
              <a:t>）</a:t>
            </a:r>
            <a:endParaRPr lang="zh-CN" altLang="en-US" sz="2400">
              <a:latin typeface="Times New Roman" panose="02020603050405020304" pitchFamily="18" charset="0"/>
            </a:endParaRPr>
          </a:p>
          <a:p>
            <a:pPr lvl="2"/>
            <a:r>
              <a:rPr lang="zh-CN" altLang="en-US" sz="2200">
                <a:latin typeface="Times New Roman" panose="02020603050405020304" pitchFamily="18" charset="0"/>
              </a:rPr>
              <a:t>客户访问 </a:t>
            </a:r>
            <a:r>
              <a:rPr lang="en-US" altLang="zh-CN" sz="2200" smtClean="0">
                <a:latin typeface="Times New Roman" panose="02020603050405020304" pitchFamily="18" charset="0"/>
              </a:rPr>
              <a:t>TGS</a:t>
            </a:r>
            <a:r>
              <a:rPr lang="zh-CN" altLang="en-US" sz="2200" smtClean="0">
                <a:latin typeface="Times New Roman" panose="02020603050405020304" pitchFamily="18" charset="0"/>
              </a:rPr>
              <a:t>的票据</a:t>
            </a:r>
            <a:endParaRPr lang="zh-CN" altLang="en-US" sz="2200">
              <a:latin typeface="Times New Roman" panose="02020603050405020304" pitchFamily="18" charset="0"/>
            </a:endParaRPr>
          </a:p>
          <a:p>
            <a:pPr lvl="2"/>
            <a:r>
              <a:rPr lang="zh-CN" altLang="en-US" sz="2200" smtClean="0">
                <a:latin typeface="Times New Roman" panose="02020603050405020304" pitchFamily="18" charset="0"/>
              </a:rPr>
              <a:t>由 </a:t>
            </a:r>
            <a:r>
              <a:rPr lang="en-US" altLang="zh-CN" sz="2200">
                <a:latin typeface="Times New Roman" panose="02020603050405020304" pitchFamily="18" charset="0"/>
              </a:rPr>
              <a:t>AS </a:t>
            </a:r>
            <a:r>
              <a:rPr lang="zh-CN" altLang="en-US" sz="2200" smtClean="0">
                <a:latin typeface="Times New Roman" panose="02020603050405020304" pitchFamily="18" charset="0"/>
              </a:rPr>
              <a:t>发放，在</a:t>
            </a:r>
            <a:r>
              <a:rPr lang="zh-CN" altLang="en-US" sz="2200">
                <a:latin typeface="Times New Roman" panose="02020603050405020304" pitchFamily="18" charset="0"/>
              </a:rPr>
              <a:t>用户登录时向 </a:t>
            </a:r>
            <a:r>
              <a:rPr lang="en-US" altLang="zh-CN" sz="2200">
                <a:latin typeface="Times New Roman" panose="02020603050405020304" pitchFamily="18" charset="0"/>
              </a:rPr>
              <a:t>AS </a:t>
            </a:r>
            <a:r>
              <a:rPr lang="zh-CN" altLang="en-US" sz="2200">
                <a:latin typeface="Times New Roman" panose="02020603050405020304" pitchFamily="18" charset="0"/>
              </a:rPr>
              <a:t>申请一次，可多次重复使用；</a:t>
            </a:r>
            <a:endParaRPr lang="zh-CN" altLang="en-US" sz="2200">
              <a:latin typeface="Times New Roman" panose="02020603050405020304" pitchFamily="18" charset="0"/>
            </a:endParaRPr>
          </a:p>
          <a:p>
            <a:pPr lvl="1"/>
            <a:r>
              <a:rPr lang="zh-CN" altLang="en-US" sz="2400">
                <a:latin typeface="Times New Roman" panose="02020603050405020304" pitchFamily="18" charset="0"/>
              </a:rPr>
              <a:t>服务许可</a:t>
            </a:r>
            <a:r>
              <a:rPr lang="zh-CN" altLang="en-US" sz="2400" smtClean="0">
                <a:latin typeface="Times New Roman" panose="02020603050405020304" pitchFamily="18" charset="0"/>
              </a:rPr>
              <a:t>票据</a:t>
            </a:r>
            <a:r>
              <a:rPr lang="en-US" altLang="zh-CN" sz="2400">
                <a:latin typeface="Times New Roman" panose="02020603050405020304" pitchFamily="18" charset="0"/>
              </a:rPr>
              <a:t>TicketV </a:t>
            </a:r>
            <a:r>
              <a:rPr lang="zh-CN" altLang="en-US" sz="2400" smtClean="0">
                <a:latin typeface="Times New Roman" panose="02020603050405020304" pitchFamily="18" charset="0"/>
              </a:rPr>
              <a:t>（</a:t>
            </a:r>
            <a:r>
              <a:rPr lang="en-US" altLang="zh-CN" sz="2400">
                <a:latin typeface="Times New Roman" panose="02020603050405020304" pitchFamily="18" charset="0"/>
              </a:rPr>
              <a:t>Service granting ticket</a:t>
            </a:r>
            <a:r>
              <a:rPr lang="zh-CN" altLang="en-US" sz="2400">
                <a:latin typeface="Times New Roman" panose="02020603050405020304" pitchFamily="18" charset="0"/>
              </a:rPr>
              <a:t>）</a:t>
            </a:r>
            <a:endParaRPr lang="zh-CN" altLang="en-US" sz="2400">
              <a:latin typeface="Times New Roman" panose="02020603050405020304" pitchFamily="18" charset="0"/>
            </a:endParaRPr>
          </a:p>
          <a:p>
            <a:pPr lvl="2"/>
            <a:r>
              <a:rPr lang="zh-CN" altLang="en-US" sz="2200" smtClean="0">
                <a:latin typeface="Times New Roman" panose="02020603050405020304" pitchFamily="18" charset="0"/>
              </a:rPr>
              <a:t>客户访问应用时的</a:t>
            </a:r>
            <a:r>
              <a:rPr lang="zh-CN" altLang="en-US" sz="2200">
                <a:latin typeface="Times New Roman" panose="02020603050405020304" pitchFamily="18" charset="0"/>
              </a:rPr>
              <a:t>票据；</a:t>
            </a:r>
            <a:endParaRPr lang="zh-CN" altLang="en-US" sz="2200">
              <a:latin typeface="Times New Roman" panose="02020603050405020304" pitchFamily="18" charset="0"/>
            </a:endParaRPr>
          </a:p>
          <a:p>
            <a:pPr lvl="2"/>
            <a:r>
              <a:rPr lang="zh-CN" altLang="en-US" sz="2200" smtClean="0">
                <a:latin typeface="Times New Roman" panose="02020603050405020304" pitchFamily="18" charset="0"/>
              </a:rPr>
              <a:t>由</a:t>
            </a:r>
            <a:r>
              <a:rPr lang="en-US" altLang="zh-CN" sz="2200" smtClean="0">
                <a:latin typeface="Times New Roman" panose="02020603050405020304" pitchFamily="18" charset="0"/>
              </a:rPr>
              <a:t>TGS</a:t>
            </a:r>
            <a:r>
              <a:rPr lang="zh-CN" altLang="en-US" sz="2200" smtClean="0">
                <a:latin typeface="Times New Roman" panose="02020603050405020304" pitchFamily="18" charset="0"/>
              </a:rPr>
              <a:t>发放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Kerberos</a:t>
            </a:r>
            <a:r>
              <a:rPr lang="zh-CN" altLang="en-US" smtClean="0"/>
              <a:t>设计思路（续）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BFCE6DA-D661-425D-AE6F-6414FC7C8D7B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4400" smtClean="0">
                <a:latin typeface="Times New Roman" panose="02020603050405020304" pitchFamily="18" charset="0"/>
              </a:rPr>
              <a:t>Kerberos——</a:t>
            </a:r>
            <a:r>
              <a:rPr lang="zh-CN" altLang="en-US" sz="4400" smtClean="0">
                <a:latin typeface="Times New Roman" panose="02020603050405020304" pitchFamily="18" charset="0"/>
              </a:rPr>
              <a:t>安全方案</a:t>
            </a:r>
            <a:endParaRPr lang="zh-CN" altLang="en-US" sz="4400">
              <a:latin typeface="Times New Roman" panose="02020603050405020304" pitchFamily="18" charset="0"/>
            </a:endParaRPr>
          </a:p>
        </p:txBody>
      </p:sp>
      <p:sp>
        <p:nvSpPr>
          <p:cNvPr id="116738" name="日期占位符 3"/>
          <p:cNvSpPr>
            <a:spLocks noGrp="1"/>
          </p:cNvSpPr>
          <p:nvPr>
            <p:ph type="dt" sz="half" idx="2"/>
          </p:nvPr>
        </p:nvSpPr>
        <p:spPr bwMode="auto">
          <a:noFill/>
          <a:ln>
            <a:miter lim="800000"/>
          </a:ln>
        </p:spPr>
        <p:txBody>
          <a:bodyPr wrap="square" lIns="91440" tIns="45720" rIns="91440" bIns="45720" numCol="1" anchorCtr="0" compatLnSpc="1"/>
          <a:lstStyle/>
          <a:p>
            <a:fld id="{1AD32982-6C3D-4559-9951-C0245D5DEF6B}" type="datetime1">
              <a:rPr lang="zh-CN" altLang="en-US" smtClean="0"/>
            </a:fld>
            <a:endParaRPr lang="en-US" altLang="zh-CN" smtClean="0"/>
          </a:p>
        </p:txBody>
      </p:sp>
      <p:sp>
        <p:nvSpPr>
          <p:cNvPr id="109" name="Text Box 4"/>
          <p:cNvSpPr txBox="1">
            <a:spLocks noChangeArrowheads="1"/>
          </p:cNvSpPr>
          <p:nvPr/>
        </p:nvSpPr>
        <p:spPr bwMode="ltGray">
          <a:xfrm>
            <a:off x="0" y="1332966"/>
            <a:ext cx="6023187" cy="489364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r>
              <a:rPr lang="en-US" altLang="zh-CN">
                <a:solidFill>
                  <a:srgbClr val="000066"/>
                </a:solidFill>
              </a:rPr>
              <a:t>Once per user logon session:</a:t>
            </a:r>
            <a:endParaRPr lang="en-US" altLang="zh-CN">
              <a:solidFill>
                <a:srgbClr val="000066"/>
              </a:solidFill>
            </a:endParaRPr>
          </a:p>
          <a:p>
            <a:r>
              <a:rPr lang="en-US" altLang="zh-CN">
                <a:solidFill>
                  <a:srgbClr val="000066"/>
                </a:solidFill>
              </a:rPr>
              <a:t>(1) C </a:t>
            </a:r>
            <a:r>
              <a:rPr lang="en-US" altLang="zh-CN">
                <a:solidFill>
                  <a:srgbClr val="000066"/>
                </a:solidFill>
                <a:sym typeface="Symbol" panose="05050102010706020507" pitchFamily="18" charset="2"/>
              </a:rPr>
              <a:t> AS : ID</a:t>
            </a:r>
            <a:r>
              <a:rPr lang="en-US" altLang="zh-CN" baseline="-25000">
                <a:solidFill>
                  <a:srgbClr val="000066"/>
                </a:solidFill>
                <a:sym typeface="Symbol" panose="05050102010706020507" pitchFamily="18" charset="2"/>
              </a:rPr>
              <a:t>C</a:t>
            </a:r>
            <a:r>
              <a:rPr lang="en-US" altLang="zh-CN">
                <a:solidFill>
                  <a:srgbClr val="000066"/>
                </a:solidFill>
                <a:sym typeface="Symbol" panose="05050102010706020507" pitchFamily="18" charset="2"/>
              </a:rPr>
              <a:t> || ID</a:t>
            </a:r>
            <a:r>
              <a:rPr lang="en-US" altLang="zh-CN" baseline="-25000">
                <a:solidFill>
                  <a:srgbClr val="000066"/>
                </a:solidFill>
                <a:sym typeface="Symbol" panose="05050102010706020507" pitchFamily="18" charset="2"/>
              </a:rPr>
              <a:t>tgs</a:t>
            </a:r>
            <a:endParaRPr lang="en-US" altLang="zh-CN">
              <a:solidFill>
                <a:srgbClr val="000066"/>
              </a:solidFill>
              <a:sym typeface="Symbol" panose="05050102010706020507" pitchFamily="18" charset="2"/>
            </a:endParaRPr>
          </a:p>
          <a:p>
            <a:r>
              <a:rPr lang="en-US" altLang="zh-CN">
                <a:solidFill>
                  <a:srgbClr val="000066"/>
                </a:solidFill>
              </a:rPr>
              <a:t>(2) AS </a:t>
            </a:r>
            <a:r>
              <a:rPr lang="en-US" altLang="zh-CN">
                <a:solidFill>
                  <a:srgbClr val="000066"/>
                </a:solidFill>
                <a:sym typeface="Symbol" panose="05050102010706020507" pitchFamily="18" charset="2"/>
              </a:rPr>
              <a:t> C : E</a:t>
            </a:r>
            <a:r>
              <a:rPr lang="en-US" altLang="zh-CN" baseline="-25000">
                <a:solidFill>
                  <a:srgbClr val="000066"/>
                </a:solidFill>
                <a:sym typeface="Symbol" panose="05050102010706020507" pitchFamily="18" charset="2"/>
              </a:rPr>
              <a:t>K</a:t>
            </a:r>
            <a:r>
              <a:rPr lang="en-US" altLang="zh-CN" baseline="-50000">
                <a:solidFill>
                  <a:srgbClr val="000066"/>
                </a:solidFill>
                <a:sym typeface="Symbol" panose="05050102010706020507" pitchFamily="18" charset="2"/>
              </a:rPr>
              <a:t>C</a:t>
            </a:r>
            <a:r>
              <a:rPr lang="en-US" altLang="zh-CN">
                <a:solidFill>
                  <a:srgbClr val="000066"/>
                </a:solidFill>
                <a:sym typeface="Symbol" panose="05050102010706020507" pitchFamily="18" charset="2"/>
              </a:rPr>
              <a:t>[Ticket</a:t>
            </a:r>
            <a:r>
              <a:rPr lang="en-US" altLang="zh-CN" baseline="-25000">
                <a:solidFill>
                  <a:srgbClr val="000066"/>
                </a:solidFill>
                <a:sym typeface="Symbol" panose="05050102010706020507" pitchFamily="18" charset="2"/>
              </a:rPr>
              <a:t>tgs</a:t>
            </a:r>
            <a:r>
              <a:rPr lang="en-US" altLang="zh-CN" smtClean="0">
                <a:solidFill>
                  <a:srgbClr val="000066"/>
                </a:solidFill>
                <a:sym typeface="Symbol" panose="05050102010706020507" pitchFamily="18" charset="2"/>
              </a:rPr>
              <a:t>]</a:t>
            </a:r>
            <a:endParaRPr lang="en-US" altLang="zh-CN" smtClean="0">
              <a:solidFill>
                <a:srgbClr val="000066"/>
              </a:solidFill>
              <a:sym typeface="Symbol" panose="05050102010706020507" pitchFamily="18" charset="2"/>
            </a:endParaRPr>
          </a:p>
          <a:p>
            <a:endParaRPr lang="en-US" altLang="zh-CN" smtClean="0">
              <a:solidFill>
                <a:srgbClr val="000066"/>
              </a:solidFill>
              <a:sym typeface="Symbol" panose="05050102010706020507" pitchFamily="18" charset="2"/>
            </a:endParaRPr>
          </a:p>
          <a:p>
            <a:r>
              <a:rPr lang="en-US" altLang="zh-CN" smtClean="0">
                <a:solidFill>
                  <a:srgbClr val="000066"/>
                </a:solidFill>
                <a:sym typeface="Symbol" panose="05050102010706020507" pitchFamily="18" charset="2"/>
              </a:rPr>
              <a:t>Once </a:t>
            </a:r>
            <a:r>
              <a:rPr lang="en-US" altLang="zh-CN">
                <a:solidFill>
                  <a:srgbClr val="000066"/>
                </a:solidFill>
                <a:sym typeface="Symbol" panose="05050102010706020507" pitchFamily="18" charset="2"/>
              </a:rPr>
              <a:t>per type of service</a:t>
            </a:r>
            <a:endParaRPr lang="en-US" altLang="zh-CN">
              <a:solidFill>
                <a:srgbClr val="000066"/>
              </a:solidFill>
              <a:sym typeface="Symbol" panose="05050102010706020507" pitchFamily="18" charset="2"/>
            </a:endParaRPr>
          </a:p>
          <a:p>
            <a:r>
              <a:rPr lang="en-US" altLang="zh-CN">
                <a:solidFill>
                  <a:srgbClr val="000066"/>
                </a:solidFill>
                <a:sym typeface="Symbol" panose="05050102010706020507" pitchFamily="18" charset="2"/>
              </a:rPr>
              <a:t>(3) C  TGS : ID</a:t>
            </a:r>
            <a:r>
              <a:rPr lang="en-US" altLang="zh-CN" baseline="-25000">
                <a:solidFill>
                  <a:srgbClr val="000066"/>
                </a:solidFill>
                <a:sym typeface="Symbol" panose="05050102010706020507" pitchFamily="18" charset="2"/>
              </a:rPr>
              <a:t>C</a:t>
            </a:r>
            <a:r>
              <a:rPr lang="en-US" altLang="zh-CN">
                <a:solidFill>
                  <a:srgbClr val="000066"/>
                </a:solidFill>
                <a:sym typeface="Symbol" panose="05050102010706020507" pitchFamily="18" charset="2"/>
              </a:rPr>
              <a:t> || ID</a:t>
            </a:r>
            <a:r>
              <a:rPr lang="en-US" altLang="zh-CN" baseline="-25000">
                <a:solidFill>
                  <a:srgbClr val="000066"/>
                </a:solidFill>
                <a:sym typeface="Symbol" panose="05050102010706020507" pitchFamily="18" charset="2"/>
              </a:rPr>
              <a:t>v</a:t>
            </a:r>
            <a:r>
              <a:rPr lang="en-US" altLang="zh-CN">
                <a:solidFill>
                  <a:srgbClr val="000066"/>
                </a:solidFill>
                <a:sym typeface="Symbol" panose="05050102010706020507" pitchFamily="18" charset="2"/>
              </a:rPr>
              <a:t> || Ticket</a:t>
            </a:r>
            <a:r>
              <a:rPr lang="en-US" altLang="zh-CN" baseline="-25000">
                <a:solidFill>
                  <a:srgbClr val="000066"/>
                </a:solidFill>
                <a:sym typeface="Symbol" panose="05050102010706020507" pitchFamily="18" charset="2"/>
              </a:rPr>
              <a:t>tgs</a:t>
            </a:r>
            <a:endParaRPr lang="en-US" altLang="zh-CN">
              <a:solidFill>
                <a:srgbClr val="000066"/>
              </a:solidFill>
              <a:sym typeface="Symbol" panose="05050102010706020507" pitchFamily="18" charset="2"/>
            </a:endParaRPr>
          </a:p>
          <a:p>
            <a:r>
              <a:rPr lang="en-US" altLang="zh-CN">
                <a:solidFill>
                  <a:srgbClr val="000066"/>
                </a:solidFill>
                <a:sym typeface="Symbol" panose="05050102010706020507" pitchFamily="18" charset="2"/>
              </a:rPr>
              <a:t>(4) TGS  C : Ticket</a:t>
            </a:r>
            <a:r>
              <a:rPr lang="en-US" altLang="zh-CN" baseline="-25000">
                <a:solidFill>
                  <a:srgbClr val="000066"/>
                </a:solidFill>
                <a:sym typeface="Symbol" panose="05050102010706020507" pitchFamily="18" charset="2"/>
              </a:rPr>
              <a:t>V</a:t>
            </a:r>
            <a:endParaRPr lang="en-US" altLang="zh-CN">
              <a:solidFill>
                <a:srgbClr val="000066"/>
              </a:solidFill>
              <a:sym typeface="Symbol" panose="05050102010706020507" pitchFamily="18" charset="2"/>
            </a:endParaRPr>
          </a:p>
          <a:p>
            <a:endParaRPr lang="en-US" altLang="zh-CN">
              <a:solidFill>
                <a:srgbClr val="000066"/>
              </a:solidFill>
              <a:sym typeface="Symbol" panose="05050102010706020507" pitchFamily="18" charset="2"/>
            </a:endParaRPr>
          </a:p>
          <a:p>
            <a:r>
              <a:rPr lang="en-US" altLang="zh-CN">
                <a:solidFill>
                  <a:srgbClr val="000066"/>
                </a:solidFill>
                <a:sym typeface="Symbol" panose="05050102010706020507" pitchFamily="18" charset="2"/>
              </a:rPr>
              <a:t>Once per service session</a:t>
            </a:r>
            <a:endParaRPr lang="en-US" altLang="zh-CN">
              <a:solidFill>
                <a:srgbClr val="000066"/>
              </a:solidFill>
              <a:sym typeface="Symbol" panose="05050102010706020507" pitchFamily="18" charset="2"/>
            </a:endParaRPr>
          </a:p>
          <a:p>
            <a:r>
              <a:rPr lang="en-US" altLang="zh-CN">
                <a:solidFill>
                  <a:srgbClr val="000066"/>
                </a:solidFill>
                <a:sym typeface="Symbol" panose="05050102010706020507" pitchFamily="18" charset="2"/>
              </a:rPr>
              <a:t>(5) C  V : ID</a:t>
            </a:r>
            <a:r>
              <a:rPr lang="en-US" altLang="zh-CN" baseline="-25000">
                <a:solidFill>
                  <a:srgbClr val="000066"/>
                </a:solidFill>
                <a:sym typeface="Symbol" panose="05050102010706020507" pitchFamily="18" charset="2"/>
              </a:rPr>
              <a:t>C</a:t>
            </a:r>
            <a:r>
              <a:rPr lang="en-US" altLang="zh-CN">
                <a:solidFill>
                  <a:srgbClr val="000066"/>
                </a:solidFill>
                <a:sym typeface="Symbol" panose="05050102010706020507" pitchFamily="18" charset="2"/>
              </a:rPr>
              <a:t> || Ticket</a:t>
            </a:r>
            <a:r>
              <a:rPr lang="en-US" altLang="zh-CN" baseline="-25000">
                <a:solidFill>
                  <a:srgbClr val="000066"/>
                </a:solidFill>
                <a:sym typeface="Symbol" panose="05050102010706020507" pitchFamily="18" charset="2"/>
              </a:rPr>
              <a:t>V</a:t>
            </a:r>
            <a:endParaRPr lang="en-US" altLang="zh-CN">
              <a:solidFill>
                <a:srgbClr val="000066"/>
              </a:solidFill>
              <a:sym typeface="Symbol" panose="05050102010706020507" pitchFamily="18" charset="2"/>
            </a:endParaRPr>
          </a:p>
          <a:p>
            <a:endParaRPr lang="en-US" altLang="zh-CN">
              <a:solidFill>
                <a:srgbClr val="000066"/>
              </a:solidFill>
              <a:sym typeface="Symbol" panose="05050102010706020507" pitchFamily="18" charset="2"/>
            </a:endParaRPr>
          </a:p>
          <a:p>
            <a:r>
              <a:rPr lang="en-US" altLang="zh-CN">
                <a:solidFill>
                  <a:srgbClr val="000066"/>
                </a:solidFill>
                <a:sym typeface="Symbol" panose="05050102010706020507" pitchFamily="18" charset="2"/>
              </a:rPr>
              <a:t>Ticket</a:t>
            </a:r>
            <a:r>
              <a:rPr lang="en-US" altLang="zh-CN" baseline="-25000">
                <a:solidFill>
                  <a:srgbClr val="000066"/>
                </a:solidFill>
                <a:sym typeface="Symbol" panose="05050102010706020507" pitchFamily="18" charset="2"/>
              </a:rPr>
              <a:t>tgs</a:t>
            </a:r>
            <a:r>
              <a:rPr lang="en-US" altLang="zh-CN">
                <a:solidFill>
                  <a:srgbClr val="000066"/>
                </a:solidFill>
                <a:sym typeface="Symbol" panose="05050102010706020507" pitchFamily="18" charset="2"/>
              </a:rPr>
              <a:t> = E</a:t>
            </a:r>
            <a:r>
              <a:rPr lang="en-US" altLang="zh-CN" baseline="-25000">
                <a:solidFill>
                  <a:srgbClr val="000066"/>
                </a:solidFill>
                <a:sym typeface="Symbol" panose="05050102010706020507" pitchFamily="18" charset="2"/>
              </a:rPr>
              <a:t>K</a:t>
            </a:r>
            <a:r>
              <a:rPr lang="en-US" altLang="zh-CN" baseline="-50000">
                <a:solidFill>
                  <a:srgbClr val="000066"/>
                </a:solidFill>
                <a:sym typeface="Symbol" panose="05050102010706020507" pitchFamily="18" charset="2"/>
              </a:rPr>
              <a:t>tgs</a:t>
            </a:r>
            <a:r>
              <a:rPr lang="en-US" altLang="zh-CN">
                <a:solidFill>
                  <a:srgbClr val="000066"/>
                </a:solidFill>
                <a:sym typeface="Symbol" panose="05050102010706020507" pitchFamily="18" charset="2"/>
              </a:rPr>
              <a:t>[ID</a:t>
            </a:r>
            <a:r>
              <a:rPr lang="en-US" altLang="zh-CN" baseline="-25000">
                <a:solidFill>
                  <a:srgbClr val="000066"/>
                </a:solidFill>
                <a:sym typeface="Symbol" panose="05050102010706020507" pitchFamily="18" charset="2"/>
              </a:rPr>
              <a:t>C</a:t>
            </a:r>
            <a:r>
              <a:rPr lang="en-US" altLang="zh-CN">
                <a:solidFill>
                  <a:srgbClr val="000066"/>
                </a:solidFill>
                <a:sym typeface="Symbol" panose="05050102010706020507" pitchFamily="18" charset="2"/>
              </a:rPr>
              <a:t>||AD</a:t>
            </a:r>
            <a:r>
              <a:rPr lang="en-US" altLang="zh-CN" baseline="-25000">
                <a:solidFill>
                  <a:srgbClr val="000066"/>
                </a:solidFill>
                <a:sym typeface="Symbol" panose="05050102010706020507" pitchFamily="18" charset="2"/>
              </a:rPr>
              <a:t>C</a:t>
            </a:r>
            <a:r>
              <a:rPr lang="en-US" altLang="zh-CN">
                <a:solidFill>
                  <a:srgbClr val="000066"/>
                </a:solidFill>
                <a:sym typeface="Symbol" panose="05050102010706020507" pitchFamily="18" charset="2"/>
              </a:rPr>
              <a:t>||ID</a:t>
            </a:r>
            <a:r>
              <a:rPr lang="en-US" altLang="zh-CN" baseline="-25000">
                <a:solidFill>
                  <a:srgbClr val="000066"/>
                </a:solidFill>
                <a:sym typeface="Symbol" panose="05050102010706020507" pitchFamily="18" charset="2"/>
              </a:rPr>
              <a:t>tgs</a:t>
            </a:r>
            <a:r>
              <a:rPr lang="en-US" altLang="zh-CN">
                <a:solidFill>
                  <a:srgbClr val="000066"/>
                </a:solidFill>
                <a:sym typeface="Symbol" panose="05050102010706020507" pitchFamily="18" charset="2"/>
              </a:rPr>
              <a:t>||TS</a:t>
            </a:r>
            <a:r>
              <a:rPr lang="en-US" altLang="zh-CN" baseline="-25000">
                <a:solidFill>
                  <a:srgbClr val="000066"/>
                </a:solidFill>
                <a:sym typeface="Symbol" panose="05050102010706020507" pitchFamily="18" charset="2"/>
              </a:rPr>
              <a:t>1</a:t>
            </a:r>
            <a:r>
              <a:rPr lang="en-US" altLang="zh-CN">
                <a:solidFill>
                  <a:srgbClr val="000066"/>
                </a:solidFill>
                <a:sym typeface="Symbol" panose="05050102010706020507" pitchFamily="18" charset="2"/>
              </a:rPr>
              <a:t>||Lifetime</a:t>
            </a:r>
            <a:r>
              <a:rPr lang="en-US" altLang="zh-CN" baseline="-25000">
                <a:solidFill>
                  <a:srgbClr val="000066"/>
                </a:solidFill>
                <a:sym typeface="Symbol" panose="05050102010706020507" pitchFamily="18" charset="2"/>
              </a:rPr>
              <a:t>1</a:t>
            </a:r>
            <a:r>
              <a:rPr lang="en-US" altLang="zh-CN">
                <a:solidFill>
                  <a:srgbClr val="000066"/>
                </a:solidFill>
                <a:sym typeface="Symbol" panose="05050102010706020507" pitchFamily="18" charset="2"/>
              </a:rPr>
              <a:t>]</a:t>
            </a:r>
            <a:endParaRPr lang="en-US" altLang="zh-CN">
              <a:solidFill>
                <a:srgbClr val="000066"/>
              </a:solidFill>
              <a:sym typeface="Symbol" panose="05050102010706020507" pitchFamily="18" charset="2"/>
            </a:endParaRPr>
          </a:p>
          <a:p>
            <a:r>
              <a:rPr lang="en-US" altLang="zh-CN">
                <a:solidFill>
                  <a:srgbClr val="000066"/>
                </a:solidFill>
                <a:sym typeface="Symbol" panose="05050102010706020507" pitchFamily="18" charset="2"/>
              </a:rPr>
              <a:t>Ticket</a:t>
            </a:r>
            <a:r>
              <a:rPr lang="en-US" altLang="zh-CN" baseline="-25000">
                <a:solidFill>
                  <a:srgbClr val="000066"/>
                </a:solidFill>
                <a:sym typeface="Symbol" panose="05050102010706020507" pitchFamily="18" charset="2"/>
              </a:rPr>
              <a:t>V</a:t>
            </a:r>
            <a:r>
              <a:rPr lang="en-US" altLang="zh-CN">
                <a:solidFill>
                  <a:srgbClr val="000066"/>
                </a:solidFill>
                <a:sym typeface="Symbol" panose="05050102010706020507" pitchFamily="18" charset="2"/>
              </a:rPr>
              <a:t>  = E</a:t>
            </a:r>
            <a:r>
              <a:rPr lang="en-US" altLang="zh-CN" baseline="-25000">
                <a:solidFill>
                  <a:srgbClr val="000066"/>
                </a:solidFill>
                <a:sym typeface="Symbol" panose="05050102010706020507" pitchFamily="18" charset="2"/>
              </a:rPr>
              <a:t>K</a:t>
            </a:r>
            <a:r>
              <a:rPr lang="en-US" altLang="zh-CN" baseline="-50000">
                <a:solidFill>
                  <a:srgbClr val="000066"/>
                </a:solidFill>
                <a:sym typeface="Symbol" panose="05050102010706020507" pitchFamily="18" charset="2"/>
              </a:rPr>
              <a:t>V</a:t>
            </a:r>
            <a:r>
              <a:rPr lang="en-US" altLang="zh-CN">
                <a:solidFill>
                  <a:srgbClr val="000066"/>
                </a:solidFill>
                <a:sym typeface="Symbol" panose="05050102010706020507" pitchFamily="18" charset="2"/>
              </a:rPr>
              <a:t>[ID</a:t>
            </a:r>
            <a:r>
              <a:rPr lang="en-US" altLang="zh-CN" baseline="-25000">
                <a:solidFill>
                  <a:srgbClr val="000066"/>
                </a:solidFill>
                <a:sym typeface="Symbol" panose="05050102010706020507" pitchFamily="18" charset="2"/>
              </a:rPr>
              <a:t>C</a:t>
            </a:r>
            <a:r>
              <a:rPr lang="en-US" altLang="zh-CN">
                <a:solidFill>
                  <a:srgbClr val="000066"/>
                </a:solidFill>
                <a:sym typeface="Symbol" panose="05050102010706020507" pitchFamily="18" charset="2"/>
              </a:rPr>
              <a:t>||AD</a:t>
            </a:r>
            <a:r>
              <a:rPr lang="en-US" altLang="zh-CN" baseline="-25000">
                <a:solidFill>
                  <a:srgbClr val="000066"/>
                </a:solidFill>
                <a:sym typeface="Symbol" panose="05050102010706020507" pitchFamily="18" charset="2"/>
              </a:rPr>
              <a:t>C</a:t>
            </a:r>
            <a:r>
              <a:rPr lang="en-US" altLang="zh-CN">
                <a:solidFill>
                  <a:srgbClr val="000066"/>
                </a:solidFill>
                <a:sym typeface="Symbol" panose="05050102010706020507" pitchFamily="18" charset="2"/>
              </a:rPr>
              <a:t>||ID</a:t>
            </a:r>
            <a:r>
              <a:rPr lang="en-US" altLang="zh-CN" baseline="-25000">
                <a:solidFill>
                  <a:srgbClr val="000066"/>
                </a:solidFill>
                <a:sym typeface="Symbol" panose="05050102010706020507" pitchFamily="18" charset="2"/>
              </a:rPr>
              <a:t>V</a:t>
            </a:r>
            <a:r>
              <a:rPr lang="en-US" altLang="zh-CN">
                <a:solidFill>
                  <a:srgbClr val="000066"/>
                </a:solidFill>
                <a:sym typeface="Symbol" panose="05050102010706020507" pitchFamily="18" charset="2"/>
              </a:rPr>
              <a:t>||TS</a:t>
            </a:r>
            <a:r>
              <a:rPr lang="en-US" altLang="zh-CN" baseline="-25000">
                <a:solidFill>
                  <a:srgbClr val="000066"/>
                </a:solidFill>
                <a:sym typeface="Symbol" panose="05050102010706020507" pitchFamily="18" charset="2"/>
              </a:rPr>
              <a:t>2</a:t>
            </a:r>
            <a:r>
              <a:rPr lang="en-US" altLang="zh-CN">
                <a:solidFill>
                  <a:srgbClr val="000066"/>
                </a:solidFill>
                <a:sym typeface="Symbol" panose="05050102010706020507" pitchFamily="18" charset="2"/>
              </a:rPr>
              <a:t>||Lifetime</a:t>
            </a:r>
            <a:r>
              <a:rPr lang="en-US" altLang="zh-CN" baseline="-25000">
                <a:solidFill>
                  <a:srgbClr val="000066"/>
                </a:solidFill>
                <a:sym typeface="Symbol" panose="05050102010706020507" pitchFamily="18" charset="2"/>
              </a:rPr>
              <a:t>2</a:t>
            </a:r>
            <a:r>
              <a:rPr lang="en-US" altLang="zh-CN">
                <a:solidFill>
                  <a:srgbClr val="000066"/>
                </a:solidFill>
                <a:sym typeface="Symbol" panose="05050102010706020507" pitchFamily="18" charset="2"/>
              </a:rPr>
              <a:t>] </a:t>
            </a:r>
            <a:endParaRPr lang="en-US" altLang="zh-CN">
              <a:solidFill>
                <a:srgbClr val="000066"/>
              </a:solidFill>
              <a:sym typeface="Symbol" panose="05050102010706020507" pitchFamily="18" charset="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5079524" y="1421357"/>
            <a:ext cx="3812888" cy="3448887"/>
            <a:chOff x="-36512" y="1484784"/>
            <a:chExt cx="3812888" cy="3448887"/>
          </a:xfrm>
        </p:grpSpPr>
        <p:sp>
          <p:nvSpPr>
            <p:cNvPr id="97" name="Rectangle 2"/>
            <p:cNvSpPr>
              <a:spLocks noChangeArrowheads="1"/>
            </p:cNvSpPr>
            <p:nvPr/>
          </p:nvSpPr>
          <p:spPr bwMode="ltGray">
            <a:xfrm>
              <a:off x="-36512" y="1484784"/>
              <a:ext cx="3812888" cy="1080120"/>
            </a:xfrm>
            <a:prstGeom prst="rect">
              <a:avLst/>
            </a:prstGeom>
            <a:solidFill>
              <a:schemeClr val="bg2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eaLnBrk="0" hangingPunct="0"/>
              <a:endParaRPr lang="zh-CN" altLang="zh-CN" b="1">
                <a:solidFill>
                  <a:srgbClr val="000066"/>
                </a:solidFill>
              </a:endParaRPr>
            </a:p>
          </p:txBody>
        </p:sp>
        <p:sp>
          <p:nvSpPr>
            <p:cNvPr id="116755" name="Oval 85"/>
            <p:cNvSpPr>
              <a:spLocks noChangeArrowheads="1"/>
            </p:cNvSpPr>
            <p:nvPr/>
          </p:nvSpPr>
          <p:spPr bwMode="auto">
            <a:xfrm>
              <a:off x="-36512" y="4390256"/>
              <a:ext cx="433387" cy="433387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K</a:t>
              </a:r>
              <a:r>
                <a:rPr lang="en-US" altLang="zh-CN" sz="1400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c</a:t>
              </a:r>
              <a:endParaRPr lang="en-US" altLang="zh-CN" sz="1400" baseline="-25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6756" name="Oval 86"/>
            <p:cNvSpPr>
              <a:spLocks noChangeArrowheads="1"/>
            </p:cNvSpPr>
            <p:nvPr/>
          </p:nvSpPr>
          <p:spPr bwMode="auto">
            <a:xfrm>
              <a:off x="36513" y="1627461"/>
              <a:ext cx="433387" cy="433387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K</a:t>
              </a:r>
              <a:r>
                <a:rPr lang="en-US" altLang="zh-CN" sz="1400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c</a:t>
              </a:r>
              <a:endParaRPr lang="en-US" altLang="zh-CN" sz="1400" baseline="-25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6757" name="Oval 87"/>
            <p:cNvSpPr>
              <a:spLocks noChangeArrowheads="1"/>
            </p:cNvSpPr>
            <p:nvPr/>
          </p:nvSpPr>
          <p:spPr bwMode="auto">
            <a:xfrm>
              <a:off x="2268761" y="1627461"/>
              <a:ext cx="433387" cy="433387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K</a:t>
              </a:r>
              <a:r>
                <a:rPr lang="en-US" altLang="zh-CN" sz="1400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tgs</a:t>
              </a:r>
              <a:endParaRPr lang="en-US" altLang="zh-CN" sz="1400" baseline="-25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6758" name="Oval 88"/>
            <p:cNvSpPr>
              <a:spLocks noChangeArrowheads="1"/>
            </p:cNvSpPr>
            <p:nvPr/>
          </p:nvSpPr>
          <p:spPr bwMode="auto">
            <a:xfrm>
              <a:off x="3278212" y="4390256"/>
              <a:ext cx="433387" cy="433387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K</a:t>
              </a:r>
              <a:r>
                <a:rPr lang="en-US" altLang="zh-CN" sz="1400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v</a:t>
              </a:r>
              <a:endParaRPr lang="en-US" altLang="zh-CN" sz="1400" baseline="-25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6759" name="Oval 89"/>
            <p:cNvSpPr>
              <a:spLocks noChangeArrowheads="1"/>
            </p:cNvSpPr>
            <p:nvPr/>
          </p:nvSpPr>
          <p:spPr bwMode="auto">
            <a:xfrm>
              <a:off x="1045964" y="1627461"/>
              <a:ext cx="433387" cy="433387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K</a:t>
              </a:r>
              <a:r>
                <a:rPr lang="en-US" altLang="zh-CN" sz="1400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tgs</a:t>
              </a:r>
              <a:endParaRPr lang="en-US" altLang="zh-CN" sz="1400" baseline="-25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6760" name="Oval 90"/>
            <p:cNvSpPr>
              <a:spLocks noChangeArrowheads="1"/>
            </p:cNvSpPr>
            <p:nvPr/>
          </p:nvSpPr>
          <p:spPr bwMode="auto">
            <a:xfrm>
              <a:off x="3278212" y="1627461"/>
              <a:ext cx="433387" cy="433387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K</a:t>
              </a:r>
              <a:r>
                <a:rPr lang="en-US" altLang="zh-CN" sz="1400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v</a:t>
              </a:r>
              <a:endParaRPr lang="en-US" altLang="zh-CN" sz="1400" baseline="-25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3" name="矩形 92"/>
            <p:cNvSpPr/>
            <p:nvPr/>
          </p:nvSpPr>
          <p:spPr>
            <a:xfrm>
              <a:off x="410376" y="1918172"/>
              <a:ext cx="706926" cy="504825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smtClean="0">
                  <a:solidFill>
                    <a:srgbClr val="C00000"/>
                  </a:solidFill>
                </a:rPr>
                <a:t>AS</a:t>
              </a:r>
              <a:endParaRPr lang="zh-CN" altLang="en-US" sz="2000" b="1">
                <a:solidFill>
                  <a:srgbClr val="C00000"/>
                </a:solidFill>
              </a:endParaRPr>
            </a:p>
          </p:txBody>
        </p:sp>
        <p:sp>
          <p:nvSpPr>
            <p:cNvPr id="94" name="矩形 93"/>
            <p:cNvSpPr/>
            <p:nvPr/>
          </p:nvSpPr>
          <p:spPr>
            <a:xfrm>
              <a:off x="2652793" y="1918172"/>
              <a:ext cx="706926" cy="504825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</a:rPr>
                <a:t>TGS</a:t>
              </a:r>
              <a:endParaRPr lang="zh-CN" altLang="en-US" sz="2000" b="1">
                <a:solidFill>
                  <a:srgbClr val="C00000"/>
                </a:solidFill>
              </a:endParaRPr>
            </a:p>
          </p:txBody>
        </p:sp>
        <p:sp>
          <p:nvSpPr>
            <p:cNvPr id="95" name="矩形 94"/>
            <p:cNvSpPr/>
            <p:nvPr/>
          </p:nvSpPr>
          <p:spPr>
            <a:xfrm>
              <a:off x="2580662" y="4246240"/>
              <a:ext cx="706926" cy="504825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smtClean="0">
                  <a:solidFill>
                    <a:srgbClr val="C00000"/>
                  </a:solidFill>
                </a:rPr>
                <a:t>V</a:t>
              </a:r>
              <a:endParaRPr lang="zh-CN" altLang="en-US" sz="2000" b="1">
                <a:solidFill>
                  <a:srgbClr val="C00000"/>
                </a:solidFill>
              </a:endParaRPr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267740" y="2694160"/>
              <a:ext cx="425116" cy="1382912"/>
              <a:chOff x="3066764" y="2694160"/>
              <a:chExt cx="425116" cy="1382912"/>
            </a:xfrm>
          </p:grpSpPr>
          <p:sp>
            <p:nvSpPr>
              <p:cNvPr id="116778" name="Line 60"/>
              <p:cNvSpPr>
                <a:spLocks noChangeShapeType="1"/>
              </p:cNvSpPr>
              <p:nvPr/>
            </p:nvSpPr>
            <p:spPr bwMode="auto">
              <a:xfrm flipV="1">
                <a:off x="3432356" y="2694160"/>
                <a:ext cx="0" cy="1382912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tailEnd type="triangle" w="med" len="med"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98" name="Text Box 11"/>
              <p:cNvSpPr txBox="1">
                <a:spLocks noChangeArrowheads="1"/>
              </p:cNvSpPr>
              <p:nvPr/>
            </p:nvSpPr>
            <p:spPr bwMode="ltGray">
              <a:xfrm>
                <a:off x="3066764" y="3089612"/>
                <a:ext cx="42511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9pPr>
              </a:lstStyle>
              <a:p>
                <a:r>
                  <a:rPr lang="en-US" altLang="zh-CN" sz="1600">
                    <a:solidFill>
                      <a:srgbClr val="000066"/>
                    </a:solidFill>
                  </a:rPr>
                  <a:t>(1)</a:t>
                </a:r>
                <a:endParaRPr lang="en-US" altLang="zh-CN" sz="1600">
                  <a:solidFill>
                    <a:srgbClr val="000066"/>
                  </a:solidFill>
                </a:endParaRPr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836872" y="2694159"/>
              <a:ext cx="425116" cy="1382913"/>
              <a:chOff x="3707904" y="2694159"/>
              <a:chExt cx="425116" cy="1382913"/>
            </a:xfrm>
          </p:grpSpPr>
          <p:sp>
            <p:nvSpPr>
              <p:cNvPr id="116777" name="Line 64"/>
              <p:cNvSpPr>
                <a:spLocks noChangeShapeType="1"/>
              </p:cNvSpPr>
              <p:nvPr/>
            </p:nvSpPr>
            <p:spPr bwMode="auto">
              <a:xfrm>
                <a:off x="3707904" y="2694159"/>
                <a:ext cx="0" cy="1382913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tailEnd type="triangle" w="med" len="med"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99" name="Text Box 12"/>
              <p:cNvSpPr txBox="1">
                <a:spLocks noChangeArrowheads="1"/>
              </p:cNvSpPr>
              <p:nvPr/>
            </p:nvSpPr>
            <p:spPr bwMode="ltGray">
              <a:xfrm>
                <a:off x="3707904" y="3095565"/>
                <a:ext cx="42511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9pPr>
              </a:lstStyle>
              <a:p>
                <a:r>
                  <a:rPr lang="en-US" altLang="zh-CN" sz="1600">
                    <a:solidFill>
                      <a:srgbClr val="000066"/>
                    </a:solidFill>
                  </a:rPr>
                  <a:t>(2)</a:t>
                </a:r>
                <a:endParaRPr lang="en-US" altLang="zh-CN" sz="1600">
                  <a:solidFill>
                    <a:srgbClr val="000066"/>
                  </a:solidFill>
                </a:endParaRPr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1045964" y="2787252"/>
              <a:ext cx="1439490" cy="1289819"/>
              <a:chOff x="4067944" y="2787252"/>
              <a:chExt cx="1439490" cy="1289819"/>
            </a:xfrm>
          </p:grpSpPr>
          <p:sp>
            <p:nvSpPr>
              <p:cNvPr id="116774" name="Line 66"/>
              <p:cNvSpPr>
                <a:spLocks noChangeShapeType="1"/>
              </p:cNvSpPr>
              <p:nvPr/>
            </p:nvSpPr>
            <p:spPr bwMode="auto">
              <a:xfrm flipV="1">
                <a:off x="4067944" y="2787252"/>
                <a:ext cx="1439490" cy="1289819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tailEnd type="triangle" w="med" len="med"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100" name="Text Box 13"/>
              <p:cNvSpPr txBox="1">
                <a:spLocks noChangeArrowheads="1"/>
              </p:cNvSpPr>
              <p:nvPr/>
            </p:nvSpPr>
            <p:spPr bwMode="ltGray">
              <a:xfrm>
                <a:off x="4554253" y="3082865"/>
                <a:ext cx="42511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9pPr>
              </a:lstStyle>
              <a:p>
                <a:r>
                  <a:rPr lang="en-US" altLang="zh-CN" sz="1600">
                    <a:solidFill>
                      <a:srgbClr val="000066"/>
                    </a:solidFill>
                  </a:rPr>
                  <a:t>(3)</a:t>
                </a:r>
                <a:endParaRPr lang="en-US" altLang="zh-CN" sz="1600">
                  <a:solidFill>
                    <a:srgbClr val="000066"/>
                  </a:solidFill>
                </a:endParaRPr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1261986" y="2956530"/>
              <a:ext cx="1390807" cy="1227932"/>
              <a:chOff x="4283966" y="2956530"/>
              <a:chExt cx="1390807" cy="1227932"/>
            </a:xfrm>
          </p:grpSpPr>
          <p:sp>
            <p:nvSpPr>
              <p:cNvPr id="116772" name="Line 69"/>
              <p:cNvSpPr>
                <a:spLocks noChangeShapeType="1"/>
              </p:cNvSpPr>
              <p:nvPr/>
            </p:nvSpPr>
            <p:spPr bwMode="auto">
              <a:xfrm flipH="1">
                <a:off x="4283966" y="2956530"/>
                <a:ext cx="1390807" cy="1227932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tailEnd type="triangle" w="med" len="med"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101" name="Text Box 17"/>
              <p:cNvSpPr txBox="1">
                <a:spLocks noChangeArrowheads="1"/>
              </p:cNvSpPr>
              <p:nvPr/>
            </p:nvSpPr>
            <p:spPr bwMode="ltGray">
              <a:xfrm>
                <a:off x="4875496" y="3628891"/>
                <a:ext cx="42511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9pPr>
              </a:lstStyle>
              <a:p>
                <a:r>
                  <a:rPr lang="en-US" altLang="zh-CN" sz="1600">
                    <a:solidFill>
                      <a:srgbClr val="000066"/>
                    </a:solidFill>
                  </a:rPr>
                  <a:t>(4)</a:t>
                </a:r>
                <a:endParaRPr lang="en-US" altLang="zh-CN" sz="1600">
                  <a:solidFill>
                    <a:srgbClr val="000066"/>
                  </a:solidFill>
                </a:endParaRPr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1261987" y="4552047"/>
              <a:ext cx="1151633" cy="381624"/>
              <a:chOff x="4283967" y="4552047"/>
              <a:chExt cx="1151633" cy="381624"/>
            </a:xfrm>
          </p:grpSpPr>
          <p:sp>
            <p:nvSpPr>
              <p:cNvPr id="116770" name="Line 72"/>
              <p:cNvSpPr>
                <a:spLocks noChangeShapeType="1"/>
              </p:cNvSpPr>
              <p:nvPr/>
            </p:nvSpPr>
            <p:spPr bwMode="auto">
              <a:xfrm>
                <a:off x="4283967" y="4552047"/>
                <a:ext cx="1151633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tailEnd type="triangle" w="med" len="med"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102" name="Text Box 18"/>
              <p:cNvSpPr txBox="1">
                <a:spLocks noChangeArrowheads="1"/>
              </p:cNvSpPr>
              <p:nvPr/>
            </p:nvSpPr>
            <p:spPr bwMode="ltGray">
              <a:xfrm>
                <a:off x="4640324" y="4595117"/>
                <a:ext cx="42511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9pPr>
              </a:lstStyle>
              <a:p>
                <a:r>
                  <a:rPr lang="en-US" altLang="zh-CN" sz="1600">
                    <a:solidFill>
                      <a:srgbClr val="000066"/>
                    </a:solidFill>
                  </a:rPr>
                  <a:t>(5)</a:t>
                </a:r>
                <a:endParaRPr lang="en-US" altLang="zh-CN" sz="1600">
                  <a:solidFill>
                    <a:srgbClr val="000066"/>
                  </a:solidFill>
                </a:endParaRPr>
              </a:p>
            </p:txBody>
          </p:sp>
        </p:grpSp>
        <p:grpSp>
          <p:nvGrpSpPr>
            <p:cNvPr id="3" name="组合 2"/>
            <p:cNvGrpSpPr/>
            <p:nvPr/>
          </p:nvGrpSpPr>
          <p:grpSpPr>
            <a:xfrm>
              <a:off x="561324" y="4184462"/>
              <a:ext cx="418225" cy="565834"/>
              <a:chOff x="3432356" y="4519350"/>
              <a:chExt cx="418225" cy="565834"/>
            </a:xfrm>
          </p:grpSpPr>
          <p:pic>
            <p:nvPicPr>
              <p:cNvPr id="92" name="Picture 12" descr="Yellow User-2"/>
              <p:cNvPicPr>
                <a:picLocks noChangeAspect="1" noChangeArrowheads="1"/>
              </p:cNvPicPr>
              <p:nvPr/>
            </p:nvPicPr>
            <p:blipFill>
              <a:blip r:embed="rId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32356" y="4519350"/>
                <a:ext cx="418225" cy="5658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6747" name="Text Box 58"/>
              <p:cNvSpPr txBox="1">
                <a:spLocks noChangeArrowheads="1"/>
              </p:cNvSpPr>
              <p:nvPr/>
            </p:nvSpPr>
            <p:spPr bwMode="auto">
              <a:xfrm>
                <a:off x="3502986" y="4688687"/>
                <a:ext cx="282833" cy="396497"/>
              </a:xfrm>
              <a:prstGeom prst="rect">
                <a:avLst/>
              </a:prstGeom>
              <a:noFill/>
              <a:ln w="9525" algn="ctr">
                <a:noFill/>
                <a:miter lim="800000"/>
              </a:ln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000" b="1" smtClean="0">
                    <a:latin typeface="Times New Roman" panose="02020603050405020304" pitchFamily="18" charset="0"/>
                  </a:rPr>
                  <a:t>C</a:t>
                </a:r>
                <a:endParaRPr lang="zh-CN" altLang="en-US" sz="2000" b="1">
                  <a:latin typeface="Times New Roman" panose="02020603050405020304" pitchFamily="18" charset="0"/>
                </a:endParaRPr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4400" smtClean="0">
                <a:latin typeface="Times New Roman" panose="02020603050405020304" pitchFamily="18" charset="0"/>
              </a:rPr>
              <a:t>Kerberos——</a:t>
            </a:r>
            <a:r>
              <a:rPr lang="zh-CN" altLang="en-US" sz="4400" smtClean="0">
                <a:latin typeface="Times New Roman" panose="02020603050405020304" pitchFamily="18" charset="0"/>
              </a:rPr>
              <a:t>安全方案</a:t>
            </a:r>
            <a:endParaRPr lang="zh-CN" altLang="en-US" sz="4400">
              <a:latin typeface="Times New Roman" panose="02020603050405020304" pitchFamily="18" charset="0"/>
            </a:endParaRPr>
          </a:p>
        </p:txBody>
      </p:sp>
      <p:sp>
        <p:nvSpPr>
          <p:cNvPr id="116738" name="日期占位符 3"/>
          <p:cNvSpPr>
            <a:spLocks noGrp="1"/>
          </p:cNvSpPr>
          <p:nvPr>
            <p:ph type="dt" sz="half" idx="2"/>
          </p:nvPr>
        </p:nvSpPr>
        <p:spPr bwMode="auto">
          <a:noFill/>
          <a:ln>
            <a:miter lim="800000"/>
          </a:ln>
        </p:spPr>
        <p:txBody>
          <a:bodyPr wrap="square" lIns="91440" tIns="45720" rIns="91440" bIns="45720" numCol="1" anchorCtr="0" compatLnSpc="1"/>
          <a:lstStyle/>
          <a:p>
            <a:fld id="{1AD32982-6C3D-4559-9951-C0245D5DEF6B}" type="datetime1">
              <a:rPr lang="zh-CN" altLang="en-US" smtClean="0"/>
            </a:fld>
            <a:endParaRPr lang="en-US" altLang="zh-CN" smtClean="0"/>
          </a:p>
        </p:txBody>
      </p:sp>
      <p:sp>
        <p:nvSpPr>
          <p:cNvPr id="109" name="Text Box 4"/>
          <p:cNvSpPr txBox="1">
            <a:spLocks noChangeArrowheads="1"/>
          </p:cNvSpPr>
          <p:nvPr/>
        </p:nvSpPr>
        <p:spPr bwMode="ltGray">
          <a:xfrm>
            <a:off x="0" y="1424965"/>
            <a:ext cx="5751896" cy="34163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r>
              <a:rPr lang="zh-CN" altLang="en-US" b="1" dirty="0" smtClean="0">
                <a:solidFill>
                  <a:srgbClr val="000066"/>
                </a:solidFill>
                <a:sym typeface="Symbol" panose="05050102010706020507" pitchFamily="18" charset="2"/>
              </a:rPr>
              <a:t>问题：</a:t>
            </a:r>
            <a:endParaRPr lang="en-US" altLang="zh-CN" b="1" dirty="0" smtClean="0">
              <a:solidFill>
                <a:srgbClr val="000066"/>
              </a:solidFill>
              <a:sym typeface="Symbol" panose="05050102010706020507" pitchFamily="18" charset="2"/>
            </a:endParaRPr>
          </a:p>
          <a:p>
            <a:pPr marL="457200" indent="-457200">
              <a:buAutoNum type="arabicPeriod"/>
            </a:pPr>
            <a:r>
              <a:rPr lang="zh-CN" altLang="en-US" b="1" dirty="0" smtClean="0">
                <a:solidFill>
                  <a:srgbClr val="000066"/>
                </a:solidFill>
                <a:sym typeface="Symbol" panose="05050102010706020507" pitchFamily="18" charset="2"/>
              </a:rPr>
              <a:t>生存期问题</a:t>
            </a:r>
            <a:endParaRPr lang="en-US" altLang="zh-CN" b="1" dirty="0" smtClean="0">
              <a:solidFill>
                <a:srgbClr val="000066"/>
              </a:solidFill>
              <a:sym typeface="Symbol" panose="05050102010706020507" pitchFamily="18" charset="2"/>
            </a:endParaRPr>
          </a:p>
          <a:p>
            <a:r>
              <a:rPr lang="en-US" altLang="zh-CN" b="1" dirty="0">
                <a:solidFill>
                  <a:srgbClr val="000066"/>
                </a:solidFill>
                <a:sym typeface="Symbol" panose="05050102010706020507" pitchFamily="18" charset="2"/>
              </a:rPr>
              <a:t> </a:t>
            </a:r>
            <a:r>
              <a:rPr lang="en-US" altLang="zh-CN" b="1" dirty="0" smtClean="0">
                <a:solidFill>
                  <a:srgbClr val="000066"/>
                </a:solidFill>
                <a:sym typeface="Symbol" panose="05050102010706020507" pitchFamily="18" charset="2"/>
              </a:rPr>
              <a:t>   </a:t>
            </a:r>
            <a:r>
              <a:rPr lang="zh-CN" altLang="en-US" b="1" dirty="0" smtClean="0">
                <a:solidFill>
                  <a:srgbClr val="000066"/>
                </a:solidFill>
                <a:sym typeface="Symbol" panose="05050102010706020507" pitchFamily="18" charset="2"/>
              </a:rPr>
              <a:t>短：频繁输入口令</a:t>
            </a:r>
            <a:endParaRPr lang="en-US" altLang="zh-CN" b="1" dirty="0" smtClean="0">
              <a:solidFill>
                <a:srgbClr val="000066"/>
              </a:solidFill>
              <a:sym typeface="Symbol" panose="05050102010706020507" pitchFamily="18" charset="2"/>
            </a:endParaRPr>
          </a:p>
          <a:p>
            <a:r>
              <a:rPr lang="en-US" altLang="zh-CN" b="1" dirty="0">
                <a:solidFill>
                  <a:srgbClr val="000066"/>
                </a:solidFill>
                <a:sym typeface="Symbol" panose="05050102010706020507" pitchFamily="18" charset="2"/>
              </a:rPr>
              <a:t> </a:t>
            </a:r>
            <a:r>
              <a:rPr lang="en-US" altLang="zh-CN" b="1" dirty="0" smtClean="0">
                <a:solidFill>
                  <a:srgbClr val="000066"/>
                </a:solidFill>
                <a:sym typeface="Symbol" panose="05050102010706020507" pitchFamily="18" charset="2"/>
              </a:rPr>
              <a:t>   </a:t>
            </a:r>
            <a:r>
              <a:rPr lang="zh-CN" altLang="en-US" b="1" dirty="0" smtClean="0">
                <a:solidFill>
                  <a:srgbClr val="000066"/>
                </a:solidFill>
                <a:sym typeface="Symbol" panose="05050102010706020507" pitchFamily="18" charset="2"/>
              </a:rPr>
              <a:t>长：用户退出，对手伪装用户地址重放</a:t>
            </a:r>
            <a:endParaRPr lang="en-US" altLang="zh-CN" b="1" dirty="0" smtClean="0">
              <a:solidFill>
                <a:srgbClr val="000066"/>
              </a:solidFill>
              <a:sym typeface="Symbol" panose="05050102010706020507" pitchFamily="18" charset="2"/>
            </a:endParaRPr>
          </a:p>
          <a:p>
            <a:r>
              <a:rPr lang="en-US" altLang="zh-CN" b="1" dirty="0" smtClean="0">
                <a:solidFill>
                  <a:srgbClr val="FF0000"/>
                </a:solidFill>
                <a:sym typeface="Symbol" panose="05050102010706020507" pitchFamily="18" charset="2"/>
              </a:rPr>
              <a:t>(</a:t>
            </a:r>
            <a:r>
              <a:rPr lang="en-US" altLang="zh-CN" b="1" dirty="0">
                <a:solidFill>
                  <a:srgbClr val="FF0000"/>
                </a:solidFill>
                <a:sym typeface="Symbol" panose="05050102010706020507" pitchFamily="18" charset="2"/>
              </a:rPr>
              <a:t>3) C  TGS : ID</a:t>
            </a:r>
            <a:r>
              <a:rPr lang="en-US" altLang="zh-CN" b="1" baseline="-25000" dirty="0">
                <a:solidFill>
                  <a:srgbClr val="FF0000"/>
                </a:solidFill>
                <a:sym typeface="Symbol" panose="05050102010706020507" pitchFamily="18" charset="2"/>
              </a:rPr>
              <a:t>C</a:t>
            </a:r>
            <a:r>
              <a:rPr lang="en-US" altLang="zh-CN" b="1" dirty="0">
                <a:solidFill>
                  <a:srgbClr val="FF0000"/>
                </a:solidFill>
                <a:sym typeface="Symbol" panose="05050102010706020507" pitchFamily="18" charset="2"/>
              </a:rPr>
              <a:t> || </a:t>
            </a:r>
            <a:r>
              <a:rPr lang="en-US" altLang="zh-CN" b="1" dirty="0" err="1">
                <a:solidFill>
                  <a:srgbClr val="FF0000"/>
                </a:solidFill>
                <a:sym typeface="Symbol" panose="05050102010706020507" pitchFamily="18" charset="2"/>
              </a:rPr>
              <a:t>ID</a:t>
            </a:r>
            <a:r>
              <a:rPr lang="en-US" altLang="zh-CN" b="1" baseline="-25000" dirty="0" err="1">
                <a:solidFill>
                  <a:srgbClr val="FF0000"/>
                </a:solidFill>
                <a:sym typeface="Symbol" panose="05050102010706020507" pitchFamily="18" charset="2"/>
              </a:rPr>
              <a:t>v</a:t>
            </a:r>
            <a:r>
              <a:rPr lang="en-US" altLang="zh-CN" b="1" dirty="0">
                <a:solidFill>
                  <a:srgbClr val="FF0000"/>
                </a:solidFill>
                <a:sym typeface="Symbol" panose="05050102010706020507" pitchFamily="18" charset="2"/>
              </a:rPr>
              <a:t> || </a:t>
            </a:r>
            <a:r>
              <a:rPr lang="en-US" altLang="zh-CN" b="1" dirty="0" err="1">
                <a:solidFill>
                  <a:srgbClr val="FF0000"/>
                </a:solidFill>
                <a:sym typeface="Symbol" panose="05050102010706020507" pitchFamily="18" charset="2"/>
              </a:rPr>
              <a:t>Ticket</a:t>
            </a:r>
            <a:r>
              <a:rPr lang="en-US" altLang="zh-CN" b="1" baseline="-25000" dirty="0" err="1">
                <a:solidFill>
                  <a:srgbClr val="FF0000"/>
                </a:solidFill>
                <a:sym typeface="Symbol" panose="05050102010706020507" pitchFamily="18" charset="2"/>
              </a:rPr>
              <a:t>tgs</a:t>
            </a:r>
            <a:endParaRPr lang="en-US" altLang="zh-CN" b="1" dirty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r>
              <a:rPr lang="en-US" altLang="zh-CN" b="1" dirty="0" smtClean="0">
                <a:solidFill>
                  <a:srgbClr val="FF0000"/>
                </a:solidFill>
                <a:sym typeface="Symbol" panose="05050102010706020507" pitchFamily="18" charset="2"/>
              </a:rPr>
              <a:t>(</a:t>
            </a:r>
            <a:r>
              <a:rPr lang="en-US" altLang="zh-CN" b="1" dirty="0">
                <a:solidFill>
                  <a:srgbClr val="FF0000"/>
                </a:solidFill>
                <a:sym typeface="Symbol" panose="05050102010706020507" pitchFamily="18" charset="2"/>
              </a:rPr>
              <a:t>5) C  V : ID</a:t>
            </a:r>
            <a:r>
              <a:rPr lang="en-US" altLang="zh-CN" b="1" baseline="-25000" dirty="0">
                <a:solidFill>
                  <a:srgbClr val="FF0000"/>
                </a:solidFill>
                <a:sym typeface="Symbol" panose="05050102010706020507" pitchFamily="18" charset="2"/>
              </a:rPr>
              <a:t>C</a:t>
            </a:r>
            <a:r>
              <a:rPr lang="en-US" altLang="zh-CN" b="1" dirty="0">
                <a:solidFill>
                  <a:srgbClr val="FF0000"/>
                </a:solidFill>
                <a:sym typeface="Symbol" panose="05050102010706020507" pitchFamily="18" charset="2"/>
              </a:rPr>
              <a:t> || </a:t>
            </a:r>
            <a:r>
              <a:rPr lang="en-US" altLang="zh-CN" b="1" dirty="0" err="1">
                <a:solidFill>
                  <a:srgbClr val="FF0000"/>
                </a:solidFill>
                <a:sym typeface="Symbol" panose="05050102010706020507" pitchFamily="18" charset="2"/>
              </a:rPr>
              <a:t>Ticket</a:t>
            </a:r>
            <a:r>
              <a:rPr lang="en-US" altLang="zh-CN" b="1" baseline="-25000" dirty="0" err="1">
                <a:solidFill>
                  <a:srgbClr val="FF0000"/>
                </a:solidFill>
                <a:sym typeface="Symbol" panose="05050102010706020507" pitchFamily="18" charset="2"/>
              </a:rPr>
              <a:t>V</a:t>
            </a:r>
            <a:endParaRPr lang="en-US" altLang="zh-CN" b="1" dirty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r>
              <a:rPr lang="en-US" altLang="zh-CN" b="1" dirty="0" smtClean="0">
                <a:solidFill>
                  <a:srgbClr val="000066"/>
                </a:solidFill>
                <a:sym typeface="Symbol" panose="05050102010706020507" pitchFamily="18" charset="2"/>
              </a:rPr>
              <a:t>2. </a:t>
            </a:r>
            <a:r>
              <a:rPr lang="zh-CN" altLang="en-US" b="1" dirty="0" smtClean="0">
                <a:solidFill>
                  <a:srgbClr val="000066"/>
                </a:solidFill>
                <a:sym typeface="Symbol" panose="05050102010706020507" pitchFamily="18" charset="2"/>
              </a:rPr>
              <a:t>服务器向用户认证</a:t>
            </a:r>
            <a:endParaRPr lang="en-US" altLang="zh-CN" b="1" dirty="0" smtClean="0">
              <a:solidFill>
                <a:srgbClr val="000066"/>
              </a:solidFill>
              <a:sym typeface="Symbol" panose="05050102010706020507" pitchFamily="18" charset="2"/>
            </a:endParaRPr>
          </a:p>
          <a:p>
            <a:r>
              <a:rPr lang="en-US" altLang="zh-CN" b="1" dirty="0" smtClean="0">
                <a:solidFill>
                  <a:srgbClr val="000066"/>
                </a:solidFill>
                <a:sym typeface="Symbol" panose="05050102010706020507" pitchFamily="18" charset="2"/>
              </a:rPr>
              <a:t>    </a:t>
            </a:r>
            <a:r>
              <a:rPr lang="zh-CN" altLang="en-US" b="1" dirty="0" smtClean="0">
                <a:solidFill>
                  <a:srgbClr val="000066"/>
                </a:solidFill>
                <a:sym typeface="Symbol" panose="05050102010706020507" pitchFamily="18" charset="2"/>
              </a:rPr>
              <a:t>伪装服务欺骗用户</a:t>
            </a:r>
            <a:endParaRPr lang="en-US" altLang="zh-CN" b="1" dirty="0">
              <a:solidFill>
                <a:srgbClr val="000066"/>
              </a:solidFill>
              <a:sym typeface="Symbol" panose="05050102010706020507" pitchFamily="18" charset="2"/>
            </a:endParaRPr>
          </a:p>
          <a:p>
            <a:endParaRPr lang="en-US" altLang="zh-CN" b="1" dirty="0">
              <a:solidFill>
                <a:srgbClr val="000066"/>
              </a:solidFill>
              <a:sym typeface="Symbol" panose="05050102010706020507" pitchFamily="18" charset="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5079524" y="1421357"/>
            <a:ext cx="3812888" cy="3448887"/>
            <a:chOff x="-36512" y="1484784"/>
            <a:chExt cx="3812888" cy="3448887"/>
          </a:xfrm>
        </p:grpSpPr>
        <p:sp>
          <p:nvSpPr>
            <p:cNvPr id="97" name="Rectangle 2"/>
            <p:cNvSpPr>
              <a:spLocks noChangeArrowheads="1"/>
            </p:cNvSpPr>
            <p:nvPr/>
          </p:nvSpPr>
          <p:spPr bwMode="ltGray">
            <a:xfrm>
              <a:off x="-36512" y="1484784"/>
              <a:ext cx="3812888" cy="1080120"/>
            </a:xfrm>
            <a:prstGeom prst="rect">
              <a:avLst/>
            </a:prstGeom>
            <a:solidFill>
              <a:schemeClr val="bg2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eaLnBrk="0" hangingPunct="0"/>
              <a:endParaRPr lang="zh-CN" altLang="zh-CN" b="1">
                <a:solidFill>
                  <a:srgbClr val="000066"/>
                </a:solidFill>
              </a:endParaRPr>
            </a:p>
          </p:txBody>
        </p:sp>
        <p:sp>
          <p:nvSpPr>
            <p:cNvPr id="116755" name="Oval 85"/>
            <p:cNvSpPr>
              <a:spLocks noChangeArrowheads="1"/>
            </p:cNvSpPr>
            <p:nvPr/>
          </p:nvSpPr>
          <p:spPr bwMode="auto">
            <a:xfrm>
              <a:off x="-36512" y="4390256"/>
              <a:ext cx="433387" cy="433387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K</a:t>
              </a:r>
              <a:r>
                <a:rPr lang="en-US" altLang="zh-CN" sz="1400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c</a:t>
              </a:r>
              <a:endParaRPr lang="en-US" altLang="zh-CN" sz="1400" baseline="-25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6756" name="Oval 86"/>
            <p:cNvSpPr>
              <a:spLocks noChangeArrowheads="1"/>
            </p:cNvSpPr>
            <p:nvPr/>
          </p:nvSpPr>
          <p:spPr bwMode="auto">
            <a:xfrm>
              <a:off x="36513" y="1627461"/>
              <a:ext cx="433387" cy="433387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K</a:t>
              </a:r>
              <a:r>
                <a:rPr lang="en-US" altLang="zh-CN" sz="1400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c</a:t>
              </a:r>
              <a:endParaRPr lang="en-US" altLang="zh-CN" sz="1400" baseline="-25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6757" name="Oval 87"/>
            <p:cNvSpPr>
              <a:spLocks noChangeArrowheads="1"/>
            </p:cNvSpPr>
            <p:nvPr/>
          </p:nvSpPr>
          <p:spPr bwMode="auto">
            <a:xfrm>
              <a:off x="2268761" y="1627461"/>
              <a:ext cx="433387" cy="433387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K</a:t>
              </a:r>
              <a:r>
                <a:rPr lang="en-US" altLang="zh-CN" sz="1400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tgs</a:t>
              </a:r>
              <a:endParaRPr lang="en-US" altLang="zh-CN" sz="1400" baseline="-25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6758" name="Oval 88"/>
            <p:cNvSpPr>
              <a:spLocks noChangeArrowheads="1"/>
            </p:cNvSpPr>
            <p:nvPr/>
          </p:nvSpPr>
          <p:spPr bwMode="auto">
            <a:xfrm>
              <a:off x="3278212" y="4390256"/>
              <a:ext cx="433387" cy="433387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K</a:t>
              </a:r>
              <a:r>
                <a:rPr lang="en-US" altLang="zh-CN" sz="1400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v</a:t>
              </a:r>
              <a:endParaRPr lang="en-US" altLang="zh-CN" sz="1400" baseline="-25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6759" name="Oval 89"/>
            <p:cNvSpPr>
              <a:spLocks noChangeArrowheads="1"/>
            </p:cNvSpPr>
            <p:nvPr/>
          </p:nvSpPr>
          <p:spPr bwMode="auto">
            <a:xfrm>
              <a:off x="1045964" y="1627461"/>
              <a:ext cx="433387" cy="433387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K</a:t>
              </a:r>
              <a:r>
                <a:rPr lang="en-US" altLang="zh-CN" sz="1400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tgs</a:t>
              </a:r>
              <a:endParaRPr lang="en-US" altLang="zh-CN" sz="1400" baseline="-25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6760" name="Oval 90"/>
            <p:cNvSpPr>
              <a:spLocks noChangeArrowheads="1"/>
            </p:cNvSpPr>
            <p:nvPr/>
          </p:nvSpPr>
          <p:spPr bwMode="auto">
            <a:xfrm>
              <a:off x="3278212" y="1627461"/>
              <a:ext cx="433387" cy="433387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K</a:t>
              </a:r>
              <a:r>
                <a:rPr lang="en-US" altLang="zh-CN" sz="1400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v</a:t>
              </a:r>
              <a:endParaRPr lang="en-US" altLang="zh-CN" sz="1400" baseline="-25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3" name="矩形 92"/>
            <p:cNvSpPr/>
            <p:nvPr/>
          </p:nvSpPr>
          <p:spPr>
            <a:xfrm>
              <a:off x="410376" y="1918172"/>
              <a:ext cx="706926" cy="504825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smtClean="0">
                  <a:solidFill>
                    <a:srgbClr val="C00000"/>
                  </a:solidFill>
                </a:rPr>
                <a:t>AS</a:t>
              </a:r>
              <a:endParaRPr lang="zh-CN" altLang="en-US" sz="2000" b="1">
                <a:solidFill>
                  <a:srgbClr val="C00000"/>
                </a:solidFill>
              </a:endParaRPr>
            </a:p>
          </p:txBody>
        </p:sp>
        <p:sp>
          <p:nvSpPr>
            <p:cNvPr id="94" name="矩形 93"/>
            <p:cNvSpPr/>
            <p:nvPr/>
          </p:nvSpPr>
          <p:spPr>
            <a:xfrm>
              <a:off x="2652793" y="1918172"/>
              <a:ext cx="706926" cy="504825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</a:rPr>
                <a:t>TGS</a:t>
              </a:r>
              <a:endParaRPr lang="zh-CN" altLang="en-US" sz="2000" b="1">
                <a:solidFill>
                  <a:srgbClr val="C00000"/>
                </a:solidFill>
              </a:endParaRPr>
            </a:p>
          </p:txBody>
        </p:sp>
        <p:sp>
          <p:nvSpPr>
            <p:cNvPr id="95" name="矩形 94"/>
            <p:cNvSpPr/>
            <p:nvPr/>
          </p:nvSpPr>
          <p:spPr>
            <a:xfrm>
              <a:off x="2580662" y="4246240"/>
              <a:ext cx="706926" cy="504825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smtClean="0">
                  <a:solidFill>
                    <a:srgbClr val="C00000"/>
                  </a:solidFill>
                </a:rPr>
                <a:t>V</a:t>
              </a:r>
              <a:endParaRPr lang="zh-CN" altLang="en-US" sz="2000" b="1">
                <a:solidFill>
                  <a:srgbClr val="C00000"/>
                </a:solidFill>
              </a:endParaRPr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267740" y="2694160"/>
              <a:ext cx="425116" cy="1382912"/>
              <a:chOff x="3066764" y="2694160"/>
              <a:chExt cx="425116" cy="1382912"/>
            </a:xfrm>
          </p:grpSpPr>
          <p:sp>
            <p:nvSpPr>
              <p:cNvPr id="116778" name="Line 60"/>
              <p:cNvSpPr>
                <a:spLocks noChangeShapeType="1"/>
              </p:cNvSpPr>
              <p:nvPr/>
            </p:nvSpPr>
            <p:spPr bwMode="auto">
              <a:xfrm flipV="1">
                <a:off x="3432356" y="2694160"/>
                <a:ext cx="0" cy="1382912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tailEnd type="triangle" w="med" len="med"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98" name="Text Box 11"/>
              <p:cNvSpPr txBox="1">
                <a:spLocks noChangeArrowheads="1"/>
              </p:cNvSpPr>
              <p:nvPr/>
            </p:nvSpPr>
            <p:spPr bwMode="ltGray">
              <a:xfrm>
                <a:off x="3066764" y="3089612"/>
                <a:ext cx="42511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9pPr>
              </a:lstStyle>
              <a:p>
                <a:r>
                  <a:rPr lang="en-US" altLang="zh-CN" sz="1600">
                    <a:solidFill>
                      <a:srgbClr val="000066"/>
                    </a:solidFill>
                  </a:rPr>
                  <a:t>(1)</a:t>
                </a:r>
                <a:endParaRPr lang="en-US" altLang="zh-CN" sz="1600">
                  <a:solidFill>
                    <a:srgbClr val="000066"/>
                  </a:solidFill>
                </a:endParaRPr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836872" y="2694159"/>
              <a:ext cx="425116" cy="1382913"/>
              <a:chOff x="3707904" y="2694159"/>
              <a:chExt cx="425116" cy="1382913"/>
            </a:xfrm>
          </p:grpSpPr>
          <p:sp>
            <p:nvSpPr>
              <p:cNvPr id="116777" name="Line 64"/>
              <p:cNvSpPr>
                <a:spLocks noChangeShapeType="1"/>
              </p:cNvSpPr>
              <p:nvPr/>
            </p:nvSpPr>
            <p:spPr bwMode="auto">
              <a:xfrm>
                <a:off x="3707904" y="2694159"/>
                <a:ext cx="0" cy="1382913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tailEnd type="triangle" w="med" len="med"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99" name="Text Box 12"/>
              <p:cNvSpPr txBox="1">
                <a:spLocks noChangeArrowheads="1"/>
              </p:cNvSpPr>
              <p:nvPr/>
            </p:nvSpPr>
            <p:spPr bwMode="ltGray">
              <a:xfrm>
                <a:off x="3707904" y="3095565"/>
                <a:ext cx="42511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9pPr>
              </a:lstStyle>
              <a:p>
                <a:r>
                  <a:rPr lang="en-US" altLang="zh-CN" sz="1600">
                    <a:solidFill>
                      <a:srgbClr val="000066"/>
                    </a:solidFill>
                  </a:rPr>
                  <a:t>(2)</a:t>
                </a:r>
                <a:endParaRPr lang="en-US" altLang="zh-CN" sz="1600">
                  <a:solidFill>
                    <a:srgbClr val="000066"/>
                  </a:solidFill>
                </a:endParaRPr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1045964" y="2787252"/>
              <a:ext cx="1439490" cy="1289819"/>
              <a:chOff x="4067944" y="2787252"/>
              <a:chExt cx="1439490" cy="1289819"/>
            </a:xfrm>
          </p:grpSpPr>
          <p:sp>
            <p:nvSpPr>
              <p:cNvPr id="116774" name="Line 66"/>
              <p:cNvSpPr>
                <a:spLocks noChangeShapeType="1"/>
              </p:cNvSpPr>
              <p:nvPr/>
            </p:nvSpPr>
            <p:spPr bwMode="auto">
              <a:xfrm flipV="1">
                <a:off x="4067944" y="2787252"/>
                <a:ext cx="1439490" cy="1289819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tailEnd type="triangle" w="med" len="med"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100" name="Text Box 13"/>
              <p:cNvSpPr txBox="1">
                <a:spLocks noChangeArrowheads="1"/>
              </p:cNvSpPr>
              <p:nvPr/>
            </p:nvSpPr>
            <p:spPr bwMode="ltGray">
              <a:xfrm>
                <a:off x="4554253" y="3082865"/>
                <a:ext cx="42511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9pPr>
              </a:lstStyle>
              <a:p>
                <a:r>
                  <a:rPr lang="en-US" altLang="zh-CN" sz="1600">
                    <a:solidFill>
                      <a:srgbClr val="000066"/>
                    </a:solidFill>
                  </a:rPr>
                  <a:t>(3)</a:t>
                </a:r>
                <a:endParaRPr lang="en-US" altLang="zh-CN" sz="1600">
                  <a:solidFill>
                    <a:srgbClr val="000066"/>
                  </a:solidFill>
                </a:endParaRPr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1261986" y="2956530"/>
              <a:ext cx="1390807" cy="1227932"/>
              <a:chOff x="4283966" y="2956530"/>
              <a:chExt cx="1390807" cy="1227932"/>
            </a:xfrm>
          </p:grpSpPr>
          <p:sp>
            <p:nvSpPr>
              <p:cNvPr id="116772" name="Line 69"/>
              <p:cNvSpPr>
                <a:spLocks noChangeShapeType="1"/>
              </p:cNvSpPr>
              <p:nvPr/>
            </p:nvSpPr>
            <p:spPr bwMode="auto">
              <a:xfrm flipH="1">
                <a:off x="4283966" y="2956530"/>
                <a:ext cx="1390807" cy="1227932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tailEnd type="triangle" w="med" len="med"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101" name="Text Box 17"/>
              <p:cNvSpPr txBox="1">
                <a:spLocks noChangeArrowheads="1"/>
              </p:cNvSpPr>
              <p:nvPr/>
            </p:nvSpPr>
            <p:spPr bwMode="ltGray">
              <a:xfrm>
                <a:off x="4875496" y="3628891"/>
                <a:ext cx="42511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9pPr>
              </a:lstStyle>
              <a:p>
                <a:r>
                  <a:rPr lang="en-US" altLang="zh-CN" sz="1600">
                    <a:solidFill>
                      <a:srgbClr val="000066"/>
                    </a:solidFill>
                  </a:rPr>
                  <a:t>(4)</a:t>
                </a:r>
                <a:endParaRPr lang="en-US" altLang="zh-CN" sz="1600">
                  <a:solidFill>
                    <a:srgbClr val="000066"/>
                  </a:solidFill>
                </a:endParaRPr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1261987" y="4552047"/>
              <a:ext cx="1151633" cy="381624"/>
              <a:chOff x="4283967" y="4552047"/>
              <a:chExt cx="1151633" cy="381624"/>
            </a:xfrm>
          </p:grpSpPr>
          <p:sp>
            <p:nvSpPr>
              <p:cNvPr id="116770" name="Line 72"/>
              <p:cNvSpPr>
                <a:spLocks noChangeShapeType="1"/>
              </p:cNvSpPr>
              <p:nvPr/>
            </p:nvSpPr>
            <p:spPr bwMode="auto">
              <a:xfrm>
                <a:off x="4283967" y="4552047"/>
                <a:ext cx="1151633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tailEnd type="triangle" w="med" len="med"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102" name="Text Box 18"/>
              <p:cNvSpPr txBox="1">
                <a:spLocks noChangeArrowheads="1"/>
              </p:cNvSpPr>
              <p:nvPr/>
            </p:nvSpPr>
            <p:spPr bwMode="ltGray">
              <a:xfrm>
                <a:off x="4640324" y="4595117"/>
                <a:ext cx="42511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9pPr>
              </a:lstStyle>
              <a:p>
                <a:r>
                  <a:rPr lang="en-US" altLang="zh-CN" sz="1600">
                    <a:solidFill>
                      <a:srgbClr val="000066"/>
                    </a:solidFill>
                  </a:rPr>
                  <a:t>(5)</a:t>
                </a:r>
                <a:endParaRPr lang="en-US" altLang="zh-CN" sz="1600">
                  <a:solidFill>
                    <a:srgbClr val="000066"/>
                  </a:solidFill>
                </a:endParaRPr>
              </a:p>
            </p:txBody>
          </p:sp>
        </p:grpSp>
        <p:grpSp>
          <p:nvGrpSpPr>
            <p:cNvPr id="3" name="组合 2"/>
            <p:cNvGrpSpPr/>
            <p:nvPr/>
          </p:nvGrpSpPr>
          <p:grpSpPr>
            <a:xfrm>
              <a:off x="561324" y="4184462"/>
              <a:ext cx="418225" cy="565834"/>
              <a:chOff x="3432356" y="4519350"/>
              <a:chExt cx="418225" cy="565834"/>
            </a:xfrm>
          </p:grpSpPr>
          <p:pic>
            <p:nvPicPr>
              <p:cNvPr id="92" name="Picture 12" descr="Yellow User-2"/>
              <p:cNvPicPr>
                <a:picLocks noChangeAspect="1" noChangeArrowheads="1"/>
              </p:cNvPicPr>
              <p:nvPr/>
            </p:nvPicPr>
            <p:blipFill>
              <a:blip r:embed="rId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32356" y="4519350"/>
                <a:ext cx="418225" cy="5658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6747" name="Text Box 58"/>
              <p:cNvSpPr txBox="1">
                <a:spLocks noChangeArrowheads="1"/>
              </p:cNvSpPr>
              <p:nvPr/>
            </p:nvSpPr>
            <p:spPr bwMode="auto">
              <a:xfrm>
                <a:off x="3502986" y="4688687"/>
                <a:ext cx="282833" cy="396497"/>
              </a:xfrm>
              <a:prstGeom prst="rect">
                <a:avLst/>
              </a:prstGeom>
              <a:noFill/>
              <a:ln w="9525" algn="ctr">
                <a:noFill/>
                <a:miter lim="800000"/>
              </a:ln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000" b="1" smtClean="0">
                    <a:latin typeface="Times New Roman" panose="02020603050405020304" pitchFamily="18" charset="0"/>
                  </a:rPr>
                  <a:t>C</a:t>
                </a:r>
                <a:endParaRPr lang="zh-CN" altLang="en-US" sz="2000" b="1">
                  <a:latin typeface="Times New Roman" panose="02020603050405020304" pitchFamily="18" charset="0"/>
                </a:endParaRPr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040560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b="1" smtClean="0">
                <a:solidFill>
                  <a:srgbClr val="000066"/>
                </a:solidFill>
              </a:rPr>
              <a:t>(</a:t>
            </a:r>
            <a:r>
              <a:rPr lang="en-US" altLang="zh-CN" b="1">
                <a:solidFill>
                  <a:srgbClr val="000066"/>
                </a:solidFill>
              </a:rPr>
              <a:t>a) Authentication Service </a:t>
            </a:r>
            <a:r>
              <a:rPr lang="en-US" altLang="zh-CN" b="1" smtClean="0">
                <a:solidFill>
                  <a:srgbClr val="000066"/>
                </a:solidFill>
              </a:rPr>
              <a:t>Exchange</a:t>
            </a:r>
            <a:endParaRPr lang="en-US" altLang="zh-CN" b="1">
              <a:solidFill>
                <a:srgbClr val="000066"/>
              </a:solidFill>
            </a:endParaRPr>
          </a:p>
          <a:p>
            <a:pPr lvl="1"/>
            <a:r>
              <a:rPr lang="en-US" altLang="zh-CN" b="1">
                <a:solidFill>
                  <a:srgbClr val="000066"/>
                </a:solidFill>
              </a:rPr>
              <a:t>(1) C </a:t>
            </a:r>
            <a:r>
              <a:rPr lang="en-US" altLang="zh-CN" b="1">
                <a:solidFill>
                  <a:srgbClr val="000066"/>
                </a:solidFill>
                <a:sym typeface="Symbol" panose="05050102010706020507" pitchFamily="18" charset="2"/>
              </a:rPr>
              <a:t> AS : ID</a:t>
            </a:r>
            <a:r>
              <a:rPr lang="en-US" altLang="zh-CN" b="1" baseline="-25000">
                <a:solidFill>
                  <a:srgbClr val="000066"/>
                </a:solidFill>
                <a:sym typeface="Symbol" panose="05050102010706020507" pitchFamily="18" charset="2"/>
              </a:rPr>
              <a:t>C</a:t>
            </a:r>
            <a:r>
              <a:rPr lang="en-US" altLang="zh-CN" b="1">
                <a:solidFill>
                  <a:srgbClr val="000066"/>
                </a:solidFill>
                <a:sym typeface="Symbol" panose="05050102010706020507" pitchFamily="18" charset="2"/>
              </a:rPr>
              <a:t> || ID</a:t>
            </a:r>
            <a:r>
              <a:rPr lang="en-US" altLang="zh-CN" b="1" baseline="-25000">
                <a:solidFill>
                  <a:srgbClr val="000066"/>
                </a:solidFill>
                <a:sym typeface="Symbol" panose="05050102010706020507" pitchFamily="18" charset="2"/>
              </a:rPr>
              <a:t>tgs</a:t>
            </a:r>
            <a:r>
              <a:rPr lang="en-US" altLang="zh-CN" b="1">
                <a:solidFill>
                  <a:srgbClr val="000066"/>
                </a:solidFill>
                <a:sym typeface="Symbol" panose="05050102010706020507" pitchFamily="18" charset="2"/>
              </a:rPr>
              <a:t> || TS</a:t>
            </a:r>
            <a:r>
              <a:rPr lang="en-US" altLang="zh-CN" b="1" baseline="-25000">
                <a:solidFill>
                  <a:srgbClr val="000066"/>
                </a:solidFill>
                <a:sym typeface="Symbol" panose="05050102010706020507" pitchFamily="18" charset="2"/>
              </a:rPr>
              <a:t>1</a:t>
            </a:r>
            <a:endParaRPr lang="en-US" altLang="zh-CN" b="1">
              <a:solidFill>
                <a:srgbClr val="000066"/>
              </a:solidFill>
              <a:sym typeface="Symbol" panose="05050102010706020507" pitchFamily="18" charset="2"/>
            </a:endParaRPr>
          </a:p>
          <a:p>
            <a:pPr lvl="1"/>
            <a:r>
              <a:rPr lang="en-US" altLang="zh-CN" b="1">
                <a:solidFill>
                  <a:srgbClr val="000066"/>
                </a:solidFill>
                <a:sym typeface="Symbol" panose="05050102010706020507" pitchFamily="18" charset="2"/>
              </a:rPr>
              <a:t>(2) AS  C : E</a:t>
            </a:r>
            <a:r>
              <a:rPr lang="en-US" altLang="zh-CN" b="1" baseline="-25000">
                <a:solidFill>
                  <a:srgbClr val="000066"/>
                </a:solidFill>
                <a:sym typeface="Symbol" panose="05050102010706020507" pitchFamily="18" charset="2"/>
              </a:rPr>
              <a:t>K</a:t>
            </a:r>
            <a:r>
              <a:rPr lang="en-US" altLang="zh-CN" b="1" baseline="-50000">
                <a:solidFill>
                  <a:srgbClr val="000066"/>
                </a:solidFill>
                <a:sym typeface="Symbol" panose="05050102010706020507" pitchFamily="18" charset="2"/>
              </a:rPr>
              <a:t>C</a:t>
            </a:r>
            <a:r>
              <a:rPr lang="en-US" altLang="zh-CN" b="1">
                <a:solidFill>
                  <a:srgbClr val="000066"/>
                </a:solidFill>
                <a:sym typeface="Symbol" panose="05050102010706020507" pitchFamily="18" charset="2"/>
              </a:rPr>
              <a:t>[K</a:t>
            </a:r>
            <a:r>
              <a:rPr lang="en-US" altLang="zh-CN" b="1" baseline="-25000">
                <a:solidFill>
                  <a:srgbClr val="000066"/>
                </a:solidFill>
                <a:sym typeface="Symbol" panose="05050102010706020507" pitchFamily="18" charset="2"/>
              </a:rPr>
              <a:t>c,tgs</a:t>
            </a:r>
            <a:r>
              <a:rPr lang="en-US" altLang="zh-CN" b="1">
                <a:solidFill>
                  <a:srgbClr val="000066"/>
                </a:solidFill>
                <a:sym typeface="Symbol" panose="05050102010706020507" pitchFamily="18" charset="2"/>
              </a:rPr>
              <a:t> || ID</a:t>
            </a:r>
            <a:r>
              <a:rPr lang="en-US" altLang="zh-CN" b="1" baseline="-25000">
                <a:solidFill>
                  <a:srgbClr val="000066"/>
                </a:solidFill>
                <a:sym typeface="Symbol" panose="05050102010706020507" pitchFamily="18" charset="2"/>
              </a:rPr>
              <a:t>tgs</a:t>
            </a:r>
            <a:r>
              <a:rPr lang="en-US" altLang="zh-CN" b="1">
                <a:solidFill>
                  <a:srgbClr val="000066"/>
                </a:solidFill>
                <a:sym typeface="Symbol" panose="05050102010706020507" pitchFamily="18" charset="2"/>
              </a:rPr>
              <a:t> || TS</a:t>
            </a:r>
            <a:r>
              <a:rPr lang="en-US" altLang="zh-CN" b="1" baseline="-25000">
                <a:solidFill>
                  <a:srgbClr val="000066"/>
                </a:solidFill>
                <a:sym typeface="Symbol" panose="05050102010706020507" pitchFamily="18" charset="2"/>
              </a:rPr>
              <a:t>2</a:t>
            </a:r>
            <a:r>
              <a:rPr lang="en-US" altLang="zh-CN" b="1">
                <a:solidFill>
                  <a:srgbClr val="000066"/>
                </a:solidFill>
                <a:sym typeface="Symbol" panose="05050102010706020507" pitchFamily="18" charset="2"/>
              </a:rPr>
              <a:t> || Lifetime</a:t>
            </a:r>
            <a:r>
              <a:rPr lang="en-US" altLang="zh-CN" b="1" baseline="-25000">
                <a:solidFill>
                  <a:srgbClr val="000066"/>
                </a:solidFill>
                <a:sym typeface="Symbol" panose="05050102010706020507" pitchFamily="18" charset="2"/>
              </a:rPr>
              <a:t>2</a:t>
            </a:r>
            <a:r>
              <a:rPr lang="en-US" altLang="zh-CN" b="1">
                <a:solidFill>
                  <a:srgbClr val="000066"/>
                </a:solidFill>
                <a:sym typeface="Symbol" panose="05050102010706020507" pitchFamily="18" charset="2"/>
              </a:rPr>
              <a:t> || Ticket</a:t>
            </a:r>
            <a:r>
              <a:rPr lang="en-US" altLang="zh-CN" b="1" baseline="-25000">
                <a:solidFill>
                  <a:srgbClr val="000066"/>
                </a:solidFill>
                <a:sym typeface="Symbol" panose="05050102010706020507" pitchFamily="18" charset="2"/>
              </a:rPr>
              <a:t>tgs</a:t>
            </a:r>
            <a:r>
              <a:rPr lang="en-US" altLang="zh-CN" b="1">
                <a:solidFill>
                  <a:srgbClr val="000066"/>
                </a:solidFill>
                <a:sym typeface="Symbol" panose="05050102010706020507" pitchFamily="18" charset="2"/>
              </a:rPr>
              <a:t>]</a:t>
            </a:r>
            <a:endParaRPr lang="en-US" altLang="zh-CN" b="1">
              <a:solidFill>
                <a:srgbClr val="000066"/>
              </a:solidFill>
              <a:sym typeface="Symbol" panose="05050102010706020507" pitchFamily="18" charset="2"/>
            </a:endParaRPr>
          </a:p>
          <a:p>
            <a:pPr lvl="1"/>
            <a:r>
              <a:rPr lang="en-US" altLang="zh-CN" b="1" smtClean="0">
                <a:solidFill>
                  <a:srgbClr val="000066"/>
                </a:solidFill>
                <a:sym typeface="Symbol" panose="05050102010706020507" pitchFamily="18" charset="2"/>
              </a:rPr>
              <a:t>Ticket</a:t>
            </a:r>
            <a:r>
              <a:rPr lang="en-US" altLang="zh-CN" b="1" baseline="-25000" smtClean="0">
                <a:solidFill>
                  <a:srgbClr val="000066"/>
                </a:solidFill>
                <a:sym typeface="Symbol" panose="05050102010706020507" pitchFamily="18" charset="2"/>
              </a:rPr>
              <a:t>tgs</a:t>
            </a:r>
            <a:r>
              <a:rPr lang="en-US" altLang="zh-CN" b="1" smtClean="0">
                <a:solidFill>
                  <a:srgbClr val="000066"/>
                </a:solidFill>
                <a:sym typeface="Symbol" panose="05050102010706020507" pitchFamily="18" charset="2"/>
              </a:rPr>
              <a:t> </a:t>
            </a:r>
            <a:r>
              <a:rPr lang="en-US" altLang="zh-CN" b="1">
                <a:solidFill>
                  <a:srgbClr val="000066"/>
                </a:solidFill>
                <a:sym typeface="Symbol" panose="05050102010706020507" pitchFamily="18" charset="2"/>
              </a:rPr>
              <a:t>= E</a:t>
            </a:r>
            <a:r>
              <a:rPr lang="en-US" altLang="zh-CN" b="1" baseline="-25000">
                <a:solidFill>
                  <a:srgbClr val="000066"/>
                </a:solidFill>
                <a:sym typeface="Symbol" panose="05050102010706020507" pitchFamily="18" charset="2"/>
              </a:rPr>
              <a:t>K</a:t>
            </a:r>
            <a:r>
              <a:rPr lang="en-US" altLang="zh-CN" b="1" baseline="-50000">
                <a:solidFill>
                  <a:srgbClr val="000066"/>
                </a:solidFill>
                <a:sym typeface="Symbol" panose="05050102010706020507" pitchFamily="18" charset="2"/>
              </a:rPr>
              <a:t>tgs</a:t>
            </a:r>
            <a:r>
              <a:rPr lang="en-US" altLang="zh-CN" b="1">
                <a:solidFill>
                  <a:srgbClr val="000066"/>
                </a:solidFill>
                <a:sym typeface="Symbol" panose="05050102010706020507" pitchFamily="18" charset="2"/>
              </a:rPr>
              <a:t> [K</a:t>
            </a:r>
            <a:r>
              <a:rPr lang="en-US" altLang="zh-CN" b="1" baseline="-25000">
                <a:solidFill>
                  <a:srgbClr val="000066"/>
                </a:solidFill>
                <a:sym typeface="Symbol" panose="05050102010706020507" pitchFamily="18" charset="2"/>
              </a:rPr>
              <a:t>c,tgs</a:t>
            </a:r>
            <a:r>
              <a:rPr lang="en-US" altLang="zh-CN" b="1">
                <a:solidFill>
                  <a:srgbClr val="000066"/>
                </a:solidFill>
                <a:sym typeface="Symbol" panose="05050102010706020507" pitchFamily="18" charset="2"/>
              </a:rPr>
              <a:t> || ID</a:t>
            </a:r>
            <a:r>
              <a:rPr lang="en-US" altLang="zh-CN" b="1" baseline="-25000">
                <a:solidFill>
                  <a:srgbClr val="000066"/>
                </a:solidFill>
                <a:sym typeface="Symbol" panose="05050102010706020507" pitchFamily="18" charset="2"/>
              </a:rPr>
              <a:t>C</a:t>
            </a:r>
            <a:r>
              <a:rPr lang="en-US" altLang="zh-CN" b="1">
                <a:solidFill>
                  <a:srgbClr val="000066"/>
                </a:solidFill>
                <a:sym typeface="Symbol" panose="05050102010706020507" pitchFamily="18" charset="2"/>
              </a:rPr>
              <a:t> || AD</a:t>
            </a:r>
            <a:r>
              <a:rPr lang="en-US" altLang="zh-CN" b="1" baseline="-25000">
                <a:solidFill>
                  <a:srgbClr val="000066"/>
                </a:solidFill>
                <a:sym typeface="Symbol" panose="05050102010706020507" pitchFamily="18" charset="2"/>
              </a:rPr>
              <a:t>C</a:t>
            </a:r>
            <a:r>
              <a:rPr lang="en-US" altLang="zh-CN" b="1">
                <a:solidFill>
                  <a:srgbClr val="000066"/>
                </a:solidFill>
                <a:sym typeface="Symbol" panose="05050102010706020507" pitchFamily="18" charset="2"/>
              </a:rPr>
              <a:t> || ID</a:t>
            </a:r>
            <a:r>
              <a:rPr lang="en-US" altLang="zh-CN" b="1" baseline="-25000">
                <a:solidFill>
                  <a:srgbClr val="000066"/>
                </a:solidFill>
                <a:sym typeface="Symbol" panose="05050102010706020507" pitchFamily="18" charset="2"/>
              </a:rPr>
              <a:t>tgs</a:t>
            </a:r>
            <a:r>
              <a:rPr lang="en-US" altLang="zh-CN" b="1">
                <a:solidFill>
                  <a:srgbClr val="000066"/>
                </a:solidFill>
                <a:sym typeface="Symbol" panose="05050102010706020507" pitchFamily="18" charset="2"/>
              </a:rPr>
              <a:t> || TS</a:t>
            </a:r>
            <a:r>
              <a:rPr lang="en-US" altLang="zh-CN" b="1" baseline="-25000">
                <a:solidFill>
                  <a:srgbClr val="000066"/>
                </a:solidFill>
                <a:sym typeface="Symbol" panose="05050102010706020507" pitchFamily="18" charset="2"/>
              </a:rPr>
              <a:t>2</a:t>
            </a:r>
            <a:r>
              <a:rPr lang="en-US" altLang="zh-CN" b="1">
                <a:solidFill>
                  <a:srgbClr val="000066"/>
                </a:solidFill>
                <a:sym typeface="Symbol" panose="05050102010706020507" pitchFamily="18" charset="2"/>
              </a:rPr>
              <a:t> || Lifetime</a:t>
            </a:r>
            <a:r>
              <a:rPr lang="en-US" altLang="zh-CN" b="1" baseline="-25000">
                <a:solidFill>
                  <a:srgbClr val="000066"/>
                </a:solidFill>
                <a:sym typeface="Symbol" panose="05050102010706020507" pitchFamily="18" charset="2"/>
              </a:rPr>
              <a:t>2</a:t>
            </a:r>
            <a:r>
              <a:rPr lang="en-US" altLang="zh-CN" b="1">
                <a:solidFill>
                  <a:srgbClr val="000066"/>
                </a:solidFill>
                <a:sym typeface="Symbol" panose="05050102010706020507" pitchFamily="18" charset="2"/>
              </a:rPr>
              <a:t>]</a:t>
            </a:r>
            <a:endParaRPr lang="en-US" altLang="zh-CN" b="1">
              <a:solidFill>
                <a:srgbClr val="000066"/>
              </a:solidFill>
              <a:sym typeface="Symbol" panose="05050102010706020507" pitchFamily="18" charset="2"/>
            </a:endParaRPr>
          </a:p>
          <a:p>
            <a:r>
              <a:rPr lang="en-US" altLang="zh-CN" b="1">
                <a:solidFill>
                  <a:srgbClr val="000066"/>
                </a:solidFill>
                <a:sym typeface="Symbol" panose="05050102010706020507" pitchFamily="18" charset="2"/>
              </a:rPr>
              <a:t>(b) Ticket-granting Service </a:t>
            </a:r>
            <a:r>
              <a:rPr lang="en-US" altLang="zh-CN" b="1" smtClean="0">
                <a:solidFill>
                  <a:srgbClr val="000066"/>
                </a:solidFill>
                <a:sym typeface="Symbol" panose="05050102010706020507" pitchFamily="18" charset="2"/>
              </a:rPr>
              <a:t>Exchange</a:t>
            </a:r>
            <a:endParaRPr lang="en-US" altLang="zh-CN" b="1">
              <a:solidFill>
                <a:srgbClr val="000066"/>
              </a:solidFill>
              <a:sym typeface="Symbol" panose="05050102010706020507" pitchFamily="18" charset="2"/>
            </a:endParaRPr>
          </a:p>
          <a:p>
            <a:pPr lvl="1"/>
            <a:r>
              <a:rPr lang="en-US" altLang="zh-CN" b="1">
                <a:solidFill>
                  <a:srgbClr val="000066"/>
                </a:solidFill>
                <a:sym typeface="Symbol" panose="05050102010706020507" pitchFamily="18" charset="2"/>
              </a:rPr>
              <a:t>(3) C  TGS : ID</a:t>
            </a:r>
            <a:r>
              <a:rPr lang="en-US" altLang="zh-CN" b="1" baseline="-25000">
                <a:solidFill>
                  <a:srgbClr val="000066"/>
                </a:solidFill>
                <a:sym typeface="Symbol" panose="05050102010706020507" pitchFamily="18" charset="2"/>
              </a:rPr>
              <a:t>V</a:t>
            </a:r>
            <a:r>
              <a:rPr lang="en-US" altLang="zh-CN" b="1">
                <a:solidFill>
                  <a:srgbClr val="000066"/>
                </a:solidFill>
                <a:sym typeface="Symbol" panose="05050102010706020507" pitchFamily="18" charset="2"/>
              </a:rPr>
              <a:t> || Ticket</a:t>
            </a:r>
            <a:r>
              <a:rPr lang="en-US" altLang="zh-CN" b="1" baseline="-25000">
                <a:solidFill>
                  <a:srgbClr val="000066"/>
                </a:solidFill>
                <a:sym typeface="Symbol" panose="05050102010706020507" pitchFamily="18" charset="2"/>
              </a:rPr>
              <a:t>tgs</a:t>
            </a:r>
            <a:r>
              <a:rPr lang="en-US" altLang="zh-CN" b="1">
                <a:solidFill>
                  <a:srgbClr val="000066"/>
                </a:solidFill>
                <a:sym typeface="Symbol" panose="05050102010706020507" pitchFamily="18" charset="2"/>
              </a:rPr>
              <a:t> || Authenticator</a:t>
            </a:r>
            <a:r>
              <a:rPr lang="en-US" altLang="zh-CN" b="1" baseline="-25000">
                <a:solidFill>
                  <a:srgbClr val="000066"/>
                </a:solidFill>
                <a:sym typeface="Symbol" panose="05050102010706020507" pitchFamily="18" charset="2"/>
              </a:rPr>
              <a:t>c</a:t>
            </a:r>
            <a:endParaRPr lang="en-US" altLang="zh-CN" b="1">
              <a:solidFill>
                <a:srgbClr val="000066"/>
              </a:solidFill>
              <a:sym typeface="Symbol" panose="05050102010706020507" pitchFamily="18" charset="2"/>
            </a:endParaRPr>
          </a:p>
          <a:p>
            <a:pPr lvl="1"/>
            <a:r>
              <a:rPr lang="en-US" altLang="zh-CN" b="1">
                <a:solidFill>
                  <a:srgbClr val="000066"/>
                </a:solidFill>
                <a:sym typeface="Symbol" panose="05050102010706020507" pitchFamily="18" charset="2"/>
              </a:rPr>
              <a:t>(4) TGS  C : E</a:t>
            </a:r>
            <a:r>
              <a:rPr lang="en-US" altLang="zh-CN" b="1" baseline="-25000">
                <a:solidFill>
                  <a:srgbClr val="000066"/>
                </a:solidFill>
                <a:sym typeface="Symbol" panose="05050102010706020507" pitchFamily="18" charset="2"/>
              </a:rPr>
              <a:t>K</a:t>
            </a:r>
            <a:r>
              <a:rPr lang="en-US" altLang="zh-CN" b="1" baseline="-40000">
                <a:solidFill>
                  <a:srgbClr val="000066"/>
                </a:solidFill>
                <a:sym typeface="Symbol" panose="05050102010706020507" pitchFamily="18" charset="2"/>
              </a:rPr>
              <a:t>c,tgs</a:t>
            </a:r>
            <a:r>
              <a:rPr lang="en-US" altLang="zh-CN" b="1">
                <a:solidFill>
                  <a:srgbClr val="000066"/>
                </a:solidFill>
                <a:sym typeface="Symbol" panose="05050102010706020507" pitchFamily="18" charset="2"/>
              </a:rPr>
              <a:t>[K</a:t>
            </a:r>
            <a:r>
              <a:rPr lang="en-US" altLang="zh-CN" b="1" baseline="-25000">
                <a:solidFill>
                  <a:srgbClr val="000066"/>
                </a:solidFill>
                <a:sym typeface="Symbol" panose="05050102010706020507" pitchFamily="18" charset="2"/>
              </a:rPr>
              <a:t>c,v</a:t>
            </a:r>
            <a:r>
              <a:rPr lang="en-US" altLang="zh-CN" b="1">
                <a:solidFill>
                  <a:srgbClr val="000066"/>
                </a:solidFill>
                <a:sym typeface="Symbol" panose="05050102010706020507" pitchFamily="18" charset="2"/>
              </a:rPr>
              <a:t> || ID</a:t>
            </a:r>
            <a:r>
              <a:rPr lang="en-US" altLang="zh-CN" b="1" baseline="-25000">
                <a:solidFill>
                  <a:srgbClr val="000066"/>
                </a:solidFill>
                <a:sym typeface="Symbol" panose="05050102010706020507" pitchFamily="18" charset="2"/>
              </a:rPr>
              <a:t>V</a:t>
            </a:r>
            <a:r>
              <a:rPr lang="en-US" altLang="zh-CN" b="1">
                <a:solidFill>
                  <a:srgbClr val="000066"/>
                </a:solidFill>
                <a:sym typeface="Symbol" panose="05050102010706020507" pitchFamily="18" charset="2"/>
              </a:rPr>
              <a:t> || TS</a:t>
            </a:r>
            <a:r>
              <a:rPr lang="en-US" altLang="zh-CN" b="1" baseline="-25000">
                <a:solidFill>
                  <a:srgbClr val="000066"/>
                </a:solidFill>
                <a:sym typeface="Symbol" panose="05050102010706020507" pitchFamily="18" charset="2"/>
              </a:rPr>
              <a:t>4</a:t>
            </a:r>
            <a:r>
              <a:rPr lang="en-US" altLang="zh-CN" b="1">
                <a:solidFill>
                  <a:srgbClr val="000066"/>
                </a:solidFill>
                <a:sym typeface="Symbol" panose="05050102010706020507" pitchFamily="18" charset="2"/>
              </a:rPr>
              <a:t> || Ticket</a:t>
            </a:r>
            <a:r>
              <a:rPr lang="en-US" altLang="zh-CN" b="1" baseline="-25000">
                <a:solidFill>
                  <a:srgbClr val="000066"/>
                </a:solidFill>
                <a:sym typeface="Symbol" panose="05050102010706020507" pitchFamily="18" charset="2"/>
              </a:rPr>
              <a:t>v</a:t>
            </a:r>
            <a:r>
              <a:rPr lang="en-US" altLang="zh-CN" b="1">
                <a:solidFill>
                  <a:srgbClr val="000066"/>
                </a:solidFill>
                <a:sym typeface="Symbol" panose="05050102010706020507" pitchFamily="18" charset="2"/>
              </a:rPr>
              <a:t>]</a:t>
            </a:r>
            <a:endParaRPr lang="en-US" altLang="zh-CN" b="1">
              <a:solidFill>
                <a:srgbClr val="000066"/>
              </a:solidFill>
              <a:sym typeface="Symbol" panose="05050102010706020507" pitchFamily="18" charset="2"/>
            </a:endParaRPr>
          </a:p>
          <a:p>
            <a:pPr lvl="1"/>
            <a:r>
              <a:rPr lang="en-US" altLang="zh-CN" b="1" smtClean="0">
                <a:solidFill>
                  <a:srgbClr val="000066"/>
                </a:solidFill>
                <a:sym typeface="Symbol" panose="05050102010706020507" pitchFamily="18" charset="2"/>
              </a:rPr>
              <a:t>Ticket</a:t>
            </a:r>
            <a:r>
              <a:rPr lang="en-US" altLang="zh-CN" b="1" baseline="-25000" smtClean="0">
                <a:solidFill>
                  <a:srgbClr val="000066"/>
                </a:solidFill>
                <a:sym typeface="Symbol" panose="05050102010706020507" pitchFamily="18" charset="2"/>
              </a:rPr>
              <a:t>tgs</a:t>
            </a:r>
            <a:r>
              <a:rPr lang="en-US" altLang="zh-CN" b="1" smtClean="0">
                <a:solidFill>
                  <a:srgbClr val="000066"/>
                </a:solidFill>
                <a:sym typeface="Symbol" panose="05050102010706020507" pitchFamily="18" charset="2"/>
              </a:rPr>
              <a:t> </a:t>
            </a:r>
            <a:r>
              <a:rPr lang="en-US" altLang="zh-CN" b="1">
                <a:solidFill>
                  <a:srgbClr val="000066"/>
                </a:solidFill>
                <a:sym typeface="Symbol" panose="05050102010706020507" pitchFamily="18" charset="2"/>
              </a:rPr>
              <a:t>= E</a:t>
            </a:r>
            <a:r>
              <a:rPr lang="en-US" altLang="zh-CN" b="1" baseline="-25000">
                <a:solidFill>
                  <a:srgbClr val="000066"/>
                </a:solidFill>
                <a:sym typeface="Symbol" panose="05050102010706020507" pitchFamily="18" charset="2"/>
              </a:rPr>
              <a:t>K</a:t>
            </a:r>
            <a:r>
              <a:rPr lang="en-US" altLang="zh-CN" b="1" baseline="-40000">
                <a:solidFill>
                  <a:srgbClr val="000066"/>
                </a:solidFill>
                <a:sym typeface="Symbol" panose="05050102010706020507" pitchFamily="18" charset="2"/>
              </a:rPr>
              <a:t>tgs</a:t>
            </a:r>
            <a:r>
              <a:rPr lang="en-US" altLang="zh-CN" b="1">
                <a:solidFill>
                  <a:srgbClr val="000066"/>
                </a:solidFill>
                <a:sym typeface="Symbol" panose="05050102010706020507" pitchFamily="18" charset="2"/>
              </a:rPr>
              <a:t>[K</a:t>
            </a:r>
            <a:r>
              <a:rPr lang="en-US" altLang="zh-CN" b="1" baseline="-25000">
                <a:solidFill>
                  <a:srgbClr val="000066"/>
                </a:solidFill>
                <a:sym typeface="Symbol" panose="05050102010706020507" pitchFamily="18" charset="2"/>
              </a:rPr>
              <a:t>c,tgs</a:t>
            </a:r>
            <a:r>
              <a:rPr lang="en-US" altLang="zh-CN" b="1">
                <a:solidFill>
                  <a:srgbClr val="000066"/>
                </a:solidFill>
                <a:sym typeface="Symbol" panose="05050102010706020507" pitchFamily="18" charset="2"/>
              </a:rPr>
              <a:t>|| ID</a:t>
            </a:r>
            <a:r>
              <a:rPr lang="en-US" altLang="zh-CN" b="1" baseline="-25000">
                <a:solidFill>
                  <a:srgbClr val="000066"/>
                </a:solidFill>
                <a:sym typeface="Symbol" panose="05050102010706020507" pitchFamily="18" charset="2"/>
              </a:rPr>
              <a:t>C</a:t>
            </a:r>
            <a:r>
              <a:rPr lang="en-US" altLang="zh-CN" b="1">
                <a:solidFill>
                  <a:srgbClr val="000066"/>
                </a:solidFill>
                <a:sym typeface="Symbol" panose="05050102010706020507" pitchFamily="18" charset="2"/>
              </a:rPr>
              <a:t>|| AD</a:t>
            </a:r>
            <a:r>
              <a:rPr lang="en-US" altLang="zh-CN" b="1" baseline="-25000">
                <a:solidFill>
                  <a:srgbClr val="000066"/>
                </a:solidFill>
                <a:sym typeface="Symbol" panose="05050102010706020507" pitchFamily="18" charset="2"/>
              </a:rPr>
              <a:t>C</a:t>
            </a:r>
            <a:r>
              <a:rPr lang="en-US" altLang="zh-CN" b="1">
                <a:solidFill>
                  <a:srgbClr val="000066"/>
                </a:solidFill>
                <a:sym typeface="Symbol" panose="05050102010706020507" pitchFamily="18" charset="2"/>
              </a:rPr>
              <a:t>|| ID</a:t>
            </a:r>
            <a:r>
              <a:rPr lang="en-US" altLang="zh-CN" b="1" baseline="-25000">
                <a:solidFill>
                  <a:srgbClr val="000066"/>
                </a:solidFill>
                <a:sym typeface="Symbol" panose="05050102010706020507" pitchFamily="18" charset="2"/>
              </a:rPr>
              <a:t>tgs</a:t>
            </a:r>
            <a:r>
              <a:rPr lang="en-US" altLang="zh-CN" b="1">
                <a:solidFill>
                  <a:srgbClr val="000066"/>
                </a:solidFill>
                <a:sym typeface="Symbol" panose="05050102010706020507" pitchFamily="18" charset="2"/>
              </a:rPr>
              <a:t> || TS</a:t>
            </a:r>
            <a:r>
              <a:rPr lang="en-US" altLang="zh-CN" b="1" baseline="-25000">
                <a:solidFill>
                  <a:srgbClr val="000066"/>
                </a:solidFill>
                <a:sym typeface="Symbol" panose="05050102010706020507" pitchFamily="18" charset="2"/>
              </a:rPr>
              <a:t>2</a:t>
            </a:r>
            <a:r>
              <a:rPr lang="en-US" altLang="zh-CN" b="1">
                <a:solidFill>
                  <a:srgbClr val="000066"/>
                </a:solidFill>
                <a:sym typeface="Symbol" panose="05050102010706020507" pitchFamily="18" charset="2"/>
              </a:rPr>
              <a:t> || Lifetime</a:t>
            </a:r>
            <a:r>
              <a:rPr lang="en-US" altLang="zh-CN" b="1" baseline="-25000">
                <a:solidFill>
                  <a:srgbClr val="000066"/>
                </a:solidFill>
                <a:sym typeface="Symbol" panose="05050102010706020507" pitchFamily="18" charset="2"/>
              </a:rPr>
              <a:t>2</a:t>
            </a:r>
            <a:r>
              <a:rPr lang="en-US" altLang="zh-CN" b="1">
                <a:solidFill>
                  <a:srgbClr val="000066"/>
                </a:solidFill>
                <a:sym typeface="Symbol" panose="05050102010706020507" pitchFamily="18" charset="2"/>
              </a:rPr>
              <a:t>]</a:t>
            </a:r>
            <a:endParaRPr lang="en-US" altLang="zh-CN" b="1">
              <a:solidFill>
                <a:srgbClr val="000066"/>
              </a:solidFill>
              <a:sym typeface="Symbol" panose="05050102010706020507" pitchFamily="18" charset="2"/>
            </a:endParaRPr>
          </a:p>
          <a:p>
            <a:pPr lvl="1"/>
            <a:r>
              <a:rPr lang="en-US" altLang="zh-CN" b="1" smtClean="0">
                <a:solidFill>
                  <a:srgbClr val="000066"/>
                </a:solidFill>
                <a:sym typeface="Symbol" panose="05050102010706020507" pitchFamily="18" charset="2"/>
              </a:rPr>
              <a:t>Ticket</a:t>
            </a:r>
            <a:r>
              <a:rPr lang="en-US" altLang="zh-CN" b="1" baseline="-25000" smtClean="0">
                <a:solidFill>
                  <a:srgbClr val="000066"/>
                </a:solidFill>
                <a:sym typeface="Symbol" panose="05050102010706020507" pitchFamily="18" charset="2"/>
              </a:rPr>
              <a:t>v</a:t>
            </a:r>
            <a:r>
              <a:rPr lang="en-US" altLang="zh-CN" b="1" smtClean="0">
                <a:solidFill>
                  <a:srgbClr val="000066"/>
                </a:solidFill>
                <a:sym typeface="Symbol" panose="05050102010706020507" pitchFamily="18" charset="2"/>
              </a:rPr>
              <a:t>   </a:t>
            </a:r>
            <a:r>
              <a:rPr lang="en-US" altLang="zh-CN" b="1">
                <a:solidFill>
                  <a:srgbClr val="000066"/>
                </a:solidFill>
                <a:sym typeface="Symbol" panose="05050102010706020507" pitchFamily="18" charset="2"/>
              </a:rPr>
              <a:t>= E</a:t>
            </a:r>
            <a:r>
              <a:rPr lang="en-US" altLang="zh-CN" b="1" baseline="-25000">
                <a:solidFill>
                  <a:srgbClr val="000066"/>
                </a:solidFill>
                <a:sym typeface="Symbol" panose="05050102010706020507" pitchFamily="18" charset="2"/>
              </a:rPr>
              <a:t>K</a:t>
            </a:r>
            <a:r>
              <a:rPr lang="en-US" altLang="zh-CN" b="1" baseline="-40000">
                <a:solidFill>
                  <a:srgbClr val="000066"/>
                </a:solidFill>
                <a:sym typeface="Symbol" panose="05050102010706020507" pitchFamily="18" charset="2"/>
              </a:rPr>
              <a:t>V</a:t>
            </a:r>
            <a:r>
              <a:rPr lang="en-US" altLang="zh-CN" b="1">
                <a:solidFill>
                  <a:srgbClr val="000066"/>
                </a:solidFill>
                <a:sym typeface="Symbol" panose="05050102010706020507" pitchFamily="18" charset="2"/>
              </a:rPr>
              <a:t>[K</a:t>
            </a:r>
            <a:r>
              <a:rPr lang="en-US" altLang="zh-CN" b="1" baseline="-25000">
                <a:solidFill>
                  <a:srgbClr val="000066"/>
                </a:solidFill>
                <a:sym typeface="Symbol" panose="05050102010706020507" pitchFamily="18" charset="2"/>
              </a:rPr>
              <a:t>c,v</a:t>
            </a:r>
            <a:r>
              <a:rPr lang="en-US" altLang="zh-CN" b="1">
                <a:solidFill>
                  <a:srgbClr val="000066"/>
                </a:solidFill>
                <a:sym typeface="Symbol" panose="05050102010706020507" pitchFamily="18" charset="2"/>
              </a:rPr>
              <a:t>||ID</a:t>
            </a:r>
            <a:r>
              <a:rPr lang="en-US" altLang="zh-CN" b="1" baseline="-25000">
                <a:solidFill>
                  <a:srgbClr val="000066"/>
                </a:solidFill>
                <a:sym typeface="Symbol" panose="05050102010706020507" pitchFamily="18" charset="2"/>
              </a:rPr>
              <a:t>C</a:t>
            </a:r>
            <a:r>
              <a:rPr lang="en-US" altLang="zh-CN" b="1">
                <a:solidFill>
                  <a:srgbClr val="000066"/>
                </a:solidFill>
                <a:sym typeface="Symbol" panose="05050102010706020507" pitchFamily="18" charset="2"/>
              </a:rPr>
              <a:t>||AD</a:t>
            </a:r>
            <a:r>
              <a:rPr lang="en-US" altLang="zh-CN" b="1" baseline="-25000">
                <a:solidFill>
                  <a:srgbClr val="000066"/>
                </a:solidFill>
                <a:sym typeface="Symbol" panose="05050102010706020507" pitchFamily="18" charset="2"/>
              </a:rPr>
              <a:t>C</a:t>
            </a:r>
            <a:r>
              <a:rPr lang="en-US" altLang="zh-CN" b="1">
                <a:solidFill>
                  <a:srgbClr val="000066"/>
                </a:solidFill>
                <a:sym typeface="Symbol" panose="05050102010706020507" pitchFamily="18" charset="2"/>
              </a:rPr>
              <a:t>|| ID</a:t>
            </a:r>
            <a:r>
              <a:rPr lang="en-US" altLang="zh-CN" b="1" baseline="-25000">
                <a:solidFill>
                  <a:srgbClr val="000066"/>
                </a:solidFill>
                <a:sym typeface="Symbol" panose="05050102010706020507" pitchFamily="18" charset="2"/>
              </a:rPr>
              <a:t>v</a:t>
            </a:r>
            <a:r>
              <a:rPr lang="en-US" altLang="zh-CN" b="1">
                <a:solidFill>
                  <a:srgbClr val="000066"/>
                </a:solidFill>
                <a:sym typeface="Symbol" panose="05050102010706020507" pitchFamily="18" charset="2"/>
              </a:rPr>
              <a:t>||TS</a:t>
            </a:r>
            <a:r>
              <a:rPr lang="en-US" altLang="zh-CN" b="1" baseline="-25000">
                <a:solidFill>
                  <a:srgbClr val="000066"/>
                </a:solidFill>
                <a:sym typeface="Symbol" panose="05050102010706020507" pitchFamily="18" charset="2"/>
              </a:rPr>
              <a:t>4</a:t>
            </a:r>
            <a:r>
              <a:rPr lang="en-US" altLang="zh-CN" b="1">
                <a:solidFill>
                  <a:srgbClr val="000066"/>
                </a:solidFill>
                <a:sym typeface="Symbol" panose="05050102010706020507" pitchFamily="18" charset="2"/>
              </a:rPr>
              <a:t>||Lifetime</a:t>
            </a:r>
            <a:r>
              <a:rPr lang="en-US" altLang="zh-CN" b="1" baseline="-25000">
                <a:solidFill>
                  <a:srgbClr val="000066"/>
                </a:solidFill>
                <a:sym typeface="Symbol" panose="05050102010706020507" pitchFamily="18" charset="2"/>
              </a:rPr>
              <a:t>4</a:t>
            </a:r>
            <a:r>
              <a:rPr lang="en-US" altLang="zh-CN" b="1">
                <a:solidFill>
                  <a:srgbClr val="000066"/>
                </a:solidFill>
                <a:sym typeface="Symbol" panose="05050102010706020507" pitchFamily="18" charset="2"/>
              </a:rPr>
              <a:t>]</a:t>
            </a:r>
            <a:endParaRPr lang="en-US" altLang="zh-CN" b="1">
              <a:solidFill>
                <a:srgbClr val="000066"/>
              </a:solidFill>
              <a:sym typeface="Symbol" panose="05050102010706020507" pitchFamily="18" charset="2"/>
            </a:endParaRPr>
          </a:p>
          <a:p>
            <a:pPr lvl="1"/>
            <a:r>
              <a:rPr lang="en-US" altLang="zh-CN" b="1" smtClean="0">
                <a:solidFill>
                  <a:srgbClr val="000066"/>
                </a:solidFill>
                <a:sym typeface="Symbol" panose="05050102010706020507" pitchFamily="18" charset="2"/>
              </a:rPr>
              <a:t>Authenticator</a:t>
            </a:r>
            <a:r>
              <a:rPr lang="en-US" altLang="zh-CN" b="1" baseline="-25000" smtClean="0">
                <a:solidFill>
                  <a:srgbClr val="000066"/>
                </a:solidFill>
                <a:sym typeface="Symbol" panose="05050102010706020507" pitchFamily="18" charset="2"/>
              </a:rPr>
              <a:t>c</a:t>
            </a:r>
            <a:r>
              <a:rPr lang="en-US" altLang="zh-CN" b="1" smtClean="0">
                <a:solidFill>
                  <a:srgbClr val="000066"/>
                </a:solidFill>
                <a:sym typeface="Symbol" panose="05050102010706020507" pitchFamily="18" charset="2"/>
              </a:rPr>
              <a:t> </a:t>
            </a:r>
            <a:r>
              <a:rPr lang="en-US" altLang="zh-CN" b="1">
                <a:solidFill>
                  <a:srgbClr val="000066"/>
                </a:solidFill>
                <a:sym typeface="Symbol" panose="05050102010706020507" pitchFamily="18" charset="2"/>
              </a:rPr>
              <a:t>= E</a:t>
            </a:r>
            <a:r>
              <a:rPr lang="en-US" altLang="zh-CN" b="1" baseline="-25000">
                <a:solidFill>
                  <a:srgbClr val="000066"/>
                </a:solidFill>
                <a:sym typeface="Symbol" panose="05050102010706020507" pitchFamily="18" charset="2"/>
              </a:rPr>
              <a:t>K</a:t>
            </a:r>
            <a:r>
              <a:rPr lang="en-US" altLang="zh-CN" b="1" baseline="-44000">
                <a:solidFill>
                  <a:srgbClr val="000066"/>
                </a:solidFill>
                <a:sym typeface="Symbol" panose="05050102010706020507" pitchFamily="18" charset="2"/>
              </a:rPr>
              <a:t>c,tgs</a:t>
            </a:r>
            <a:r>
              <a:rPr lang="en-US" altLang="zh-CN" b="1">
                <a:solidFill>
                  <a:srgbClr val="000066"/>
                </a:solidFill>
                <a:sym typeface="Symbol" panose="05050102010706020507" pitchFamily="18" charset="2"/>
              </a:rPr>
              <a:t>[ID</a:t>
            </a:r>
            <a:r>
              <a:rPr lang="en-US" altLang="zh-CN" b="1" baseline="-25000">
                <a:solidFill>
                  <a:srgbClr val="000066"/>
                </a:solidFill>
                <a:sym typeface="Symbol" panose="05050102010706020507" pitchFamily="18" charset="2"/>
              </a:rPr>
              <a:t>c</a:t>
            </a:r>
            <a:r>
              <a:rPr lang="en-US" altLang="zh-CN" b="1">
                <a:solidFill>
                  <a:srgbClr val="000066"/>
                </a:solidFill>
                <a:sym typeface="Symbol" panose="05050102010706020507" pitchFamily="18" charset="2"/>
              </a:rPr>
              <a:t>||AD</a:t>
            </a:r>
            <a:r>
              <a:rPr lang="en-US" altLang="zh-CN" b="1" baseline="-25000">
                <a:solidFill>
                  <a:srgbClr val="000066"/>
                </a:solidFill>
                <a:sym typeface="Symbol" panose="05050102010706020507" pitchFamily="18" charset="2"/>
              </a:rPr>
              <a:t>c</a:t>
            </a:r>
            <a:r>
              <a:rPr lang="en-US" altLang="zh-CN" b="1">
                <a:solidFill>
                  <a:srgbClr val="000066"/>
                </a:solidFill>
                <a:sym typeface="Symbol" panose="05050102010706020507" pitchFamily="18" charset="2"/>
              </a:rPr>
              <a:t>||TS</a:t>
            </a:r>
            <a:r>
              <a:rPr lang="en-US" altLang="zh-CN" b="1" baseline="-25000">
                <a:solidFill>
                  <a:srgbClr val="000066"/>
                </a:solidFill>
                <a:sym typeface="Symbol" panose="05050102010706020507" pitchFamily="18" charset="2"/>
              </a:rPr>
              <a:t>3</a:t>
            </a:r>
            <a:r>
              <a:rPr lang="en-US" altLang="zh-CN" b="1">
                <a:solidFill>
                  <a:srgbClr val="000066"/>
                </a:solidFill>
                <a:sym typeface="Symbol" panose="05050102010706020507" pitchFamily="18" charset="2"/>
              </a:rPr>
              <a:t>]</a:t>
            </a:r>
            <a:endParaRPr lang="en-US" altLang="zh-CN" b="1">
              <a:solidFill>
                <a:srgbClr val="000066"/>
              </a:solidFill>
              <a:sym typeface="Symbol" panose="05050102010706020507" pitchFamily="18" charset="2"/>
            </a:endParaRPr>
          </a:p>
          <a:p>
            <a:r>
              <a:rPr lang="en-US" altLang="zh-CN" b="1">
                <a:solidFill>
                  <a:srgbClr val="000066"/>
                </a:solidFill>
                <a:sym typeface="Symbol" panose="05050102010706020507" pitchFamily="18" charset="2"/>
              </a:rPr>
              <a:t>(c) Client/Server Authentication </a:t>
            </a:r>
            <a:r>
              <a:rPr lang="en-US" altLang="zh-CN" b="1" smtClean="0">
                <a:solidFill>
                  <a:srgbClr val="000066"/>
                </a:solidFill>
                <a:sym typeface="Symbol" panose="05050102010706020507" pitchFamily="18" charset="2"/>
              </a:rPr>
              <a:t>Exchange</a:t>
            </a:r>
            <a:endParaRPr lang="en-US" altLang="zh-CN" b="1">
              <a:solidFill>
                <a:srgbClr val="000066"/>
              </a:solidFill>
              <a:sym typeface="Symbol" panose="05050102010706020507" pitchFamily="18" charset="2"/>
            </a:endParaRPr>
          </a:p>
          <a:p>
            <a:pPr lvl="1"/>
            <a:r>
              <a:rPr lang="en-US" altLang="zh-CN" b="1">
                <a:solidFill>
                  <a:srgbClr val="000066"/>
                </a:solidFill>
                <a:sym typeface="Symbol" panose="05050102010706020507" pitchFamily="18" charset="2"/>
              </a:rPr>
              <a:t>(5) C  V : Ticket</a:t>
            </a:r>
            <a:r>
              <a:rPr lang="en-US" altLang="zh-CN" b="1" baseline="-25000">
                <a:solidFill>
                  <a:srgbClr val="000066"/>
                </a:solidFill>
                <a:sym typeface="Symbol" panose="05050102010706020507" pitchFamily="18" charset="2"/>
              </a:rPr>
              <a:t>v</a:t>
            </a:r>
            <a:r>
              <a:rPr lang="en-US" altLang="zh-CN" b="1">
                <a:solidFill>
                  <a:srgbClr val="000066"/>
                </a:solidFill>
                <a:sym typeface="Symbol" panose="05050102010706020507" pitchFamily="18" charset="2"/>
              </a:rPr>
              <a:t> || Authenticator</a:t>
            </a:r>
            <a:r>
              <a:rPr lang="en-US" altLang="zh-CN" b="1" baseline="-25000">
                <a:solidFill>
                  <a:srgbClr val="000066"/>
                </a:solidFill>
                <a:sym typeface="Symbol" panose="05050102010706020507" pitchFamily="18" charset="2"/>
              </a:rPr>
              <a:t>c</a:t>
            </a:r>
            <a:endParaRPr lang="en-US" altLang="zh-CN" b="1">
              <a:solidFill>
                <a:srgbClr val="000066"/>
              </a:solidFill>
              <a:sym typeface="Symbol" panose="05050102010706020507" pitchFamily="18" charset="2"/>
            </a:endParaRPr>
          </a:p>
          <a:p>
            <a:pPr lvl="1"/>
            <a:r>
              <a:rPr lang="en-US" altLang="zh-CN" b="1">
                <a:solidFill>
                  <a:srgbClr val="000066"/>
                </a:solidFill>
                <a:sym typeface="Symbol" panose="05050102010706020507" pitchFamily="18" charset="2"/>
              </a:rPr>
              <a:t>(6) V  C : E</a:t>
            </a:r>
            <a:r>
              <a:rPr lang="en-US" altLang="zh-CN" b="1" baseline="-25000">
                <a:solidFill>
                  <a:srgbClr val="000066"/>
                </a:solidFill>
                <a:sym typeface="Symbol" panose="05050102010706020507" pitchFamily="18" charset="2"/>
              </a:rPr>
              <a:t>K</a:t>
            </a:r>
            <a:r>
              <a:rPr lang="en-US" altLang="zh-CN" b="1" baseline="-50000">
                <a:solidFill>
                  <a:srgbClr val="000066"/>
                </a:solidFill>
                <a:sym typeface="Symbol" panose="05050102010706020507" pitchFamily="18" charset="2"/>
              </a:rPr>
              <a:t>c,v</a:t>
            </a:r>
            <a:r>
              <a:rPr lang="en-US" altLang="zh-CN" b="1">
                <a:solidFill>
                  <a:srgbClr val="000066"/>
                </a:solidFill>
                <a:sym typeface="Symbol" panose="05050102010706020507" pitchFamily="18" charset="2"/>
              </a:rPr>
              <a:t>[TS</a:t>
            </a:r>
            <a:r>
              <a:rPr lang="en-US" altLang="zh-CN" b="1" baseline="-25000">
                <a:solidFill>
                  <a:srgbClr val="000066"/>
                </a:solidFill>
                <a:sym typeface="Symbol" panose="05050102010706020507" pitchFamily="18" charset="2"/>
              </a:rPr>
              <a:t>5</a:t>
            </a:r>
            <a:r>
              <a:rPr lang="en-US" altLang="zh-CN" b="1">
                <a:solidFill>
                  <a:srgbClr val="000066"/>
                </a:solidFill>
                <a:sym typeface="Symbol" panose="05050102010706020507" pitchFamily="18" charset="2"/>
              </a:rPr>
              <a:t>+1] ( for mutual authentication)</a:t>
            </a:r>
            <a:endParaRPr lang="en-US" altLang="zh-CN" b="1">
              <a:solidFill>
                <a:srgbClr val="000066"/>
              </a:solidFill>
              <a:sym typeface="Symbol" panose="05050102010706020507" pitchFamily="18" charset="2"/>
            </a:endParaRPr>
          </a:p>
          <a:p>
            <a:pPr lvl="1"/>
            <a:r>
              <a:rPr lang="en-US" altLang="zh-CN" b="1" smtClean="0">
                <a:solidFill>
                  <a:srgbClr val="000066"/>
                </a:solidFill>
                <a:sym typeface="Symbol" panose="05050102010706020507" pitchFamily="18" charset="2"/>
              </a:rPr>
              <a:t>Ticket</a:t>
            </a:r>
            <a:r>
              <a:rPr lang="en-US" altLang="zh-CN" b="1" baseline="-25000" smtClean="0">
                <a:solidFill>
                  <a:srgbClr val="000066"/>
                </a:solidFill>
                <a:sym typeface="Symbol" panose="05050102010706020507" pitchFamily="18" charset="2"/>
              </a:rPr>
              <a:t>v</a:t>
            </a:r>
            <a:r>
              <a:rPr lang="en-US" altLang="zh-CN" b="1" smtClean="0">
                <a:solidFill>
                  <a:srgbClr val="000066"/>
                </a:solidFill>
                <a:sym typeface="Symbol" panose="05050102010706020507" pitchFamily="18" charset="2"/>
              </a:rPr>
              <a:t> </a:t>
            </a:r>
            <a:r>
              <a:rPr lang="en-US" altLang="zh-CN" b="1">
                <a:solidFill>
                  <a:srgbClr val="000066"/>
                </a:solidFill>
                <a:sym typeface="Symbol" panose="05050102010706020507" pitchFamily="18" charset="2"/>
              </a:rPr>
              <a:t>= E</a:t>
            </a:r>
            <a:r>
              <a:rPr lang="en-US" altLang="zh-CN" b="1" baseline="-25000">
                <a:solidFill>
                  <a:srgbClr val="000066"/>
                </a:solidFill>
                <a:sym typeface="Symbol" panose="05050102010706020507" pitchFamily="18" charset="2"/>
              </a:rPr>
              <a:t>K</a:t>
            </a:r>
            <a:r>
              <a:rPr lang="en-US" altLang="zh-CN" b="1" baseline="-50000">
                <a:solidFill>
                  <a:srgbClr val="000066"/>
                </a:solidFill>
                <a:sym typeface="Symbol" panose="05050102010706020507" pitchFamily="18" charset="2"/>
              </a:rPr>
              <a:t>V</a:t>
            </a:r>
            <a:r>
              <a:rPr lang="en-US" altLang="zh-CN" b="1">
                <a:solidFill>
                  <a:srgbClr val="000066"/>
                </a:solidFill>
                <a:sym typeface="Symbol" panose="05050102010706020507" pitchFamily="18" charset="2"/>
              </a:rPr>
              <a:t>[K</a:t>
            </a:r>
            <a:r>
              <a:rPr lang="en-US" altLang="zh-CN" b="1" baseline="-25000">
                <a:solidFill>
                  <a:srgbClr val="000066"/>
                </a:solidFill>
                <a:sym typeface="Symbol" panose="05050102010706020507" pitchFamily="18" charset="2"/>
              </a:rPr>
              <a:t>c,v</a:t>
            </a:r>
            <a:r>
              <a:rPr lang="en-US" altLang="zh-CN" b="1">
                <a:solidFill>
                  <a:srgbClr val="000066"/>
                </a:solidFill>
                <a:sym typeface="Symbol" panose="05050102010706020507" pitchFamily="18" charset="2"/>
              </a:rPr>
              <a:t>||ID</a:t>
            </a:r>
            <a:r>
              <a:rPr lang="en-US" altLang="zh-CN" b="1" baseline="-25000">
                <a:solidFill>
                  <a:srgbClr val="000066"/>
                </a:solidFill>
                <a:sym typeface="Symbol" panose="05050102010706020507" pitchFamily="18" charset="2"/>
              </a:rPr>
              <a:t>c</a:t>
            </a:r>
            <a:r>
              <a:rPr lang="en-US" altLang="zh-CN" b="1">
                <a:solidFill>
                  <a:srgbClr val="000066"/>
                </a:solidFill>
                <a:sym typeface="Symbol" panose="05050102010706020507" pitchFamily="18" charset="2"/>
              </a:rPr>
              <a:t>||AD</a:t>
            </a:r>
            <a:r>
              <a:rPr lang="en-US" altLang="zh-CN" b="1" baseline="-25000">
                <a:solidFill>
                  <a:srgbClr val="000066"/>
                </a:solidFill>
                <a:sym typeface="Symbol" panose="05050102010706020507" pitchFamily="18" charset="2"/>
              </a:rPr>
              <a:t>c</a:t>
            </a:r>
            <a:r>
              <a:rPr lang="en-US" altLang="zh-CN" b="1">
                <a:solidFill>
                  <a:srgbClr val="000066"/>
                </a:solidFill>
                <a:sym typeface="Symbol" panose="05050102010706020507" pitchFamily="18" charset="2"/>
              </a:rPr>
              <a:t>||ID</a:t>
            </a:r>
            <a:r>
              <a:rPr lang="en-US" altLang="zh-CN" b="1" baseline="-25000">
                <a:solidFill>
                  <a:srgbClr val="000066"/>
                </a:solidFill>
                <a:sym typeface="Symbol" panose="05050102010706020507" pitchFamily="18" charset="2"/>
              </a:rPr>
              <a:t>v</a:t>
            </a:r>
            <a:r>
              <a:rPr lang="en-US" altLang="zh-CN" b="1">
                <a:solidFill>
                  <a:srgbClr val="000066"/>
                </a:solidFill>
                <a:sym typeface="Symbol" panose="05050102010706020507" pitchFamily="18" charset="2"/>
              </a:rPr>
              <a:t>||TS</a:t>
            </a:r>
            <a:r>
              <a:rPr lang="en-US" altLang="zh-CN" b="1" baseline="-25000">
                <a:solidFill>
                  <a:srgbClr val="000066"/>
                </a:solidFill>
                <a:sym typeface="Symbol" panose="05050102010706020507" pitchFamily="18" charset="2"/>
              </a:rPr>
              <a:t>4</a:t>
            </a:r>
            <a:r>
              <a:rPr lang="en-US" altLang="zh-CN" b="1">
                <a:solidFill>
                  <a:srgbClr val="000066"/>
                </a:solidFill>
                <a:sym typeface="Symbol" panose="05050102010706020507" pitchFamily="18" charset="2"/>
              </a:rPr>
              <a:t>||Lifetime</a:t>
            </a:r>
            <a:r>
              <a:rPr lang="en-US" altLang="zh-CN" b="1" baseline="-25000">
                <a:solidFill>
                  <a:srgbClr val="000066"/>
                </a:solidFill>
                <a:sym typeface="Symbol" panose="05050102010706020507" pitchFamily="18" charset="2"/>
              </a:rPr>
              <a:t>4</a:t>
            </a:r>
            <a:r>
              <a:rPr lang="en-US" altLang="zh-CN" b="1">
                <a:solidFill>
                  <a:srgbClr val="000066"/>
                </a:solidFill>
                <a:sym typeface="Symbol" panose="05050102010706020507" pitchFamily="18" charset="2"/>
              </a:rPr>
              <a:t>]</a:t>
            </a:r>
            <a:endParaRPr lang="en-US" altLang="zh-CN" b="1">
              <a:solidFill>
                <a:srgbClr val="000066"/>
              </a:solidFill>
              <a:sym typeface="Symbol" panose="05050102010706020507" pitchFamily="18" charset="2"/>
            </a:endParaRPr>
          </a:p>
          <a:p>
            <a:pPr lvl="1"/>
            <a:r>
              <a:rPr lang="en-US" altLang="zh-CN" b="1" smtClean="0">
                <a:solidFill>
                  <a:srgbClr val="000066"/>
                </a:solidFill>
                <a:sym typeface="Symbol" panose="05050102010706020507" pitchFamily="18" charset="2"/>
              </a:rPr>
              <a:t>Authenticator</a:t>
            </a:r>
            <a:r>
              <a:rPr lang="en-US" altLang="zh-CN" b="1" baseline="-25000" smtClean="0">
                <a:solidFill>
                  <a:srgbClr val="000066"/>
                </a:solidFill>
                <a:sym typeface="Symbol" panose="05050102010706020507" pitchFamily="18" charset="2"/>
              </a:rPr>
              <a:t>c</a:t>
            </a:r>
            <a:r>
              <a:rPr lang="en-US" altLang="zh-CN" b="1" smtClean="0">
                <a:solidFill>
                  <a:srgbClr val="000066"/>
                </a:solidFill>
                <a:sym typeface="Symbol" panose="05050102010706020507" pitchFamily="18" charset="2"/>
              </a:rPr>
              <a:t> </a:t>
            </a:r>
            <a:r>
              <a:rPr lang="en-US" altLang="zh-CN" b="1">
                <a:solidFill>
                  <a:srgbClr val="000066"/>
                </a:solidFill>
                <a:sym typeface="Symbol" panose="05050102010706020507" pitchFamily="18" charset="2"/>
              </a:rPr>
              <a:t>= E</a:t>
            </a:r>
            <a:r>
              <a:rPr lang="en-US" altLang="zh-CN" b="1" baseline="-25000">
                <a:solidFill>
                  <a:srgbClr val="000066"/>
                </a:solidFill>
                <a:sym typeface="Symbol" panose="05050102010706020507" pitchFamily="18" charset="2"/>
              </a:rPr>
              <a:t>K</a:t>
            </a:r>
            <a:r>
              <a:rPr lang="en-US" altLang="zh-CN" b="1" baseline="-50000">
                <a:solidFill>
                  <a:srgbClr val="000066"/>
                </a:solidFill>
                <a:sym typeface="Symbol" panose="05050102010706020507" pitchFamily="18" charset="2"/>
              </a:rPr>
              <a:t>c,v</a:t>
            </a:r>
            <a:r>
              <a:rPr lang="en-US" altLang="zh-CN" b="1">
                <a:solidFill>
                  <a:srgbClr val="000066"/>
                </a:solidFill>
                <a:sym typeface="Symbol" panose="05050102010706020507" pitchFamily="18" charset="2"/>
              </a:rPr>
              <a:t>[ID</a:t>
            </a:r>
            <a:r>
              <a:rPr lang="en-US" altLang="zh-CN" b="1" baseline="-25000">
                <a:solidFill>
                  <a:srgbClr val="000066"/>
                </a:solidFill>
                <a:sym typeface="Symbol" panose="05050102010706020507" pitchFamily="18" charset="2"/>
              </a:rPr>
              <a:t>c</a:t>
            </a:r>
            <a:r>
              <a:rPr lang="en-US" altLang="zh-CN" b="1">
                <a:solidFill>
                  <a:srgbClr val="000066"/>
                </a:solidFill>
                <a:sym typeface="Symbol" panose="05050102010706020507" pitchFamily="18" charset="2"/>
              </a:rPr>
              <a:t>||AD</a:t>
            </a:r>
            <a:r>
              <a:rPr lang="en-US" altLang="zh-CN" b="1" baseline="-25000">
                <a:solidFill>
                  <a:srgbClr val="000066"/>
                </a:solidFill>
                <a:sym typeface="Symbol" panose="05050102010706020507" pitchFamily="18" charset="2"/>
              </a:rPr>
              <a:t>c</a:t>
            </a:r>
            <a:r>
              <a:rPr lang="en-US" altLang="zh-CN" b="1">
                <a:solidFill>
                  <a:srgbClr val="000066"/>
                </a:solidFill>
                <a:sym typeface="Symbol" panose="05050102010706020507" pitchFamily="18" charset="2"/>
              </a:rPr>
              <a:t>||TS</a:t>
            </a:r>
            <a:r>
              <a:rPr lang="en-US" altLang="zh-CN" b="1" baseline="-25000">
                <a:solidFill>
                  <a:srgbClr val="000066"/>
                </a:solidFill>
                <a:sym typeface="Symbol" panose="05050102010706020507" pitchFamily="18" charset="2"/>
              </a:rPr>
              <a:t>5</a:t>
            </a:r>
            <a:r>
              <a:rPr lang="en-US" altLang="zh-CN" b="1">
                <a:solidFill>
                  <a:srgbClr val="000066"/>
                </a:solidFill>
                <a:sym typeface="Symbol" panose="05050102010706020507" pitchFamily="18" charset="2"/>
              </a:rPr>
              <a:t>] 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mtClean="0">
                <a:solidFill>
                  <a:srgbClr val="000066"/>
                </a:solidFill>
              </a:rPr>
              <a:t>Kerberos </a:t>
            </a:r>
            <a:r>
              <a:rPr lang="en-US" altLang="zh-CN">
                <a:solidFill>
                  <a:srgbClr val="000066"/>
                </a:solidFill>
              </a:rPr>
              <a:t>Version </a:t>
            </a:r>
            <a:r>
              <a:rPr lang="en-US" altLang="zh-CN" smtClean="0">
                <a:solidFill>
                  <a:srgbClr val="000066"/>
                </a:solidFill>
              </a:rPr>
              <a:t>4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BFCE6DA-D661-425D-AE6F-6414FC7C8D7B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3600">
                <a:latin typeface="Times New Roman" panose="02020603050405020304" pitchFamily="18" charset="0"/>
              </a:rPr>
              <a:t>Kerberos V4</a:t>
            </a:r>
            <a:r>
              <a:rPr lang="zh-CN" altLang="en-US" sz="3600">
                <a:latin typeface="Times New Roman" panose="02020603050405020304" pitchFamily="18" charset="0"/>
              </a:rPr>
              <a:t>协议描述：第一阶段</a:t>
            </a:r>
            <a:endParaRPr lang="zh-CN" altLang="en-US" sz="3600">
              <a:latin typeface="Times New Roman" panose="02020603050405020304" pitchFamily="18" charset="0"/>
            </a:endParaRPr>
          </a:p>
        </p:txBody>
      </p:sp>
      <p:sp>
        <p:nvSpPr>
          <p:cNvPr id="120834" name="日期占位符 3"/>
          <p:cNvSpPr>
            <a:spLocks noGrp="1"/>
          </p:cNvSpPr>
          <p:nvPr>
            <p:ph type="dt" sz="half" idx="2"/>
          </p:nvPr>
        </p:nvSpPr>
        <p:spPr bwMode="auto">
          <a:noFill/>
          <a:ln>
            <a:miter lim="800000"/>
          </a:ln>
        </p:spPr>
        <p:txBody>
          <a:bodyPr wrap="square" lIns="91440" tIns="45720" rIns="91440" bIns="45720" numCol="1" anchorCtr="0" compatLnSpc="1"/>
          <a:lstStyle/>
          <a:p>
            <a:fld id="{85579950-8D1C-4CAB-A0D9-34EB5E1B6C07}" type="datetime1">
              <a:rPr lang="zh-CN" altLang="en-US" smtClean="0"/>
            </a:fld>
            <a:endParaRPr lang="en-US" altLang="zh-CN" smtClean="0"/>
          </a:p>
        </p:txBody>
      </p:sp>
      <p:grpSp>
        <p:nvGrpSpPr>
          <p:cNvPr id="120836" name="Group 4"/>
          <p:cNvGrpSpPr/>
          <p:nvPr/>
        </p:nvGrpSpPr>
        <p:grpSpPr bwMode="auto">
          <a:xfrm>
            <a:off x="5940425" y="1125538"/>
            <a:ext cx="1512888" cy="1114425"/>
            <a:chOff x="3107" y="709"/>
            <a:chExt cx="953" cy="702"/>
          </a:xfrm>
        </p:grpSpPr>
        <p:sp>
          <p:nvSpPr>
            <p:cNvPr id="120892" name="Line 5"/>
            <p:cNvSpPr>
              <a:spLocks noChangeShapeType="1"/>
            </p:cNvSpPr>
            <p:nvPr/>
          </p:nvSpPr>
          <p:spPr bwMode="auto">
            <a:xfrm flipH="1">
              <a:off x="3107" y="845"/>
              <a:ext cx="283" cy="205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0893" name="Line 6"/>
            <p:cNvSpPr>
              <a:spLocks noChangeShapeType="1"/>
            </p:cNvSpPr>
            <p:nvPr/>
          </p:nvSpPr>
          <p:spPr bwMode="auto">
            <a:xfrm>
              <a:off x="3390" y="845"/>
              <a:ext cx="176" cy="205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0894" name="Line 7"/>
            <p:cNvSpPr>
              <a:spLocks noChangeShapeType="1"/>
            </p:cNvSpPr>
            <p:nvPr/>
          </p:nvSpPr>
          <p:spPr bwMode="auto">
            <a:xfrm>
              <a:off x="3107" y="1050"/>
              <a:ext cx="459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0895" name="Line 8"/>
            <p:cNvSpPr>
              <a:spLocks noChangeShapeType="1"/>
            </p:cNvSpPr>
            <p:nvPr/>
          </p:nvSpPr>
          <p:spPr bwMode="auto">
            <a:xfrm flipV="1">
              <a:off x="3390" y="709"/>
              <a:ext cx="458" cy="136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0896" name="Line 9"/>
            <p:cNvSpPr>
              <a:spLocks noChangeShapeType="1"/>
            </p:cNvSpPr>
            <p:nvPr/>
          </p:nvSpPr>
          <p:spPr bwMode="auto">
            <a:xfrm>
              <a:off x="3848" y="709"/>
              <a:ext cx="177" cy="204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0897" name="Line 10"/>
            <p:cNvSpPr>
              <a:spLocks noChangeShapeType="1"/>
            </p:cNvSpPr>
            <p:nvPr/>
          </p:nvSpPr>
          <p:spPr bwMode="auto">
            <a:xfrm flipV="1">
              <a:off x="3566" y="913"/>
              <a:ext cx="459" cy="137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0898" name="Line 11"/>
            <p:cNvSpPr>
              <a:spLocks noChangeShapeType="1"/>
            </p:cNvSpPr>
            <p:nvPr/>
          </p:nvSpPr>
          <p:spPr bwMode="auto">
            <a:xfrm>
              <a:off x="3107" y="1050"/>
              <a:ext cx="0" cy="34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0899" name="Line 12"/>
            <p:cNvSpPr>
              <a:spLocks noChangeShapeType="1"/>
            </p:cNvSpPr>
            <p:nvPr/>
          </p:nvSpPr>
          <p:spPr bwMode="auto">
            <a:xfrm>
              <a:off x="3560" y="1071"/>
              <a:ext cx="0" cy="34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0900" name="Line 13"/>
            <p:cNvSpPr>
              <a:spLocks noChangeShapeType="1"/>
            </p:cNvSpPr>
            <p:nvPr/>
          </p:nvSpPr>
          <p:spPr bwMode="auto">
            <a:xfrm>
              <a:off x="3107" y="1390"/>
              <a:ext cx="459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0901" name="Line 14"/>
            <p:cNvSpPr>
              <a:spLocks noChangeShapeType="1"/>
            </p:cNvSpPr>
            <p:nvPr/>
          </p:nvSpPr>
          <p:spPr bwMode="auto">
            <a:xfrm flipV="1">
              <a:off x="3566" y="1186"/>
              <a:ext cx="494" cy="204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0902" name="Line 15"/>
            <p:cNvSpPr>
              <a:spLocks noChangeShapeType="1"/>
            </p:cNvSpPr>
            <p:nvPr/>
          </p:nvSpPr>
          <p:spPr bwMode="auto">
            <a:xfrm>
              <a:off x="4025" y="913"/>
              <a:ext cx="0" cy="27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0903" name="Line 16"/>
            <p:cNvSpPr>
              <a:spLocks noChangeShapeType="1"/>
            </p:cNvSpPr>
            <p:nvPr/>
          </p:nvSpPr>
          <p:spPr bwMode="auto">
            <a:xfrm>
              <a:off x="3213" y="1288"/>
              <a:ext cx="0" cy="10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0904" name="Line 17"/>
            <p:cNvSpPr>
              <a:spLocks noChangeShapeType="1"/>
            </p:cNvSpPr>
            <p:nvPr/>
          </p:nvSpPr>
          <p:spPr bwMode="auto">
            <a:xfrm>
              <a:off x="3213" y="1288"/>
              <a:ext cx="106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0905" name="Line 18"/>
            <p:cNvSpPr>
              <a:spLocks noChangeShapeType="1"/>
            </p:cNvSpPr>
            <p:nvPr/>
          </p:nvSpPr>
          <p:spPr bwMode="auto">
            <a:xfrm>
              <a:off x="3319" y="1288"/>
              <a:ext cx="0" cy="10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</a:ln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120837" name="Text Box 19"/>
          <p:cNvSpPr txBox="1">
            <a:spLocks noChangeArrowheads="1"/>
          </p:cNvSpPr>
          <p:nvPr/>
        </p:nvSpPr>
        <p:spPr bwMode="auto">
          <a:xfrm>
            <a:off x="5724525" y="2205038"/>
            <a:ext cx="1800225" cy="51752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票据许可服务器（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TGS</a:t>
            </a:r>
            <a:r>
              <a:rPr lang="zh-CN" altLang="en-US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）</a:t>
            </a:r>
            <a:endParaRPr lang="zh-CN" altLang="en-US" sz="14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20838" name="Group 20"/>
          <p:cNvGrpSpPr/>
          <p:nvPr/>
        </p:nvGrpSpPr>
        <p:grpSpPr bwMode="auto">
          <a:xfrm>
            <a:off x="6083300" y="4365625"/>
            <a:ext cx="1512888" cy="1081088"/>
            <a:chOff x="3515" y="2931"/>
            <a:chExt cx="953" cy="681"/>
          </a:xfrm>
        </p:grpSpPr>
        <p:sp>
          <p:nvSpPr>
            <p:cNvPr id="120878" name="Line 21"/>
            <p:cNvSpPr>
              <a:spLocks noChangeShapeType="1"/>
            </p:cNvSpPr>
            <p:nvPr/>
          </p:nvSpPr>
          <p:spPr bwMode="auto">
            <a:xfrm flipH="1">
              <a:off x="3515" y="3067"/>
              <a:ext cx="283" cy="20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0879" name="Line 22"/>
            <p:cNvSpPr>
              <a:spLocks noChangeShapeType="1"/>
            </p:cNvSpPr>
            <p:nvPr/>
          </p:nvSpPr>
          <p:spPr bwMode="auto">
            <a:xfrm>
              <a:off x="3798" y="3067"/>
              <a:ext cx="176" cy="20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0880" name="Line 23"/>
            <p:cNvSpPr>
              <a:spLocks noChangeShapeType="1"/>
            </p:cNvSpPr>
            <p:nvPr/>
          </p:nvSpPr>
          <p:spPr bwMode="auto">
            <a:xfrm>
              <a:off x="3515" y="3272"/>
              <a:ext cx="459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0881" name="Line 24"/>
            <p:cNvSpPr>
              <a:spLocks noChangeShapeType="1"/>
            </p:cNvSpPr>
            <p:nvPr/>
          </p:nvSpPr>
          <p:spPr bwMode="auto">
            <a:xfrm flipV="1">
              <a:off x="3798" y="2931"/>
              <a:ext cx="458" cy="13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0882" name="Line 25"/>
            <p:cNvSpPr>
              <a:spLocks noChangeShapeType="1"/>
            </p:cNvSpPr>
            <p:nvPr/>
          </p:nvSpPr>
          <p:spPr bwMode="auto">
            <a:xfrm>
              <a:off x="4256" y="2931"/>
              <a:ext cx="177" cy="20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0883" name="Line 26"/>
            <p:cNvSpPr>
              <a:spLocks noChangeShapeType="1"/>
            </p:cNvSpPr>
            <p:nvPr/>
          </p:nvSpPr>
          <p:spPr bwMode="auto">
            <a:xfrm flipV="1">
              <a:off x="3974" y="3135"/>
              <a:ext cx="459" cy="13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0884" name="Line 27"/>
            <p:cNvSpPr>
              <a:spLocks noChangeShapeType="1"/>
            </p:cNvSpPr>
            <p:nvPr/>
          </p:nvSpPr>
          <p:spPr bwMode="auto">
            <a:xfrm>
              <a:off x="3515" y="3272"/>
              <a:ext cx="0" cy="34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0885" name="Line 28"/>
            <p:cNvSpPr>
              <a:spLocks noChangeShapeType="1"/>
            </p:cNvSpPr>
            <p:nvPr/>
          </p:nvSpPr>
          <p:spPr bwMode="auto">
            <a:xfrm>
              <a:off x="3974" y="3272"/>
              <a:ext cx="0" cy="34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0886" name="Line 29"/>
            <p:cNvSpPr>
              <a:spLocks noChangeShapeType="1"/>
            </p:cNvSpPr>
            <p:nvPr/>
          </p:nvSpPr>
          <p:spPr bwMode="auto">
            <a:xfrm>
              <a:off x="3515" y="3612"/>
              <a:ext cx="459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0887" name="Line 30"/>
            <p:cNvSpPr>
              <a:spLocks noChangeShapeType="1"/>
            </p:cNvSpPr>
            <p:nvPr/>
          </p:nvSpPr>
          <p:spPr bwMode="auto">
            <a:xfrm flipV="1">
              <a:off x="3974" y="3408"/>
              <a:ext cx="494" cy="20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0888" name="Line 31"/>
            <p:cNvSpPr>
              <a:spLocks noChangeShapeType="1"/>
            </p:cNvSpPr>
            <p:nvPr/>
          </p:nvSpPr>
          <p:spPr bwMode="auto">
            <a:xfrm>
              <a:off x="4433" y="3135"/>
              <a:ext cx="0" cy="27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0889" name="Line 32"/>
            <p:cNvSpPr>
              <a:spLocks noChangeShapeType="1"/>
            </p:cNvSpPr>
            <p:nvPr/>
          </p:nvSpPr>
          <p:spPr bwMode="auto">
            <a:xfrm>
              <a:off x="3621" y="3510"/>
              <a:ext cx="0" cy="10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0890" name="Line 33"/>
            <p:cNvSpPr>
              <a:spLocks noChangeShapeType="1"/>
            </p:cNvSpPr>
            <p:nvPr/>
          </p:nvSpPr>
          <p:spPr bwMode="auto">
            <a:xfrm>
              <a:off x="3621" y="3510"/>
              <a:ext cx="10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0891" name="Line 34"/>
            <p:cNvSpPr>
              <a:spLocks noChangeShapeType="1"/>
            </p:cNvSpPr>
            <p:nvPr/>
          </p:nvSpPr>
          <p:spPr bwMode="auto">
            <a:xfrm>
              <a:off x="3727" y="3510"/>
              <a:ext cx="0" cy="10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120839" name="Text Box 35"/>
          <p:cNvSpPr txBox="1">
            <a:spLocks noChangeArrowheads="1"/>
          </p:cNvSpPr>
          <p:nvPr/>
        </p:nvSpPr>
        <p:spPr bwMode="auto">
          <a:xfrm>
            <a:off x="5867400" y="5518150"/>
            <a:ext cx="1800225" cy="30480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服务器（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V</a:t>
            </a:r>
            <a:r>
              <a:rPr lang="zh-CN" altLang="en-US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）</a:t>
            </a:r>
            <a:endParaRPr lang="zh-CN" altLang="en-US" sz="14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20840" name="Group 36"/>
          <p:cNvGrpSpPr/>
          <p:nvPr/>
        </p:nvGrpSpPr>
        <p:grpSpPr bwMode="auto">
          <a:xfrm>
            <a:off x="1908175" y="4221163"/>
            <a:ext cx="863600" cy="1008062"/>
            <a:chOff x="930" y="1933"/>
            <a:chExt cx="499" cy="817"/>
          </a:xfrm>
        </p:grpSpPr>
        <p:sp>
          <p:nvSpPr>
            <p:cNvPr id="120873" name="Oval 37"/>
            <p:cNvSpPr>
              <a:spLocks noChangeArrowheads="1"/>
            </p:cNvSpPr>
            <p:nvPr/>
          </p:nvSpPr>
          <p:spPr bwMode="auto">
            <a:xfrm>
              <a:off x="1066" y="1933"/>
              <a:ext cx="272" cy="227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874" name="Line 38"/>
            <p:cNvSpPr>
              <a:spLocks noChangeShapeType="1"/>
            </p:cNvSpPr>
            <p:nvPr/>
          </p:nvSpPr>
          <p:spPr bwMode="auto">
            <a:xfrm>
              <a:off x="1202" y="2205"/>
              <a:ext cx="0" cy="22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0875" name="Line 39"/>
            <p:cNvSpPr>
              <a:spLocks noChangeShapeType="1"/>
            </p:cNvSpPr>
            <p:nvPr/>
          </p:nvSpPr>
          <p:spPr bwMode="auto">
            <a:xfrm flipH="1">
              <a:off x="930" y="2432"/>
              <a:ext cx="272" cy="31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0876" name="Line 40"/>
            <p:cNvSpPr>
              <a:spLocks noChangeShapeType="1"/>
            </p:cNvSpPr>
            <p:nvPr/>
          </p:nvSpPr>
          <p:spPr bwMode="auto">
            <a:xfrm>
              <a:off x="1202" y="2432"/>
              <a:ext cx="227" cy="31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0877" name="Line 41"/>
            <p:cNvSpPr>
              <a:spLocks noChangeShapeType="1"/>
            </p:cNvSpPr>
            <p:nvPr/>
          </p:nvSpPr>
          <p:spPr bwMode="auto">
            <a:xfrm>
              <a:off x="975" y="2432"/>
              <a:ext cx="454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</a:ln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120841" name="Group 42"/>
          <p:cNvGrpSpPr/>
          <p:nvPr/>
        </p:nvGrpSpPr>
        <p:grpSpPr bwMode="auto">
          <a:xfrm>
            <a:off x="1908175" y="1125538"/>
            <a:ext cx="1512888" cy="1081087"/>
            <a:chOff x="2064" y="618"/>
            <a:chExt cx="953" cy="681"/>
          </a:xfrm>
        </p:grpSpPr>
        <p:sp>
          <p:nvSpPr>
            <p:cNvPr id="120859" name="Line 43"/>
            <p:cNvSpPr>
              <a:spLocks noChangeShapeType="1"/>
            </p:cNvSpPr>
            <p:nvPr/>
          </p:nvSpPr>
          <p:spPr bwMode="auto">
            <a:xfrm flipH="1">
              <a:off x="2064" y="754"/>
              <a:ext cx="283" cy="205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0860" name="Line 44"/>
            <p:cNvSpPr>
              <a:spLocks noChangeShapeType="1"/>
            </p:cNvSpPr>
            <p:nvPr/>
          </p:nvSpPr>
          <p:spPr bwMode="auto">
            <a:xfrm>
              <a:off x="2347" y="754"/>
              <a:ext cx="176" cy="205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0861" name="Line 45"/>
            <p:cNvSpPr>
              <a:spLocks noChangeShapeType="1"/>
            </p:cNvSpPr>
            <p:nvPr/>
          </p:nvSpPr>
          <p:spPr bwMode="auto">
            <a:xfrm>
              <a:off x="2064" y="959"/>
              <a:ext cx="459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0862" name="Line 46"/>
            <p:cNvSpPr>
              <a:spLocks noChangeShapeType="1"/>
            </p:cNvSpPr>
            <p:nvPr/>
          </p:nvSpPr>
          <p:spPr bwMode="auto">
            <a:xfrm flipV="1">
              <a:off x="2347" y="618"/>
              <a:ext cx="458" cy="136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0863" name="Line 47"/>
            <p:cNvSpPr>
              <a:spLocks noChangeShapeType="1"/>
            </p:cNvSpPr>
            <p:nvPr/>
          </p:nvSpPr>
          <p:spPr bwMode="auto">
            <a:xfrm>
              <a:off x="2805" y="618"/>
              <a:ext cx="177" cy="204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0864" name="Line 48"/>
            <p:cNvSpPr>
              <a:spLocks noChangeShapeType="1"/>
            </p:cNvSpPr>
            <p:nvPr/>
          </p:nvSpPr>
          <p:spPr bwMode="auto">
            <a:xfrm flipV="1">
              <a:off x="2523" y="822"/>
              <a:ext cx="459" cy="137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0865" name="Line 49"/>
            <p:cNvSpPr>
              <a:spLocks noChangeShapeType="1"/>
            </p:cNvSpPr>
            <p:nvPr/>
          </p:nvSpPr>
          <p:spPr bwMode="auto">
            <a:xfrm>
              <a:off x="2064" y="959"/>
              <a:ext cx="0" cy="34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0866" name="Line 50"/>
            <p:cNvSpPr>
              <a:spLocks noChangeShapeType="1"/>
            </p:cNvSpPr>
            <p:nvPr/>
          </p:nvSpPr>
          <p:spPr bwMode="auto">
            <a:xfrm>
              <a:off x="2523" y="959"/>
              <a:ext cx="0" cy="34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0867" name="Line 51"/>
            <p:cNvSpPr>
              <a:spLocks noChangeShapeType="1"/>
            </p:cNvSpPr>
            <p:nvPr/>
          </p:nvSpPr>
          <p:spPr bwMode="auto">
            <a:xfrm>
              <a:off x="2064" y="1299"/>
              <a:ext cx="459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0868" name="Line 52"/>
            <p:cNvSpPr>
              <a:spLocks noChangeShapeType="1"/>
            </p:cNvSpPr>
            <p:nvPr/>
          </p:nvSpPr>
          <p:spPr bwMode="auto">
            <a:xfrm flipV="1">
              <a:off x="2523" y="1095"/>
              <a:ext cx="494" cy="204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0869" name="Line 53"/>
            <p:cNvSpPr>
              <a:spLocks noChangeShapeType="1"/>
            </p:cNvSpPr>
            <p:nvPr/>
          </p:nvSpPr>
          <p:spPr bwMode="auto">
            <a:xfrm>
              <a:off x="2982" y="822"/>
              <a:ext cx="0" cy="273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0870" name="Line 54"/>
            <p:cNvSpPr>
              <a:spLocks noChangeShapeType="1"/>
            </p:cNvSpPr>
            <p:nvPr/>
          </p:nvSpPr>
          <p:spPr bwMode="auto">
            <a:xfrm>
              <a:off x="2170" y="1197"/>
              <a:ext cx="0" cy="102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0871" name="Line 55"/>
            <p:cNvSpPr>
              <a:spLocks noChangeShapeType="1"/>
            </p:cNvSpPr>
            <p:nvPr/>
          </p:nvSpPr>
          <p:spPr bwMode="auto">
            <a:xfrm>
              <a:off x="2170" y="1197"/>
              <a:ext cx="10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0872" name="Line 56"/>
            <p:cNvSpPr>
              <a:spLocks noChangeShapeType="1"/>
            </p:cNvSpPr>
            <p:nvPr/>
          </p:nvSpPr>
          <p:spPr bwMode="auto">
            <a:xfrm>
              <a:off x="2276" y="1197"/>
              <a:ext cx="0" cy="102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</a:ln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120842" name="Text Box 57"/>
          <p:cNvSpPr txBox="1">
            <a:spLocks noChangeArrowheads="1"/>
          </p:cNvSpPr>
          <p:nvPr/>
        </p:nvSpPr>
        <p:spPr bwMode="auto">
          <a:xfrm>
            <a:off x="1547813" y="2205038"/>
            <a:ext cx="1800225" cy="30480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认证服务器（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AS</a:t>
            </a:r>
            <a:r>
              <a:rPr lang="zh-CN" altLang="en-US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）</a:t>
            </a:r>
            <a:endParaRPr lang="zh-CN" altLang="en-US" sz="14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0843" name="Text Box 58"/>
          <p:cNvSpPr txBox="1">
            <a:spLocks noChangeArrowheads="1"/>
          </p:cNvSpPr>
          <p:nvPr/>
        </p:nvSpPr>
        <p:spPr bwMode="auto">
          <a:xfrm>
            <a:off x="1547813" y="5229225"/>
            <a:ext cx="1800225" cy="30480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用户（</a:t>
            </a:r>
            <a:r>
              <a:rPr lang="en-US" altLang="zh-CN" sz="1400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r>
              <a:rPr lang="zh-CN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）</a:t>
            </a:r>
            <a:endParaRPr lang="zh-CN" altLang="en-US" sz="1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6" name="Group 59"/>
          <p:cNvGrpSpPr/>
          <p:nvPr/>
        </p:nvGrpSpPr>
        <p:grpSpPr bwMode="auto">
          <a:xfrm>
            <a:off x="1258888" y="2492375"/>
            <a:ext cx="1512887" cy="1657350"/>
            <a:chOff x="521" y="1570"/>
            <a:chExt cx="953" cy="1044"/>
          </a:xfrm>
        </p:grpSpPr>
        <p:sp>
          <p:nvSpPr>
            <p:cNvPr id="120857" name="Line 60"/>
            <p:cNvSpPr>
              <a:spLocks noChangeShapeType="1"/>
            </p:cNvSpPr>
            <p:nvPr/>
          </p:nvSpPr>
          <p:spPr bwMode="auto">
            <a:xfrm flipV="1">
              <a:off x="1338" y="1570"/>
              <a:ext cx="0" cy="104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tailEnd type="triangle" w="med" len="med"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0858" name="Text Box 61"/>
            <p:cNvSpPr txBox="1">
              <a:spLocks noChangeArrowheads="1"/>
            </p:cNvSpPr>
            <p:nvPr/>
          </p:nvSpPr>
          <p:spPr bwMode="auto">
            <a:xfrm>
              <a:off x="521" y="1979"/>
              <a:ext cx="953" cy="192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ID</a:t>
              </a:r>
              <a:r>
                <a:rPr lang="en-US" altLang="zh-CN" sz="1400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C</a:t>
              </a:r>
              <a:r>
                <a:rPr lang="en-US" altLang="zh-CN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, ID</a:t>
              </a:r>
              <a:r>
                <a:rPr lang="en-US" altLang="zh-CN" sz="1400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tgs</a:t>
              </a:r>
              <a:r>
                <a:rPr lang="en-US" altLang="zh-CN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,TS</a:t>
              </a:r>
              <a:r>
                <a:rPr lang="en-US" altLang="zh-CN" sz="1400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1400" baseline="-25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7" name="Group 62"/>
          <p:cNvGrpSpPr/>
          <p:nvPr/>
        </p:nvGrpSpPr>
        <p:grpSpPr bwMode="auto">
          <a:xfrm>
            <a:off x="2771775" y="2565400"/>
            <a:ext cx="3168650" cy="1511300"/>
            <a:chOff x="1474" y="1616"/>
            <a:chExt cx="1996" cy="952"/>
          </a:xfrm>
        </p:grpSpPr>
        <p:sp>
          <p:nvSpPr>
            <p:cNvPr id="120855" name="Text Box 63"/>
            <p:cNvSpPr txBox="1">
              <a:spLocks noChangeArrowheads="1"/>
            </p:cNvSpPr>
            <p:nvPr/>
          </p:nvSpPr>
          <p:spPr bwMode="auto">
            <a:xfrm>
              <a:off x="1519" y="1616"/>
              <a:ext cx="1951" cy="192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E</a:t>
              </a:r>
              <a:r>
                <a:rPr lang="en-US" altLang="zh-CN" sz="1400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Kc</a:t>
              </a:r>
              <a:r>
                <a:rPr lang="en-US" altLang="zh-CN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{K</a:t>
              </a:r>
              <a:r>
                <a:rPr lang="en-US" altLang="zh-CN" sz="1400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c,tgs</a:t>
              </a:r>
              <a:r>
                <a:rPr lang="en-US" altLang="zh-CN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,ID</a:t>
              </a:r>
              <a:r>
                <a:rPr lang="en-US" altLang="zh-CN" sz="1400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tgs</a:t>
              </a:r>
              <a:r>
                <a:rPr lang="en-US" altLang="zh-CN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,TS</a:t>
              </a:r>
              <a:r>
                <a:rPr lang="en-US" altLang="zh-CN" sz="1400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r>
                <a:rPr lang="en-US" altLang="zh-CN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, LT</a:t>
              </a:r>
              <a:r>
                <a:rPr lang="en-US" altLang="zh-CN" sz="1400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r>
                <a:rPr lang="en-US" altLang="zh-CN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, Ticket</a:t>
              </a:r>
              <a:r>
                <a:rPr lang="en-US" altLang="zh-CN" sz="1400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tgs</a:t>
              </a:r>
              <a:r>
                <a:rPr lang="en-US" altLang="zh-CN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}</a:t>
              </a:r>
              <a:endParaRPr lang="en-US" altLang="zh-CN" sz="1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0856" name="Line 64"/>
            <p:cNvSpPr>
              <a:spLocks noChangeShapeType="1"/>
            </p:cNvSpPr>
            <p:nvPr/>
          </p:nvSpPr>
          <p:spPr bwMode="auto">
            <a:xfrm>
              <a:off x="1474" y="1616"/>
              <a:ext cx="0" cy="95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tailEnd type="triangle" w="med" len="med"/>
            </a:ln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528449" name="Text Box 65"/>
          <p:cNvSpPr txBox="1">
            <a:spLocks noChangeArrowheads="1"/>
          </p:cNvSpPr>
          <p:nvPr/>
        </p:nvSpPr>
        <p:spPr bwMode="auto">
          <a:xfrm>
            <a:off x="1403350" y="6014720"/>
            <a:ext cx="4537075" cy="30480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400">
                <a:solidFill>
                  <a:srgbClr val="000000"/>
                </a:solidFill>
                <a:latin typeface="Times New Roman" panose="02020603050405020304" pitchFamily="18" charset="0"/>
              </a:rPr>
              <a:t>Ticket</a:t>
            </a:r>
            <a:r>
              <a:rPr lang="en-US" altLang="zh-CN" sz="14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tgs</a:t>
            </a:r>
            <a:r>
              <a:rPr lang="zh-CN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＝</a:t>
            </a:r>
            <a:r>
              <a:rPr lang="en-US" altLang="zh-CN" sz="1400">
                <a:solidFill>
                  <a:srgbClr val="000000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14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Ktgs</a:t>
            </a:r>
            <a:r>
              <a:rPr lang="en-US" altLang="zh-CN" sz="1400">
                <a:solidFill>
                  <a:srgbClr val="000000"/>
                </a:solidFill>
                <a:latin typeface="Times New Roman" panose="02020603050405020304" pitchFamily="18" charset="0"/>
              </a:rPr>
              <a:t>{K</a:t>
            </a:r>
            <a:r>
              <a:rPr lang="en-US" altLang="zh-CN" sz="14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C,tgs</a:t>
            </a:r>
            <a:r>
              <a:rPr lang="en-US" altLang="zh-CN" sz="1400">
                <a:solidFill>
                  <a:srgbClr val="000000"/>
                </a:solidFill>
                <a:latin typeface="Times New Roman" panose="02020603050405020304" pitchFamily="18" charset="0"/>
              </a:rPr>
              <a:t>, ID</a:t>
            </a:r>
            <a:r>
              <a:rPr lang="en-US" altLang="zh-CN" sz="14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1400">
                <a:solidFill>
                  <a:srgbClr val="000000"/>
                </a:solidFill>
                <a:latin typeface="Times New Roman" panose="02020603050405020304" pitchFamily="18" charset="0"/>
              </a:rPr>
              <a:t>, AD</a:t>
            </a:r>
            <a:r>
              <a:rPr lang="en-US" altLang="zh-CN" sz="14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1400">
                <a:solidFill>
                  <a:srgbClr val="000000"/>
                </a:solidFill>
                <a:latin typeface="Times New Roman" panose="02020603050405020304" pitchFamily="18" charset="0"/>
              </a:rPr>
              <a:t>, ID</a:t>
            </a:r>
            <a:r>
              <a:rPr lang="en-US" altLang="zh-CN" sz="14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tgs</a:t>
            </a:r>
            <a:r>
              <a:rPr lang="en-US" altLang="zh-CN" sz="1400">
                <a:solidFill>
                  <a:srgbClr val="000000"/>
                </a:solidFill>
                <a:latin typeface="Times New Roman" panose="02020603050405020304" pitchFamily="18" charset="0"/>
              </a:rPr>
              <a:t>, TS</a:t>
            </a:r>
            <a:r>
              <a:rPr lang="en-US" altLang="zh-CN" sz="14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1400">
                <a:solidFill>
                  <a:srgbClr val="000000"/>
                </a:solidFill>
                <a:latin typeface="Times New Roman" panose="02020603050405020304" pitchFamily="18" charset="0"/>
              </a:rPr>
              <a:t>, LT</a:t>
            </a:r>
            <a:r>
              <a:rPr lang="en-US" altLang="zh-CN" sz="14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1400">
                <a:solidFill>
                  <a:srgbClr val="000000"/>
                </a:solidFill>
                <a:latin typeface="Times New Roman" panose="02020603050405020304" pitchFamily="18" charset="0"/>
              </a:rPr>
              <a:t>}</a:t>
            </a:r>
            <a:endParaRPr lang="en-US" altLang="zh-CN" sz="1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8" name="Group 66"/>
          <p:cNvGrpSpPr/>
          <p:nvPr/>
        </p:nvGrpSpPr>
        <p:grpSpPr bwMode="auto">
          <a:xfrm>
            <a:off x="1474788" y="1125538"/>
            <a:ext cx="6554787" cy="4897437"/>
            <a:chOff x="929" y="709"/>
            <a:chExt cx="4129" cy="3085"/>
          </a:xfrm>
        </p:grpSpPr>
        <p:sp>
          <p:nvSpPr>
            <p:cNvPr id="120849" name="Oval 67"/>
            <p:cNvSpPr>
              <a:spLocks noChangeArrowheads="1"/>
            </p:cNvSpPr>
            <p:nvPr/>
          </p:nvSpPr>
          <p:spPr bwMode="auto">
            <a:xfrm>
              <a:off x="929" y="3521"/>
              <a:ext cx="273" cy="273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K</a:t>
              </a:r>
              <a:r>
                <a:rPr lang="en-US" altLang="zh-CN" sz="1400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c</a:t>
              </a:r>
              <a:endParaRPr lang="en-US" altLang="zh-CN" sz="1400" baseline="-25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0850" name="Oval 68"/>
            <p:cNvSpPr>
              <a:spLocks noChangeArrowheads="1"/>
            </p:cNvSpPr>
            <p:nvPr/>
          </p:nvSpPr>
          <p:spPr bwMode="auto">
            <a:xfrm>
              <a:off x="975" y="754"/>
              <a:ext cx="273" cy="273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K</a:t>
              </a:r>
              <a:r>
                <a:rPr lang="en-US" altLang="zh-CN" sz="1400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c</a:t>
              </a:r>
              <a:endParaRPr lang="en-US" altLang="zh-CN" sz="1400" baseline="-25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0851" name="Oval 69"/>
            <p:cNvSpPr>
              <a:spLocks noChangeArrowheads="1"/>
            </p:cNvSpPr>
            <p:nvPr/>
          </p:nvSpPr>
          <p:spPr bwMode="auto">
            <a:xfrm>
              <a:off x="3515" y="709"/>
              <a:ext cx="273" cy="273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K</a:t>
              </a:r>
              <a:r>
                <a:rPr lang="en-US" altLang="zh-CN" sz="1400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tgs</a:t>
              </a:r>
              <a:endParaRPr lang="en-US" altLang="zh-CN" sz="1400" baseline="-25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0852" name="Oval 70"/>
            <p:cNvSpPr>
              <a:spLocks noChangeArrowheads="1"/>
            </p:cNvSpPr>
            <p:nvPr/>
          </p:nvSpPr>
          <p:spPr bwMode="auto">
            <a:xfrm>
              <a:off x="4785" y="3158"/>
              <a:ext cx="273" cy="273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K</a:t>
              </a:r>
              <a:r>
                <a:rPr lang="en-US" altLang="zh-CN" sz="1400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v</a:t>
              </a:r>
              <a:endParaRPr lang="en-US" altLang="zh-CN" sz="1400" baseline="-25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0853" name="Oval 71"/>
            <p:cNvSpPr>
              <a:spLocks noChangeArrowheads="1"/>
            </p:cNvSpPr>
            <p:nvPr/>
          </p:nvSpPr>
          <p:spPr bwMode="auto">
            <a:xfrm>
              <a:off x="2109" y="709"/>
              <a:ext cx="273" cy="273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K</a:t>
              </a:r>
              <a:r>
                <a:rPr lang="en-US" altLang="zh-CN" sz="1400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tgs</a:t>
              </a:r>
              <a:endParaRPr lang="en-US" altLang="zh-CN" sz="1400" baseline="-25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0854" name="Oval 72"/>
            <p:cNvSpPr>
              <a:spLocks noChangeArrowheads="1"/>
            </p:cNvSpPr>
            <p:nvPr/>
          </p:nvSpPr>
          <p:spPr bwMode="auto">
            <a:xfrm>
              <a:off x="4740" y="709"/>
              <a:ext cx="273" cy="273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K</a:t>
              </a:r>
              <a:r>
                <a:rPr lang="en-US" altLang="zh-CN" sz="1400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v</a:t>
              </a:r>
              <a:endParaRPr lang="en-US" altLang="zh-CN" sz="1400" baseline="-25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528457" name="Oval 73"/>
          <p:cNvSpPr>
            <a:spLocks noChangeArrowheads="1"/>
          </p:cNvSpPr>
          <p:nvPr/>
        </p:nvSpPr>
        <p:spPr bwMode="auto">
          <a:xfrm>
            <a:off x="1476375" y="6092825"/>
            <a:ext cx="433388" cy="433388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altLang="zh-CN" sz="1400">
                <a:solidFill>
                  <a:srgbClr val="000000"/>
                </a:solidFill>
                <a:latin typeface="Times New Roman" panose="02020603050405020304" pitchFamily="18" charset="0"/>
              </a:rPr>
              <a:t>K</a:t>
            </a:r>
            <a:r>
              <a:rPr lang="en-US" altLang="zh-CN" sz="14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c,tgs</a:t>
            </a:r>
            <a:endParaRPr lang="en-US" altLang="zh-CN" sz="1400" baseline="-250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284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284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284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284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8449" grpId="0"/>
      <p:bldP spid="528457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43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3600">
                <a:latin typeface="Times New Roman" panose="02020603050405020304" pitchFamily="18" charset="0"/>
              </a:rPr>
              <a:t>Kerberos V4</a:t>
            </a:r>
            <a:r>
              <a:rPr lang="zh-CN" altLang="en-US" sz="3600">
                <a:latin typeface="Times New Roman" panose="02020603050405020304" pitchFamily="18" charset="0"/>
              </a:rPr>
              <a:t>协议描述：第二阶段</a:t>
            </a:r>
            <a:endParaRPr lang="zh-CN" altLang="en-US" sz="3600">
              <a:latin typeface="Times New Roman" panose="02020603050405020304" pitchFamily="18" charset="0"/>
            </a:endParaRPr>
          </a:p>
        </p:txBody>
      </p:sp>
      <p:sp>
        <p:nvSpPr>
          <p:cNvPr id="121858" name="日期占位符 3"/>
          <p:cNvSpPr>
            <a:spLocks noGrp="1"/>
          </p:cNvSpPr>
          <p:nvPr>
            <p:ph type="dt" sz="half" idx="2"/>
          </p:nvPr>
        </p:nvSpPr>
        <p:spPr bwMode="auto">
          <a:noFill/>
          <a:ln>
            <a:miter lim="800000"/>
          </a:ln>
        </p:spPr>
        <p:txBody>
          <a:bodyPr wrap="square" lIns="91440" tIns="45720" rIns="91440" bIns="45720" numCol="1" anchorCtr="0" compatLnSpc="1"/>
          <a:lstStyle/>
          <a:p>
            <a:fld id="{C190B507-2F33-4AF0-A5ED-35499F1235AE}" type="datetime1">
              <a:rPr lang="zh-CN" altLang="en-US" smtClean="0"/>
            </a:fld>
            <a:endParaRPr lang="en-US" altLang="zh-CN" smtClean="0"/>
          </a:p>
        </p:txBody>
      </p:sp>
      <p:grpSp>
        <p:nvGrpSpPr>
          <p:cNvPr id="121860" name="Group 4"/>
          <p:cNvGrpSpPr/>
          <p:nvPr/>
        </p:nvGrpSpPr>
        <p:grpSpPr bwMode="auto">
          <a:xfrm>
            <a:off x="5867400" y="1125538"/>
            <a:ext cx="1512888" cy="1114425"/>
            <a:chOff x="3107" y="709"/>
            <a:chExt cx="953" cy="702"/>
          </a:xfrm>
        </p:grpSpPr>
        <p:sp>
          <p:nvSpPr>
            <p:cNvPr id="121919" name="Line 5"/>
            <p:cNvSpPr>
              <a:spLocks noChangeShapeType="1"/>
            </p:cNvSpPr>
            <p:nvPr/>
          </p:nvSpPr>
          <p:spPr bwMode="auto">
            <a:xfrm flipH="1">
              <a:off x="3107" y="845"/>
              <a:ext cx="283" cy="205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1920" name="Line 6"/>
            <p:cNvSpPr>
              <a:spLocks noChangeShapeType="1"/>
            </p:cNvSpPr>
            <p:nvPr/>
          </p:nvSpPr>
          <p:spPr bwMode="auto">
            <a:xfrm>
              <a:off x="3390" y="845"/>
              <a:ext cx="176" cy="205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1921" name="Line 7"/>
            <p:cNvSpPr>
              <a:spLocks noChangeShapeType="1"/>
            </p:cNvSpPr>
            <p:nvPr/>
          </p:nvSpPr>
          <p:spPr bwMode="auto">
            <a:xfrm>
              <a:off x="3107" y="1050"/>
              <a:ext cx="459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1922" name="Line 8"/>
            <p:cNvSpPr>
              <a:spLocks noChangeShapeType="1"/>
            </p:cNvSpPr>
            <p:nvPr/>
          </p:nvSpPr>
          <p:spPr bwMode="auto">
            <a:xfrm flipV="1">
              <a:off x="3390" y="709"/>
              <a:ext cx="458" cy="136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1923" name="Line 9"/>
            <p:cNvSpPr>
              <a:spLocks noChangeShapeType="1"/>
            </p:cNvSpPr>
            <p:nvPr/>
          </p:nvSpPr>
          <p:spPr bwMode="auto">
            <a:xfrm>
              <a:off x="3848" y="709"/>
              <a:ext cx="177" cy="204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1924" name="Line 10"/>
            <p:cNvSpPr>
              <a:spLocks noChangeShapeType="1"/>
            </p:cNvSpPr>
            <p:nvPr/>
          </p:nvSpPr>
          <p:spPr bwMode="auto">
            <a:xfrm flipV="1">
              <a:off x="3566" y="913"/>
              <a:ext cx="459" cy="137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1925" name="Line 11"/>
            <p:cNvSpPr>
              <a:spLocks noChangeShapeType="1"/>
            </p:cNvSpPr>
            <p:nvPr/>
          </p:nvSpPr>
          <p:spPr bwMode="auto">
            <a:xfrm>
              <a:off x="3107" y="1050"/>
              <a:ext cx="0" cy="34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1926" name="Line 12"/>
            <p:cNvSpPr>
              <a:spLocks noChangeShapeType="1"/>
            </p:cNvSpPr>
            <p:nvPr/>
          </p:nvSpPr>
          <p:spPr bwMode="auto">
            <a:xfrm>
              <a:off x="3560" y="1071"/>
              <a:ext cx="0" cy="34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1927" name="Line 13"/>
            <p:cNvSpPr>
              <a:spLocks noChangeShapeType="1"/>
            </p:cNvSpPr>
            <p:nvPr/>
          </p:nvSpPr>
          <p:spPr bwMode="auto">
            <a:xfrm>
              <a:off x="3107" y="1390"/>
              <a:ext cx="459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1928" name="Line 14"/>
            <p:cNvSpPr>
              <a:spLocks noChangeShapeType="1"/>
            </p:cNvSpPr>
            <p:nvPr/>
          </p:nvSpPr>
          <p:spPr bwMode="auto">
            <a:xfrm flipV="1">
              <a:off x="3566" y="1186"/>
              <a:ext cx="494" cy="204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1929" name="Line 15"/>
            <p:cNvSpPr>
              <a:spLocks noChangeShapeType="1"/>
            </p:cNvSpPr>
            <p:nvPr/>
          </p:nvSpPr>
          <p:spPr bwMode="auto">
            <a:xfrm>
              <a:off x="4025" y="913"/>
              <a:ext cx="0" cy="27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1930" name="Line 16"/>
            <p:cNvSpPr>
              <a:spLocks noChangeShapeType="1"/>
            </p:cNvSpPr>
            <p:nvPr/>
          </p:nvSpPr>
          <p:spPr bwMode="auto">
            <a:xfrm>
              <a:off x="3213" y="1288"/>
              <a:ext cx="0" cy="10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1931" name="Line 17"/>
            <p:cNvSpPr>
              <a:spLocks noChangeShapeType="1"/>
            </p:cNvSpPr>
            <p:nvPr/>
          </p:nvSpPr>
          <p:spPr bwMode="auto">
            <a:xfrm>
              <a:off x="3213" y="1288"/>
              <a:ext cx="106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1932" name="Line 18"/>
            <p:cNvSpPr>
              <a:spLocks noChangeShapeType="1"/>
            </p:cNvSpPr>
            <p:nvPr/>
          </p:nvSpPr>
          <p:spPr bwMode="auto">
            <a:xfrm>
              <a:off x="3319" y="1288"/>
              <a:ext cx="0" cy="10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</a:ln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121861" name="Text Box 19"/>
          <p:cNvSpPr txBox="1">
            <a:spLocks noChangeArrowheads="1"/>
          </p:cNvSpPr>
          <p:nvPr/>
        </p:nvSpPr>
        <p:spPr bwMode="auto">
          <a:xfrm>
            <a:off x="5651500" y="2205038"/>
            <a:ext cx="1800225" cy="51752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票据许可服务器（</a:t>
            </a:r>
            <a:r>
              <a:rPr lang="en-US" altLang="zh-CN" sz="1400">
                <a:solidFill>
                  <a:srgbClr val="000000"/>
                </a:solidFill>
                <a:latin typeface="Times New Roman" panose="02020603050405020304" pitchFamily="18" charset="0"/>
              </a:rPr>
              <a:t>TGS</a:t>
            </a:r>
            <a:r>
              <a:rPr lang="zh-CN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）</a:t>
            </a:r>
            <a:endParaRPr lang="zh-CN" altLang="en-US" sz="1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21862" name="Group 20"/>
          <p:cNvGrpSpPr/>
          <p:nvPr/>
        </p:nvGrpSpPr>
        <p:grpSpPr bwMode="auto">
          <a:xfrm>
            <a:off x="6010275" y="4365625"/>
            <a:ext cx="1512888" cy="1081088"/>
            <a:chOff x="3515" y="2931"/>
            <a:chExt cx="953" cy="681"/>
          </a:xfrm>
        </p:grpSpPr>
        <p:sp>
          <p:nvSpPr>
            <p:cNvPr id="121905" name="Line 21"/>
            <p:cNvSpPr>
              <a:spLocks noChangeShapeType="1"/>
            </p:cNvSpPr>
            <p:nvPr/>
          </p:nvSpPr>
          <p:spPr bwMode="auto">
            <a:xfrm flipH="1">
              <a:off x="3515" y="3067"/>
              <a:ext cx="283" cy="20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1906" name="Line 22"/>
            <p:cNvSpPr>
              <a:spLocks noChangeShapeType="1"/>
            </p:cNvSpPr>
            <p:nvPr/>
          </p:nvSpPr>
          <p:spPr bwMode="auto">
            <a:xfrm>
              <a:off x="3798" y="3067"/>
              <a:ext cx="176" cy="20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1907" name="Line 23"/>
            <p:cNvSpPr>
              <a:spLocks noChangeShapeType="1"/>
            </p:cNvSpPr>
            <p:nvPr/>
          </p:nvSpPr>
          <p:spPr bwMode="auto">
            <a:xfrm>
              <a:off x="3515" y="3272"/>
              <a:ext cx="459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1908" name="Line 24"/>
            <p:cNvSpPr>
              <a:spLocks noChangeShapeType="1"/>
            </p:cNvSpPr>
            <p:nvPr/>
          </p:nvSpPr>
          <p:spPr bwMode="auto">
            <a:xfrm flipV="1">
              <a:off x="3798" y="2931"/>
              <a:ext cx="458" cy="13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1909" name="Line 25"/>
            <p:cNvSpPr>
              <a:spLocks noChangeShapeType="1"/>
            </p:cNvSpPr>
            <p:nvPr/>
          </p:nvSpPr>
          <p:spPr bwMode="auto">
            <a:xfrm>
              <a:off x="4256" y="2931"/>
              <a:ext cx="177" cy="20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1910" name="Line 26"/>
            <p:cNvSpPr>
              <a:spLocks noChangeShapeType="1"/>
            </p:cNvSpPr>
            <p:nvPr/>
          </p:nvSpPr>
          <p:spPr bwMode="auto">
            <a:xfrm flipV="1">
              <a:off x="3974" y="3135"/>
              <a:ext cx="459" cy="13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1911" name="Line 27"/>
            <p:cNvSpPr>
              <a:spLocks noChangeShapeType="1"/>
            </p:cNvSpPr>
            <p:nvPr/>
          </p:nvSpPr>
          <p:spPr bwMode="auto">
            <a:xfrm>
              <a:off x="3515" y="3272"/>
              <a:ext cx="0" cy="34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1912" name="Line 28"/>
            <p:cNvSpPr>
              <a:spLocks noChangeShapeType="1"/>
            </p:cNvSpPr>
            <p:nvPr/>
          </p:nvSpPr>
          <p:spPr bwMode="auto">
            <a:xfrm>
              <a:off x="3974" y="3272"/>
              <a:ext cx="0" cy="34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1913" name="Line 29"/>
            <p:cNvSpPr>
              <a:spLocks noChangeShapeType="1"/>
            </p:cNvSpPr>
            <p:nvPr/>
          </p:nvSpPr>
          <p:spPr bwMode="auto">
            <a:xfrm>
              <a:off x="3515" y="3612"/>
              <a:ext cx="459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1914" name="Line 30"/>
            <p:cNvSpPr>
              <a:spLocks noChangeShapeType="1"/>
            </p:cNvSpPr>
            <p:nvPr/>
          </p:nvSpPr>
          <p:spPr bwMode="auto">
            <a:xfrm flipV="1">
              <a:off x="3974" y="3408"/>
              <a:ext cx="494" cy="20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1915" name="Line 31"/>
            <p:cNvSpPr>
              <a:spLocks noChangeShapeType="1"/>
            </p:cNvSpPr>
            <p:nvPr/>
          </p:nvSpPr>
          <p:spPr bwMode="auto">
            <a:xfrm>
              <a:off x="4433" y="3135"/>
              <a:ext cx="0" cy="27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1916" name="Line 32"/>
            <p:cNvSpPr>
              <a:spLocks noChangeShapeType="1"/>
            </p:cNvSpPr>
            <p:nvPr/>
          </p:nvSpPr>
          <p:spPr bwMode="auto">
            <a:xfrm>
              <a:off x="3621" y="3510"/>
              <a:ext cx="0" cy="10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1917" name="Line 33"/>
            <p:cNvSpPr>
              <a:spLocks noChangeShapeType="1"/>
            </p:cNvSpPr>
            <p:nvPr/>
          </p:nvSpPr>
          <p:spPr bwMode="auto">
            <a:xfrm>
              <a:off x="3621" y="3510"/>
              <a:ext cx="10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1918" name="Line 34"/>
            <p:cNvSpPr>
              <a:spLocks noChangeShapeType="1"/>
            </p:cNvSpPr>
            <p:nvPr/>
          </p:nvSpPr>
          <p:spPr bwMode="auto">
            <a:xfrm>
              <a:off x="3727" y="3510"/>
              <a:ext cx="0" cy="10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121863" name="Text Box 35"/>
          <p:cNvSpPr txBox="1">
            <a:spLocks noChangeArrowheads="1"/>
          </p:cNvSpPr>
          <p:nvPr/>
        </p:nvSpPr>
        <p:spPr bwMode="auto">
          <a:xfrm>
            <a:off x="5794375" y="5518150"/>
            <a:ext cx="1800225" cy="30480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服务器（</a:t>
            </a:r>
            <a:r>
              <a:rPr lang="en-US" altLang="zh-CN" sz="1400">
                <a:solidFill>
                  <a:srgbClr val="000000"/>
                </a:solidFill>
                <a:latin typeface="Times New Roman" panose="02020603050405020304" pitchFamily="18" charset="0"/>
              </a:rPr>
              <a:t>V</a:t>
            </a:r>
            <a:r>
              <a:rPr lang="zh-CN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）</a:t>
            </a:r>
            <a:endParaRPr lang="zh-CN" altLang="en-US" sz="1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21864" name="Group 36"/>
          <p:cNvGrpSpPr/>
          <p:nvPr/>
        </p:nvGrpSpPr>
        <p:grpSpPr bwMode="auto">
          <a:xfrm>
            <a:off x="1835150" y="4221163"/>
            <a:ext cx="863600" cy="1008062"/>
            <a:chOff x="930" y="1933"/>
            <a:chExt cx="499" cy="817"/>
          </a:xfrm>
        </p:grpSpPr>
        <p:sp>
          <p:nvSpPr>
            <p:cNvPr id="121900" name="Oval 37"/>
            <p:cNvSpPr>
              <a:spLocks noChangeArrowheads="1"/>
            </p:cNvSpPr>
            <p:nvPr/>
          </p:nvSpPr>
          <p:spPr bwMode="auto">
            <a:xfrm>
              <a:off x="1066" y="1933"/>
              <a:ext cx="272" cy="227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1901" name="Line 38"/>
            <p:cNvSpPr>
              <a:spLocks noChangeShapeType="1"/>
            </p:cNvSpPr>
            <p:nvPr/>
          </p:nvSpPr>
          <p:spPr bwMode="auto">
            <a:xfrm>
              <a:off x="1202" y="2205"/>
              <a:ext cx="0" cy="22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1902" name="Line 39"/>
            <p:cNvSpPr>
              <a:spLocks noChangeShapeType="1"/>
            </p:cNvSpPr>
            <p:nvPr/>
          </p:nvSpPr>
          <p:spPr bwMode="auto">
            <a:xfrm flipH="1">
              <a:off x="930" y="2432"/>
              <a:ext cx="272" cy="31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1903" name="Line 40"/>
            <p:cNvSpPr>
              <a:spLocks noChangeShapeType="1"/>
            </p:cNvSpPr>
            <p:nvPr/>
          </p:nvSpPr>
          <p:spPr bwMode="auto">
            <a:xfrm>
              <a:off x="1202" y="2432"/>
              <a:ext cx="227" cy="31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1904" name="Line 41"/>
            <p:cNvSpPr>
              <a:spLocks noChangeShapeType="1"/>
            </p:cNvSpPr>
            <p:nvPr/>
          </p:nvSpPr>
          <p:spPr bwMode="auto">
            <a:xfrm>
              <a:off x="975" y="2432"/>
              <a:ext cx="454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</a:ln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121865" name="Group 42"/>
          <p:cNvGrpSpPr/>
          <p:nvPr/>
        </p:nvGrpSpPr>
        <p:grpSpPr bwMode="auto">
          <a:xfrm>
            <a:off x="1835150" y="1125538"/>
            <a:ext cx="1512888" cy="1081087"/>
            <a:chOff x="2064" y="618"/>
            <a:chExt cx="953" cy="681"/>
          </a:xfrm>
        </p:grpSpPr>
        <p:sp>
          <p:nvSpPr>
            <p:cNvPr id="121886" name="Line 43"/>
            <p:cNvSpPr>
              <a:spLocks noChangeShapeType="1"/>
            </p:cNvSpPr>
            <p:nvPr/>
          </p:nvSpPr>
          <p:spPr bwMode="auto">
            <a:xfrm flipH="1">
              <a:off x="2064" y="754"/>
              <a:ext cx="283" cy="205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1887" name="Line 44"/>
            <p:cNvSpPr>
              <a:spLocks noChangeShapeType="1"/>
            </p:cNvSpPr>
            <p:nvPr/>
          </p:nvSpPr>
          <p:spPr bwMode="auto">
            <a:xfrm>
              <a:off x="2347" y="754"/>
              <a:ext cx="176" cy="205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1888" name="Line 45"/>
            <p:cNvSpPr>
              <a:spLocks noChangeShapeType="1"/>
            </p:cNvSpPr>
            <p:nvPr/>
          </p:nvSpPr>
          <p:spPr bwMode="auto">
            <a:xfrm>
              <a:off x="2064" y="959"/>
              <a:ext cx="459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1889" name="Line 46"/>
            <p:cNvSpPr>
              <a:spLocks noChangeShapeType="1"/>
            </p:cNvSpPr>
            <p:nvPr/>
          </p:nvSpPr>
          <p:spPr bwMode="auto">
            <a:xfrm flipV="1">
              <a:off x="2347" y="618"/>
              <a:ext cx="458" cy="136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1890" name="Line 47"/>
            <p:cNvSpPr>
              <a:spLocks noChangeShapeType="1"/>
            </p:cNvSpPr>
            <p:nvPr/>
          </p:nvSpPr>
          <p:spPr bwMode="auto">
            <a:xfrm>
              <a:off x="2805" y="618"/>
              <a:ext cx="177" cy="204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1891" name="Line 48"/>
            <p:cNvSpPr>
              <a:spLocks noChangeShapeType="1"/>
            </p:cNvSpPr>
            <p:nvPr/>
          </p:nvSpPr>
          <p:spPr bwMode="auto">
            <a:xfrm flipV="1">
              <a:off x="2523" y="822"/>
              <a:ext cx="459" cy="137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1892" name="Line 49"/>
            <p:cNvSpPr>
              <a:spLocks noChangeShapeType="1"/>
            </p:cNvSpPr>
            <p:nvPr/>
          </p:nvSpPr>
          <p:spPr bwMode="auto">
            <a:xfrm>
              <a:off x="2064" y="959"/>
              <a:ext cx="0" cy="34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1893" name="Line 50"/>
            <p:cNvSpPr>
              <a:spLocks noChangeShapeType="1"/>
            </p:cNvSpPr>
            <p:nvPr/>
          </p:nvSpPr>
          <p:spPr bwMode="auto">
            <a:xfrm>
              <a:off x="2523" y="959"/>
              <a:ext cx="0" cy="34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1894" name="Line 51"/>
            <p:cNvSpPr>
              <a:spLocks noChangeShapeType="1"/>
            </p:cNvSpPr>
            <p:nvPr/>
          </p:nvSpPr>
          <p:spPr bwMode="auto">
            <a:xfrm>
              <a:off x="2064" y="1299"/>
              <a:ext cx="459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1895" name="Line 52"/>
            <p:cNvSpPr>
              <a:spLocks noChangeShapeType="1"/>
            </p:cNvSpPr>
            <p:nvPr/>
          </p:nvSpPr>
          <p:spPr bwMode="auto">
            <a:xfrm flipV="1">
              <a:off x="2523" y="1095"/>
              <a:ext cx="494" cy="204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1896" name="Line 53"/>
            <p:cNvSpPr>
              <a:spLocks noChangeShapeType="1"/>
            </p:cNvSpPr>
            <p:nvPr/>
          </p:nvSpPr>
          <p:spPr bwMode="auto">
            <a:xfrm>
              <a:off x="2982" y="822"/>
              <a:ext cx="0" cy="273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1897" name="Line 54"/>
            <p:cNvSpPr>
              <a:spLocks noChangeShapeType="1"/>
            </p:cNvSpPr>
            <p:nvPr/>
          </p:nvSpPr>
          <p:spPr bwMode="auto">
            <a:xfrm>
              <a:off x="2170" y="1197"/>
              <a:ext cx="0" cy="102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1898" name="Line 55"/>
            <p:cNvSpPr>
              <a:spLocks noChangeShapeType="1"/>
            </p:cNvSpPr>
            <p:nvPr/>
          </p:nvSpPr>
          <p:spPr bwMode="auto">
            <a:xfrm>
              <a:off x="2170" y="1197"/>
              <a:ext cx="10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1899" name="Line 56"/>
            <p:cNvSpPr>
              <a:spLocks noChangeShapeType="1"/>
            </p:cNvSpPr>
            <p:nvPr/>
          </p:nvSpPr>
          <p:spPr bwMode="auto">
            <a:xfrm>
              <a:off x="2276" y="1197"/>
              <a:ext cx="0" cy="102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</a:ln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121866" name="Text Box 57"/>
          <p:cNvSpPr txBox="1">
            <a:spLocks noChangeArrowheads="1"/>
          </p:cNvSpPr>
          <p:nvPr/>
        </p:nvSpPr>
        <p:spPr bwMode="auto">
          <a:xfrm>
            <a:off x="1474788" y="2205038"/>
            <a:ext cx="1800225" cy="30480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认证服务器（</a:t>
            </a:r>
            <a:r>
              <a:rPr lang="en-US" altLang="zh-CN" sz="1400">
                <a:solidFill>
                  <a:srgbClr val="000000"/>
                </a:solidFill>
                <a:latin typeface="Times New Roman" panose="02020603050405020304" pitchFamily="18" charset="0"/>
              </a:rPr>
              <a:t>AS</a:t>
            </a:r>
            <a:r>
              <a:rPr lang="zh-CN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）</a:t>
            </a:r>
            <a:endParaRPr lang="zh-CN" altLang="en-US" sz="1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1867" name="Text Box 58"/>
          <p:cNvSpPr txBox="1">
            <a:spLocks noChangeArrowheads="1"/>
          </p:cNvSpPr>
          <p:nvPr/>
        </p:nvSpPr>
        <p:spPr bwMode="auto">
          <a:xfrm>
            <a:off x="1474788" y="5229225"/>
            <a:ext cx="1800225" cy="30480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用户（</a:t>
            </a:r>
            <a:r>
              <a:rPr lang="en-US" altLang="zh-CN" sz="1400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r>
              <a:rPr lang="zh-CN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）</a:t>
            </a:r>
            <a:endParaRPr lang="zh-CN" altLang="en-US" sz="1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6" name="Group 59"/>
          <p:cNvGrpSpPr/>
          <p:nvPr/>
        </p:nvGrpSpPr>
        <p:grpSpPr bwMode="auto">
          <a:xfrm>
            <a:off x="2698750" y="2420938"/>
            <a:ext cx="3024188" cy="2087562"/>
            <a:chOff x="1474" y="1525"/>
            <a:chExt cx="1905" cy="1315"/>
          </a:xfrm>
        </p:grpSpPr>
        <p:sp>
          <p:nvSpPr>
            <p:cNvPr id="121884" name="Line 60"/>
            <p:cNvSpPr>
              <a:spLocks noChangeShapeType="1"/>
            </p:cNvSpPr>
            <p:nvPr/>
          </p:nvSpPr>
          <p:spPr bwMode="auto">
            <a:xfrm flipV="1">
              <a:off x="1565" y="1525"/>
              <a:ext cx="1814" cy="131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tailEnd type="triangle" w="med" len="med"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1885" name="Text Box 61"/>
            <p:cNvSpPr txBox="1">
              <a:spLocks noChangeArrowheads="1"/>
            </p:cNvSpPr>
            <p:nvPr/>
          </p:nvSpPr>
          <p:spPr bwMode="auto">
            <a:xfrm>
              <a:off x="1474" y="1933"/>
              <a:ext cx="1270" cy="192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ID</a:t>
              </a:r>
              <a:r>
                <a:rPr lang="en-US" altLang="zh-CN" sz="1400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V</a:t>
              </a:r>
              <a:r>
                <a:rPr lang="en-US" altLang="zh-CN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,Ticket</a:t>
              </a:r>
              <a:r>
                <a:rPr lang="en-US" altLang="zh-CN" sz="1400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tgs,</a:t>
              </a:r>
              <a:r>
                <a:rPr lang="en-US" altLang="zh-CN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 AU</a:t>
              </a:r>
              <a:r>
                <a:rPr lang="en-US" altLang="zh-CN" sz="1400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C</a:t>
              </a:r>
              <a:endParaRPr lang="en-US" altLang="zh-CN" sz="1400" baseline="-25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7" name="Group 62"/>
          <p:cNvGrpSpPr/>
          <p:nvPr/>
        </p:nvGrpSpPr>
        <p:grpSpPr bwMode="auto">
          <a:xfrm>
            <a:off x="3275013" y="2708275"/>
            <a:ext cx="5616575" cy="2089150"/>
            <a:chOff x="1837" y="1706"/>
            <a:chExt cx="3538" cy="1316"/>
          </a:xfrm>
        </p:grpSpPr>
        <p:sp>
          <p:nvSpPr>
            <p:cNvPr id="121882" name="Line 63"/>
            <p:cNvSpPr>
              <a:spLocks noChangeShapeType="1"/>
            </p:cNvSpPr>
            <p:nvPr/>
          </p:nvSpPr>
          <p:spPr bwMode="auto">
            <a:xfrm flipH="1">
              <a:off x="1837" y="1706"/>
              <a:ext cx="1678" cy="131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tailEnd type="triangle" w="med" len="med"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1883" name="Text Box 64"/>
            <p:cNvSpPr txBox="1">
              <a:spLocks noChangeArrowheads="1"/>
            </p:cNvSpPr>
            <p:nvPr/>
          </p:nvSpPr>
          <p:spPr bwMode="auto">
            <a:xfrm>
              <a:off x="3152" y="1979"/>
              <a:ext cx="2223" cy="192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E</a:t>
              </a:r>
              <a:r>
                <a:rPr lang="en-US" altLang="zh-CN" sz="1400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KC,tgs</a:t>
              </a:r>
              <a:r>
                <a:rPr lang="en-US" altLang="zh-CN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{K</a:t>
              </a:r>
              <a:r>
                <a:rPr lang="en-US" altLang="zh-CN" sz="1400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C,V</a:t>
              </a:r>
              <a:r>
                <a:rPr lang="en-US" altLang="zh-CN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,ID</a:t>
              </a:r>
              <a:r>
                <a:rPr lang="en-US" altLang="zh-CN" sz="1400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V</a:t>
              </a:r>
              <a:r>
                <a:rPr lang="en-US" altLang="zh-CN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,TS</a:t>
              </a:r>
              <a:r>
                <a:rPr lang="en-US" altLang="zh-CN" sz="1400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4</a:t>
              </a:r>
              <a:r>
                <a:rPr lang="en-US" altLang="zh-CN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, Ticket</a:t>
              </a:r>
              <a:r>
                <a:rPr lang="en-US" altLang="zh-CN" sz="1400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V</a:t>
              </a:r>
              <a:r>
                <a:rPr lang="en-US" altLang="zh-CN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}</a:t>
              </a:r>
              <a:endParaRPr lang="en-US" altLang="zh-CN" sz="1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530497" name="Text Box 65"/>
          <p:cNvSpPr txBox="1">
            <a:spLocks noChangeArrowheads="1"/>
          </p:cNvSpPr>
          <p:nvPr/>
        </p:nvSpPr>
        <p:spPr bwMode="auto">
          <a:xfrm>
            <a:off x="2124075" y="5734050"/>
            <a:ext cx="4537075" cy="30480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>
                <a:solidFill>
                  <a:srgbClr val="000000"/>
                </a:solidFill>
                <a:latin typeface="Times New Roman" panose="02020603050405020304" pitchFamily="18" charset="0"/>
              </a:rPr>
              <a:t>Ticket</a:t>
            </a:r>
            <a:r>
              <a:rPr lang="en-US" altLang="zh-CN" sz="14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tgs</a:t>
            </a:r>
            <a:r>
              <a:rPr lang="zh-CN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＝</a:t>
            </a:r>
            <a:r>
              <a:rPr lang="en-US" altLang="zh-CN" sz="1400">
                <a:solidFill>
                  <a:srgbClr val="000000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14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Ktgs</a:t>
            </a:r>
            <a:r>
              <a:rPr lang="en-US" altLang="zh-CN" sz="1400">
                <a:solidFill>
                  <a:srgbClr val="000000"/>
                </a:solidFill>
                <a:latin typeface="Times New Roman" panose="02020603050405020304" pitchFamily="18" charset="0"/>
              </a:rPr>
              <a:t>{K</a:t>
            </a:r>
            <a:r>
              <a:rPr lang="en-US" altLang="zh-CN" sz="14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C,tgs</a:t>
            </a:r>
            <a:r>
              <a:rPr lang="en-US" altLang="zh-CN" sz="1400">
                <a:solidFill>
                  <a:srgbClr val="000000"/>
                </a:solidFill>
                <a:latin typeface="Times New Roman" panose="02020603050405020304" pitchFamily="18" charset="0"/>
              </a:rPr>
              <a:t>, ID</a:t>
            </a:r>
            <a:r>
              <a:rPr lang="en-US" altLang="zh-CN" sz="14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1400">
                <a:solidFill>
                  <a:srgbClr val="000000"/>
                </a:solidFill>
                <a:latin typeface="Times New Roman" panose="02020603050405020304" pitchFamily="18" charset="0"/>
              </a:rPr>
              <a:t>, AD</a:t>
            </a:r>
            <a:r>
              <a:rPr lang="en-US" altLang="zh-CN" sz="14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1400">
                <a:solidFill>
                  <a:srgbClr val="000000"/>
                </a:solidFill>
                <a:latin typeface="Times New Roman" panose="02020603050405020304" pitchFamily="18" charset="0"/>
              </a:rPr>
              <a:t>, ID</a:t>
            </a:r>
            <a:r>
              <a:rPr lang="en-US" altLang="zh-CN" sz="14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tgs</a:t>
            </a:r>
            <a:r>
              <a:rPr lang="en-US" altLang="zh-CN" sz="1400">
                <a:solidFill>
                  <a:srgbClr val="000000"/>
                </a:solidFill>
                <a:latin typeface="Times New Roman" panose="02020603050405020304" pitchFamily="18" charset="0"/>
              </a:rPr>
              <a:t>, TS</a:t>
            </a:r>
            <a:r>
              <a:rPr lang="en-US" altLang="zh-CN" sz="14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1400">
                <a:solidFill>
                  <a:srgbClr val="000000"/>
                </a:solidFill>
                <a:latin typeface="Times New Roman" panose="02020603050405020304" pitchFamily="18" charset="0"/>
              </a:rPr>
              <a:t>, LT</a:t>
            </a:r>
            <a:r>
              <a:rPr lang="en-US" altLang="zh-CN" sz="14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1400">
                <a:solidFill>
                  <a:srgbClr val="000000"/>
                </a:solidFill>
                <a:latin typeface="Times New Roman" panose="02020603050405020304" pitchFamily="18" charset="0"/>
              </a:rPr>
              <a:t>}</a:t>
            </a:r>
            <a:endParaRPr lang="en-US" altLang="zh-CN" sz="1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30498" name="Text Box 66"/>
          <p:cNvSpPr txBox="1">
            <a:spLocks noChangeArrowheads="1"/>
          </p:cNvSpPr>
          <p:nvPr/>
        </p:nvSpPr>
        <p:spPr bwMode="auto">
          <a:xfrm>
            <a:off x="2051050" y="6381750"/>
            <a:ext cx="3960813" cy="30480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>
                <a:solidFill>
                  <a:srgbClr val="000000"/>
                </a:solidFill>
                <a:latin typeface="Times New Roman" panose="02020603050405020304" pitchFamily="18" charset="0"/>
              </a:rPr>
              <a:t>Ticket</a:t>
            </a:r>
            <a:r>
              <a:rPr lang="en-US" altLang="zh-CN" sz="14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V</a:t>
            </a:r>
            <a:r>
              <a:rPr lang="zh-CN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＝</a:t>
            </a:r>
            <a:r>
              <a:rPr lang="en-US" altLang="zh-CN" sz="1400">
                <a:solidFill>
                  <a:srgbClr val="000000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14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KV</a:t>
            </a:r>
            <a:r>
              <a:rPr lang="en-US" altLang="zh-CN" sz="1400">
                <a:solidFill>
                  <a:srgbClr val="000000"/>
                </a:solidFill>
                <a:latin typeface="Times New Roman" panose="02020603050405020304" pitchFamily="18" charset="0"/>
              </a:rPr>
              <a:t>{K</a:t>
            </a:r>
            <a:r>
              <a:rPr lang="en-US" altLang="zh-CN" sz="14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C,V</a:t>
            </a:r>
            <a:r>
              <a:rPr lang="en-US" altLang="zh-CN" sz="1400">
                <a:solidFill>
                  <a:srgbClr val="000000"/>
                </a:solidFill>
                <a:latin typeface="Times New Roman" panose="02020603050405020304" pitchFamily="18" charset="0"/>
              </a:rPr>
              <a:t>, ID</a:t>
            </a:r>
            <a:r>
              <a:rPr lang="en-US" altLang="zh-CN" sz="14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1400">
                <a:solidFill>
                  <a:srgbClr val="000000"/>
                </a:solidFill>
                <a:latin typeface="Times New Roman" panose="02020603050405020304" pitchFamily="18" charset="0"/>
              </a:rPr>
              <a:t>, AD</a:t>
            </a:r>
            <a:r>
              <a:rPr lang="en-US" altLang="zh-CN" sz="14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1400">
                <a:solidFill>
                  <a:srgbClr val="000000"/>
                </a:solidFill>
                <a:latin typeface="Times New Roman" panose="02020603050405020304" pitchFamily="18" charset="0"/>
              </a:rPr>
              <a:t>, ID</a:t>
            </a:r>
            <a:r>
              <a:rPr lang="en-US" altLang="zh-CN" sz="14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1400">
                <a:solidFill>
                  <a:srgbClr val="000000"/>
                </a:solidFill>
                <a:latin typeface="Times New Roman" panose="02020603050405020304" pitchFamily="18" charset="0"/>
              </a:rPr>
              <a:t>, TS</a:t>
            </a:r>
            <a:r>
              <a:rPr lang="en-US" altLang="zh-CN" sz="14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  <a:r>
              <a:rPr lang="en-US" altLang="zh-CN" sz="1400">
                <a:solidFill>
                  <a:srgbClr val="000000"/>
                </a:solidFill>
                <a:latin typeface="Times New Roman" panose="02020603050405020304" pitchFamily="18" charset="0"/>
              </a:rPr>
              <a:t>, LT</a:t>
            </a:r>
            <a:r>
              <a:rPr lang="en-US" altLang="zh-CN" sz="14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  <a:r>
              <a:rPr lang="en-US" altLang="zh-CN" sz="1400">
                <a:solidFill>
                  <a:srgbClr val="000000"/>
                </a:solidFill>
                <a:latin typeface="Times New Roman" panose="02020603050405020304" pitchFamily="18" charset="0"/>
              </a:rPr>
              <a:t>}</a:t>
            </a:r>
            <a:endParaRPr lang="en-US" altLang="zh-CN" sz="1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30499" name="Text Box 67"/>
          <p:cNvSpPr txBox="1">
            <a:spLocks noChangeArrowheads="1"/>
          </p:cNvSpPr>
          <p:nvPr/>
        </p:nvSpPr>
        <p:spPr bwMode="auto">
          <a:xfrm>
            <a:off x="2124075" y="6094413"/>
            <a:ext cx="2808288" cy="30480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>
                <a:solidFill>
                  <a:srgbClr val="000000"/>
                </a:solidFill>
                <a:latin typeface="Times New Roman" panose="02020603050405020304" pitchFamily="18" charset="0"/>
              </a:rPr>
              <a:t>AU</a:t>
            </a:r>
            <a:r>
              <a:rPr lang="en-US" altLang="zh-CN" sz="14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r>
              <a:rPr lang="zh-CN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＝</a:t>
            </a:r>
            <a:r>
              <a:rPr lang="en-US" altLang="zh-CN" sz="1400">
                <a:solidFill>
                  <a:srgbClr val="000000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14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KC,tgs</a:t>
            </a:r>
            <a:r>
              <a:rPr lang="en-US" altLang="zh-CN" sz="1400">
                <a:solidFill>
                  <a:srgbClr val="000000"/>
                </a:solidFill>
                <a:latin typeface="Times New Roman" panose="02020603050405020304" pitchFamily="18" charset="0"/>
              </a:rPr>
              <a:t>{ID</a:t>
            </a:r>
            <a:r>
              <a:rPr lang="en-US" altLang="zh-CN" sz="14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1400">
                <a:solidFill>
                  <a:srgbClr val="000000"/>
                </a:solidFill>
                <a:latin typeface="Times New Roman" panose="02020603050405020304" pitchFamily="18" charset="0"/>
              </a:rPr>
              <a:t>, AD</a:t>
            </a:r>
            <a:r>
              <a:rPr lang="en-US" altLang="zh-CN" sz="14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1400">
                <a:solidFill>
                  <a:srgbClr val="000000"/>
                </a:solidFill>
                <a:latin typeface="Times New Roman" panose="02020603050405020304" pitchFamily="18" charset="0"/>
              </a:rPr>
              <a:t>, TS</a:t>
            </a:r>
            <a:r>
              <a:rPr lang="en-US" altLang="zh-CN" sz="14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 sz="1400">
                <a:solidFill>
                  <a:srgbClr val="000000"/>
                </a:solidFill>
                <a:latin typeface="Times New Roman" panose="02020603050405020304" pitchFamily="18" charset="0"/>
              </a:rPr>
              <a:t>}</a:t>
            </a:r>
            <a:endParaRPr lang="en-US" altLang="zh-CN" sz="1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8" name="Group 68"/>
          <p:cNvGrpSpPr/>
          <p:nvPr/>
        </p:nvGrpSpPr>
        <p:grpSpPr bwMode="auto">
          <a:xfrm>
            <a:off x="1189038" y="1125538"/>
            <a:ext cx="6767512" cy="5473700"/>
            <a:chOff x="749" y="709"/>
            <a:chExt cx="4263" cy="3448"/>
          </a:xfrm>
        </p:grpSpPr>
        <p:sp>
          <p:nvSpPr>
            <p:cNvPr id="121875" name="Oval 69"/>
            <p:cNvSpPr>
              <a:spLocks noChangeArrowheads="1"/>
            </p:cNvSpPr>
            <p:nvPr/>
          </p:nvSpPr>
          <p:spPr bwMode="auto">
            <a:xfrm>
              <a:off x="883" y="3521"/>
              <a:ext cx="273" cy="273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K</a:t>
              </a:r>
              <a:r>
                <a:rPr lang="en-US" altLang="zh-CN" sz="1400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c</a:t>
              </a:r>
              <a:endParaRPr lang="en-US" altLang="zh-CN" sz="1400" baseline="-25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1876" name="Oval 70"/>
            <p:cNvSpPr>
              <a:spLocks noChangeArrowheads="1"/>
            </p:cNvSpPr>
            <p:nvPr/>
          </p:nvSpPr>
          <p:spPr bwMode="auto">
            <a:xfrm>
              <a:off x="929" y="754"/>
              <a:ext cx="273" cy="273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K</a:t>
              </a:r>
              <a:r>
                <a:rPr lang="en-US" altLang="zh-CN" sz="1400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c</a:t>
              </a:r>
              <a:endParaRPr lang="en-US" altLang="zh-CN" sz="1400" baseline="-25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1877" name="Oval 71"/>
            <p:cNvSpPr>
              <a:spLocks noChangeArrowheads="1"/>
            </p:cNvSpPr>
            <p:nvPr/>
          </p:nvSpPr>
          <p:spPr bwMode="auto">
            <a:xfrm>
              <a:off x="3469" y="709"/>
              <a:ext cx="273" cy="273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K</a:t>
              </a:r>
              <a:r>
                <a:rPr lang="en-US" altLang="zh-CN" sz="1400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tgs</a:t>
              </a:r>
              <a:endParaRPr lang="en-US" altLang="zh-CN" sz="1400" baseline="-25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1878" name="Oval 72"/>
            <p:cNvSpPr>
              <a:spLocks noChangeArrowheads="1"/>
            </p:cNvSpPr>
            <p:nvPr/>
          </p:nvSpPr>
          <p:spPr bwMode="auto">
            <a:xfrm>
              <a:off x="4739" y="3158"/>
              <a:ext cx="273" cy="273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K</a:t>
              </a:r>
              <a:r>
                <a:rPr lang="en-US" altLang="zh-CN" sz="1400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v</a:t>
              </a:r>
              <a:endParaRPr lang="en-US" altLang="zh-CN" sz="1400" baseline="-25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1879" name="Oval 73"/>
            <p:cNvSpPr>
              <a:spLocks noChangeArrowheads="1"/>
            </p:cNvSpPr>
            <p:nvPr/>
          </p:nvSpPr>
          <p:spPr bwMode="auto">
            <a:xfrm>
              <a:off x="2063" y="709"/>
              <a:ext cx="273" cy="273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K</a:t>
              </a:r>
              <a:r>
                <a:rPr lang="en-US" altLang="zh-CN" sz="1400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tgs</a:t>
              </a:r>
              <a:endParaRPr lang="en-US" altLang="zh-CN" sz="1400" baseline="-25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1880" name="Oval 74"/>
            <p:cNvSpPr>
              <a:spLocks noChangeArrowheads="1"/>
            </p:cNvSpPr>
            <p:nvPr/>
          </p:nvSpPr>
          <p:spPr bwMode="auto">
            <a:xfrm>
              <a:off x="4694" y="709"/>
              <a:ext cx="273" cy="273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K</a:t>
              </a:r>
              <a:r>
                <a:rPr lang="en-US" altLang="zh-CN" sz="1400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v</a:t>
              </a:r>
              <a:endParaRPr lang="en-US" altLang="zh-CN" sz="1400" baseline="-25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1881" name="Oval 75"/>
            <p:cNvSpPr>
              <a:spLocks noChangeArrowheads="1"/>
            </p:cNvSpPr>
            <p:nvPr/>
          </p:nvSpPr>
          <p:spPr bwMode="auto">
            <a:xfrm>
              <a:off x="749" y="3884"/>
              <a:ext cx="273" cy="273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K</a:t>
              </a:r>
              <a:r>
                <a:rPr lang="en-US" altLang="zh-CN" sz="1400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c,tgs</a:t>
              </a:r>
              <a:endParaRPr lang="en-US" altLang="zh-CN" sz="1400" baseline="-25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530508" name="Oval 76"/>
          <p:cNvSpPr>
            <a:spLocks noChangeArrowheads="1"/>
          </p:cNvSpPr>
          <p:nvPr/>
        </p:nvSpPr>
        <p:spPr bwMode="auto">
          <a:xfrm>
            <a:off x="1692275" y="6165850"/>
            <a:ext cx="433388" cy="433388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altLang="zh-CN" sz="1400">
                <a:solidFill>
                  <a:srgbClr val="000000"/>
                </a:solidFill>
                <a:latin typeface="Times New Roman" panose="02020603050405020304" pitchFamily="18" charset="0"/>
              </a:rPr>
              <a:t>K</a:t>
            </a:r>
            <a:r>
              <a:rPr lang="en-US" altLang="zh-CN" sz="14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c,v</a:t>
            </a:r>
            <a:endParaRPr lang="en-US" altLang="zh-CN" sz="1400" baseline="-250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304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304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304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304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304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304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30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30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0497" grpId="0"/>
      <p:bldP spid="530498" grpId="0"/>
      <p:bldP spid="530499" grpId="0"/>
      <p:bldP spid="530508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8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3600">
                <a:latin typeface="Times New Roman" panose="02020603050405020304" pitchFamily="18" charset="0"/>
              </a:rPr>
              <a:t>Kerberos V4</a:t>
            </a:r>
            <a:r>
              <a:rPr lang="zh-CN" altLang="en-US" sz="3600">
                <a:latin typeface="Times New Roman" panose="02020603050405020304" pitchFamily="18" charset="0"/>
              </a:rPr>
              <a:t>协议描述：第三阶段</a:t>
            </a:r>
            <a:endParaRPr lang="zh-CN" altLang="en-US" sz="3600">
              <a:latin typeface="Times New Roman" panose="02020603050405020304" pitchFamily="18" charset="0"/>
            </a:endParaRPr>
          </a:p>
        </p:txBody>
      </p:sp>
      <p:sp>
        <p:nvSpPr>
          <p:cNvPr id="122882" name="日期占位符 3"/>
          <p:cNvSpPr>
            <a:spLocks noGrp="1"/>
          </p:cNvSpPr>
          <p:nvPr>
            <p:ph type="dt" sz="half" idx="2"/>
          </p:nvPr>
        </p:nvSpPr>
        <p:spPr bwMode="auto">
          <a:noFill/>
          <a:ln>
            <a:miter lim="800000"/>
          </a:ln>
        </p:spPr>
        <p:txBody>
          <a:bodyPr wrap="square" lIns="91440" tIns="45720" rIns="91440" bIns="45720" numCol="1" anchorCtr="0" compatLnSpc="1"/>
          <a:lstStyle/>
          <a:p>
            <a:fld id="{0C0E8C3E-2CB6-41C5-AE70-830F7BB2496C}" type="datetime1">
              <a:rPr lang="zh-CN" altLang="en-US" smtClean="0"/>
            </a:fld>
            <a:endParaRPr lang="en-US" altLang="zh-CN" smtClean="0"/>
          </a:p>
        </p:txBody>
      </p:sp>
      <p:grpSp>
        <p:nvGrpSpPr>
          <p:cNvPr id="122884" name="Group 4"/>
          <p:cNvGrpSpPr/>
          <p:nvPr/>
        </p:nvGrpSpPr>
        <p:grpSpPr bwMode="auto">
          <a:xfrm>
            <a:off x="6083300" y="1125538"/>
            <a:ext cx="1512888" cy="1114425"/>
            <a:chOff x="3107" y="709"/>
            <a:chExt cx="953" cy="702"/>
          </a:xfrm>
        </p:grpSpPr>
        <p:sp>
          <p:nvSpPr>
            <p:cNvPr id="122943" name="Line 5"/>
            <p:cNvSpPr>
              <a:spLocks noChangeShapeType="1"/>
            </p:cNvSpPr>
            <p:nvPr/>
          </p:nvSpPr>
          <p:spPr bwMode="auto">
            <a:xfrm flipH="1">
              <a:off x="3107" y="845"/>
              <a:ext cx="283" cy="205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2944" name="Line 6"/>
            <p:cNvSpPr>
              <a:spLocks noChangeShapeType="1"/>
            </p:cNvSpPr>
            <p:nvPr/>
          </p:nvSpPr>
          <p:spPr bwMode="auto">
            <a:xfrm>
              <a:off x="3390" y="845"/>
              <a:ext cx="176" cy="205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2945" name="Line 7"/>
            <p:cNvSpPr>
              <a:spLocks noChangeShapeType="1"/>
            </p:cNvSpPr>
            <p:nvPr/>
          </p:nvSpPr>
          <p:spPr bwMode="auto">
            <a:xfrm>
              <a:off x="3107" y="1050"/>
              <a:ext cx="459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2946" name="Line 8"/>
            <p:cNvSpPr>
              <a:spLocks noChangeShapeType="1"/>
            </p:cNvSpPr>
            <p:nvPr/>
          </p:nvSpPr>
          <p:spPr bwMode="auto">
            <a:xfrm flipV="1">
              <a:off x="3390" y="709"/>
              <a:ext cx="458" cy="136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2947" name="Line 9"/>
            <p:cNvSpPr>
              <a:spLocks noChangeShapeType="1"/>
            </p:cNvSpPr>
            <p:nvPr/>
          </p:nvSpPr>
          <p:spPr bwMode="auto">
            <a:xfrm>
              <a:off x="3848" y="709"/>
              <a:ext cx="177" cy="204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2948" name="Line 10"/>
            <p:cNvSpPr>
              <a:spLocks noChangeShapeType="1"/>
            </p:cNvSpPr>
            <p:nvPr/>
          </p:nvSpPr>
          <p:spPr bwMode="auto">
            <a:xfrm flipV="1">
              <a:off x="3566" y="913"/>
              <a:ext cx="459" cy="137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2949" name="Line 11"/>
            <p:cNvSpPr>
              <a:spLocks noChangeShapeType="1"/>
            </p:cNvSpPr>
            <p:nvPr/>
          </p:nvSpPr>
          <p:spPr bwMode="auto">
            <a:xfrm>
              <a:off x="3107" y="1050"/>
              <a:ext cx="0" cy="34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2950" name="Line 12"/>
            <p:cNvSpPr>
              <a:spLocks noChangeShapeType="1"/>
            </p:cNvSpPr>
            <p:nvPr/>
          </p:nvSpPr>
          <p:spPr bwMode="auto">
            <a:xfrm>
              <a:off x="3560" y="1071"/>
              <a:ext cx="0" cy="34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2951" name="Line 13"/>
            <p:cNvSpPr>
              <a:spLocks noChangeShapeType="1"/>
            </p:cNvSpPr>
            <p:nvPr/>
          </p:nvSpPr>
          <p:spPr bwMode="auto">
            <a:xfrm>
              <a:off x="3107" y="1390"/>
              <a:ext cx="459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2952" name="Line 14"/>
            <p:cNvSpPr>
              <a:spLocks noChangeShapeType="1"/>
            </p:cNvSpPr>
            <p:nvPr/>
          </p:nvSpPr>
          <p:spPr bwMode="auto">
            <a:xfrm flipV="1">
              <a:off x="3566" y="1186"/>
              <a:ext cx="494" cy="204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2953" name="Line 15"/>
            <p:cNvSpPr>
              <a:spLocks noChangeShapeType="1"/>
            </p:cNvSpPr>
            <p:nvPr/>
          </p:nvSpPr>
          <p:spPr bwMode="auto">
            <a:xfrm>
              <a:off x="4025" y="913"/>
              <a:ext cx="0" cy="27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2954" name="Line 16"/>
            <p:cNvSpPr>
              <a:spLocks noChangeShapeType="1"/>
            </p:cNvSpPr>
            <p:nvPr/>
          </p:nvSpPr>
          <p:spPr bwMode="auto">
            <a:xfrm>
              <a:off x="3213" y="1288"/>
              <a:ext cx="0" cy="10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2955" name="Line 17"/>
            <p:cNvSpPr>
              <a:spLocks noChangeShapeType="1"/>
            </p:cNvSpPr>
            <p:nvPr/>
          </p:nvSpPr>
          <p:spPr bwMode="auto">
            <a:xfrm>
              <a:off x="3213" y="1288"/>
              <a:ext cx="106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2956" name="Line 18"/>
            <p:cNvSpPr>
              <a:spLocks noChangeShapeType="1"/>
            </p:cNvSpPr>
            <p:nvPr/>
          </p:nvSpPr>
          <p:spPr bwMode="auto">
            <a:xfrm>
              <a:off x="3319" y="1288"/>
              <a:ext cx="0" cy="10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</a:ln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122885" name="Text Box 19"/>
          <p:cNvSpPr txBox="1">
            <a:spLocks noChangeArrowheads="1"/>
          </p:cNvSpPr>
          <p:nvPr/>
        </p:nvSpPr>
        <p:spPr bwMode="auto">
          <a:xfrm>
            <a:off x="5867400" y="2205038"/>
            <a:ext cx="1800225" cy="51752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票据许可服务器（</a:t>
            </a:r>
            <a:r>
              <a:rPr lang="en-US" altLang="zh-CN" sz="1400">
                <a:solidFill>
                  <a:srgbClr val="000000"/>
                </a:solidFill>
                <a:latin typeface="Times New Roman" panose="02020603050405020304" pitchFamily="18" charset="0"/>
              </a:rPr>
              <a:t>TGS</a:t>
            </a:r>
            <a:r>
              <a:rPr lang="zh-CN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）</a:t>
            </a:r>
            <a:endParaRPr lang="zh-CN" altLang="en-US" sz="1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22886" name="Group 20"/>
          <p:cNvGrpSpPr/>
          <p:nvPr/>
        </p:nvGrpSpPr>
        <p:grpSpPr bwMode="auto">
          <a:xfrm>
            <a:off x="6226175" y="4365625"/>
            <a:ext cx="1512888" cy="1081088"/>
            <a:chOff x="3515" y="2931"/>
            <a:chExt cx="953" cy="681"/>
          </a:xfrm>
        </p:grpSpPr>
        <p:sp>
          <p:nvSpPr>
            <p:cNvPr id="122929" name="Line 21"/>
            <p:cNvSpPr>
              <a:spLocks noChangeShapeType="1"/>
            </p:cNvSpPr>
            <p:nvPr/>
          </p:nvSpPr>
          <p:spPr bwMode="auto">
            <a:xfrm flipH="1">
              <a:off x="3515" y="3067"/>
              <a:ext cx="283" cy="20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2930" name="Line 22"/>
            <p:cNvSpPr>
              <a:spLocks noChangeShapeType="1"/>
            </p:cNvSpPr>
            <p:nvPr/>
          </p:nvSpPr>
          <p:spPr bwMode="auto">
            <a:xfrm>
              <a:off x="3798" y="3067"/>
              <a:ext cx="176" cy="20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2931" name="Line 23"/>
            <p:cNvSpPr>
              <a:spLocks noChangeShapeType="1"/>
            </p:cNvSpPr>
            <p:nvPr/>
          </p:nvSpPr>
          <p:spPr bwMode="auto">
            <a:xfrm>
              <a:off x="3515" y="3272"/>
              <a:ext cx="459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2932" name="Line 24"/>
            <p:cNvSpPr>
              <a:spLocks noChangeShapeType="1"/>
            </p:cNvSpPr>
            <p:nvPr/>
          </p:nvSpPr>
          <p:spPr bwMode="auto">
            <a:xfrm flipV="1">
              <a:off x="3798" y="2931"/>
              <a:ext cx="458" cy="13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2933" name="Line 25"/>
            <p:cNvSpPr>
              <a:spLocks noChangeShapeType="1"/>
            </p:cNvSpPr>
            <p:nvPr/>
          </p:nvSpPr>
          <p:spPr bwMode="auto">
            <a:xfrm>
              <a:off x="4256" y="2931"/>
              <a:ext cx="177" cy="20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2934" name="Line 26"/>
            <p:cNvSpPr>
              <a:spLocks noChangeShapeType="1"/>
            </p:cNvSpPr>
            <p:nvPr/>
          </p:nvSpPr>
          <p:spPr bwMode="auto">
            <a:xfrm flipV="1">
              <a:off x="3974" y="3135"/>
              <a:ext cx="459" cy="13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2935" name="Line 27"/>
            <p:cNvSpPr>
              <a:spLocks noChangeShapeType="1"/>
            </p:cNvSpPr>
            <p:nvPr/>
          </p:nvSpPr>
          <p:spPr bwMode="auto">
            <a:xfrm>
              <a:off x="3515" y="3272"/>
              <a:ext cx="0" cy="34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2936" name="Line 28"/>
            <p:cNvSpPr>
              <a:spLocks noChangeShapeType="1"/>
            </p:cNvSpPr>
            <p:nvPr/>
          </p:nvSpPr>
          <p:spPr bwMode="auto">
            <a:xfrm>
              <a:off x="3974" y="3272"/>
              <a:ext cx="0" cy="34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2937" name="Line 29"/>
            <p:cNvSpPr>
              <a:spLocks noChangeShapeType="1"/>
            </p:cNvSpPr>
            <p:nvPr/>
          </p:nvSpPr>
          <p:spPr bwMode="auto">
            <a:xfrm>
              <a:off x="3515" y="3612"/>
              <a:ext cx="459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2938" name="Line 30"/>
            <p:cNvSpPr>
              <a:spLocks noChangeShapeType="1"/>
            </p:cNvSpPr>
            <p:nvPr/>
          </p:nvSpPr>
          <p:spPr bwMode="auto">
            <a:xfrm flipV="1">
              <a:off x="3974" y="3408"/>
              <a:ext cx="494" cy="20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2939" name="Line 31"/>
            <p:cNvSpPr>
              <a:spLocks noChangeShapeType="1"/>
            </p:cNvSpPr>
            <p:nvPr/>
          </p:nvSpPr>
          <p:spPr bwMode="auto">
            <a:xfrm>
              <a:off x="4433" y="3135"/>
              <a:ext cx="0" cy="27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2940" name="Line 32"/>
            <p:cNvSpPr>
              <a:spLocks noChangeShapeType="1"/>
            </p:cNvSpPr>
            <p:nvPr/>
          </p:nvSpPr>
          <p:spPr bwMode="auto">
            <a:xfrm>
              <a:off x="3621" y="3510"/>
              <a:ext cx="0" cy="10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2941" name="Line 33"/>
            <p:cNvSpPr>
              <a:spLocks noChangeShapeType="1"/>
            </p:cNvSpPr>
            <p:nvPr/>
          </p:nvSpPr>
          <p:spPr bwMode="auto">
            <a:xfrm>
              <a:off x="3621" y="3510"/>
              <a:ext cx="10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2942" name="Line 34"/>
            <p:cNvSpPr>
              <a:spLocks noChangeShapeType="1"/>
            </p:cNvSpPr>
            <p:nvPr/>
          </p:nvSpPr>
          <p:spPr bwMode="auto">
            <a:xfrm>
              <a:off x="3727" y="3510"/>
              <a:ext cx="0" cy="10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122887" name="Text Box 35"/>
          <p:cNvSpPr txBox="1">
            <a:spLocks noChangeArrowheads="1"/>
          </p:cNvSpPr>
          <p:nvPr/>
        </p:nvSpPr>
        <p:spPr bwMode="auto">
          <a:xfrm>
            <a:off x="6010275" y="5518150"/>
            <a:ext cx="1800225" cy="30480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服务器（</a:t>
            </a:r>
            <a:r>
              <a:rPr lang="en-US" altLang="zh-CN" sz="1400">
                <a:solidFill>
                  <a:srgbClr val="000000"/>
                </a:solidFill>
                <a:latin typeface="Times New Roman" panose="02020603050405020304" pitchFamily="18" charset="0"/>
              </a:rPr>
              <a:t>V</a:t>
            </a:r>
            <a:r>
              <a:rPr lang="zh-CN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）</a:t>
            </a:r>
            <a:endParaRPr lang="zh-CN" altLang="en-US" sz="1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22888" name="Group 36"/>
          <p:cNvGrpSpPr/>
          <p:nvPr/>
        </p:nvGrpSpPr>
        <p:grpSpPr bwMode="auto">
          <a:xfrm>
            <a:off x="2051050" y="4221163"/>
            <a:ext cx="863600" cy="1008062"/>
            <a:chOff x="930" y="1933"/>
            <a:chExt cx="499" cy="817"/>
          </a:xfrm>
        </p:grpSpPr>
        <p:sp>
          <p:nvSpPr>
            <p:cNvPr id="122924" name="Oval 37"/>
            <p:cNvSpPr>
              <a:spLocks noChangeArrowheads="1"/>
            </p:cNvSpPr>
            <p:nvPr/>
          </p:nvSpPr>
          <p:spPr bwMode="auto">
            <a:xfrm>
              <a:off x="1066" y="1933"/>
              <a:ext cx="272" cy="227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925" name="Line 38"/>
            <p:cNvSpPr>
              <a:spLocks noChangeShapeType="1"/>
            </p:cNvSpPr>
            <p:nvPr/>
          </p:nvSpPr>
          <p:spPr bwMode="auto">
            <a:xfrm>
              <a:off x="1202" y="2205"/>
              <a:ext cx="0" cy="22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2926" name="Line 39"/>
            <p:cNvSpPr>
              <a:spLocks noChangeShapeType="1"/>
            </p:cNvSpPr>
            <p:nvPr/>
          </p:nvSpPr>
          <p:spPr bwMode="auto">
            <a:xfrm flipH="1">
              <a:off x="930" y="2432"/>
              <a:ext cx="272" cy="31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2927" name="Line 40"/>
            <p:cNvSpPr>
              <a:spLocks noChangeShapeType="1"/>
            </p:cNvSpPr>
            <p:nvPr/>
          </p:nvSpPr>
          <p:spPr bwMode="auto">
            <a:xfrm>
              <a:off x="1202" y="2432"/>
              <a:ext cx="227" cy="31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2928" name="Line 41"/>
            <p:cNvSpPr>
              <a:spLocks noChangeShapeType="1"/>
            </p:cNvSpPr>
            <p:nvPr/>
          </p:nvSpPr>
          <p:spPr bwMode="auto">
            <a:xfrm>
              <a:off x="975" y="2432"/>
              <a:ext cx="454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</a:ln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122889" name="Group 42"/>
          <p:cNvGrpSpPr/>
          <p:nvPr/>
        </p:nvGrpSpPr>
        <p:grpSpPr bwMode="auto">
          <a:xfrm>
            <a:off x="2051050" y="1125538"/>
            <a:ext cx="1512888" cy="1081087"/>
            <a:chOff x="2064" y="618"/>
            <a:chExt cx="953" cy="681"/>
          </a:xfrm>
        </p:grpSpPr>
        <p:sp>
          <p:nvSpPr>
            <p:cNvPr id="122910" name="Line 43"/>
            <p:cNvSpPr>
              <a:spLocks noChangeShapeType="1"/>
            </p:cNvSpPr>
            <p:nvPr/>
          </p:nvSpPr>
          <p:spPr bwMode="auto">
            <a:xfrm flipH="1">
              <a:off x="2064" y="754"/>
              <a:ext cx="283" cy="205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2911" name="Line 44"/>
            <p:cNvSpPr>
              <a:spLocks noChangeShapeType="1"/>
            </p:cNvSpPr>
            <p:nvPr/>
          </p:nvSpPr>
          <p:spPr bwMode="auto">
            <a:xfrm>
              <a:off x="2347" y="754"/>
              <a:ext cx="176" cy="205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2912" name="Line 45"/>
            <p:cNvSpPr>
              <a:spLocks noChangeShapeType="1"/>
            </p:cNvSpPr>
            <p:nvPr/>
          </p:nvSpPr>
          <p:spPr bwMode="auto">
            <a:xfrm>
              <a:off x="2064" y="959"/>
              <a:ext cx="459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2913" name="Line 46"/>
            <p:cNvSpPr>
              <a:spLocks noChangeShapeType="1"/>
            </p:cNvSpPr>
            <p:nvPr/>
          </p:nvSpPr>
          <p:spPr bwMode="auto">
            <a:xfrm flipV="1">
              <a:off x="2347" y="618"/>
              <a:ext cx="458" cy="136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2914" name="Line 47"/>
            <p:cNvSpPr>
              <a:spLocks noChangeShapeType="1"/>
            </p:cNvSpPr>
            <p:nvPr/>
          </p:nvSpPr>
          <p:spPr bwMode="auto">
            <a:xfrm>
              <a:off x="2805" y="618"/>
              <a:ext cx="177" cy="204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2915" name="Line 48"/>
            <p:cNvSpPr>
              <a:spLocks noChangeShapeType="1"/>
            </p:cNvSpPr>
            <p:nvPr/>
          </p:nvSpPr>
          <p:spPr bwMode="auto">
            <a:xfrm flipV="1">
              <a:off x="2523" y="822"/>
              <a:ext cx="459" cy="137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2916" name="Line 49"/>
            <p:cNvSpPr>
              <a:spLocks noChangeShapeType="1"/>
            </p:cNvSpPr>
            <p:nvPr/>
          </p:nvSpPr>
          <p:spPr bwMode="auto">
            <a:xfrm>
              <a:off x="2064" y="959"/>
              <a:ext cx="0" cy="34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2917" name="Line 50"/>
            <p:cNvSpPr>
              <a:spLocks noChangeShapeType="1"/>
            </p:cNvSpPr>
            <p:nvPr/>
          </p:nvSpPr>
          <p:spPr bwMode="auto">
            <a:xfrm>
              <a:off x="2523" y="959"/>
              <a:ext cx="0" cy="34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2918" name="Line 51"/>
            <p:cNvSpPr>
              <a:spLocks noChangeShapeType="1"/>
            </p:cNvSpPr>
            <p:nvPr/>
          </p:nvSpPr>
          <p:spPr bwMode="auto">
            <a:xfrm>
              <a:off x="2064" y="1299"/>
              <a:ext cx="459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2919" name="Line 52"/>
            <p:cNvSpPr>
              <a:spLocks noChangeShapeType="1"/>
            </p:cNvSpPr>
            <p:nvPr/>
          </p:nvSpPr>
          <p:spPr bwMode="auto">
            <a:xfrm flipV="1">
              <a:off x="2523" y="1095"/>
              <a:ext cx="494" cy="204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2920" name="Line 53"/>
            <p:cNvSpPr>
              <a:spLocks noChangeShapeType="1"/>
            </p:cNvSpPr>
            <p:nvPr/>
          </p:nvSpPr>
          <p:spPr bwMode="auto">
            <a:xfrm>
              <a:off x="2982" y="822"/>
              <a:ext cx="0" cy="273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2921" name="Line 54"/>
            <p:cNvSpPr>
              <a:spLocks noChangeShapeType="1"/>
            </p:cNvSpPr>
            <p:nvPr/>
          </p:nvSpPr>
          <p:spPr bwMode="auto">
            <a:xfrm>
              <a:off x="2170" y="1197"/>
              <a:ext cx="0" cy="102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2922" name="Line 55"/>
            <p:cNvSpPr>
              <a:spLocks noChangeShapeType="1"/>
            </p:cNvSpPr>
            <p:nvPr/>
          </p:nvSpPr>
          <p:spPr bwMode="auto">
            <a:xfrm>
              <a:off x="2170" y="1197"/>
              <a:ext cx="10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2923" name="Line 56"/>
            <p:cNvSpPr>
              <a:spLocks noChangeShapeType="1"/>
            </p:cNvSpPr>
            <p:nvPr/>
          </p:nvSpPr>
          <p:spPr bwMode="auto">
            <a:xfrm>
              <a:off x="2276" y="1197"/>
              <a:ext cx="0" cy="102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</a:ln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122890" name="Text Box 57"/>
          <p:cNvSpPr txBox="1">
            <a:spLocks noChangeArrowheads="1"/>
          </p:cNvSpPr>
          <p:nvPr/>
        </p:nvSpPr>
        <p:spPr bwMode="auto">
          <a:xfrm>
            <a:off x="1690688" y="2205038"/>
            <a:ext cx="1800225" cy="30480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认证服务器（</a:t>
            </a:r>
            <a:r>
              <a:rPr lang="en-US" altLang="zh-CN" sz="1400">
                <a:solidFill>
                  <a:srgbClr val="000000"/>
                </a:solidFill>
                <a:latin typeface="Times New Roman" panose="02020603050405020304" pitchFamily="18" charset="0"/>
              </a:rPr>
              <a:t>AS</a:t>
            </a:r>
            <a:r>
              <a:rPr lang="zh-CN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）</a:t>
            </a:r>
            <a:endParaRPr lang="zh-CN" altLang="en-US" sz="1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2891" name="Text Box 58"/>
          <p:cNvSpPr txBox="1">
            <a:spLocks noChangeArrowheads="1"/>
          </p:cNvSpPr>
          <p:nvPr/>
        </p:nvSpPr>
        <p:spPr bwMode="auto">
          <a:xfrm>
            <a:off x="1690688" y="5229225"/>
            <a:ext cx="1800225" cy="30480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用户（</a:t>
            </a:r>
            <a:r>
              <a:rPr lang="en-US" altLang="zh-CN" sz="1400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r>
              <a:rPr lang="zh-CN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）</a:t>
            </a:r>
            <a:endParaRPr lang="zh-CN" altLang="en-US" sz="1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6" name="Group 59"/>
          <p:cNvGrpSpPr/>
          <p:nvPr/>
        </p:nvGrpSpPr>
        <p:grpSpPr bwMode="auto">
          <a:xfrm>
            <a:off x="3130550" y="4292600"/>
            <a:ext cx="2879725" cy="504825"/>
            <a:chOff x="1610" y="2704"/>
            <a:chExt cx="1814" cy="318"/>
          </a:xfrm>
        </p:grpSpPr>
        <p:sp>
          <p:nvSpPr>
            <p:cNvPr id="122908" name="Line 60"/>
            <p:cNvSpPr>
              <a:spLocks noChangeShapeType="1"/>
            </p:cNvSpPr>
            <p:nvPr/>
          </p:nvSpPr>
          <p:spPr bwMode="auto">
            <a:xfrm>
              <a:off x="1610" y="3022"/>
              <a:ext cx="1814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tailEnd type="triangle" w="med" len="med"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2909" name="Text Box 61"/>
            <p:cNvSpPr txBox="1">
              <a:spLocks noChangeArrowheads="1"/>
            </p:cNvSpPr>
            <p:nvPr/>
          </p:nvSpPr>
          <p:spPr bwMode="auto">
            <a:xfrm>
              <a:off x="1700" y="2704"/>
              <a:ext cx="1724" cy="192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Ticket</a:t>
              </a:r>
              <a:r>
                <a:rPr lang="en-US" altLang="zh-CN" sz="1400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V</a:t>
              </a:r>
              <a:r>
                <a:rPr lang="en-US" altLang="zh-CN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, AU</a:t>
              </a:r>
              <a:r>
                <a:rPr lang="en-US" altLang="zh-CN" sz="1400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C</a:t>
              </a:r>
              <a:endParaRPr lang="en-US" altLang="zh-CN" sz="1400" baseline="-25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7" name="Group 62"/>
          <p:cNvGrpSpPr/>
          <p:nvPr/>
        </p:nvGrpSpPr>
        <p:grpSpPr bwMode="auto">
          <a:xfrm>
            <a:off x="3130550" y="4941888"/>
            <a:ext cx="2879725" cy="304800"/>
            <a:chOff x="1610" y="3113"/>
            <a:chExt cx="1814" cy="192"/>
          </a:xfrm>
        </p:grpSpPr>
        <p:sp>
          <p:nvSpPr>
            <p:cNvPr id="122906" name="Line 63"/>
            <p:cNvSpPr>
              <a:spLocks noChangeShapeType="1"/>
            </p:cNvSpPr>
            <p:nvPr/>
          </p:nvSpPr>
          <p:spPr bwMode="auto">
            <a:xfrm>
              <a:off x="1610" y="3294"/>
              <a:ext cx="1814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triangle" w="med" len="med"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2907" name="Text Box 64"/>
            <p:cNvSpPr txBox="1">
              <a:spLocks noChangeArrowheads="1"/>
            </p:cNvSpPr>
            <p:nvPr/>
          </p:nvSpPr>
          <p:spPr bwMode="auto">
            <a:xfrm>
              <a:off x="1746" y="3113"/>
              <a:ext cx="1634" cy="192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E</a:t>
              </a:r>
              <a:r>
                <a:rPr lang="en-US" altLang="zh-CN" sz="1400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KC,V</a:t>
              </a:r>
              <a:r>
                <a:rPr lang="en-US" altLang="zh-CN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{TS</a:t>
              </a:r>
              <a:r>
                <a:rPr lang="en-US" altLang="zh-CN" sz="1400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5</a:t>
              </a:r>
              <a:r>
                <a:rPr lang="en-US" altLang="zh-CN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+1}</a:t>
              </a:r>
              <a:endParaRPr lang="en-US" altLang="zh-CN" sz="1400" baseline="-25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122894" name="Text Box 65"/>
          <p:cNvSpPr txBox="1">
            <a:spLocks noChangeArrowheads="1"/>
          </p:cNvSpPr>
          <p:nvPr/>
        </p:nvSpPr>
        <p:spPr bwMode="auto">
          <a:xfrm>
            <a:off x="2051050" y="5589588"/>
            <a:ext cx="4537075" cy="30480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>
                <a:solidFill>
                  <a:srgbClr val="000000"/>
                </a:solidFill>
                <a:latin typeface="Times New Roman" panose="02020603050405020304" pitchFamily="18" charset="0"/>
              </a:rPr>
              <a:t>Ticket</a:t>
            </a:r>
            <a:r>
              <a:rPr lang="en-US" altLang="zh-CN" sz="14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tgs</a:t>
            </a:r>
            <a:r>
              <a:rPr lang="zh-CN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＝</a:t>
            </a:r>
            <a:r>
              <a:rPr lang="en-US" altLang="zh-CN" sz="1400">
                <a:solidFill>
                  <a:srgbClr val="000000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14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Ktgs</a:t>
            </a:r>
            <a:r>
              <a:rPr lang="en-US" altLang="zh-CN" sz="1400">
                <a:solidFill>
                  <a:srgbClr val="000000"/>
                </a:solidFill>
                <a:latin typeface="Times New Roman" panose="02020603050405020304" pitchFamily="18" charset="0"/>
              </a:rPr>
              <a:t>{K</a:t>
            </a:r>
            <a:r>
              <a:rPr lang="en-US" altLang="zh-CN" sz="14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C,tgs</a:t>
            </a:r>
            <a:r>
              <a:rPr lang="en-US" altLang="zh-CN" sz="1400">
                <a:solidFill>
                  <a:srgbClr val="000000"/>
                </a:solidFill>
                <a:latin typeface="Times New Roman" panose="02020603050405020304" pitchFamily="18" charset="0"/>
              </a:rPr>
              <a:t>, ID</a:t>
            </a:r>
            <a:r>
              <a:rPr lang="en-US" altLang="zh-CN" sz="14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1400">
                <a:solidFill>
                  <a:srgbClr val="000000"/>
                </a:solidFill>
                <a:latin typeface="Times New Roman" panose="02020603050405020304" pitchFamily="18" charset="0"/>
              </a:rPr>
              <a:t>, AD</a:t>
            </a:r>
            <a:r>
              <a:rPr lang="en-US" altLang="zh-CN" sz="14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1400">
                <a:solidFill>
                  <a:srgbClr val="000000"/>
                </a:solidFill>
                <a:latin typeface="Times New Roman" panose="02020603050405020304" pitchFamily="18" charset="0"/>
              </a:rPr>
              <a:t>, ID</a:t>
            </a:r>
            <a:r>
              <a:rPr lang="en-US" altLang="zh-CN" sz="14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tgs</a:t>
            </a:r>
            <a:r>
              <a:rPr lang="en-US" altLang="zh-CN" sz="1400">
                <a:solidFill>
                  <a:srgbClr val="000000"/>
                </a:solidFill>
                <a:latin typeface="Times New Roman" panose="02020603050405020304" pitchFamily="18" charset="0"/>
              </a:rPr>
              <a:t>, TS</a:t>
            </a:r>
            <a:r>
              <a:rPr lang="en-US" altLang="zh-CN" sz="14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1400">
                <a:solidFill>
                  <a:srgbClr val="000000"/>
                </a:solidFill>
                <a:latin typeface="Times New Roman" panose="02020603050405020304" pitchFamily="18" charset="0"/>
              </a:rPr>
              <a:t>, LT</a:t>
            </a:r>
            <a:r>
              <a:rPr lang="en-US" altLang="zh-CN" sz="14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1400">
                <a:solidFill>
                  <a:srgbClr val="000000"/>
                </a:solidFill>
                <a:latin typeface="Times New Roman" panose="02020603050405020304" pitchFamily="18" charset="0"/>
              </a:rPr>
              <a:t>}</a:t>
            </a:r>
            <a:endParaRPr lang="en-US" altLang="zh-CN" sz="1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2895" name="Text Box 66"/>
          <p:cNvSpPr txBox="1">
            <a:spLocks noChangeArrowheads="1"/>
          </p:cNvSpPr>
          <p:nvPr/>
        </p:nvSpPr>
        <p:spPr bwMode="auto">
          <a:xfrm>
            <a:off x="2051050" y="5949950"/>
            <a:ext cx="3960813" cy="30480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>
                <a:solidFill>
                  <a:srgbClr val="000000"/>
                </a:solidFill>
                <a:latin typeface="Times New Roman" panose="02020603050405020304" pitchFamily="18" charset="0"/>
              </a:rPr>
              <a:t>Ticket</a:t>
            </a:r>
            <a:r>
              <a:rPr lang="en-US" altLang="zh-CN" sz="14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V</a:t>
            </a:r>
            <a:r>
              <a:rPr lang="zh-CN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＝</a:t>
            </a:r>
            <a:r>
              <a:rPr lang="en-US" altLang="zh-CN" sz="1400">
                <a:solidFill>
                  <a:srgbClr val="000000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14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KV</a:t>
            </a:r>
            <a:r>
              <a:rPr lang="en-US" altLang="zh-CN" sz="1400">
                <a:solidFill>
                  <a:srgbClr val="000000"/>
                </a:solidFill>
                <a:latin typeface="Times New Roman" panose="02020603050405020304" pitchFamily="18" charset="0"/>
              </a:rPr>
              <a:t>{K</a:t>
            </a:r>
            <a:r>
              <a:rPr lang="en-US" altLang="zh-CN" sz="14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C,V</a:t>
            </a:r>
            <a:r>
              <a:rPr lang="en-US" altLang="zh-CN" sz="1400">
                <a:solidFill>
                  <a:srgbClr val="000000"/>
                </a:solidFill>
                <a:latin typeface="Times New Roman" panose="02020603050405020304" pitchFamily="18" charset="0"/>
              </a:rPr>
              <a:t>, ID</a:t>
            </a:r>
            <a:r>
              <a:rPr lang="en-US" altLang="zh-CN" sz="14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1400">
                <a:solidFill>
                  <a:srgbClr val="000000"/>
                </a:solidFill>
                <a:latin typeface="Times New Roman" panose="02020603050405020304" pitchFamily="18" charset="0"/>
              </a:rPr>
              <a:t>, AD</a:t>
            </a:r>
            <a:r>
              <a:rPr lang="en-US" altLang="zh-CN" sz="14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1400">
                <a:solidFill>
                  <a:srgbClr val="000000"/>
                </a:solidFill>
                <a:latin typeface="Times New Roman" panose="02020603050405020304" pitchFamily="18" charset="0"/>
              </a:rPr>
              <a:t>, ID</a:t>
            </a:r>
            <a:r>
              <a:rPr lang="en-US" altLang="zh-CN" sz="14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1400">
                <a:solidFill>
                  <a:srgbClr val="000000"/>
                </a:solidFill>
                <a:latin typeface="Times New Roman" panose="02020603050405020304" pitchFamily="18" charset="0"/>
              </a:rPr>
              <a:t>, TS</a:t>
            </a:r>
            <a:r>
              <a:rPr lang="en-US" altLang="zh-CN" sz="14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  <a:r>
              <a:rPr lang="en-US" altLang="zh-CN" sz="1400">
                <a:solidFill>
                  <a:srgbClr val="000000"/>
                </a:solidFill>
                <a:latin typeface="Times New Roman" panose="02020603050405020304" pitchFamily="18" charset="0"/>
              </a:rPr>
              <a:t>, LT</a:t>
            </a:r>
            <a:r>
              <a:rPr lang="en-US" altLang="zh-CN" sz="14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  <a:r>
              <a:rPr lang="en-US" altLang="zh-CN" sz="1400">
                <a:solidFill>
                  <a:srgbClr val="000000"/>
                </a:solidFill>
                <a:latin typeface="Times New Roman" panose="02020603050405020304" pitchFamily="18" charset="0"/>
              </a:rPr>
              <a:t>}</a:t>
            </a:r>
            <a:endParaRPr lang="en-US" altLang="zh-CN" sz="1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32547" name="Text Box 67"/>
          <p:cNvSpPr txBox="1">
            <a:spLocks noChangeArrowheads="1"/>
          </p:cNvSpPr>
          <p:nvPr/>
        </p:nvSpPr>
        <p:spPr bwMode="auto">
          <a:xfrm>
            <a:off x="2051050" y="6308725"/>
            <a:ext cx="2808288" cy="30480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>
                <a:solidFill>
                  <a:srgbClr val="000000"/>
                </a:solidFill>
                <a:latin typeface="Times New Roman" panose="02020603050405020304" pitchFamily="18" charset="0"/>
              </a:rPr>
              <a:t>AU</a:t>
            </a:r>
            <a:r>
              <a:rPr lang="en-US" altLang="zh-CN" sz="14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r>
              <a:rPr lang="zh-CN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＝</a:t>
            </a:r>
            <a:r>
              <a:rPr lang="en-US" altLang="zh-CN" sz="1400">
                <a:solidFill>
                  <a:srgbClr val="000000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14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Kc,v</a:t>
            </a:r>
            <a:r>
              <a:rPr lang="en-US" altLang="zh-CN" sz="1400">
                <a:solidFill>
                  <a:srgbClr val="000000"/>
                </a:solidFill>
                <a:latin typeface="Times New Roman" panose="02020603050405020304" pitchFamily="18" charset="0"/>
              </a:rPr>
              <a:t>{ID</a:t>
            </a:r>
            <a:r>
              <a:rPr lang="en-US" altLang="zh-CN" sz="14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1400">
                <a:solidFill>
                  <a:srgbClr val="000000"/>
                </a:solidFill>
                <a:latin typeface="Times New Roman" panose="02020603050405020304" pitchFamily="18" charset="0"/>
              </a:rPr>
              <a:t>, AD</a:t>
            </a:r>
            <a:r>
              <a:rPr lang="en-US" altLang="zh-CN" sz="14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1400">
                <a:solidFill>
                  <a:srgbClr val="000000"/>
                </a:solidFill>
                <a:latin typeface="Times New Roman" panose="02020603050405020304" pitchFamily="18" charset="0"/>
              </a:rPr>
              <a:t>, TS</a:t>
            </a:r>
            <a:r>
              <a:rPr lang="en-US" altLang="zh-CN" sz="14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5</a:t>
            </a:r>
            <a:r>
              <a:rPr lang="en-US" altLang="zh-CN" sz="1400">
                <a:solidFill>
                  <a:srgbClr val="000000"/>
                </a:solidFill>
                <a:latin typeface="Times New Roman" panose="02020603050405020304" pitchFamily="18" charset="0"/>
              </a:rPr>
              <a:t>}</a:t>
            </a:r>
            <a:endParaRPr lang="en-US" altLang="zh-CN" sz="1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8" name="Group 68"/>
          <p:cNvGrpSpPr/>
          <p:nvPr/>
        </p:nvGrpSpPr>
        <p:grpSpPr bwMode="auto">
          <a:xfrm>
            <a:off x="1189038" y="1125538"/>
            <a:ext cx="6767512" cy="5473700"/>
            <a:chOff x="749" y="709"/>
            <a:chExt cx="4263" cy="3448"/>
          </a:xfrm>
        </p:grpSpPr>
        <p:sp>
          <p:nvSpPr>
            <p:cNvPr id="122898" name="Oval 69"/>
            <p:cNvSpPr>
              <a:spLocks noChangeArrowheads="1"/>
            </p:cNvSpPr>
            <p:nvPr/>
          </p:nvSpPr>
          <p:spPr bwMode="auto">
            <a:xfrm>
              <a:off x="883" y="3521"/>
              <a:ext cx="273" cy="273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K</a:t>
              </a:r>
              <a:r>
                <a:rPr lang="en-US" altLang="zh-CN" sz="1400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c</a:t>
              </a:r>
              <a:endParaRPr lang="en-US" altLang="zh-CN" sz="1400" baseline="-25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2899" name="Oval 70"/>
            <p:cNvSpPr>
              <a:spLocks noChangeArrowheads="1"/>
            </p:cNvSpPr>
            <p:nvPr/>
          </p:nvSpPr>
          <p:spPr bwMode="auto">
            <a:xfrm>
              <a:off x="929" y="754"/>
              <a:ext cx="273" cy="273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K</a:t>
              </a:r>
              <a:r>
                <a:rPr lang="en-US" altLang="zh-CN" sz="1400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c</a:t>
              </a:r>
              <a:endParaRPr lang="en-US" altLang="zh-CN" sz="1400" baseline="-25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2900" name="Oval 71"/>
            <p:cNvSpPr>
              <a:spLocks noChangeArrowheads="1"/>
            </p:cNvSpPr>
            <p:nvPr/>
          </p:nvSpPr>
          <p:spPr bwMode="auto">
            <a:xfrm>
              <a:off x="3469" y="709"/>
              <a:ext cx="273" cy="273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K</a:t>
              </a:r>
              <a:r>
                <a:rPr lang="en-US" altLang="zh-CN" sz="1400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tgs</a:t>
              </a:r>
              <a:endParaRPr lang="en-US" altLang="zh-CN" sz="1400" baseline="-25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2901" name="Oval 72"/>
            <p:cNvSpPr>
              <a:spLocks noChangeArrowheads="1"/>
            </p:cNvSpPr>
            <p:nvPr/>
          </p:nvSpPr>
          <p:spPr bwMode="auto">
            <a:xfrm>
              <a:off x="4739" y="3158"/>
              <a:ext cx="273" cy="273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K</a:t>
              </a:r>
              <a:r>
                <a:rPr lang="en-US" altLang="zh-CN" sz="1400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v</a:t>
              </a:r>
              <a:endParaRPr lang="en-US" altLang="zh-CN" sz="1400" baseline="-25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2902" name="Oval 73"/>
            <p:cNvSpPr>
              <a:spLocks noChangeArrowheads="1"/>
            </p:cNvSpPr>
            <p:nvPr/>
          </p:nvSpPr>
          <p:spPr bwMode="auto">
            <a:xfrm>
              <a:off x="2154" y="709"/>
              <a:ext cx="273" cy="273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K</a:t>
              </a:r>
              <a:r>
                <a:rPr lang="en-US" altLang="zh-CN" sz="1400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tgs</a:t>
              </a:r>
              <a:endParaRPr lang="en-US" altLang="zh-CN" sz="1400" baseline="-25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2903" name="Oval 74"/>
            <p:cNvSpPr>
              <a:spLocks noChangeArrowheads="1"/>
            </p:cNvSpPr>
            <p:nvPr/>
          </p:nvSpPr>
          <p:spPr bwMode="auto">
            <a:xfrm>
              <a:off x="4694" y="709"/>
              <a:ext cx="273" cy="273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K</a:t>
              </a:r>
              <a:r>
                <a:rPr lang="en-US" altLang="zh-CN" sz="1400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v</a:t>
              </a:r>
              <a:endParaRPr lang="en-US" altLang="zh-CN" sz="1400" baseline="-25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2904" name="Oval 75"/>
            <p:cNvSpPr>
              <a:spLocks noChangeArrowheads="1"/>
            </p:cNvSpPr>
            <p:nvPr/>
          </p:nvSpPr>
          <p:spPr bwMode="auto">
            <a:xfrm>
              <a:off x="749" y="3884"/>
              <a:ext cx="273" cy="273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K</a:t>
              </a:r>
              <a:r>
                <a:rPr lang="en-US" altLang="zh-CN" sz="1400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c,tgs</a:t>
              </a:r>
              <a:endParaRPr lang="en-US" altLang="zh-CN" sz="1400" baseline="-25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2905" name="Oval 76"/>
            <p:cNvSpPr>
              <a:spLocks noChangeArrowheads="1"/>
            </p:cNvSpPr>
            <p:nvPr/>
          </p:nvSpPr>
          <p:spPr bwMode="auto">
            <a:xfrm>
              <a:off x="1066" y="3884"/>
              <a:ext cx="273" cy="273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K</a:t>
              </a:r>
              <a:r>
                <a:rPr lang="en-US" altLang="zh-CN" sz="1400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c,v</a:t>
              </a:r>
              <a:endParaRPr lang="en-US" altLang="zh-CN" sz="1400" baseline="-25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325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325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47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800" dirty="0">
                <a:latin typeface="Times New Roman" panose="02020603050405020304" pitchFamily="18" charset="0"/>
              </a:rPr>
              <a:t>Kerberos V4</a:t>
            </a:r>
            <a:r>
              <a:rPr lang="zh-CN" altLang="en-US" sz="2800" dirty="0">
                <a:latin typeface="Times New Roman" panose="02020603050405020304" pitchFamily="18" charset="0"/>
              </a:rPr>
              <a:t>协议描述：共享密钥及会话密钥</a:t>
            </a:r>
            <a:endParaRPr lang="zh-CN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123906" name="日期占位符 3"/>
          <p:cNvSpPr>
            <a:spLocks noGrp="1"/>
          </p:cNvSpPr>
          <p:nvPr>
            <p:ph type="dt" sz="half" idx="2"/>
          </p:nvPr>
        </p:nvSpPr>
        <p:spPr bwMode="auto">
          <a:noFill/>
          <a:ln>
            <a:miter lim="800000"/>
          </a:ln>
        </p:spPr>
        <p:txBody>
          <a:bodyPr wrap="square" lIns="91440" tIns="45720" rIns="91440" bIns="45720" numCol="1" anchorCtr="0" compatLnSpc="1"/>
          <a:lstStyle/>
          <a:p>
            <a:fld id="{201DCA28-1D8A-4233-AE37-A61E0FAAF7B7}" type="datetime1">
              <a:rPr lang="zh-CN" altLang="en-US" smtClean="0"/>
            </a:fld>
            <a:endParaRPr lang="en-US" altLang="zh-CN" smtClean="0"/>
          </a:p>
        </p:txBody>
      </p:sp>
      <p:grpSp>
        <p:nvGrpSpPr>
          <p:cNvPr id="123908" name="Group 4"/>
          <p:cNvGrpSpPr/>
          <p:nvPr/>
        </p:nvGrpSpPr>
        <p:grpSpPr bwMode="auto">
          <a:xfrm>
            <a:off x="6011863" y="1125538"/>
            <a:ext cx="1512887" cy="1114425"/>
            <a:chOff x="3107" y="709"/>
            <a:chExt cx="953" cy="702"/>
          </a:xfrm>
        </p:grpSpPr>
        <p:sp>
          <p:nvSpPr>
            <p:cNvPr id="123964" name="Line 5"/>
            <p:cNvSpPr>
              <a:spLocks noChangeShapeType="1"/>
            </p:cNvSpPr>
            <p:nvPr/>
          </p:nvSpPr>
          <p:spPr bwMode="auto">
            <a:xfrm flipH="1">
              <a:off x="3107" y="845"/>
              <a:ext cx="283" cy="205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3965" name="Line 6"/>
            <p:cNvSpPr>
              <a:spLocks noChangeShapeType="1"/>
            </p:cNvSpPr>
            <p:nvPr/>
          </p:nvSpPr>
          <p:spPr bwMode="auto">
            <a:xfrm>
              <a:off x="3390" y="845"/>
              <a:ext cx="176" cy="205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3966" name="Line 7"/>
            <p:cNvSpPr>
              <a:spLocks noChangeShapeType="1"/>
            </p:cNvSpPr>
            <p:nvPr/>
          </p:nvSpPr>
          <p:spPr bwMode="auto">
            <a:xfrm>
              <a:off x="3107" y="1050"/>
              <a:ext cx="459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3967" name="Line 8"/>
            <p:cNvSpPr>
              <a:spLocks noChangeShapeType="1"/>
            </p:cNvSpPr>
            <p:nvPr/>
          </p:nvSpPr>
          <p:spPr bwMode="auto">
            <a:xfrm flipV="1">
              <a:off x="3390" y="709"/>
              <a:ext cx="458" cy="136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3968" name="Line 9"/>
            <p:cNvSpPr>
              <a:spLocks noChangeShapeType="1"/>
            </p:cNvSpPr>
            <p:nvPr/>
          </p:nvSpPr>
          <p:spPr bwMode="auto">
            <a:xfrm>
              <a:off x="3848" y="709"/>
              <a:ext cx="177" cy="204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3969" name="Line 10"/>
            <p:cNvSpPr>
              <a:spLocks noChangeShapeType="1"/>
            </p:cNvSpPr>
            <p:nvPr/>
          </p:nvSpPr>
          <p:spPr bwMode="auto">
            <a:xfrm flipV="1">
              <a:off x="3566" y="913"/>
              <a:ext cx="459" cy="137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3970" name="Line 11"/>
            <p:cNvSpPr>
              <a:spLocks noChangeShapeType="1"/>
            </p:cNvSpPr>
            <p:nvPr/>
          </p:nvSpPr>
          <p:spPr bwMode="auto">
            <a:xfrm>
              <a:off x="3107" y="1050"/>
              <a:ext cx="0" cy="34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3971" name="Line 12"/>
            <p:cNvSpPr>
              <a:spLocks noChangeShapeType="1"/>
            </p:cNvSpPr>
            <p:nvPr/>
          </p:nvSpPr>
          <p:spPr bwMode="auto">
            <a:xfrm>
              <a:off x="3560" y="1071"/>
              <a:ext cx="0" cy="34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3972" name="Line 13"/>
            <p:cNvSpPr>
              <a:spLocks noChangeShapeType="1"/>
            </p:cNvSpPr>
            <p:nvPr/>
          </p:nvSpPr>
          <p:spPr bwMode="auto">
            <a:xfrm>
              <a:off x="3107" y="1390"/>
              <a:ext cx="459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3973" name="Line 14"/>
            <p:cNvSpPr>
              <a:spLocks noChangeShapeType="1"/>
            </p:cNvSpPr>
            <p:nvPr/>
          </p:nvSpPr>
          <p:spPr bwMode="auto">
            <a:xfrm flipV="1">
              <a:off x="3566" y="1186"/>
              <a:ext cx="494" cy="204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3974" name="Line 15"/>
            <p:cNvSpPr>
              <a:spLocks noChangeShapeType="1"/>
            </p:cNvSpPr>
            <p:nvPr/>
          </p:nvSpPr>
          <p:spPr bwMode="auto">
            <a:xfrm>
              <a:off x="4025" y="913"/>
              <a:ext cx="0" cy="27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3975" name="Line 16"/>
            <p:cNvSpPr>
              <a:spLocks noChangeShapeType="1"/>
            </p:cNvSpPr>
            <p:nvPr/>
          </p:nvSpPr>
          <p:spPr bwMode="auto">
            <a:xfrm>
              <a:off x="3213" y="1288"/>
              <a:ext cx="0" cy="10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3976" name="Line 17"/>
            <p:cNvSpPr>
              <a:spLocks noChangeShapeType="1"/>
            </p:cNvSpPr>
            <p:nvPr/>
          </p:nvSpPr>
          <p:spPr bwMode="auto">
            <a:xfrm>
              <a:off x="3213" y="1288"/>
              <a:ext cx="106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3977" name="Line 18"/>
            <p:cNvSpPr>
              <a:spLocks noChangeShapeType="1"/>
            </p:cNvSpPr>
            <p:nvPr/>
          </p:nvSpPr>
          <p:spPr bwMode="auto">
            <a:xfrm>
              <a:off x="3319" y="1288"/>
              <a:ext cx="0" cy="10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</a:ln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123909" name="Text Box 19"/>
          <p:cNvSpPr txBox="1">
            <a:spLocks noChangeArrowheads="1"/>
          </p:cNvSpPr>
          <p:nvPr/>
        </p:nvSpPr>
        <p:spPr bwMode="auto">
          <a:xfrm>
            <a:off x="5795963" y="2205038"/>
            <a:ext cx="1800225" cy="51752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票据许可服务器（</a:t>
            </a:r>
            <a:r>
              <a:rPr lang="en-US" altLang="zh-CN" sz="1400">
                <a:solidFill>
                  <a:srgbClr val="000000"/>
                </a:solidFill>
                <a:latin typeface="Times New Roman" panose="02020603050405020304" pitchFamily="18" charset="0"/>
              </a:rPr>
              <a:t>TGS</a:t>
            </a:r>
            <a:r>
              <a:rPr lang="zh-CN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）</a:t>
            </a:r>
            <a:endParaRPr lang="zh-CN" altLang="en-US" sz="1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23910" name="Group 20"/>
          <p:cNvGrpSpPr/>
          <p:nvPr/>
        </p:nvGrpSpPr>
        <p:grpSpPr bwMode="auto">
          <a:xfrm>
            <a:off x="6154738" y="4365625"/>
            <a:ext cx="1512887" cy="1081088"/>
            <a:chOff x="3515" y="2931"/>
            <a:chExt cx="953" cy="681"/>
          </a:xfrm>
        </p:grpSpPr>
        <p:sp>
          <p:nvSpPr>
            <p:cNvPr id="123950" name="Line 21"/>
            <p:cNvSpPr>
              <a:spLocks noChangeShapeType="1"/>
            </p:cNvSpPr>
            <p:nvPr/>
          </p:nvSpPr>
          <p:spPr bwMode="auto">
            <a:xfrm flipH="1">
              <a:off x="3515" y="3067"/>
              <a:ext cx="283" cy="20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3951" name="Line 22"/>
            <p:cNvSpPr>
              <a:spLocks noChangeShapeType="1"/>
            </p:cNvSpPr>
            <p:nvPr/>
          </p:nvSpPr>
          <p:spPr bwMode="auto">
            <a:xfrm>
              <a:off x="3798" y="3067"/>
              <a:ext cx="176" cy="20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3952" name="Line 23"/>
            <p:cNvSpPr>
              <a:spLocks noChangeShapeType="1"/>
            </p:cNvSpPr>
            <p:nvPr/>
          </p:nvSpPr>
          <p:spPr bwMode="auto">
            <a:xfrm>
              <a:off x="3515" y="3272"/>
              <a:ext cx="459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3953" name="Line 24"/>
            <p:cNvSpPr>
              <a:spLocks noChangeShapeType="1"/>
            </p:cNvSpPr>
            <p:nvPr/>
          </p:nvSpPr>
          <p:spPr bwMode="auto">
            <a:xfrm flipV="1">
              <a:off x="3798" y="2931"/>
              <a:ext cx="458" cy="13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3954" name="Line 25"/>
            <p:cNvSpPr>
              <a:spLocks noChangeShapeType="1"/>
            </p:cNvSpPr>
            <p:nvPr/>
          </p:nvSpPr>
          <p:spPr bwMode="auto">
            <a:xfrm>
              <a:off x="4256" y="2931"/>
              <a:ext cx="177" cy="20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3955" name="Line 26"/>
            <p:cNvSpPr>
              <a:spLocks noChangeShapeType="1"/>
            </p:cNvSpPr>
            <p:nvPr/>
          </p:nvSpPr>
          <p:spPr bwMode="auto">
            <a:xfrm flipV="1">
              <a:off x="3974" y="3135"/>
              <a:ext cx="459" cy="13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3956" name="Line 27"/>
            <p:cNvSpPr>
              <a:spLocks noChangeShapeType="1"/>
            </p:cNvSpPr>
            <p:nvPr/>
          </p:nvSpPr>
          <p:spPr bwMode="auto">
            <a:xfrm>
              <a:off x="3515" y="3272"/>
              <a:ext cx="0" cy="34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3957" name="Line 28"/>
            <p:cNvSpPr>
              <a:spLocks noChangeShapeType="1"/>
            </p:cNvSpPr>
            <p:nvPr/>
          </p:nvSpPr>
          <p:spPr bwMode="auto">
            <a:xfrm>
              <a:off x="3974" y="3272"/>
              <a:ext cx="0" cy="34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3958" name="Line 29"/>
            <p:cNvSpPr>
              <a:spLocks noChangeShapeType="1"/>
            </p:cNvSpPr>
            <p:nvPr/>
          </p:nvSpPr>
          <p:spPr bwMode="auto">
            <a:xfrm>
              <a:off x="3515" y="3612"/>
              <a:ext cx="459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3959" name="Line 30"/>
            <p:cNvSpPr>
              <a:spLocks noChangeShapeType="1"/>
            </p:cNvSpPr>
            <p:nvPr/>
          </p:nvSpPr>
          <p:spPr bwMode="auto">
            <a:xfrm flipV="1">
              <a:off x="3974" y="3408"/>
              <a:ext cx="494" cy="20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3960" name="Line 31"/>
            <p:cNvSpPr>
              <a:spLocks noChangeShapeType="1"/>
            </p:cNvSpPr>
            <p:nvPr/>
          </p:nvSpPr>
          <p:spPr bwMode="auto">
            <a:xfrm>
              <a:off x="4433" y="3135"/>
              <a:ext cx="0" cy="27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3961" name="Line 32"/>
            <p:cNvSpPr>
              <a:spLocks noChangeShapeType="1"/>
            </p:cNvSpPr>
            <p:nvPr/>
          </p:nvSpPr>
          <p:spPr bwMode="auto">
            <a:xfrm>
              <a:off x="3621" y="3510"/>
              <a:ext cx="0" cy="10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3962" name="Line 33"/>
            <p:cNvSpPr>
              <a:spLocks noChangeShapeType="1"/>
            </p:cNvSpPr>
            <p:nvPr/>
          </p:nvSpPr>
          <p:spPr bwMode="auto">
            <a:xfrm>
              <a:off x="3621" y="3510"/>
              <a:ext cx="10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3963" name="Line 34"/>
            <p:cNvSpPr>
              <a:spLocks noChangeShapeType="1"/>
            </p:cNvSpPr>
            <p:nvPr/>
          </p:nvSpPr>
          <p:spPr bwMode="auto">
            <a:xfrm>
              <a:off x="3727" y="3510"/>
              <a:ext cx="0" cy="10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123911" name="Text Box 35"/>
          <p:cNvSpPr txBox="1">
            <a:spLocks noChangeArrowheads="1"/>
          </p:cNvSpPr>
          <p:nvPr/>
        </p:nvSpPr>
        <p:spPr bwMode="auto">
          <a:xfrm>
            <a:off x="5938838" y="5518150"/>
            <a:ext cx="1800225" cy="30480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服务器（</a:t>
            </a:r>
            <a:r>
              <a:rPr lang="en-US" altLang="zh-CN" sz="1400">
                <a:solidFill>
                  <a:srgbClr val="000000"/>
                </a:solidFill>
                <a:latin typeface="Times New Roman" panose="02020603050405020304" pitchFamily="18" charset="0"/>
              </a:rPr>
              <a:t>V</a:t>
            </a:r>
            <a:r>
              <a:rPr lang="zh-CN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）</a:t>
            </a:r>
            <a:endParaRPr lang="zh-CN" altLang="en-US" sz="1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23912" name="Group 36"/>
          <p:cNvGrpSpPr/>
          <p:nvPr/>
        </p:nvGrpSpPr>
        <p:grpSpPr bwMode="auto">
          <a:xfrm>
            <a:off x="1979613" y="4221163"/>
            <a:ext cx="863600" cy="1008062"/>
            <a:chOff x="930" y="1933"/>
            <a:chExt cx="499" cy="817"/>
          </a:xfrm>
        </p:grpSpPr>
        <p:sp>
          <p:nvSpPr>
            <p:cNvPr id="123945" name="Oval 37"/>
            <p:cNvSpPr>
              <a:spLocks noChangeArrowheads="1"/>
            </p:cNvSpPr>
            <p:nvPr/>
          </p:nvSpPr>
          <p:spPr bwMode="auto">
            <a:xfrm>
              <a:off x="1066" y="1933"/>
              <a:ext cx="272" cy="227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946" name="Line 38"/>
            <p:cNvSpPr>
              <a:spLocks noChangeShapeType="1"/>
            </p:cNvSpPr>
            <p:nvPr/>
          </p:nvSpPr>
          <p:spPr bwMode="auto">
            <a:xfrm>
              <a:off x="1202" y="2205"/>
              <a:ext cx="0" cy="22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3947" name="Line 39"/>
            <p:cNvSpPr>
              <a:spLocks noChangeShapeType="1"/>
            </p:cNvSpPr>
            <p:nvPr/>
          </p:nvSpPr>
          <p:spPr bwMode="auto">
            <a:xfrm flipH="1">
              <a:off x="930" y="2432"/>
              <a:ext cx="272" cy="31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3948" name="Line 40"/>
            <p:cNvSpPr>
              <a:spLocks noChangeShapeType="1"/>
            </p:cNvSpPr>
            <p:nvPr/>
          </p:nvSpPr>
          <p:spPr bwMode="auto">
            <a:xfrm>
              <a:off x="1202" y="2432"/>
              <a:ext cx="227" cy="31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3949" name="Line 41"/>
            <p:cNvSpPr>
              <a:spLocks noChangeShapeType="1"/>
            </p:cNvSpPr>
            <p:nvPr/>
          </p:nvSpPr>
          <p:spPr bwMode="auto">
            <a:xfrm>
              <a:off x="975" y="2432"/>
              <a:ext cx="454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</a:ln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123913" name="Line 42"/>
          <p:cNvSpPr>
            <a:spLocks noChangeShapeType="1"/>
          </p:cNvSpPr>
          <p:nvPr/>
        </p:nvSpPr>
        <p:spPr bwMode="auto">
          <a:xfrm flipV="1">
            <a:off x="2627313" y="2492375"/>
            <a:ext cx="0" cy="16573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triangle" w="med" len="med"/>
            <a:tailEnd type="triangle" w="med" len="med"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23914" name="Text Box 43"/>
          <p:cNvSpPr txBox="1">
            <a:spLocks noChangeArrowheads="1"/>
          </p:cNvSpPr>
          <p:nvPr/>
        </p:nvSpPr>
        <p:spPr bwMode="auto">
          <a:xfrm>
            <a:off x="2554288" y="2852738"/>
            <a:ext cx="1079500" cy="30480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400">
                <a:solidFill>
                  <a:srgbClr val="000000"/>
                </a:solidFill>
                <a:latin typeface="Times New Roman" panose="02020603050405020304" pitchFamily="18" charset="0"/>
              </a:rPr>
              <a:t>K</a:t>
            </a:r>
            <a:r>
              <a:rPr lang="en-US" altLang="zh-CN" sz="14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endParaRPr lang="en-US" altLang="zh-CN" sz="1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23915" name="Group 44"/>
          <p:cNvGrpSpPr/>
          <p:nvPr/>
        </p:nvGrpSpPr>
        <p:grpSpPr bwMode="auto">
          <a:xfrm>
            <a:off x="1979613" y="1125538"/>
            <a:ext cx="1512887" cy="1081087"/>
            <a:chOff x="2064" y="618"/>
            <a:chExt cx="953" cy="681"/>
          </a:xfrm>
        </p:grpSpPr>
        <p:sp>
          <p:nvSpPr>
            <p:cNvPr id="123931" name="Line 45"/>
            <p:cNvSpPr>
              <a:spLocks noChangeShapeType="1"/>
            </p:cNvSpPr>
            <p:nvPr/>
          </p:nvSpPr>
          <p:spPr bwMode="auto">
            <a:xfrm flipH="1">
              <a:off x="2064" y="754"/>
              <a:ext cx="283" cy="205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3932" name="Line 46"/>
            <p:cNvSpPr>
              <a:spLocks noChangeShapeType="1"/>
            </p:cNvSpPr>
            <p:nvPr/>
          </p:nvSpPr>
          <p:spPr bwMode="auto">
            <a:xfrm>
              <a:off x="2347" y="754"/>
              <a:ext cx="176" cy="205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3933" name="Line 47"/>
            <p:cNvSpPr>
              <a:spLocks noChangeShapeType="1"/>
            </p:cNvSpPr>
            <p:nvPr/>
          </p:nvSpPr>
          <p:spPr bwMode="auto">
            <a:xfrm>
              <a:off x="2064" y="959"/>
              <a:ext cx="459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3934" name="Line 48"/>
            <p:cNvSpPr>
              <a:spLocks noChangeShapeType="1"/>
            </p:cNvSpPr>
            <p:nvPr/>
          </p:nvSpPr>
          <p:spPr bwMode="auto">
            <a:xfrm flipV="1">
              <a:off x="2347" y="618"/>
              <a:ext cx="458" cy="136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3935" name="Line 49"/>
            <p:cNvSpPr>
              <a:spLocks noChangeShapeType="1"/>
            </p:cNvSpPr>
            <p:nvPr/>
          </p:nvSpPr>
          <p:spPr bwMode="auto">
            <a:xfrm>
              <a:off x="2805" y="618"/>
              <a:ext cx="177" cy="204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3936" name="Line 50"/>
            <p:cNvSpPr>
              <a:spLocks noChangeShapeType="1"/>
            </p:cNvSpPr>
            <p:nvPr/>
          </p:nvSpPr>
          <p:spPr bwMode="auto">
            <a:xfrm flipV="1">
              <a:off x="2523" y="822"/>
              <a:ext cx="459" cy="137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3937" name="Line 51"/>
            <p:cNvSpPr>
              <a:spLocks noChangeShapeType="1"/>
            </p:cNvSpPr>
            <p:nvPr/>
          </p:nvSpPr>
          <p:spPr bwMode="auto">
            <a:xfrm>
              <a:off x="2064" y="959"/>
              <a:ext cx="0" cy="34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3938" name="Line 52"/>
            <p:cNvSpPr>
              <a:spLocks noChangeShapeType="1"/>
            </p:cNvSpPr>
            <p:nvPr/>
          </p:nvSpPr>
          <p:spPr bwMode="auto">
            <a:xfrm>
              <a:off x="2523" y="959"/>
              <a:ext cx="0" cy="34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3939" name="Line 53"/>
            <p:cNvSpPr>
              <a:spLocks noChangeShapeType="1"/>
            </p:cNvSpPr>
            <p:nvPr/>
          </p:nvSpPr>
          <p:spPr bwMode="auto">
            <a:xfrm>
              <a:off x="2064" y="1299"/>
              <a:ext cx="459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3940" name="Line 54"/>
            <p:cNvSpPr>
              <a:spLocks noChangeShapeType="1"/>
            </p:cNvSpPr>
            <p:nvPr/>
          </p:nvSpPr>
          <p:spPr bwMode="auto">
            <a:xfrm flipV="1">
              <a:off x="2523" y="1095"/>
              <a:ext cx="494" cy="204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3941" name="Line 55"/>
            <p:cNvSpPr>
              <a:spLocks noChangeShapeType="1"/>
            </p:cNvSpPr>
            <p:nvPr/>
          </p:nvSpPr>
          <p:spPr bwMode="auto">
            <a:xfrm>
              <a:off x="2982" y="822"/>
              <a:ext cx="0" cy="273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3942" name="Line 56"/>
            <p:cNvSpPr>
              <a:spLocks noChangeShapeType="1"/>
            </p:cNvSpPr>
            <p:nvPr/>
          </p:nvSpPr>
          <p:spPr bwMode="auto">
            <a:xfrm>
              <a:off x="2170" y="1197"/>
              <a:ext cx="0" cy="102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3943" name="Line 57"/>
            <p:cNvSpPr>
              <a:spLocks noChangeShapeType="1"/>
            </p:cNvSpPr>
            <p:nvPr/>
          </p:nvSpPr>
          <p:spPr bwMode="auto">
            <a:xfrm>
              <a:off x="2170" y="1197"/>
              <a:ext cx="10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3944" name="Line 58"/>
            <p:cNvSpPr>
              <a:spLocks noChangeShapeType="1"/>
            </p:cNvSpPr>
            <p:nvPr/>
          </p:nvSpPr>
          <p:spPr bwMode="auto">
            <a:xfrm>
              <a:off x="2276" y="1197"/>
              <a:ext cx="0" cy="102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</a:ln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123916" name="Line 59"/>
          <p:cNvSpPr>
            <a:spLocks noChangeShapeType="1"/>
          </p:cNvSpPr>
          <p:nvPr/>
        </p:nvSpPr>
        <p:spPr bwMode="auto">
          <a:xfrm>
            <a:off x="3203575" y="5013325"/>
            <a:ext cx="2879725" cy="0"/>
          </a:xfrm>
          <a:prstGeom prst="line">
            <a:avLst/>
          </a:prstGeom>
          <a:noFill/>
          <a:ln w="9525">
            <a:solidFill>
              <a:srgbClr val="FF0000"/>
            </a:solidFill>
            <a:prstDash val="lgDash"/>
            <a:round/>
            <a:headEnd type="triangle" w="med" len="med"/>
            <a:tailEnd type="triangle" w="med" len="med"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23917" name="Text Box 60"/>
          <p:cNvSpPr txBox="1">
            <a:spLocks noChangeArrowheads="1"/>
          </p:cNvSpPr>
          <p:nvPr/>
        </p:nvSpPr>
        <p:spPr bwMode="auto">
          <a:xfrm>
            <a:off x="1619250" y="2205038"/>
            <a:ext cx="1800225" cy="30480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认证服务器（</a:t>
            </a:r>
            <a:r>
              <a:rPr lang="en-US" altLang="zh-CN" sz="1400">
                <a:solidFill>
                  <a:srgbClr val="000000"/>
                </a:solidFill>
                <a:latin typeface="Times New Roman" panose="02020603050405020304" pitchFamily="18" charset="0"/>
              </a:rPr>
              <a:t>AS</a:t>
            </a:r>
            <a:r>
              <a:rPr lang="zh-CN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）</a:t>
            </a:r>
            <a:endParaRPr lang="zh-CN" altLang="en-US" sz="1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3918" name="Text Box 61"/>
          <p:cNvSpPr txBox="1">
            <a:spLocks noChangeArrowheads="1"/>
          </p:cNvSpPr>
          <p:nvPr/>
        </p:nvSpPr>
        <p:spPr bwMode="auto">
          <a:xfrm>
            <a:off x="1619250" y="5229225"/>
            <a:ext cx="1800225" cy="30480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用户（</a:t>
            </a:r>
            <a:r>
              <a:rPr lang="en-US" altLang="zh-CN" sz="1400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r>
              <a:rPr lang="zh-CN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）</a:t>
            </a:r>
            <a:endParaRPr lang="zh-CN" altLang="en-US" sz="1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3919" name="Line 62"/>
          <p:cNvSpPr>
            <a:spLocks noChangeShapeType="1"/>
          </p:cNvSpPr>
          <p:nvPr/>
        </p:nvSpPr>
        <p:spPr bwMode="auto">
          <a:xfrm flipH="1">
            <a:off x="3059113" y="2708275"/>
            <a:ext cx="3024187" cy="2016125"/>
          </a:xfrm>
          <a:prstGeom prst="line">
            <a:avLst/>
          </a:prstGeom>
          <a:noFill/>
          <a:ln w="9525">
            <a:solidFill>
              <a:srgbClr val="FF0000"/>
            </a:solidFill>
            <a:prstDash val="lgDash"/>
            <a:round/>
            <a:headEnd type="triangle" w="med" len="med"/>
            <a:tailEnd type="triangle" w="med" len="med"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23920" name="Text Box 63"/>
          <p:cNvSpPr txBox="1">
            <a:spLocks noChangeArrowheads="1"/>
          </p:cNvSpPr>
          <p:nvPr/>
        </p:nvSpPr>
        <p:spPr bwMode="auto">
          <a:xfrm>
            <a:off x="3779838" y="3284538"/>
            <a:ext cx="1368425" cy="30480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400">
                <a:solidFill>
                  <a:srgbClr val="000000"/>
                </a:solidFill>
                <a:latin typeface="Times New Roman" panose="02020603050405020304" pitchFamily="18" charset="0"/>
              </a:rPr>
              <a:t>K</a:t>
            </a:r>
            <a:r>
              <a:rPr lang="en-US" altLang="zh-CN" sz="14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c,tgs</a:t>
            </a:r>
            <a:endParaRPr lang="en-US" altLang="zh-CN" sz="1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3921" name="Text Box 64"/>
          <p:cNvSpPr txBox="1">
            <a:spLocks noChangeArrowheads="1"/>
          </p:cNvSpPr>
          <p:nvPr/>
        </p:nvSpPr>
        <p:spPr bwMode="auto">
          <a:xfrm>
            <a:off x="4427538" y="4581525"/>
            <a:ext cx="936625" cy="30480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>
                <a:solidFill>
                  <a:srgbClr val="000000"/>
                </a:solidFill>
                <a:latin typeface="Times New Roman" panose="02020603050405020304" pitchFamily="18" charset="0"/>
              </a:rPr>
              <a:t>K</a:t>
            </a:r>
            <a:r>
              <a:rPr lang="en-US" altLang="zh-CN" sz="14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C,V</a:t>
            </a:r>
            <a:endParaRPr lang="en-US" altLang="zh-CN" sz="1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6" name="Group 65"/>
          <p:cNvGrpSpPr/>
          <p:nvPr/>
        </p:nvGrpSpPr>
        <p:grpSpPr bwMode="auto">
          <a:xfrm>
            <a:off x="1474788" y="1052513"/>
            <a:ext cx="6767512" cy="5473700"/>
            <a:chOff x="749" y="709"/>
            <a:chExt cx="4263" cy="3448"/>
          </a:xfrm>
        </p:grpSpPr>
        <p:sp>
          <p:nvSpPr>
            <p:cNvPr id="123923" name="Oval 66"/>
            <p:cNvSpPr>
              <a:spLocks noChangeArrowheads="1"/>
            </p:cNvSpPr>
            <p:nvPr/>
          </p:nvSpPr>
          <p:spPr bwMode="auto">
            <a:xfrm>
              <a:off x="883" y="3521"/>
              <a:ext cx="273" cy="273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K</a:t>
              </a:r>
              <a:r>
                <a:rPr lang="en-US" altLang="zh-CN" sz="1400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c</a:t>
              </a:r>
              <a:endParaRPr lang="en-US" altLang="zh-CN" sz="1400" baseline="-25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3924" name="Oval 67"/>
            <p:cNvSpPr>
              <a:spLocks noChangeArrowheads="1"/>
            </p:cNvSpPr>
            <p:nvPr/>
          </p:nvSpPr>
          <p:spPr bwMode="auto">
            <a:xfrm>
              <a:off x="929" y="754"/>
              <a:ext cx="273" cy="273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K</a:t>
              </a:r>
              <a:r>
                <a:rPr lang="en-US" altLang="zh-CN" sz="1400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c</a:t>
              </a:r>
              <a:endParaRPr lang="en-US" altLang="zh-CN" sz="1400" baseline="-25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3925" name="Oval 68"/>
            <p:cNvSpPr>
              <a:spLocks noChangeArrowheads="1"/>
            </p:cNvSpPr>
            <p:nvPr/>
          </p:nvSpPr>
          <p:spPr bwMode="auto">
            <a:xfrm>
              <a:off x="3469" y="709"/>
              <a:ext cx="273" cy="273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K</a:t>
              </a:r>
              <a:r>
                <a:rPr lang="en-US" altLang="zh-CN" sz="1400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tgs</a:t>
              </a:r>
              <a:endParaRPr lang="en-US" altLang="zh-CN" sz="1400" baseline="-25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3926" name="Oval 69"/>
            <p:cNvSpPr>
              <a:spLocks noChangeArrowheads="1"/>
            </p:cNvSpPr>
            <p:nvPr/>
          </p:nvSpPr>
          <p:spPr bwMode="auto">
            <a:xfrm>
              <a:off x="4739" y="3158"/>
              <a:ext cx="273" cy="273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K</a:t>
              </a:r>
              <a:r>
                <a:rPr lang="en-US" altLang="zh-CN" sz="1400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v</a:t>
              </a:r>
              <a:endParaRPr lang="en-US" altLang="zh-CN" sz="1400" baseline="-25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3927" name="Oval 70"/>
            <p:cNvSpPr>
              <a:spLocks noChangeArrowheads="1"/>
            </p:cNvSpPr>
            <p:nvPr/>
          </p:nvSpPr>
          <p:spPr bwMode="auto">
            <a:xfrm>
              <a:off x="2154" y="709"/>
              <a:ext cx="273" cy="273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K</a:t>
              </a:r>
              <a:r>
                <a:rPr lang="en-US" altLang="zh-CN" sz="1400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tgs</a:t>
              </a:r>
              <a:endParaRPr lang="en-US" altLang="zh-CN" sz="1400" baseline="-25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3928" name="Oval 71"/>
            <p:cNvSpPr>
              <a:spLocks noChangeArrowheads="1"/>
            </p:cNvSpPr>
            <p:nvPr/>
          </p:nvSpPr>
          <p:spPr bwMode="auto">
            <a:xfrm>
              <a:off x="4694" y="709"/>
              <a:ext cx="273" cy="273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K</a:t>
              </a:r>
              <a:r>
                <a:rPr lang="en-US" altLang="zh-CN" sz="1400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v</a:t>
              </a:r>
              <a:endParaRPr lang="en-US" altLang="zh-CN" sz="1400" baseline="-25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3929" name="Oval 72"/>
            <p:cNvSpPr>
              <a:spLocks noChangeArrowheads="1"/>
            </p:cNvSpPr>
            <p:nvPr/>
          </p:nvSpPr>
          <p:spPr bwMode="auto">
            <a:xfrm>
              <a:off x="749" y="3884"/>
              <a:ext cx="273" cy="273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K</a:t>
              </a:r>
              <a:r>
                <a:rPr lang="en-US" altLang="zh-CN" sz="1400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c,tgs</a:t>
              </a:r>
              <a:endParaRPr lang="en-US" altLang="zh-CN" sz="1400" baseline="-25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3930" name="Oval 73"/>
            <p:cNvSpPr>
              <a:spLocks noChangeArrowheads="1"/>
            </p:cNvSpPr>
            <p:nvPr/>
          </p:nvSpPr>
          <p:spPr bwMode="auto">
            <a:xfrm>
              <a:off x="1066" y="3884"/>
              <a:ext cx="273" cy="273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K</a:t>
              </a:r>
              <a:r>
                <a:rPr lang="en-US" altLang="zh-CN" sz="1400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c,v</a:t>
              </a:r>
              <a:endParaRPr lang="en-US" altLang="zh-CN" sz="1400" baseline="-25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4400">
                <a:latin typeface="Times New Roman" panose="02020603050405020304" pitchFamily="18" charset="0"/>
              </a:rPr>
              <a:t>Kerberos</a:t>
            </a:r>
            <a:r>
              <a:rPr lang="zh-CN" altLang="en-US" sz="4400">
                <a:latin typeface="Times New Roman" panose="02020603050405020304" pitchFamily="18" charset="0"/>
              </a:rPr>
              <a:t>设计思路</a:t>
            </a:r>
            <a:endParaRPr lang="zh-CN" altLang="en-US" sz="4400">
              <a:latin typeface="Times New Roman" panose="02020603050405020304" pitchFamily="18" charset="0"/>
            </a:endParaRPr>
          </a:p>
        </p:txBody>
      </p:sp>
      <p:sp>
        <p:nvSpPr>
          <p:cNvPr id="124930" name="日期占位符 3"/>
          <p:cNvSpPr>
            <a:spLocks noGrp="1"/>
          </p:cNvSpPr>
          <p:nvPr>
            <p:ph type="dt" sz="half" idx="2"/>
          </p:nvPr>
        </p:nvSpPr>
        <p:spPr bwMode="auto">
          <a:noFill/>
          <a:ln>
            <a:miter lim="800000"/>
          </a:ln>
        </p:spPr>
        <p:txBody>
          <a:bodyPr wrap="square" lIns="91440" tIns="45720" rIns="91440" bIns="45720" numCol="1" anchorCtr="0" compatLnSpc="1"/>
          <a:lstStyle/>
          <a:p>
            <a:fld id="{A89634EE-2C8D-4EC5-AA10-590C44443F90}" type="datetime1">
              <a:rPr lang="zh-CN" altLang="en-US" smtClean="0"/>
            </a:fld>
            <a:endParaRPr lang="en-US" altLang="zh-CN" smtClean="0"/>
          </a:p>
        </p:txBody>
      </p:sp>
      <p:grpSp>
        <p:nvGrpSpPr>
          <p:cNvPr id="124932" name="Group 4"/>
          <p:cNvGrpSpPr/>
          <p:nvPr/>
        </p:nvGrpSpPr>
        <p:grpSpPr bwMode="auto">
          <a:xfrm>
            <a:off x="6119813" y="1125538"/>
            <a:ext cx="1512887" cy="1114425"/>
            <a:chOff x="3107" y="709"/>
            <a:chExt cx="953" cy="702"/>
          </a:xfrm>
        </p:grpSpPr>
        <p:sp>
          <p:nvSpPr>
            <p:cNvPr id="125004" name="Line 5"/>
            <p:cNvSpPr>
              <a:spLocks noChangeShapeType="1"/>
            </p:cNvSpPr>
            <p:nvPr/>
          </p:nvSpPr>
          <p:spPr bwMode="auto">
            <a:xfrm flipH="1">
              <a:off x="3107" y="845"/>
              <a:ext cx="283" cy="205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5005" name="Line 6"/>
            <p:cNvSpPr>
              <a:spLocks noChangeShapeType="1"/>
            </p:cNvSpPr>
            <p:nvPr/>
          </p:nvSpPr>
          <p:spPr bwMode="auto">
            <a:xfrm>
              <a:off x="3390" y="845"/>
              <a:ext cx="176" cy="205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5006" name="Line 7"/>
            <p:cNvSpPr>
              <a:spLocks noChangeShapeType="1"/>
            </p:cNvSpPr>
            <p:nvPr/>
          </p:nvSpPr>
          <p:spPr bwMode="auto">
            <a:xfrm>
              <a:off x="3107" y="1050"/>
              <a:ext cx="459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5007" name="Line 8"/>
            <p:cNvSpPr>
              <a:spLocks noChangeShapeType="1"/>
            </p:cNvSpPr>
            <p:nvPr/>
          </p:nvSpPr>
          <p:spPr bwMode="auto">
            <a:xfrm flipV="1">
              <a:off x="3390" y="709"/>
              <a:ext cx="458" cy="136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5008" name="Line 9"/>
            <p:cNvSpPr>
              <a:spLocks noChangeShapeType="1"/>
            </p:cNvSpPr>
            <p:nvPr/>
          </p:nvSpPr>
          <p:spPr bwMode="auto">
            <a:xfrm>
              <a:off x="3848" y="709"/>
              <a:ext cx="177" cy="204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5009" name="Line 10"/>
            <p:cNvSpPr>
              <a:spLocks noChangeShapeType="1"/>
            </p:cNvSpPr>
            <p:nvPr/>
          </p:nvSpPr>
          <p:spPr bwMode="auto">
            <a:xfrm flipV="1">
              <a:off x="3566" y="913"/>
              <a:ext cx="459" cy="137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5010" name="Line 11"/>
            <p:cNvSpPr>
              <a:spLocks noChangeShapeType="1"/>
            </p:cNvSpPr>
            <p:nvPr/>
          </p:nvSpPr>
          <p:spPr bwMode="auto">
            <a:xfrm>
              <a:off x="3107" y="1050"/>
              <a:ext cx="0" cy="34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5011" name="Line 12"/>
            <p:cNvSpPr>
              <a:spLocks noChangeShapeType="1"/>
            </p:cNvSpPr>
            <p:nvPr/>
          </p:nvSpPr>
          <p:spPr bwMode="auto">
            <a:xfrm>
              <a:off x="3560" y="1071"/>
              <a:ext cx="0" cy="34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5012" name="Line 13"/>
            <p:cNvSpPr>
              <a:spLocks noChangeShapeType="1"/>
            </p:cNvSpPr>
            <p:nvPr/>
          </p:nvSpPr>
          <p:spPr bwMode="auto">
            <a:xfrm>
              <a:off x="3107" y="1390"/>
              <a:ext cx="459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5013" name="Line 14"/>
            <p:cNvSpPr>
              <a:spLocks noChangeShapeType="1"/>
            </p:cNvSpPr>
            <p:nvPr/>
          </p:nvSpPr>
          <p:spPr bwMode="auto">
            <a:xfrm flipV="1">
              <a:off x="3566" y="1186"/>
              <a:ext cx="494" cy="204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5014" name="Line 15"/>
            <p:cNvSpPr>
              <a:spLocks noChangeShapeType="1"/>
            </p:cNvSpPr>
            <p:nvPr/>
          </p:nvSpPr>
          <p:spPr bwMode="auto">
            <a:xfrm>
              <a:off x="4025" y="913"/>
              <a:ext cx="0" cy="27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5015" name="Line 16"/>
            <p:cNvSpPr>
              <a:spLocks noChangeShapeType="1"/>
            </p:cNvSpPr>
            <p:nvPr/>
          </p:nvSpPr>
          <p:spPr bwMode="auto">
            <a:xfrm>
              <a:off x="3213" y="1288"/>
              <a:ext cx="0" cy="10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5016" name="Line 17"/>
            <p:cNvSpPr>
              <a:spLocks noChangeShapeType="1"/>
            </p:cNvSpPr>
            <p:nvPr/>
          </p:nvSpPr>
          <p:spPr bwMode="auto">
            <a:xfrm>
              <a:off x="3213" y="1288"/>
              <a:ext cx="106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5017" name="Line 18"/>
            <p:cNvSpPr>
              <a:spLocks noChangeShapeType="1"/>
            </p:cNvSpPr>
            <p:nvPr/>
          </p:nvSpPr>
          <p:spPr bwMode="auto">
            <a:xfrm>
              <a:off x="3319" y="1288"/>
              <a:ext cx="0" cy="10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</a:ln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124933" name="Text Box 19"/>
          <p:cNvSpPr txBox="1">
            <a:spLocks noChangeArrowheads="1"/>
          </p:cNvSpPr>
          <p:nvPr/>
        </p:nvSpPr>
        <p:spPr bwMode="auto">
          <a:xfrm>
            <a:off x="5903913" y="2205038"/>
            <a:ext cx="1800225" cy="51752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票据许可服务器（</a:t>
            </a:r>
            <a:r>
              <a:rPr lang="en-US" altLang="zh-CN" sz="1400">
                <a:solidFill>
                  <a:srgbClr val="000000"/>
                </a:solidFill>
                <a:latin typeface="Times New Roman" panose="02020603050405020304" pitchFamily="18" charset="0"/>
              </a:rPr>
              <a:t>TGS</a:t>
            </a:r>
            <a:r>
              <a:rPr lang="zh-CN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）</a:t>
            </a:r>
            <a:endParaRPr lang="zh-CN" altLang="en-US" sz="1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24934" name="Group 20"/>
          <p:cNvGrpSpPr/>
          <p:nvPr/>
        </p:nvGrpSpPr>
        <p:grpSpPr bwMode="auto">
          <a:xfrm>
            <a:off x="6262688" y="4365625"/>
            <a:ext cx="1512887" cy="1081088"/>
            <a:chOff x="3515" y="2931"/>
            <a:chExt cx="953" cy="681"/>
          </a:xfrm>
        </p:grpSpPr>
        <p:sp>
          <p:nvSpPr>
            <p:cNvPr id="124990" name="Line 21"/>
            <p:cNvSpPr>
              <a:spLocks noChangeShapeType="1"/>
            </p:cNvSpPr>
            <p:nvPr/>
          </p:nvSpPr>
          <p:spPr bwMode="auto">
            <a:xfrm flipH="1">
              <a:off x="3515" y="3067"/>
              <a:ext cx="283" cy="20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4991" name="Line 22"/>
            <p:cNvSpPr>
              <a:spLocks noChangeShapeType="1"/>
            </p:cNvSpPr>
            <p:nvPr/>
          </p:nvSpPr>
          <p:spPr bwMode="auto">
            <a:xfrm>
              <a:off x="3798" y="3067"/>
              <a:ext cx="176" cy="20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4992" name="Line 23"/>
            <p:cNvSpPr>
              <a:spLocks noChangeShapeType="1"/>
            </p:cNvSpPr>
            <p:nvPr/>
          </p:nvSpPr>
          <p:spPr bwMode="auto">
            <a:xfrm>
              <a:off x="3515" y="3272"/>
              <a:ext cx="459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4993" name="Line 24"/>
            <p:cNvSpPr>
              <a:spLocks noChangeShapeType="1"/>
            </p:cNvSpPr>
            <p:nvPr/>
          </p:nvSpPr>
          <p:spPr bwMode="auto">
            <a:xfrm flipV="1">
              <a:off x="3798" y="2931"/>
              <a:ext cx="458" cy="13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4994" name="Line 25"/>
            <p:cNvSpPr>
              <a:spLocks noChangeShapeType="1"/>
            </p:cNvSpPr>
            <p:nvPr/>
          </p:nvSpPr>
          <p:spPr bwMode="auto">
            <a:xfrm>
              <a:off x="4256" y="2931"/>
              <a:ext cx="177" cy="20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4995" name="Line 26"/>
            <p:cNvSpPr>
              <a:spLocks noChangeShapeType="1"/>
            </p:cNvSpPr>
            <p:nvPr/>
          </p:nvSpPr>
          <p:spPr bwMode="auto">
            <a:xfrm flipV="1">
              <a:off x="3974" y="3135"/>
              <a:ext cx="459" cy="13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4996" name="Line 27"/>
            <p:cNvSpPr>
              <a:spLocks noChangeShapeType="1"/>
            </p:cNvSpPr>
            <p:nvPr/>
          </p:nvSpPr>
          <p:spPr bwMode="auto">
            <a:xfrm>
              <a:off x="3515" y="3272"/>
              <a:ext cx="0" cy="34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4997" name="Line 28"/>
            <p:cNvSpPr>
              <a:spLocks noChangeShapeType="1"/>
            </p:cNvSpPr>
            <p:nvPr/>
          </p:nvSpPr>
          <p:spPr bwMode="auto">
            <a:xfrm>
              <a:off x="3974" y="3272"/>
              <a:ext cx="0" cy="34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4998" name="Line 29"/>
            <p:cNvSpPr>
              <a:spLocks noChangeShapeType="1"/>
            </p:cNvSpPr>
            <p:nvPr/>
          </p:nvSpPr>
          <p:spPr bwMode="auto">
            <a:xfrm>
              <a:off x="3515" y="3612"/>
              <a:ext cx="459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4999" name="Line 30"/>
            <p:cNvSpPr>
              <a:spLocks noChangeShapeType="1"/>
            </p:cNvSpPr>
            <p:nvPr/>
          </p:nvSpPr>
          <p:spPr bwMode="auto">
            <a:xfrm flipV="1">
              <a:off x="3974" y="3408"/>
              <a:ext cx="494" cy="20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5000" name="Line 31"/>
            <p:cNvSpPr>
              <a:spLocks noChangeShapeType="1"/>
            </p:cNvSpPr>
            <p:nvPr/>
          </p:nvSpPr>
          <p:spPr bwMode="auto">
            <a:xfrm>
              <a:off x="4433" y="3135"/>
              <a:ext cx="0" cy="27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5001" name="Line 32"/>
            <p:cNvSpPr>
              <a:spLocks noChangeShapeType="1"/>
            </p:cNvSpPr>
            <p:nvPr/>
          </p:nvSpPr>
          <p:spPr bwMode="auto">
            <a:xfrm>
              <a:off x="3621" y="3510"/>
              <a:ext cx="0" cy="10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5002" name="Line 33"/>
            <p:cNvSpPr>
              <a:spLocks noChangeShapeType="1"/>
            </p:cNvSpPr>
            <p:nvPr/>
          </p:nvSpPr>
          <p:spPr bwMode="auto">
            <a:xfrm>
              <a:off x="3621" y="3510"/>
              <a:ext cx="10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5003" name="Line 34"/>
            <p:cNvSpPr>
              <a:spLocks noChangeShapeType="1"/>
            </p:cNvSpPr>
            <p:nvPr/>
          </p:nvSpPr>
          <p:spPr bwMode="auto">
            <a:xfrm>
              <a:off x="3727" y="3510"/>
              <a:ext cx="0" cy="10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124935" name="Text Box 35"/>
          <p:cNvSpPr txBox="1">
            <a:spLocks noChangeArrowheads="1"/>
          </p:cNvSpPr>
          <p:nvPr/>
        </p:nvSpPr>
        <p:spPr bwMode="auto">
          <a:xfrm>
            <a:off x="6046788" y="5518150"/>
            <a:ext cx="1800225" cy="30480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服务器（</a:t>
            </a:r>
            <a:r>
              <a:rPr lang="en-US" altLang="zh-CN" sz="1400">
                <a:solidFill>
                  <a:srgbClr val="000000"/>
                </a:solidFill>
                <a:latin typeface="Times New Roman" panose="02020603050405020304" pitchFamily="18" charset="0"/>
              </a:rPr>
              <a:t>V</a:t>
            </a:r>
            <a:r>
              <a:rPr lang="zh-CN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）</a:t>
            </a:r>
            <a:endParaRPr lang="zh-CN" altLang="en-US" sz="1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24936" name="Group 36"/>
          <p:cNvGrpSpPr/>
          <p:nvPr/>
        </p:nvGrpSpPr>
        <p:grpSpPr bwMode="auto">
          <a:xfrm>
            <a:off x="2087563" y="4221163"/>
            <a:ext cx="863600" cy="1008062"/>
            <a:chOff x="930" y="1933"/>
            <a:chExt cx="499" cy="817"/>
          </a:xfrm>
        </p:grpSpPr>
        <p:sp>
          <p:nvSpPr>
            <p:cNvPr id="124985" name="Oval 37"/>
            <p:cNvSpPr>
              <a:spLocks noChangeArrowheads="1"/>
            </p:cNvSpPr>
            <p:nvPr/>
          </p:nvSpPr>
          <p:spPr bwMode="auto">
            <a:xfrm>
              <a:off x="1066" y="1933"/>
              <a:ext cx="272" cy="227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4986" name="Line 38"/>
            <p:cNvSpPr>
              <a:spLocks noChangeShapeType="1"/>
            </p:cNvSpPr>
            <p:nvPr/>
          </p:nvSpPr>
          <p:spPr bwMode="auto">
            <a:xfrm>
              <a:off x="1202" y="2205"/>
              <a:ext cx="0" cy="22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4987" name="Line 39"/>
            <p:cNvSpPr>
              <a:spLocks noChangeShapeType="1"/>
            </p:cNvSpPr>
            <p:nvPr/>
          </p:nvSpPr>
          <p:spPr bwMode="auto">
            <a:xfrm flipH="1">
              <a:off x="930" y="2432"/>
              <a:ext cx="272" cy="31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4988" name="Line 40"/>
            <p:cNvSpPr>
              <a:spLocks noChangeShapeType="1"/>
            </p:cNvSpPr>
            <p:nvPr/>
          </p:nvSpPr>
          <p:spPr bwMode="auto">
            <a:xfrm>
              <a:off x="1202" y="2432"/>
              <a:ext cx="227" cy="31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4989" name="Line 41"/>
            <p:cNvSpPr>
              <a:spLocks noChangeShapeType="1"/>
            </p:cNvSpPr>
            <p:nvPr/>
          </p:nvSpPr>
          <p:spPr bwMode="auto">
            <a:xfrm>
              <a:off x="975" y="2432"/>
              <a:ext cx="454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</a:ln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124937" name="Group 42"/>
          <p:cNvGrpSpPr/>
          <p:nvPr/>
        </p:nvGrpSpPr>
        <p:grpSpPr bwMode="auto">
          <a:xfrm>
            <a:off x="2087563" y="1125538"/>
            <a:ext cx="1512887" cy="1081087"/>
            <a:chOff x="2064" y="618"/>
            <a:chExt cx="953" cy="681"/>
          </a:xfrm>
        </p:grpSpPr>
        <p:sp>
          <p:nvSpPr>
            <p:cNvPr id="124971" name="Line 43"/>
            <p:cNvSpPr>
              <a:spLocks noChangeShapeType="1"/>
            </p:cNvSpPr>
            <p:nvPr/>
          </p:nvSpPr>
          <p:spPr bwMode="auto">
            <a:xfrm flipH="1">
              <a:off x="2064" y="754"/>
              <a:ext cx="283" cy="205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4972" name="Line 44"/>
            <p:cNvSpPr>
              <a:spLocks noChangeShapeType="1"/>
            </p:cNvSpPr>
            <p:nvPr/>
          </p:nvSpPr>
          <p:spPr bwMode="auto">
            <a:xfrm>
              <a:off x="2347" y="754"/>
              <a:ext cx="176" cy="205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4973" name="Line 45"/>
            <p:cNvSpPr>
              <a:spLocks noChangeShapeType="1"/>
            </p:cNvSpPr>
            <p:nvPr/>
          </p:nvSpPr>
          <p:spPr bwMode="auto">
            <a:xfrm>
              <a:off x="2064" y="959"/>
              <a:ext cx="459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4974" name="Line 46"/>
            <p:cNvSpPr>
              <a:spLocks noChangeShapeType="1"/>
            </p:cNvSpPr>
            <p:nvPr/>
          </p:nvSpPr>
          <p:spPr bwMode="auto">
            <a:xfrm flipV="1">
              <a:off x="2347" y="618"/>
              <a:ext cx="458" cy="136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4975" name="Line 47"/>
            <p:cNvSpPr>
              <a:spLocks noChangeShapeType="1"/>
            </p:cNvSpPr>
            <p:nvPr/>
          </p:nvSpPr>
          <p:spPr bwMode="auto">
            <a:xfrm>
              <a:off x="2805" y="618"/>
              <a:ext cx="177" cy="204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4976" name="Line 48"/>
            <p:cNvSpPr>
              <a:spLocks noChangeShapeType="1"/>
            </p:cNvSpPr>
            <p:nvPr/>
          </p:nvSpPr>
          <p:spPr bwMode="auto">
            <a:xfrm flipV="1">
              <a:off x="2523" y="822"/>
              <a:ext cx="459" cy="137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4977" name="Line 49"/>
            <p:cNvSpPr>
              <a:spLocks noChangeShapeType="1"/>
            </p:cNvSpPr>
            <p:nvPr/>
          </p:nvSpPr>
          <p:spPr bwMode="auto">
            <a:xfrm>
              <a:off x="2064" y="959"/>
              <a:ext cx="0" cy="34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4978" name="Line 50"/>
            <p:cNvSpPr>
              <a:spLocks noChangeShapeType="1"/>
            </p:cNvSpPr>
            <p:nvPr/>
          </p:nvSpPr>
          <p:spPr bwMode="auto">
            <a:xfrm>
              <a:off x="2523" y="959"/>
              <a:ext cx="0" cy="34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4979" name="Line 51"/>
            <p:cNvSpPr>
              <a:spLocks noChangeShapeType="1"/>
            </p:cNvSpPr>
            <p:nvPr/>
          </p:nvSpPr>
          <p:spPr bwMode="auto">
            <a:xfrm>
              <a:off x="2064" y="1299"/>
              <a:ext cx="459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4980" name="Line 52"/>
            <p:cNvSpPr>
              <a:spLocks noChangeShapeType="1"/>
            </p:cNvSpPr>
            <p:nvPr/>
          </p:nvSpPr>
          <p:spPr bwMode="auto">
            <a:xfrm flipV="1">
              <a:off x="2523" y="1095"/>
              <a:ext cx="494" cy="204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4981" name="Line 53"/>
            <p:cNvSpPr>
              <a:spLocks noChangeShapeType="1"/>
            </p:cNvSpPr>
            <p:nvPr/>
          </p:nvSpPr>
          <p:spPr bwMode="auto">
            <a:xfrm>
              <a:off x="2982" y="822"/>
              <a:ext cx="0" cy="273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4982" name="Line 54"/>
            <p:cNvSpPr>
              <a:spLocks noChangeShapeType="1"/>
            </p:cNvSpPr>
            <p:nvPr/>
          </p:nvSpPr>
          <p:spPr bwMode="auto">
            <a:xfrm>
              <a:off x="2170" y="1197"/>
              <a:ext cx="0" cy="102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4983" name="Line 55"/>
            <p:cNvSpPr>
              <a:spLocks noChangeShapeType="1"/>
            </p:cNvSpPr>
            <p:nvPr/>
          </p:nvSpPr>
          <p:spPr bwMode="auto">
            <a:xfrm>
              <a:off x="2170" y="1197"/>
              <a:ext cx="10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4984" name="Line 56"/>
            <p:cNvSpPr>
              <a:spLocks noChangeShapeType="1"/>
            </p:cNvSpPr>
            <p:nvPr/>
          </p:nvSpPr>
          <p:spPr bwMode="auto">
            <a:xfrm>
              <a:off x="2276" y="1197"/>
              <a:ext cx="0" cy="102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</a:ln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124938" name="Text Box 57"/>
          <p:cNvSpPr txBox="1">
            <a:spLocks noChangeArrowheads="1"/>
          </p:cNvSpPr>
          <p:nvPr/>
        </p:nvSpPr>
        <p:spPr bwMode="auto">
          <a:xfrm>
            <a:off x="1727200" y="2205038"/>
            <a:ext cx="1800225" cy="30480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认证服务器（</a:t>
            </a:r>
            <a:r>
              <a:rPr lang="en-US" altLang="zh-CN" sz="1400">
                <a:solidFill>
                  <a:srgbClr val="000000"/>
                </a:solidFill>
                <a:latin typeface="Times New Roman" panose="02020603050405020304" pitchFamily="18" charset="0"/>
              </a:rPr>
              <a:t>AS</a:t>
            </a:r>
            <a:r>
              <a:rPr lang="zh-CN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）</a:t>
            </a:r>
            <a:endParaRPr lang="zh-CN" altLang="en-US" sz="1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4939" name="Text Box 58"/>
          <p:cNvSpPr txBox="1">
            <a:spLocks noChangeArrowheads="1"/>
          </p:cNvSpPr>
          <p:nvPr/>
        </p:nvSpPr>
        <p:spPr bwMode="auto">
          <a:xfrm>
            <a:off x="1727200" y="5229225"/>
            <a:ext cx="1800225" cy="30480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用户（</a:t>
            </a:r>
            <a:r>
              <a:rPr lang="en-US" altLang="zh-CN" sz="1400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r>
              <a:rPr lang="zh-CN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）</a:t>
            </a:r>
            <a:endParaRPr lang="zh-CN" altLang="en-US" sz="1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6" name="Group 59"/>
          <p:cNvGrpSpPr/>
          <p:nvPr/>
        </p:nvGrpSpPr>
        <p:grpSpPr bwMode="auto">
          <a:xfrm>
            <a:off x="1438275" y="2492375"/>
            <a:ext cx="1512888" cy="1657350"/>
            <a:chOff x="521" y="1570"/>
            <a:chExt cx="953" cy="1044"/>
          </a:xfrm>
        </p:grpSpPr>
        <p:sp>
          <p:nvSpPr>
            <p:cNvPr id="124969" name="Line 60"/>
            <p:cNvSpPr>
              <a:spLocks noChangeShapeType="1"/>
            </p:cNvSpPr>
            <p:nvPr/>
          </p:nvSpPr>
          <p:spPr bwMode="auto">
            <a:xfrm flipV="1">
              <a:off x="1338" y="1570"/>
              <a:ext cx="0" cy="104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tailEnd type="triangle" w="med" len="med"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4970" name="Text Box 61"/>
            <p:cNvSpPr txBox="1">
              <a:spLocks noChangeArrowheads="1"/>
            </p:cNvSpPr>
            <p:nvPr/>
          </p:nvSpPr>
          <p:spPr bwMode="auto">
            <a:xfrm>
              <a:off x="521" y="1979"/>
              <a:ext cx="953" cy="192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ID</a:t>
              </a:r>
              <a:r>
                <a:rPr lang="en-US" altLang="zh-CN" sz="1400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C</a:t>
              </a:r>
              <a:r>
                <a:rPr lang="en-US" altLang="zh-CN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, ID</a:t>
              </a:r>
              <a:r>
                <a:rPr lang="en-US" altLang="zh-CN" sz="1400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tgs</a:t>
              </a:r>
              <a:r>
                <a:rPr lang="en-US" altLang="zh-CN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,TS</a:t>
              </a:r>
              <a:r>
                <a:rPr lang="en-US" altLang="zh-CN" sz="1400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1400" baseline="-25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7" name="Group 62"/>
          <p:cNvGrpSpPr/>
          <p:nvPr/>
        </p:nvGrpSpPr>
        <p:grpSpPr bwMode="auto">
          <a:xfrm>
            <a:off x="2590800" y="2420938"/>
            <a:ext cx="3529013" cy="1655762"/>
            <a:chOff x="1247" y="1525"/>
            <a:chExt cx="2223" cy="1043"/>
          </a:xfrm>
        </p:grpSpPr>
        <p:sp>
          <p:nvSpPr>
            <p:cNvPr id="124967" name="Text Box 63"/>
            <p:cNvSpPr txBox="1">
              <a:spLocks noChangeArrowheads="1"/>
            </p:cNvSpPr>
            <p:nvPr/>
          </p:nvSpPr>
          <p:spPr bwMode="auto">
            <a:xfrm>
              <a:off x="1247" y="1525"/>
              <a:ext cx="2223" cy="192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E</a:t>
              </a:r>
              <a:r>
                <a:rPr lang="en-US" altLang="zh-CN" sz="1400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Kc</a:t>
              </a:r>
              <a:r>
                <a:rPr lang="en-US" altLang="zh-CN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{K</a:t>
              </a:r>
              <a:r>
                <a:rPr lang="en-US" altLang="zh-CN" sz="1400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c,tgs</a:t>
              </a:r>
              <a:r>
                <a:rPr lang="en-US" altLang="zh-CN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,ID</a:t>
              </a:r>
              <a:r>
                <a:rPr lang="en-US" altLang="zh-CN" sz="1400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tgs</a:t>
              </a:r>
              <a:r>
                <a:rPr lang="en-US" altLang="zh-CN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,TS</a:t>
              </a:r>
              <a:r>
                <a:rPr lang="en-US" altLang="zh-CN" sz="1400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r>
                <a:rPr lang="en-US" altLang="zh-CN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, LT</a:t>
              </a:r>
              <a:r>
                <a:rPr lang="en-US" altLang="zh-CN" sz="1400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r>
                <a:rPr lang="en-US" altLang="zh-CN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, Ticket</a:t>
              </a:r>
              <a:r>
                <a:rPr lang="en-US" altLang="zh-CN" sz="1400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tgs</a:t>
              </a:r>
              <a:r>
                <a:rPr lang="en-US" altLang="zh-CN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}</a:t>
              </a:r>
              <a:endParaRPr lang="en-US" altLang="zh-CN" sz="1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4968" name="Line 64"/>
            <p:cNvSpPr>
              <a:spLocks noChangeShapeType="1"/>
            </p:cNvSpPr>
            <p:nvPr/>
          </p:nvSpPr>
          <p:spPr bwMode="auto">
            <a:xfrm>
              <a:off x="1474" y="1616"/>
              <a:ext cx="0" cy="95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tailEnd type="triangle" w="med" len="med"/>
            </a:ln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8" name="Group 65"/>
          <p:cNvGrpSpPr/>
          <p:nvPr/>
        </p:nvGrpSpPr>
        <p:grpSpPr bwMode="auto">
          <a:xfrm>
            <a:off x="2951163" y="2420938"/>
            <a:ext cx="3024187" cy="2087562"/>
            <a:chOff x="1474" y="1525"/>
            <a:chExt cx="1905" cy="1315"/>
          </a:xfrm>
        </p:grpSpPr>
        <p:sp>
          <p:nvSpPr>
            <p:cNvPr id="124965" name="Line 66"/>
            <p:cNvSpPr>
              <a:spLocks noChangeShapeType="1"/>
            </p:cNvSpPr>
            <p:nvPr/>
          </p:nvSpPr>
          <p:spPr bwMode="auto">
            <a:xfrm flipV="1">
              <a:off x="1565" y="1525"/>
              <a:ext cx="1814" cy="131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tailEnd type="triangle" w="med" len="med"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4966" name="Text Box 67"/>
            <p:cNvSpPr txBox="1">
              <a:spLocks noChangeArrowheads="1"/>
            </p:cNvSpPr>
            <p:nvPr/>
          </p:nvSpPr>
          <p:spPr bwMode="auto">
            <a:xfrm>
              <a:off x="1474" y="1933"/>
              <a:ext cx="1270" cy="192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ID</a:t>
              </a:r>
              <a:r>
                <a:rPr lang="en-US" altLang="zh-CN" sz="1400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V</a:t>
              </a:r>
              <a:r>
                <a:rPr lang="en-US" altLang="zh-CN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,Ticket</a:t>
              </a:r>
              <a:r>
                <a:rPr lang="en-US" altLang="zh-CN" sz="1400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tgs,</a:t>
              </a:r>
              <a:r>
                <a:rPr lang="en-US" altLang="zh-CN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 AU</a:t>
              </a:r>
              <a:r>
                <a:rPr lang="en-US" altLang="zh-CN" sz="1400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C</a:t>
              </a:r>
              <a:endParaRPr lang="en-US" altLang="zh-CN" sz="1400" baseline="-25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9" name="Group 68"/>
          <p:cNvGrpSpPr/>
          <p:nvPr/>
        </p:nvGrpSpPr>
        <p:grpSpPr bwMode="auto">
          <a:xfrm>
            <a:off x="3527425" y="2708275"/>
            <a:ext cx="5616575" cy="2089150"/>
            <a:chOff x="1837" y="1706"/>
            <a:chExt cx="3538" cy="1316"/>
          </a:xfrm>
        </p:grpSpPr>
        <p:sp>
          <p:nvSpPr>
            <p:cNvPr id="124963" name="Line 69"/>
            <p:cNvSpPr>
              <a:spLocks noChangeShapeType="1"/>
            </p:cNvSpPr>
            <p:nvPr/>
          </p:nvSpPr>
          <p:spPr bwMode="auto">
            <a:xfrm flipH="1">
              <a:off x="1837" y="1706"/>
              <a:ext cx="1678" cy="131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tailEnd type="triangle" w="med" len="med"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4964" name="Text Box 70"/>
            <p:cNvSpPr txBox="1">
              <a:spLocks noChangeArrowheads="1"/>
            </p:cNvSpPr>
            <p:nvPr/>
          </p:nvSpPr>
          <p:spPr bwMode="auto">
            <a:xfrm>
              <a:off x="3152" y="1979"/>
              <a:ext cx="2223" cy="192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E</a:t>
              </a:r>
              <a:r>
                <a:rPr lang="en-US" altLang="zh-CN" sz="1400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Kc,tgs</a:t>
              </a:r>
              <a:r>
                <a:rPr lang="en-US" altLang="zh-CN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{K</a:t>
              </a:r>
              <a:r>
                <a:rPr lang="en-US" altLang="zh-CN" sz="1400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c,V</a:t>
              </a:r>
              <a:r>
                <a:rPr lang="en-US" altLang="zh-CN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,ID</a:t>
              </a:r>
              <a:r>
                <a:rPr lang="en-US" altLang="zh-CN" sz="1400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V</a:t>
              </a:r>
              <a:r>
                <a:rPr lang="en-US" altLang="zh-CN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,TS</a:t>
              </a:r>
              <a:r>
                <a:rPr lang="en-US" altLang="zh-CN" sz="1400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4</a:t>
              </a:r>
              <a:r>
                <a:rPr lang="en-US" altLang="zh-CN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, Ticket</a:t>
              </a:r>
              <a:r>
                <a:rPr lang="en-US" altLang="zh-CN" sz="1400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V</a:t>
              </a:r>
              <a:r>
                <a:rPr lang="en-US" altLang="zh-CN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}</a:t>
              </a:r>
              <a:endParaRPr lang="en-US" altLang="zh-CN" sz="1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0" name="Group 71"/>
          <p:cNvGrpSpPr/>
          <p:nvPr/>
        </p:nvGrpSpPr>
        <p:grpSpPr bwMode="auto">
          <a:xfrm>
            <a:off x="3311525" y="4437063"/>
            <a:ext cx="2879725" cy="504825"/>
            <a:chOff x="1701" y="2795"/>
            <a:chExt cx="1814" cy="318"/>
          </a:xfrm>
        </p:grpSpPr>
        <p:sp>
          <p:nvSpPr>
            <p:cNvPr id="124961" name="Line 72"/>
            <p:cNvSpPr>
              <a:spLocks noChangeShapeType="1"/>
            </p:cNvSpPr>
            <p:nvPr/>
          </p:nvSpPr>
          <p:spPr bwMode="auto">
            <a:xfrm>
              <a:off x="1701" y="3113"/>
              <a:ext cx="1814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tailEnd type="triangle" w="med" len="med"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4962" name="Text Box 73"/>
            <p:cNvSpPr txBox="1">
              <a:spLocks noChangeArrowheads="1"/>
            </p:cNvSpPr>
            <p:nvPr/>
          </p:nvSpPr>
          <p:spPr bwMode="auto">
            <a:xfrm>
              <a:off x="1791" y="2795"/>
              <a:ext cx="1724" cy="192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Ticket</a:t>
              </a:r>
              <a:r>
                <a:rPr lang="en-US" altLang="zh-CN" sz="1400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V</a:t>
              </a:r>
              <a:r>
                <a:rPr lang="en-US" altLang="zh-CN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, AU’</a:t>
              </a:r>
              <a:r>
                <a:rPr lang="en-US" altLang="zh-CN" sz="1400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C</a:t>
              </a:r>
              <a:endParaRPr lang="en-US" altLang="zh-CN" sz="1400" baseline="-25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1" name="Group 74"/>
          <p:cNvGrpSpPr/>
          <p:nvPr/>
        </p:nvGrpSpPr>
        <p:grpSpPr bwMode="auto">
          <a:xfrm>
            <a:off x="3238500" y="4941888"/>
            <a:ext cx="2879725" cy="431800"/>
            <a:chOff x="1655" y="3113"/>
            <a:chExt cx="1814" cy="272"/>
          </a:xfrm>
        </p:grpSpPr>
        <p:sp>
          <p:nvSpPr>
            <p:cNvPr id="124959" name="Line 75"/>
            <p:cNvSpPr>
              <a:spLocks noChangeShapeType="1"/>
            </p:cNvSpPr>
            <p:nvPr/>
          </p:nvSpPr>
          <p:spPr bwMode="auto">
            <a:xfrm>
              <a:off x="1655" y="3385"/>
              <a:ext cx="1814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triangle" w="med" len="med"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4960" name="Text Box 76"/>
            <p:cNvSpPr txBox="1">
              <a:spLocks noChangeArrowheads="1"/>
            </p:cNvSpPr>
            <p:nvPr/>
          </p:nvSpPr>
          <p:spPr bwMode="auto">
            <a:xfrm>
              <a:off x="1791" y="3113"/>
              <a:ext cx="1634" cy="192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E</a:t>
              </a:r>
              <a:r>
                <a:rPr lang="en-US" altLang="zh-CN" sz="1400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KC,V</a:t>
              </a:r>
              <a:r>
                <a:rPr lang="en-US" altLang="zh-CN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{TS</a:t>
              </a:r>
              <a:r>
                <a:rPr lang="en-US" altLang="zh-CN" sz="1400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5</a:t>
              </a:r>
              <a:r>
                <a:rPr lang="en-US" altLang="zh-CN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+1}</a:t>
              </a:r>
              <a:endParaRPr lang="en-US" altLang="zh-CN" sz="1400" baseline="-25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536653" name="Text Box 77"/>
          <p:cNvSpPr txBox="1">
            <a:spLocks noChangeArrowheads="1"/>
          </p:cNvSpPr>
          <p:nvPr/>
        </p:nvSpPr>
        <p:spPr bwMode="auto">
          <a:xfrm>
            <a:off x="2124075" y="5589588"/>
            <a:ext cx="4537075" cy="30480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>
                <a:solidFill>
                  <a:srgbClr val="000000"/>
                </a:solidFill>
                <a:latin typeface="Times New Roman" panose="02020603050405020304" pitchFamily="18" charset="0"/>
              </a:rPr>
              <a:t>Ticket</a:t>
            </a:r>
            <a:r>
              <a:rPr lang="en-US" altLang="zh-CN" sz="14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tgs</a:t>
            </a:r>
            <a:r>
              <a:rPr lang="zh-CN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＝</a:t>
            </a:r>
            <a:r>
              <a:rPr lang="en-US" altLang="zh-CN" sz="1400">
                <a:solidFill>
                  <a:srgbClr val="000000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14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Ktgs</a:t>
            </a:r>
            <a:r>
              <a:rPr lang="en-US" altLang="zh-CN" sz="1400">
                <a:solidFill>
                  <a:srgbClr val="000000"/>
                </a:solidFill>
                <a:latin typeface="Times New Roman" panose="02020603050405020304" pitchFamily="18" charset="0"/>
              </a:rPr>
              <a:t>{K</a:t>
            </a:r>
            <a:r>
              <a:rPr lang="en-US" altLang="zh-CN" sz="14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C,tgs</a:t>
            </a:r>
            <a:r>
              <a:rPr lang="en-US" altLang="zh-CN" sz="1400">
                <a:solidFill>
                  <a:srgbClr val="000000"/>
                </a:solidFill>
                <a:latin typeface="Times New Roman" panose="02020603050405020304" pitchFamily="18" charset="0"/>
              </a:rPr>
              <a:t>, ID</a:t>
            </a:r>
            <a:r>
              <a:rPr lang="en-US" altLang="zh-CN" sz="14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1400">
                <a:solidFill>
                  <a:srgbClr val="000000"/>
                </a:solidFill>
                <a:latin typeface="Times New Roman" panose="02020603050405020304" pitchFamily="18" charset="0"/>
              </a:rPr>
              <a:t>, AD</a:t>
            </a:r>
            <a:r>
              <a:rPr lang="en-US" altLang="zh-CN" sz="14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1400">
                <a:solidFill>
                  <a:srgbClr val="000000"/>
                </a:solidFill>
                <a:latin typeface="Times New Roman" panose="02020603050405020304" pitchFamily="18" charset="0"/>
              </a:rPr>
              <a:t>, ID</a:t>
            </a:r>
            <a:r>
              <a:rPr lang="en-US" altLang="zh-CN" sz="14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tgs</a:t>
            </a:r>
            <a:r>
              <a:rPr lang="en-US" altLang="zh-CN" sz="1400">
                <a:solidFill>
                  <a:srgbClr val="000000"/>
                </a:solidFill>
                <a:latin typeface="Times New Roman" panose="02020603050405020304" pitchFamily="18" charset="0"/>
              </a:rPr>
              <a:t>, TS</a:t>
            </a:r>
            <a:r>
              <a:rPr lang="en-US" altLang="zh-CN" sz="14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1400">
                <a:solidFill>
                  <a:srgbClr val="000000"/>
                </a:solidFill>
                <a:latin typeface="Times New Roman" panose="02020603050405020304" pitchFamily="18" charset="0"/>
              </a:rPr>
              <a:t>, LT</a:t>
            </a:r>
            <a:r>
              <a:rPr lang="en-US" altLang="zh-CN" sz="14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1400">
                <a:solidFill>
                  <a:srgbClr val="000000"/>
                </a:solidFill>
                <a:latin typeface="Times New Roman" panose="02020603050405020304" pitchFamily="18" charset="0"/>
              </a:rPr>
              <a:t>}</a:t>
            </a:r>
            <a:endParaRPr lang="en-US" altLang="zh-CN" sz="1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36654" name="Text Box 78"/>
          <p:cNvSpPr txBox="1">
            <a:spLocks noChangeArrowheads="1"/>
          </p:cNvSpPr>
          <p:nvPr/>
        </p:nvSpPr>
        <p:spPr bwMode="auto">
          <a:xfrm>
            <a:off x="2124075" y="6308725"/>
            <a:ext cx="3960813" cy="30480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>
                <a:solidFill>
                  <a:srgbClr val="000000"/>
                </a:solidFill>
                <a:latin typeface="Times New Roman" panose="02020603050405020304" pitchFamily="18" charset="0"/>
              </a:rPr>
              <a:t>Ticket</a:t>
            </a:r>
            <a:r>
              <a:rPr lang="en-US" altLang="zh-CN" sz="14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V</a:t>
            </a:r>
            <a:r>
              <a:rPr lang="zh-CN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＝</a:t>
            </a:r>
            <a:r>
              <a:rPr lang="en-US" altLang="zh-CN" sz="1400">
                <a:solidFill>
                  <a:srgbClr val="000000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14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KV</a:t>
            </a:r>
            <a:r>
              <a:rPr lang="en-US" altLang="zh-CN" sz="1400">
                <a:solidFill>
                  <a:srgbClr val="000000"/>
                </a:solidFill>
                <a:latin typeface="Times New Roman" panose="02020603050405020304" pitchFamily="18" charset="0"/>
              </a:rPr>
              <a:t>{K</a:t>
            </a:r>
            <a:r>
              <a:rPr lang="en-US" altLang="zh-CN" sz="14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C,V</a:t>
            </a:r>
            <a:r>
              <a:rPr lang="en-US" altLang="zh-CN" sz="1400">
                <a:solidFill>
                  <a:srgbClr val="000000"/>
                </a:solidFill>
                <a:latin typeface="Times New Roman" panose="02020603050405020304" pitchFamily="18" charset="0"/>
              </a:rPr>
              <a:t>, ID</a:t>
            </a:r>
            <a:r>
              <a:rPr lang="en-US" altLang="zh-CN" sz="14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1400">
                <a:solidFill>
                  <a:srgbClr val="000000"/>
                </a:solidFill>
                <a:latin typeface="Times New Roman" panose="02020603050405020304" pitchFamily="18" charset="0"/>
              </a:rPr>
              <a:t>, AD</a:t>
            </a:r>
            <a:r>
              <a:rPr lang="en-US" altLang="zh-CN" sz="14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1400">
                <a:solidFill>
                  <a:srgbClr val="000000"/>
                </a:solidFill>
                <a:latin typeface="Times New Roman" panose="02020603050405020304" pitchFamily="18" charset="0"/>
              </a:rPr>
              <a:t>, ID</a:t>
            </a:r>
            <a:r>
              <a:rPr lang="en-US" altLang="zh-CN" sz="14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1400">
                <a:solidFill>
                  <a:srgbClr val="000000"/>
                </a:solidFill>
                <a:latin typeface="Times New Roman" panose="02020603050405020304" pitchFamily="18" charset="0"/>
              </a:rPr>
              <a:t>, TS</a:t>
            </a:r>
            <a:r>
              <a:rPr lang="en-US" altLang="zh-CN" sz="14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  <a:r>
              <a:rPr lang="en-US" altLang="zh-CN" sz="1400">
                <a:solidFill>
                  <a:srgbClr val="000000"/>
                </a:solidFill>
                <a:latin typeface="Times New Roman" panose="02020603050405020304" pitchFamily="18" charset="0"/>
              </a:rPr>
              <a:t>, LT</a:t>
            </a:r>
            <a:r>
              <a:rPr lang="en-US" altLang="zh-CN" sz="14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  <a:r>
              <a:rPr lang="en-US" altLang="zh-CN" sz="1400">
                <a:solidFill>
                  <a:srgbClr val="000000"/>
                </a:solidFill>
                <a:latin typeface="Times New Roman" panose="02020603050405020304" pitchFamily="18" charset="0"/>
              </a:rPr>
              <a:t>}</a:t>
            </a:r>
            <a:endParaRPr lang="en-US" altLang="zh-CN" sz="1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36655" name="Text Box 79"/>
          <p:cNvSpPr txBox="1">
            <a:spLocks noChangeArrowheads="1"/>
          </p:cNvSpPr>
          <p:nvPr/>
        </p:nvSpPr>
        <p:spPr bwMode="auto">
          <a:xfrm>
            <a:off x="2195513" y="5949950"/>
            <a:ext cx="2808287" cy="30480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>
                <a:solidFill>
                  <a:srgbClr val="000000"/>
                </a:solidFill>
                <a:latin typeface="Times New Roman" panose="02020603050405020304" pitchFamily="18" charset="0"/>
              </a:rPr>
              <a:t>AU</a:t>
            </a:r>
            <a:r>
              <a:rPr lang="en-US" altLang="zh-CN" sz="14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r>
              <a:rPr lang="zh-CN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＝</a:t>
            </a:r>
            <a:r>
              <a:rPr lang="en-US" altLang="zh-CN" sz="1400">
                <a:solidFill>
                  <a:srgbClr val="000000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14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KC,tgs</a:t>
            </a:r>
            <a:r>
              <a:rPr lang="en-US" altLang="zh-CN" sz="1400">
                <a:solidFill>
                  <a:srgbClr val="000000"/>
                </a:solidFill>
                <a:latin typeface="Times New Roman" panose="02020603050405020304" pitchFamily="18" charset="0"/>
              </a:rPr>
              <a:t>{ID</a:t>
            </a:r>
            <a:r>
              <a:rPr lang="en-US" altLang="zh-CN" sz="14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1400">
                <a:solidFill>
                  <a:srgbClr val="000000"/>
                </a:solidFill>
                <a:latin typeface="Times New Roman" panose="02020603050405020304" pitchFamily="18" charset="0"/>
              </a:rPr>
              <a:t>, AD</a:t>
            </a:r>
            <a:r>
              <a:rPr lang="en-US" altLang="zh-CN" sz="14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1400">
                <a:solidFill>
                  <a:srgbClr val="000000"/>
                </a:solidFill>
                <a:latin typeface="Times New Roman" panose="02020603050405020304" pitchFamily="18" charset="0"/>
              </a:rPr>
              <a:t>, TS</a:t>
            </a:r>
            <a:r>
              <a:rPr lang="en-US" altLang="zh-CN" sz="14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 sz="1400">
                <a:solidFill>
                  <a:srgbClr val="000000"/>
                </a:solidFill>
                <a:latin typeface="Times New Roman" panose="02020603050405020304" pitchFamily="18" charset="0"/>
              </a:rPr>
              <a:t>}</a:t>
            </a:r>
            <a:endParaRPr lang="en-US" altLang="zh-CN" sz="1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2" name="Group 80"/>
          <p:cNvGrpSpPr/>
          <p:nvPr/>
        </p:nvGrpSpPr>
        <p:grpSpPr bwMode="auto">
          <a:xfrm>
            <a:off x="1400175" y="1052513"/>
            <a:ext cx="6773863" cy="4897437"/>
            <a:chOff x="882" y="663"/>
            <a:chExt cx="4267" cy="3085"/>
          </a:xfrm>
        </p:grpSpPr>
        <p:sp>
          <p:nvSpPr>
            <p:cNvPr id="124953" name="Oval 81"/>
            <p:cNvSpPr>
              <a:spLocks noChangeArrowheads="1"/>
            </p:cNvSpPr>
            <p:nvPr/>
          </p:nvSpPr>
          <p:spPr bwMode="auto">
            <a:xfrm>
              <a:off x="882" y="3475"/>
              <a:ext cx="273" cy="273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K</a:t>
              </a:r>
              <a:r>
                <a:rPr lang="en-US" altLang="zh-CN" sz="1400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c</a:t>
              </a:r>
              <a:endParaRPr lang="en-US" altLang="zh-CN" sz="1400" baseline="-25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4954" name="Oval 82"/>
            <p:cNvSpPr>
              <a:spLocks noChangeArrowheads="1"/>
            </p:cNvSpPr>
            <p:nvPr/>
          </p:nvSpPr>
          <p:spPr bwMode="auto">
            <a:xfrm>
              <a:off x="928" y="708"/>
              <a:ext cx="273" cy="273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K</a:t>
              </a:r>
              <a:r>
                <a:rPr lang="en-US" altLang="zh-CN" sz="1400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c</a:t>
              </a:r>
              <a:endParaRPr lang="en-US" altLang="zh-CN" sz="1400" baseline="-25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4955" name="Oval 83"/>
            <p:cNvSpPr>
              <a:spLocks noChangeArrowheads="1"/>
            </p:cNvSpPr>
            <p:nvPr/>
          </p:nvSpPr>
          <p:spPr bwMode="auto">
            <a:xfrm>
              <a:off x="3468" y="663"/>
              <a:ext cx="273" cy="273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K</a:t>
              </a:r>
              <a:r>
                <a:rPr lang="en-US" altLang="zh-CN" sz="1400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tgs</a:t>
              </a:r>
              <a:endParaRPr lang="en-US" altLang="zh-CN" sz="1400" baseline="-25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4956" name="Oval 84"/>
            <p:cNvSpPr>
              <a:spLocks noChangeArrowheads="1"/>
            </p:cNvSpPr>
            <p:nvPr/>
          </p:nvSpPr>
          <p:spPr bwMode="auto">
            <a:xfrm>
              <a:off x="4876" y="3113"/>
              <a:ext cx="273" cy="273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K</a:t>
              </a:r>
              <a:r>
                <a:rPr lang="en-US" altLang="zh-CN" sz="1400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v</a:t>
              </a:r>
              <a:endParaRPr lang="en-US" altLang="zh-CN" sz="1400" baseline="-25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4957" name="Oval 85"/>
            <p:cNvSpPr>
              <a:spLocks noChangeArrowheads="1"/>
            </p:cNvSpPr>
            <p:nvPr/>
          </p:nvSpPr>
          <p:spPr bwMode="auto">
            <a:xfrm>
              <a:off x="2290" y="663"/>
              <a:ext cx="273" cy="273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K</a:t>
              </a:r>
              <a:r>
                <a:rPr lang="en-US" altLang="zh-CN" sz="1400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tgs</a:t>
              </a:r>
              <a:endParaRPr lang="en-US" altLang="zh-CN" sz="1400" baseline="-25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4958" name="Oval 86"/>
            <p:cNvSpPr>
              <a:spLocks noChangeArrowheads="1"/>
            </p:cNvSpPr>
            <p:nvPr/>
          </p:nvSpPr>
          <p:spPr bwMode="auto">
            <a:xfrm>
              <a:off x="4785" y="663"/>
              <a:ext cx="273" cy="273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K</a:t>
              </a:r>
              <a:r>
                <a:rPr lang="en-US" altLang="zh-CN" sz="1400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v</a:t>
              </a:r>
              <a:endParaRPr lang="en-US" altLang="zh-CN" sz="1400" baseline="-25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536663" name="Oval 87"/>
          <p:cNvSpPr>
            <a:spLocks noChangeArrowheads="1"/>
          </p:cNvSpPr>
          <p:nvPr/>
        </p:nvSpPr>
        <p:spPr bwMode="auto">
          <a:xfrm>
            <a:off x="1187450" y="6092825"/>
            <a:ext cx="433388" cy="433388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altLang="zh-CN" sz="1400">
                <a:solidFill>
                  <a:srgbClr val="000000"/>
                </a:solidFill>
                <a:latin typeface="Times New Roman" panose="02020603050405020304" pitchFamily="18" charset="0"/>
              </a:rPr>
              <a:t>K</a:t>
            </a:r>
            <a:r>
              <a:rPr lang="en-US" altLang="zh-CN" sz="14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c,tgs</a:t>
            </a:r>
            <a:endParaRPr lang="en-US" altLang="zh-CN" sz="1400" baseline="-250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36664" name="Oval 88"/>
          <p:cNvSpPr>
            <a:spLocks noChangeArrowheads="1"/>
          </p:cNvSpPr>
          <p:nvPr/>
        </p:nvSpPr>
        <p:spPr bwMode="auto">
          <a:xfrm>
            <a:off x="1690688" y="6092825"/>
            <a:ext cx="433387" cy="433388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altLang="zh-CN" sz="1400">
                <a:solidFill>
                  <a:srgbClr val="000000"/>
                </a:solidFill>
                <a:latin typeface="Times New Roman" panose="02020603050405020304" pitchFamily="18" charset="0"/>
              </a:rPr>
              <a:t>K</a:t>
            </a:r>
            <a:r>
              <a:rPr lang="en-US" altLang="zh-CN" sz="14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c,v</a:t>
            </a:r>
            <a:endParaRPr lang="en-US" altLang="zh-CN" sz="1400" baseline="-250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36665" name="Text Box 89"/>
          <p:cNvSpPr txBox="1">
            <a:spLocks noChangeArrowheads="1"/>
          </p:cNvSpPr>
          <p:nvPr/>
        </p:nvSpPr>
        <p:spPr bwMode="auto">
          <a:xfrm>
            <a:off x="5219700" y="5949950"/>
            <a:ext cx="2808288" cy="30480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>
                <a:solidFill>
                  <a:srgbClr val="000000"/>
                </a:solidFill>
                <a:latin typeface="Times New Roman" panose="02020603050405020304" pitchFamily="18" charset="0"/>
              </a:rPr>
              <a:t>AU‘</a:t>
            </a:r>
            <a:r>
              <a:rPr lang="en-US" altLang="zh-CN" sz="14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r>
              <a:rPr lang="zh-CN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＝</a:t>
            </a:r>
            <a:r>
              <a:rPr lang="en-US" altLang="zh-CN" sz="1400">
                <a:solidFill>
                  <a:srgbClr val="000000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14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Kcv</a:t>
            </a:r>
            <a:r>
              <a:rPr lang="en-US" altLang="zh-CN" sz="1400">
                <a:solidFill>
                  <a:srgbClr val="000000"/>
                </a:solidFill>
                <a:latin typeface="Times New Roman" panose="02020603050405020304" pitchFamily="18" charset="0"/>
              </a:rPr>
              <a:t>{ID</a:t>
            </a:r>
            <a:r>
              <a:rPr lang="en-US" altLang="zh-CN" sz="14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1400">
                <a:solidFill>
                  <a:srgbClr val="000000"/>
                </a:solidFill>
                <a:latin typeface="Times New Roman" panose="02020603050405020304" pitchFamily="18" charset="0"/>
              </a:rPr>
              <a:t>, AD</a:t>
            </a:r>
            <a:r>
              <a:rPr lang="en-US" altLang="zh-CN" sz="14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1400">
                <a:solidFill>
                  <a:srgbClr val="000000"/>
                </a:solidFill>
                <a:latin typeface="Times New Roman" panose="02020603050405020304" pitchFamily="18" charset="0"/>
              </a:rPr>
              <a:t>, TS</a:t>
            </a:r>
            <a:r>
              <a:rPr lang="en-US" altLang="zh-CN" sz="14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5</a:t>
            </a:r>
            <a:r>
              <a:rPr lang="en-US" altLang="zh-CN" sz="1400">
                <a:solidFill>
                  <a:srgbClr val="000000"/>
                </a:solidFill>
                <a:latin typeface="Times New Roman" panose="02020603050405020304" pitchFamily="18" charset="0"/>
              </a:rPr>
              <a:t>}</a:t>
            </a:r>
            <a:endParaRPr lang="en-US" altLang="zh-CN" sz="1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366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366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366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366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366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366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366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366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366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366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366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366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6653" grpId="0"/>
      <p:bldP spid="536654" grpId="0"/>
      <p:bldP spid="536655" grpId="0"/>
      <p:bldP spid="536663" grpId="0" animBg="1"/>
      <p:bldP spid="536664" grpId="0" animBg="1"/>
      <p:bldP spid="53666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用户所</a:t>
            </a:r>
            <a:r>
              <a:rPr lang="zh-CN" altLang="en-US" dirty="0"/>
              <a:t>知</a:t>
            </a:r>
            <a:r>
              <a:rPr lang="en-US" altLang="zh-CN" dirty="0" smtClean="0"/>
              <a:t>Something the user know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密码、口令等</a:t>
            </a:r>
            <a:endParaRPr lang="en-US" altLang="zh-CN" dirty="0" smtClean="0"/>
          </a:p>
          <a:p>
            <a:pPr lvl="1"/>
            <a:r>
              <a:rPr lang="zh-CN" altLang="en-US" dirty="0"/>
              <a:t>简单</a:t>
            </a:r>
            <a:r>
              <a:rPr lang="zh-CN" altLang="en-US" dirty="0" smtClean="0"/>
              <a:t>，开销小，容易泄密，最</a:t>
            </a:r>
            <a:r>
              <a:rPr lang="zh-CN" altLang="en-US" dirty="0"/>
              <a:t>不安全；</a:t>
            </a:r>
            <a:endParaRPr lang="zh-CN" altLang="en-US" dirty="0"/>
          </a:p>
          <a:p>
            <a:r>
              <a:rPr lang="zh-CN" altLang="en-US" dirty="0" smtClean="0"/>
              <a:t>用户所有</a:t>
            </a:r>
            <a:r>
              <a:rPr lang="en-US" altLang="zh-CN" dirty="0" smtClean="0"/>
              <a:t>Something the user possesses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身份证、护照、密钥盘等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泄密可能性较小，安全性高于第一类，系统相对</a:t>
            </a:r>
            <a:r>
              <a:rPr lang="zh-CN" altLang="en-US" dirty="0"/>
              <a:t>复杂</a:t>
            </a:r>
            <a:r>
              <a:rPr lang="zh-CN" altLang="en-US" dirty="0" smtClean="0"/>
              <a:t>；</a:t>
            </a:r>
            <a:endParaRPr lang="zh-CN" altLang="en-US" dirty="0" smtClean="0"/>
          </a:p>
          <a:p>
            <a:r>
              <a:rPr lang="zh-CN" altLang="en-US" dirty="0" smtClean="0"/>
              <a:t>用户特征</a:t>
            </a:r>
            <a:r>
              <a:rPr lang="en-US" altLang="zh-CN" dirty="0" smtClean="0"/>
              <a:t>Something the user is (or How he behaves)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指纹、笔迹、声音、虹膜、</a:t>
            </a:r>
            <a:r>
              <a:rPr lang="en-US" altLang="zh-CN" dirty="0" smtClean="0"/>
              <a:t>DNA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pPr lvl="1"/>
            <a:r>
              <a:rPr lang="zh-CN" altLang="en-US" dirty="0"/>
              <a:t>第</a:t>
            </a:r>
            <a:endParaRPr lang="zh-CN" altLang="en-US" dirty="0"/>
          </a:p>
          <a:p>
            <a:pPr lvl="1"/>
            <a:r>
              <a:rPr lang="zh-CN" altLang="en-US" dirty="0" smtClean="0"/>
              <a:t>安全性</a:t>
            </a:r>
            <a:r>
              <a:rPr lang="zh-CN" altLang="en-US" dirty="0"/>
              <a:t>最高</a:t>
            </a:r>
            <a:r>
              <a:rPr lang="zh-CN" altLang="en-US" dirty="0" smtClean="0"/>
              <a:t>，如窃取指纹很困难，涉及</a:t>
            </a:r>
            <a:r>
              <a:rPr lang="zh-CN" altLang="en-US" dirty="0"/>
              <a:t>更</a:t>
            </a:r>
            <a:r>
              <a:rPr lang="zh-CN" altLang="en-US" dirty="0" smtClean="0"/>
              <a:t>复杂算法</a:t>
            </a:r>
            <a:r>
              <a:rPr lang="zh-CN" altLang="en-US" dirty="0"/>
              <a:t>和实现技术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596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身份认证依据</a:t>
            </a:r>
            <a:endParaRPr lang="zh-CN" altLang="en-US" dirty="0"/>
          </a:p>
        </p:txBody>
      </p:sp>
      <p:sp>
        <p:nvSpPr>
          <p:cNvPr id="4915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0552D93-AA42-40C3-B325-82E9C3C4502C}" type="datetime1">
              <a:rPr lang="zh-CN" altLang="en-US" smtClean="0"/>
            </a:fld>
            <a:endParaRPr lang="en-US" altLang="zh-CN" smtClean="0"/>
          </a:p>
        </p:txBody>
      </p:sp>
      <p:sp>
        <p:nvSpPr>
          <p:cNvPr id="5" name="矩形 4"/>
          <p:cNvSpPr/>
          <p:nvPr/>
        </p:nvSpPr>
        <p:spPr>
          <a:xfrm>
            <a:off x="1259632" y="5877272"/>
            <a:ext cx="6409134" cy="461665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zh-CN" altLang="en-US" b="1" smtClean="0">
                <a:latin typeface="宋体" pitchFamily="2" charset="-122"/>
              </a:rPr>
              <a:t>公钥证书？？</a:t>
            </a:r>
            <a:endParaRPr lang="en-US" altLang="zh-CN" b="1">
              <a:latin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955" name="Picture 2" descr="9t4"/>
          <p:cNvPicPr>
            <a:picLocks noGrp="1" noChangeAspect="1" noChangeArrowheads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831850" y="1511300"/>
            <a:ext cx="7250113" cy="3900488"/>
          </a:xfrm>
          <a:noFill/>
        </p:spPr>
      </p:pic>
      <p:sp>
        <p:nvSpPr>
          <p:cNvPr id="53862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4000">
                <a:latin typeface="Times New Roman" panose="02020603050405020304" pitchFamily="18" charset="0"/>
              </a:rPr>
              <a:t>Kerberos</a:t>
            </a:r>
            <a:r>
              <a:rPr lang="zh-CN" altLang="en-US" sz="4000">
                <a:latin typeface="Times New Roman" panose="02020603050405020304" pitchFamily="18" charset="0"/>
              </a:rPr>
              <a:t>（</a:t>
            </a:r>
            <a:r>
              <a:rPr lang="en-US" altLang="zh-CN" sz="4000">
                <a:latin typeface="Times New Roman" panose="02020603050405020304" pitchFamily="18" charset="0"/>
              </a:rPr>
              <a:t>V4</a:t>
            </a:r>
            <a:r>
              <a:rPr lang="zh-CN" altLang="en-US" sz="4000">
                <a:latin typeface="Times New Roman" panose="02020603050405020304" pitchFamily="18" charset="0"/>
              </a:rPr>
              <a:t>）协议交互过程</a:t>
            </a:r>
            <a:endParaRPr lang="zh-CN" altLang="en-US" sz="4000">
              <a:latin typeface="Times New Roman" panose="02020603050405020304" pitchFamily="18" charset="0"/>
            </a:endParaRPr>
          </a:p>
        </p:txBody>
      </p:sp>
      <p:sp>
        <p:nvSpPr>
          <p:cNvPr id="125954" name="日期占位符 3"/>
          <p:cNvSpPr>
            <a:spLocks noGrp="1"/>
          </p:cNvSpPr>
          <p:nvPr>
            <p:ph type="dt" sz="half" idx="2"/>
          </p:nvPr>
        </p:nvSpPr>
        <p:spPr bwMode="auto">
          <a:noFill/>
          <a:ln>
            <a:miter lim="800000"/>
          </a:ln>
        </p:spPr>
        <p:txBody>
          <a:bodyPr wrap="square" lIns="91440" tIns="45720" rIns="91440" bIns="45720" numCol="1" anchorCtr="0" compatLnSpc="1"/>
          <a:lstStyle/>
          <a:p>
            <a:fld id="{3C430306-33F0-47E5-B486-22769C2F8BF3}" type="datetime1">
              <a:rPr lang="zh-CN" altLang="en-US" smtClean="0"/>
            </a:fld>
            <a:endParaRPr lang="en-US" altLang="zh-CN" smtClean="0"/>
          </a:p>
        </p:txBody>
      </p:sp>
      <p:sp>
        <p:nvSpPr>
          <p:cNvPr id="5" name="Text Box 77"/>
          <p:cNvSpPr txBox="1">
            <a:spLocks noChangeArrowheads="1"/>
          </p:cNvSpPr>
          <p:nvPr/>
        </p:nvSpPr>
        <p:spPr bwMode="auto">
          <a:xfrm>
            <a:off x="1115616" y="5505450"/>
            <a:ext cx="6103853" cy="369332"/>
          </a:xfrm>
          <a:prstGeom prst="rect">
            <a:avLst/>
          </a:prstGeom>
          <a:solidFill>
            <a:srgbClr val="FFFF00"/>
          </a:solidFill>
          <a:ln w="9525" algn="ctr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b="1">
                <a:solidFill>
                  <a:srgbClr val="000000"/>
                </a:solidFill>
                <a:latin typeface="Times New Roman" panose="02020603050405020304" pitchFamily="18" charset="0"/>
              </a:rPr>
              <a:t>Ticket</a:t>
            </a:r>
            <a:r>
              <a:rPr lang="en-US" altLang="zh-CN" sz="1800" b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tgs</a:t>
            </a:r>
            <a:r>
              <a:rPr lang="zh-CN" altLang="en-US" sz="1800" b="1">
                <a:solidFill>
                  <a:srgbClr val="000000"/>
                </a:solidFill>
                <a:latin typeface="Times New Roman" panose="02020603050405020304" pitchFamily="18" charset="0"/>
              </a:rPr>
              <a:t>＝</a:t>
            </a:r>
            <a:r>
              <a:rPr lang="en-US" altLang="zh-CN" sz="1800" b="1">
                <a:solidFill>
                  <a:srgbClr val="000000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1800" b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Ktgs</a:t>
            </a:r>
            <a:r>
              <a:rPr lang="en-US" altLang="zh-CN" sz="1800" b="1">
                <a:solidFill>
                  <a:srgbClr val="000000"/>
                </a:solidFill>
                <a:latin typeface="Times New Roman" panose="02020603050405020304" pitchFamily="18" charset="0"/>
              </a:rPr>
              <a:t>{K</a:t>
            </a:r>
            <a:r>
              <a:rPr lang="en-US" altLang="zh-CN" sz="1800" b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C,tgs</a:t>
            </a:r>
            <a:r>
              <a:rPr lang="en-US" altLang="zh-CN" sz="1800" b="1">
                <a:solidFill>
                  <a:srgbClr val="000000"/>
                </a:solidFill>
                <a:latin typeface="Times New Roman" panose="02020603050405020304" pitchFamily="18" charset="0"/>
              </a:rPr>
              <a:t>, ID</a:t>
            </a:r>
            <a:r>
              <a:rPr lang="en-US" altLang="zh-CN" sz="1800" b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1800" b="1">
                <a:solidFill>
                  <a:srgbClr val="000000"/>
                </a:solidFill>
                <a:latin typeface="Times New Roman" panose="02020603050405020304" pitchFamily="18" charset="0"/>
              </a:rPr>
              <a:t>, AD</a:t>
            </a:r>
            <a:r>
              <a:rPr lang="en-US" altLang="zh-CN" sz="1800" b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1800" b="1">
                <a:solidFill>
                  <a:srgbClr val="000000"/>
                </a:solidFill>
                <a:latin typeface="Times New Roman" panose="02020603050405020304" pitchFamily="18" charset="0"/>
              </a:rPr>
              <a:t>, ID</a:t>
            </a:r>
            <a:r>
              <a:rPr lang="en-US" altLang="zh-CN" sz="1800" b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tgs</a:t>
            </a:r>
            <a:r>
              <a:rPr lang="en-US" altLang="zh-CN" sz="1800" b="1">
                <a:solidFill>
                  <a:srgbClr val="000000"/>
                </a:solidFill>
                <a:latin typeface="Times New Roman" panose="02020603050405020304" pitchFamily="18" charset="0"/>
              </a:rPr>
              <a:t>, TS</a:t>
            </a:r>
            <a:r>
              <a:rPr lang="en-US" altLang="zh-CN" sz="1800" b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1800" b="1">
                <a:solidFill>
                  <a:srgbClr val="000000"/>
                </a:solidFill>
                <a:latin typeface="Times New Roman" panose="02020603050405020304" pitchFamily="18" charset="0"/>
              </a:rPr>
              <a:t>, LT</a:t>
            </a:r>
            <a:r>
              <a:rPr lang="en-US" altLang="zh-CN" sz="1800" b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1800" b="1">
                <a:solidFill>
                  <a:srgbClr val="000000"/>
                </a:solidFill>
                <a:latin typeface="Times New Roman" panose="02020603050405020304" pitchFamily="18" charset="0"/>
              </a:rPr>
              <a:t>}</a:t>
            </a:r>
            <a:endParaRPr lang="en-US" altLang="zh-CN" sz="18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Text Box 78"/>
          <p:cNvSpPr txBox="1">
            <a:spLocks noChangeArrowheads="1"/>
          </p:cNvSpPr>
          <p:nvPr/>
        </p:nvSpPr>
        <p:spPr bwMode="auto">
          <a:xfrm>
            <a:off x="1115615" y="5956697"/>
            <a:ext cx="6103853" cy="369332"/>
          </a:xfrm>
          <a:prstGeom prst="rect">
            <a:avLst/>
          </a:prstGeom>
          <a:solidFill>
            <a:srgbClr val="FFFF00"/>
          </a:solidFill>
          <a:ln w="9525" algn="ctr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b="1">
                <a:solidFill>
                  <a:srgbClr val="000000"/>
                </a:solidFill>
                <a:latin typeface="Times New Roman" panose="02020603050405020304" pitchFamily="18" charset="0"/>
              </a:rPr>
              <a:t>Ticket</a:t>
            </a:r>
            <a:r>
              <a:rPr lang="en-US" altLang="zh-CN" sz="1800" b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V</a:t>
            </a:r>
            <a:r>
              <a:rPr lang="zh-CN" altLang="en-US" sz="1800" b="1">
                <a:solidFill>
                  <a:srgbClr val="000000"/>
                </a:solidFill>
                <a:latin typeface="Times New Roman" panose="02020603050405020304" pitchFamily="18" charset="0"/>
              </a:rPr>
              <a:t>＝</a:t>
            </a:r>
            <a:r>
              <a:rPr lang="en-US" altLang="zh-CN" sz="1800" b="1">
                <a:solidFill>
                  <a:srgbClr val="000000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1800" b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KV</a:t>
            </a:r>
            <a:r>
              <a:rPr lang="en-US" altLang="zh-CN" sz="1800" b="1">
                <a:solidFill>
                  <a:srgbClr val="000000"/>
                </a:solidFill>
                <a:latin typeface="Times New Roman" panose="02020603050405020304" pitchFamily="18" charset="0"/>
              </a:rPr>
              <a:t>{K</a:t>
            </a:r>
            <a:r>
              <a:rPr lang="en-US" altLang="zh-CN" sz="1800" b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C,V</a:t>
            </a:r>
            <a:r>
              <a:rPr lang="en-US" altLang="zh-CN" sz="1800" b="1">
                <a:solidFill>
                  <a:srgbClr val="000000"/>
                </a:solidFill>
                <a:latin typeface="Times New Roman" panose="02020603050405020304" pitchFamily="18" charset="0"/>
              </a:rPr>
              <a:t>, ID</a:t>
            </a:r>
            <a:r>
              <a:rPr lang="en-US" altLang="zh-CN" sz="1800" b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1800" b="1">
                <a:solidFill>
                  <a:srgbClr val="000000"/>
                </a:solidFill>
                <a:latin typeface="Times New Roman" panose="02020603050405020304" pitchFamily="18" charset="0"/>
              </a:rPr>
              <a:t>, AD</a:t>
            </a:r>
            <a:r>
              <a:rPr lang="en-US" altLang="zh-CN" sz="1800" b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1800" b="1">
                <a:solidFill>
                  <a:srgbClr val="000000"/>
                </a:solidFill>
                <a:latin typeface="Times New Roman" panose="02020603050405020304" pitchFamily="18" charset="0"/>
              </a:rPr>
              <a:t>, ID</a:t>
            </a:r>
            <a:r>
              <a:rPr lang="en-US" altLang="zh-CN" sz="1800" b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1800" b="1">
                <a:solidFill>
                  <a:srgbClr val="000000"/>
                </a:solidFill>
                <a:latin typeface="Times New Roman" panose="02020603050405020304" pitchFamily="18" charset="0"/>
              </a:rPr>
              <a:t>, TS</a:t>
            </a:r>
            <a:r>
              <a:rPr lang="en-US" altLang="zh-CN" sz="1800" b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  <a:r>
              <a:rPr lang="en-US" altLang="zh-CN" sz="1800" b="1">
                <a:solidFill>
                  <a:srgbClr val="000000"/>
                </a:solidFill>
                <a:latin typeface="Times New Roman" panose="02020603050405020304" pitchFamily="18" charset="0"/>
              </a:rPr>
              <a:t>, LT</a:t>
            </a:r>
            <a:r>
              <a:rPr lang="en-US" altLang="zh-CN" sz="1800" b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  <a:r>
              <a:rPr lang="en-US" altLang="zh-CN" sz="1800" b="1">
                <a:solidFill>
                  <a:srgbClr val="000000"/>
                </a:solidFill>
                <a:latin typeface="Times New Roman" panose="02020603050405020304" pitchFamily="18" charset="0"/>
              </a:rPr>
              <a:t>}</a:t>
            </a:r>
            <a:endParaRPr lang="en-US" altLang="zh-CN" sz="18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非密码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口令等</a:t>
            </a:r>
            <a:endParaRPr lang="en-US" altLang="zh-CN" dirty="0" smtClean="0"/>
          </a:p>
          <a:p>
            <a:r>
              <a:rPr lang="zh-CN" altLang="en-US" dirty="0" smtClean="0"/>
              <a:t>基于</a:t>
            </a:r>
            <a:r>
              <a:rPr lang="zh-CN" altLang="en-US" dirty="0"/>
              <a:t>密码</a:t>
            </a:r>
            <a:r>
              <a:rPr lang="zh-CN" altLang="en-US" dirty="0" smtClean="0"/>
              <a:t>算法</a:t>
            </a:r>
            <a:endParaRPr lang="zh-CN" altLang="en-US" dirty="0"/>
          </a:p>
          <a:p>
            <a:pPr lvl="1"/>
            <a:r>
              <a:rPr lang="zh-CN" altLang="en-US" dirty="0" smtClean="0"/>
              <a:t>对称密码算法</a:t>
            </a:r>
            <a:endParaRPr lang="zh-CN" altLang="en-US" dirty="0"/>
          </a:p>
          <a:p>
            <a:pPr lvl="1"/>
            <a:r>
              <a:rPr lang="zh-CN" altLang="en-US" dirty="0" smtClean="0"/>
              <a:t>公开密码</a:t>
            </a:r>
            <a:r>
              <a:rPr lang="zh-CN" altLang="en-US" dirty="0"/>
              <a:t>算法</a:t>
            </a:r>
            <a:endParaRPr lang="zh-CN" altLang="en-US" dirty="0"/>
          </a:p>
          <a:p>
            <a:pPr lvl="1"/>
            <a:r>
              <a:rPr lang="zh-CN" altLang="en-US" dirty="0" smtClean="0"/>
              <a:t>密码</a:t>
            </a:r>
            <a:r>
              <a:rPr lang="zh-CN" altLang="en-US" dirty="0"/>
              <a:t>校验</a:t>
            </a:r>
            <a:r>
              <a:rPr lang="zh-CN" altLang="en-US" dirty="0" smtClean="0"/>
              <a:t>函数</a:t>
            </a:r>
            <a:endParaRPr lang="zh-CN" altLang="en-US" dirty="0" smtClean="0"/>
          </a:p>
          <a:p>
            <a:r>
              <a:rPr lang="zh-CN" altLang="en-US" dirty="0" smtClean="0"/>
              <a:t>零知识证明协议</a:t>
            </a:r>
            <a:endParaRPr lang="zh-CN" altLang="en-US" dirty="0" smtClean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599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身份认证机制</a:t>
            </a:r>
            <a:endParaRPr lang="zh-CN" altLang="en-US" dirty="0"/>
          </a:p>
        </p:txBody>
      </p:sp>
      <p:sp>
        <p:nvSpPr>
          <p:cNvPr id="50178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A0141E2-9075-43DB-A090-FCDF48D351C1}" type="datetime1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6.1 </a:t>
            </a:r>
            <a:r>
              <a:rPr lang="zh-CN" altLang="en-US" smtClean="0"/>
              <a:t>非密码认证机制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F76BC6-21BC-4824-AD03-8ED13D378C17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ea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sea</Template>
  <TotalTime>0</TotalTime>
  <Words>9612</Words>
  <Application>WPS 演示</Application>
  <PresentationFormat>全屏显示(4:3)</PresentationFormat>
  <Paragraphs>1395</Paragraphs>
  <Slides>70</Slides>
  <Notes>50</Notes>
  <HiddenSlides>13</HiddenSlides>
  <MMClips>0</MMClips>
  <ScaleCrop>false</ScaleCrop>
  <HeadingPairs>
    <vt:vector size="8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70</vt:i4>
      </vt:variant>
    </vt:vector>
  </HeadingPairs>
  <TitlesOfParts>
    <vt:vector size="93" baseType="lpstr">
      <vt:lpstr>Arial</vt:lpstr>
      <vt:lpstr>宋体</vt:lpstr>
      <vt:lpstr>Wingdings</vt:lpstr>
      <vt:lpstr>Tahoma</vt:lpstr>
      <vt:lpstr>Wingdings 3</vt:lpstr>
      <vt:lpstr>Verdana</vt:lpstr>
      <vt:lpstr>Wingdings 2</vt:lpstr>
      <vt:lpstr>华文行楷</vt:lpstr>
      <vt:lpstr>Times New Roman</vt:lpstr>
      <vt:lpstr>黑体</vt:lpstr>
      <vt:lpstr>Lucida Sans Unicode</vt:lpstr>
      <vt:lpstr>黑体</vt:lpstr>
      <vt:lpstr>Symbol</vt:lpstr>
      <vt:lpstr>PMingLiU</vt:lpstr>
      <vt:lpstr>TimesNewRoman,Bold</vt:lpstr>
      <vt:lpstr>TimesNewRoman</vt:lpstr>
      <vt:lpstr>Antykwa Poltawskiego Light</vt:lpstr>
      <vt:lpstr>文泉驿微米黑</vt:lpstr>
      <vt:lpstr>微软雅黑</vt:lpstr>
      <vt:lpstr>宋体</vt:lpstr>
      <vt:lpstr>Arial Unicode MS</vt:lpstr>
      <vt:lpstr>DejaVu Sans</vt:lpstr>
      <vt:lpstr>sea</vt:lpstr>
      <vt:lpstr>第七章 身份认证</vt:lpstr>
      <vt:lpstr>身份认证概述 </vt:lpstr>
      <vt:lpstr>用户对资源的访问过程</vt:lpstr>
      <vt:lpstr>身份认证攻击：</vt:lpstr>
      <vt:lpstr>身份认证分类</vt:lpstr>
      <vt:lpstr>身份认证组成及模型</vt:lpstr>
      <vt:lpstr>身份认证依据</vt:lpstr>
      <vt:lpstr>身份认证机制</vt:lpstr>
      <vt:lpstr>6.1 非密码认证机制</vt:lpstr>
      <vt:lpstr>非密码身份认证</vt:lpstr>
      <vt:lpstr>口令攻击 </vt:lpstr>
      <vt:lpstr>安全口令</vt:lpstr>
      <vt:lpstr>口令安全增强策略和机制</vt:lpstr>
      <vt:lpstr>口令机制：明文</vt:lpstr>
      <vt:lpstr>明文口令机制攻击 </vt:lpstr>
      <vt:lpstr>口令机制：hash口令表</vt:lpstr>
      <vt:lpstr>hash口令机制攻击 </vt:lpstr>
      <vt:lpstr>hash口令机制——字典攻击</vt:lpstr>
      <vt:lpstr>字典攻击——查表法获取口令</vt:lpstr>
      <vt:lpstr>口令机制：加盐Hash口令表</vt:lpstr>
      <vt:lpstr>温故而知新——身份认证依据</vt:lpstr>
      <vt:lpstr>温故而知新——身份认证机制</vt:lpstr>
      <vt:lpstr>加盐hash口令机制攻击 </vt:lpstr>
      <vt:lpstr>对抗重放攻击——一次性口令 </vt:lpstr>
      <vt:lpstr>口令序列S/KEY</vt:lpstr>
      <vt:lpstr>挑战/回答</vt:lpstr>
      <vt:lpstr>CAPTCHA</vt:lpstr>
      <vt:lpstr>时间戳</vt:lpstr>
      <vt:lpstr>基于地址的认证机制</vt:lpstr>
      <vt:lpstr>基于生物特征的认证机制</vt:lpstr>
      <vt:lpstr>个人令牌认证机制</vt:lpstr>
      <vt:lpstr>6.2基于密码的认证机制</vt:lpstr>
      <vt:lpstr>采用对称密码的认证机制</vt:lpstr>
      <vt:lpstr>基于对称密码的认证 </vt:lpstr>
      <vt:lpstr>基于对称密码的认证 </vt:lpstr>
      <vt:lpstr>基于对称密码的认证 </vt:lpstr>
      <vt:lpstr>认证协议实例——Needham-Schroeder</vt:lpstr>
      <vt:lpstr>Needham－Schroeder协议</vt:lpstr>
      <vt:lpstr>针对Needham-Schroeder的攻击</vt:lpstr>
      <vt:lpstr>Needham－Schroeder协议补充方案</vt:lpstr>
      <vt:lpstr>采用公开密码算法的机制</vt:lpstr>
      <vt:lpstr>基于公钥密码的认证 </vt:lpstr>
      <vt:lpstr>基于公钥密码的认证 </vt:lpstr>
      <vt:lpstr>基于公钥密码的认证 </vt:lpstr>
      <vt:lpstr>Needham－Scroeder（公钥方案）</vt:lpstr>
      <vt:lpstr>Needham－Scroeder（公钥方案）</vt:lpstr>
      <vt:lpstr>Needham－Scroeder（签名方案＋密钥交换）</vt:lpstr>
      <vt:lpstr>Denning-Sacco方案（公钥体制＋可信第三方）</vt:lpstr>
      <vt:lpstr>零知识身份认证 </vt:lpstr>
      <vt:lpstr>零知识身份认证——洞穴例子</vt:lpstr>
      <vt:lpstr>6.3 Kerberos 认证协议 </vt:lpstr>
      <vt:lpstr>Kerberos的产生背景</vt:lpstr>
      <vt:lpstr>潜在的攻击</vt:lpstr>
      <vt:lpstr>Kerberos简介</vt:lpstr>
      <vt:lpstr>Kerberos简介</vt:lpstr>
      <vt:lpstr>Kerberos认证系统模型</vt:lpstr>
      <vt:lpstr>Kerberos设计目标</vt:lpstr>
      <vt:lpstr>常用术语</vt:lpstr>
      <vt:lpstr>常用术语</vt:lpstr>
      <vt:lpstr>Kerberos——简单方案</vt:lpstr>
      <vt:lpstr>Kerberos设计思路（续）</vt:lpstr>
      <vt:lpstr>Kerberos——安全方案</vt:lpstr>
      <vt:lpstr>Kerberos——安全方案</vt:lpstr>
      <vt:lpstr>Kerberos Version 4</vt:lpstr>
      <vt:lpstr>Kerberos V4协议描述：第一阶段</vt:lpstr>
      <vt:lpstr>Kerberos V4协议描述：第二阶段</vt:lpstr>
      <vt:lpstr>Kerberos V4协议描述：第三阶段</vt:lpstr>
      <vt:lpstr>Kerberos V4协议描述：共享密钥及会话密钥</vt:lpstr>
      <vt:lpstr>Kerberos设计思路</vt:lpstr>
      <vt:lpstr>Kerberos（V4）协议交互过程</vt:lpstr>
    </vt:vector>
  </TitlesOfParts>
  <Company>ios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cao</dc:creator>
  <cp:lastModifiedBy>wtl</cp:lastModifiedBy>
  <cp:revision>462</cp:revision>
  <dcterms:created xsi:type="dcterms:W3CDTF">2019-05-22T06:47:17Z</dcterms:created>
  <dcterms:modified xsi:type="dcterms:W3CDTF">2019-05-22T06:47:17Z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2052-10.1.0.6758</vt:lpwstr>
  </property>
</Properties>
</file>