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1027" r:id="rId3"/>
    <p:sldId id="1028" r:id="rId4"/>
    <p:sldId id="1029" r:id="rId5"/>
    <p:sldId id="1030" r:id="rId6"/>
    <p:sldId id="1031" r:id="rId7"/>
    <p:sldId id="256" r:id="rId9"/>
    <p:sldId id="831" r:id="rId10"/>
    <p:sldId id="835" r:id="rId11"/>
    <p:sldId id="832" r:id="rId12"/>
    <p:sldId id="833" r:id="rId13"/>
    <p:sldId id="834" r:id="rId14"/>
    <p:sldId id="975" r:id="rId15"/>
    <p:sldId id="978" r:id="rId16"/>
    <p:sldId id="976" r:id="rId17"/>
    <p:sldId id="1032" r:id="rId18"/>
    <p:sldId id="979" r:id="rId19"/>
    <p:sldId id="980" r:id="rId20"/>
    <p:sldId id="1033" r:id="rId21"/>
    <p:sldId id="949" r:id="rId22"/>
    <p:sldId id="947" r:id="rId23"/>
    <p:sldId id="945" r:id="rId24"/>
    <p:sldId id="954" r:id="rId25"/>
    <p:sldId id="948" r:id="rId26"/>
    <p:sldId id="981" r:id="rId27"/>
    <p:sldId id="845" r:id="rId28"/>
    <p:sldId id="869" r:id="rId29"/>
    <p:sldId id="846" r:id="rId30"/>
    <p:sldId id="957" r:id="rId31"/>
    <p:sldId id="956" r:id="rId32"/>
    <p:sldId id="848" r:id="rId33"/>
    <p:sldId id="855" r:id="rId34"/>
    <p:sldId id="971" r:id="rId35"/>
    <p:sldId id="972" r:id="rId36"/>
    <p:sldId id="959" r:id="rId37"/>
    <p:sldId id="960" r:id="rId38"/>
    <p:sldId id="961" r:id="rId39"/>
    <p:sldId id="962" r:id="rId40"/>
    <p:sldId id="862" r:id="rId41"/>
    <p:sldId id="958" r:id="rId42"/>
    <p:sldId id="899" r:id="rId43"/>
    <p:sldId id="866" r:id="rId44"/>
    <p:sldId id="989" r:id="rId45"/>
    <p:sldId id="1039" r:id="rId46"/>
    <p:sldId id="1040" r:id="rId47"/>
    <p:sldId id="1041" r:id="rId48"/>
    <p:sldId id="982" r:id="rId49"/>
    <p:sldId id="996" r:id="rId50"/>
    <p:sldId id="912" r:id="rId51"/>
    <p:sldId id="997" r:id="rId52"/>
    <p:sldId id="918" r:id="rId53"/>
    <p:sldId id="874" r:id="rId54"/>
    <p:sldId id="921" r:id="rId55"/>
    <p:sldId id="922" r:id="rId56"/>
    <p:sldId id="1038" r:id="rId57"/>
    <p:sldId id="992" r:id="rId58"/>
    <p:sldId id="993" r:id="rId59"/>
    <p:sldId id="1001" r:id="rId60"/>
    <p:sldId id="1009" r:id="rId61"/>
    <p:sldId id="1003" r:id="rId62"/>
    <p:sldId id="1004" r:id="rId63"/>
    <p:sldId id="1011" r:id="rId64"/>
    <p:sldId id="1012" r:id="rId65"/>
    <p:sldId id="881" r:id="rId66"/>
    <p:sldId id="1010" r:id="rId67"/>
    <p:sldId id="1043" r:id="rId68"/>
    <p:sldId id="885" r:id="rId69"/>
    <p:sldId id="886" r:id="rId70"/>
    <p:sldId id="894" r:id="rId71"/>
    <p:sldId id="896" r:id="rId72"/>
    <p:sldId id="1044" r:id="rId73"/>
    <p:sldId id="897" r:id="rId74"/>
    <p:sldId id="1016" r:id="rId75"/>
    <p:sldId id="1034" r:id="rId76"/>
    <p:sldId id="1014" r:id="rId77"/>
    <p:sldId id="924" r:id="rId78"/>
    <p:sldId id="925" r:id="rId79"/>
    <p:sldId id="926" r:id="rId80"/>
    <p:sldId id="927" r:id="rId81"/>
    <p:sldId id="932" r:id="rId82"/>
    <p:sldId id="1017" r:id="rId83"/>
    <p:sldId id="1018" r:id="rId84"/>
    <p:sldId id="1019" r:id="rId8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414" autoAdjust="0"/>
  </p:normalViewPr>
  <p:slideViewPr>
    <p:cSldViewPr>
      <p:cViewPr varScale="1">
        <p:scale>
          <a:sx n="108" d="100"/>
          <a:sy n="108" d="100"/>
        </p:scale>
        <p:origin x="1710" y="114"/>
      </p:cViewPr>
      <p:guideLst>
        <p:guide orient="horz" pos="2160"/>
        <p:guide pos="2880"/>
      </p:guideLst>
    </p:cSldViewPr>
  </p:slideViewPr>
  <p:outlineViewPr>
    <p:cViewPr>
      <p:scale>
        <a:sx n="33" d="100"/>
        <a:sy n="33" d="100"/>
      </p:scale>
      <p:origin x="0" y="-5713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pPr>
              <a:defRPr/>
            </a:pPr>
            <a:endParaRPr lang="en-US" altLang="zh-CN"/>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defRPr>
            </a:lvl1pPr>
          </a:lstStyle>
          <a:p>
            <a:pPr>
              <a:defRPr/>
            </a:pPr>
            <a:fld id="{C65FCC5F-753D-40E6-93C5-199018A9B99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C94A20-4B17-4732-90D5-939A41A0C6AA}" type="slidenum">
              <a:rPr lang="zh-CN" altLang="en-AU"/>
            </a:fld>
            <a:endParaRPr lang="en-AU"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11B8FF7-643F-4D98-AD30-12D06C900FA2}" type="slidenum">
              <a:rPr lang="en-US" altLang="zh-CN" smtClean="0"/>
            </a:fld>
            <a:endParaRPr lang="en-US" altLang="zh-CN" smtClean="0"/>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38DC63C-F73E-4F43-B7D6-540DDA469E10}" type="slidenum">
              <a:rPr lang="en-US" altLang="zh-CN" smtClean="0"/>
            </a:fld>
            <a:endParaRPr lang="en-US" altLang="zh-CN" smtClean="0"/>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r>
              <a:rPr lang="zh-CN" altLang="en-US" smtClean="0"/>
              <a:t>上级向下级传达命令</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576BA6B-4B06-48C9-97B8-DDD57CADC536}" type="slidenum">
              <a:rPr lang="en-US" altLang="zh-CN" smtClean="0"/>
            </a:fld>
            <a:endParaRPr lang="en-US" altLang="zh-CN" smtClean="0"/>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p:spPr>
        <p:txBody>
          <a:bodyPr/>
          <a:lstStyle/>
          <a:p>
            <a:r>
              <a:rPr lang="zh-CN" altLang="en-US" smtClean="0"/>
              <a:t>上级向下级传达命令</a:t>
            </a: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BC79F25-50F5-45D5-B3CA-99C83378BE93}" type="slidenum">
              <a:rPr lang="en-US" altLang="zh-CN" smtClean="0"/>
            </a:fld>
            <a:endParaRPr lang="en-US" altLang="zh-CN" smtClean="0"/>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r>
              <a:rPr lang="zh-CN" altLang="en-US" smtClean="0"/>
              <a:t>上级向下级传达命令</a:t>
            </a: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4CDE596-ACBF-4C23-9A43-18935C53C58C}" type="slidenum">
              <a:rPr lang="en-US" altLang="zh-CN" smtClean="0"/>
            </a:fld>
            <a:endParaRPr lang="en-US" altLang="zh-CN" smtClean="0"/>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fld>
            <a:endParaRPr lang="en-US" altLang="zh-CN" smtClean="0"/>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4375912-788A-4014-9575-80788B4380DB}" type="slidenum">
              <a:rPr lang="en-US" altLang="zh-CN" smtClean="0"/>
            </a:fld>
            <a:endParaRPr lang="en-US" altLang="zh-CN" smtClean="0"/>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74ECEBF-C607-4B50-BC8B-997D7EB4C328}" type="slidenum">
              <a:rPr lang="en-US" altLang="zh-CN" smtClean="0"/>
            </a:fld>
            <a:endParaRPr lang="en-US" altLang="zh-CN" smtClean="0"/>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r>
              <a:rPr lang="zh-CN" altLang="en-US" smtClean="0">
                <a:latin typeface="宋体" pitchFamily="2" charset="-122"/>
              </a:rPr>
              <a:t>与屏蔽路由器相比，双宿主主机网关堡垒主机的系统软件可用于维护护系统日志、硬件拷贝日志或远程日志。但弱点也比较突出，一旦攻击者侵入堡垒主机并使其只具有路由功能，任何网上用户均可以随便访问内部网。此外，双宿主主机结构的安全性也受到堡垒主机本身的安全性的限制，因为它与数据通讯共用同一个计算机系统。堡垒主机本身的任何安全缺陷，都直接影响到防火墙的安全性。保卫路由器比保卫主机较易实现</a:t>
            </a:r>
            <a:endParaRPr lang="zh-CN" altLang="en-US" smtClean="0">
              <a:latin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D322C30-6ED6-48C1-98B2-16CBE590AFCF}" type="slidenum">
              <a:rPr lang="en-US" altLang="zh-CN" smtClean="0"/>
            </a:fld>
            <a:endParaRPr lang="en-US" altLang="zh-CN" smtClean="0"/>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A37912DD-413D-4519-867F-72DD2C6F7BC8}" type="slidenum">
              <a:rPr lang="en-US" altLang="zh-CN" smtClean="0"/>
            </a:fld>
            <a:endParaRPr lang="en-US" altLang="zh-CN" smtClean="0"/>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p:spPr>
        <p:txBody>
          <a:bodyPr/>
          <a:lstStyle/>
          <a:p>
            <a:r>
              <a:rPr lang="en-US" altLang="zh-CN" smtClean="0"/>
              <a:t>DMZ</a:t>
            </a:r>
            <a:r>
              <a:rPr lang="zh-CN" altLang="en-US" smtClean="0"/>
              <a:t>是英文“</a:t>
            </a:r>
            <a:r>
              <a:rPr lang="en-US" altLang="zh-CN" smtClean="0"/>
              <a:t>demilitarized zone”</a:t>
            </a:r>
            <a:r>
              <a:rPr lang="zh-CN" altLang="en-US" smtClean="0"/>
              <a:t>的缩写，中文名称为“隔离区”，也称“非军事化区”。它是为了解决安装防火墙后外部网络的访问用户不能访问内部网络服务器的问题，而设立的一个非安全系统与安全系统之间的缓冲区。</a:t>
            </a: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fld>
            <a:endParaRPr lang="en-US" altLang="zh-CN" smtClean="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p:spPr>
        <p:txBody>
          <a:bodyPr/>
          <a:lstStyle/>
          <a:p>
            <a:pPr eaLnBrk="1" hangingPunct="1"/>
            <a:endParaRPr lang="zh-CN" altLang="en-US"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fld>
            <a:endParaRPr lang="en-AU"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sz="1200" b="0" i="0" kern="1200" smtClean="0">
                <a:solidFill>
                  <a:schemeClr val="tx1"/>
                </a:solidFill>
                <a:latin typeface="Times New Roman" panose="02020603050405020304" pitchFamily="18" charset="0"/>
                <a:ea typeface="宋体" pitchFamily="2" charset="-122"/>
                <a:cs typeface="+mn-cs"/>
              </a:rPr>
              <a:t>NNTP（Network News Transport Protocol</a:t>
            </a:r>
            <a:r>
              <a:rPr kumimoji="1" lang="zh-CN" altLang="en-US" sz="1200" b="0" i="0" kern="1200" smtClean="0">
                <a:solidFill>
                  <a:schemeClr val="tx1"/>
                </a:solidFill>
                <a:latin typeface="Times New Roman" panose="02020603050405020304" pitchFamily="18" charset="0"/>
                <a:ea typeface="宋体" pitchFamily="2" charset="-122"/>
                <a:cs typeface="+mn-cs"/>
              </a:rPr>
              <a:t>（</a:t>
            </a:r>
            <a:r>
              <a:rPr kumimoji="1" lang="en-US" sz="1200" b="0" i="0" kern="1200" smtClean="0">
                <a:solidFill>
                  <a:schemeClr val="tx1"/>
                </a:solidFill>
                <a:latin typeface="Times New Roman" panose="02020603050405020304" pitchFamily="18" charset="0"/>
                <a:ea typeface="宋体" pitchFamily="2" charset="-122"/>
                <a:cs typeface="+mn-cs"/>
              </a:rPr>
              <a:t>RFC-977）</a:t>
            </a:r>
            <a:r>
              <a:rPr kumimoji="1" lang="zh-CN" altLang="en-US" sz="1200" b="0" i="0" kern="1200" smtClean="0">
                <a:solidFill>
                  <a:schemeClr val="tx1"/>
                </a:solidFill>
                <a:latin typeface="Times New Roman" panose="02020603050405020304" pitchFamily="18" charset="0"/>
                <a:ea typeface="宋体" pitchFamily="2" charset="-122"/>
                <a:cs typeface="+mn-cs"/>
              </a:rPr>
              <a:t>网络新闻传输协议。</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F14DA08-4BC4-4316-B564-9A6C0A1E26BA}" type="slidenum">
              <a:rPr lang="en-US" altLang="zh-CN" smtClean="0"/>
            </a:fld>
            <a:endParaRPr lang="en-US" altLang="zh-CN" smtClean="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r>
              <a:rPr lang="zh-CN" altLang="en-US" smtClean="0"/>
              <a:t>路由仅以目的地址为依据，避免源地址欺骗：</a:t>
            </a:r>
            <a:endParaRPr lang="en-US" altLang="zh-CN" smtClean="0"/>
          </a:p>
          <a:p>
            <a:r>
              <a:rPr lang="en-US" altLang="zh-CN" smtClean="0"/>
              <a:t>	</a:t>
            </a:r>
            <a:r>
              <a:rPr lang="zh-CN" altLang="en-US" smtClean="0"/>
              <a:t>进入内部，肯定来自外部，源地址肯定为外部地址</a:t>
            </a:r>
            <a:endParaRPr lang="en-US" altLang="zh-CN" smtClean="0"/>
          </a:p>
          <a:p>
            <a:r>
              <a:rPr lang="en-US" altLang="zh-CN" smtClean="0"/>
              <a:t>	</a:t>
            </a:r>
            <a:r>
              <a:rPr lang="zh-CN" altLang="en-US" smtClean="0"/>
              <a:t>离开内容，源地址肯定为内部地址</a:t>
            </a:r>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5A9F6C8-9F1E-4F79-855A-01E7BF7ADEBF}" type="slidenum">
              <a:rPr lang="en-US" altLang="zh-CN" smtClean="0"/>
            </a:fld>
            <a:endParaRPr lang="en-US" altLang="zh-CN" smtClean="0"/>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5360C36-F53C-4F62-82D7-02CC300688B5}" type="slidenum">
              <a:rPr lang="en-US" altLang="zh-CN" smtClean="0"/>
            </a:fld>
            <a:endParaRPr lang="en-US" altLang="zh-CN" smtClean="0"/>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135"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pic>
        <p:nvPicPr>
          <p:cNvPr id="18" name="Picture 2" descr="D:\my thesis\dissertation\final\LOGO.png"/>
          <p:cNvPicPr>
            <a:picLocks noChangeAspect="1" noChangeArrowheads="1"/>
          </p:cNvPicPr>
          <p:nvPr/>
        </p:nvPicPr>
        <p:blipFill>
          <a:blip r:embed="rId3"/>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DF5FE1C5-8DED-4333-8274-6A7BAD09051A}"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7A777FF-333A-444D-982E-AB70784FC57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2B6A7FAB-4B61-47A0-B8CD-EF8B814F243F}" type="slidenum">
              <a:rPr lang="zh-CN" altLang="en-US"/>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E982322-CFD8-4733-BCDB-7C738FF0A364}"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5C95070-2358-41A3-8734-96042BDDDF06}" type="slidenum">
              <a:rPr lang="en-US" altLang="zh-CN" smtClean="0"/>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08FB92C-4350-4FBD-A4BF-880056BDAF26}"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30356B0-FB74-49A0-8449-E2A7344EA6D6}" type="slidenum">
              <a:rPr lang="en-US" altLang="zh-CN" smtClean="0"/>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3CFBB87-483F-4EC1-9EEF-B2AC0D5AB1C1}" type="slidenum">
              <a:rPr lang="en-US" altLang="zh-CN" smtClean="0"/>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719263"/>
            <a:ext cx="8229600" cy="4411662"/>
          </a:xfrm>
        </p:spPr>
        <p:txBody>
          <a:bodyPr/>
          <a:lstStyle/>
          <a:p>
            <a:pPr lvl="0"/>
            <a:r>
              <a:rPr lang="zh-CN" altLang="en-US" noProof="0" smtClean="0"/>
              <a:t>单击图标添加表格</a:t>
            </a:r>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fld id="{D48A487C-9863-460D-866C-5F8898849234}" type="datetime1">
              <a:rPr lang="zh-CN" altLang="en-US" smtClean="0"/>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7E9044E-9A95-46E7-8158-A8B5C095C60C}" type="slidenum">
              <a:rPr lang="en-US" altLang="zh-CN" smtClean="0"/>
            </a:fld>
            <a:endParaRPr lang="en-US" altLang="zh-CN"/>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79CC9DA4-A4DF-494F-8003-018E3449D523}"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lstStyle>
          <a:p>
            <a:pPr>
              <a:defRPr/>
            </a:pPr>
            <a:fld id="{85C95070-2358-41A3-8734-96042BDDDF06}" type="slidenum">
              <a:rPr lang="en-US" altLang="zh-CN" smtClean="0"/>
            </a:fld>
            <a:endParaRPr lang="en-US" altLang="zh-CN"/>
          </a:p>
        </p:txBody>
      </p:sp>
      <p:pic>
        <p:nvPicPr>
          <p:cNvPr id="11" name="Picture 2" descr="D:\my thesis\dissertation\final\LOGO.png"/>
          <p:cNvPicPr>
            <a:picLocks noChangeAspect="1" noChangeArrowheads="1"/>
          </p:cNvPicPr>
          <p:nvPr/>
        </p:nvPicPr>
        <p:blipFill>
          <a:blip r:embed="rId15"/>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32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8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4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3.wmf"/><Relationship Id="rId7" Type="http://schemas.openxmlformats.org/officeDocument/2006/relationships/oleObject" Target="../embeddings/oleObject7.bin"/><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5.wmf"/><Relationship Id="rId11" Type="http://schemas.openxmlformats.org/officeDocument/2006/relationships/oleObject" Target="../embeddings/oleObject9.bin"/><Relationship Id="rId10" Type="http://schemas.openxmlformats.org/officeDocument/2006/relationships/image" Target="../media/image14.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1.vml"/><Relationship Id="rId3" Type="http://schemas.openxmlformats.org/officeDocument/2006/relationships/slideLayout" Target="../slideLayouts/slideLayout4.xml"/><Relationship Id="rId2" Type="http://schemas.openxmlformats.org/officeDocument/2006/relationships/image" Target="../media/image30.emf"/><Relationship Id="rId1"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2.vml"/><Relationship Id="rId3" Type="http://schemas.openxmlformats.org/officeDocument/2006/relationships/slideLayout" Target="../slideLayouts/slideLayout4.xml"/><Relationship Id="rId2" Type="http://schemas.openxmlformats.org/officeDocument/2006/relationships/image" Target="../media/image31.emf"/><Relationship Id="rId1"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7.emf"/><Relationship Id="rId1" Type="http://schemas.openxmlformats.org/officeDocument/2006/relationships/oleObject" Target="../embeddings/oleObject19.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4.vml"/><Relationship Id="rId3" Type="http://schemas.openxmlformats.org/officeDocument/2006/relationships/slideLayout" Target="../slideLayouts/slideLayout10.xml"/><Relationship Id="rId2" Type="http://schemas.openxmlformats.org/officeDocument/2006/relationships/image" Target="../media/image38.emf"/><Relationship Id="rId1" Type="http://schemas.openxmlformats.org/officeDocument/2006/relationships/oleObject" Target="../embeddings/oleObject20.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40.jpe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5.vml"/><Relationship Id="rId3" Type="http://schemas.openxmlformats.org/officeDocument/2006/relationships/slideLayout" Target="../slideLayouts/slideLayout10.xml"/><Relationship Id="rId2" Type="http://schemas.openxmlformats.org/officeDocument/2006/relationships/image" Target="../media/image41.emf"/><Relationship Id="rId1"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endParaRPr lang="zh-CN" altLang="en-US" smtClean="0"/>
          </a:p>
          <a:p>
            <a:pPr lvl="1"/>
            <a:r>
              <a:rPr lang="zh-CN" altLang="en-US" smtClean="0"/>
              <a:t>基于用户和资源分级（“安全标签”）：多级访问控制</a:t>
            </a:r>
            <a:endParaRPr lang="zh-CN" altLang="en-US" smtClean="0"/>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endParaRPr lang="zh-CN" altLang="en-US" smtClean="0"/>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endParaRPr lang="zh-CN" altLang="en-US" smtClean="0"/>
          </a:p>
        </p:txBody>
      </p:sp>
      <p:sp>
        <p:nvSpPr>
          <p:cNvPr id="128002" name="Rectangle 2"/>
          <p:cNvSpPr>
            <a:spLocks noGrp="1" noChangeArrowheads="1"/>
          </p:cNvSpPr>
          <p:nvPr>
            <p:ph type="title"/>
          </p:nvPr>
        </p:nvSpPr>
        <p:spPr/>
        <p:txBody>
          <a:bodyPr>
            <a:normAutofit fontScale="90000"/>
          </a:bodyPr>
          <a:lstStyle/>
          <a:p>
            <a:r>
              <a:rPr lang="zh-CN" altLang="en-US" smtClean="0"/>
              <a:t>温故而知新</a:t>
            </a:r>
            <a:r>
              <a:rPr lang="en-US" altLang="zh-CN" smtClean="0"/>
              <a:t>——</a:t>
            </a:r>
            <a:r>
              <a:rPr lang="zh-CN" altLang="en-US" smtClean="0"/>
              <a:t>访问控制的一般实现机制和方法</a:t>
            </a:r>
            <a:endParaRPr lang="zh-CN" altLang="en-US"/>
          </a:p>
        </p:txBody>
      </p:sp>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p:txBody>
          <a:bodyPr/>
          <a:lstStyle/>
          <a:p>
            <a:pPr eaLnBrk="1" hangingPunct="1"/>
            <a:r>
              <a:rPr lang="zh-CN" altLang="en-US" smtClean="0"/>
              <a:t>古代人们房屋之间修建的墙，防止火灾发生的时候蔓延到别的房屋</a:t>
            </a:r>
            <a:endParaRPr lang="zh-CN" altLang="en-US" smtClean="0"/>
          </a:p>
        </p:txBody>
      </p:sp>
      <p:sp>
        <p:nvSpPr>
          <p:cNvPr id="99330" name="Rectangle 2"/>
          <p:cNvSpPr>
            <a:spLocks noGrp="1" noChangeArrowheads="1"/>
          </p:cNvSpPr>
          <p:nvPr>
            <p:ph type="title"/>
          </p:nvPr>
        </p:nvSpPr>
        <p:spPr/>
        <p:txBody>
          <a:bodyPr/>
          <a:lstStyle/>
          <a:p>
            <a:pPr eaLnBrk="1" fontAlgn="auto" hangingPunct="1">
              <a:spcAft>
                <a:spcPts val="0"/>
              </a:spcAft>
              <a:defRPr/>
            </a:pPr>
            <a:r>
              <a:rPr lang="zh-CN" altLang="en-US" smtClean="0"/>
              <a:t>防火墙概念</a:t>
            </a:r>
            <a:r>
              <a:rPr lang="en-US" altLang="zh-CN" smtClean="0"/>
              <a:t>——</a:t>
            </a:r>
            <a:r>
              <a:rPr lang="zh-CN" altLang="en-US" smtClean="0"/>
              <a:t>本意</a:t>
            </a:r>
            <a:endParaRPr lang="zh-CN" altLang="en-US"/>
          </a:p>
        </p:txBody>
      </p:sp>
      <p:sp>
        <p:nvSpPr>
          <p:cNvPr id="29698" name="日期占位符 3"/>
          <p:cNvSpPr>
            <a:spLocks noGrp="1"/>
          </p:cNvSpPr>
          <p:nvPr>
            <p:ph type="dt" sz="half" idx="2"/>
          </p:nvPr>
        </p:nvSpPr>
        <p:spPr bwMode="auto">
          <a:noFill/>
          <a:ln>
            <a:miter lim="800000"/>
          </a:ln>
        </p:spPr>
        <p:txBody>
          <a:bodyPr wrap="square" lIns="91440" tIns="45720" rIns="91440" bIns="45720" numCol="1" anchorCtr="0" compatLnSpc="1"/>
          <a:lstStyle/>
          <a:p>
            <a:fld id="{E05C6BC7-7A52-49F0-BE16-ECAF0EBF23A5}" type="datetime1">
              <a:rPr lang="zh-CN" altLang="en-US" smtClean="0"/>
            </a:fld>
            <a:endParaRPr lang="en-US" altLang="zh-CN" smtClean="0"/>
          </a:p>
        </p:txBody>
      </p:sp>
      <p:sp>
        <p:nvSpPr>
          <p:cNvPr id="2969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2970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0BC60705-622E-495D-842F-61265A39AFDA}" type="slidenum">
              <a:rPr lang="en-US" altLang="zh-CN" smtClean="0"/>
            </a:fld>
            <a:endParaRPr lang="en-US" altLang="zh-CN" smtClean="0"/>
          </a:p>
        </p:txBody>
      </p:sp>
      <p:pic>
        <p:nvPicPr>
          <p:cNvPr id="29703" name="Picture 4"/>
          <p:cNvPicPr>
            <a:picLocks noChangeAspect="1" noChangeArrowheads="1"/>
          </p:cNvPicPr>
          <p:nvPr/>
        </p:nvPicPr>
        <p:blipFill>
          <a:blip r:embed="rId1"/>
          <a:srcRect/>
          <a:stretch>
            <a:fillRect/>
          </a:stretch>
        </p:blipFill>
        <p:spPr bwMode="auto">
          <a:xfrm>
            <a:off x="1258912" y="3284538"/>
            <a:ext cx="6121400" cy="2392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92500" lnSpcReduction="20000"/>
          </a:bodyPr>
          <a:lstStyle/>
          <a:p>
            <a:r>
              <a:rPr lang="zh-CN" altLang="en-US" dirty="0" smtClean="0"/>
              <a:t>高级网络访问控制设备（一系列部件的组合）</a:t>
            </a:r>
            <a:endParaRPr lang="en-US" altLang="zh-CN" dirty="0" smtClean="0"/>
          </a:p>
          <a:p>
            <a:pPr lvl="1"/>
            <a:r>
              <a:rPr lang="zh-CN" altLang="en-US" dirty="0" smtClean="0"/>
              <a:t>位置：位于不同网络安全域之间</a:t>
            </a:r>
            <a:endParaRPr lang="en-US" altLang="zh-CN" dirty="0" smtClean="0"/>
          </a:p>
          <a:p>
            <a:pPr lvl="2"/>
            <a:r>
              <a:rPr lang="zh-CN" altLang="en-US" dirty="0" smtClean="0"/>
              <a:t>可信</a:t>
            </a:r>
            <a:r>
              <a:rPr lang="zh-CN" altLang="en-US" dirty="0"/>
              <a:t>（内部</a:t>
            </a:r>
            <a:r>
              <a:rPr lang="zh-CN" altLang="en-US" dirty="0" smtClean="0"/>
              <a:t>）</a:t>
            </a:r>
            <a:r>
              <a:rPr lang="zh-CN" altLang="en-US" dirty="0"/>
              <a:t>网络</a:t>
            </a:r>
            <a:r>
              <a:rPr lang="zh-CN" altLang="en-US" dirty="0" smtClean="0"/>
              <a:t>与</a:t>
            </a:r>
            <a:r>
              <a:rPr lang="zh-CN" altLang="en-US" dirty="0"/>
              <a:t>不可信</a:t>
            </a:r>
            <a:r>
              <a:rPr lang="zh-CN" altLang="en-US" dirty="0" smtClean="0"/>
              <a:t>（外部）网络</a:t>
            </a:r>
            <a:endParaRPr lang="en-US" altLang="zh-CN" dirty="0" smtClean="0"/>
          </a:p>
          <a:p>
            <a:pPr lvl="1"/>
            <a:r>
              <a:rPr lang="zh-CN" altLang="en-US" dirty="0" smtClean="0"/>
              <a:t>功能：唯一通道，执行访问控制策略</a:t>
            </a:r>
            <a:endParaRPr lang="en-US" altLang="zh-CN" dirty="0" smtClean="0"/>
          </a:p>
          <a:p>
            <a:pPr lvl="2"/>
            <a:r>
              <a:rPr lang="zh-CN" altLang="en-US" dirty="0" smtClean="0"/>
              <a:t>允许、拒绝、监视、记录进出网络的访问行为</a:t>
            </a:r>
            <a:endParaRPr lang="en-US" altLang="zh-CN" dirty="0" smtClean="0"/>
          </a:p>
          <a:p>
            <a:pPr lvl="2"/>
            <a:r>
              <a:rPr lang="zh-CN" altLang="en-US" dirty="0" smtClean="0"/>
              <a:t>只有经过授权的流量才可以通过防火墙</a:t>
            </a:r>
            <a:endParaRPr lang="en-US" altLang="zh-CN" dirty="0" smtClean="0"/>
          </a:p>
          <a:p>
            <a:pPr lvl="1"/>
            <a:r>
              <a:rPr lang="zh-CN" altLang="en-US" dirty="0" smtClean="0"/>
              <a:t>目的：防止外部网络用户以非法手段进入内部网络访问内部网络资源，保护内部网络操作环境。</a:t>
            </a:r>
            <a:endParaRPr lang="en-US" altLang="zh-CN" dirty="0" smtClean="0"/>
          </a:p>
          <a:p>
            <a:r>
              <a:rPr lang="zh-CN" altLang="en-US" dirty="0" smtClean="0"/>
              <a:t>类似：门禁、门卫。 </a:t>
            </a:r>
            <a:endParaRPr lang="zh-CN" altLang="en-US" dirty="0" smtClean="0"/>
          </a:p>
          <a:p>
            <a:endParaRPr lang="en-US" altLang="zh-CN" dirty="0" smtClean="0"/>
          </a:p>
          <a:p>
            <a:endParaRPr lang="zh-CN" altLang="en-US" dirty="0" smtClean="0"/>
          </a:p>
          <a:p>
            <a:endParaRPr lang="zh-CN" altLang="en-US" dirty="0" smtClean="0"/>
          </a:p>
        </p:txBody>
      </p:sp>
      <p:sp>
        <p:nvSpPr>
          <p:cNvPr id="100354" name="Rectangle 2"/>
          <p:cNvSpPr>
            <a:spLocks noGrp="1" noChangeArrowheads="1"/>
          </p:cNvSpPr>
          <p:nvPr>
            <p:ph type="title"/>
          </p:nvPr>
        </p:nvSpPr>
        <p:spPr/>
        <p:txBody>
          <a:bodyPr/>
          <a:lstStyle/>
          <a:p>
            <a:r>
              <a:rPr lang="zh-CN" altLang="en-US" dirty="0" smtClean="0"/>
              <a:t>防火墙概念</a:t>
            </a:r>
            <a:r>
              <a:rPr lang="en-US" altLang="zh-CN" dirty="0" smtClean="0"/>
              <a:t>——</a:t>
            </a:r>
            <a:r>
              <a:rPr lang="zh-CN" altLang="en-US" dirty="0" smtClean="0"/>
              <a:t>实意</a:t>
            </a:r>
            <a:endParaRPr lang="zh-CN" altLang="en-US" dirty="0"/>
          </a:p>
        </p:txBody>
      </p:sp>
      <p:sp>
        <p:nvSpPr>
          <p:cNvPr id="30722" name="日期占位符 4"/>
          <p:cNvSpPr>
            <a:spLocks noGrp="1"/>
          </p:cNvSpPr>
          <p:nvPr>
            <p:ph type="dt" sz="half" idx="2"/>
          </p:nvPr>
        </p:nvSpPr>
        <p:spPr/>
        <p:txBody>
          <a:bodyPr/>
          <a:lstStyle/>
          <a:p>
            <a:fld id="{9BB389D7-936E-4C30-8901-DFC70A37DF75}" type="datetime1">
              <a:rPr lang="zh-CN" altLang="en-US" smtClean="0"/>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fld>
            <a:endParaRPr lang="en-US" altLang="zh-CN" smtClean="0"/>
          </a:p>
        </p:txBody>
      </p:sp>
      <p:graphicFrame>
        <p:nvGraphicFramePr>
          <p:cNvPr id="9" name="对象 8"/>
          <p:cNvGraphicFramePr>
            <a:graphicFrameLocks noChangeAspect="1"/>
          </p:cNvGraphicFramePr>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14650" name="" r:id="rId1" imgW="3189605" imgH="958850" progId="Visio.Drawing.11">
                  <p:embed/>
                </p:oleObj>
              </mc:Choice>
              <mc:Fallback>
                <p:oleObj name="" r:id="rId1" imgW="3189605" imgH="958850" progId="Visio.Drawing.11">
                  <p:embed/>
                  <p:pic>
                    <p:nvPicPr>
                      <p:cNvPr id="0" name="Picture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dirty="0"/>
              <a:t>1</a:t>
            </a:r>
            <a:r>
              <a:rPr lang="zh-CN" altLang="en-US" dirty="0"/>
              <a:t>）创建一个阻塞点</a:t>
            </a:r>
            <a:endParaRPr lang="zh-CN" altLang="en-US" dirty="0"/>
          </a:p>
          <a:p>
            <a:r>
              <a:rPr lang="en-US" altLang="zh-CN" dirty="0"/>
              <a:t>2</a:t>
            </a:r>
            <a:r>
              <a:rPr lang="zh-CN" altLang="en-US" dirty="0"/>
              <a:t>）实现安全策略 </a:t>
            </a:r>
            <a:endParaRPr lang="zh-CN" altLang="en-US" dirty="0"/>
          </a:p>
          <a:p>
            <a:r>
              <a:rPr lang="en-US" altLang="zh-CN" dirty="0"/>
              <a:t>3</a:t>
            </a:r>
            <a:r>
              <a:rPr lang="zh-CN" altLang="en-US" dirty="0"/>
              <a:t>）记录网络活动</a:t>
            </a:r>
            <a:endParaRPr lang="zh-CN" altLang="en-US" dirty="0"/>
          </a:p>
          <a:p>
            <a:r>
              <a:rPr lang="en-US" altLang="zh-CN" dirty="0"/>
              <a:t>4</a:t>
            </a:r>
            <a:r>
              <a:rPr lang="zh-CN" altLang="en-US" dirty="0"/>
              <a:t>）限制网络暴露</a:t>
            </a:r>
            <a:endParaRPr lang="en-US" altLang="zh-CN" dirty="0"/>
          </a:p>
          <a:p>
            <a:r>
              <a:rPr lang="en-US" altLang="zh-CN" dirty="0"/>
              <a:t>5</a:t>
            </a:r>
            <a:r>
              <a:rPr lang="zh-CN" altLang="en-US" dirty="0"/>
              <a:t>）安全功能实现平台</a:t>
            </a:r>
            <a:endParaRPr lang="en-US" altLang="zh-CN" dirty="0"/>
          </a:p>
          <a:p>
            <a:r>
              <a:rPr lang="zh-CN" altLang="en-US" dirty="0" smtClean="0"/>
              <a:t>并不</a:t>
            </a:r>
            <a:r>
              <a:rPr lang="zh-CN" altLang="en-US" dirty="0"/>
              <a:t>能防范一切网络安全威胁，不应视作所有安全问题的最终解决方案</a:t>
            </a:r>
            <a:endParaRPr lang="zh-CN" altLang="en-US" dirty="0"/>
          </a:p>
          <a:p>
            <a:endParaRPr lang="zh-CN" altLang="en-US" dirty="0"/>
          </a:p>
        </p:txBody>
      </p:sp>
      <p:sp>
        <p:nvSpPr>
          <p:cNvPr id="77826" name="Rectangle 2"/>
          <p:cNvSpPr>
            <a:spLocks noGrp="1" noChangeArrowheads="1"/>
          </p:cNvSpPr>
          <p:nvPr>
            <p:ph type="title"/>
          </p:nvPr>
        </p:nvSpPr>
        <p:spPr/>
        <p:txBody>
          <a:bodyPr/>
          <a:lstStyle/>
          <a:p>
            <a:r>
              <a:rPr lang="zh-CN" altLang="en-US" dirty="0" smtClean="0"/>
              <a:t>防火墙能做什么</a:t>
            </a:r>
            <a:endParaRPr lang="zh-CN" altLang="en-US" dirty="0"/>
          </a:p>
        </p:txBody>
      </p:sp>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dirty="0" smtClean="0"/>
              <a:t>在私有网络和外网</a:t>
            </a:r>
            <a:r>
              <a:rPr lang="en-US" altLang="zh-CN" dirty="0" smtClean="0"/>
              <a:t>Internet</a:t>
            </a:r>
            <a:r>
              <a:rPr lang="zh-CN" altLang="en-US" dirty="0" smtClean="0"/>
              <a:t>间建立一个检查点</a:t>
            </a:r>
            <a:r>
              <a:rPr lang="en-US" altLang="zh-CN" dirty="0" smtClean="0"/>
              <a:t>——</a:t>
            </a:r>
            <a:r>
              <a:rPr lang="zh-CN" altLang="en-US" dirty="0" smtClean="0"/>
              <a:t>关卡</a:t>
            </a:r>
            <a:endParaRPr lang="en-US" altLang="zh-CN" dirty="0" smtClean="0"/>
          </a:p>
          <a:p>
            <a:pPr lvl="1"/>
            <a:r>
              <a:rPr lang="zh-CN" altLang="en-US" dirty="0" smtClean="0"/>
              <a:t>要求所有流量都通过该检查点</a:t>
            </a:r>
            <a:endParaRPr lang="en-US" altLang="zh-CN" dirty="0" smtClean="0"/>
          </a:p>
          <a:p>
            <a:pPr lvl="1"/>
            <a:r>
              <a:rPr lang="zh-CN" altLang="en-US" dirty="0" smtClean="0"/>
              <a:t>可在该检查点监视、过滤和检查所有进出流量。</a:t>
            </a:r>
            <a:endParaRPr lang="zh-CN" altLang="en-US" dirty="0"/>
          </a:p>
        </p:txBody>
      </p:sp>
      <p:sp>
        <p:nvSpPr>
          <p:cNvPr id="81922" name="Rectangle 2"/>
          <p:cNvSpPr>
            <a:spLocks noGrp="1" noChangeArrowheads="1"/>
          </p:cNvSpPr>
          <p:nvPr>
            <p:ph type="title"/>
          </p:nvPr>
        </p:nvSpPr>
        <p:spPr/>
        <p:txBody>
          <a:bodyPr/>
          <a:lstStyle/>
          <a:p>
            <a:r>
              <a:rPr lang="zh-CN" altLang="en-US" smtClean="0"/>
              <a:t>创建一个阻塞点 </a:t>
            </a:r>
            <a:endParaRPr lang="zh-CN" altLang="en-US"/>
          </a:p>
        </p:txBody>
      </p:sp>
      <p:graphicFrame>
        <p:nvGraphicFramePr>
          <p:cNvPr id="81924" name="Object 4"/>
          <p:cNvGraphicFramePr>
            <a:graphicFrameLocks noChangeAspect="1"/>
          </p:cNvGraphicFramePr>
          <p:nvPr/>
        </p:nvGraphicFramePr>
        <p:xfrm>
          <a:off x="1066800" y="3933056"/>
          <a:ext cx="2971800" cy="1584325"/>
        </p:xfrm>
        <a:graphic>
          <a:graphicData uri="http://schemas.openxmlformats.org/presentationml/2006/ole">
            <mc:AlternateContent xmlns:mc="http://schemas.openxmlformats.org/markup-compatibility/2006">
              <mc:Choice xmlns:v="urn:schemas-microsoft-com:vml" Requires="v">
                <p:oleObj spid="_x0000_s21852" name="Visio" r:id="rId1" imgW="2223770" imgH="1184910" progId="Visio.Drawing.11">
                  <p:embed/>
                </p:oleObj>
              </mc:Choice>
              <mc:Fallback>
                <p:oleObj name="Visio" r:id="rId1" imgW="2223770" imgH="1184910" progId="Visio.Drawing.11">
                  <p:embed/>
                  <p:pic>
                    <p:nvPicPr>
                      <p:cNvPr id="0" name="Picture 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33056"/>
                        <a:ext cx="29718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Rectangle 5"/>
          <p:cNvSpPr>
            <a:spLocks noChangeArrowheads="1"/>
          </p:cNvSpPr>
          <p:nvPr/>
        </p:nvSpPr>
        <p:spPr bwMode="auto">
          <a:xfrm>
            <a:off x="467544" y="5661248"/>
            <a:ext cx="3672408" cy="830997"/>
          </a:xfrm>
          <a:prstGeom prst="rect">
            <a:avLst/>
          </a:prstGeom>
          <a:solidFill>
            <a:srgbClr val="FFFF00"/>
          </a:solidFill>
          <a:ln>
            <a:noFill/>
          </a:ln>
          <a:effectLst/>
        </p:spPr>
        <p:txBody>
          <a:bodyPr wrap="square">
            <a:spAutoFit/>
          </a:bodyPr>
          <a:lstStyle/>
          <a:p>
            <a:r>
              <a:rPr kumimoji="0" lang="zh-CN" altLang="en-US" b="1">
                <a:solidFill>
                  <a:srgbClr val="000066"/>
                </a:solidFill>
                <a:latin typeface="Arial" panose="020B0604020202020204" pitchFamily="34" charset="0"/>
              </a:rPr>
              <a:t>没有防火墙，分散管理，效率</a:t>
            </a:r>
            <a:r>
              <a:rPr kumimoji="0" lang="zh-CN" altLang="en-US" b="1" smtClean="0">
                <a:solidFill>
                  <a:srgbClr val="000066"/>
                </a:solidFill>
                <a:latin typeface="Arial" panose="020B0604020202020204" pitchFamily="34" charset="0"/>
              </a:rPr>
              <a:t>低下</a:t>
            </a:r>
            <a:endParaRPr kumimoji="0" lang="zh-CN" altLang="en-US" b="1">
              <a:solidFill>
                <a:srgbClr val="000066"/>
              </a:solidFill>
              <a:latin typeface="Arial" panose="020B0604020202020204" pitchFamily="34" charset="0"/>
            </a:endParaRPr>
          </a:p>
        </p:txBody>
      </p:sp>
      <p:graphicFrame>
        <p:nvGraphicFramePr>
          <p:cNvPr id="81926" name="Object 6"/>
          <p:cNvGraphicFramePr>
            <a:graphicFrameLocks noChangeAspect="1"/>
          </p:cNvGraphicFramePr>
          <p:nvPr/>
        </p:nvGraphicFramePr>
        <p:xfrm>
          <a:off x="4953000" y="4085456"/>
          <a:ext cx="2973388" cy="1341438"/>
        </p:xfrm>
        <a:graphic>
          <a:graphicData uri="http://schemas.openxmlformats.org/presentationml/2006/ole">
            <mc:AlternateContent xmlns:mc="http://schemas.openxmlformats.org/markup-compatibility/2006">
              <mc:Choice xmlns:v="urn:schemas-microsoft-com:vml" Requires="v">
                <p:oleObj spid="_x0000_s21853" name="Visio" r:id="rId3" imgW="2972435" imgH="1342390" progId="Visio.Drawing.11">
                  <p:embed/>
                </p:oleObj>
              </mc:Choice>
              <mc:Fallback>
                <p:oleObj name="Visio" r:id="rId3" imgW="2972435" imgH="1342390" progId="Visio.Drawing.11">
                  <p:embed/>
                  <p:pic>
                    <p:nvPicPr>
                      <p:cNvPr id="0" name="Picture 2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085456"/>
                        <a:ext cx="29733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5"/>
          <p:cNvSpPr>
            <a:spLocks noChangeArrowheads="1"/>
          </p:cNvSpPr>
          <p:nvPr/>
        </p:nvSpPr>
        <p:spPr bwMode="auto">
          <a:xfrm>
            <a:off x="4737009" y="5665857"/>
            <a:ext cx="3445322" cy="830997"/>
          </a:xfrm>
          <a:prstGeom prst="rect">
            <a:avLst/>
          </a:prstGeom>
          <a:solidFill>
            <a:srgbClr val="FFFF00"/>
          </a:solidFill>
          <a:ln>
            <a:noFill/>
          </a:ln>
          <a:effectLst/>
        </p:spPr>
        <p:txBody>
          <a:bodyPr wrap="square">
            <a:spAutoFit/>
          </a:bodyPr>
          <a:lstStyle/>
          <a:p>
            <a:r>
              <a:rPr kumimoji="0" lang="zh-CN" altLang="en-US" b="1" smtClean="0">
                <a:solidFill>
                  <a:srgbClr val="000066"/>
                </a:solidFill>
                <a:latin typeface="Arial" panose="020B0604020202020204" pitchFamily="34" charset="0"/>
              </a:rPr>
              <a:t>使用</a:t>
            </a:r>
            <a:r>
              <a:rPr kumimoji="0" lang="zh-CN" altLang="en-US" b="1">
                <a:solidFill>
                  <a:srgbClr val="000066"/>
                </a:solidFill>
                <a:latin typeface="Arial" panose="020B0604020202020204" pitchFamily="34" charset="0"/>
              </a:rPr>
              <a:t>防火墙，集中管理，高效率</a:t>
            </a:r>
            <a:endParaRPr kumimoji="0" lang="zh-CN" altLang="en-US" b="1">
              <a:solidFill>
                <a:srgbClr val="000066"/>
              </a:solidFill>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ppt_x"/>
                                          </p:val>
                                        </p:tav>
                                        <p:tav tm="100000">
                                          <p:val>
                                            <p:strVal val="#ppt_x"/>
                                          </p:val>
                                        </p:tav>
                                      </p:tavLst>
                                    </p:anim>
                                    <p:anim calcmode="lin" valueType="num">
                                      <p:cBhvr additive="base">
                                        <p:cTn id="20"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normAutofit lnSpcReduction="10000"/>
          </a:bodyPr>
          <a:lstStyle/>
          <a:p>
            <a:r>
              <a:rPr lang="zh-CN" altLang="en-US" smtClean="0"/>
              <a:t>安全策略：</a:t>
            </a:r>
            <a:endParaRPr lang="en-US" altLang="zh-CN" smtClean="0"/>
          </a:p>
          <a:p>
            <a:pPr lvl="1"/>
            <a:r>
              <a:rPr lang="zh-CN" altLang="en-US" smtClean="0"/>
              <a:t>对哪些人和哪些行为被允许做出规定</a:t>
            </a:r>
            <a:endParaRPr lang="en-US" altLang="zh-CN" smtClean="0"/>
          </a:p>
          <a:p>
            <a:r>
              <a:rPr lang="zh-CN" altLang="en-US" smtClean="0"/>
              <a:t>常见安全策略</a:t>
            </a:r>
            <a:r>
              <a:rPr lang="en-US" altLang="zh-CN" smtClean="0"/>
              <a:t>——</a:t>
            </a:r>
            <a:r>
              <a:rPr lang="zh-CN" altLang="en-US" smtClean="0"/>
              <a:t>访问</a:t>
            </a:r>
            <a:r>
              <a:rPr lang="zh-CN" altLang="en-US"/>
              <a:t>控制</a:t>
            </a:r>
            <a:endParaRPr lang="zh-CN" altLang="en-US"/>
          </a:p>
          <a:p>
            <a:pPr lvl="1"/>
            <a:r>
              <a:rPr lang="zh-CN" altLang="en-US"/>
              <a:t>服务</a:t>
            </a:r>
            <a:r>
              <a:rPr lang="zh-CN" altLang="en-US" smtClean="0"/>
              <a:t>控制：确定</a:t>
            </a:r>
            <a:r>
              <a:rPr lang="zh-CN" altLang="en-US"/>
              <a:t>哪些服务可以被</a:t>
            </a:r>
            <a:r>
              <a:rPr lang="zh-CN" altLang="en-US" smtClean="0"/>
              <a:t>访问</a:t>
            </a:r>
            <a:endParaRPr lang="en-US" altLang="zh-CN"/>
          </a:p>
          <a:p>
            <a:pPr lvl="2"/>
            <a:r>
              <a:rPr lang="en-US" altLang="zh-CN"/>
              <a:t>eg</a:t>
            </a:r>
            <a:r>
              <a:rPr lang="zh-CN" altLang="en-US"/>
              <a:t>，</a:t>
            </a:r>
            <a:r>
              <a:rPr lang="en-US" altLang="zh-CN"/>
              <a:t>web</a:t>
            </a:r>
            <a:r>
              <a:rPr lang="zh-CN" altLang="en-US"/>
              <a:t>，</a:t>
            </a:r>
            <a:r>
              <a:rPr lang="en-US" altLang="zh-CN"/>
              <a:t>email</a:t>
            </a:r>
            <a:endParaRPr lang="zh-CN" altLang="en-US"/>
          </a:p>
          <a:p>
            <a:pPr lvl="1"/>
            <a:r>
              <a:rPr lang="zh-CN" altLang="en-US"/>
              <a:t>方向</a:t>
            </a:r>
            <a:r>
              <a:rPr lang="zh-CN" altLang="en-US" smtClean="0"/>
              <a:t>控制：对特定服务，控制哪个方向允许通过防火墙</a:t>
            </a:r>
            <a:endParaRPr lang="en-US" altLang="zh-CN"/>
          </a:p>
          <a:p>
            <a:pPr lvl="2"/>
            <a:r>
              <a:rPr lang="en-US" altLang="zh-CN"/>
              <a:t>eg</a:t>
            </a:r>
            <a:r>
              <a:rPr lang="zh-CN" altLang="en-US"/>
              <a:t>，选课</a:t>
            </a:r>
            <a:r>
              <a:rPr lang="en-US" altLang="zh-CN"/>
              <a:t>server</a:t>
            </a:r>
            <a:r>
              <a:rPr lang="zh-CN" altLang="en-US"/>
              <a:t>（选课），</a:t>
            </a:r>
            <a:r>
              <a:rPr lang="en-US" altLang="zh-CN"/>
              <a:t>web</a:t>
            </a:r>
            <a:endParaRPr lang="zh-CN" altLang="en-US"/>
          </a:p>
          <a:p>
            <a:pPr lvl="1"/>
            <a:r>
              <a:rPr lang="zh-CN" altLang="en-US"/>
              <a:t>行为</a:t>
            </a:r>
            <a:r>
              <a:rPr lang="zh-CN" altLang="en-US" smtClean="0"/>
              <a:t>控制：控制特定服务</a:t>
            </a:r>
            <a:r>
              <a:rPr lang="zh-CN" altLang="en-US"/>
              <a:t>的行为</a:t>
            </a:r>
            <a:endParaRPr lang="en-US" altLang="zh-CN"/>
          </a:p>
          <a:p>
            <a:pPr lvl="2"/>
            <a:r>
              <a:rPr lang="en-US" altLang="zh-CN"/>
              <a:t>eg</a:t>
            </a:r>
            <a:r>
              <a:rPr lang="zh-CN" altLang="en-US"/>
              <a:t>，</a:t>
            </a:r>
            <a:r>
              <a:rPr lang="en-US" altLang="zh-CN"/>
              <a:t>web</a:t>
            </a:r>
            <a:r>
              <a:rPr lang="zh-CN" altLang="en-US"/>
              <a:t>，只读不</a:t>
            </a:r>
            <a:r>
              <a:rPr lang="zh-CN" altLang="en-US" smtClean="0"/>
              <a:t>写</a:t>
            </a:r>
            <a:endParaRPr lang="en-US" altLang="zh-CN"/>
          </a:p>
        </p:txBody>
      </p:sp>
      <p:sp>
        <p:nvSpPr>
          <p:cNvPr id="79874" name="Rectangle 2"/>
          <p:cNvSpPr>
            <a:spLocks noGrp="1" noChangeArrowheads="1"/>
          </p:cNvSpPr>
          <p:nvPr>
            <p:ph type="title"/>
          </p:nvPr>
        </p:nvSpPr>
        <p:spPr/>
        <p:txBody>
          <a:bodyPr/>
          <a:lstStyle/>
          <a:p>
            <a:r>
              <a:rPr lang="zh-CN" altLang="en-US" smtClean="0"/>
              <a:t>实现安全策略 </a:t>
            </a:r>
            <a:endParaRPr lang="zh-CN" altLang="en-US"/>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en-US" smtClean="0"/>
              <a:t>服务控制示例：</a:t>
            </a:r>
            <a:endParaRPr lang="en-US" altLang="zh-CN" smtClean="0"/>
          </a:p>
          <a:p>
            <a:pPr lvl="1"/>
            <a:r>
              <a:rPr lang="zh-CN" altLang="en-US" smtClean="0"/>
              <a:t>允许任何人访问受保护服务器上的</a:t>
            </a:r>
            <a:r>
              <a:rPr lang="en-US" altLang="zh-CN" smtClean="0"/>
              <a:t>Web</a:t>
            </a:r>
            <a:r>
              <a:rPr lang="zh-CN" altLang="en-US" smtClean="0"/>
              <a:t>站点，不允许</a:t>
            </a:r>
            <a:r>
              <a:rPr lang="en-US" altLang="zh-CN" smtClean="0"/>
              <a:t>telnet</a:t>
            </a:r>
            <a:r>
              <a:rPr lang="zh-CN" altLang="en-US" smtClean="0"/>
              <a:t>登陆服务器。</a:t>
            </a:r>
            <a:endParaRPr lang="zh-CN" altLang="en-US" smtClean="0"/>
          </a:p>
          <a:p>
            <a:endParaRPr lang="en-US" altLang="zh-CN"/>
          </a:p>
        </p:txBody>
      </p:sp>
      <p:sp>
        <p:nvSpPr>
          <p:cNvPr id="79874" name="Rectangle 2"/>
          <p:cNvSpPr>
            <a:spLocks noGrp="1" noChangeArrowheads="1"/>
          </p:cNvSpPr>
          <p:nvPr>
            <p:ph type="title"/>
          </p:nvPr>
        </p:nvSpPr>
        <p:spPr/>
        <p:txBody>
          <a:bodyPr/>
          <a:lstStyle/>
          <a:p>
            <a:r>
              <a:rPr lang="zh-CN" altLang="en-US" smtClean="0"/>
              <a:t>实现安全策略 </a:t>
            </a:r>
            <a:endParaRPr lang="zh-CN" altLang="en-US"/>
          </a:p>
        </p:txBody>
      </p:sp>
      <p:graphicFrame>
        <p:nvGraphicFramePr>
          <p:cNvPr id="79876" name="Object 4"/>
          <p:cNvGraphicFramePr>
            <a:graphicFrameLocks noChangeAspect="1"/>
          </p:cNvGraphicFramePr>
          <p:nvPr/>
        </p:nvGraphicFramePr>
        <p:xfrm>
          <a:off x="1619672" y="4016647"/>
          <a:ext cx="5788025" cy="2652713"/>
        </p:xfrm>
        <a:graphic>
          <a:graphicData uri="http://schemas.openxmlformats.org/presentationml/2006/ole">
            <mc:AlternateContent xmlns:mc="http://schemas.openxmlformats.org/markup-compatibility/2006">
              <mc:Choice xmlns:v="urn:schemas-microsoft-com:vml" Requires="v">
                <p:oleObj spid="_x0000_s26788" name="Visio" r:id="rId1" imgW="5788025" imgH="2653030" progId="Visio.Drawing.11">
                  <p:embed/>
                </p:oleObj>
              </mc:Choice>
              <mc:Fallback>
                <p:oleObj name="Visio" r:id="rId1" imgW="5788025" imgH="2653030" progId="Visio.Drawing.11">
                  <p:embed/>
                  <p:pic>
                    <p:nvPicPr>
                      <p:cNvPr id="0" name="图片 267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16647"/>
                        <a:ext cx="5788025"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7" name="Object 5"/>
          <p:cNvGraphicFramePr>
            <a:graphicFrameLocks noChangeAspect="1"/>
          </p:cNvGraphicFramePr>
          <p:nvPr/>
        </p:nvGraphicFramePr>
        <p:xfrm>
          <a:off x="2635672" y="4437335"/>
          <a:ext cx="3979863" cy="693737"/>
        </p:xfrm>
        <a:graphic>
          <a:graphicData uri="http://schemas.openxmlformats.org/presentationml/2006/ole">
            <mc:AlternateContent xmlns:mc="http://schemas.openxmlformats.org/markup-compatibility/2006">
              <mc:Choice xmlns:v="urn:schemas-microsoft-com:vml" Requires="v">
                <p:oleObj spid="_x0000_s26789" name="Visio" r:id="rId3" imgW="3980180" imgH="694055" progId="Visio.Drawing.11">
                  <p:embed/>
                </p:oleObj>
              </mc:Choice>
              <mc:Fallback>
                <p:oleObj name="Visio" r:id="rId3" imgW="3980180" imgH="694055" progId="Visio.Drawing.11">
                  <p:embed/>
                  <p:pic>
                    <p:nvPicPr>
                      <p:cNvPr id="0" name="图片 267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672" y="4437335"/>
                        <a:ext cx="3979863"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3318297" y="4243660"/>
          <a:ext cx="1116013" cy="268287"/>
        </p:xfrm>
        <a:graphic>
          <a:graphicData uri="http://schemas.openxmlformats.org/presentationml/2006/ole">
            <mc:AlternateContent xmlns:mc="http://schemas.openxmlformats.org/markup-compatibility/2006">
              <mc:Choice xmlns:v="urn:schemas-microsoft-com:vml" Requires="v">
                <p:oleObj spid="_x0000_s26790" name="Visio" r:id="rId5" imgW="1115695" imgH="269875" progId="Visio.Drawing.11">
                  <p:embed/>
                </p:oleObj>
              </mc:Choice>
              <mc:Fallback>
                <p:oleObj name="Visio" r:id="rId5" imgW="1115695" imgH="269875" progId="Visio.Drawing.11">
                  <p:embed/>
                  <p:pic>
                    <p:nvPicPr>
                      <p:cNvPr id="0" name="图片 267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8297" y="4243660"/>
                        <a:ext cx="1116013"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7"/>
          <p:cNvGraphicFramePr>
            <a:graphicFrameLocks noChangeAspect="1"/>
          </p:cNvGraphicFramePr>
          <p:nvPr/>
        </p:nvGraphicFramePr>
        <p:xfrm>
          <a:off x="4127922" y="5589860"/>
          <a:ext cx="1962150" cy="981075"/>
        </p:xfrm>
        <a:graphic>
          <a:graphicData uri="http://schemas.openxmlformats.org/presentationml/2006/ole">
            <mc:AlternateContent xmlns:mc="http://schemas.openxmlformats.org/markup-compatibility/2006">
              <mc:Choice xmlns:v="urn:schemas-microsoft-com:vml" Requires="v">
                <p:oleObj spid="_x0000_s26791" name="Visio" r:id="rId7" imgW="1960245" imgH="981710" progId="Visio.Drawing.11">
                  <p:embed/>
                </p:oleObj>
              </mc:Choice>
              <mc:Fallback>
                <p:oleObj name="Visio" r:id="rId7" imgW="1960245" imgH="981710" progId="Visio.Drawing.11">
                  <p:embed/>
                  <p:pic>
                    <p:nvPicPr>
                      <p:cNvPr id="0" name="图片 267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922" y="5589860"/>
                        <a:ext cx="19621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0" name="Object 8"/>
          <p:cNvGraphicFramePr>
            <a:graphicFrameLocks noChangeAspect="1"/>
          </p:cNvGraphicFramePr>
          <p:nvPr/>
        </p:nvGraphicFramePr>
        <p:xfrm>
          <a:off x="3545310" y="5393010"/>
          <a:ext cx="712787" cy="636587"/>
        </p:xfrm>
        <a:graphic>
          <a:graphicData uri="http://schemas.openxmlformats.org/presentationml/2006/ole">
            <mc:AlternateContent xmlns:mc="http://schemas.openxmlformats.org/markup-compatibility/2006">
              <mc:Choice xmlns:v="urn:schemas-microsoft-com:vml" Requires="v">
                <p:oleObj spid="_x0000_s26792" name="Visio" r:id="rId9" imgW="712470" imgH="636270" progId="Visio.Drawing.11">
                  <p:embed/>
                </p:oleObj>
              </mc:Choice>
              <mc:Fallback>
                <p:oleObj name="Visio" r:id="rId9" imgW="712470" imgH="636270" progId="Visio.Drawing.11">
                  <p:embed/>
                  <p:pic>
                    <p:nvPicPr>
                      <p:cNvPr id="0" name="图片 267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5310" y="5393010"/>
                        <a:ext cx="712787"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1" name="Object 9"/>
          <p:cNvGraphicFramePr>
            <a:graphicFrameLocks noChangeAspect="1"/>
          </p:cNvGraphicFramePr>
          <p:nvPr/>
        </p:nvGraphicFramePr>
        <p:xfrm>
          <a:off x="2999210" y="6085160"/>
          <a:ext cx="1296987" cy="268287"/>
        </p:xfrm>
        <a:graphic>
          <a:graphicData uri="http://schemas.openxmlformats.org/presentationml/2006/ole">
            <mc:AlternateContent xmlns:mc="http://schemas.openxmlformats.org/markup-compatibility/2006">
              <mc:Choice xmlns:v="urn:schemas-microsoft-com:vml" Requires="v">
                <p:oleObj spid="_x0000_s26793" name="Visio" r:id="rId11" imgW="1296035" imgH="269875" progId="Visio.Drawing.11">
                  <p:embed/>
                </p:oleObj>
              </mc:Choice>
              <mc:Fallback>
                <p:oleObj name="Visio" r:id="rId11" imgW="1296035" imgH="269875" progId="Visio.Drawing.11">
                  <p:embed/>
                  <p:pic>
                    <p:nvPicPr>
                      <p:cNvPr id="0" name="图片 267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9210" y="6085160"/>
                        <a:ext cx="1296987"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79877"/>
                                        </p:tgtEl>
                                        <p:attrNameLst>
                                          <p:attrName>style.visibility</p:attrName>
                                        </p:attrNameLst>
                                      </p:cBhvr>
                                      <p:to>
                                        <p:strVal val="visible"/>
                                      </p:to>
                                    </p:set>
                                    <p:animEffect transition="in" filter="wipe(right)">
                                      <p:cBhvr>
                                        <p:cTn id="13" dur="500"/>
                                        <p:tgtEl>
                                          <p:spTgt spid="7987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79878"/>
                                        </p:tgtEl>
                                        <p:attrNameLst>
                                          <p:attrName>style.visibility</p:attrName>
                                        </p:attrNameLst>
                                      </p:cBhvr>
                                      <p:to>
                                        <p:strVal val="visible"/>
                                      </p:to>
                                    </p:set>
                                    <p:animEffect transition="in" filter="barn(outVertical)">
                                      <p:cBhvr>
                                        <p:cTn id="18" dur="500"/>
                                        <p:tgtEl>
                                          <p:spTgt spid="798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79879"/>
                                        </p:tgtEl>
                                        <p:attrNameLst>
                                          <p:attrName>style.visibility</p:attrName>
                                        </p:attrNameLst>
                                      </p:cBhvr>
                                      <p:to>
                                        <p:strVal val="visible"/>
                                      </p:to>
                                    </p:set>
                                    <p:animEffect transition="in" filter="wipe(right)">
                                      <p:cBhvr>
                                        <p:cTn id="23" dur="500"/>
                                        <p:tgtEl>
                                          <p:spTgt spid="79879"/>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79880"/>
                                        </p:tgtEl>
                                        <p:attrNameLst>
                                          <p:attrName>style.visibility</p:attrName>
                                        </p:attrNameLst>
                                      </p:cBhvr>
                                      <p:to>
                                        <p:strVal val="visible"/>
                                      </p:to>
                                    </p:set>
                                    <p:anim calcmode="lin" valueType="num">
                                      <p:cBhvr>
                                        <p:cTn id="28" dur="500" fill="hold"/>
                                        <p:tgtEl>
                                          <p:spTgt spid="79880"/>
                                        </p:tgtEl>
                                        <p:attrNameLst>
                                          <p:attrName>ppt_w</p:attrName>
                                        </p:attrNameLst>
                                      </p:cBhvr>
                                      <p:tavLst>
                                        <p:tav tm="0">
                                          <p:val>
                                            <p:fltVal val="0"/>
                                          </p:val>
                                        </p:tav>
                                        <p:tav tm="100000">
                                          <p:val>
                                            <p:strVal val="#ppt_w"/>
                                          </p:val>
                                        </p:tav>
                                      </p:tavLst>
                                    </p:anim>
                                    <p:anim calcmode="lin" valueType="num">
                                      <p:cBhvr>
                                        <p:cTn id="29" dur="500" fill="hold"/>
                                        <p:tgtEl>
                                          <p:spTgt spid="79880"/>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79881"/>
                                        </p:tgtEl>
                                        <p:attrNameLst>
                                          <p:attrName>style.visibility</p:attrName>
                                        </p:attrNameLst>
                                      </p:cBhvr>
                                      <p:to>
                                        <p:strVal val="visible"/>
                                      </p:to>
                                    </p:set>
                                    <p:animEffect transition="in" filter="barn(outVertical)">
                                      <p:cBhvr>
                                        <p:cTn id="34" dur="5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mtClean="0"/>
              <a:t>能够监视并记录网络活动</a:t>
            </a:r>
            <a:endParaRPr lang="en-US" altLang="zh-CN" smtClean="0"/>
          </a:p>
          <a:p>
            <a:pPr lvl="1"/>
            <a:r>
              <a:rPr lang="zh-CN" altLang="en-US"/>
              <a:t>日志、审计、报警、甚至计费功能</a:t>
            </a:r>
            <a:endParaRPr lang="zh-CN" altLang="en-US"/>
          </a:p>
          <a:p>
            <a:pPr lvl="1"/>
            <a:r>
              <a:rPr lang="zh-CN" altLang="en-US" smtClean="0"/>
              <a:t>通过日志或审计，管理员可以发现网络中的各种问题。</a:t>
            </a:r>
            <a:endParaRPr lang="zh-CN" altLang="en-US"/>
          </a:p>
        </p:txBody>
      </p:sp>
      <p:sp>
        <p:nvSpPr>
          <p:cNvPr id="82946" name="Rectangle 2"/>
          <p:cNvSpPr>
            <a:spLocks noGrp="1" noChangeArrowheads="1"/>
          </p:cNvSpPr>
          <p:nvPr>
            <p:ph type="title"/>
          </p:nvPr>
        </p:nvSpPr>
        <p:spPr/>
        <p:txBody>
          <a:bodyPr/>
          <a:lstStyle/>
          <a:p>
            <a:r>
              <a:rPr lang="zh-CN" altLang="en-US" smtClean="0"/>
              <a:t>记录网络活动</a:t>
            </a:r>
            <a:endParaRPr lang="zh-CN" altLang="en-US"/>
          </a:p>
        </p:txBody>
      </p:sp>
      <p:graphicFrame>
        <p:nvGraphicFramePr>
          <p:cNvPr id="82948" name="Object 4"/>
          <p:cNvGraphicFramePr>
            <a:graphicFrameLocks noChangeAspect="1"/>
          </p:cNvGraphicFramePr>
          <p:nvPr/>
        </p:nvGraphicFramePr>
        <p:xfrm>
          <a:off x="1447800" y="4034408"/>
          <a:ext cx="4121150" cy="1624013"/>
        </p:xfrm>
        <a:graphic>
          <a:graphicData uri="http://schemas.openxmlformats.org/presentationml/2006/ole">
            <mc:AlternateContent xmlns:mc="http://schemas.openxmlformats.org/markup-compatibility/2006">
              <mc:Choice xmlns:v="urn:schemas-microsoft-com:vml" Requires="v">
                <p:oleObj spid="_x0000_s22703" name="Visio" r:id="rId1" imgW="5645785" imgH="2226310" progId="Visio.Drawing.11">
                  <p:embed/>
                </p:oleObj>
              </mc:Choice>
              <mc:Fallback>
                <p:oleObj name="Visio" r:id="rId1" imgW="5645785" imgH="2226310" progId="Visio.Drawing.11">
                  <p:embed/>
                  <p:pic>
                    <p:nvPicPr>
                      <p:cNvPr id="0" name="Picture 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34408"/>
                        <a:ext cx="412115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5"/>
          <p:cNvGrpSpPr/>
          <p:nvPr/>
        </p:nvGrpSpPr>
        <p:grpSpPr>
          <a:xfrm>
            <a:off x="4267200" y="3653408"/>
            <a:ext cx="1524000" cy="533400"/>
            <a:chOff x="4267200" y="1676400"/>
            <a:chExt cx="1524000" cy="533400"/>
          </a:xfrm>
        </p:grpSpPr>
        <p:sp>
          <p:nvSpPr>
            <p:cNvPr id="82949" name="Line 5"/>
            <p:cNvSpPr>
              <a:spLocks noChangeShapeType="1"/>
            </p:cNvSpPr>
            <p:nvPr/>
          </p:nvSpPr>
          <p:spPr bwMode="auto">
            <a:xfrm>
              <a:off x="4267200" y="1676400"/>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6"/>
            <p:cNvSpPr>
              <a:spLocks noChangeShapeType="1"/>
            </p:cNvSpPr>
            <p:nvPr/>
          </p:nvSpPr>
          <p:spPr bwMode="auto">
            <a:xfrm>
              <a:off x="4267200" y="1676400"/>
              <a:ext cx="152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1" name="Rectangle 7"/>
          <p:cNvSpPr>
            <a:spLocks noChangeArrowheads="1"/>
          </p:cNvSpPr>
          <p:nvPr/>
        </p:nvSpPr>
        <p:spPr bwMode="auto">
          <a:xfrm>
            <a:off x="6096000" y="3501008"/>
            <a:ext cx="19323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1600" b="1" smtClean="0">
                <a:solidFill>
                  <a:srgbClr val="000066"/>
                </a:solidFill>
                <a:latin typeface="Arial" panose="020B0604020202020204" pitchFamily="34" charset="0"/>
              </a:rPr>
              <a:t>例，通过</a:t>
            </a:r>
            <a:r>
              <a:rPr kumimoji="0" lang="zh-CN" altLang="en-US" sz="1600" b="1">
                <a:solidFill>
                  <a:srgbClr val="000066"/>
                </a:solidFill>
                <a:latin typeface="Arial" panose="020B0604020202020204" pitchFamily="34" charset="0"/>
              </a:rPr>
              <a:t>查看安全日志，管理员可以找到非法入侵的相关纪录，从而可以做出相应的措施。</a:t>
            </a:r>
            <a:endParaRPr kumimoji="0" lang="zh-CN" altLang="en-US" sz="1600" b="1">
              <a:solidFill>
                <a:srgbClr val="000066"/>
              </a:solidFill>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951"/>
                                        </p:tgtEl>
                                        <p:attrNameLst>
                                          <p:attrName>style.visibility</p:attrName>
                                        </p:attrNameLst>
                                      </p:cBhvr>
                                      <p:to>
                                        <p:strVal val="visible"/>
                                      </p:to>
                                    </p:set>
                                    <p:anim calcmode="lin" valueType="num">
                                      <p:cBhvr additive="base">
                                        <p:cTn id="17" dur="500" fill="hold"/>
                                        <p:tgtEl>
                                          <p:spTgt spid="82951"/>
                                        </p:tgtEl>
                                        <p:attrNameLst>
                                          <p:attrName>ppt_x</p:attrName>
                                        </p:attrNameLst>
                                      </p:cBhvr>
                                      <p:tavLst>
                                        <p:tav tm="0">
                                          <p:val>
                                            <p:strVal val="#ppt_x"/>
                                          </p:val>
                                        </p:tav>
                                        <p:tav tm="100000">
                                          <p:val>
                                            <p:strVal val="#ppt_x"/>
                                          </p:val>
                                        </p:tav>
                                      </p:tavLst>
                                    </p:anim>
                                    <p:anim calcmode="lin" valueType="num">
                                      <p:cBhvr additive="base">
                                        <p:cTn id="18"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在受保护网络周围创建了一个保护的边界</a:t>
            </a:r>
            <a:endParaRPr lang="en-US" altLang="zh-CN" smtClean="0"/>
          </a:p>
          <a:p>
            <a:r>
              <a:rPr lang="zh-CN" altLang="en-US" smtClean="0"/>
              <a:t>对外网隐藏内部系统的信息以增加保密性。</a:t>
            </a:r>
            <a:endParaRPr lang="en-US" altLang="zh-CN" smtClean="0"/>
          </a:p>
          <a:p>
            <a:pPr lvl="1"/>
            <a:r>
              <a:rPr lang="zh-CN" altLang="en-US" smtClean="0"/>
              <a:t>远程节点仅</a:t>
            </a:r>
            <a:r>
              <a:rPr lang="zh-CN" altLang="en-US"/>
              <a:t>能</a:t>
            </a:r>
            <a:r>
              <a:rPr lang="zh-CN" altLang="en-US" smtClean="0"/>
              <a:t>侦测到防火墙。</a:t>
            </a:r>
            <a:endParaRPr lang="en-US" altLang="zh-CN" smtClean="0"/>
          </a:p>
          <a:p>
            <a:pPr lvl="1"/>
            <a:r>
              <a:rPr lang="zh-CN" altLang="en-US" smtClean="0"/>
              <a:t>将不会知道内部网络的布局以及都有些什么。</a:t>
            </a:r>
            <a:endParaRPr lang="zh-CN" altLang="en-US"/>
          </a:p>
        </p:txBody>
      </p:sp>
      <p:sp>
        <p:nvSpPr>
          <p:cNvPr id="83970" name="Rectangle 2"/>
          <p:cNvSpPr>
            <a:spLocks noGrp="1" noChangeArrowheads="1"/>
          </p:cNvSpPr>
          <p:nvPr>
            <p:ph type="title"/>
          </p:nvPr>
        </p:nvSpPr>
        <p:spPr/>
        <p:txBody>
          <a:bodyPr/>
          <a:lstStyle/>
          <a:p>
            <a:r>
              <a:rPr lang="zh-CN" altLang="en-US" smtClean="0"/>
              <a:t>限制网络暴露</a:t>
            </a:r>
            <a:endParaRPr lang="zh-CN" altLang="en-US"/>
          </a:p>
        </p:txBody>
      </p:sp>
      <p:graphicFrame>
        <p:nvGraphicFramePr>
          <p:cNvPr id="83972" name="Object 4"/>
          <p:cNvGraphicFramePr>
            <a:graphicFrameLocks noChangeAspect="1"/>
          </p:cNvGraphicFramePr>
          <p:nvPr/>
        </p:nvGraphicFramePr>
        <p:xfrm>
          <a:off x="990600" y="4268365"/>
          <a:ext cx="4772025" cy="2112963"/>
        </p:xfrm>
        <a:graphic>
          <a:graphicData uri="http://schemas.openxmlformats.org/presentationml/2006/ole">
            <mc:AlternateContent xmlns:mc="http://schemas.openxmlformats.org/markup-compatibility/2006">
              <mc:Choice xmlns:v="urn:schemas-microsoft-com:vml" Requires="v">
                <p:oleObj spid="_x0000_s23728" name="Visio" r:id="rId1" imgW="4772660" imgH="2115185" progId="Visio.Drawing.11">
                  <p:embed/>
                </p:oleObj>
              </mc:Choice>
              <mc:Fallback>
                <p:oleObj name="Visio" r:id="rId1" imgW="4772660" imgH="2115185" progId="Visio.Drawing.11">
                  <p:embed/>
                  <p:pic>
                    <p:nvPicPr>
                      <p:cNvPr id="0" name="Picture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8365"/>
                        <a:ext cx="4772025"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5868144" y="4268365"/>
            <a:ext cx="32758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smtClean="0">
                <a:solidFill>
                  <a:srgbClr val="000066"/>
                </a:solidFill>
                <a:latin typeface="Arial" panose="020B0604020202020204" pitchFamily="34" charset="0"/>
              </a:rPr>
              <a:t>例，防火墙</a:t>
            </a:r>
            <a:r>
              <a:rPr kumimoji="0" lang="en-US" altLang="zh-CN" sz="2000" b="1" smtClean="0">
                <a:solidFill>
                  <a:srgbClr val="000066"/>
                </a:solidFill>
                <a:latin typeface="Arial" panose="020B0604020202020204" pitchFamily="34" charset="0"/>
              </a:rPr>
              <a:t>NAT</a:t>
            </a:r>
            <a:r>
              <a:rPr kumimoji="0" lang="zh-CN" altLang="en-US" sz="2000" b="1" smtClean="0">
                <a:solidFill>
                  <a:srgbClr val="000066"/>
                </a:solidFill>
                <a:latin typeface="Arial" panose="020B0604020202020204" pitchFamily="34" charset="0"/>
              </a:rPr>
              <a:t>网络地址转换功能可隐藏</a:t>
            </a:r>
            <a:r>
              <a:rPr kumimoji="0" lang="zh-CN" altLang="en-US" sz="2000" b="1">
                <a:solidFill>
                  <a:srgbClr val="000066"/>
                </a:solidFill>
                <a:latin typeface="Arial" panose="020B0604020202020204" pitchFamily="34" charset="0"/>
              </a:rPr>
              <a:t>内部的</a:t>
            </a:r>
            <a:r>
              <a:rPr kumimoji="0" lang="en-US" altLang="zh-CN" sz="2000" b="1">
                <a:solidFill>
                  <a:srgbClr val="000066"/>
                </a:solidFill>
                <a:latin typeface="Arial" panose="020B0604020202020204" pitchFamily="34" charset="0"/>
              </a:rPr>
              <a:t>IP</a:t>
            </a:r>
            <a:r>
              <a:rPr kumimoji="0" lang="zh-CN" altLang="en-US" sz="2000" b="1" smtClean="0">
                <a:solidFill>
                  <a:srgbClr val="000066"/>
                </a:solidFill>
                <a:latin typeface="Arial" panose="020B0604020202020204" pitchFamily="34" charset="0"/>
              </a:rPr>
              <a:t>地址；</a:t>
            </a:r>
            <a:endParaRPr kumimoji="0" lang="zh-CN" altLang="en-US" sz="2000" b="1">
              <a:solidFill>
                <a:srgbClr val="000066"/>
              </a:solidFill>
              <a:latin typeface="Arial" panose="020B0604020202020204" pitchFamily="34" charset="0"/>
            </a:endParaRPr>
          </a:p>
          <a:p>
            <a:r>
              <a:rPr kumimoji="0" lang="zh-CN" altLang="en-US" sz="2000" b="1">
                <a:solidFill>
                  <a:srgbClr val="000066"/>
                </a:solidFill>
                <a:latin typeface="Arial" panose="020B0604020202020204" pitchFamily="34" charset="0"/>
              </a:rPr>
              <a:t>代理服务器防火墙可以隐藏内部主机信息。</a:t>
            </a:r>
            <a:endParaRPr kumimoji="0" lang="zh-CN" altLang="en-US" sz="2000" b="1">
              <a:solidFill>
                <a:srgbClr val="000066"/>
              </a:solidFill>
              <a:latin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ppt_x"/>
                                          </p:val>
                                        </p:tav>
                                        <p:tav tm="100000">
                                          <p:val>
                                            <p:strVal val="#ppt_x"/>
                                          </p:val>
                                        </p:tav>
                                      </p:tavLst>
                                    </p:anim>
                                    <p:anim calcmode="lin" valueType="num">
                                      <p:cBhvr additive="base">
                                        <p:cTn id="8"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在防火墙上部署其他安全功能，如：</a:t>
            </a:r>
            <a:endParaRPr lang="en-US" altLang="zh-CN"/>
          </a:p>
          <a:p>
            <a:pPr lvl="1"/>
            <a:r>
              <a:rPr lang="en-US" altLang="zh-CN" smtClean="0"/>
              <a:t>VPN</a:t>
            </a:r>
            <a:r>
              <a:rPr lang="en-US" altLang="zh-CN"/>
              <a:t>(</a:t>
            </a:r>
            <a:r>
              <a:rPr lang="zh-CN" altLang="en-US" smtClean="0"/>
              <a:t>虚拟</a:t>
            </a:r>
            <a:r>
              <a:rPr lang="zh-CN" altLang="en-US"/>
              <a:t>专用</a:t>
            </a:r>
            <a:r>
              <a:rPr lang="zh-CN" altLang="en-US" smtClean="0"/>
              <a:t>网络</a:t>
            </a:r>
            <a:r>
              <a:rPr lang="en-US" altLang="zh-CN" smtClean="0"/>
              <a:t>)</a:t>
            </a:r>
            <a:r>
              <a:rPr lang="zh-CN" altLang="en-US" smtClean="0"/>
              <a:t>：在</a:t>
            </a:r>
            <a:r>
              <a:rPr lang="zh-CN" altLang="en-US"/>
              <a:t>公用网络上建立专用网络，进行加密</a:t>
            </a:r>
            <a:r>
              <a:rPr lang="zh-CN" altLang="en-US" smtClean="0"/>
              <a:t>通讯</a:t>
            </a:r>
            <a:endParaRPr lang="en-US" altLang="zh-CN" smtClean="0"/>
          </a:p>
          <a:p>
            <a:pPr lvl="1"/>
            <a:r>
              <a:rPr lang="en-US" altLang="zh-CN" smtClean="0"/>
              <a:t>IPSec(Internet </a:t>
            </a:r>
            <a:r>
              <a:rPr lang="zh-CN" altLang="en-US"/>
              <a:t>协议</a:t>
            </a:r>
            <a:r>
              <a:rPr lang="zh-CN" altLang="en-US" smtClean="0"/>
              <a:t>安全性</a:t>
            </a:r>
            <a:r>
              <a:rPr lang="en-US" altLang="zh-CN" smtClean="0"/>
              <a:t>)</a:t>
            </a:r>
            <a:r>
              <a:rPr lang="zh-CN" altLang="en-US" smtClean="0"/>
              <a:t> ：一</a:t>
            </a:r>
            <a:r>
              <a:rPr lang="zh-CN" altLang="en-US"/>
              <a:t>组</a:t>
            </a:r>
            <a:r>
              <a:rPr lang="en-US" altLang="zh-CN"/>
              <a:t>IP</a:t>
            </a:r>
            <a:r>
              <a:rPr lang="zh-CN" altLang="en-US"/>
              <a:t>安全协议</a:t>
            </a:r>
            <a:r>
              <a:rPr lang="zh-CN" altLang="en-US" smtClean="0"/>
              <a:t>集，定义在</a:t>
            </a:r>
            <a:r>
              <a:rPr lang="en-US" altLang="zh-CN" smtClean="0"/>
              <a:t>IP</a:t>
            </a:r>
            <a:r>
              <a:rPr lang="zh-CN" altLang="en-US" smtClean="0"/>
              <a:t>层</a:t>
            </a:r>
            <a:r>
              <a:rPr lang="zh-CN" altLang="en-US"/>
              <a:t>使用的安全</a:t>
            </a:r>
            <a:r>
              <a:rPr lang="zh-CN" altLang="en-US" smtClean="0"/>
              <a:t>服务：包括</a:t>
            </a:r>
            <a:r>
              <a:rPr lang="zh-CN" altLang="en-US"/>
              <a:t>数据加密、对网络单元的访问控制、数据源地址验证、数据完整性检查和防止重放攻击。</a:t>
            </a:r>
            <a:endParaRPr lang="zh-CN" altLang="en-US"/>
          </a:p>
        </p:txBody>
      </p:sp>
      <p:sp>
        <p:nvSpPr>
          <p:cNvPr id="83970" name="Rectangle 2"/>
          <p:cNvSpPr>
            <a:spLocks noGrp="1" noChangeArrowheads="1"/>
          </p:cNvSpPr>
          <p:nvPr>
            <p:ph type="title"/>
          </p:nvPr>
        </p:nvSpPr>
        <p:spPr/>
        <p:txBody>
          <a:bodyPr/>
          <a:lstStyle/>
          <a:p>
            <a:r>
              <a:rPr lang="zh-CN" altLang="en-US"/>
              <a:t>安全功能实现</a:t>
            </a:r>
            <a:r>
              <a:rPr lang="zh-CN" altLang="en-US" smtClean="0"/>
              <a:t>平台</a:t>
            </a:r>
            <a:endParaRPr lang="zh-CN"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47656" y="4293096"/>
            <a:ext cx="3096344" cy="2282448"/>
          </a:xfrm>
          <a:prstGeom prst="rect">
            <a:avLst/>
          </a:prstGeom>
        </p:spPr>
      </p:pic>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第一代包过滤防火墙（</a:t>
            </a:r>
            <a:r>
              <a:rPr lang="en-US" altLang="zh-CN" dirty="0" smtClean="0"/>
              <a:t>Packet filter</a:t>
            </a:r>
            <a:r>
              <a:rPr lang="zh-CN" altLang="en-US" dirty="0" smtClean="0"/>
              <a:t>）</a:t>
            </a:r>
            <a:endParaRPr lang="en-US" altLang="zh-CN" dirty="0" smtClean="0"/>
          </a:p>
          <a:p>
            <a:pPr lvl="1"/>
            <a:r>
              <a:rPr lang="en-US" altLang="zh-CN" dirty="0" smtClean="0"/>
              <a:t>20</a:t>
            </a:r>
            <a:r>
              <a:rPr lang="zh-CN" altLang="en-US" dirty="0" smtClean="0"/>
              <a:t>世纪</a:t>
            </a:r>
            <a:r>
              <a:rPr lang="en-US" altLang="zh-CN" dirty="0" smtClean="0"/>
              <a:t>80</a:t>
            </a:r>
            <a:r>
              <a:rPr lang="zh-CN" altLang="en-US" dirty="0" smtClean="0"/>
              <a:t>年代，依附于路由器，随着网络安全重要性和性能要求的提高，逐渐发展为独立结构、功能的设备。 </a:t>
            </a:r>
            <a:endParaRPr lang="en-US" altLang="zh-CN" dirty="0" smtClean="0"/>
          </a:p>
          <a:p>
            <a:r>
              <a:rPr lang="zh-CN" altLang="en-US" dirty="0" smtClean="0"/>
              <a:t>第二代电路层防火墙</a:t>
            </a:r>
            <a:endParaRPr lang="en-US" altLang="zh-CN" dirty="0" smtClean="0"/>
          </a:p>
          <a:p>
            <a:pPr lvl="1"/>
            <a:r>
              <a:rPr lang="en-US" altLang="zh-CN" dirty="0" smtClean="0"/>
              <a:t>1989</a:t>
            </a:r>
            <a:r>
              <a:rPr lang="zh-CN" altLang="en-US" dirty="0" smtClean="0"/>
              <a:t>年贝尔实验室</a:t>
            </a:r>
            <a:r>
              <a:rPr lang="en-US" altLang="zh-CN" dirty="0" smtClean="0"/>
              <a:t>Dave </a:t>
            </a:r>
            <a:r>
              <a:rPr lang="en-US" altLang="zh-CN" dirty="0" err="1" smtClean="0"/>
              <a:t>Presotto</a:t>
            </a:r>
            <a:r>
              <a:rPr lang="zh-CN" altLang="en-US" dirty="0" smtClean="0"/>
              <a:t>和</a:t>
            </a:r>
            <a:r>
              <a:rPr lang="en-US" altLang="zh-CN" dirty="0" smtClean="0"/>
              <a:t>Howard </a:t>
            </a:r>
            <a:r>
              <a:rPr lang="en-US" altLang="zh-CN" dirty="0" err="1" smtClean="0"/>
              <a:t>Trickey</a:t>
            </a:r>
            <a:r>
              <a:rPr lang="zh-CN" altLang="en-US" dirty="0" smtClean="0"/>
              <a:t>推出；</a:t>
            </a:r>
            <a:endParaRPr lang="en-US" altLang="zh-CN" dirty="0" smtClean="0"/>
          </a:p>
          <a:p>
            <a:r>
              <a:rPr lang="zh-CN" altLang="en-US" dirty="0" smtClean="0"/>
              <a:t>第三代应用层防火墙</a:t>
            </a:r>
            <a:endParaRPr lang="en-US" altLang="zh-CN" dirty="0" smtClean="0"/>
          </a:p>
          <a:p>
            <a:pPr lvl="1"/>
            <a:r>
              <a:rPr lang="en-US" altLang="zh-CN" dirty="0" smtClean="0"/>
              <a:t>20</a:t>
            </a:r>
            <a:r>
              <a:rPr lang="zh-CN" altLang="en-US" dirty="0" smtClean="0"/>
              <a:t>世纪</a:t>
            </a:r>
            <a:r>
              <a:rPr lang="en-US" altLang="zh-CN" dirty="0" smtClean="0"/>
              <a:t>90</a:t>
            </a:r>
            <a:r>
              <a:rPr lang="zh-CN" altLang="en-US" dirty="0" smtClean="0"/>
              <a:t>年代初，又叫做代理防火墙；</a:t>
            </a:r>
            <a:endParaRPr lang="en-US" altLang="zh-CN" dirty="0" smtClean="0"/>
          </a:p>
          <a:p>
            <a:r>
              <a:rPr lang="zh-CN" altLang="en-US" dirty="0" smtClean="0"/>
              <a:t>第四代状态检测防火墙（</a:t>
            </a:r>
            <a:r>
              <a:rPr lang="en-US" altLang="zh-CN" dirty="0" err="1" smtClean="0"/>
              <a:t>Stateful</a:t>
            </a:r>
            <a:r>
              <a:rPr lang="en-US" altLang="zh-CN" dirty="0" smtClean="0"/>
              <a:t> inspection</a:t>
            </a:r>
            <a:r>
              <a:rPr lang="zh-CN" altLang="en-US" dirty="0" smtClean="0"/>
              <a:t>）</a:t>
            </a:r>
            <a:endParaRPr lang="en-US" altLang="zh-CN" dirty="0" smtClean="0"/>
          </a:p>
          <a:p>
            <a:pPr lvl="1"/>
            <a:r>
              <a:rPr lang="en-US" altLang="zh-CN" dirty="0" smtClean="0"/>
              <a:t>1992</a:t>
            </a:r>
            <a:r>
              <a:rPr lang="zh-CN" altLang="en-US" dirty="0" smtClean="0"/>
              <a:t>年，</a:t>
            </a:r>
            <a:r>
              <a:rPr lang="en-US" altLang="zh-CN" dirty="0" smtClean="0"/>
              <a:t>USC</a:t>
            </a:r>
            <a:r>
              <a:rPr lang="zh-CN" altLang="en-US" dirty="0" smtClean="0"/>
              <a:t>信息科学院的</a:t>
            </a:r>
            <a:r>
              <a:rPr lang="en-US" altLang="zh-CN" dirty="0" smtClean="0"/>
              <a:t>Bob Braden</a:t>
            </a:r>
            <a:r>
              <a:rPr lang="zh-CN" altLang="en-US" dirty="0" smtClean="0"/>
              <a:t>开发，基于动态包过滤（</a:t>
            </a:r>
            <a:r>
              <a:rPr lang="en-US" altLang="zh-CN" dirty="0" smtClean="0"/>
              <a:t>Dynamic packet filter</a:t>
            </a:r>
            <a:r>
              <a:rPr lang="zh-CN" altLang="en-US" dirty="0" smtClean="0"/>
              <a:t>）技术</a:t>
            </a:r>
            <a:endParaRPr lang="en-US" altLang="zh-CN" dirty="0" smtClean="0"/>
          </a:p>
          <a:p>
            <a:pPr lvl="1"/>
            <a:r>
              <a:rPr lang="en-US" altLang="zh-CN" dirty="0" smtClean="0"/>
              <a:t>1994</a:t>
            </a:r>
            <a:r>
              <a:rPr lang="zh-CN" altLang="en-US" dirty="0" smtClean="0"/>
              <a:t>年，以色列的</a:t>
            </a:r>
            <a:r>
              <a:rPr lang="en-US" altLang="zh-CN" dirty="0" err="1" smtClean="0"/>
              <a:t>CheckPoint</a:t>
            </a:r>
            <a:r>
              <a:rPr lang="zh-CN" altLang="en-US" dirty="0" smtClean="0"/>
              <a:t>公司商业化产品；</a:t>
            </a:r>
            <a:endParaRPr lang="en-US" altLang="zh-CN" dirty="0" smtClean="0"/>
          </a:p>
          <a:p>
            <a:r>
              <a:rPr lang="zh-CN" altLang="en-US" dirty="0" smtClean="0"/>
              <a:t>第五代自适应代理防火墙（</a:t>
            </a:r>
            <a:r>
              <a:rPr lang="en-US" altLang="zh-CN" dirty="0" smtClean="0"/>
              <a:t>Adaptive proxy</a:t>
            </a:r>
            <a:r>
              <a:rPr lang="zh-CN" altLang="en-US" dirty="0" smtClean="0"/>
              <a:t>）</a:t>
            </a:r>
            <a:endParaRPr lang="zh-CN" altLang="en-US" dirty="0" smtClean="0"/>
          </a:p>
          <a:p>
            <a:pPr lvl="1"/>
            <a:r>
              <a:rPr lang="en-US" altLang="zh-CN" dirty="0" smtClean="0"/>
              <a:t>1998</a:t>
            </a:r>
            <a:r>
              <a:rPr lang="zh-CN" altLang="en-US" dirty="0" smtClean="0"/>
              <a:t>年，</a:t>
            </a:r>
            <a:r>
              <a:rPr lang="en-US" altLang="zh-CN" dirty="0" smtClean="0"/>
              <a:t>NAI</a:t>
            </a:r>
            <a:r>
              <a:rPr lang="zh-CN" altLang="en-US" dirty="0" smtClean="0"/>
              <a:t>公司推出</a:t>
            </a:r>
            <a:endParaRPr lang="zh-CN" altLang="en-US" dirty="0"/>
          </a:p>
        </p:txBody>
      </p:sp>
      <p:sp>
        <p:nvSpPr>
          <p:cNvPr id="3" name="标题 2"/>
          <p:cNvSpPr>
            <a:spLocks noGrp="1"/>
          </p:cNvSpPr>
          <p:nvPr>
            <p:ph type="title"/>
          </p:nvPr>
        </p:nvSpPr>
        <p:spPr/>
        <p:txBody>
          <a:bodyPr/>
          <a:lstStyle/>
          <a:p>
            <a:r>
              <a:rPr lang="zh-CN" altLang="en-US" smtClean="0"/>
              <a:t>发展历程</a:t>
            </a:r>
            <a:r>
              <a:rPr lang="en-US" altLang="zh-CN" smtClean="0"/>
              <a:t>——</a:t>
            </a:r>
            <a:r>
              <a:rPr lang="zh-CN" altLang="en-US" smtClean="0"/>
              <a:t>基于功能划分</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自主</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强制</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基于角色</a:t>
            </a:r>
            <a:endParaRPr kumimoji="1" lang="zh-CN" altLang="en-US" sz="2400">
              <a:latin typeface="Times New Roman" panose="02020603050405020304" pitchFamily="18" charset="0"/>
            </a:endParaRPr>
          </a:p>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ln>
        </p:spPr>
        <p:txBody>
          <a:bodyPr>
            <a:spAutoFit/>
          </a:bodyPr>
          <a:lstStyle/>
          <a:p>
            <a:pPr algn="ctr" eaLnBrk="1" hangingPunct="1">
              <a:spcBef>
                <a:spcPct val="50000"/>
              </a:spcBef>
            </a:pPr>
            <a:r>
              <a:rPr kumimoji="1" lang="zh-CN" altLang="en-US" sz="2400">
                <a:latin typeface="Times New Roman" panose="02020603050405020304" pitchFamily="18" charset="0"/>
              </a:rPr>
              <a:t>访问控制</a:t>
            </a:r>
            <a:endParaRPr kumimoji="1" lang="zh-CN" altLang="en-US" sz="2400">
              <a:latin typeface="Times New Roman" panose="02020603050405020304" pitchFamily="18" charset="0"/>
            </a:endParaRPr>
          </a:p>
        </p:txBody>
      </p:sp>
      <p:sp>
        <p:nvSpPr>
          <p:cNvPr id="7" name="标题 6"/>
          <p:cNvSpPr>
            <a:spLocks noGrp="1"/>
          </p:cNvSpPr>
          <p:nvPr>
            <p:ph type="title"/>
          </p:nvPr>
        </p:nvSpPr>
        <p:spPr/>
        <p:txBody>
          <a:bodyPr>
            <a:normAutofit fontScale="90000"/>
          </a:bodyPr>
          <a:lstStyle/>
          <a:p>
            <a:r>
              <a:rPr lang="zh-CN" altLang="en-US" smtClean="0"/>
              <a:t>温故而知新</a:t>
            </a:r>
            <a:r>
              <a:rPr lang="en-US" altLang="zh-CN" smtClean="0"/>
              <a:t>——</a:t>
            </a:r>
            <a:r>
              <a:rPr lang="zh-CN" altLang="en-US" smtClean="0"/>
              <a:t>访问控制的一般策略</a:t>
            </a:r>
            <a:endParaRPr lang="zh-CN" altLang="en-US"/>
          </a:p>
        </p:txBody>
      </p:sp>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ltLang="en-US" smtClean="0"/>
              <a:t>基于路由器的防火墙</a:t>
            </a:r>
            <a:endParaRPr lang="zh-CN" altLang="en-US" smtClean="0"/>
          </a:p>
          <a:p>
            <a:pPr lvl="1"/>
            <a:r>
              <a:rPr lang="zh-CN" altLang="en-US" smtClean="0"/>
              <a:t>利用路由器对分组的解析，进行分组过滤</a:t>
            </a:r>
            <a:endParaRPr lang="zh-CN" altLang="en-US" smtClean="0"/>
          </a:p>
          <a:p>
            <a:pPr lvl="1"/>
            <a:r>
              <a:rPr lang="zh-CN" altLang="en-US" smtClean="0"/>
              <a:t>过滤判断依据：地址、端口号及其他网络特征</a:t>
            </a:r>
            <a:endParaRPr lang="zh-CN" altLang="en-US" smtClean="0"/>
          </a:p>
          <a:p>
            <a:pPr lvl="1"/>
            <a:r>
              <a:rPr lang="zh-CN" altLang="en-US" smtClean="0"/>
              <a:t>适用于对安全要求不高的网络环境</a:t>
            </a:r>
            <a:endParaRPr lang="zh-CN" altLang="en-US" smtClean="0"/>
          </a:p>
          <a:p>
            <a:r>
              <a:rPr lang="zh-CN" altLang="en-US" smtClean="0"/>
              <a:t>防火墙工具组件</a:t>
            </a:r>
            <a:endParaRPr lang="zh-CN" altLang="en-US" smtClean="0"/>
          </a:p>
          <a:p>
            <a:pPr lvl="1"/>
            <a:r>
              <a:rPr lang="zh-CN" altLang="en-US" smtClean="0"/>
              <a:t>将过滤功能从路由器中独立出来，并加上审计和告警功能</a:t>
            </a:r>
            <a:endParaRPr lang="zh-CN" altLang="en-US" smtClean="0"/>
          </a:p>
          <a:p>
            <a:pPr lvl="1"/>
            <a:r>
              <a:rPr lang="zh-CN" altLang="en-US" smtClean="0"/>
              <a:t>针对用户需求，提供模块化的软件包</a:t>
            </a:r>
            <a:endParaRPr lang="zh-CN" altLang="en-US" smtClean="0"/>
          </a:p>
          <a:p>
            <a:pPr lvl="1"/>
            <a:r>
              <a:rPr lang="zh-CN" altLang="en-US" smtClean="0"/>
              <a:t>与第一代相比，安全性提高了，价格降低了</a:t>
            </a:r>
            <a:endParaRPr lang="zh-CN" altLang="en-US" smtClean="0"/>
          </a:p>
        </p:txBody>
      </p:sp>
      <p:sp>
        <p:nvSpPr>
          <p:cNvPr id="19458" name="Rectangle 2"/>
          <p:cNvSpPr>
            <a:spLocks noGrp="1" noChangeArrowheads="1"/>
          </p:cNvSpPr>
          <p:nvPr>
            <p:ph type="title"/>
          </p:nvPr>
        </p:nvSpPr>
        <p:spPr/>
        <p:txBody>
          <a:bodyPr/>
          <a:lstStyle/>
          <a:p>
            <a:r>
              <a:rPr lang="zh-CN" altLang="en-US" smtClean="0"/>
              <a:t>发展历程</a:t>
            </a:r>
            <a:r>
              <a:rPr lang="en-US" altLang="zh-CN" smtClean="0"/>
              <a:t>——</a:t>
            </a:r>
            <a:r>
              <a:rPr lang="zh-CN" altLang="en-US"/>
              <a:t>基于实现方式划分</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基于通用操作系统的防火墙</a:t>
            </a:r>
            <a:endParaRPr lang="zh-CN" altLang="en-US" smtClean="0"/>
          </a:p>
          <a:p>
            <a:pPr lvl="1"/>
            <a:r>
              <a:rPr lang="zh-CN" altLang="en-US" smtClean="0"/>
              <a:t>批量上市的专用防火墙。</a:t>
            </a:r>
            <a:endParaRPr lang="zh-CN" altLang="en-US" smtClean="0"/>
          </a:p>
          <a:p>
            <a:pPr lvl="1"/>
            <a:r>
              <a:rPr lang="zh-CN" altLang="en-US" smtClean="0"/>
              <a:t>包括分组过滤和代理功能。</a:t>
            </a:r>
            <a:endParaRPr lang="zh-CN" altLang="en-US" smtClean="0"/>
          </a:p>
          <a:p>
            <a:pPr lvl="1"/>
            <a:r>
              <a:rPr lang="zh-CN" altLang="en-US" smtClean="0"/>
              <a:t>软件或硬件实现</a:t>
            </a:r>
            <a:endParaRPr lang="en-US" altLang="zh-CN" smtClean="0"/>
          </a:p>
          <a:p>
            <a:pPr lvl="1"/>
            <a:r>
              <a:rPr lang="zh-CN" altLang="en-US" smtClean="0"/>
              <a:t>安全性和速度大为提高</a:t>
            </a:r>
            <a:endParaRPr lang="zh-CN" altLang="en-US" smtClean="0"/>
          </a:p>
          <a:p>
            <a:r>
              <a:rPr lang="zh-CN" altLang="en-US" smtClean="0"/>
              <a:t>基于安全操作系统的防火墙</a:t>
            </a:r>
            <a:endParaRPr lang="zh-CN" altLang="en-US" smtClean="0"/>
          </a:p>
          <a:p>
            <a:pPr lvl="1"/>
            <a:r>
              <a:rPr lang="zh-CN" altLang="en-US" smtClean="0"/>
              <a:t>防火墙厂商具有操作系统的源代码，并可实现安全内核。</a:t>
            </a:r>
            <a:endParaRPr lang="zh-CN" altLang="en-US" smtClean="0"/>
          </a:p>
          <a:p>
            <a:pPr lvl="1"/>
            <a:r>
              <a:rPr lang="zh-CN" altLang="en-US" smtClean="0"/>
              <a:t>去掉不必要的系统特性，加固内核，强化安全保护。</a:t>
            </a:r>
            <a:endParaRPr lang="zh-CN" altLang="en-US" smtClean="0"/>
          </a:p>
          <a:p>
            <a:pPr lvl="1"/>
            <a:r>
              <a:rPr lang="zh-CN" altLang="en-US" smtClean="0"/>
              <a:t>包括分组过滤、应用网关、电路级网关。</a:t>
            </a:r>
            <a:endParaRPr lang="zh-CN" altLang="en-US" smtClean="0"/>
          </a:p>
          <a:p>
            <a:pPr lvl="1"/>
            <a:r>
              <a:rPr lang="zh-CN" altLang="en-US" smtClean="0"/>
              <a:t>附加功能：加密、鉴别、审计、</a:t>
            </a:r>
            <a:r>
              <a:rPr lang="en-US" altLang="zh-CN" smtClean="0"/>
              <a:t>NAT</a:t>
            </a:r>
            <a:r>
              <a:rPr lang="zh-CN" altLang="en-US" smtClean="0"/>
              <a:t>转换。</a:t>
            </a:r>
            <a:endParaRPr lang="zh-CN" altLang="en-US" smtClean="0"/>
          </a:p>
          <a:p>
            <a:pPr lvl="1"/>
            <a:r>
              <a:rPr lang="zh-CN" altLang="en-US" smtClean="0"/>
              <a:t>透明性好，易于使用。</a:t>
            </a:r>
            <a:endParaRPr lang="zh-CN" altLang="en-US" smtClean="0"/>
          </a:p>
        </p:txBody>
      </p:sp>
      <p:sp>
        <p:nvSpPr>
          <p:cNvPr id="20482" name="Rectangle 2"/>
          <p:cNvSpPr>
            <a:spLocks noGrp="1" noChangeArrowheads="1"/>
          </p:cNvSpPr>
          <p:nvPr>
            <p:ph type="title"/>
          </p:nvPr>
        </p:nvSpPr>
        <p:spPr/>
        <p:txBody>
          <a:bodyPr>
            <a:normAutofit/>
          </a:bodyPr>
          <a:lstStyle/>
          <a:p>
            <a:r>
              <a:rPr lang="zh-CN" altLang="en-US" smtClean="0"/>
              <a:t>发展历程</a:t>
            </a:r>
            <a:r>
              <a:rPr lang="en-US" altLang="zh-CN"/>
              <a:t>——</a:t>
            </a:r>
            <a:r>
              <a:rPr lang="zh-CN" altLang="en-US"/>
              <a:t>基于实现方式</a:t>
            </a:r>
            <a:r>
              <a:rPr lang="zh-CN" altLang="en-US" smtClean="0"/>
              <a:t>划分</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r>
              <a:rPr lang="zh-CN" altLang="en-US" smtClean="0"/>
              <a:t>不同类别防火墙在</a:t>
            </a:r>
            <a:r>
              <a:rPr lang="en-US" altLang="zh-CN" smtClean="0"/>
              <a:t>OSI</a:t>
            </a:r>
            <a:r>
              <a:rPr lang="zh-CN" altLang="en-US" smtClean="0"/>
              <a:t>参考模型中位置不同</a:t>
            </a:r>
            <a:endParaRPr lang="zh-CN" altLang="en-US" smtClean="0"/>
          </a:p>
          <a:p>
            <a:r>
              <a:rPr lang="zh-CN" altLang="en-US" smtClean="0"/>
              <a:t>最常见：</a:t>
            </a:r>
            <a:endParaRPr lang="en-US" altLang="zh-CN" smtClean="0"/>
          </a:p>
          <a:p>
            <a:pPr lvl="1"/>
            <a:r>
              <a:rPr lang="zh-CN" altLang="en-US" smtClean="0"/>
              <a:t>网络层：路由器级防火墙</a:t>
            </a:r>
            <a:endParaRPr lang="en-US" altLang="zh-CN" smtClean="0"/>
          </a:p>
          <a:p>
            <a:pPr lvl="1"/>
            <a:r>
              <a:rPr lang="zh-CN" altLang="en-US" smtClean="0"/>
              <a:t>应用层：应用网关防火墙</a:t>
            </a:r>
            <a:endParaRPr lang="zh-CN" altLang="en-US" smtClean="0"/>
          </a:p>
          <a:p>
            <a:endParaRPr lang="zh-CN" altLang="en-US" smtClean="0"/>
          </a:p>
          <a:p>
            <a:endParaRPr lang="zh-CN" altLang="en-US"/>
          </a:p>
        </p:txBody>
      </p:sp>
      <p:sp>
        <p:nvSpPr>
          <p:cNvPr id="4" name="标题 3"/>
          <p:cNvSpPr>
            <a:spLocks noGrp="1"/>
          </p:cNvSpPr>
          <p:nvPr>
            <p:ph type="title"/>
          </p:nvPr>
        </p:nvSpPr>
        <p:spPr/>
        <p:txBody>
          <a:bodyPr/>
          <a:lstStyle/>
          <a:p>
            <a:r>
              <a:rPr lang="zh-CN" altLang="en-US" smtClean="0"/>
              <a:t>部署层次</a:t>
            </a:r>
            <a:endParaRPr lang="zh-CN" altLang="en-US"/>
          </a:p>
        </p:txBody>
      </p:sp>
      <p:sp>
        <p:nvSpPr>
          <p:cNvPr id="56" name="灯片编号占位符 5"/>
          <p:cNvSpPr>
            <a:spLocks noGrp="1"/>
          </p:cNvSpPr>
          <p:nvPr>
            <p:ph type="sldNum" sz="quarter" idx="4"/>
          </p:nvPr>
        </p:nvSpPr>
        <p:spPr/>
        <p:txBody>
          <a:bodyPr/>
          <a:lstStyle/>
          <a:p>
            <a:fld id="{9F0F068A-C449-498A-8E77-8A1DC299B7EF}" type="slidenum">
              <a:rPr lang="zh-CN" altLang="en-US" smtClean="0"/>
            </a:fld>
            <a:endParaRPr lang="en-US" altLang="zh-CN"/>
          </a:p>
        </p:txBody>
      </p:sp>
      <p:grpSp>
        <p:nvGrpSpPr>
          <p:cNvPr id="9270" name="Group 54"/>
          <p:cNvGrpSpPr/>
          <p:nvPr/>
        </p:nvGrpSpPr>
        <p:grpSpPr bwMode="auto">
          <a:xfrm>
            <a:off x="2555776" y="3645024"/>
            <a:ext cx="3733800" cy="2532062"/>
            <a:chOff x="-3" y="-3"/>
            <a:chExt cx="1354" cy="2998"/>
          </a:xfrm>
        </p:grpSpPr>
        <p:grpSp>
          <p:nvGrpSpPr>
            <p:cNvPr id="9268" name="Group 52"/>
            <p:cNvGrpSpPr/>
            <p:nvPr/>
          </p:nvGrpSpPr>
          <p:grpSpPr bwMode="auto">
            <a:xfrm>
              <a:off x="0" y="0"/>
              <a:ext cx="1348" cy="2992"/>
              <a:chOff x="0" y="0"/>
              <a:chExt cx="1348" cy="2992"/>
            </a:xfrm>
          </p:grpSpPr>
          <p:grpSp>
            <p:nvGrpSpPr>
              <p:cNvPr id="9237" name="Group 21"/>
              <p:cNvGrpSpPr/>
              <p:nvPr/>
            </p:nvGrpSpPr>
            <p:grpSpPr bwMode="auto">
              <a:xfrm>
                <a:off x="0" y="0"/>
                <a:ext cx="628" cy="374"/>
                <a:chOff x="0" y="0"/>
                <a:chExt cx="628" cy="374"/>
              </a:xfrm>
            </p:grpSpPr>
            <p:sp>
              <p:nvSpPr>
                <p:cNvPr id="9220" name="Rectangle 4"/>
                <p:cNvSpPr>
                  <a:spLocks noChangeArrowheads="1"/>
                </p:cNvSpPr>
                <p:nvPr/>
              </p:nvSpPr>
              <p:spPr bwMode="auto">
                <a:xfrm>
                  <a:off x="43" y="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cs typeface="Times New Roman" panose="02020603050405020304" pitchFamily="18" charset="0"/>
                    </a:rPr>
                    <a:t>OSI</a:t>
                  </a:r>
                  <a:endParaRPr lang="en-US" altLang="zh-CN" sz="2000" b="1">
                    <a:latin typeface="宋体" pitchFamily="2" charset="-122"/>
                    <a:cs typeface="Times New Roman" panose="02020603050405020304" pitchFamily="18" charset="0"/>
                  </a:endParaRPr>
                </a:p>
                <a:p>
                  <a:pPr algn="ctr" eaLnBrk="0" hangingPunct="0"/>
                  <a:endParaRPr lang="en-US" altLang="zh-CN" sz="2000" b="1"/>
                </a:p>
              </p:txBody>
            </p:sp>
            <p:sp>
              <p:nvSpPr>
                <p:cNvPr id="9236" name="Rectangle 20"/>
                <p:cNvSpPr>
                  <a:spLocks noChangeArrowheads="1"/>
                </p:cNvSpPr>
                <p:nvPr/>
              </p:nvSpPr>
              <p:spPr bwMode="auto">
                <a:xfrm>
                  <a:off x="0" y="0"/>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39" name="Group 23"/>
              <p:cNvGrpSpPr/>
              <p:nvPr/>
            </p:nvGrpSpPr>
            <p:grpSpPr bwMode="auto">
              <a:xfrm>
                <a:off x="628" y="0"/>
                <a:ext cx="720" cy="374"/>
                <a:chOff x="628" y="0"/>
                <a:chExt cx="720" cy="374"/>
              </a:xfrm>
            </p:grpSpPr>
            <p:sp>
              <p:nvSpPr>
                <p:cNvPr id="9221" name="Rectangle 5"/>
                <p:cNvSpPr>
                  <a:spLocks noChangeArrowheads="1"/>
                </p:cNvSpPr>
                <p:nvPr/>
              </p:nvSpPr>
              <p:spPr bwMode="auto">
                <a:xfrm>
                  <a:off x="671" y="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防火墙</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38" name="Rectangle 22"/>
                <p:cNvSpPr>
                  <a:spLocks noChangeArrowheads="1"/>
                </p:cNvSpPr>
                <p:nvPr/>
              </p:nvSpPr>
              <p:spPr bwMode="auto">
                <a:xfrm>
                  <a:off x="628" y="0"/>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1" name="Group 25"/>
              <p:cNvGrpSpPr/>
              <p:nvPr/>
            </p:nvGrpSpPr>
            <p:grpSpPr bwMode="auto">
              <a:xfrm>
                <a:off x="0" y="374"/>
                <a:ext cx="628" cy="374"/>
                <a:chOff x="0" y="374"/>
                <a:chExt cx="628" cy="374"/>
              </a:xfrm>
            </p:grpSpPr>
            <p:sp>
              <p:nvSpPr>
                <p:cNvPr id="9222" name="Rectangle 6"/>
                <p:cNvSpPr>
                  <a:spLocks noChangeArrowheads="1"/>
                </p:cNvSpPr>
                <p:nvPr/>
              </p:nvSpPr>
              <p:spPr bwMode="auto">
                <a:xfrm>
                  <a:off x="43" y="37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应用层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40" name="Rectangle 24"/>
                <p:cNvSpPr>
                  <a:spLocks noChangeArrowheads="1"/>
                </p:cNvSpPr>
                <p:nvPr/>
              </p:nvSpPr>
              <p:spPr bwMode="auto">
                <a:xfrm>
                  <a:off x="0" y="374"/>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3" name="Group 27"/>
              <p:cNvGrpSpPr/>
              <p:nvPr/>
            </p:nvGrpSpPr>
            <p:grpSpPr bwMode="auto">
              <a:xfrm>
                <a:off x="628" y="374"/>
                <a:ext cx="720" cy="374"/>
                <a:chOff x="628" y="374"/>
                <a:chExt cx="720" cy="374"/>
              </a:xfrm>
            </p:grpSpPr>
            <p:sp>
              <p:nvSpPr>
                <p:cNvPr id="9223" name="Rectangle 7"/>
                <p:cNvSpPr>
                  <a:spLocks noChangeArrowheads="1"/>
                </p:cNvSpPr>
                <p:nvPr/>
              </p:nvSpPr>
              <p:spPr bwMode="auto">
                <a:xfrm>
                  <a:off x="671" y="37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应用网关</a:t>
                  </a:r>
                  <a:endParaRPr lang="zh-CN" altLang="en-US" sz="2000" b="1">
                    <a:solidFill>
                      <a:srgbClr val="FF0000"/>
                    </a:solidFill>
                  </a:endParaRPr>
                </a:p>
              </p:txBody>
            </p:sp>
            <p:sp>
              <p:nvSpPr>
                <p:cNvPr id="9242" name="Rectangle 26"/>
                <p:cNvSpPr>
                  <a:spLocks noChangeArrowheads="1"/>
                </p:cNvSpPr>
                <p:nvPr/>
              </p:nvSpPr>
              <p:spPr bwMode="auto">
                <a:xfrm>
                  <a:off x="628" y="374"/>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5" name="Group 29"/>
              <p:cNvGrpSpPr/>
              <p:nvPr/>
            </p:nvGrpSpPr>
            <p:grpSpPr bwMode="auto">
              <a:xfrm>
                <a:off x="0" y="748"/>
                <a:ext cx="628" cy="374"/>
                <a:chOff x="0" y="748"/>
                <a:chExt cx="628" cy="374"/>
              </a:xfrm>
            </p:grpSpPr>
            <p:sp>
              <p:nvSpPr>
                <p:cNvPr id="9224" name="Rectangle 8"/>
                <p:cNvSpPr>
                  <a:spLocks noChangeArrowheads="1"/>
                </p:cNvSpPr>
                <p:nvPr/>
              </p:nvSpPr>
              <p:spPr bwMode="auto">
                <a:xfrm>
                  <a:off x="43" y="74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表示层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44" name="Rectangle 28"/>
                <p:cNvSpPr>
                  <a:spLocks noChangeArrowheads="1"/>
                </p:cNvSpPr>
                <p:nvPr/>
              </p:nvSpPr>
              <p:spPr bwMode="auto">
                <a:xfrm>
                  <a:off x="0" y="748"/>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7" name="Group 31"/>
              <p:cNvGrpSpPr/>
              <p:nvPr/>
            </p:nvGrpSpPr>
            <p:grpSpPr bwMode="auto">
              <a:xfrm>
                <a:off x="628" y="748"/>
                <a:ext cx="720" cy="374"/>
                <a:chOff x="628" y="748"/>
                <a:chExt cx="720" cy="374"/>
              </a:xfrm>
            </p:grpSpPr>
            <p:sp>
              <p:nvSpPr>
                <p:cNvPr id="9225" name="Rectangle 9"/>
                <p:cNvSpPr>
                  <a:spLocks noChangeArrowheads="1"/>
                </p:cNvSpPr>
                <p:nvPr/>
              </p:nvSpPr>
              <p:spPr bwMode="auto">
                <a:xfrm>
                  <a:off x="671" y="74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panose="02020603050405020304"/>
                      <a:cs typeface="Times New Roman" panose="02020603050405020304" pitchFamily="18" charset="0"/>
                    </a:rPr>
                    <a:t> </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46" name="Rectangle 30"/>
                <p:cNvSpPr>
                  <a:spLocks noChangeArrowheads="1"/>
                </p:cNvSpPr>
                <p:nvPr/>
              </p:nvSpPr>
              <p:spPr bwMode="auto">
                <a:xfrm>
                  <a:off x="628" y="748"/>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9" name="Group 33"/>
              <p:cNvGrpSpPr/>
              <p:nvPr/>
            </p:nvGrpSpPr>
            <p:grpSpPr bwMode="auto">
              <a:xfrm>
                <a:off x="0" y="1122"/>
                <a:ext cx="628" cy="374"/>
                <a:chOff x="0" y="1122"/>
                <a:chExt cx="628" cy="374"/>
              </a:xfrm>
            </p:grpSpPr>
            <p:sp>
              <p:nvSpPr>
                <p:cNvPr id="9226" name="Rectangle 10"/>
                <p:cNvSpPr>
                  <a:spLocks noChangeArrowheads="1"/>
                </p:cNvSpPr>
                <p:nvPr/>
              </p:nvSpPr>
              <p:spPr bwMode="auto">
                <a:xfrm>
                  <a:off x="43" y="1122"/>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会话层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48" name="Rectangle 32"/>
                <p:cNvSpPr>
                  <a:spLocks noChangeArrowheads="1"/>
                </p:cNvSpPr>
                <p:nvPr/>
              </p:nvSpPr>
              <p:spPr bwMode="auto">
                <a:xfrm>
                  <a:off x="0" y="1122"/>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1" name="Group 35"/>
              <p:cNvGrpSpPr/>
              <p:nvPr/>
            </p:nvGrpSpPr>
            <p:grpSpPr bwMode="auto">
              <a:xfrm>
                <a:off x="628" y="1122"/>
                <a:ext cx="720" cy="374"/>
                <a:chOff x="628" y="1122"/>
                <a:chExt cx="720" cy="374"/>
              </a:xfrm>
            </p:grpSpPr>
            <p:sp>
              <p:nvSpPr>
                <p:cNvPr id="9227" name="Rectangle 11"/>
                <p:cNvSpPr>
                  <a:spLocks noChangeArrowheads="1"/>
                </p:cNvSpPr>
                <p:nvPr/>
              </p:nvSpPr>
              <p:spPr bwMode="auto">
                <a:xfrm>
                  <a:off x="671" y="1122"/>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panose="02020603050405020304"/>
                      <a:cs typeface="Times New Roman" panose="02020603050405020304" pitchFamily="18" charset="0"/>
                    </a:rPr>
                    <a:t> </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50" name="Rectangle 34"/>
                <p:cNvSpPr>
                  <a:spLocks noChangeArrowheads="1"/>
                </p:cNvSpPr>
                <p:nvPr/>
              </p:nvSpPr>
              <p:spPr bwMode="auto">
                <a:xfrm>
                  <a:off x="628" y="1122"/>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3" name="Group 37"/>
              <p:cNvGrpSpPr/>
              <p:nvPr/>
            </p:nvGrpSpPr>
            <p:grpSpPr bwMode="auto">
              <a:xfrm>
                <a:off x="0" y="1496"/>
                <a:ext cx="628" cy="374"/>
                <a:chOff x="0" y="1496"/>
                <a:chExt cx="628" cy="374"/>
              </a:xfrm>
            </p:grpSpPr>
            <p:sp>
              <p:nvSpPr>
                <p:cNvPr id="9228" name="Rectangle 12"/>
                <p:cNvSpPr>
                  <a:spLocks noChangeArrowheads="1"/>
                </p:cNvSpPr>
                <p:nvPr/>
              </p:nvSpPr>
              <p:spPr bwMode="auto">
                <a:xfrm>
                  <a:off x="43" y="1496"/>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传输层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52" name="Rectangle 36"/>
                <p:cNvSpPr>
                  <a:spLocks noChangeArrowheads="1"/>
                </p:cNvSpPr>
                <p:nvPr/>
              </p:nvSpPr>
              <p:spPr bwMode="auto">
                <a:xfrm>
                  <a:off x="0" y="1496"/>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5" name="Group 39"/>
              <p:cNvGrpSpPr/>
              <p:nvPr/>
            </p:nvGrpSpPr>
            <p:grpSpPr bwMode="auto">
              <a:xfrm>
                <a:off x="628" y="1124"/>
                <a:ext cx="720" cy="746"/>
                <a:chOff x="628" y="1124"/>
                <a:chExt cx="720" cy="746"/>
              </a:xfrm>
            </p:grpSpPr>
            <p:sp>
              <p:nvSpPr>
                <p:cNvPr id="9229" name="Rectangle 13"/>
                <p:cNvSpPr>
                  <a:spLocks noChangeArrowheads="1"/>
                </p:cNvSpPr>
                <p:nvPr/>
              </p:nvSpPr>
              <p:spPr bwMode="auto">
                <a:xfrm>
                  <a:off x="671" y="112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smtClean="0">
                      <a:latin typeface="宋体" pitchFamily="2" charset="-122"/>
                    </a:rPr>
                    <a:t>电路网关</a:t>
                  </a:r>
                  <a:endParaRPr lang="zh-CN" altLang="en-US" sz="2000" b="1" smtClean="0">
                    <a:latin typeface="宋体" pitchFamily="2" charset="-122"/>
                    <a:cs typeface="Times New Roman" panose="02020603050405020304" pitchFamily="18" charset="0"/>
                  </a:endParaRPr>
                </a:p>
                <a:p>
                  <a:pPr algn="ctr" eaLnBrk="0" hangingPunct="0"/>
                  <a:endParaRPr lang="zh-CN" altLang="en-US" sz="2000" b="1"/>
                </a:p>
              </p:txBody>
            </p:sp>
            <p:sp>
              <p:nvSpPr>
                <p:cNvPr id="9254" name="Rectangle 38"/>
                <p:cNvSpPr>
                  <a:spLocks noChangeArrowheads="1"/>
                </p:cNvSpPr>
                <p:nvPr/>
              </p:nvSpPr>
              <p:spPr bwMode="auto">
                <a:xfrm>
                  <a:off x="628" y="1496"/>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7" name="Group 41"/>
              <p:cNvGrpSpPr/>
              <p:nvPr/>
            </p:nvGrpSpPr>
            <p:grpSpPr bwMode="auto">
              <a:xfrm>
                <a:off x="0" y="1870"/>
                <a:ext cx="628" cy="374"/>
                <a:chOff x="0" y="1870"/>
                <a:chExt cx="628" cy="374"/>
              </a:xfrm>
            </p:grpSpPr>
            <p:sp>
              <p:nvSpPr>
                <p:cNvPr id="9230" name="Rectangle 14"/>
                <p:cNvSpPr>
                  <a:spLocks noChangeArrowheads="1"/>
                </p:cNvSpPr>
                <p:nvPr/>
              </p:nvSpPr>
              <p:spPr bwMode="auto">
                <a:xfrm>
                  <a:off x="43" y="187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网络层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56" name="Rectangle 40"/>
                <p:cNvSpPr>
                  <a:spLocks noChangeArrowheads="1"/>
                </p:cNvSpPr>
                <p:nvPr/>
              </p:nvSpPr>
              <p:spPr bwMode="auto">
                <a:xfrm>
                  <a:off x="0" y="1870"/>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9" name="Group 43"/>
              <p:cNvGrpSpPr/>
              <p:nvPr/>
            </p:nvGrpSpPr>
            <p:grpSpPr bwMode="auto">
              <a:xfrm>
                <a:off x="628" y="1870"/>
                <a:ext cx="720" cy="374"/>
                <a:chOff x="628" y="1870"/>
                <a:chExt cx="720" cy="374"/>
              </a:xfrm>
            </p:grpSpPr>
            <p:sp>
              <p:nvSpPr>
                <p:cNvPr id="9231" name="Rectangle 15"/>
                <p:cNvSpPr>
                  <a:spLocks noChangeArrowheads="1"/>
                </p:cNvSpPr>
                <p:nvPr/>
              </p:nvSpPr>
              <p:spPr bwMode="auto">
                <a:xfrm>
                  <a:off x="671" y="187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路由器级</a:t>
                  </a:r>
                  <a:endParaRPr lang="zh-CN" altLang="en-US" sz="2000" b="1">
                    <a:solidFill>
                      <a:srgbClr val="FF0000"/>
                    </a:solidFill>
                  </a:endParaRPr>
                </a:p>
              </p:txBody>
            </p:sp>
            <p:sp>
              <p:nvSpPr>
                <p:cNvPr id="9258" name="Rectangle 42"/>
                <p:cNvSpPr>
                  <a:spLocks noChangeArrowheads="1"/>
                </p:cNvSpPr>
                <p:nvPr/>
              </p:nvSpPr>
              <p:spPr bwMode="auto">
                <a:xfrm>
                  <a:off x="628" y="1870"/>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1" name="Group 45"/>
              <p:cNvGrpSpPr/>
              <p:nvPr/>
            </p:nvGrpSpPr>
            <p:grpSpPr bwMode="auto">
              <a:xfrm>
                <a:off x="0" y="2244"/>
                <a:ext cx="628" cy="374"/>
                <a:chOff x="0" y="2244"/>
                <a:chExt cx="628" cy="374"/>
              </a:xfrm>
            </p:grpSpPr>
            <p:sp>
              <p:nvSpPr>
                <p:cNvPr id="9232" name="Rectangle 16"/>
                <p:cNvSpPr>
                  <a:spLocks noChangeArrowheads="1"/>
                </p:cNvSpPr>
                <p:nvPr/>
              </p:nvSpPr>
              <p:spPr bwMode="auto">
                <a:xfrm>
                  <a:off x="43" y="224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链路层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60" name="Rectangle 44"/>
                <p:cNvSpPr>
                  <a:spLocks noChangeArrowheads="1"/>
                </p:cNvSpPr>
                <p:nvPr/>
              </p:nvSpPr>
              <p:spPr bwMode="auto">
                <a:xfrm>
                  <a:off x="0" y="2244"/>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3" name="Group 47"/>
              <p:cNvGrpSpPr/>
              <p:nvPr/>
            </p:nvGrpSpPr>
            <p:grpSpPr bwMode="auto">
              <a:xfrm>
                <a:off x="628" y="2244"/>
                <a:ext cx="720" cy="374"/>
                <a:chOff x="628" y="2244"/>
                <a:chExt cx="720" cy="374"/>
              </a:xfrm>
            </p:grpSpPr>
            <p:sp>
              <p:nvSpPr>
                <p:cNvPr id="9233" name="Rectangle 17"/>
                <p:cNvSpPr>
                  <a:spLocks noChangeArrowheads="1"/>
                </p:cNvSpPr>
                <p:nvPr/>
              </p:nvSpPr>
              <p:spPr bwMode="auto">
                <a:xfrm>
                  <a:off x="671" y="224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网桥级</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62" name="Rectangle 46"/>
                <p:cNvSpPr>
                  <a:spLocks noChangeArrowheads="1"/>
                </p:cNvSpPr>
                <p:nvPr/>
              </p:nvSpPr>
              <p:spPr bwMode="auto">
                <a:xfrm>
                  <a:off x="628" y="2244"/>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5" name="Group 49"/>
              <p:cNvGrpSpPr/>
              <p:nvPr/>
            </p:nvGrpSpPr>
            <p:grpSpPr bwMode="auto">
              <a:xfrm>
                <a:off x="0" y="2618"/>
                <a:ext cx="628" cy="374"/>
                <a:chOff x="0" y="2618"/>
                <a:chExt cx="628" cy="374"/>
              </a:xfrm>
            </p:grpSpPr>
            <p:sp>
              <p:nvSpPr>
                <p:cNvPr id="9234" name="Rectangle 18"/>
                <p:cNvSpPr>
                  <a:spLocks noChangeArrowheads="1"/>
                </p:cNvSpPr>
                <p:nvPr/>
              </p:nvSpPr>
              <p:spPr bwMode="auto">
                <a:xfrm>
                  <a:off x="43" y="261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物理层</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64" name="Rectangle 48"/>
                <p:cNvSpPr>
                  <a:spLocks noChangeArrowheads="1"/>
                </p:cNvSpPr>
                <p:nvPr/>
              </p:nvSpPr>
              <p:spPr bwMode="auto">
                <a:xfrm>
                  <a:off x="0" y="2618"/>
                  <a:ext cx="628"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7" name="Group 51"/>
              <p:cNvGrpSpPr/>
              <p:nvPr/>
            </p:nvGrpSpPr>
            <p:grpSpPr bwMode="auto">
              <a:xfrm>
                <a:off x="628" y="2618"/>
                <a:ext cx="720" cy="374"/>
                <a:chOff x="628" y="2618"/>
                <a:chExt cx="720" cy="374"/>
              </a:xfrm>
            </p:grpSpPr>
            <p:sp>
              <p:nvSpPr>
                <p:cNvPr id="9235" name="Rectangle 19"/>
                <p:cNvSpPr>
                  <a:spLocks noChangeArrowheads="1"/>
                </p:cNvSpPr>
                <p:nvPr/>
              </p:nvSpPr>
              <p:spPr bwMode="auto">
                <a:xfrm>
                  <a:off x="671" y="261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中继器级</a:t>
                  </a:r>
                  <a:endParaRPr lang="zh-CN" altLang="en-US" sz="2000" b="1">
                    <a:latin typeface="宋体" pitchFamily="2" charset="-122"/>
                    <a:cs typeface="Times New Roman" panose="02020603050405020304" pitchFamily="18" charset="0"/>
                  </a:endParaRPr>
                </a:p>
                <a:p>
                  <a:pPr algn="ctr" eaLnBrk="0" hangingPunct="0"/>
                  <a:endParaRPr lang="zh-CN" altLang="en-US" sz="2000" b="1"/>
                </a:p>
              </p:txBody>
            </p:sp>
            <p:sp>
              <p:nvSpPr>
                <p:cNvPr id="9266" name="Rectangle 50"/>
                <p:cNvSpPr>
                  <a:spLocks noChangeArrowheads="1"/>
                </p:cNvSpPr>
                <p:nvPr/>
              </p:nvSpPr>
              <p:spPr bwMode="auto">
                <a:xfrm>
                  <a:off x="628" y="2618"/>
                  <a:ext cx="720" cy="37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269" name="Rectangle 53"/>
            <p:cNvSpPr>
              <a:spLocks noChangeArrowheads="1"/>
            </p:cNvSpPr>
            <p:nvPr/>
          </p:nvSpPr>
          <p:spPr bwMode="auto">
            <a:xfrm>
              <a:off x="-3" y="-3"/>
              <a:ext cx="1354" cy="2998"/>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dirty="0" smtClean="0"/>
              <a:t>包过滤</a:t>
            </a:r>
            <a:endParaRPr lang="zh-CN" altLang="en-US" dirty="0" smtClean="0"/>
          </a:p>
          <a:p>
            <a:r>
              <a:rPr lang="zh-CN" altLang="en-US" dirty="0" smtClean="0"/>
              <a:t>应用代理防火墙</a:t>
            </a:r>
            <a:endParaRPr lang="zh-CN" altLang="en-US" dirty="0" smtClean="0"/>
          </a:p>
          <a:p>
            <a:r>
              <a:rPr lang="zh-CN" altLang="en-US" dirty="0" smtClean="0"/>
              <a:t>电路级网关</a:t>
            </a:r>
            <a:endParaRPr lang="en-US" altLang="zh-CN" dirty="0" smtClean="0"/>
          </a:p>
          <a:p>
            <a:r>
              <a:rPr lang="zh-CN" altLang="en-US" dirty="0" smtClean="0"/>
              <a:t>状态检测包过滤防火墙</a:t>
            </a:r>
            <a:endParaRPr lang="zh-CN" altLang="en-US" dirty="0" smtClean="0"/>
          </a:p>
        </p:txBody>
      </p:sp>
      <p:sp>
        <p:nvSpPr>
          <p:cNvPr id="23554" name="Rectangle 2"/>
          <p:cNvSpPr>
            <a:spLocks noGrp="1" noChangeArrowheads="1"/>
          </p:cNvSpPr>
          <p:nvPr>
            <p:ph type="title"/>
          </p:nvPr>
        </p:nvSpPr>
        <p:spPr>
          <a:xfrm>
            <a:off x="395536" y="338328"/>
            <a:ext cx="8229600" cy="1143000"/>
          </a:xfrm>
        </p:spPr>
        <p:txBody>
          <a:bodyPr/>
          <a:lstStyle/>
          <a:p>
            <a:r>
              <a:rPr lang="zh-CN" altLang="en-US" dirty="0" smtClean="0"/>
              <a:t>防火墙技术</a:t>
            </a:r>
            <a:endParaRPr lang="zh-CN" altLang="en-US" dirty="0" smtClean="0"/>
          </a:p>
        </p:txBody>
      </p:sp>
    </p:spTree>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endParaRPr lang="zh-CN" altLang="en-US"/>
          </a:p>
        </p:txBody>
      </p:sp>
      <p:pic>
        <p:nvPicPr>
          <p:cNvPr id="1065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dirty="0" smtClean="0"/>
              <a:t>检查每个</a:t>
            </a:r>
            <a:r>
              <a:rPr lang="zh-CN" altLang="en-US" sz="2400" dirty="0"/>
              <a:t>包头</a:t>
            </a:r>
            <a:r>
              <a:rPr lang="zh-CN" altLang="en-US" sz="2400" dirty="0" smtClean="0"/>
              <a:t>部信息，</a:t>
            </a:r>
            <a:r>
              <a:rPr lang="zh-CN" altLang="en-US" sz="2400" dirty="0"/>
              <a:t>依据一套规则决定丢弃或者放行该数据包</a:t>
            </a:r>
            <a:endParaRPr lang="zh-CN" altLang="en-US" sz="2400" dirty="0"/>
          </a:p>
          <a:p>
            <a:pPr>
              <a:lnSpc>
                <a:spcPct val="90000"/>
              </a:lnSpc>
            </a:pPr>
            <a:r>
              <a:rPr lang="zh-CN" altLang="en-US" sz="2400" dirty="0" smtClean="0"/>
              <a:t>包头</a:t>
            </a:r>
            <a:endParaRPr lang="en-US" altLang="zh-CN" sz="2400" dirty="0" smtClean="0"/>
          </a:p>
          <a:p>
            <a:pPr lvl="1">
              <a:lnSpc>
                <a:spcPct val="90000"/>
              </a:lnSpc>
            </a:pPr>
            <a:r>
              <a:rPr lang="en-US" altLang="zh-CN" sz="2000" dirty="0" smtClean="0"/>
              <a:t>IP</a:t>
            </a:r>
            <a:r>
              <a:rPr lang="zh-CN" altLang="en-US" sz="2000" dirty="0" smtClean="0"/>
              <a:t>包头：</a:t>
            </a:r>
            <a:r>
              <a:rPr lang="en-US" altLang="zh-CN" sz="2000" dirty="0" smtClean="0"/>
              <a:t>IP</a:t>
            </a:r>
            <a:r>
              <a:rPr lang="zh-CN" altLang="en-US" sz="2000" dirty="0" smtClean="0"/>
              <a:t>地址、协议类型、</a:t>
            </a:r>
            <a:r>
              <a:rPr lang="en-US" altLang="zh-CN" sz="2000" dirty="0" smtClean="0"/>
              <a:t>IP</a:t>
            </a:r>
            <a:r>
              <a:rPr lang="zh-CN" altLang="en-US" sz="2000" dirty="0" smtClean="0"/>
              <a:t>选项（分段）</a:t>
            </a:r>
            <a:endParaRPr lang="zh-CN" altLang="en-US" sz="2000" dirty="0"/>
          </a:p>
          <a:p>
            <a:pPr lvl="1">
              <a:lnSpc>
                <a:spcPct val="90000"/>
              </a:lnSpc>
            </a:pPr>
            <a:r>
              <a:rPr lang="en-US" altLang="zh-CN" sz="2000" dirty="0"/>
              <a:t>TCP/UDP</a:t>
            </a:r>
            <a:r>
              <a:rPr lang="zh-CN" altLang="en-US" sz="2000" dirty="0"/>
              <a:t>头</a:t>
            </a:r>
            <a:r>
              <a:rPr lang="zh-CN" altLang="en-US" sz="2000" dirty="0" smtClean="0"/>
              <a:t>信息：</a:t>
            </a:r>
            <a:r>
              <a:rPr lang="zh-CN" altLang="en-US" sz="2100" dirty="0" smtClean="0"/>
              <a:t>端口号</a:t>
            </a:r>
            <a:endParaRPr lang="en-US" altLang="zh-CN" sz="2100" dirty="0" smtClean="0"/>
          </a:p>
          <a:p>
            <a:pPr eaLnBrk="1" hangingPunct="1">
              <a:lnSpc>
                <a:spcPct val="105000"/>
              </a:lnSpc>
            </a:pPr>
            <a:r>
              <a:rPr lang="zh-CN" altLang="en-US" sz="2500" dirty="0" smtClean="0"/>
              <a:t>规则</a:t>
            </a:r>
            <a:endParaRPr lang="en-US" altLang="zh-CN" sz="2500" dirty="0" smtClean="0"/>
          </a:p>
          <a:p>
            <a:pPr lvl="1" eaLnBrk="1" hangingPunct="1">
              <a:lnSpc>
                <a:spcPct val="105000"/>
              </a:lnSpc>
            </a:pPr>
            <a:r>
              <a:rPr lang="zh-CN" altLang="en-US" sz="2100" dirty="0" smtClean="0"/>
              <a:t>预设规则</a:t>
            </a:r>
            <a:endParaRPr lang="en-US" altLang="zh-CN" sz="2100" dirty="0" smtClean="0"/>
          </a:p>
          <a:p>
            <a:pPr lvl="1" eaLnBrk="1" hangingPunct="1">
              <a:lnSpc>
                <a:spcPct val="105000"/>
              </a:lnSpc>
            </a:pPr>
            <a:r>
              <a:rPr lang="zh-CN" altLang="en-US" sz="2100" dirty="0"/>
              <a:t>规则</a:t>
            </a:r>
            <a:r>
              <a:rPr lang="zh-CN" altLang="en-US" sz="2100" dirty="0" smtClean="0"/>
              <a:t>匹配</a:t>
            </a:r>
            <a:endParaRPr lang="en-US" altLang="zh-CN" sz="2500" dirty="0" smtClean="0"/>
          </a:p>
          <a:p>
            <a:pPr eaLnBrk="1" hangingPunct="1">
              <a:lnSpc>
                <a:spcPct val="105000"/>
              </a:lnSpc>
            </a:pPr>
            <a:r>
              <a:rPr lang="zh-CN" altLang="en-US" sz="2500" dirty="0" smtClean="0"/>
              <a:t>在标准的路由器上以及专门的防火墙设备上执行。</a:t>
            </a:r>
            <a:endParaRPr lang="zh-CN" altLang="en-US" sz="2500" dirty="0" smtClean="0">
              <a:solidFill>
                <a:srgbClr val="FF3300"/>
              </a:solidFill>
            </a:endParaRPr>
          </a:p>
        </p:txBody>
      </p:sp>
      <p:sp>
        <p:nvSpPr>
          <p:cNvPr id="167938" name="Rectangle 2"/>
          <p:cNvSpPr>
            <a:spLocks noGrp="1" noChangeArrowheads="1"/>
          </p:cNvSpPr>
          <p:nvPr>
            <p:ph type="title"/>
          </p:nvPr>
        </p:nvSpPr>
        <p:spPr/>
        <p:txBody>
          <a:bodyPr/>
          <a:lstStyle/>
          <a:p>
            <a:pPr eaLnBrk="1" fontAlgn="auto" hangingPunct="1">
              <a:spcAft>
                <a:spcPts val="0"/>
              </a:spcAft>
              <a:defRPr/>
            </a:pPr>
            <a:r>
              <a:rPr lang="zh-CN" altLang="en-US"/>
              <a:t>包</a:t>
            </a:r>
            <a:r>
              <a:rPr lang="zh-CN" altLang="en-US" smtClean="0"/>
              <a:t>过滤防火墙</a:t>
            </a:r>
            <a:endParaRPr lang="zh-CN" altLang="en-US"/>
          </a:p>
        </p:txBody>
      </p:sp>
      <p:sp>
        <p:nvSpPr>
          <p:cNvPr id="39938" name="日期占位符 3"/>
          <p:cNvSpPr>
            <a:spLocks noGrp="1"/>
          </p:cNvSpPr>
          <p:nvPr>
            <p:ph type="dt" sz="half" idx="2"/>
          </p:nvPr>
        </p:nvSpPr>
        <p:spPr bwMode="auto">
          <a:noFill/>
          <a:ln>
            <a:miter lim="800000"/>
          </a:ln>
        </p:spPr>
        <p:txBody>
          <a:bodyPr wrap="square" lIns="91440" tIns="45720" rIns="91440" bIns="45720" numCol="1" anchorCtr="0" compatLnSpc="1"/>
          <a:lstStyle/>
          <a:p>
            <a:fld id="{A514C4A1-DB5C-4EFE-A6EC-BDDB2D289658}" type="datetime1">
              <a:rPr lang="zh-CN" altLang="en-US" smtClean="0"/>
            </a:fld>
            <a:endParaRPr lang="en-US" altLang="zh-CN" smtClean="0"/>
          </a:p>
        </p:txBody>
      </p:sp>
      <p:sp>
        <p:nvSpPr>
          <p:cNvPr id="3993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3994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70525D2-738E-4B0C-B70D-1DA08B235376}"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nvPr>
        </p:nvGraphicFramePr>
        <p:xfrm>
          <a:off x="574675" y="1719263"/>
          <a:ext cx="8569325" cy="4240848"/>
        </p:xfrm>
        <a:graphic>
          <a:graphicData uri="http://schemas.openxmlformats.org/drawingml/2006/table">
            <a:tbl>
              <a:tblPr/>
              <a:tblGrid>
                <a:gridCol w="2630488"/>
                <a:gridCol w="5938837"/>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协议</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报文类型</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可以阻止某些刺探网络信息的企图</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选项</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大部分选项用来设置安全和路由信息，可用来攻击网络，如分片、源路由。禁止携带这类选项的包。</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端口</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限定对特定服务的访问，以及抵抗端口扫描和拒绝服务攻击。</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rPr>
                        <a:t>这一字段可帮助确定是否有、及以何种方向建立连接。</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6" name="Rectangle 3"/>
          <p:cNvSpPr>
            <a:spLocks noGrp="1" noChangeArrowheads="1"/>
          </p:cNvSpPr>
          <p:nvPr>
            <p:ph idx="1"/>
          </p:nvPr>
        </p:nvSpPr>
        <p:spPr/>
        <p:txBody>
          <a:bodyPr>
            <a:normAutofit lnSpcReduction="10000"/>
          </a:bodyPr>
          <a:lstStyle/>
          <a:p>
            <a:r>
              <a:rPr lang="zh-CN" altLang="en-US" smtClean="0"/>
              <a:t>是否支持如下类似功能：</a:t>
            </a:r>
            <a:endParaRPr lang="zh-CN" altLang="en-US" smtClean="0"/>
          </a:p>
          <a:p>
            <a:pPr lvl="1"/>
            <a:r>
              <a:rPr lang="zh-CN" altLang="en-US" smtClean="0"/>
              <a:t>允许或不允许用户从外部网用</a:t>
            </a:r>
            <a:r>
              <a:rPr lang="en-US" altLang="zh-CN" smtClean="0"/>
              <a:t>Telnet</a:t>
            </a:r>
            <a:r>
              <a:rPr lang="zh-CN" altLang="en-US" smtClean="0"/>
              <a:t>登录；</a:t>
            </a:r>
            <a:endParaRPr lang="zh-CN" altLang="en-US" smtClean="0"/>
          </a:p>
          <a:p>
            <a:pPr lvl="1"/>
            <a:r>
              <a:rPr lang="zh-CN" altLang="en-US" smtClean="0"/>
              <a:t>允许或不允许用户使用</a:t>
            </a:r>
            <a:r>
              <a:rPr lang="en-US" altLang="zh-CN" smtClean="0"/>
              <a:t>SMTP</a:t>
            </a:r>
            <a:r>
              <a:rPr lang="zh-CN" altLang="en-US" smtClean="0"/>
              <a:t>往内部网发电子邮件；</a:t>
            </a:r>
            <a:endParaRPr lang="en-US" altLang="zh-CN" smtClean="0"/>
          </a:p>
          <a:p>
            <a:pPr lvl="1"/>
            <a:r>
              <a:rPr lang="zh-CN" altLang="en-US" smtClean="0"/>
              <a:t>允许或不允许某个</a:t>
            </a:r>
            <a:r>
              <a:rPr lang="en-US" altLang="zh-CN" smtClean="0"/>
              <a:t>IP</a:t>
            </a:r>
            <a:r>
              <a:rPr lang="zh-CN" altLang="en-US" smtClean="0"/>
              <a:t>通过</a:t>
            </a:r>
            <a:r>
              <a:rPr lang="en-US" altLang="zh-CN" smtClean="0"/>
              <a:t>NNTP</a:t>
            </a:r>
            <a:r>
              <a:rPr kumimoji="1" lang="en-US" smtClean="0">
                <a:latin typeface="Times New Roman" panose="02020603050405020304" pitchFamily="18" charset="0"/>
                <a:ea typeface="宋体" pitchFamily="2" charset="-122"/>
              </a:rPr>
              <a:t>（Network News Transport Protocol</a:t>
            </a:r>
            <a:r>
              <a:rPr kumimoji="1" lang="zh-CN" altLang="en-US" smtClean="0">
                <a:latin typeface="Times New Roman" panose="02020603050405020304" pitchFamily="18" charset="0"/>
                <a:ea typeface="宋体" pitchFamily="2" charset="-122"/>
              </a:rPr>
              <a:t>，端口）</a:t>
            </a:r>
            <a:r>
              <a:rPr kumimoji="1" lang="en-US" altLang="zh-CN" smtClean="0">
                <a:latin typeface="Times New Roman" panose="02020603050405020304" pitchFamily="18" charset="0"/>
                <a:ea typeface="宋体" pitchFamily="2" charset="-122"/>
              </a:rPr>
              <a:t>119</a:t>
            </a:r>
            <a:r>
              <a:rPr lang="zh-CN" altLang="en-US" smtClean="0"/>
              <a:t>往内部网发新闻。</a:t>
            </a:r>
            <a:endParaRPr lang="en-US" altLang="zh-CN" smtClean="0"/>
          </a:p>
          <a:p>
            <a:pPr lvl="1"/>
            <a:r>
              <a:rPr lang="zh-CN" altLang="en-US" smtClean="0"/>
              <a:t>允许某个用户从外部网用</a:t>
            </a:r>
            <a:r>
              <a:rPr lang="en-US" altLang="zh-CN" smtClean="0"/>
              <a:t>Telnet</a:t>
            </a:r>
            <a:r>
              <a:rPr lang="zh-CN" altLang="en-US" smtClean="0"/>
              <a:t>登录而不允许其它用户进行这种操作。</a:t>
            </a:r>
            <a:endParaRPr lang="zh-CN" altLang="en-US" smtClean="0"/>
          </a:p>
          <a:p>
            <a:pPr lvl="1"/>
            <a:r>
              <a:rPr lang="zh-CN" altLang="en-US" smtClean="0"/>
              <a:t>允许用户传送一些文件而不允许用户传送其它文件。</a:t>
            </a:r>
            <a:endParaRPr lang="zh-CN" altLang="en-US" smtClean="0"/>
          </a:p>
        </p:txBody>
      </p:sp>
      <p:sp>
        <p:nvSpPr>
          <p:cNvPr id="168962" name="Rectangle 2"/>
          <p:cNvSpPr>
            <a:spLocks noGrp="1" noChangeArrowheads="1"/>
          </p:cNvSpPr>
          <p:nvPr>
            <p:ph type="title"/>
          </p:nvPr>
        </p:nvSpPr>
        <p:spPr/>
        <p:txBody>
          <a:bodyPr/>
          <a:lstStyle/>
          <a:p>
            <a:r>
              <a:rPr lang="zh-CN" altLang="en-US" smtClean="0"/>
              <a:t>包过滤支持功能</a:t>
            </a:r>
            <a:endParaRPr lang="zh-CN" altLang="en-US"/>
          </a:p>
        </p:txBody>
      </p:sp>
      <p:sp>
        <p:nvSpPr>
          <p:cNvPr id="40962" name="日期占位符 3"/>
          <p:cNvSpPr>
            <a:spLocks noGrp="1"/>
          </p:cNvSpPr>
          <p:nvPr>
            <p:ph type="dt" sz="half" idx="2"/>
          </p:nvPr>
        </p:nvSpPr>
        <p:spPr/>
        <p:txBody>
          <a:bodyPr/>
          <a:lstStyle/>
          <a:p>
            <a:fld id="{60F9B4E9-5A8B-475C-B111-B5B0AE7AC416}" type="datetime1">
              <a:rPr lang="zh-CN" altLang="en-US" smtClean="0"/>
            </a:fld>
            <a:endParaRPr lang="en-US" altLang="zh-CN" smtClean="0"/>
          </a:p>
        </p:txBody>
      </p:sp>
      <p:sp>
        <p:nvSpPr>
          <p:cNvPr id="40963"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40964" name="灯片编号占位符 5"/>
          <p:cNvSpPr>
            <a:spLocks noGrp="1"/>
          </p:cNvSpPr>
          <p:nvPr>
            <p:ph type="sldNum" sz="quarter" idx="4"/>
          </p:nvPr>
        </p:nvSpPr>
        <p:spPr/>
        <p:txBody>
          <a:bodyPr/>
          <a:lstStyle/>
          <a:p>
            <a:fld id="{556A1B86-E843-4E87-9A70-3BADBDD49955}"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制定一个安全策略：</a:t>
            </a:r>
            <a:endParaRPr lang="en-US" altLang="zh-CN" smtClean="0"/>
          </a:p>
          <a:p>
            <a:pPr lvl="1"/>
            <a:r>
              <a:rPr lang="zh-CN" altLang="en-US" smtClean="0"/>
              <a:t>确定什么允许通过和不允许通过</a:t>
            </a:r>
            <a:endParaRPr lang="en-US" altLang="zh-CN" smtClean="0"/>
          </a:p>
          <a:p>
            <a:pPr lvl="2"/>
            <a:r>
              <a:rPr lang="zh-CN" altLang="en-US" smtClean="0"/>
              <a:t>哪些服务允许通过而哪些服务应被拒绝</a:t>
            </a:r>
            <a:endParaRPr lang="en-US" altLang="zh-CN" smtClean="0"/>
          </a:p>
          <a:p>
            <a:pPr lvl="2"/>
            <a:r>
              <a:rPr lang="zh-CN" altLang="en-US" smtClean="0"/>
              <a:t>哪些包类型、包字段、地址段</a:t>
            </a:r>
            <a:r>
              <a:rPr lang="zh-CN" altLang="en-US"/>
              <a:t>等</a:t>
            </a:r>
            <a:r>
              <a:rPr lang="zh-CN" altLang="en-US" smtClean="0"/>
              <a:t>允许而哪些拒绝</a:t>
            </a:r>
            <a:endParaRPr lang="en-US" altLang="zh-CN" smtClean="0"/>
          </a:p>
          <a:p>
            <a:r>
              <a:rPr lang="zh-CN" altLang="en-US" smtClean="0"/>
              <a:t>将安全策略（规定）转化成包过滤规则。</a:t>
            </a:r>
            <a:endParaRPr lang="zh-CN" altLang="en-US" smtClean="0"/>
          </a:p>
          <a:p>
            <a:endParaRPr lang="zh-CN" altLang="en-US"/>
          </a:p>
        </p:txBody>
      </p:sp>
      <p:sp>
        <p:nvSpPr>
          <p:cNvPr id="3" name="标题 2"/>
          <p:cNvSpPr>
            <a:spLocks noGrp="1"/>
          </p:cNvSpPr>
          <p:nvPr>
            <p:ph type="title"/>
          </p:nvPr>
        </p:nvSpPr>
        <p:spPr/>
        <p:txBody>
          <a:bodyPr/>
          <a:lstStyle/>
          <a:p>
            <a:r>
              <a:rPr lang="zh-CN" altLang="en-US" smtClean="0"/>
              <a:t>包过滤防火墙配置</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endParaRPr lang="zh-CN" altLang="en-US" smtClean="0"/>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graphicFrame>
        <p:nvGraphicFramePr>
          <p:cNvPr id="5" name="Group 93"/>
          <p:cNvGraphicFramePr>
            <a:graphicFrameLocks noGrp="1"/>
          </p:cNvGraphicFramePr>
          <p:nvPr/>
        </p:nvGraphicFramePr>
        <p:xfrm>
          <a:off x="539552" y="2555352"/>
          <a:ext cx="7920037" cy="1953768"/>
        </p:xfrm>
        <a:graphic>
          <a:graphicData uri="http://schemas.openxmlformats.org/drawingml/2006/table">
            <a:tbl>
              <a:tblPr/>
              <a:tblGrid>
                <a:gridCol w="573628"/>
                <a:gridCol w="1341777"/>
                <a:gridCol w="1627172"/>
                <a:gridCol w="708516"/>
                <a:gridCol w="965512"/>
                <a:gridCol w="1030826"/>
                <a:gridCol w="836303"/>
                <a:gridCol w="836303"/>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D</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defRPr/>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202.110.8.0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矩形 5"/>
          <p:cNvSpPr/>
          <p:nvPr/>
        </p:nvSpPr>
        <p:spPr>
          <a:xfrm>
            <a:off x="254843" y="4631324"/>
            <a:ext cx="8424936" cy="2204864"/>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anose="020B0604020202020204"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anose="020B0604020202020204" pitchFamily="34" charset="0"/>
              <a:buChar char="•"/>
            </a:pPr>
            <a:r>
              <a:rPr lang="zh-CN" altLang="en-US" b="1"/>
              <a:t>若一条规则阻止包传输或接收，</a:t>
            </a:r>
            <a:r>
              <a:rPr lang="zh-CN" altLang="en-US" b="1" smtClean="0"/>
              <a:t>则不</a:t>
            </a:r>
            <a:r>
              <a:rPr lang="zh-CN" altLang="en-US" b="1"/>
              <a:t>被允许。</a:t>
            </a:r>
            <a:endParaRPr lang="zh-CN" altLang="en-US" b="1"/>
          </a:p>
          <a:p>
            <a:pPr marL="342900" indent="-342900">
              <a:lnSpc>
                <a:spcPct val="114000"/>
              </a:lnSpc>
              <a:buFont typeface="Arial" panose="020B0604020202020204" pitchFamily="34" charset="0"/>
              <a:buChar char="•"/>
            </a:pPr>
            <a:r>
              <a:rPr lang="zh-CN" altLang="en-US" b="1"/>
              <a:t>若一条规则允许包传输或接收，</a:t>
            </a:r>
            <a:r>
              <a:rPr lang="zh-CN" altLang="en-US" b="1" smtClean="0"/>
              <a:t>则通过。</a:t>
            </a:r>
            <a:endParaRPr lang="en-US" altLang="zh-CN" b="1" smtClean="0"/>
          </a:p>
          <a:p>
            <a:pPr marL="342900" indent="-342900">
              <a:lnSpc>
                <a:spcPct val="114000"/>
              </a:lnSpc>
              <a:buFont typeface="Arial" panose="020B0604020202020204" pitchFamily="34" charset="0"/>
              <a:buChar char="•"/>
            </a:pPr>
            <a:r>
              <a:rPr lang="zh-CN" altLang="en-US" b="1" smtClean="0"/>
              <a:t>若规则未命中数据包，则继续处理下一条规则。</a:t>
            </a:r>
            <a:endParaRPr lang="zh-CN" altLang="en-US" b="1"/>
          </a:p>
          <a:p>
            <a:pPr marL="342900" indent="-342900">
              <a:lnSpc>
                <a:spcPct val="114000"/>
              </a:lnSpc>
              <a:buFont typeface="Arial" panose="020B0604020202020204" pitchFamily="34" charset="0"/>
              <a:buChar char="•"/>
            </a:pPr>
            <a:r>
              <a:rPr lang="zh-CN" altLang="en-US" b="1"/>
              <a:t>若包不满足任何一条规则，则此包便被</a:t>
            </a:r>
            <a:r>
              <a:rPr lang="zh-CN" altLang="en-US" b="1" smtClean="0"/>
              <a:t>阻塞（默认拒绝）。</a:t>
            </a:r>
            <a:endParaRPr lang="zh-CN" altLang="en-US" b="1"/>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481329"/>
            <a:ext cx="8229600" cy="1660036"/>
          </a:xfrm>
        </p:spPr>
        <p:txBody>
          <a:bodyPr>
            <a:normAutofit fontScale="92500" lnSpcReduction="20000"/>
          </a:bodyPr>
          <a:lstStyle/>
          <a:p>
            <a:r>
              <a:rPr lang="zh-CN" altLang="en-US" smtClean="0"/>
              <a:t>依据主体和客体的安全级别，</a:t>
            </a:r>
            <a:r>
              <a:rPr lang="en-US" altLang="zh-CN" smtClean="0"/>
              <a:t>MAC</a:t>
            </a:r>
            <a:r>
              <a:rPr lang="zh-CN" altLang="en-US" smtClean="0"/>
              <a:t>中主体对客体的访问有四种方式：</a:t>
            </a:r>
            <a:endParaRPr lang="en-US" altLang="zh-CN" smtClean="0"/>
          </a:p>
          <a:p>
            <a:pPr lvl="1"/>
            <a:r>
              <a:rPr lang="zh-CN" altLang="en-US" smtClean="0"/>
              <a:t>上读</a:t>
            </a:r>
            <a:r>
              <a:rPr lang="en-US" altLang="zh-CN" smtClean="0"/>
              <a:t>/</a:t>
            </a:r>
            <a:r>
              <a:rPr lang="zh-CN" altLang="en-US" smtClean="0"/>
              <a:t>下写：完整性，</a:t>
            </a:r>
            <a:r>
              <a:rPr lang="en-US" altLang="zh-CN" smtClean="0"/>
              <a:t>eg</a:t>
            </a:r>
            <a:r>
              <a:rPr lang="zh-CN" altLang="en-US" smtClean="0"/>
              <a:t>，</a:t>
            </a:r>
            <a:r>
              <a:rPr lang="en-US" altLang="zh-CN" smtClean="0"/>
              <a:t>web server</a:t>
            </a:r>
            <a:endParaRPr lang="zh-CN" altLang="en-US" smtClean="0"/>
          </a:p>
          <a:p>
            <a:pPr lvl="1"/>
            <a:r>
              <a:rPr lang="zh-CN" altLang="en-US" smtClean="0"/>
              <a:t>下读</a:t>
            </a:r>
            <a:r>
              <a:rPr lang="en-US" altLang="zh-CN" smtClean="0"/>
              <a:t>/</a:t>
            </a:r>
            <a:r>
              <a:rPr lang="zh-CN" altLang="en-US" smtClean="0"/>
              <a:t>上写：机密性，</a:t>
            </a:r>
            <a:r>
              <a:rPr lang="en-US" altLang="zh-CN" smtClean="0"/>
              <a:t>eg</a:t>
            </a:r>
            <a:r>
              <a:rPr lang="zh-CN" altLang="en-US" smtClean="0"/>
              <a:t>，</a:t>
            </a:r>
            <a:r>
              <a:rPr lang="en-US" altLang="zh-CN" smtClean="0"/>
              <a:t>email server</a:t>
            </a:r>
            <a:endParaRPr lang="en-US" altLang="zh-CN" smtClean="0"/>
          </a:p>
        </p:txBody>
      </p:sp>
      <p:sp>
        <p:nvSpPr>
          <p:cNvPr id="83970"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强制访问控制</a:t>
            </a:r>
            <a:endParaRPr lang="zh-CN" altLang="en-US"/>
          </a:p>
        </p:txBody>
      </p:sp>
      <p:grpSp>
        <p:nvGrpSpPr>
          <p:cNvPr id="2" name="Group 9"/>
          <p:cNvGrpSpPr/>
          <p:nvPr/>
        </p:nvGrpSpPr>
        <p:grpSpPr bwMode="auto">
          <a:xfrm>
            <a:off x="3708400" y="3068339"/>
            <a:ext cx="1511300" cy="3384550"/>
            <a:chOff x="1837" y="1298"/>
            <a:chExt cx="952" cy="2132"/>
          </a:xfrm>
        </p:grpSpPr>
        <p:sp>
          <p:nvSpPr>
            <p:cNvPr id="7" name="Rectangle 4"/>
            <p:cNvSpPr>
              <a:spLocks noChangeArrowheads="1"/>
            </p:cNvSpPr>
            <p:nvPr/>
          </p:nvSpPr>
          <p:spPr bwMode="auto">
            <a:xfrm>
              <a:off x="1837" y="129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绝密级</a:t>
              </a:r>
              <a:endParaRPr lang="zh-CN" altLang="en-US" b="1">
                <a:ea typeface="楷体_GB2312" pitchFamily="49" charset="-122"/>
              </a:endParaRPr>
            </a:p>
          </p:txBody>
        </p:sp>
        <p:sp>
          <p:nvSpPr>
            <p:cNvPr id="8" name="Rectangle 6"/>
            <p:cNvSpPr>
              <a:spLocks noChangeArrowheads="1"/>
            </p:cNvSpPr>
            <p:nvPr/>
          </p:nvSpPr>
          <p:spPr bwMode="auto">
            <a:xfrm>
              <a:off x="1837" y="188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机密级</a:t>
              </a:r>
              <a:endParaRPr lang="zh-CN" altLang="en-US" b="1">
                <a:ea typeface="楷体_GB2312" pitchFamily="49" charset="-122"/>
              </a:endParaRPr>
            </a:p>
          </p:txBody>
        </p:sp>
        <p:sp>
          <p:nvSpPr>
            <p:cNvPr id="9" name="Rectangle 7"/>
            <p:cNvSpPr>
              <a:spLocks noChangeArrowheads="1"/>
            </p:cNvSpPr>
            <p:nvPr/>
          </p:nvSpPr>
          <p:spPr bwMode="auto">
            <a:xfrm>
              <a:off x="1837" y="2478"/>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秘密级</a:t>
              </a:r>
              <a:endParaRPr lang="zh-CN" altLang="en-US" b="1">
                <a:ea typeface="楷体_GB2312" pitchFamily="49" charset="-122"/>
              </a:endParaRPr>
            </a:p>
          </p:txBody>
        </p:sp>
        <p:sp>
          <p:nvSpPr>
            <p:cNvPr id="10" name="Rectangle 8"/>
            <p:cNvSpPr>
              <a:spLocks noChangeArrowheads="1"/>
            </p:cNvSpPr>
            <p:nvPr/>
          </p:nvSpPr>
          <p:spPr bwMode="auto">
            <a:xfrm>
              <a:off x="1837" y="3067"/>
              <a:ext cx="952" cy="363"/>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无密级</a:t>
              </a:r>
              <a:endParaRPr lang="zh-CN" altLang="en-US" b="1">
                <a:ea typeface="楷体_GB2312" pitchFamily="49" charset="-122"/>
              </a:endParaRPr>
            </a:p>
          </p:txBody>
        </p:sp>
      </p:grpSp>
      <p:grpSp>
        <p:nvGrpSpPr>
          <p:cNvPr id="3" name="Group 20"/>
          <p:cNvGrpSpPr/>
          <p:nvPr/>
        </p:nvGrpSpPr>
        <p:grpSpPr bwMode="auto">
          <a:xfrm>
            <a:off x="1095375" y="3068339"/>
            <a:ext cx="2433638" cy="3529013"/>
            <a:chOff x="690" y="1298"/>
            <a:chExt cx="1533" cy="2223"/>
          </a:xfrm>
          <a:solidFill>
            <a:schemeClr val="bg1"/>
          </a:solidFill>
        </p:grpSpPr>
        <p:sp>
          <p:nvSpPr>
            <p:cNvPr id="12" name="Line 10"/>
            <p:cNvSpPr>
              <a:spLocks noChangeShapeType="1"/>
            </p:cNvSpPr>
            <p:nvPr/>
          </p:nvSpPr>
          <p:spPr bwMode="auto">
            <a:xfrm flipV="1">
              <a:off x="1474" y="1344"/>
              <a:ext cx="0" cy="2177"/>
            </a:xfrm>
            <a:prstGeom prst="line">
              <a:avLst/>
            </a:prstGeom>
            <a:grpFill/>
            <a:ln w="25400">
              <a:solidFill>
                <a:schemeClr val="tx1"/>
              </a:solidFill>
              <a:prstDash val="dash"/>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1882" y="1344"/>
              <a:ext cx="0" cy="2177"/>
            </a:xfrm>
            <a:prstGeom prst="line">
              <a:avLst/>
            </a:prstGeom>
            <a:grpFill/>
            <a:ln w="25400">
              <a:solidFill>
                <a:srgbClr val="FF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1915" y="1298"/>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写</a:t>
              </a:r>
              <a:endParaRPr lang="zh-CN" altLang="en-US" b="1">
                <a:solidFill>
                  <a:srgbClr val="FF3300"/>
                </a:solidFill>
                <a:ea typeface="楷体_GB2312" pitchFamily="49" charset="-122"/>
              </a:endParaRPr>
            </a:p>
          </p:txBody>
        </p:sp>
        <p:sp>
          <p:nvSpPr>
            <p:cNvPr id="15" name="Text Box 13"/>
            <p:cNvSpPr txBox="1">
              <a:spLocks noChangeArrowheads="1"/>
            </p:cNvSpPr>
            <p:nvPr/>
          </p:nvSpPr>
          <p:spPr bwMode="auto">
            <a:xfrm>
              <a:off x="1066" y="3010"/>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读</a:t>
              </a:r>
              <a:endParaRPr lang="zh-CN" altLang="en-US" b="1">
                <a:ea typeface="楷体_GB2312" pitchFamily="49" charset="-122"/>
              </a:endParaRPr>
            </a:p>
          </p:txBody>
        </p:sp>
        <p:sp>
          <p:nvSpPr>
            <p:cNvPr id="16" name="Text Box 14"/>
            <p:cNvSpPr txBox="1">
              <a:spLocks noChangeArrowheads="1"/>
            </p:cNvSpPr>
            <p:nvPr/>
          </p:nvSpPr>
          <p:spPr bwMode="auto">
            <a:xfrm>
              <a:off x="690" y="2069"/>
              <a:ext cx="695"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完整性</a:t>
              </a:r>
              <a:endParaRPr lang="zh-CN" altLang="en-US" b="1">
                <a:solidFill>
                  <a:srgbClr val="1D308D"/>
                </a:solidFill>
                <a:ea typeface="楷体_GB2312" pitchFamily="49" charset="-122"/>
              </a:endParaRPr>
            </a:p>
          </p:txBody>
        </p:sp>
      </p:grpSp>
      <p:grpSp>
        <p:nvGrpSpPr>
          <p:cNvPr id="4" name="Group 21"/>
          <p:cNvGrpSpPr/>
          <p:nvPr/>
        </p:nvGrpSpPr>
        <p:grpSpPr bwMode="auto">
          <a:xfrm>
            <a:off x="5508625" y="3068339"/>
            <a:ext cx="2471738" cy="3455988"/>
            <a:chOff x="3470" y="1298"/>
            <a:chExt cx="1557" cy="2177"/>
          </a:xfrm>
        </p:grpSpPr>
        <p:sp>
          <p:nvSpPr>
            <p:cNvPr id="18" name="Line 15"/>
            <p:cNvSpPr>
              <a:spLocks noChangeShapeType="1"/>
            </p:cNvSpPr>
            <p:nvPr/>
          </p:nvSpPr>
          <p:spPr bwMode="auto">
            <a:xfrm flipV="1">
              <a:off x="3809" y="1298"/>
              <a:ext cx="0" cy="2177"/>
            </a:xfrm>
            <a:prstGeom prst="line">
              <a:avLst/>
            </a:prstGeom>
            <a:noFill/>
            <a:ln w="25400">
              <a:solidFill>
                <a:srgbClr val="FF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4217" y="1298"/>
              <a:ext cx="0" cy="2177"/>
            </a:xfrm>
            <a:prstGeom prst="line">
              <a:avLst/>
            </a:prstGeom>
            <a:noFill/>
            <a:ln w="25400">
              <a:solidFill>
                <a:schemeClr val="tx1"/>
              </a:solidFill>
              <a:prstDash val="dash"/>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7"/>
            <p:cNvSpPr txBox="1">
              <a:spLocks noChangeArrowheads="1"/>
            </p:cNvSpPr>
            <p:nvPr/>
          </p:nvSpPr>
          <p:spPr bwMode="auto">
            <a:xfrm>
              <a:off x="3470" y="311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写</a:t>
              </a:r>
              <a:endParaRPr lang="zh-CN" altLang="en-US" b="1">
                <a:ea typeface="楷体_GB2312" pitchFamily="49" charset="-122"/>
              </a:endParaRPr>
            </a:p>
          </p:txBody>
        </p:sp>
        <p:sp>
          <p:nvSpPr>
            <p:cNvPr id="21" name="Text Box 18"/>
            <p:cNvSpPr txBox="1">
              <a:spLocks noChangeArrowheads="1"/>
            </p:cNvSpPr>
            <p:nvPr/>
          </p:nvSpPr>
          <p:spPr bwMode="auto">
            <a:xfrm>
              <a:off x="4332" y="134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ea typeface="楷体_GB2312" pitchFamily="49" charset="-122"/>
                </a:rPr>
                <a:t>读</a:t>
              </a:r>
              <a:endParaRPr lang="zh-CN" altLang="en-US" b="1">
                <a:solidFill>
                  <a:srgbClr val="FF3300"/>
                </a:solidFill>
                <a:ea typeface="楷体_GB2312" pitchFamily="49" charset="-122"/>
              </a:endParaRPr>
            </a:p>
          </p:txBody>
        </p:sp>
        <p:sp>
          <p:nvSpPr>
            <p:cNvPr id="22" name="Text Box 19"/>
            <p:cNvSpPr txBox="1">
              <a:spLocks noChangeArrowheads="1"/>
            </p:cNvSpPr>
            <p:nvPr/>
          </p:nvSpPr>
          <p:spPr bwMode="auto">
            <a:xfrm>
              <a:off x="4332" y="197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1D308D"/>
                  </a:solidFill>
                  <a:ea typeface="楷体_GB2312" pitchFamily="49" charset="-122"/>
                </a:rPr>
                <a:t>机密性</a:t>
              </a:r>
              <a:endParaRPr lang="zh-CN" altLang="en-US" b="1">
                <a:solidFill>
                  <a:srgbClr val="1D308D"/>
                </a:solidFill>
                <a:ea typeface="楷体_GB2312" pitchFamily="49"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ln>
        </p:spPr>
        <p:txBody>
          <a:bodyPr wrap="square" lIns="91440" tIns="45720" rIns="91440" bIns="45720" numCol="1" anchorCtr="0" compatLnSpc="1"/>
          <a:lstStyle/>
          <a:p>
            <a:fld id="{D3DA826C-FF95-4929-AB75-8211CDCCFAB1}" type="datetime1">
              <a:rPr lang="zh-CN" altLang="en-US" smtClean="0"/>
            </a:fld>
            <a:endParaRPr lang="en-US" altLang="zh-CN" smtClean="0"/>
          </a:p>
        </p:txBody>
      </p:sp>
      <p:sp>
        <p:nvSpPr>
          <p:cNvPr id="3076" name="页脚占位符 4"/>
          <p:cNvSpPr>
            <a:spLocks noGrp="1"/>
          </p:cNvSpPr>
          <p:nvPr>
            <p:ph type="ftr" sz="quarter" idx="11"/>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3077" name="灯片编号占位符 5"/>
          <p:cNvSpPr>
            <a:spLocks noGrp="1"/>
          </p:cNvSpPr>
          <p:nvPr>
            <p:ph type="sldNum" sz="quarter" idx="12"/>
          </p:nvPr>
        </p:nvSpPr>
        <p:spPr bwMode="auto">
          <a:noFill/>
          <a:ln>
            <a:miter lim="800000"/>
          </a:ln>
        </p:spPr>
        <p:txBody>
          <a:bodyPr wrap="square" lIns="91440" tIns="45720" rIns="91440" bIns="45720" numCol="1" anchorCtr="0" compatLnSpc="1"/>
          <a:lstStyle/>
          <a:p>
            <a:fld id="{555EDDCB-7A96-4EE9-830D-99DC7D22D81E}" type="slidenum">
              <a:rPr lang="en-US" altLang="zh-CN" smtClean="0"/>
            </a:fld>
            <a:endParaRPr lang="en-US" altLang="zh-CN" smtClean="0"/>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endParaRPr lang="zh-CN" altLang="en-US">
              <a:latin typeface="黑体" pitchFamily="2" charset="-122"/>
            </a:endParaRPr>
          </a:p>
        </p:txBody>
      </p:sp>
      <p:graphicFrame>
        <p:nvGraphicFramePr>
          <p:cNvPr id="3074" name="Object 2"/>
          <p:cNvGraphicFramePr>
            <a:graphicFrameLocks noGrp="1" noChangeAspect="1"/>
          </p:cNvGraphicFramePr>
          <p:nvPr>
            <p:ph idx="4294967295"/>
          </p:nvPr>
        </p:nvGraphicFramePr>
        <p:xfrm>
          <a:off x="3143240" y="1428736"/>
          <a:ext cx="4714081" cy="5198751"/>
        </p:xfrm>
        <a:graphic>
          <a:graphicData uri="http://schemas.openxmlformats.org/presentationml/2006/ole">
            <mc:AlternateContent xmlns:mc="http://schemas.openxmlformats.org/markup-compatibility/2006">
              <mc:Choice xmlns:v="urn:schemas-microsoft-com:vml" Requires="v">
                <p:oleObj spid="_x0000_s3387" name="BMP 图像" r:id="rId1" imgW="2962275" imgH="3267075" progId="PBrush">
                  <p:embed/>
                </p:oleObj>
              </mc:Choice>
              <mc:Fallback>
                <p:oleObj name="BMP 图像" r:id="rId1" imgW="2962275" imgH="3267075" progId="PBrush">
                  <p:embed/>
                  <p:pic>
                    <p:nvPicPr>
                      <p:cNvPr id="0" name="Picture 28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1428736"/>
                        <a:ext cx="4714081" cy="519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idx="1"/>
          </p:nvPr>
        </p:nvSpPr>
        <p:spPr/>
        <p:txBody>
          <a:bodyPr>
            <a:normAutofit lnSpcReduction="10000"/>
          </a:bodyPr>
          <a:lstStyle/>
          <a:p>
            <a:r>
              <a:rPr lang="zh-CN" altLang="en-US" smtClean="0"/>
              <a:t>协议双向性</a:t>
            </a:r>
            <a:endParaRPr lang="en-US" altLang="zh-CN" smtClean="0"/>
          </a:p>
          <a:p>
            <a:pPr lvl="1"/>
            <a:r>
              <a:rPr lang="zh-CN" altLang="en-US" smtClean="0"/>
              <a:t>一方发送请求而另一方返回应答</a:t>
            </a:r>
            <a:endParaRPr lang="en-US" altLang="zh-CN" smtClean="0"/>
          </a:p>
          <a:p>
            <a:pPr lvl="1"/>
            <a:r>
              <a:rPr lang="zh-CN" altLang="en-US" smtClean="0"/>
              <a:t>要考虑两个方向</a:t>
            </a:r>
            <a:endParaRPr lang="en-US" altLang="zh-CN" smtClean="0"/>
          </a:p>
          <a:p>
            <a:r>
              <a:rPr lang="zh-CN" altLang="en-US" smtClean="0"/>
              <a:t>“往内”与“往外”</a:t>
            </a:r>
            <a:endParaRPr lang="en-US" altLang="zh-CN" smtClean="0"/>
          </a:p>
          <a:p>
            <a:pPr lvl="1"/>
            <a:r>
              <a:rPr lang="zh-CN" altLang="en-US" smtClean="0"/>
              <a:t>准确理解“往内”与“往外”语义。 </a:t>
            </a:r>
            <a:endParaRPr lang="zh-CN" altLang="en-US" smtClean="0"/>
          </a:p>
          <a:p>
            <a:r>
              <a:rPr lang="zh-CN" altLang="en-US" smtClean="0"/>
              <a:t>“默认允许”与“默认拒绝”</a:t>
            </a:r>
            <a:endParaRPr lang="en-US" altLang="zh-CN" smtClean="0"/>
          </a:p>
          <a:p>
            <a:pPr lvl="1"/>
            <a:r>
              <a:rPr lang="zh-CN" altLang="en-US" smtClean="0"/>
              <a:t>默认拒绝：没有明确地被允许就应被拒绝（最小特权）</a:t>
            </a:r>
            <a:endParaRPr lang="en-US" altLang="zh-CN" smtClean="0"/>
          </a:p>
          <a:p>
            <a:pPr lvl="1"/>
            <a:r>
              <a:rPr lang="zh-CN" altLang="en-US" smtClean="0"/>
              <a:t>默认允许：没有明确地被拒绝就应被允许</a:t>
            </a:r>
            <a:endParaRPr lang="en-US" altLang="zh-CN" smtClean="0"/>
          </a:p>
          <a:p>
            <a:pPr lvl="1"/>
            <a:r>
              <a:rPr lang="zh-CN" altLang="en-US" smtClean="0"/>
              <a:t>从安全角度来看，用默认拒绝应该更合适</a:t>
            </a:r>
            <a:endParaRPr lang="zh-CN" altLang="en-US" smtClean="0"/>
          </a:p>
        </p:txBody>
      </p:sp>
      <p:sp>
        <p:nvSpPr>
          <p:cNvPr id="331778" name="Rectangle 2"/>
          <p:cNvSpPr>
            <a:spLocks noGrp="1" noChangeArrowheads="1"/>
          </p:cNvSpPr>
          <p:nvPr>
            <p:ph type="title"/>
          </p:nvPr>
        </p:nvSpPr>
        <p:spPr/>
        <p:txBody>
          <a:bodyPr/>
          <a:lstStyle/>
          <a:p>
            <a:r>
              <a:rPr lang="zh-CN" altLang="en-US" smtClean="0"/>
              <a:t>规则制定注意事项</a:t>
            </a:r>
            <a:endParaRPr lang="zh-CN" altLang="en-US"/>
          </a:p>
        </p:txBody>
      </p:sp>
      <p:sp>
        <p:nvSpPr>
          <p:cNvPr id="48130" name="日期占位符 3"/>
          <p:cNvSpPr>
            <a:spLocks noGrp="1"/>
          </p:cNvSpPr>
          <p:nvPr>
            <p:ph type="dt" sz="half" idx="2"/>
          </p:nvPr>
        </p:nvSpPr>
        <p:spPr/>
        <p:txBody>
          <a:bodyPr/>
          <a:lstStyle/>
          <a:p>
            <a:fld id="{7CE02EDA-98EC-4FDD-881A-E8EA85CEB0DA}" type="datetime1">
              <a:rPr lang="zh-CN" altLang="en-US" smtClean="0"/>
            </a:fld>
            <a:endParaRPr lang="en-US" altLang="zh-CN" smtClean="0"/>
          </a:p>
        </p:txBody>
      </p:sp>
      <p:sp>
        <p:nvSpPr>
          <p:cNvPr id="48131"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48132" name="灯片编号占位符 5"/>
          <p:cNvSpPr>
            <a:spLocks noGrp="1"/>
          </p:cNvSpPr>
          <p:nvPr>
            <p:ph type="sldNum" sz="quarter" idx="4"/>
          </p:nvPr>
        </p:nvSpPr>
        <p:spPr/>
        <p:txBody>
          <a:bodyPr/>
          <a:lstStyle/>
          <a:p>
            <a:fld id="{3EDF84F2-83B3-436B-B4EC-E0049F95DC7C}"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normAutofit/>
          </a:bodyPr>
          <a:lstStyle/>
          <a:p>
            <a:r>
              <a:rPr lang="zh-CN" altLang="en-US" smtClean="0"/>
              <a:t>进入内部网络的数据包</a:t>
            </a:r>
            <a:r>
              <a:rPr lang="en-US" altLang="zh-CN" smtClean="0"/>
              <a:t>——</a:t>
            </a:r>
            <a:r>
              <a:rPr lang="zh-CN" altLang="en-US" smtClean="0"/>
              <a:t>来自外部</a:t>
            </a:r>
            <a:endParaRPr lang="en-US" altLang="zh-CN" smtClean="0"/>
          </a:p>
          <a:p>
            <a:pPr lvl="1"/>
            <a:r>
              <a:rPr lang="zh-CN" altLang="en-US" smtClean="0"/>
              <a:t>不以内部地址为源地址（避免源地址欺骗）。</a:t>
            </a:r>
            <a:endParaRPr lang="zh-CN" altLang="en-US" smtClean="0"/>
          </a:p>
          <a:p>
            <a:pPr lvl="1"/>
            <a:r>
              <a:rPr lang="zh-CN" altLang="en-US"/>
              <a:t>须以内部地址为</a:t>
            </a:r>
            <a:r>
              <a:rPr lang="zh-CN" altLang="en-US" smtClean="0"/>
              <a:t>目的地址。</a:t>
            </a:r>
            <a:endParaRPr lang="en-US" altLang="zh-CN" smtClean="0"/>
          </a:p>
          <a:p>
            <a:pPr lvl="1"/>
            <a:r>
              <a:rPr lang="zh-CN" altLang="en-US" smtClean="0">
                <a:latin typeface="宋体" pitchFamily="2" charset="-122"/>
              </a:rPr>
              <a:t>内部地址可为私有</a:t>
            </a:r>
            <a:r>
              <a:rPr lang="zh-CN" altLang="en-US">
                <a:latin typeface="宋体" pitchFamily="2" charset="-122"/>
              </a:rPr>
              <a:t>地址</a:t>
            </a:r>
            <a:endParaRPr lang="zh-CN" altLang="en-US" smtClean="0"/>
          </a:p>
          <a:p>
            <a:r>
              <a:rPr lang="zh-CN" altLang="en-US" smtClean="0"/>
              <a:t>离开内部网络的数据包</a:t>
            </a:r>
            <a:endParaRPr lang="en-US" altLang="zh-CN" smtClean="0"/>
          </a:p>
          <a:p>
            <a:pPr lvl="1"/>
            <a:r>
              <a:rPr lang="zh-CN" altLang="en-US"/>
              <a:t>须以内部</a:t>
            </a:r>
            <a:r>
              <a:rPr lang="zh-CN" altLang="en-US" smtClean="0"/>
              <a:t>地址为源地址。</a:t>
            </a:r>
            <a:endParaRPr lang="zh-CN" altLang="en-US" smtClean="0"/>
          </a:p>
          <a:p>
            <a:pPr lvl="1"/>
            <a:r>
              <a:rPr lang="zh-CN" altLang="en-US"/>
              <a:t>不以内部</a:t>
            </a:r>
            <a:r>
              <a:rPr lang="zh-CN" altLang="en-US" smtClean="0"/>
              <a:t>地址为目的地址。</a:t>
            </a:r>
            <a:endParaRPr lang="zh-CN" altLang="en-US" smtClean="0"/>
          </a:p>
        </p:txBody>
      </p:sp>
      <p:sp>
        <p:nvSpPr>
          <p:cNvPr id="1012738" name="Rectangle 2"/>
          <p:cNvSpPr>
            <a:spLocks noGrp="1" noChangeArrowheads="1"/>
          </p:cNvSpPr>
          <p:nvPr>
            <p:ph type="title"/>
          </p:nvPr>
        </p:nvSpPr>
        <p:spPr/>
        <p:txBody>
          <a:bodyPr/>
          <a:lstStyle/>
          <a:p>
            <a:r>
              <a:rPr lang="zh-CN" altLang="en-US" smtClean="0"/>
              <a:t>建议过滤规则</a:t>
            </a:r>
            <a:endParaRPr lang="zh-CN" altLang="en-US"/>
          </a:p>
        </p:txBody>
      </p:sp>
      <p:sp>
        <p:nvSpPr>
          <p:cNvPr id="53250" name="灯片编号占位符 6"/>
          <p:cNvSpPr>
            <a:spLocks noGrp="1"/>
          </p:cNvSpPr>
          <p:nvPr>
            <p:ph type="sldNum" sz="quarter" idx="4"/>
          </p:nvPr>
        </p:nvSpPr>
        <p:spPr/>
        <p:txBody>
          <a:bodyPr/>
          <a:lstStyle/>
          <a:p>
            <a:fld id="{4A9BF970-7BD7-4C72-B3E7-17E6FD7DEAC9}" type="slidenum">
              <a:rPr lang="en-US" altLang="zh-CN" smtClean="0"/>
            </a:fld>
            <a:endParaRPr lang="en-US" altLang="zh-CN" smtClean="0"/>
          </a:p>
        </p:txBody>
      </p:sp>
      <p:sp>
        <p:nvSpPr>
          <p:cNvPr id="53253"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
        <p:nvSpPr>
          <p:cNvPr id="6"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457200" y="1481329"/>
            <a:ext cx="8229600" cy="2233423"/>
          </a:xfrm>
        </p:spPr>
        <p:txBody>
          <a:bodyPr>
            <a:normAutofit fontScale="77500" lnSpcReduction="20000"/>
          </a:bodyPr>
          <a:lstStyle/>
          <a:p>
            <a:r>
              <a:rPr lang="zh-CN" altLang="en-US" smtClean="0"/>
              <a:t>阻塞任意源路由包或任何设置了</a:t>
            </a:r>
            <a:r>
              <a:rPr lang="en-US" altLang="zh-CN" smtClean="0"/>
              <a:t>IP</a:t>
            </a:r>
            <a:r>
              <a:rPr lang="zh-CN" altLang="en-US" smtClean="0"/>
              <a:t>选项的包。</a:t>
            </a:r>
            <a:endParaRPr lang="en-US" altLang="zh-CN" smtClean="0"/>
          </a:p>
          <a:p>
            <a:pPr lvl="1"/>
            <a:r>
              <a:rPr lang="zh-CN" altLang="en-US" smtClean="0"/>
              <a:t>源路由选项描述数据包到达目的主机的路由，常用来绕过安全检查站点。</a:t>
            </a:r>
            <a:endParaRPr lang="en-US" altLang="zh-CN" smtClean="0"/>
          </a:p>
          <a:p>
            <a:pPr lvl="1"/>
            <a:r>
              <a:rPr lang="en-US" altLang="zh-CN" smtClean="0"/>
              <a:t>IP</a:t>
            </a:r>
            <a:r>
              <a:rPr lang="zh-CN" altLang="en-US"/>
              <a:t>分片</a:t>
            </a:r>
            <a:endParaRPr lang="zh-CN" altLang="en-US" smtClean="0"/>
          </a:p>
          <a:p>
            <a:r>
              <a:rPr lang="zh-CN" altLang="en-US" smtClean="0"/>
              <a:t>保留、</a:t>
            </a:r>
            <a:r>
              <a:rPr lang="en-US" altLang="zh-CN" smtClean="0"/>
              <a:t>DHCP</a:t>
            </a:r>
            <a:r>
              <a:rPr lang="zh-CN" altLang="en-US" smtClean="0"/>
              <a:t>自动配置和多播地址也需要被阻塞。</a:t>
            </a:r>
            <a:endParaRPr lang="en-US" altLang="zh-CN" smtClean="0"/>
          </a:p>
          <a:p>
            <a:pPr lvl="1"/>
            <a:r>
              <a:rPr lang="en-US" altLang="zh-CN" smtClean="0"/>
              <a:t>0.0.0.0/8 </a:t>
            </a:r>
            <a:r>
              <a:rPr lang="zh-CN" altLang="en-US" smtClean="0"/>
              <a:t>、</a:t>
            </a:r>
            <a:r>
              <a:rPr lang="en-US" altLang="zh-CN" smtClean="0"/>
              <a:t>169.254.0.0/16 </a:t>
            </a:r>
            <a:r>
              <a:rPr lang="zh-CN" altLang="en-US" smtClean="0"/>
              <a:t>、</a:t>
            </a:r>
            <a:r>
              <a:rPr lang="en-US" altLang="zh-CN" smtClean="0"/>
              <a:t>192.0.2.0/24 </a:t>
            </a:r>
            <a:r>
              <a:rPr lang="zh-CN" altLang="en-US" smtClean="0"/>
              <a:t>、</a:t>
            </a:r>
            <a:r>
              <a:rPr lang="en-US" altLang="zh-CN" smtClean="0"/>
              <a:t>224.0.0.0/4 </a:t>
            </a:r>
            <a:r>
              <a:rPr lang="zh-CN" altLang="en-US" smtClean="0"/>
              <a:t>、</a:t>
            </a:r>
            <a:r>
              <a:rPr lang="en-US" altLang="zh-CN" smtClean="0"/>
              <a:t>240.0.0.0/4</a:t>
            </a:r>
            <a:r>
              <a:rPr lang="zh-CN" altLang="en-US" smtClean="0"/>
              <a:t>。</a:t>
            </a:r>
            <a:endParaRPr lang="zh-CN" altLang="en-US" smtClean="0"/>
          </a:p>
        </p:txBody>
      </p:sp>
      <p:sp>
        <p:nvSpPr>
          <p:cNvPr id="1014786" name="Rectangle 2"/>
          <p:cNvSpPr>
            <a:spLocks noGrp="1" noChangeArrowheads="1"/>
          </p:cNvSpPr>
          <p:nvPr>
            <p:ph type="title"/>
          </p:nvPr>
        </p:nvSpPr>
        <p:spPr/>
        <p:txBody>
          <a:bodyPr/>
          <a:lstStyle/>
          <a:p>
            <a:r>
              <a:rPr lang="zh-CN" altLang="en-US" smtClean="0"/>
              <a:t>建议过滤规则</a:t>
            </a:r>
            <a:endParaRPr lang="zh-CN" altLang="en-US"/>
          </a:p>
        </p:txBody>
      </p:sp>
      <p:sp>
        <p:nvSpPr>
          <p:cNvPr id="54274" name="灯片编号占位符 6"/>
          <p:cNvSpPr>
            <a:spLocks noGrp="1"/>
          </p:cNvSpPr>
          <p:nvPr>
            <p:ph type="sldNum" sz="quarter" idx="4"/>
          </p:nvPr>
        </p:nvSpPr>
        <p:spPr/>
        <p:txBody>
          <a:bodyPr/>
          <a:lstStyle/>
          <a:p>
            <a:fld id="{16B4069F-7727-4F9D-A4F0-0FEA15C6464F}" type="slidenum">
              <a:rPr lang="en-US" altLang="zh-CN" smtClean="0"/>
            </a:fld>
            <a:endParaRPr lang="en-US" altLang="zh-CN" smtClean="0"/>
          </a:p>
        </p:txBody>
      </p:sp>
      <p:sp>
        <p:nvSpPr>
          <p:cNvPr id="54277"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
        <p:nvSpPr>
          <p:cNvPr id="2"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6"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8"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10"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9975" y="3730507"/>
            <a:ext cx="5981700" cy="317182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2DD8F25-8D41-41F9-B6DC-C2F5F293C164}" type="slidenum">
              <a:rPr lang="zh-CN" altLang="en-US"/>
            </a:fld>
            <a:endParaRPr lang="en-US" altLang="zh-CN"/>
          </a:p>
        </p:txBody>
      </p:sp>
      <p:sp>
        <p:nvSpPr>
          <p:cNvPr id="2" name="标题 1"/>
          <p:cNvSpPr>
            <a:spLocks noGrp="1"/>
          </p:cNvSpPr>
          <p:nvPr>
            <p:ph type="title"/>
          </p:nvPr>
        </p:nvSpPr>
        <p:spPr/>
        <p:txBody>
          <a:bodyPr>
            <a:normAutofit/>
          </a:bodyPr>
          <a:lstStyle/>
          <a:p>
            <a:r>
              <a:rPr lang="zh-CN" altLang="en-US"/>
              <a:t>天网</a:t>
            </a:r>
            <a:r>
              <a:rPr lang="zh-CN" altLang="en-US" smtClean="0"/>
              <a:t>防火墙</a:t>
            </a:r>
            <a:endParaRPr lang="zh-CN" altLang="en-US"/>
          </a:p>
        </p:txBody>
      </p:sp>
      <p:graphicFrame>
        <p:nvGraphicFramePr>
          <p:cNvPr id="93188" name="Object 4"/>
          <p:cNvGraphicFramePr>
            <a:graphicFrameLocks noChangeAspect="1"/>
          </p:cNvGraphicFramePr>
          <p:nvPr/>
        </p:nvGraphicFramePr>
        <p:xfrm>
          <a:off x="1378024" y="2342728"/>
          <a:ext cx="7010400" cy="2514600"/>
        </p:xfrm>
        <a:graphic>
          <a:graphicData uri="http://schemas.openxmlformats.org/presentationml/2006/ole">
            <mc:AlternateContent xmlns:mc="http://schemas.openxmlformats.org/markup-compatibility/2006">
              <mc:Choice xmlns:v="urn:schemas-microsoft-com:vml" Requires="v">
                <p:oleObj spid="_x0000_s16627" name="位图图像" r:id="rId1" imgW="4133850" imgH="1266825" progId="PBrush">
                  <p:embed/>
                </p:oleObj>
              </mc:Choice>
              <mc:Fallback>
                <p:oleObj name="位图图像" r:id="rId1" imgW="4133850" imgH="1266825" progId="PBrush">
                  <p:embed/>
                  <p:pic>
                    <p:nvPicPr>
                      <p:cNvPr id="0" name="Picture 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024" y="2342728"/>
                        <a:ext cx="7010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9" name="AutoShape 5"/>
          <p:cNvSpPr>
            <a:spLocks noChangeArrowheads="1"/>
          </p:cNvSpPr>
          <p:nvPr/>
        </p:nvSpPr>
        <p:spPr bwMode="auto">
          <a:xfrm>
            <a:off x="488805" y="2571328"/>
            <a:ext cx="762000" cy="914400"/>
          </a:xfrm>
          <a:prstGeom prst="wedgeRectCallout">
            <a:avLst>
              <a:gd name="adj1" fmla="val 133462"/>
              <a:gd name="adj2" fmla="val 49951"/>
            </a:avLst>
          </a:prstGeom>
          <a:solidFill>
            <a:srgbClr val="FFFF00"/>
          </a:solidFill>
          <a:ln w="9525">
            <a:solidFill>
              <a:schemeClr val="tx1"/>
            </a:solidFill>
            <a:miter lim="800000"/>
          </a:ln>
          <a:effectLst/>
        </p:spPr>
        <p:txBody>
          <a:bodyPr/>
          <a:lstStyle/>
          <a:p>
            <a:pPr algn="ctr"/>
            <a:r>
              <a:rPr lang="zh-CN" altLang="en-US" sz="1800" b="1"/>
              <a:t>应用程序规则</a:t>
            </a:r>
            <a:endParaRPr lang="zh-CN" altLang="en-US" sz="1800" b="1"/>
          </a:p>
        </p:txBody>
      </p:sp>
      <p:sp>
        <p:nvSpPr>
          <p:cNvPr id="93190" name="AutoShape 6"/>
          <p:cNvSpPr>
            <a:spLocks noChangeArrowheads="1"/>
          </p:cNvSpPr>
          <p:nvPr/>
        </p:nvSpPr>
        <p:spPr bwMode="auto">
          <a:xfrm>
            <a:off x="539824" y="3942928"/>
            <a:ext cx="762000" cy="914400"/>
          </a:xfrm>
          <a:prstGeom prst="wedgeRectCallout">
            <a:avLst>
              <a:gd name="adj1" fmla="val 123125"/>
              <a:gd name="adj2" fmla="val -45139"/>
            </a:avLst>
          </a:prstGeom>
          <a:solidFill>
            <a:srgbClr val="FFFF00"/>
          </a:solidFill>
          <a:ln w="9525">
            <a:solidFill>
              <a:schemeClr val="tx1"/>
            </a:solidFill>
            <a:miter lim="800000"/>
          </a:ln>
          <a:effectLst/>
        </p:spPr>
        <p:txBody>
          <a:bodyPr/>
          <a:lstStyle/>
          <a:p>
            <a:pPr algn="ctr"/>
            <a:r>
              <a:rPr lang="zh-CN" altLang="en-US" sz="1800" b="1"/>
              <a:t>自定义</a:t>
            </a:r>
            <a:r>
              <a:rPr lang="en-US" altLang="zh-CN" sz="1800" b="1"/>
              <a:t>IP</a:t>
            </a:r>
            <a:r>
              <a:rPr lang="zh-CN" altLang="en-US" sz="1800" b="1"/>
              <a:t>规则</a:t>
            </a:r>
            <a:endParaRPr lang="zh-CN" altLang="en-US" sz="1800" b="1"/>
          </a:p>
        </p:txBody>
      </p:sp>
      <p:sp>
        <p:nvSpPr>
          <p:cNvPr id="93191" name="AutoShape 7"/>
          <p:cNvSpPr>
            <a:spLocks noChangeArrowheads="1"/>
          </p:cNvSpPr>
          <p:nvPr/>
        </p:nvSpPr>
        <p:spPr bwMode="auto">
          <a:xfrm>
            <a:off x="5721424" y="1381893"/>
            <a:ext cx="1219200" cy="914400"/>
          </a:xfrm>
          <a:prstGeom prst="wedgeRectCallout">
            <a:avLst>
              <a:gd name="adj1" fmla="val -82303"/>
              <a:gd name="adj2" fmla="val 209925"/>
            </a:avLst>
          </a:prstGeom>
          <a:solidFill>
            <a:srgbClr val="FFFF00"/>
          </a:solidFill>
          <a:ln w="9525">
            <a:solidFill>
              <a:schemeClr val="tx1"/>
            </a:solidFill>
            <a:miter lim="800000"/>
          </a:ln>
          <a:effectLst/>
        </p:spPr>
        <p:txBody>
          <a:bodyPr/>
          <a:lstStyle/>
          <a:p>
            <a:pPr algn="ctr"/>
            <a:r>
              <a:rPr lang="zh-CN" altLang="en-US" sz="1800" b="1"/>
              <a:t>应用程序网络使用情况</a:t>
            </a:r>
            <a:endParaRPr lang="zh-CN" altLang="en-US" sz="1800" b="1"/>
          </a:p>
        </p:txBody>
      </p:sp>
      <p:sp>
        <p:nvSpPr>
          <p:cNvPr id="93192" name="AutoShape 8"/>
          <p:cNvSpPr>
            <a:spLocks noChangeArrowheads="1"/>
          </p:cNvSpPr>
          <p:nvPr/>
        </p:nvSpPr>
        <p:spPr bwMode="auto">
          <a:xfrm>
            <a:off x="5950024" y="5301208"/>
            <a:ext cx="762000" cy="457200"/>
          </a:xfrm>
          <a:prstGeom prst="wedgeRectCallout">
            <a:avLst>
              <a:gd name="adj1" fmla="val -13067"/>
              <a:gd name="adj2" fmla="val -386976"/>
            </a:avLst>
          </a:prstGeom>
          <a:solidFill>
            <a:srgbClr val="FFFF00"/>
          </a:solidFill>
          <a:ln w="9525">
            <a:solidFill>
              <a:schemeClr val="tx1"/>
            </a:solidFill>
            <a:miter lim="800000"/>
          </a:ln>
          <a:effectLst/>
        </p:spPr>
        <p:txBody>
          <a:bodyPr/>
          <a:lstStyle/>
          <a:p>
            <a:pPr algn="ctr"/>
            <a:r>
              <a:rPr lang="zh-CN" altLang="en-US" sz="1800" b="1"/>
              <a:t>日志</a:t>
            </a:r>
            <a:endParaRPr lang="zh-CN" altLang="en-US" sz="1800" b="1"/>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blinds(horizontal)">
                                      <p:cBhvr>
                                        <p:cTn id="7" dur="500"/>
                                        <p:tgtEl>
                                          <p:spTgt spid="9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blinds(horizontal)">
                                      <p:cBhvr>
                                        <p:cTn id="12" dur="500"/>
                                        <p:tgtEl>
                                          <p:spTgt spid="931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blinds(horizontal)">
                                      <p:cBhvr>
                                        <p:cTn id="17" dur="500"/>
                                        <p:tgtEl>
                                          <p:spTgt spid="931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89"/>
                                        </p:tgtEl>
                                        <p:attrNameLst>
                                          <p:attrName>style.visibility</p:attrName>
                                        </p:attrNameLst>
                                      </p:cBhvr>
                                      <p:to>
                                        <p:strVal val="visible"/>
                                      </p:to>
                                    </p:set>
                                    <p:animEffect transition="in" filter="blinds(horizontal)">
                                      <p:cBhvr>
                                        <p:cTn id="2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nimBg="1"/>
      <p:bldP spid="93190" grpId="0" animBg="1"/>
      <p:bldP spid="93191" grpId="0" animBg="1"/>
      <p:bldP spid="9319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BFEF60C4-C656-4FC4-8653-B8475C6016AF}" type="slidenum">
              <a:rPr lang="zh-CN" altLang="en-US"/>
            </a:fld>
            <a:endParaRPr lang="en-US" altLang="zh-CN"/>
          </a:p>
        </p:txBody>
      </p:sp>
      <p:graphicFrame>
        <p:nvGraphicFramePr>
          <p:cNvPr id="94213" name="Object 5"/>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7651" name="位图图像" r:id="rId1" imgW="8124825" imgH="5181600" progId="PBrush">
                  <p:embed/>
                </p:oleObj>
              </mc:Choice>
              <mc:Fallback>
                <p:oleObj name="位图图像" r:id="rId1" imgW="8124825" imgH="5181600" progId="PBrush">
                  <p:embed/>
                  <p:pic>
                    <p:nvPicPr>
                      <p:cNvPr id="0" name="Picture 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8DDB8D9A-6F15-444B-9A84-C0939347A62C}" type="slidenum">
              <a:rPr lang="zh-CN" altLang="en-US"/>
            </a:fld>
            <a:endParaRPr lang="en-US" altLang="zh-CN"/>
          </a:p>
        </p:txBody>
      </p:sp>
      <p:graphicFrame>
        <p:nvGraphicFramePr>
          <p:cNvPr id="95236" name="Object 4"/>
          <p:cNvGraphicFramePr>
            <a:graphicFrameLocks noChangeAspect="1"/>
          </p:cNvGraphicFramePr>
          <p:nvPr/>
        </p:nvGraphicFramePr>
        <p:xfrm>
          <a:off x="1447800" y="228600"/>
          <a:ext cx="6172200" cy="6400800"/>
        </p:xfrm>
        <a:graphic>
          <a:graphicData uri="http://schemas.openxmlformats.org/presentationml/2006/ole">
            <mc:AlternateContent xmlns:mc="http://schemas.openxmlformats.org/markup-compatibility/2006">
              <mc:Choice xmlns:v="urn:schemas-microsoft-com:vml" Requires="v">
                <p:oleObj spid="_x0000_s18675" name="位图图像" r:id="rId1" imgW="3876675" imgH="5057775" progId="PBrush">
                  <p:embed/>
                </p:oleObj>
              </mc:Choice>
              <mc:Fallback>
                <p:oleObj name="位图图像" r:id="rId1" imgW="3876675" imgH="5057775" progId="PBrush">
                  <p:embed/>
                  <p:pic>
                    <p:nvPicPr>
                      <p:cNvPr id="0" name="Picture 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
                        <a:ext cx="6172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
          </p:nvPr>
        </p:nvSpPr>
        <p:spPr/>
        <p:txBody>
          <a:bodyPr/>
          <a:lstStyle/>
          <a:p>
            <a:fld id="{BAC13E66-13F4-4AE1-9A6B-1D18B79AA6B0}" type="slidenum">
              <a:rPr lang="zh-CN" altLang="en-US"/>
            </a:fld>
            <a:endParaRPr lang="en-US" altLang="zh-CN"/>
          </a:p>
        </p:txBody>
      </p:sp>
      <p:graphicFrame>
        <p:nvGraphicFramePr>
          <p:cNvPr id="96260" name="Object 4"/>
          <p:cNvGraphicFramePr>
            <a:graphicFrameLocks noChangeAspect="1"/>
          </p:cNvGraphicFramePr>
          <p:nvPr/>
        </p:nvGraphicFramePr>
        <p:xfrm>
          <a:off x="685800" y="152400"/>
          <a:ext cx="6629400" cy="6400800"/>
        </p:xfrm>
        <a:graphic>
          <a:graphicData uri="http://schemas.openxmlformats.org/presentationml/2006/ole">
            <mc:AlternateContent xmlns:mc="http://schemas.openxmlformats.org/markup-compatibility/2006">
              <mc:Choice xmlns:v="urn:schemas-microsoft-com:vml" Requires="v">
                <p:oleObj spid="_x0000_s19699" name="位图图像" r:id="rId1" imgW="4143375" imgH="4629150" progId="PBrush">
                  <p:embed/>
                </p:oleObj>
              </mc:Choice>
              <mc:Fallback>
                <p:oleObj name="位图图像" r:id="rId1" imgW="4143375" imgH="4629150" progId="PBrush">
                  <p:embed/>
                  <p:pic>
                    <p:nvPicPr>
                      <p:cNvPr id="0" name="Picture 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6629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a:bodyPr>
          <a:lstStyle/>
          <a:p>
            <a:r>
              <a:rPr lang="zh-CN" altLang="en-US" dirty="0" smtClean="0"/>
              <a:t>不用改动应用程序对用户透明</a:t>
            </a:r>
            <a:endParaRPr lang="zh-CN" altLang="en-US" dirty="0" smtClean="0"/>
          </a:p>
          <a:p>
            <a:r>
              <a:rPr lang="zh-CN" altLang="en-US" dirty="0" smtClean="0"/>
              <a:t>可在路由器上实施，能协助保护整个网络</a:t>
            </a:r>
            <a:endParaRPr lang="zh-CN" altLang="en-US" dirty="0" smtClean="0"/>
          </a:p>
          <a:p>
            <a:r>
              <a:rPr lang="zh-CN" altLang="en-US" dirty="0" smtClean="0"/>
              <a:t>速度快、效率高</a:t>
            </a:r>
            <a:endParaRPr lang="zh-CN" altLang="en-US" dirty="0" smtClean="0"/>
          </a:p>
        </p:txBody>
      </p:sp>
      <p:sp>
        <p:nvSpPr>
          <p:cNvPr id="207874" name="Rectangle 2"/>
          <p:cNvSpPr>
            <a:spLocks noGrp="1" noChangeArrowheads="1"/>
          </p:cNvSpPr>
          <p:nvPr>
            <p:ph type="title"/>
          </p:nvPr>
        </p:nvSpPr>
        <p:spPr/>
        <p:txBody>
          <a:bodyPr/>
          <a:lstStyle/>
          <a:p>
            <a:r>
              <a:rPr lang="zh-CN" altLang="en-US" dirty="0" smtClean="0"/>
              <a:t>包过滤优点</a:t>
            </a:r>
            <a:endParaRPr lang="zh-CN" altLang="en-US" dirty="0"/>
          </a:p>
        </p:txBody>
      </p:sp>
      <p:sp>
        <p:nvSpPr>
          <p:cNvPr id="50178" name="日期占位符 3"/>
          <p:cNvSpPr>
            <a:spLocks noGrp="1"/>
          </p:cNvSpPr>
          <p:nvPr>
            <p:ph type="dt" sz="half" idx="2"/>
          </p:nvPr>
        </p:nvSpPr>
        <p:spPr/>
        <p:txBody>
          <a:bodyPr/>
          <a:lstStyle/>
          <a:p>
            <a:fld id="{E8F4C0BA-96CA-459D-8052-1BB579CCBAE8}" type="datetime1">
              <a:rPr lang="zh-CN" altLang="en-US" smtClean="0"/>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fontScale="70000" lnSpcReduction="20000"/>
          </a:bodyPr>
          <a:lstStyle/>
          <a:p>
            <a:r>
              <a:rPr lang="zh-CN" altLang="en-US" dirty="0" smtClean="0"/>
              <a:t>维护困难：</a:t>
            </a:r>
            <a:endParaRPr lang="en-US" altLang="zh-CN" dirty="0" smtClean="0"/>
          </a:p>
          <a:p>
            <a:pPr lvl="1"/>
            <a:r>
              <a:rPr lang="zh-CN" altLang="en-US" dirty="0" smtClean="0"/>
              <a:t>正确制定规则困难：随着应用深化，规则表变大、复杂，难以测试，</a:t>
            </a:r>
            <a:endParaRPr lang="en-US" altLang="zh-CN" dirty="0" smtClean="0"/>
          </a:p>
          <a:p>
            <a:pPr lvl="1"/>
            <a:r>
              <a:rPr lang="zh-CN" altLang="en-US" dirty="0" smtClean="0"/>
              <a:t>规则表结构出现漏洞的可能性也会增加</a:t>
            </a:r>
            <a:endParaRPr lang="zh-CN" altLang="en-US" dirty="0" smtClean="0"/>
          </a:p>
          <a:p>
            <a:r>
              <a:rPr lang="zh-CN" altLang="en-US" dirty="0" smtClean="0"/>
              <a:t>安全性低：</a:t>
            </a:r>
            <a:endParaRPr lang="en-US" altLang="zh-CN" dirty="0" smtClean="0"/>
          </a:p>
          <a:p>
            <a:pPr lvl="1"/>
            <a:r>
              <a:rPr lang="zh-CN" altLang="en-US" dirty="0"/>
              <a:t>发生故障或配置错误时容易让</a:t>
            </a:r>
            <a:r>
              <a:rPr lang="zh-CN" altLang="en-US" dirty="0" smtClean="0"/>
              <a:t>数据</a:t>
            </a:r>
            <a:r>
              <a:rPr lang="zh-CN" altLang="en-US" dirty="0"/>
              <a:t>直接</a:t>
            </a:r>
            <a:r>
              <a:rPr lang="zh-CN" altLang="en-US" dirty="0" smtClean="0"/>
              <a:t>通过；</a:t>
            </a:r>
            <a:endParaRPr lang="en-US" altLang="zh-CN" dirty="0" smtClean="0"/>
          </a:p>
          <a:p>
            <a:pPr lvl="1"/>
            <a:r>
              <a:rPr lang="zh-CN" altLang="en-US" dirty="0" smtClean="0"/>
              <a:t>不能</a:t>
            </a:r>
            <a:r>
              <a:rPr lang="zh-CN" altLang="en-US" dirty="0"/>
              <a:t>防止</a:t>
            </a:r>
            <a:r>
              <a:rPr lang="en-US" altLang="zh-CN" dirty="0" smtClean="0"/>
              <a:t>IP</a:t>
            </a:r>
            <a:r>
              <a:rPr lang="zh-CN" altLang="en-US" dirty="0" smtClean="0"/>
              <a:t>欺骗</a:t>
            </a:r>
            <a:endParaRPr lang="zh-CN" altLang="en-US" dirty="0" smtClean="0"/>
          </a:p>
          <a:p>
            <a:r>
              <a:rPr lang="zh-CN" altLang="en-US" dirty="0" smtClean="0"/>
              <a:t>不能</a:t>
            </a:r>
            <a:r>
              <a:rPr lang="zh-CN" altLang="en-US" dirty="0"/>
              <a:t>根据状态信息进行控制</a:t>
            </a:r>
            <a:endParaRPr lang="zh-CN" altLang="en-US" dirty="0"/>
          </a:p>
          <a:p>
            <a:r>
              <a:rPr lang="zh-CN" altLang="en-US" dirty="0" smtClean="0"/>
              <a:t>不能处理网络</a:t>
            </a:r>
            <a:r>
              <a:rPr lang="en-US" altLang="zh-CN" dirty="0" smtClean="0"/>
              <a:t>/</a:t>
            </a:r>
            <a:r>
              <a:rPr lang="zh-CN" altLang="en-US" dirty="0" smtClean="0"/>
              <a:t>传输层以上的信息</a:t>
            </a:r>
            <a:endParaRPr lang="zh-CN" altLang="en-US" dirty="0" smtClean="0"/>
          </a:p>
          <a:p>
            <a:pPr lvl="1"/>
            <a:r>
              <a:rPr lang="zh-CN" altLang="en-US" dirty="0"/>
              <a:t>检查报文头部字段，功能简单，一些应用协议不适合于数据包过滤</a:t>
            </a:r>
            <a:endParaRPr lang="en-US" altLang="zh-CN" dirty="0"/>
          </a:p>
          <a:p>
            <a:pPr lvl="1"/>
            <a:r>
              <a:rPr lang="zh-CN" altLang="en-US" dirty="0"/>
              <a:t>对位于网络更高协议层的信息不具理解能力</a:t>
            </a:r>
            <a:endParaRPr lang="zh-CN" altLang="en-US" dirty="0"/>
          </a:p>
          <a:p>
            <a:r>
              <a:rPr lang="zh-CN" altLang="en-US" dirty="0" smtClean="0"/>
              <a:t>无法</a:t>
            </a:r>
            <a:r>
              <a:rPr lang="zh-CN" altLang="en-US" dirty="0"/>
              <a:t>对网络上流动的信息提供全面</a:t>
            </a:r>
            <a:r>
              <a:rPr lang="zh-CN" altLang="en-US" dirty="0" smtClean="0"/>
              <a:t>的控制</a:t>
            </a:r>
            <a:endParaRPr lang="zh-CN" altLang="en-US" dirty="0"/>
          </a:p>
          <a:p>
            <a:r>
              <a:rPr lang="zh-CN" altLang="en-US" dirty="0" smtClean="0"/>
              <a:t>无法执行某些安全策略</a:t>
            </a:r>
            <a:endParaRPr lang="en-US" altLang="zh-CN" dirty="0" smtClean="0"/>
          </a:p>
          <a:p>
            <a:pPr lvl="1"/>
            <a:r>
              <a:rPr lang="zh-CN" altLang="en-US" dirty="0" smtClean="0"/>
              <a:t>不</a:t>
            </a:r>
            <a:r>
              <a:rPr lang="zh-CN" altLang="en-US" dirty="0"/>
              <a:t>支持有效的用户</a:t>
            </a:r>
            <a:r>
              <a:rPr lang="zh-CN" altLang="en-US" dirty="0" smtClean="0"/>
              <a:t>认证</a:t>
            </a:r>
            <a:endParaRPr lang="zh-CN" altLang="en-US" dirty="0"/>
          </a:p>
        </p:txBody>
      </p:sp>
      <p:sp>
        <p:nvSpPr>
          <p:cNvPr id="207874" name="Rectangle 2"/>
          <p:cNvSpPr>
            <a:spLocks noGrp="1" noChangeArrowheads="1"/>
          </p:cNvSpPr>
          <p:nvPr>
            <p:ph type="title"/>
          </p:nvPr>
        </p:nvSpPr>
        <p:spPr/>
        <p:txBody>
          <a:bodyPr/>
          <a:lstStyle/>
          <a:p>
            <a:r>
              <a:rPr lang="zh-CN" altLang="en-US" dirty="0" smtClean="0"/>
              <a:t>包过滤缺点</a:t>
            </a:r>
            <a:endParaRPr lang="zh-CN" altLang="en-US" dirty="0"/>
          </a:p>
        </p:txBody>
      </p:sp>
      <p:sp>
        <p:nvSpPr>
          <p:cNvPr id="50178" name="日期占位符 3"/>
          <p:cNvSpPr>
            <a:spLocks noGrp="1"/>
          </p:cNvSpPr>
          <p:nvPr>
            <p:ph type="dt" sz="half" idx="2"/>
          </p:nvPr>
        </p:nvSpPr>
        <p:spPr/>
        <p:txBody>
          <a:bodyPr/>
          <a:lstStyle/>
          <a:p>
            <a:fld id="{E8F4C0BA-96CA-459D-8052-1BB579CCBAE8}" type="datetime1">
              <a:rPr lang="zh-CN" altLang="en-US" smtClean="0"/>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smtClean="0"/>
              <a:t>自主式太弱</a:t>
            </a:r>
            <a:endParaRPr lang="zh-CN" altLang="en-US" smtClean="0"/>
          </a:p>
          <a:p>
            <a:pPr lvl="1"/>
            <a:r>
              <a:rPr lang="zh-CN" altLang="en-US" smtClean="0"/>
              <a:t>配置的粒度小；配置的工作量大，效率低</a:t>
            </a:r>
            <a:endParaRPr lang="en-US" altLang="zh-CN" smtClean="0"/>
          </a:p>
          <a:p>
            <a:pPr lvl="1"/>
            <a:r>
              <a:rPr lang="zh-CN" altLang="en-US" smtClean="0"/>
              <a:t>无法控制信息（权限）的流动</a:t>
            </a:r>
            <a:endParaRPr lang="zh-CN" altLang="en-US" smtClean="0"/>
          </a:p>
          <a:p>
            <a:r>
              <a:rPr lang="zh-CN" altLang="en-US" smtClean="0"/>
              <a:t>强制式太强</a:t>
            </a:r>
            <a:endParaRPr lang="zh-CN" altLang="en-US" smtClean="0"/>
          </a:p>
          <a:p>
            <a:pPr lvl="1"/>
            <a:r>
              <a:rPr lang="zh-CN" altLang="en-US" smtClean="0"/>
              <a:t>配置的粒度大；缺乏灵活性</a:t>
            </a:r>
            <a:endParaRPr lang="zh-CN" altLang="en-US" smtClean="0"/>
          </a:p>
          <a:p>
            <a:r>
              <a:rPr lang="zh-CN" altLang="en-US" smtClean="0"/>
              <a:t>二者工作量大，不便管理</a:t>
            </a:r>
            <a:endParaRPr lang="zh-CN" altLang="en-US" smtClean="0"/>
          </a:p>
          <a:p>
            <a:pPr lvl="1"/>
            <a:r>
              <a:rPr lang="zh-CN" altLang="en-US" smtClean="0"/>
              <a:t>例：</a:t>
            </a:r>
            <a:r>
              <a:rPr lang="en-US" altLang="zh-CN" smtClean="0"/>
              <a:t>1000</a:t>
            </a:r>
            <a:r>
              <a:rPr lang="zh-CN" altLang="en-US" smtClean="0"/>
              <a:t>主体访问</a:t>
            </a:r>
            <a:r>
              <a:rPr lang="en-US" altLang="zh-CN" smtClean="0"/>
              <a:t>10000</a:t>
            </a:r>
            <a:r>
              <a:rPr lang="zh-CN" altLang="en-US" smtClean="0"/>
              <a:t>客体，须</a:t>
            </a:r>
            <a:r>
              <a:rPr lang="en-US" altLang="zh-CN" smtClean="0"/>
              <a:t>1000</a:t>
            </a:r>
            <a:r>
              <a:rPr lang="zh-CN" altLang="en-US" smtClean="0"/>
              <a:t>万次配置。如每次配置需</a:t>
            </a:r>
            <a:r>
              <a:rPr lang="en-US" altLang="zh-CN" smtClean="0"/>
              <a:t>1</a:t>
            </a:r>
            <a:r>
              <a:rPr lang="zh-CN" altLang="en-US" smtClean="0"/>
              <a:t>秒，每天工作</a:t>
            </a:r>
            <a:r>
              <a:rPr lang="en-US" altLang="zh-CN" smtClean="0"/>
              <a:t>8</a:t>
            </a:r>
            <a:r>
              <a:rPr lang="zh-CN" altLang="en-US" smtClean="0"/>
              <a:t>小时，就需 </a:t>
            </a:r>
            <a:endParaRPr lang="en-US" altLang="zh-CN" smtClean="0"/>
          </a:p>
          <a:p>
            <a:pPr lvl="1"/>
            <a:r>
              <a:rPr lang="en-US" altLang="zh-CN" smtClean="0"/>
              <a:t>10</a:t>
            </a:r>
            <a:r>
              <a:rPr lang="zh-CN" altLang="en-US" smtClean="0"/>
              <a:t>，</a:t>
            </a:r>
            <a:r>
              <a:rPr lang="en-US" altLang="zh-CN" smtClean="0"/>
              <a:t>000</a:t>
            </a:r>
            <a:r>
              <a:rPr lang="zh-CN" altLang="en-US" smtClean="0"/>
              <a:t>，</a:t>
            </a:r>
            <a:r>
              <a:rPr lang="en-US" altLang="zh-CN" smtClean="0"/>
              <a:t>000/</a:t>
            </a:r>
            <a:r>
              <a:rPr lang="zh-CN" altLang="en-US" smtClean="0"/>
              <a:t>（</a:t>
            </a:r>
            <a:r>
              <a:rPr lang="en-US" altLang="zh-CN" smtClean="0"/>
              <a:t>3600*8</a:t>
            </a:r>
            <a:r>
              <a:rPr lang="zh-CN" altLang="en-US" smtClean="0"/>
              <a:t>）</a:t>
            </a:r>
            <a:r>
              <a:rPr lang="en-US" altLang="zh-CN" smtClean="0"/>
              <a:t>=347.</a:t>
            </a:r>
            <a:r>
              <a:rPr lang="zh-CN" altLang="zh-CN" smtClean="0"/>
              <a:t>2天</a:t>
            </a:r>
            <a:endParaRPr lang="zh-CN" altLang="en-US" smtClean="0"/>
          </a:p>
          <a:p>
            <a:endParaRPr lang="zh-CN" altLang="en-US"/>
          </a:p>
        </p:txBody>
      </p:sp>
      <p:sp>
        <p:nvSpPr>
          <p:cNvPr id="2" name="标题 1"/>
          <p:cNvSpPr>
            <a:spLocks noGrp="1"/>
          </p:cNvSpPr>
          <p:nvPr>
            <p:ph type="title"/>
          </p:nvPr>
        </p:nvSpPr>
        <p:spPr/>
        <p:txBody>
          <a:bodyPr>
            <a:normAutofit fontScale="90000"/>
          </a:bodyPr>
          <a:lstStyle/>
          <a:p>
            <a:r>
              <a:rPr lang="zh-CN" altLang="en-US" smtClean="0"/>
              <a:t>温故而知新</a:t>
            </a:r>
            <a:r>
              <a:rPr lang="en-US" altLang="zh-CN" smtClean="0"/>
              <a:t>——</a:t>
            </a:r>
            <a:r>
              <a:rPr lang="zh-CN" altLang="en-US" smtClean="0"/>
              <a:t>自主</a:t>
            </a:r>
            <a:r>
              <a:rPr lang="en-US" altLang="zh-CN" smtClean="0"/>
              <a:t>/</a:t>
            </a:r>
            <a:r>
              <a:rPr lang="zh-CN" altLang="en-US" smtClean="0"/>
              <a:t>强制访问控制策略的问题</a:t>
            </a:r>
            <a:endParaRPr lang="zh-CN" altLang="en-US"/>
          </a:p>
        </p:txBody>
      </p:sp>
    </p:spTree>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hangingPunct="1">
              <a:defRPr/>
            </a:pPr>
            <a:r>
              <a:rPr lang="zh-CN" altLang="en-US" smtClean="0"/>
              <a:t>应用代理防火墙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55300" name="灯片编号占位符 3"/>
          <p:cNvSpPr>
            <a:spLocks noGrp="1"/>
          </p:cNvSpPr>
          <p:nvPr>
            <p:ph type="sldNum" sz="quarter" idx="10"/>
          </p:nvPr>
        </p:nvSpPr>
        <p:spPr bwMode="auto">
          <a:noFill/>
          <a:ln>
            <a:miter lim="800000"/>
          </a:ln>
        </p:spPr>
        <p:txBody>
          <a:bodyPr wrap="square" lIns="91440" tIns="45720" rIns="91440" bIns="45720" numCol="1" anchorCtr="0" compatLnSpc="1"/>
          <a:lstStyle/>
          <a:p>
            <a:fld id="{C23CF504-E4DC-4B8A-B776-EB14B73D840C}"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dirty="0" smtClean="0"/>
              <a:t>代理（</a:t>
            </a:r>
            <a:r>
              <a:rPr lang="zh-CN" altLang="en-US" dirty="0" smtClean="0">
                <a:solidFill>
                  <a:srgbClr val="FF0000"/>
                </a:solidFill>
              </a:rPr>
              <a:t>应用层</a:t>
            </a:r>
            <a:r>
              <a:rPr lang="zh-CN" altLang="en-US" dirty="0" smtClean="0"/>
              <a:t>网关）技术：</a:t>
            </a:r>
            <a:endParaRPr lang="en-US" altLang="zh-CN" dirty="0" smtClean="0"/>
          </a:p>
          <a:p>
            <a:pPr lvl="1"/>
            <a:r>
              <a:rPr lang="zh-CN" altLang="en-US" dirty="0" smtClean="0"/>
              <a:t>与包过滤技术完全不同，完全“阻隔”网络通信流</a:t>
            </a:r>
            <a:endParaRPr lang="en-US" altLang="zh-CN" dirty="0" smtClean="0"/>
          </a:p>
          <a:p>
            <a:pPr lvl="1"/>
            <a:r>
              <a:rPr lang="zh-CN" altLang="en-US" dirty="0" smtClean="0"/>
              <a:t>理解应用协议，代理用户与服务器的连接</a:t>
            </a:r>
            <a:endParaRPr lang="en-US" altLang="zh-CN" dirty="0" smtClean="0"/>
          </a:p>
          <a:p>
            <a:pPr lvl="2"/>
            <a:r>
              <a:rPr lang="zh-CN" altLang="en-US" dirty="0" smtClean="0"/>
              <a:t>接收、分析服务请求，允许则代理用户（应用）去取得网络信息</a:t>
            </a:r>
            <a:r>
              <a:rPr lang="en-US" altLang="zh-CN" dirty="0" smtClean="0"/>
              <a:t>——</a:t>
            </a:r>
            <a:r>
              <a:rPr lang="zh-CN" altLang="en-US" dirty="0" smtClean="0"/>
              <a:t>内外网间不直接通信。</a:t>
            </a:r>
            <a:endParaRPr lang="en-US" altLang="zh-CN" dirty="0" smtClean="0"/>
          </a:p>
          <a:p>
            <a:r>
              <a:rPr lang="zh-CN" altLang="en-US" dirty="0" smtClean="0"/>
              <a:t>为每</a:t>
            </a:r>
            <a:r>
              <a:rPr lang="zh-CN" altLang="en-US" dirty="0"/>
              <a:t>种应用服务编制专门的代理</a:t>
            </a:r>
            <a:r>
              <a:rPr lang="zh-CN" altLang="en-US" dirty="0" smtClean="0"/>
              <a:t>程序</a:t>
            </a:r>
            <a:endParaRPr lang="en-US" altLang="zh-CN" dirty="0" smtClean="0"/>
          </a:p>
          <a:p>
            <a:pPr lvl="1"/>
            <a:r>
              <a:rPr lang="zh-CN" altLang="en-US" dirty="0" smtClean="0"/>
              <a:t>对</a:t>
            </a:r>
            <a:r>
              <a:rPr lang="zh-CN" altLang="en-US" dirty="0"/>
              <a:t>应用程序的数据进行</a:t>
            </a:r>
            <a:r>
              <a:rPr lang="zh-CN" altLang="en-US" dirty="0" smtClean="0"/>
              <a:t>检查，实现</a:t>
            </a:r>
            <a:r>
              <a:rPr lang="zh-CN" altLang="en-US" dirty="0"/>
              <a:t>比包过滤路由器更严格的</a:t>
            </a:r>
            <a:r>
              <a:rPr lang="zh-CN" altLang="en-US" dirty="0" smtClean="0"/>
              <a:t>安全策略</a:t>
            </a:r>
            <a:endParaRPr lang="zh-CN" altLang="en-US" dirty="0" smtClean="0"/>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prstGeom prst="rect">
            <a:avLst/>
          </a:prstGeom>
          <a:noFill/>
        </p:spPr>
        <p:txBody>
          <a:bodyPr/>
          <a:lstStyle>
            <a:lvl1pPr eaLnBrk="0" hangingPunct="0">
              <a:defRPr kumimoji="1">
                <a:solidFill>
                  <a:schemeClr val="tx1"/>
                </a:solidFill>
                <a:latin typeface="Times New Roman" panose="02020603050405020304" pitchFamily="18" charset="0"/>
                <a:ea typeface="宋体" pitchFamily="2" charset="-122"/>
              </a:defRPr>
            </a:lvl1pPr>
            <a:lvl2pPr marL="742950" indent="-285750" eaLnBrk="0" hangingPunct="0">
              <a:defRPr kumimoji="1">
                <a:solidFill>
                  <a:schemeClr val="tx1"/>
                </a:solidFill>
                <a:latin typeface="Times New Roman" panose="02020603050405020304" pitchFamily="18" charset="0"/>
                <a:ea typeface="宋体" pitchFamily="2" charset="-122"/>
              </a:defRPr>
            </a:lvl2pPr>
            <a:lvl3pPr marL="1143000" indent="-228600" eaLnBrk="0" hangingPunct="0">
              <a:defRPr kumimoji="1">
                <a:solidFill>
                  <a:schemeClr val="tx1"/>
                </a:solidFill>
                <a:latin typeface="Times New Roman" panose="02020603050405020304" pitchFamily="18" charset="0"/>
                <a:ea typeface="宋体" pitchFamily="2" charset="-122"/>
              </a:defRPr>
            </a:lvl3pPr>
            <a:lvl4pPr marL="1600200" indent="-228600" eaLnBrk="0" hangingPunct="0">
              <a:defRPr kumimoji="1">
                <a:solidFill>
                  <a:schemeClr val="tx1"/>
                </a:solidFill>
                <a:latin typeface="Times New Roman" panose="02020603050405020304" pitchFamily="18" charset="0"/>
                <a:ea typeface="宋体" pitchFamily="2" charset="-122"/>
              </a:defRPr>
            </a:lvl4pPr>
            <a:lvl5pPr marL="2057400" indent="-228600" eaLnBrk="0" hangingPunct="0">
              <a:defRPr kumimoji="1">
                <a:solidFill>
                  <a:schemeClr val="tx1"/>
                </a:solidFill>
                <a:latin typeface="Times New Roman" panose="02020603050405020304" pitchFamily="18" charset="0"/>
                <a:ea typeface="宋体" pitchFamily="2" charset="-122"/>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宋体" pitchFamily="2" charset="-122"/>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宋体" pitchFamily="2" charset="-122"/>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宋体" pitchFamily="2" charset="-122"/>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宋体" pitchFamily="2" charset="-122"/>
              </a:defRPr>
            </a:lvl9pPr>
          </a:lstStyle>
          <a:p>
            <a:pPr eaLnBrk="1" hangingPunct="1"/>
            <a:fld id="{BEAAA7FD-1516-4C82-8F09-581B8DBE7D44}" type="slidenum">
              <a:rPr kumimoji="0" lang="zh-CN" altLang="en-US"/>
            </a:fld>
            <a:endParaRPr kumimoji="0" lang="en-US" altLang="zh-CN"/>
          </a:p>
        </p:txBody>
      </p:sp>
      <p:sp>
        <p:nvSpPr>
          <p:cNvPr id="44034" name="Rectangle 2"/>
          <p:cNvSpPr>
            <a:spLocks noGrp="1" noChangeArrowheads="1"/>
          </p:cNvSpPr>
          <p:nvPr>
            <p:ph type="title"/>
          </p:nvPr>
        </p:nvSpPr>
        <p:spPr/>
        <p:txBody>
          <a:bodyPr/>
          <a:lstStyle/>
          <a:p>
            <a:pPr eaLnBrk="1" hangingPunct="1">
              <a:defRPr/>
            </a:pPr>
            <a:r>
              <a:rPr lang="zh-CN" altLang="en-US" smtClean="0"/>
              <a:t>代理服务器</a:t>
            </a:r>
            <a:endParaRPr lang="zh-CN" altLang="en-US" smtClean="0"/>
          </a:p>
        </p:txBody>
      </p:sp>
      <p:pic>
        <p:nvPicPr>
          <p:cNvPr id="440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878012"/>
            <a:ext cx="4114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420938"/>
            <a:ext cx="3676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9"/>
          <p:cNvPicPr>
            <a:picLocks noChangeAspect="1" noChangeArrowheads="1"/>
          </p:cNvPicPr>
          <p:nvPr/>
        </p:nvPicPr>
        <p:blipFill>
          <a:blip r:embed="rId3"/>
          <a:srcRect/>
          <a:stretch>
            <a:fillRect/>
          </a:stretch>
        </p:blipFill>
        <p:spPr bwMode="auto">
          <a:xfrm>
            <a:off x="1905000" y="1828800"/>
            <a:ext cx="4222750" cy="4529138"/>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linds(horizontal)">
                                      <p:cBhvr>
                                        <p:cTn id="12" dur="500"/>
                                        <p:tgtEl>
                                          <p:spTgt spid="440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zh-CN" altLang="en-US"/>
              <a:t>高级网络访问</a:t>
            </a:r>
            <a:r>
              <a:rPr lang="zh-CN" altLang="en-US" smtClean="0"/>
              <a:t>控制设备</a:t>
            </a:r>
            <a:endParaRPr lang="en-US" altLang="zh-CN" smtClean="0"/>
          </a:p>
          <a:p>
            <a:pPr lvl="1"/>
            <a:r>
              <a:rPr lang="en-US" altLang="zh-CN" smtClean="0"/>
              <a:t>1</a:t>
            </a:r>
            <a:r>
              <a:rPr lang="zh-CN" altLang="en-US"/>
              <a:t>）创建一个阻塞点</a:t>
            </a:r>
            <a:endParaRPr lang="zh-CN" altLang="en-US"/>
          </a:p>
          <a:p>
            <a:pPr lvl="1"/>
            <a:r>
              <a:rPr lang="en-US" altLang="zh-CN"/>
              <a:t>2</a:t>
            </a:r>
            <a:r>
              <a:rPr lang="zh-CN" altLang="en-US"/>
              <a:t>）实现安全策略 </a:t>
            </a:r>
            <a:endParaRPr lang="zh-CN" altLang="en-US"/>
          </a:p>
          <a:p>
            <a:pPr lvl="1"/>
            <a:r>
              <a:rPr lang="en-US" altLang="zh-CN"/>
              <a:t>3</a:t>
            </a:r>
            <a:r>
              <a:rPr lang="zh-CN" altLang="en-US"/>
              <a:t>）记录网络活动</a:t>
            </a:r>
            <a:endParaRPr lang="zh-CN" altLang="en-US"/>
          </a:p>
          <a:p>
            <a:pPr lvl="1"/>
            <a:r>
              <a:rPr lang="en-US" altLang="zh-CN"/>
              <a:t>4</a:t>
            </a:r>
            <a:r>
              <a:rPr lang="zh-CN" altLang="en-US"/>
              <a:t>）限制网络</a:t>
            </a:r>
            <a:r>
              <a:rPr lang="zh-CN" altLang="en-US" smtClean="0"/>
              <a:t>暴露</a:t>
            </a:r>
            <a:endParaRPr lang="en-US" altLang="zh-CN" smtClean="0"/>
          </a:p>
          <a:p>
            <a:pPr lvl="1"/>
            <a:r>
              <a:rPr lang="en-US" altLang="zh-CN" smtClean="0"/>
              <a:t>5</a:t>
            </a:r>
            <a:r>
              <a:rPr lang="zh-CN" altLang="en-US" smtClean="0"/>
              <a:t>）</a:t>
            </a:r>
            <a:r>
              <a:rPr lang="zh-CN" altLang="en-US"/>
              <a:t>安全功能实现</a:t>
            </a:r>
            <a:r>
              <a:rPr lang="zh-CN" altLang="en-US" smtClean="0"/>
              <a:t>平台</a:t>
            </a:r>
            <a:endParaRPr lang="en-US" altLang="zh-CN"/>
          </a:p>
          <a:p>
            <a:endParaRPr lang="zh-CN" altLang="en-US"/>
          </a:p>
        </p:txBody>
      </p:sp>
      <p:sp>
        <p:nvSpPr>
          <p:cNvPr id="77826" name="Rectangle 2"/>
          <p:cNvSpPr>
            <a:spLocks noGrp="1" noChangeArrowheads="1"/>
          </p:cNvSpPr>
          <p:nvPr>
            <p:ph type="title"/>
          </p:nvPr>
        </p:nvSpPr>
        <p:spPr/>
        <p:txBody>
          <a:bodyPr/>
          <a:lstStyle/>
          <a:p>
            <a:r>
              <a:rPr lang="zh-CN" altLang="en-US"/>
              <a:t>温故而知新</a:t>
            </a:r>
            <a:r>
              <a:rPr lang="en-US" altLang="zh-CN"/>
              <a:t>——</a:t>
            </a:r>
            <a:r>
              <a:rPr lang="zh-CN" altLang="en-US" smtClean="0"/>
              <a:t>防火墙能做什么</a:t>
            </a:r>
            <a:endParaRPr lang="zh-CN" altLang="en-US"/>
          </a:p>
        </p:txBody>
      </p:sp>
    </p:spTree>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dirty="0" smtClean="0"/>
              <a:t>包过滤</a:t>
            </a:r>
            <a:endParaRPr lang="zh-CN" altLang="en-US" dirty="0" smtClean="0"/>
          </a:p>
          <a:p>
            <a:r>
              <a:rPr lang="zh-CN" altLang="en-US" dirty="0" smtClean="0"/>
              <a:t>应用代理防火墙</a:t>
            </a:r>
            <a:endParaRPr lang="zh-CN" altLang="en-US" dirty="0" smtClean="0"/>
          </a:p>
          <a:p>
            <a:r>
              <a:rPr lang="zh-CN" altLang="en-US" dirty="0" smtClean="0"/>
              <a:t>电路级网关</a:t>
            </a:r>
            <a:endParaRPr lang="en-US" altLang="zh-CN" dirty="0" smtClean="0"/>
          </a:p>
          <a:p>
            <a:r>
              <a:rPr lang="zh-CN" altLang="en-US" dirty="0" smtClean="0"/>
              <a:t>状态检测包过滤防火墙</a:t>
            </a:r>
            <a:endParaRPr lang="zh-CN" altLang="en-US" dirty="0" smtClean="0"/>
          </a:p>
        </p:txBody>
      </p:sp>
      <p:sp>
        <p:nvSpPr>
          <p:cNvPr id="23554"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防火墙技术</a:t>
            </a:r>
            <a:endParaRPr lang="zh-CN" altLang="en-US" smtClean="0"/>
          </a:p>
        </p:txBody>
      </p:sp>
    </p:spTree>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pPr eaLnBrk="1" hangingPunct="1">
              <a:lnSpc>
                <a:spcPct val="105000"/>
              </a:lnSpc>
            </a:pPr>
            <a:r>
              <a:rPr lang="zh-CN" altLang="en-US" sz="2400" smtClean="0"/>
              <a:t>工作在网络层</a:t>
            </a:r>
            <a:endParaRPr lang="en-US" altLang="zh-CN" sz="2400" smtClean="0"/>
          </a:p>
          <a:p>
            <a:pPr eaLnBrk="1" hangingPunct="1">
              <a:lnSpc>
                <a:spcPct val="105000"/>
              </a:lnSpc>
            </a:pPr>
            <a:r>
              <a:rPr lang="zh-CN" altLang="en-US" sz="2400" smtClean="0"/>
              <a:t>检查每个</a:t>
            </a:r>
            <a:r>
              <a:rPr lang="zh-CN" altLang="en-US" sz="2400"/>
              <a:t>包头</a:t>
            </a:r>
            <a:r>
              <a:rPr lang="zh-CN" altLang="en-US" sz="2400" smtClean="0"/>
              <a:t>部信息，</a:t>
            </a:r>
            <a:r>
              <a:rPr lang="zh-CN" altLang="en-US" sz="2400"/>
              <a:t>依据一套规则决定丢弃或者放行该数据包</a:t>
            </a:r>
            <a:endParaRPr lang="zh-CN" altLang="en-US" sz="2400"/>
          </a:p>
          <a:p>
            <a:pPr>
              <a:lnSpc>
                <a:spcPct val="90000"/>
              </a:lnSpc>
            </a:pPr>
            <a:r>
              <a:rPr lang="zh-CN" altLang="en-US" sz="2400" smtClean="0"/>
              <a:t>包头</a:t>
            </a:r>
            <a:endParaRPr lang="en-US" altLang="zh-CN" sz="2400" smtClean="0"/>
          </a:p>
          <a:p>
            <a:pPr lvl="1">
              <a:lnSpc>
                <a:spcPct val="90000"/>
              </a:lnSpc>
            </a:pPr>
            <a:r>
              <a:rPr lang="en-US" altLang="zh-CN" sz="2000" smtClean="0"/>
              <a:t>IP</a:t>
            </a:r>
            <a:r>
              <a:rPr lang="zh-CN" altLang="en-US" sz="2000" smtClean="0"/>
              <a:t>包头：</a:t>
            </a:r>
            <a:r>
              <a:rPr lang="en-US" altLang="zh-CN" sz="2000" smtClean="0"/>
              <a:t>IP</a:t>
            </a:r>
            <a:r>
              <a:rPr lang="zh-CN" altLang="en-US" sz="2000" smtClean="0"/>
              <a:t>地址、协议类型、</a:t>
            </a:r>
            <a:r>
              <a:rPr lang="en-US" altLang="zh-CN" sz="2000" smtClean="0"/>
              <a:t>IP</a:t>
            </a:r>
            <a:r>
              <a:rPr lang="zh-CN" altLang="en-US" sz="2000" smtClean="0"/>
              <a:t>选项（分段）</a:t>
            </a:r>
            <a:endParaRPr lang="zh-CN" altLang="en-US" sz="2000"/>
          </a:p>
          <a:p>
            <a:pPr lvl="1">
              <a:lnSpc>
                <a:spcPct val="90000"/>
              </a:lnSpc>
            </a:pPr>
            <a:r>
              <a:rPr lang="en-US" altLang="zh-CN" sz="2000"/>
              <a:t>TCP/UDP</a:t>
            </a:r>
            <a:r>
              <a:rPr lang="zh-CN" altLang="en-US" sz="2000"/>
              <a:t>头</a:t>
            </a:r>
            <a:r>
              <a:rPr lang="zh-CN" altLang="en-US" sz="2000" smtClean="0"/>
              <a:t>信息：</a:t>
            </a:r>
            <a:r>
              <a:rPr lang="zh-CN" altLang="en-US" sz="2100" smtClean="0"/>
              <a:t>端口号</a:t>
            </a:r>
            <a:endParaRPr lang="en-US" altLang="zh-CN" sz="2100" smtClean="0"/>
          </a:p>
          <a:p>
            <a:pPr eaLnBrk="1" hangingPunct="1">
              <a:lnSpc>
                <a:spcPct val="105000"/>
              </a:lnSpc>
            </a:pPr>
            <a:r>
              <a:rPr lang="zh-CN" altLang="en-US" sz="2500" smtClean="0"/>
              <a:t>在标准的路由器上以及专门的防火墙设备上执行。</a:t>
            </a:r>
            <a:endParaRPr lang="zh-CN" altLang="en-US" sz="2500" smtClean="0">
              <a:solidFill>
                <a:srgbClr val="FF3300"/>
              </a:solidFill>
            </a:endParaRPr>
          </a:p>
        </p:txBody>
      </p:sp>
      <p:sp>
        <p:nvSpPr>
          <p:cNvPr id="167938" name="Rectangle 2"/>
          <p:cNvSpPr>
            <a:spLocks noGrp="1" noChangeArrowheads="1"/>
          </p:cNvSpPr>
          <p:nvPr>
            <p:ph type="title"/>
          </p:nvPr>
        </p:nvSpPr>
        <p:spPr/>
        <p:txBody>
          <a:bodyPr/>
          <a:lstStyle/>
          <a:p>
            <a:pPr>
              <a:defRPr/>
            </a:pPr>
            <a:r>
              <a:rPr lang="zh-CN" altLang="en-US" smtClean="0"/>
              <a:t>温故而知新</a:t>
            </a:r>
            <a:r>
              <a:rPr lang="en-US" altLang="zh-CN" smtClean="0"/>
              <a:t>——</a:t>
            </a:r>
            <a:r>
              <a:rPr lang="zh-CN" altLang="en-US" smtClean="0"/>
              <a:t>包过滤防火墙</a:t>
            </a:r>
            <a:endParaRPr lang="zh-CN" altLang="en-US"/>
          </a:p>
        </p:txBody>
      </p:sp>
      <p:sp>
        <p:nvSpPr>
          <p:cNvPr id="39938" name="日期占位符 3"/>
          <p:cNvSpPr>
            <a:spLocks noGrp="1"/>
          </p:cNvSpPr>
          <p:nvPr>
            <p:ph type="dt" sz="half" idx="2"/>
          </p:nvPr>
        </p:nvSpPr>
        <p:spPr bwMode="auto">
          <a:noFill/>
          <a:ln>
            <a:miter lim="800000"/>
          </a:ln>
        </p:spPr>
        <p:txBody>
          <a:bodyPr wrap="square" lIns="91440" tIns="45720" rIns="91440" bIns="45720" numCol="1" anchorCtr="0" compatLnSpc="1"/>
          <a:lstStyle/>
          <a:p>
            <a:fld id="{A514C4A1-DB5C-4EFE-A6EC-BDDB2D289658}" type="datetime1">
              <a:rPr lang="zh-CN" altLang="en-US" smtClean="0"/>
            </a:fld>
            <a:endParaRPr lang="en-US" altLang="zh-CN" smtClean="0"/>
          </a:p>
        </p:txBody>
      </p:sp>
      <p:sp>
        <p:nvSpPr>
          <p:cNvPr id="3993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3994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A70525D2-738E-4B0C-B70D-1DA08B235376}"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anose="020B0604020202020204"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endParaRPr lang="zh-CN" altLang="en-US" b="1">
              <a:solidFill>
                <a:srgbClr val="000000"/>
              </a:solidFill>
            </a:endParaRPr>
          </a:p>
          <a:p>
            <a:pPr marL="342900" indent="-342900">
              <a:buFont typeface="Arial" panose="020B0604020202020204"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endParaRPr lang="zh-CN" altLang="en-US" b="1">
              <a:solidFill>
                <a:srgbClr val="0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dirty="0" smtClean="0"/>
              <a:t>充当防火墙</a:t>
            </a:r>
            <a:endParaRPr lang="zh-CN" altLang="en-US" dirty="0" smtClean="0"/>
          </a:p>
          <a:p>
            <a:pPr lvl="1"/>
            <a:r>
              <a:rPr lang="zh-CN" altLang="en-US" dirty="0" smtClean="0"/>
              <a:t>限制内外网间的相互访问</a:t>
            </a:r>
            <a:endParaRPr lang="zh-CN" altLang="en-US" dirty="0" smtClean="0"/>
          </a:p>
          <a:p>
            <a:r>
              <a:rPr lang="zh-CN" altLang="en-US" dirty="0" smtClean="0"/>
              <a:t>节省</a:t>
            </a:r>
            <a:r>
              <a:rPr lang="en-US" altLang="zh-CN" dirty="0" smtClean="0"/>
              <a:t>IP</a:t>
            </a:r>
            <a:r>
              <a:rPr lang="zh-CN" altLang="en-US" dirty="0" smtClean="0"/>
              <a:t>开销</a:t>
            </a:r>
            <a:endParaRPr lang="zh-CN" altLang="en-US" dirty="0" smtClean="0"/>
          </a:p>
          <a:p>
            <a:pPr lvl="1"/>
            <a:r>
              <a:rPr lang="zh-CN" altLang="en-US" dirty="0" smtClean="0"/>
              <a:t>所有用户对外只占用一个</a:t>
            </a:r>
            <a:r>
              <a:rPr lang="en-US" altLang="zh-CN" dirty="0" smtClean="0"/>
              <a:t>IP</a:t>
            </a:r>
            <a:r>
              <a:rPr lang="zh-CN" altLang="en-US" dirty="0" smtClean="0"/>
              <a:t>，所以不必租用过多的</a:t>
            </a:r>
            <a:r>
              <a:rPr lang="en-US" altLang="zh-CN" dirty="0" smtClean="0"/>
              <a:t>IP</a:t>
            </a:r>
            <a:r>
              <a:rPr lang="zh-CN" altLang="en-US" dirty="0" smtClean="0"/>
              <a:t>地址</a:t>
            </a:r>
            <a:endParaRPr lang="zh-CN" altLang="en-US" dirty="0" smtClean="0"/>
          </a:p>
          <a:p>
            <a:r>
              <a:rPr lang="zh-CN" altLang="en-US" dirty="0" smtClean="0"/>
              <a:t>提高访问速度：</a:t>
            </a:r>
            <a:endParaRPr lang="zh-CN" altLang="en-US" dirty="0" smtClean="0"/>
          </a:p>
          <a:p>
            <a:pPr lvl="1"/>
            <a:r>
              <a:rPr lang="zh-CN" altLang="en-US" dirty="0" smtClean="0"/>
              <a:t>本身带宽较小，通过带宽较大的</a:t>
            </a:r>
            <a:r>
              <a:rPr lang="en-US" altLang="zh-CN" dirty="0" smtClean="0"/>
              <a:t>proxy</a:t>
            </a:r>
            <a:r>
              <a:rPr lang="zh-CN" altLang="en-US" dirty="0" smtClean="0"/>
              <a:t>与目标主机连接。</a:t>
            </a:r>
            <a:endParaRPr lang="zh-CN" altLang="en-US" dirty="0" smtClean="0"/>
          </a:p>
          <a:p>
            <a:pPr lvl="1"/>
            <a:r>
              <a:rPr lang="zh-CN" altLang="en-US" dirty="0" smtClean="0"/>
              <a:t>代理缓冲</a:t>
            </a:r>
            <a:r>
              <a:rPr lang="en-US" altLang="zh-CN" dirty="0" smtClean="0"/>
              <a:t>——</a:t>
            </a:r>
            <a:r>
              <a:rPr lang="zh-CN" altLang="en-US" dirty="0" smtClean="0"/>
              <a:t>网络缓存。</a:t>
            </a:r>
            <a:endParaRPr lang="zh-CN" altLang="en-US" dirty="0" smtClean="0"/>
          </a:p>
        </p:txBody>
      </p:sp>
      <p:sp>
        <p:nvSpPr>
          <p:cNvPr id="203778" name="Rectangle 2"/>
          <p:cNvSpPr>
            <a:spLocks noGrp="1" noChangeArrowheads="1"/>
          </p:cNvSpPr>
          <p:nvPr>
            <p:ph type="title"/>
          </p:nvPr>
        </p:nvSpPr>
        <p:spPr/>
        <p:txBody>
          <a:bodyPr/>
          <a:lstStyle/>
          <a:p>
            <a:r>
              <a:rPr lang="zh-CN" altLang="en-US" dirty="0" smtClean="0"/>
              <a:t>代理服务器的主要功能</a:t>
            </a:r>
            <a:endParaRPr lang="zh-CN" altLang="en-US" dirty="0"/>
          </a:p>
        </p:txBody>
      </p:sp>
      <p:sp>
        <p:nvSpPr>
          <p:cNvPr id="71682" name="日期占位符 3"/>
          <p:cNvSpPr>
            <a:spLocks noGrp="1"/>
          </p:cNvSpPr>
          <p:nvPr>
            <p:ph type="dt" sz="half" idx="2"/>
          </p:nvPr>
        </p:nvSpPr>
        <p:spPr/>
        <p:txBody>
          <a:bodyPr/>
          <a:lstStyle/>
          <a:p>
            <a:fld id="{8F42A394-EB12-4B90-9444-28609A26E6A4}" type="datetime1">
              <a:rPr lang="zh-CN" altLang="en-US" smtClean="0"/>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6"/>
          <p:cNvSpPr>
            <a:spLocks noGrp="1"/>
          </p:cNvSpPr>
          <p:nvPr>
            <p:ph type="sldNum" sz="quarter" idx="12"/>
          </p:nvPr>
        </p:nvSpPr>
        <p:spPr/>
        <p:txBody>
          <a:bodyPr/>
          <a:lstStyle/>
          <a:p>
            <a:fld id="{ED618460-9CF8-4629-A18B-5E88485F1CF7}" type="slidenum">
              <a:rPr lang="en-US" altLang="zh-CN" smtClean="0"/>
            </a:fld>
            <a:endParaRPr lang="en-US" altLang="zh-CN" smtClean="0"/>
          </a:p>
        </p:txBody>
      </p:sp>
      <p:sp>
        <p:nvSpPr>
          <p:cNvPr id="979970" name="Rectangle 2"/>
          <p:cNvSpPr>
            <a:spLocks noGrp="1" noChangeArrowheads="1"/>
          </p:cNvSpPr>
          <p:nvPr>
            <p:ph type="title"/>
          </p:nvPr>
        </p:nvSpPr>
        <p:spPr/>
        <p:txBody>
          <a:bodyPr/>
          <a:lstStyle/>
          <a:p>
            <a:r>
              <a:rPr lang="zh-CN" altLang="en-US" smtClean="0"/>
              <a:t>代理防火墙工作模型 </a:t>
            </a:r>
            <a:endParaRPr lang="zh-CN" altLang="en-US"/>
          </a:p>
        </p:txBody>
      </p:sp>
      <p:graphicFrame>
        <p:nvGraphicFramePr>
          <p:cNvPr id="5122" name="Object 2"/>
          <p:cNvGraphicFramePr>
            <a:graphicFrameLocks noChangeAspect="1"/>
          </p:cNvGraphicFramePr>
          <p:nvPr/>
        </p:nvGraphicFramePr>
        <p:xfrm>
          <a:off x="1428750" y="2305050"/>
          <a:ext cx="5842000" cy="3481388"/>
        </p:xfrm>
        <a:graphic>
          <a:graphicData uri="http://schemas.openxmlformats.org/presentationml/2006/ole">
            <mc:AlternateContent xmlns:mc="http://schemas.openxmlformats.org/markup-compatibility/2006">
              <mc:Choice xmlns:v="urn:schemas-microsoft-com:vml" Requires="v">
                <p:oleObj spid="_x0000_s5435" name="" r:id="rId1" imgW="6412230" imgH="3815715" progId="Visio.Drawing.11">
                  <p:embed/>
                </p:oleObj>
              </mc:Choice>
              <mc:Fallback>
                <p:oleObj name="" r:id="rId1" imgW="6412230" imgH="3815715" progId="Visio.Drawing.11">
                  <p:embed/>
                  <p:pic>
                    <p:nvPicPr>
                      <p:cNvPr id="0" name="Picture 2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305050"/>
                        <a:ext cx="5842000" cy="348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B595577F-4AEF-47BB-B0A2-E635C86EF587}" type="slidenum">
              <a:rPr lang="en-US" altLang="zh-CN" smtClean="0"/>
            </a:fld>
            <a:endParaRPr lang="en-US" altLang="zh-CN" smtClean="0"/>
          </a:p>
        </p:txBody>
      </p:sp>
      <p:sp>
        <p:nvSpPr>
          <p:cNvPr id="2" name="标题 1"/>
          <p:cNvSpPr>
            <a:spLocks noGrp="1"/>
          </p:cNvSpPr>
          <p:nvPr>
            <p:ph type="title"/>
          </p:nvPr>
        </p:nvSpPr>
        <p:spPr/>
        <p:txBody>
          <a:bodyPr/>
          <a:lstStyle/>
          <a:p>
            <a:r>
              <a:rPr lang="zh-CN" altLang="en-US" smtClean="0"/>
              <a:t>缓存</a:t>
            </a:r>
            <a:endParaRPr lang="zh-CN" altLang="en-US"/>
          </a:p>
        </p:txBody>
      </p:sp>
      <p:sp>
        <p:nvSpPr>
          <p:cNvPr id="6148"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aphicFrame>
        <p:nvGraphicFramePr>
          <p:cNvPr id="6146" name="Object 2"/>
          <p:cNvGraphicFramePr>
            <a:graphicFrameLocks noChangeAspect="1"/>
          </p:cNvGraphicFramePr>
          <p:nvPr/>
        </p:nvGraphicFramePr>
        <p:xfrm>
          <a:off x="2123256" y="307975"/>
          <a:ext cx="6553200" cy="6391275"/>
        </p:xfrm>
        <a:graphic>
          <a:graphicData uri="http://schemas.openxmlformats.org/presentationml/2006/ole">
            <mc:AlternateContent xmlns:mc="http://schemas.openxmlformats.org/markup-compatibility/2006">
              <mc:Choice xmlns:v="urn:schemas-microsoft-com:vml" Requires="v">
                <p:oleObj spid="_x0000_s24709" name="" r:id="rId1" imgW="6400800" imgH="6265545" progId="Visio.Drawing.11">
                  <p:embed/>
                </p:oleObj>
              </mc:Choice>
              <mc:Fallback>
                <p:oleObj name="" r:id="rId1" imgW="6400800" imgH="6265545" progId="Visio.Drawing.11">
                  <p:embed/>
                  <p:pic>
                    <p:nvPicPr>
                      <p:cNvPr id="0" name="Picture 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256" y="307975"/>
                        <a:ext cx="6553200" cy="639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日期占位符 3"/>
          <p:cNvSpPr>
            <a:spLocks noGrp="1"/>
          </p:cNvSpPr>
          <p:nvPr>
            <p:ph type="dt" sz="half" idx="10"/>
          </p:nvPr>
        </p:nvSpPr>
        <p:spPr/>
        <p:txBody>
          <a:bodyPr/>
          <a:lstStyle/>
          <a:p>
            <a:fld id="{65E726B2-ADC2-4738-8963-D8780299C9FF}" type="datetime1">
              <a:rPr lang="zh-CN" altLang="en-US" smtClean="0"/>
            </a:fld>
            <a:endParaRPr lang="en-US" altLang="zh-CN"/>
          </a:p>
        </p:txBody>
      </p:sp>
      <p:sp>
        <p:nvSpPr>
          <p:cNvPr id="631810" name="Rectangle 2"/>
          <p:cNvSpPr>
            <a:spLocks noGrp="1" noChangeArrowheads="1"/>
          </p:cNvSpPr>
          <p:nvPr>
            <p:ph type="title"/>
          </p:nvPr>
        </p:nvSpPr>
        <p:spPr/>
        <p:txBody>
          <a:bodyPr>
            <a:normAutofit fontScale="90000"/>
          </a:bodyPr>
          <a:lstStyle/>
          <a:p>
            <a:r>
              <a:rPr lang="zh-CN" altLang="en-US"/>
              <a:t>温故而知新</a:t>
            </a:r>
            <a:r>
              <a:rPr lang="en-US" altLang="zh-CN"/>
              <a:t>——</a:t>
            </a:r>
            <a:r>
              <a:rPr lang="zh-CN" altLang="en-US" smtClean="0"/>
              <a:t>基于角色的访问控制模型</a:t>
            </a:r>
            <a:endParaRPr lang="zh-CN" altLang="en-US"/>
          </a:p>
        </p:txBody>
      </p:sp>
      <p:sp>
        <p:nvSpPr>
          <p:cNvPr id="631814" name="Rectangle 6"/>
          <p:cNvSpPr>
            <a:spLocks noChangeArrowheads="1"/>
          </p:cNvSpPr>
          <p:nvPr/>
        </p:nvSpPr>
        <p:spPr bwMode="auto">
          <a:xfrm>
            <a:off x="3203922" y="1844824"/>
            <a:ext cx="561975" cy="1295400"/>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角色</a:t>
            </a:r>
            <a:endParaRPr kumimoji="1" lang="zh-CN" altLang="en-US" sz="2000" b="1">
              <a:solidFill>
                <a:srgbClr val="000000"/>
              </a:solidFill>
              <a:latin typeface="Times New Roman" panose="02020603050405020304" pitchFamily="18" charset="0"/>
            </a:endParaRPr>
          </a:p>
        </p:txBody>
      </p:sp>
      <p:sp>
        <p:nvSpPr>
          <p:cNvPr id="631818" name="Line 10"/>
          <p:cNvSpPr>
            <a:spLocks noChangeShapeType="1"/>
          </p:cNvSpPr>
          <p:nvPr/>
        </p:nvSpPr>
        <p:spPr bwMode="auto">
          <a:xfrm>
            <a:off x="2411760" y="2491829"/>
            <a:ext cx="777875" cy="1587"/>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19" name="Line 11"/>
          <p:cNvSpPr>
            <a:spLocks noChangeShapeType="1"/>
          </p:cNvSpPr>
          <p:nvPr/>
        </p:nvSpPr>
        <p:spPr bwMode="auto">
          <a:xfrm>
            <a:off x="3779837" y="2491829"/>
            <a:ext cx="612775" cy="1587"/>
          </a:xfrm>
          <a:prstGeom prst="line">
            <a:avLst/>
          </a:prstGeom>
          <a:noFill/>
          <a:ln w="28575">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31821" name="Group 13"/>
          <p:cNvGrpSpPr/>
          <p:nvPr/>
        </p:nvGrpSpPr>
        <p:grpSpPr bwMode="auto">
          <a:xfrm>
            <a:off x="1835696" y="1628229"/>
            <a:ext cx="576263" cy="1585913"/>
            <a:chOff x="1383" y="1298"/>
            <a:chExt cx="363" cy="999"/>
          </a:xfrm>
        </p:grpSpPr>
        <p:sp>
          <p:nvSpPr>
            <p:cNvPr id="631822" name="Oval 14"/>
            <p:cNvSpPr>
              <a:spLocks noChangeArrowheads="1"/>
            </p:cNvSpPr>
            <p:nvPr/>
          </p:nvSpPr>
          <p:spPr bwMode="auto">
            <a:xfrm>
              <a:off x="1429" y="1434"/>
              <a:ext cx="272" cy="318"/>
            </a:xfrm>
            <a:prstGeom prst="ellipse">
              <a:avLst/>
            </a:prstGeom>
            <a:solidFill>
              <a:schemeClr val="accent1"/>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000" b="1">
                <a:solidFill>
                  <a:srgbClr val="000000"/>
                </a:solidFill>
                <a:latin typeface="Times New Roman" panose="02020603050405020304" pitchFamily="18" charset="0"/>
              </a:endParaRPr>
            </a:p>
          </p:txBody>
        </p:sp>
        <p:sp>
          <p:nvSpPr>
            <p:cNvPr id="631823" name="Text Box 15"/>
            <p:cNvSpPr txBox="1">
              <a:spLocks noChangeArrowheads="1"/>
            </p:cNvSpPr>
            <p:nvPr/>
          </p:nvSpPr>
          <p:spPr bwMode="auto">
            <a:xfrm>
              <a:off x="1429" y="1298"/>
              <a:ext cx="272"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anose="02020603050405020304" pitchFamily="18" charset="0"/>
                </a:rPr>
                <a:t>..</a:t>
              </a:r>
              <a:endParaRPr lang="en-US" altLang="zh-CN" sz="2800" b="1">
                <a:solidFill>
                  <a:srgbClr val="000000"/>
                </a:solidFill>
                <a:latin typeface="Times New Roman" panose="02020603050405020304" pitchFamily="18" charset="0"/>
              </a:endParaRPr>
            </a:p>
          </p:txBody>
        </p:sp>
        <p:sp>
          <p:nvSpPr>
            <p:cNvPr id="631824" name="Text Box 16"/>
            <p:cNvSpPr txBox="1">
              <a:spLocks noChangeArrowheads="1"/>
            </p:cNvSpPr>
            <p:nvPr/>
          </p:nvSpPr>
          <p:spPr bwMode="auto">
            <a:xfrm>
              <a:off x="1429" y="1434"/>
              <a:ext cx="285" cy="32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p:txBody>
        </p:sp>
        <p:sp>
          <p:nvSpPr>
            <p:cNvPr id="631825" name="Line 17"/>
            <p:cNvSpPr>
              <a:spLocks noChangeShapeType="1"/>
            </p:cNvSpPr>
            <p:nvPr/>
          </p:nvSpPr>
          <p:spPr bwMode="auto">
            <a:xfrm>
              <a:off x="1564" y="1752"/>
              <a:ext cx="1" cy="22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6" name="Line 18"/>
            <p:cNvSpPr>
              <a:spLocks noChangeShapeType="1"/>
            </p:cNvSpPr>
            <p:nvPr/>
          </p:nvSpPr>
          <p:spPr bwMode="auto">
            <a:xfrm>
              <a:off x="1383" y="1888"/>
              <a:ext cx="3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7" name="Line 19"/>
            <p:cNvSpPr>
              <a:spLocks noChangeShapeType="1"/>
            </p:cNvSpPr>
            <p:nvPr/>
          </p:nvSpPr>
          <p:spPr bwMode="auto">
            <a:xfrm flipH="1">
              <a:off x="1383" y="1979"/>
              <a:ext cx="182"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1828" name="Line 20"/>
            <p:cNvSpPr>
              <a:spLocks noChangeShapeType="1"/>
            </p:cNvSpPr>
            <p:nvPr/>
          </p:nvSpPr>
          <p:spPr bwMode="auto">
            <a:xfrm>
              <a:off x="1565" y="1979"/>
              <a:ext cx="181" cy="31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31829" name="Rectangle 21"/>
          <p:cNvSpPr>
            <a:spLocks noChangeArrowheads="1"/>
          </p:cNvSpPr>
          <p:nvPr/>
        </p:nvSpPr>
        <p:spPr bwMode="auto">
          <a:xfrm>
            <a:off x="1258888" y="3933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1</a:t>
            </a:r>
            <a:endParaRPr kumimoji="1" lang="en-US" altLang="zh-CN" sz="2400" b="1">
              <a:solidFill>
                <a:srgbClr val="000000"/>
              </a:solidFill>
              <a:latin typeface="Times New Roman" panose="02020603050405020304" pitchFamily="18" charset="0"/>
            </a:endParaRPr>
          </a:p>
        </p:txBody>
      </p:sp>
      <p:sp>
        <p:nvSpPr>
          <p:cNvPr id="631830" name="Rectangle 22"/>
          <p:cNvSpPr>
            <a:spLocks noChangeArrowheads="1"/>
          </p:cNvSpPr>
          <p:nvPr/>
        </p:nvSpPr>
        <p:spPr bwMode="auto">
          <a:xfrm>
            <a:off x="1258888" y="4695825"/>
            <a:ext cx="1225550"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2</a:t>
            </a:r>
            <a:endParaRPr kumimoji="1" lang="en-US" altLang="zh-CN" sz="2400" b="1">
              <a:solidFill>
                <a:srgbClr val="000000"/>
              </a:solidFill>
              <a:latin typeface="Times New Roman" panose="02020603050405020304" pitchFamily="18" charset="0"/>
            </a:endParaRPr>
          </a:p>
        </p:txBody>
      </p:sp>
      <p:sp>
        <p:nvSpPr>
          <p:cNvPr id="631831" name="Rectangle 23"/>
          <p:cNvSpPr>
            <a:spLocks noChangeArrowheads="1"/>
          </p:cNvSpPr>
          <p:nvPr/>
        </p:nvSpPr>
        <p:spPr bwMode="auto">
          <a:xfrm>
            <a:off x="1258888" y="5949950"/>
            <a:ext cx="1223962" cy="576263"/>
          </a:xfrm>
          <a:prstGeom prst="rect">
            <a:avLst/>
          </a:prstGeom>
          <a:gradFill rotWithShape="1">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000000"/>
                </a:solidFill>
                <a:latin typeface="Times New Roman" panose="02020603050405020304" pitchFamily="18" charset="0"/>
              </a:rPr>
              <a:t>用户</a:t>
            </a:r>
            <a:r>
              <a:rPr kumimoji="1" lang="en-US" altLang="zh-CN" sz="2400" b="1">
                <a:solidFill>
                  <a:srgbClr val="000000"/>
                </a:solidFill>
                <a:latin typeface="Times New Roman" panose="02020603050405020304" pitchFamily="18" charset="0"/>
              </a:rPr>
              <a:t>3</a:t>
            </a:r>
            <a:endParaRPr kumimoji="1" lang="en-US" altLang="zh-CN" sz="2400" b="1">
              <a:solidFill>
                <a:srgbClr val="000000"/>
              </a:solidFill>
              <a:latin typeface="Times New Roman" panose="02020603050405020304" pitchFamily="18" charset="0"/>
            </a:endParaRPr>
          </a:p>
        </p:txBody>
      </p:sp>
      <p:sp>
        <p:nvSpPr>
          <p:cNvPr id="631832" name="Oval 24"/>
          <p:cNvSpPr>
            <a:spLocks noChangeArrowheads="1"/>
          </p:cNvSpPr>
          <p:nvPr/>
        </p:nvSpPr>
        <p:spPr bwMode="auto">
          <a:xfrm>
            <a:off x="3995738" y="3975100"/>
            <a:ext cx="1943100" cy="647700"/>
          </a:xfrm>
          <a:prstGeom prst="ellipse">
            <a:avLst/>
          </a:prstGeom>
          <a:gradFill rotWithShape="1">
            <a:gsLst>
              <a:gs pos="0">
                <a:srgbClr val="666699">
                  <a:gamma/>
                  <a:shade val="46275"/>
                  <a:invGamma/>
                </a:srgbClr>
              </a:gs>
              <a:gs pos="100000">
                <a:srgbClr val="66669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1</a:t>
            </a:r>
            <a:endParaRPr kumimoji="1" lang="en-US" altLang="zh-CN" sz="2400" b="1">
              <a:solidFill>
                <a:srgbClr val="FF0000"/>
              </a:solidFill>
              <a:latin typeface="Times New Roman" panose="02020603050405020304" pitchFamily="18" charset="0"/>
            </a:endParaRPr>
          </a:p>
        </p:txBody>
      </p:sp>
      <p:sp>
        <p:nvSpPr>
          <p:cNvPr id="631833" name="Oval 25"/>
          <p:cNvSpPr>
            <a:spLocks noChangeArrowheads="1"/>
          </p:cNvSpPr>
          <p:nvPr/>
        </p:nvSpPr>
        <p:spPr bwMode="auto">
          <a:xfrm>
            <a:off x="3995738" y="5343525"/>
            <a:ext cx="1943100" cy="647700"/>
          </a:xfrm>
          <a:prstGeom prst="ellipse">
            <a:avLst/>
          </a:prstGeom>
          <a:gradFill rotWithShape="1">
            <a:gsLst>
              <a:gs pos="0">
                <a:srgbClr val="FFC1E0">
                  <a:gamma/>
                  <a:shade val="46275"/>
                  <a:invGamma/>
                </a:srgbClr>
              </a:gs>
              <a:gs pos="50000">
                <a:srgbClr val="FFC1E0"/>
              </a:gs>
              <a:gs pos="100000">
                <a:srgbClr val="FFC1E0">
                  <a:gamma/>
                  <a:shade val="46275"/>
                  <a:invGamma/>
                </a:srgb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FF0000"/>
                </a:solidFill>
                <a:latin typeface="Times New Roman" panose="02020603050405020304" pitchFamily="18" charset="0"/>
              </a:rPr>
              <a:t>角色</a:t>
            </a:r>
            <a:r>
              <a:rPr kumimoji="1" lang="en-US" altLang="zh-CN" sz="2400" b="1">
                <a:solidFill>
                  <a:srgbClr val="FF0000"/>
                </a:solidFill>
                <a:latin typeface="Times New Roman" panose="02020603050405020304" pitchFamily="18" charset="0"/>
              </a:rPr>
              <a:t>2</a:t>
            </a:r>
            <a:endParaRPr kumimoji="1" lang="en-US" altLang="zh-CN" sz="2400" b="1">
              <a:solidFill>
                <a:srgbClr val="FF0000"/>
              </a:solidFill>
              <a:latin typeface="Times New Roman" panose="02020603050405020304" pitchFamily="18" charset="0"/>
            </a:endParaRPr>
          </a:p>
        </p:txBody>
      </p:sp>
      <p:sp>
        <p:nvSpPr>
          <p:cNvPr id="631834" name="Rectangle 26"/>
          <p:cNvSpPr>
            <a:spLocks noChangeArrowheads="1"/>
          </p:cNvSpPr>
          <p:nvPr/>
        </p:nvSpPr>
        <p:spPr bwMode="auto">
          <a:xfrm>
            <a:off x="7235825" y="386080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1</a:t>
            </a:r>
            <a:endParaRPr kumimoji="1" lang="en-US" altLang="zh-CN" sz="2400" b="1">
              <a:solidFill>
                <a:srgbClr val="C22A8F"/>
              </a:solidFill>
              <a:latin typeface="Times New Roman" panose="02020603050405020304" pitchFamily="18" charset="0"/>
            </a:endParaRPr>
          </a:p>
        </p:txBody>
      </p:sp>
      <p:sp>
        <p:nvSpPr>
          <p:cNvPr id="631835" name="Rectangle 27"/>
          <p:cNvSpPr>
            <a:spLocks noChangeArrowheads="1"/>
          </p:cNvSpPr>
          <p:nvPr/>
        </p:nvSpPr>
        <p:spPr bwMode="auto">
          <a:xfrm>
            <a:off x="7235825" y="4768850"/>
            <a:ext cx="1152525" cy="576263"/>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2</a:t>
            </a:r>
            <a:endParaRPr kumimoji="1" lang="en-US" altLang="zh-CN" sz="2400" b="1">
              <a:solidFill>
                <a:srgbClr val="C22A8F"/>
              </a:solidFill>
              <a:latin typeface="Times New Roman" panose="02020603050405020304" pitchFamily="18" charset="0"/>
            </a:endParaRPr>
          </a:p>
        </p:txBody>
      </p:sp>
      <p:sp>
        <p:nvSpPr>
          <p:cNvPr id="631836" name="Rectangle 28"/>
          <p:cNvSpPr>
            <a:spLocks noChangeArrowheads="1"/>
          </p:cNvSpPr>
          <p:nvPr/>
        </p:nvSpPr>
        <p:spPr bwMode="auto">
          <a:xfrm>
            <a:off x="7308850" y="6021388"/>
            <a:ext cx="1150938" cy="576262"/>
          </a:xfrm>
          <a:prstGeom prst="rect">
            <a:avLst/>
          </a:prstGeom>
          <a:gradFill rotWithShape="1">
            <a:gsLst>
              <a:gs pos="0">
                <a:schemeClr val="accent2"/>
              </a:gs>
              <a:gs pos="50000">
                <a:schemeClr val="bg1"/>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22A8F"/>
                </a:solidFill>
                <a:latin typeface="Times New Roman" panose="02020603050405020304" pitchFamily="18" charset="0"/>
              </a:rPr>
              <a:t>客体</a:t>
            </a:r>
            <a:r>
              <a:rPr kumimoji="1" lang="en-US" altLang="zh-CN" sz="2400" b="1">
                <a:solidFill>
                  <a:srgbClr val="C22A8F"/>
                </a:solidFill>
                <a:latin typeface="Times New Roman" panose="02020603050405020304" pitchFamily="18" charset="0"/>
              </a:rPr>
              <a:t>3</a:t>
            </a:r>
            <a:endParaRPr kumimoji="1" lang="en-US" altLang="zh-CN" sz="2400" b="1">
              <a:solidFill>
                <a:srgbClr val="C22A8F"/>
              </a:solidFill>
              <a:latin typeface="Times New Roman" panose="02020603050405020304" pitchFamily="18" charset="0"/>
            </a:endParaRPr>
          </a:p>
        </p:txBody>
      </p:sp>
      <p:sp>
        <p:nvSpPr>
          <p:cNvPr id="631837" name="Line 29"/>
          <p:cNvSpPr>
            <a:spLocks noChangeShapeType="1"/>
          </p:cNvSpPr>
          <p:nvPr/>
        </p:nvSpPr>
        <p:spPr bwMode="auto">
          <a:xfrm flipV="1">
            <a:off x="2484438" y="4264025"/>
            <a:ext cx="1511300" cy="28575"/>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8" name="Line 30"/>
          <p:cNvSpPr>
            <a:spLocks noChangeShapeType="1"/>
          </p:cNvSpPr>
          <p:nvPr/>
        </p:nvSpPr>
        <p:spPr bwMode="auto">
          <a:xfrm>
            <a:off x="5867400" y="4221163"/>
            <a:ext cx="1368425" cy="0"/>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39" name="Line 31"/>
          <p:cNvSpPr>
            <a:spLocks noChangeShapeType="1"/>
          </p:cNvSpPr>
          <p:nvPr/>
        </p:nvSpPr>
        <p:spPr bwMode="auto">
          <a:xfrm>
            <a:off x="5940425" y="4408488"/>
            <a:ext cx="1295400" cy="503237"/>
          </a:xfrm>
          <a:prstGeom prst="line">
            <a:avLst/>
          </a:prstGeom>
          <a:noFill/>
          <a:ln w="9525">
            <a:solidFill>
              <a:srgbClr val="80008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0" name="Line 32"/>
          <p:cNvSpPr>
            <a:spLocks noChangeShapeType="1"/>
          </p:cNvSpPr>
          <p:nvPr/>
        </p:nvSpPr>
        <p:spPr bwMode="auto">
          <a:xfrm>
            <a:off x="2555875" y="5013325"/>
            <a:ext cx="1512888" cy="4746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1" name="Line 33"/>
          <p:cNvSpPr>
            <a:spLocks noChangeShapeType="1"/>
          </p:cNvSpPr>
          <p:nvPr/>
        </p:nvSpPr>
        <p:spPr bwMode="auto">
          <a:xfrm flipV="1">
            <a:off x="2555875" y="5775325"/>
            <a:ext cx="1512888" cy="533400"/>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2" name="Line 34"/>
          <p:cNvSpPr>
            <a:spLocks noChangeShapeType="1"/>
          </p:cNvSpPr>
          <p:nvPr/>
        </p:nvSpPr>
        <p:spPr bwMode="auto">
          <a:xfrm flipV="1">
            <a:off x="5940425" y="5229225"/>
            <a:ext cx="1223963" cy="403225"/>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3" name="Line 35"/>
          <p:cNvSpPr>
            <a:spLocks noChangeShapeType="1"/>
          </p:cNvSpPr>
          <p:nvPr/>
        </p:nvSpPr>
        <p:spPr bwMode="auto">
          <a:xfrm>
            <a:off x="5940425" y="5775325"/>
            <a:ext cx="1295400" cy="461963"/>
          </a:xfrm>
          <a:prstGeom prst="line">
            <a:avLst/>
          </a:prstGeom>
          <a:noFill/>
          <a:ln w="9525">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44" name="Text Box 36"/>
          <p:cNvSpPr txBox="1">
            <a:spLocks noChangeArrowheads="1"/>
          </p:cNvSpPr>
          <p:nvPr/>
        </p:nvSpPr>
        <p:spPr bwMode="auto">
          <a:xfrm>
            <a:off x="6084888" y="3789363"/>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accent2"/>
                </a:solidFill>
                <a:latin typeface="Times New Roman" panose="02020603050405020304" pitchFamily="18" charset="0"/>
              </a:rPr>
              <a:t>权限</a:t>
            </a:r>
            <a:r>
              <a:rPr kumimoji="1" lang="en-US" altLang="zh-CN" sz="1400" b="1">
                <a:solidFill>
                  <a:schemeClr val="accent2"/>
                </a:solidFill>
                <a:latin typeface="Times New Roman" panose="02020603050405020304" pitchFamily="18" charset="0"/>
              </a:rPr>
              <a:t>1</a:t>
            </a:r>
            <a:endParaRPr kumimoji="1" lang="en-US" altLang="zh-CN" sz="1400" b="1">
              <a:solidFill>
                <a:schemeClr val="accent2"/>
              </a:solidFill>
              <a:latin typeface="Times New Roman" panose="02020603050405020304" pitchFamily="18" charset="0"/>
            </a:endParaRPr>
          </a:p>
        </p:txBody>
      </p:sp>
      <p:sp>
        <p:nvSpPr>
          <p:cNvPr id="631845" name="Text Box 37"/>
          <p:cNvSpPr txBox="1">
            <a:spLocks noChangeArrowheads="1"/>
          </p:cNvSpPr>
          <p:nvPr/>
        </p:nvSpPr>
        <p:spPr bwMode="auto">
          <a:xfrm>
            <a:off x="6300788" y="4292600"/>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chemeClr val="hlink"/>
                </a:solidFill>
                <a:latin typeface="Times New Roman" panose="02020603050405020304" pitchFamily="18" charset="0"/>
              </a:rPr>
              <a:t>权限</a:t>
            </a:r>
            <a:r>
              <a:rPr kumimoji="1" lang="en-US" altLang="zh-CN" sz="1400" b="1">
                <a:solidFill>
                  <a:schemeClr val="hlink"/>
                </a:solidFill>
                <a:latin typeface="Times New Roman" panose="02020603050405020304" pitchFamily="18" charset="0"/>
              </a:rPr>
              <a:t>2</a:t>
            </a:r>
            <a:endParaRPr kumimoji="1" lang="en-US" altLang="zh-CN" sz="1400" b="1">
              <a:solidFill>
                <a:schemeClr val="hlink"/>
              </a:solidFill>
              <a:latin typeface="Times New Roman" panose="02020603050405020304" pitchFamily="18" charset="0"/>
            </a:endParaRPr>
          </a:p>
        </p:txBody>
      </p:sp>
      <p:sp>
        <p:nvSpPr>
          <p:cNvPr id="631846" name="Text Box 38"/>
          <p:cNvSpPr txBox="1">
            <a:spLocks noChangeArrowheads="1"/>
          </p:cNvSpPr>
          <p:nvPr/>
        </p:nvSpPr>
        <p:spPr bwMode="auto">
          <a:xfrm>
            <a:off x="5940425" y="5013325"/>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solidFill>
                  <a:srgbClr val="0000CC"/>
                </a:solidFill>
                <a:latin typeface="Times New Roman" panose="02020603050405020304" pitchFamily="18" charset="0"/>
              </a:rPr>
              <a:t>权限</a:t>
            </a:r>
            <a:r>
              <a:rPr kumimoji="1" lang="en-US" altLang="zh-CN" sz="1400" b="1" smtClean="0">
                <a:solidFill>
                  <a:srgbClr val="0000CC"/>
                </a:solidFill>
                <a:latin typeface="Times New Roman" panose="02020603050405020304" pitchFamily="18" charset="0"/>
              </a:rPr>
              <a:t>2</a:t>
            </a:r>
            <a:endParaRPr kumimoji="1" lang="en-US" altLang="zh-CN" sz="1400" b="1">
              <a:solidFill>
                <a:srgbClr val="0000CC"/>
              </a:solidFill>
              <a:latin typeface="Times New Roman" panose="02020603050405020304" pitchFamily="18" charset="0"/>
            </a:endParaRPr>
          </a:p>
        </p:txBody>
      </p:sp>
      <p:sp>
        <p:nvSpPr>
          <p:cNvPr id="631847" name="Text Box 39"/>
          <p:cNvSpPr txBox="1">
            <a:spLocks noChangeArrowheads="1"/>
          </p:cNvSpPr>
          <p:nvPr/>
        </p:nvSpPr>
        <p:spPr bwMode="auto">
          <a:xfrm>
            <a:off x="5867400" y="6021388"/>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smtClean="0">
                <a:latin typeface="Times New Roman" panose="02020603050405020304" pitchFamily="18" charset="0"/>
              </a:rPr>
              <a:t>权限</a:t>
            </a:r>
            <a:r>
              <a:rPr kumimoji="1" lang="en-US" altLang="zh-CN" sz="1400" b="1" smtClean="0">
                <a:latin typeface="Times New Roman" panose="02020603050405020304" pitchFamily="18" charset="0"/>
              </a:rPr>
              <a:t>3</a:t>
            </a:r>
            <a:endParaRPr kumimoji="1" lang="en-US" altLang="zh-CN" sz="1400" b="1">
              <a:latin typeface="Times New Roman" panose="02020603050405020304" pitchFamily="18" charset="0"/>
            </a:endParaRPr>
          </a:p>
        </p:txBody>
      </p:sp>
      <p:sp>
        <p:nvSpPr>
          <p:cNvPr id="631848" name="Text Box 40"/>
          <p:cNvSpPr txBox="1">
            <a:spLocks noChangeArrowheads="1"/>
          </p:cNvSpPr>
          <p:nvPr/>
        </p:nvSpPr>
        <p:spPr bwMode="auto">
          <a:xfrm>
            <a:off x="2916238" y="3933825"/>
            <a:ext cx="649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sp>
        <p:nvSpPr>
          <p:cNvPr id="631849" name="Text Box 41"/>
          <p:cNvSpPr txBox="1">
            <a:spLocks noChangeArrowheads="1"/>
          </p:cNvSpPr>
          <p:nvPr/>
        </p:nvSpPr>
        <p:spPr bwMode="auto">
          <a:xfrm>
            <a:off x="2987675" y="486886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sp>
        <p:nvSpPr>
          <p:cNvPr id="631850" name="Text Box 42"/>
          <p:cNvSpPr txBox="1">
            <a:spLocks noChangeArrowheads="1"/>
          </p:cNvSpPr>
          <p:nvPr/>
        </p:nvSpPr>
        <p:spPr bwMode="auto">
          <a:xfrm>
            <a:off x="2987675" y="56610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b="1">
                <a:solidFill>
                  <a:srgbClr val="C22A8F"/>
                </a:solidFill>
                <a:latin typeface="Times New Roman" panose="02020603050405020304" pitchFamily="18" charset="0"/>
              </a:rPr>
              <a:t>属于</a:t>
            </a:r>
            <a:endParaRPr kumimoji="1" lang="zh-CN" altLang="en-US" sz="1400" b="1">
              <a:solidFill>
                <a:srgbClr val="C22A8F"/>
              </a:solidFill>
              <a:latin typeface="Times New Roman" panose="02020603050405020304" pitchFamily="18" charset="0"/>
            </a:endParaRPr>
          </a:p>
        </p:txBody>
      </p:sp>
      <p:grpSp>
        <p:nvGrpSpPr>
          <p:cNvPr id="7" name="组合 6"/>
          <p:cNvGrpSpPr/>
          <p:nvPr/>
        </p:nvGrpSpPr>
        <p:grpSpPr>
          <a:xfrm>
            <a:off x="4427537" y="1556792"/>
            <a:ext cx="3024187" cy="1655762"/>
            <a:chOff x="4427537" y="1556792"/>
            <a:chExt cx="3024187" cy="1655762"/>
          </a:xfrm>
        </p:grpSpPr>
        <p:sp>
          <p:nvSpPr>
            <p:cNvPr id="631815" name="Oval 7"/>
            <p:cNvSpPr>
              <a:spLocks noChangeArrowheads="1"/>
            </p:cNvSpPr>
            <p:nvPr/>
          </p:nvSpPr>
          <p:spPr bwMode="auto">
            <a:xfrm>
              <a:off x="4427537" y="1556792"/>
              <a:ext cx="3024187" cy="1655762"/>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4572000"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操作</a:t>
              </a:r>
              <a:endParaRPr kumimoji="1" lang="zh-CN" altLang="en-US" sz="2000" b="1">
                <a:solidFill>
                  <a:srgbClr val="000000"/>
                </a:solidFill>
                <a:latin typeface="Times New Roman" panose="02020603050405020304" pitchFamily="18" charset="0"/>
              </a:endParaRPr>
            </a:p>
          </p:txBody>
        </p:sp>
        <p:sp>
          <p:nvSpPr>
            <p:cNvPr id="631817" name="Oval 9"/>
            <p:cNvSpPr>
              <a:spLocks noChangeArrowheads="1"/>
            </p:cNvSpPr>
            <p:nvPr/>
          </p:nvSpPr>
          <p:spPr bwMode="auto">
            <a:xfrm>
              <a:off x="6156324" y="2133054"/>
              <a:ext cx="1071562" cy="64770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00"/>
                  </a:solidFill>
                  <a:latin typeface="Times New Roman" panose="02020603050405020304" pitchFamily="18" charset="0"/>
                </a:rPr>
                <a:t>客体</a:t>
              </a:r>
              <a:endParaRPr kumimoji="1" lang="zh-CN" altLang="en-US" sz="2000" b="1">
                <a:solidFill>
                  <a:srgbClr val="000000"/>
                </a:solidFill>
                <a:latin typeface="Times New Roman" panose="02020603050405020304" pitchFamily="18" charset="0"/>
              </a:endParaRPr>
            </a:p>
          </p:txBody>
        </p:sp>
        <p:sp>
          <p:nvSpPr>
            <p:cNvPr id="631820" name="Line 12"/>
            <p:cNvSpPr>
              <a:spLocks noChangeShapeType="1"/>
            </p:cNvSpPr>
            <p:nvPr/>
          </p:nvSpPr>
          <p:spPr bwMode="auto">
            <a:xfrm>
              <a:off x="5651499" y="2492103"/>
              <a:ext cx="504825" cy="793"/>
            </a:xfrm>
            <a:prstGeom prst="line">
              <a:avLst/>
            </a:prstGeom>
            <a:noFill/>
            <a:ln w="28575">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1"/>
            <p:cNvSpPr txBox="1">
              <a:spLocks noChangeArrowheads="1"/>
            </p:cNvSpPr>
            <p:nvPr/>
          </p:nvSpPr>
          <p:spPr bwMode="auto">
            <a:xfrm>
              <a:off x="5508104" y="1556792"/>
              <a:ext cx="914400" cy="590550"/>
            </a:xfrm>
            <a:prstGeom prst="rect">
              <a:avLst/>
            </a:prstGeom>
            <a:noFill/>
            <a:ln w="9525">
              <a:noFill/>
              <a:miter lim="800000"/>
            </a:ln>
          </p:spPr>
          <p:txBody>
            <a:bodyPr lIns="18000" tIns="10800" rIns="18000" bIns="10800"/>
            <a:lstStyle/>
            <a:p>
              <a:pPr algn="ctr"/>
              <a:r>
                <a:rPr lang="zh-CN" altLang="en-US" sz="2000" b="1" smtClean="0">
                  <a:latin typeface="宋体" pitchFamily="2" charset="-122"/>
                </a:rPr>
                <a:t>许可</a:t>
              </a:r>
              <a:endParaRPr lang="en-US" altLang="zh-CN" sz="2000" b="1" smtClean="0">
                <a:latin typeface="宋体" pitchFamily="2" charset="-122"/>
              </a:endParaRPr>
            </a:p>
            <a:p>
              <a:pPr algn="ctr"/>
              <a:r>
                <a:rPr lang="en-US" altLang="zh-CN" sz="2000" b="1" smtClean="0">
                  <a:latin typeface="宋体" pitchFamily="2" charset="-122"/>
                </a:rPr>
                <a:t>(</a:t>
              </a:r>
              <a:r>
                <a:rPr lang="zh-CN" altLang="en-US" sz="2000" b="1" smtClean="0">
                  <a:latin typeface="宋体" pitchFamily="2" charset="-122"/>
                </a:rPr>
                <a:t>权限</a:t>
              </a:r>
              <a:r>
                <a:rPr lang="en-US" altLang="zh-CN" sz="2000" b="1" smtClean="0">
                  <a:latin typeface="宋体" pitchFamily="2" charset="-122"/>
                </a:rPr>
                <a:t>)</a:t>
              </a:r>
              <a:endParaRPr lang="zh-CN" altLang="en-US" sz="2000" b="1">
                <a:latin typeface="宋体" pitchFamily="2" charset="-122"/>
              </a:endParaRPr>
            </a:p>
          </p:txBody>
        </p:sp>
      </p:grpSp>
      <p:sp>
        <p:nvSpPr>
          <p:cNvPr id="43" name="Line 29"/>
          <p:cNvSpPr>
            <a:spLocks noChangeShapeType="1"/>
          </p:cNvSpPr>
          <p:nvPr/>
        </p:nvSpPr>
        <p:spPr bwMode="auto">
          <a:xfrm>
            <a:off x="2484438" y="4298949"/>
            <a:ext cx="1601786" cy="1046164"/>
          </a:xfrm>
          <a:prstGeom prst="line">
            <a:avLst/>
          </a:prstGeom>
          <a:noFill/>
          <a:ln w="9525">
            <a:solidFill>
              <a:srgbClr val="99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36"/>
          <p:cNvSpPr txBox="1">
            <a:spLocks noChangeArrowheads="1"/>
          </p:cNvSpPr>
          <p:nvPr/>
        </p:nvSpPr>
        <p:spPr bwMode="auto">
          <a:xfrm>
            <a:off x="899592" y="5410200"/>
            <a:ext cx="7482408" cy="523220"/>
          </a:xfrm>
          <a:prstGeom prst="rect">
            <a:avLst/>
          </a:prstGeom>
          <a:solidFill>
            <a:srgbClr val="FFFF00"/>
          </a:solidFill>
          <a:ln w="9525">
            <a:noFill/>
            <a:miter lim="800000"/>
          </a:ln>
        </p:spPr>
        <p:txBody>
          <a:bodyPr wrap="square">
            <a:spAutoFit/>
          </a:bodyPr>
          <a:lstStyle/>
          <a:p>
            <a:pPr eaLnBrk="1" hangingPunct="1">
              <a:spcBef>
                <a:spcPct val="50000"/>
              </a:spcBef>
            </a:pPr>
            <a:r>
              <a:rPr kumimoji="1" lang="zh-CN" altLang="en-US" sz="2800" smtClean="0">
                <a:latin typeface="Times New Roman" panose="02020603050405020304" pitchFamily="18" charset="0"/>
              </a:rPr>
              <a:t>有时用户先分组后再分配角色</a:t>
            </a:r>
            <a:endParaRPr kumimoji="1" lang="zh-CN" altLang="en-US" sz="2800">
              <a:latin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4"/>
                                        </p:tgtEl>
                                        <p:attrNameLst>
                                          <p:attrName>style.visibility</p:attrName>
                                        </p:attrNameLst>
                                      </p:cBhvr>
                                      <p:to>
                                        <p:strVal val="visible"/>
                                      </p:to>
                                    </p:set>
                                    <p:anim calcmode="lin" valueType="num">
                                      <p:cBhvr additive="base">
                                        <p:cTn id="11" dur="500" fill="hold"/>
                                        <p:tgtEl>
                                          <p:spTgt spid="631814"/>
                                        </p:tgtEl>
                                        <p:attrNameLst>
                                          <p:attrName>ppt_x</p:attrName>
                                        </p:attrNameLst>
                                      </p:cBhvr>
                                      <p:tavLst>
                                        <p:tav tm="0">
                                          <p:val>
                                            <p:strVal val="#ppt_x"/>
                                          </p:val>
                                        </p:tav>
                                        <p:tav tm="100000">
                                          <p:val>
                                            <p:strVal val="#ppt_x"/>
                                          </p:val>
                                        </p:tav>
                                      </p:tavLst>
                                    </p:anim>
                                    <p:anim calcmode="lin" valueType="num">
                                      <p:cBhvr additive="base">
                                        <p:cTn id="12" dur="500" fill="hold"/>
                                        <p:tgtEl>
                                          <p:spTgt spid="6318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1819"/>
                                        </p:tgtEl>
                                        <p:attrNameLst>
                                          <p:attrName>style.visibility</p:attrName>
                                        </p:attrNameLst>
                                      </p:cBhvr>
                                      <p:to>
                                        <p:strVal val="visible"/>
                                      </p:to>
                                    </p:set>
                                    <p:anim calcmode="lin" valueType="num">
                                      <p:cBhvr additive="base">
                                        <p:cTn id="17" dur="500" fill="hold"/>
                                        <p:tgtEl>
                                          <p:spTgt spid="631819"/>
                                        </p:tgtEl>
                                        <p:attrNameLst>
                                          <p:attrName>ppt_x</p:attrName>
                                        </p:attrNameLst>
                                      </p:cBhvr>
                                      <p:tavLst>
                                        <p:tav tm="0">
                                          <p:val>
                                            <p:strVal val="#ppt_x"/>
                                          </p:val>
                                        </p:tav>
                                        <p:tav tm="100000">
                                          <p:val>
                                            <p:strVal val="#ppt_x"/>
                                          </p:val>
                                        </p:tav>
                                      </p:tavLst>
                                    </p:anim>
                                    <p:anim calcmode="lin" valueType="num">
                                      <p:cBhvr additive="base">
                                        <p:cTn id="18" dur="500" fill="hold"/>
                                        <p:tgtEl>
                                          <p:spTgt spid="6318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1821"/>
                                        </p:tgtEl>
                                        <p:attrNameLst>
                                          <p:attrName>style.visibility</p:attrName>
                                        </p:attrNameLst>
                                      </p:cBhvr>
                                      <p:to>
                                        <p:strVal val="visible"/>
                                      </p:to>
                                    </p:set>
                                    <p:anim calcmode="lin" valueType="num">
                                      <p:cBhvr additive="base">
                                        <p:cTn id="23" dur="500" fill="hold"/>
                                        <p:tgtEl>
                                          <p:spTgt spid="631821"/>
                                        </p:tgtEl>
                                        <p:attrNameLst>
                                          <p:attrName>ppt_x</p:attrName>
                                        </p:attrNameLst>
                                      </p:cBhvr>
                                      <p:tavLst>
                                        <p:tav tm="0">
                                          <p:val>
                                            <p:strVal val="#ppt_x"/>
                                          </p:val>
                                        </p:tav>
                                        <p:tav tm="100000">
                                          <p:val>
                                            <p:strVal val="#ppt_x"/>
                                          </p:val>
                                        </p:tav>
                                      </p:tavLst>
                                    </p:anim>
                                    <p:anim calcmode="lin" valueType="num">
                                      <p:cBhvr additive="base">
                                        <p:cTn id="24" dur="500" fill="hold"/>
                                        <p:tgtEl>
                                          <p:spTgt spid="6318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1818"/>
                                        </p:tgtEl>
                                        <p:attrNameLst>
                                          <p:attrName>style.visibility</p:attrName>
                                        </p:attrNameLst>
                                      </p:cBhvr>
                                      <p:to>
                                        <p:strVal val="visible"/>
                                      </p:to>
                                    </p:set>
                                    <p:anim calcmode="lin" valueType="num">
                                      <p:cBhvr additive="base">
                                        <p:cTn id="27" dur="500" fill="hold"/>
                                        <p:tgtEl>
                                          <p:spTgt spid="631818"/>
                                        </p:tgtEl>
                                        <p:attrNameLst>
                                          <p:attrName>ppt_x</p:attrName>
                                        </p:attrNameLst>
                                      </p:cBhvr>
                                      <p:tavLst>
                                        <p:tav tm="0">
                                          <p:val>
                                            <p:strVal val="#ppt_x"/>
                                          </p:val>
                                        </p:tav>
                                        <p:tav tm="100000">
                                          <p:val>
                                            <p:strVal val="#ppt_x"/>
                                          </p:val>
                                        </p:tav>
                                      </p:tavLst>
                                    </p:anim>
                                    <p:anim calcmode="lin" valueType="num">
                                      <p:cBhvr additive="base">
                                        <p:cTn id="28" dur="500" fill="hold"/>
                                        <p:tgtEl>
                                          <p:spTgt spid="6318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31829"/>
                                        </p:tgtEl>
                                        <p:attrNameLst>
                                          <p:attrName>style.visibility</p:attrName>
                                        </p:attrNameLst>
                                      </p:cBhvr>
                                      <p:to>
                                        <p:strVal val="visible"/>
                                      </p:to>
                                    </p:set>
                                    <p:anim calcmode="lin" valueType="num">
                                      <p:cBhvr additive="base">
                                        <p:cTn id="33" dur="500" fill="hold"/>
                                        <p:tgtEl>
                                          <p:spTgt spid="631829"/>
                                        </p:tgtEl>
                                        <p:attrNameLst>
                                          <p:attrName>ppt_x</p:attrName>
                                        </p:attrNameLst>
                                      </p:cBhvr>
                                      <p:tavLst>
                                        <p:tav tm="0">
                                          <p:val>
                                            <p:strVal val="0-#ppt_w/2"/>
                                          </p:val>
                                        </p:tav>
                                        <p:tav tm="100000">
                                          <p:val>
                                            <p:strVal val="#ppt_x"/>
                                          </p:val>
                                        </p:tav>
                                      </p:tavLst>
                                    </p:anim>
                                    <p:anim calcmode="lin" valueType="num">
                                      <p:cBhvr additive="base">
                                        <p:cTn id="34" dur="500" fill="hold"/>
                                        <p:tgtEl>
                                          <p:spTgt spid="6318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31830"/>
                                        </p:tgtEl>
                                        <p:attrNameLst>
                                          <p:attrName>style.visibility</p:attrName>
                                        </p:attrNameLst>
                                      </p:cBhvr>
                                      <p:to>
                                        <p:strVal val="visible"/>
                                      </p:to>
                                    </p:set>
                                    <p:anim calcmode="lin" valueType="num">
                                      <p:cBhvr additive="base">
                                        <p:cTn id="37" dur="500" fill="hold"/>
                                        <p:tgtEl>
                                          <p:spTgt spid="631830"/>
                                        </p:tgtEl>
                                        <p:attrNameLst>
                                          <p:attrName>ppt_x</p:attrName>
                                        </p:attrNameLst>
                                      </p:cBhvr>
                                      <p:tavLst>
                                        <p:tav tm="0">
                                          <p:val>
                                            <p:strVal val="0-#ppt_w/2"/>
                                          </p:val>
                                        </p:tav>
                                        <p:tav tm="100000">
                                          <p:val>
                                            <p:strVal val="#ppt_x"/>
                                          </p:val>
                                        </p:tav>
                                      </p:tavLst>
                                    </p:anim>
                                    <p:anim calcmode="lin" valueType="num">
                                      <p:cBhvr additive="base">
                                        <p:cTn id="38" dur="500" fill="hold"/>
                                        <p:tgtEl>
                                          <p:spTgt spid="6318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31831"/>
                                        </p:tgtEl>
                                        <p:attrNameLst>
                                          <p:attrName>style.visibility</p:attrName>
                                        </p:attrNameLst>
                                      </p:cBhvr>
                                      <p:to>
                                        <p:strVal val="visible"/>
                                      </p:to>
                                    </p:set>
                                    <p:anim calcmode="lin" valueType="num">
                                      <p:cBhvr additive="base">
                                        <p:cTn id="41" dur="500" fill="hold"/>
                                        <p:tgtEl>
                                          <p:spTgt spid="631831"/>
                                        </p:tgtEl>
                                        <p:attrNameLst>
                                          <p:attrName>ppt_x</p:attrName>
                                        </p:attrNameLst>
                                      </p:cBhvr>
                                      <p:tavLst>
                                        <p:tav tm="0">
                                          <p:val>
                                            <p:strVal val="0-#ppt_w/2"/>
                                          </p:val>
                                        </p:tav>
                                        <p:tav tm="100000">
                                          <p:val>
                                            <p:strVal val="#ppt_x"/>
                                          </p:val>
                                        </p:tav>
                                      </p:tavLst>
                                    </p:anim>
                                    <p:anim calcmode="lin" valueType="num">
                                      <p:cBhvr additive="base">
                                        <p:cTn id="42" dur="500" fill="hold"/>
                                        <p:tgtEl>
                                          <p:spTgt spid="63183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631848"/>
                                        </p:tgtEl>
                                        <p:attrNameLst>
                                          <p:attrName>style.visibility</p:attrName>
                                        </p:attrNameLst>
                                      </p:cBhvr>
                                      <p:to>
                                        <p:strVal val="visible"/>
                                      </p:to>
                                    </p:set>
                                    <p:anim calcmode="lin" valueType="num">
                                      <p:cBhvr additive="base">
                                        <p:cTn id="46" dur="500" fill="hold"/>
                                        <p:tgtEl>
                                          <p:spTgt spid="631848"/>
                                        </p:tgtEl>
                                        <p:attrNameLst>
                                          <p:attrName>ppt_x</p:attrName>
                                        </p:attrNameLst>
                                      </p:cBhvr>
                                      <p:tavLst>
                                        <p:tav tm="0">
                                          <p:val>
                                            <p:strVal val="0-#ppt_w/2"/>
                                          </p:val>
                                        </p:tav>
                                        <p:tav tm="100000">
                                          <p:val>
                                            <p:strVal val="#ppt_x"/>
                                          </p:val>
                                        </p:tav>
                                      </p:tavLst>
                                    </p:anim>
                                    <p:anim calcmode="lin" valueType="num">
                                      <p:cBhvr additive="base">
                                        <p:cTn id="47" dur="500" fill="hold"/>
                                        <p:tgtEl>
                                          <p:spTgt spid="631848"/>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631837"/>
                                        </p:tgtEl>
                                        <p:attrNameLst>
                                          <p:attrName>style.visibility</p:attrName>
                                        </p:attrNameLst>
                                      </p:cBhvr>
                                      <p:to>
                                        <p:strVal val="visible"/>
                                      </p:to>
                                    </p:set>
                                    <p:anim calcmode="lin" valueType="num">
                                      <p:cBhvr additive="base">
                                        <p:cTn id="51" dur="500" fill="hold"/>
                                        <p:tgtEl>
                                          <p:spTgt spid="631837"/>
                                        </p:tgtEl>
                                        <p:attrNameLst>
                                          <p:attrName>ppt_x</p:attrName>
                                        </p:attrNameLst>
                                      </p:cBhvr>
                                      <p:tavLst>
                                        <p:tav tm="0">
                                          <p:val>
                                            <p:strVal val="0-#ppt_w/2"/>
                                          </p:val>
                                        </p:tav>
                                        <p:tav tm="100000">
                                          <p:val>
                                            <p:strVal val="#ppt_x"/>
                                          </p:val>
                                        </p:tav>
                                      </p:tavLst>
                                    </p:anim>
                                    <p:anim calcmode="lin" valueType="num">
                                      <p:cBhvr additive="base">
                                        <p:cTn id="52" dur="500" fill="hold"/>
                                        <p:tgtEl>
                                          <p:spTgt spid="631837"/>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0-#ppt_w/2"/>
                                          </p:val>
                                        </p:tav>
                                        <p:tav tm="100000">
                                          <p:val>
                                            <p:strVal val="#ppt_x"/>
                                          </p:val>
                                        </p:tav>
                                      </p:tavLst>
                                    </p:anim>
                                    <p:anim calcmode="lin" valueType="num">
                                      <p:cBhvr additive="base">
                                        <p:cTn id="57" dur="500" fill="hold"/>
                                        <p:tgtEl>
                                          <p:spTgt spid="43"/>
                                        </p:tgtEl>
                                        <p:attrNameLst>
                                          <p:attrName>ppt_y</p:attrName>
                                        </p:attrNameLst>
                                      </p:cBhvr>
                                      <p:tavLst>
                                        <p:tav tm="0">
                                          <p:val>
                                            <p:strVal val="#ppt_y"/>
                                          </p:val>
                                        </p:tav>
                                        <p:tav tm="100000">
                                          <p:val>
                                            <p:strVal val="#ppt_y"/>
                                          </p:val>
                                        </p:tav>
                                      </p:tavLst>
                                    </p:anim>
                                  </p:childTnLst>
                                </p:cTn>
                              </p:par>
                            </p:childTnLst>
                          </p:cTn>
                        </p:par>
                        <p:par>
                          <p:cTn id="58" fill="hold">
                            <p:stCondLst>
                              <p:cond delay="2000"/>
                            </p:stCondLst>
                            <p:childTnLst>
                              <p:par>
                                <p:cTn id="59" presetID="2" presetClass="entr" presetSubtype="8" fill="hold" grpId="0" nodeType="afterEffect">
                                  <p:stCondLst>
                                    <p:cond delay="0"/>
                                  </p:stCondLst>
                                  <p:childTnLst>
                                    <p:set>
                                      <p:cBhvr>
                                        <p:cTn id="60" dur="1" fill="hold">
                                          <p:stCondLst>
                                            <p:cond delay="0"/>
                                          </p:stCondLst>
                                        </p:cTn>
                                        <p:tgtEl>
                                          <p:spTgt spid="631849"/>
                                        </p:tgtEl>
                                        <p:attrNameLst>
                                          <p:attrName>style.visibility</p:attrName>
                                        </p:attrNameLst>
                                      </p:cBhvr>
                                      <p:to>
                                        <p:strVal val="visible"/>
                                      </p:to>
                                    </p:set>
                                    <p:anim calcmode="lin" valueType="num">
                                      <p:cBhvr additive="base">
                                        <p:cTn id="61" dur="500" fill="hold"/>
                                        <p:tgtEl>
                                          <p:spTgt spid="631849"/>
                                        </p:tgtEl>
                                        <p:attrNameLst>
                                          <p:attrName>ppt_x</p:attrName>
                                        </p:attrNameLst>
                                      </p:cBhvr>
                                      <p:tavLst>
                                        <p:tav tm="0">
                                          <p:val>
                                            <p:strVal val="0-#ppt_w/2"/>
                                          </p:val>
                                        </p:tav>
                                        <p:tav tm="100000">
                                          <p:val>
                                            <p:strVal val="#ppt_x"/>
                                          </p:val>
                                        </p:tav>
                                      </p:tavLst>
                                    </p:anim>
                                    <p:anim calcmode="lin" valueType="num">
                                      <p:cBhvr additive="base">
                                        <p:cTn id="62" dur="500" fill="hold"/>
                                        <p:tgtEl>
                                          <p:spTgt spid="631849"/>
                                        </p:tgtEl>
                                        <p:attrNameLst>
                                          <p:attrName>ppt_y</p:attrName>
                                        </p:attrNameLst>
                                      </p:cBhvr>
                                      <p:tavLst>
                                        <p:tav tm="0">
                                          <p:val>
                                            <p:strVal val="#ppt_y"/>
                                          </p:val>
                                        </p:tav>
                                        <p:tav tm="100000">
                                          <p:val>
                                            <p:strVal val="#ppt_y"/>
                                          </p:val>
                                        </p:tav>
                                      </p:tavLst>
                                    </p:anim>
                                  </p:childTnLst>
                                </p:cTn>
                              </p:par>
                            </p:childTnLst>
                          </p:cTn>
                        </p:par>
                        <p:par>
                          <p:cTn id="63" fill="hold">
                            <p:stCondLst>
                              <p:cond delay="2500"/>
                            </p:stCondLst>
                            <p:childTnLst>
                              <p:par>
                                <p:cTn id="64" presetID="2" presetClass="entr" presetSubtype="8" fill="hold" grpId="0" nodeType="afterEffect">
                                  <p:stCondLst>
                                    <p:cond delay="0"/>
                                  </p:stCondLst>
                                  <p:childTnLst>
                                    <p:set>
                                      <p:cBhvr>
                                        <p:cTn id="65" dur="1" fill="hold">
                                          <p:stCondLst>
                                            <p:cond delay="0"/>
                                          </p:stCondLst>
                                        </p:cTn>
                                        <p:tgtEl>
                                          <p:spTgt spid="631840"/>
                                        </p:tgtEl>
                                        <p:attrNameLst>
                                          <p:attrName>style.visibility</p:attrName>
                                        </p:attrNameLst>
                                      </p:cBhvr>
                                      <p:to>
                                        <p:strVal val="visible"/>
                                      </p:to>
                                    </p:set>
                                    <p:anim calcmode="lin" valueType="num">
                                      <p:cBhvr additive="base">
                                        <p:cTn id="66" dur="500" fill="hold"/>
                                        <p:tgtEl>
                                          <p:spTgt spid="631840"/>
                                        </p:tgtEl>
                                        <p:attrNameLst>
                                          <p:attrName>ppt_x</p:attrName>
                                        </p:attrNameLst>
                                      </p:cBhvr>
                                      <p:tavLst>
                                        <p:tav tm="0">
                                          <p:val>
                                            <p:strVal val="0-#ppt_w/2"/>
                                          </p:val>
                                        </p:tav>
                                        <p:tav tm="100000">
                                          <p:val>
                                            <p:strVal val="#ppt_x"/>
                                          </p:val>
                                        </p:tav>
                                      </p:tavLst>
                                    </p:anim>
                                    <p:anim calcmode="lin" valueType="num">
                                      <p:cBhvr additive="base">
                                        <p:cTn id="67" dur="500" fill="hold"/>
                                        <p:tgtEl>
                                          <p:spTgt spid="631840"/>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2" presetClass="entr" presetSubtype="8" fill="hold" grpId="0" nodeType="afterEffect">
                                  <p:stCondLst>
                                    <p:cond delay="0"/>
                                  </p:stCondLst>
                                  <p:childTnLst>
                                    <p:set>
                                      <p:cBhvr>
                                        <p:cTn id="70" dur="1" fill="hold">
                                          <p:stCondLst>
                                            <p:cond delay="0"/>
                                          </p:stCondLst>
                                        </p:cTn>
                                        <p:tgtEl>
                                          <p:spTgt spid="631850"/>
                                        </p:tgtEl>
                                        <p:attrNameLst>
                                          <p:attrName>style.visibility</p:attrName>
                                        </p:attrNameLst>
                                      </p:cBhvr>
                                      <p:to>
                                        <p:strVal val="visible"/>
                                      </p:to>
                                    </p:set>
                                    <p:anim calcmode="lin" valueType="num">
                                      <p:cBhvr additive="base">
                                        <p:cTn id="71" dur="500" fill="hold"/>
                                        <p:tgtEl>
                                          <p:spTgt spid="631850"/>
                                        </p:tgtEl>
                                        <p:attrNameLst>
                                          <p:attrName>ppt_x</p:attrName>
                                        </p:attrNameLst>
                                      </p:cBhvr>
                                      <p:tavLst>
                                        <p:tav tm="0">
                                          <p:val>
                                            <p:strVal val="0-#ppt_w/2"/>
                                          </p:val>
                                        </p:tav>
                                        <p:tav tm="100000">
                                          <p:val>
                                            <p:strVal val="#ppt_x"/>
                                          </p:val>
                                        </p:tav>
                                      </p:tavLst>
                                    </p:anim>
                                    <p:anim calcmode="lin" valueType="num">
                                      <p:cBhvr additive="base">
                                        <p:cTn id="72" dur="500" fill="hold"/>
                                        <p:tgtEl>
                                          <p:spTgt spid="631850"/>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8" fill="hold" grpId="0" nodeType="afterEffect">
                                  <p:stCondLst>
                                    <p:cond delay="0"/>
                                  </p:stCondLst>
                                  <p:childTnLst>
                                    <p:set>
                                      <p:cBhvr>
                                        <p:cTn id="75" dur="1" fill="hold">
                                          <p:stCondLst>
                                            <p:cond delay="0"/>
                                          </p:stCondLst>
                                        </p:cTn>
                                        <p:tgtEl>
                                          <p:spTgt spid="631841"/>
                                        </p:tgtEl>
                                        <p:attrNameLst>
                                          <p:attrName>style.visibility</p:attrName>
                                        </p:attrNameLst>
                                      </p:cBhvr>
                                      <p:to>
                                        <p:strVal val="visible"/>
                                      </p:to>
                                    </p:set>
                                    <p:anim calcmode="lin" valueType="num">
                                      <p:cBhvr additive="base">
                                        <p:cTn id="76" dur="500" fill="hold"/>
                                        <p:tgtEl>
                                          <p:spTgt spid="631841"/>
                                        </p:tgtEl>
                                        <p:attrNameLst>
                                          <p:attrName>ppt_x</p:attrName>
                                        </p:attrNameLst>
                                      </p:cBhvr>
                                      <p:tavLst>
                                        <p:tav tm="0">
                                          <p:val>
                                            <p:strVal val="0-#ppt_w/2"/>
                                          </p:val>
                                        </p:tav>
                                        <p:tav tm="100000">
                                          <p:val>
                                            <p:strVal val="#ppt_x"/>
                                          </p:val>
                                        </p:tav>
                                      </p:tavLst>
                                    </p:anim>
                                    <p:anim calcmode="lin" valueType="num">
                                      <p:cBhvr additive="base">
                                        <p:cTn id="77" dur="500" fill="hold"/>
                                        <p:tgtEl>
                                          <p:spTgt spid="631841"/>
                                        </p:tgtEl>
                                        <p:attrNameLst>
                                          <p:attrName>ppt_y</p:attrName>
                                        </p:attrNameLst>
                                      </p:cBhvr>
                                      <p:tavLst>
                                        <p:tav tm="0">
                                          <p:val>
                                            <p:strVal val="#ppt_y"/>
                                          </p:val>
                                        </p:tav>
                                        <p:tav tm="100000">
                                          <p:val>
                                            <p:strVal val="#ppt_y"/>
                                          </p:val>
                                        </p:tav>
                                      </p:tavLst>
                                    </p:anim>
                                  </p:childTnLst>
                                </p:cTn>
                              </p:par>
                            </p:childTnLst>
                          </p:cTn>
                        </p:par>
                        <p:par>
                          <p:cTn id="78" fill="hold">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631833"/>
                                        </p:tgtEl>
                                        <p:attrNameLst>
                                          <p:attrName>style.visibility</p:attrName>
                                        </p:attrNameLst>
                                      </p:cBhvr>
                                      <p:to>
                                        <p:strVal val="visible"/>
                                      </p:to>
                                    </p:set>
                                    <p:anim calcmode="lin" valueType="num">
                                      <p:cBhvr additive="base">
                                        <p:cTn id="81" dur="500" fill="hold"/>
                                        <p:tgtEl>
                                          <p:spTgt spid="631833"/>
                                        </p:tgtEl>
                                        <p:attrNameLst>
                                          <p:attrName>ppt_x</p:attrName>
                                        </p:attrNameLst>
                                      </p:cBhvr>
                                      <p:tavLst>
                                        <p:tav tm="0">
                                          <p:val>
                                            <p:strVal val="0-#ppt_w/2"/>
                                          </p:val>
                                        </p:tav>
                                        <p:tav tm="100000">
                                          <p:val>
                                            <p:strVal val="#ppt_x"/>
                                          </p:val>
                                        </p:tav>
                                      </p:tavLst>
                                    </p:anim>
                                    <p:anim calcmode="lin" valueType="num">
                                      <p:cBhvr additive="base">
                                        <p:cTn id="82" dur="500" fill="hold"/>
                                        <p:tgtEl>
                                          <p:spTgt spid="631833"/>
                                        </p:tgtEl>
                                        <p:attrNameLst>
                                          <p:attrName>ppt_y</p:attrName>
                                        </p:attrNameLst>
                                      </p:cBhvr>
                                      <p:tavLst>
                                        <p:tav tm="0">
                                          <p:val>
                                            <p:strVal val="#ppt_y"/>
                                          </p:val>
                                        </p:tav>
                                        <p:tav tm="100000">
                                          <p:val>
                                            <p:strVal val="#ppt_y"/>
                                          </p:val>
                                        </p:tav>
                                      </p:tavLst>
                                    </p:anim>
                                  </p:childTnLst>
                                </p:cTn>
                              </p:par>
                            </p:childTnLst>
                          </p:cTn>
                        </p:par>
                        <p:par>
                          <p:cTn id="83" fill="hold">
                            <p:stCondLst>
                              <p:cond delay="4500"/>
                            </p:stCondLst>
                            <p:childTnLst>
                              <p:par>
                                <p:cTn id="84" presetID="2" presetClass="entr" presetSubtype="8" fill="hold" grpId="0" nodeType="afterEffect">
                                  <p:stCondLst>
                                    <p:cond delay="0"/>
                                  </p:stCondLst>
                                  <p:childTnLst>
                                    <p:set>
                                      <p:cBhvr>
                                        <p:cTn id="85" dur="1" fill="hold">
                                          <p:stCondLst>
                                            <p:cond delay="0"/>
                                          </p:stCondLst>
                                        </p:cTn>
                                        <p:tgtEl>
                                          <p:spTgt spid="631832"/>
                                        </p:tgtEl>
                                        <p:attrNameLst>
                                          <p:attrName>style.visibility</p:attrName>
                                        </p:attrNameLst>
                                      </p:cBhvr>
                                      <p:to>
                                        <p:strVal val="visible"/>
                                      </p:to>
                                    </p:set>
                                    <p:anim calcmode="lin" valueType="num">
                                      <p:cBhvr additive="base">
                                        <p:cTn id="86" dur="500" fill="hold"/>
                                        <p:tgtEl>
                                          <p:spTgt spid="631832"/>
                                        </p:tgtEl>
                                        <p:attrNameLst>
                                          <p:attrName>ppt_x</p:attrName>
                                        </p:attrNameLst>
                                      </p:cBhvr>
                                      <p:tavLst>
                                        <p:tav tm="0">
                                          <p:val>
                                            <p:strVal val="0-#ppt_w/2"/>
                                          </p:val>
                                        </p:tav>
                                        <p:tav tm="100000">
                                          <p:val>
                                            <p:strVal val="#ppt_x"/>
                                          </p:val>
                                        </p:tav>
                                      </p:tavLst>
                                    </p:anim>
                                    <p:anim calcmode="lin" valueType="num">
                                      <p:cBhvr additive="base">
                                        <p:cTn id="87" dur="500" fill="hold"/>
                                        <p:tgtEl>
                                          <p:spTgt spid="631832"/>
                                        </p:tgtEl>
                                        <p:attrNameLst>
                                          <p:attrName>ppt_y</p:attrName>
                                        </p:attrNameLst>
                                      </p:cBhvr>
                                      <p:tavLst>
                                        <p:tav tm="0">
                                          <p:val>
                                            <p:strVal val="#ppt_y"/>
                                          </p:val>
                                        </p:tav>
                                        <p:tav tm="100000">
                                          <p:val>
                                            <p:strVal val="#ppt_y"/>
                                          </p:val>
                                        </p:tav>
                                      </p:tavLst>
                                    </p:anim>
                                  </p:childTnLst>
                                </p:cTn>
                              </p:par>
                            </p:childTnLst>
                          </p:cTn>
                        </p:par>
                        <p:par>
                          <p:cTn id="88" fill="hold">
                            <p:stCondLst>
                              <p:cond delay="5000"/>
                            </p:stCondLst>
                            <p:childTnLst>
                              <p:par>
                                <p:cTn id="89" presetID="2" presetClass="entr" presetSubtype="8" fill="hold" grpId="0" nodeType="afterEffect">
                                  <p:stCondLst>
                                    <p:cond delay="0"/>
                                  </p:stCondLst>
                                  <p:childTnLst>
                                    <p:set>
                                      <p:cBhvr>
                                        <p:cTn id="90" dur="1" fill="hold">
                                          <p:stCondLst>
                                            <p:cond delay="0"/>
                                          </p:stCondLst>
                                        </p:cTn>
                                        <p:tgtEl>
                                          <p:spTgt spid="631844"/>
                                        </p:tgtEl>
                                        <p:attrNameLst>
                                          <p:attrName>style.visibility</p:attrName>
                                        </p:attrNameLst>
                                      </p:cBhvr>
                                      <p:to>
                                        <p:strVal val="visible"/>
                                      </p:to>
                                    </p:set>
                                    <p:anim calcmode="lin" valueType="num">
                                      <p:cBhvr additive="base">
                                        <p:cTn id="91" dur="500" fill="hold"/>
                                        <p:tgtEl>
                                          <p:spTgt spid="631844"/>
                                        </p:tgtEl>
                                        <p:attrNameLst>
                                          <p:attrName>ppt_x</p:attrName>
                                        </p:attrNameLst>
                                      </p:cBhvr>
                                      <p:tavLst>
                                        <p:tav tm="0">
                                          <p:val>
                                            <p:strVal val="0-#ppt_w/2"/>
                                          </p:val>
                                        </p:tav>
                                        <p:tav tm="100000">
                                          <p:val>
                                            <p:strVal val="#ppt_x"/>
                                          </p:val>
                                        </p:tav>
                                      </p:tavLst>
                                    </p:anim>
                                    <p:anim calcmode="lin" valueType="num">
                                      <p:cBhvr additive="base">
                                        <p:cTn id="92" dur="500" fill="hold"/>
                                        <p:tgtEl>
                                          <p:spTgt spid="631844"/>
                                        </p:tgtEl>
                                        <p:attrNameLst>
                                          <p:attrName>ppt_y</p:attrName>
                                        </p:attrNameLst>
                                      </p:cBhvr>
                                      <p:tavLst>
                                        <p:tav tm="0">
                                          <p:val>
                                            <p:strVal val="#ppt_y"/>
                                          </p:val>
                                        </p:tav>
                                        <p:tav tm="100000">
                                          <p:val>
                                            <p:strVal val="#ppt_y"/>
                                          </p:val>
                                        </p:tav>
                                      </p:tavLst>
                                    </p:anim>
                                  </p:childTnLst>
                                </p:cTn>
                              </p:par>
                            </p:childTnLst>
                          </p:cTn>
                        </p:par>
                        <p:par>
                          <p:cTn id="93" fill="hold">
                            <p:stCondLst>
                              <p:cond delay="5500"/>
                            </p:stCondLst>
                            <p:childTnLst>
                              <p:par>
                                <p:cTn id="94" presetID="2" presetClass="entr" presetSubtype="8" fill="hold" grpId="0" nodeType="afterEffect">
                                  <p:stCondLst>
                                    <p:cond delay="0"/>
                                  </p:stCondLst>
                                  <p:childTnLst>
                                    <p:set>
                                      <p:cBhvr>
                                        <p:cTn id="95" dur="1" fill="hold">
                                          <p:stCondLst>
                                            <p:cond delay="0"/>
                                          </p:stCondLst>
                                        </p:cTn>
                                        <p:tgtEl>
                                          <p:spTgt spid="631838"/>
                                        </p:tgtEl>
                                        <p:attrNameLst>
                                          <p:attrName>style.visibility</p:attrName>
                                        </p:attrNameLst>
                                      </p:cBhvr>
                                      <p:to>
                                        <p:strVal val="visible"/>
                                      </p:to>
                                    </p:set>
                                    <p:anim calcmode="lin" valueType="num">
                                      <p:cBhvr additive="base">
                                        <p:cTn id="96" dur="500" fill="hold"/>
                                        <p:tgtEl>
                                          <p:spTgt spid="631838"/>
                                        </p:tgtEl>
                                        <p:attrNameLst>
                                          <p:attrName>ppt_x</p:attrName>
                                        </p:attrNameLst>
                                      </p:cBhvr>
                                      <p:tavLst>
                                        <p:tav tm="0">
                                          <p:val>
                                            <p:strVal val="0-#ppt_w/2"/>
                                          </p:val>
                                        </p:tav>
                                        <p:tav tm="100000">
                                          <p:val>
                                            <p:strVal val="#ppt_x"/>
                                          </p:val>
                                        </p:tav>
                                      </p:tavLst>
                                    </p:anim>
                                    <p:anim calcmode="lin" valueType="num">
                                      <p:cBhvr additive="base">
                                        <p:cTn id="97" dur="500" fill="hold"/>
                                        <p:tgtEl>
                                          <p:spTgt spid="631838"/>
                                        </p:tgtEl>
                                        <p:attrNameLst>
                                          <p:attrName>ppt_y</p:attrName>
                                        </p:attrNameLst>
                                      </p:cBhvr>
                                      <p:tavLst>
                                        <p:tav tm="0">
                                          <p:val>
                                            <p:strVal val="#ppt_y"/>
                                          </p:val>
                                        </p:tav>
                                        <p:tav tm="100000">
                                          <p:val>
                                            <p:strVal val="#ppt_y"/>
                                          </p:val>
                                        </p:tav>
                                      </p:tavLst>
                                    </p:anim>
                                  </p:childTnLst>
                                </p:cTn>
                              </p:par>
                            </p:childTnLst>
                          </p:cTn>
                        </p:par>
                        <p:par>
                          <p:cTn id="98" fill="hold">
                            <p:stCondLst>
                              <p:cond delay="6000"/>
                            </p:stCondLst>
                            <p:childTnLst>
                              <p:par>
                                <p:cTn id="99" presetID="2" presetClass="entr" presetSubtype="8" fill="hold" grpId="0" nodeType="afterEffect">
                                  <p:stCondLst>
                                    <p:cond delay="0"/>
                                  </p:stCondLst>
                                  <p:childTnLst>
                                    <p:set>
                                      <p:cBhvr>
                                        <p:cTn id="100" dur="1" fill="hold">
                                          <p:stCondLst>
                                            <p:cond delay="0"/>
                                          </p:stCondLst>
                                        </p:cTn>
                                        <p:tgtEl>
                                          <p:spTgt spid="631845"/>
                                        </p:tgtEl>
                                        <p:attrNameLst>
                                          <p:attrName>style.visibility</p:attrName>
                                        </p:attrNameLst>
                                      </p:cBhvr>
                                      <p:to>
                                        <p:strVal val="visible"/>
                                      </p:to>
                                    </p:set>
                                    <p:anim calcmode="lin" valueType="num">
                                      <p:cBhvr additive="base">
                                        <p:cTn id="101" dur="500" fill="hold"/>
                                        <p:tgtEl>
                                          <p:spTgt spid="631845"/>
                                        </p:tgtEl>
                                        <p:attrNameLst>
                                          <p:attrName>ppt_x</p:attrName>
                                        </p:attrNameLst>
                                      </p:cBhvr>
                                      <p:tavLst>
                                        <p:tav tm="0">
                                          <p:val>
                                            <p:strVal val="0-#ppt_w/2"/>
                                          </p:val>
                                        </p:tav>
                                        <p:tav tm="100000">
                                          <p:val>
                                            <p:strVal val="#ppt_x"/>
                                          </p:val>
                                        </p:tav>
                                      </p:tavLst>
                                    </p:anim>
                                    <p:anim calcmode="lin" valueType="num">
                                      <p:cBhvr additive="base">
                                        <p:cTn id="102" dur="500" fill="hold"/>
                                        <p:tgtEl>
                                          <p:spTgt spid="631845"/>
                                        </p:tgtEl>
                                        <p:attrNameLst>
                                          <p:attrName>ppt_y</p:attrName>
                                        </p:attrNameLst>
                                      </p:cBhvr>
                                      <p:tavLst>
                                        <p:tav tm="0">
                                          <p:val>
                                            <p:strVal val="#ppt_y"/>
                                          </p:val>
                                        </p:tav>
                                        <p:tav tm="100000">
                                          <p:val>
                                            <p:strVal val="#ppt_y"/>
                                          </p:val>
                                        </p:tav>
                                      </p:tavLst>
                                    </p:anim>
                                  </p:childTnLst>
                                </p:cTn>
                              </p:par>
                            </p:childTnLst>
                          </p:cTn>
                        </p:par>
                        <p:par>
                          <p:cTn id="103" fill="hold">
                            <p:stCondLst>
                              <p:cond delay="6500"/>
                            </p:stCondLst>
                            <p:childTnLst>
                              <p:par>
                                <p:cTn id="104" presetID="2" presetClass="entr" presetSubtype="8" fill="hold" grpId="0" nodeType="afterEffect">
                                  <p:stCondLst>
                                    <p:cond delay="0"/>
                                  </p:stCondLst>
                                  <p:childTnLst>
                                    <p:set>
                                      <p:cBhvr>
                                        <p:cTn id="105" dur="1" fill="hold">
                                          <p:stCondLst>
                                            <p:cond delay="0"/>
                                          </p:stCondLst>
                                        </p:cTn>
                                        <p:tgtEl>
                                          <p:spTgt spid="631839"/>
                                        </p:tgtEl>
                                        <p:attrNameLst>
                                          <p:attrName>style.visibility</p:attrName>
                                        </p:attrNameLst>
                                      </p:cBhvr>
                                      <p:to>
                                        <p:strVal val="visible"/>
                                      </p:to>
                                    </p:set>
                                    <p:anim calcmode="lin" valueType="num">
                                      <p:cBhvr additive="base">
                                        <p:cTn id="106" dur="500" fill="hold"/>
                                        <p:tgtEl>
                                          <p:spTgt spid="631839"/>
                                        </p:tgtEl>
                                        <p:attrNameLst>
                                          <p:attrName>ppt_x</p:attrName>
                                        </p:attrNameLst>
                                      </p:cBhvr>
                                      <p:tavLst>
                                        <p:tav tm="0">
                                          <p:val>
                                            <p:strVal val="0-#ppt_w/2"/>
                                          </p:val>
                                        </p:tav>
                                        <p:tav tm="100000">
                                          <p:val>
                                            <p:strVal val="#ppt_x"/>
                                          </p:val>
                                        </p:tav>
                                      </p:tavLst>
                                    </p:anim>
                                    <p:anim calcmode="lin" valueType="num">
                                      <p:cBhvr additive="base">
                                        <p:cTn id="107" dur="500" fill="hold"/>
                                        <p:tgtEl>
                                          <p:spTgt spid="631839"/>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2" presetClass="entr" presetSubtype="8" fill="hold" grpId="0" nodeType="afterEffect">
                                  <p:stCondLst>
                                    <p:cond delay="0"/>
                                  </p:stCondLst>
                                  <p:childTnLst>
                                    <p:set>
                                      <p:cBhvr>
                                        <p:cTn id="110" dur="1" fill="hold">
                                          <p:stCondLst>
                                            <p:cond delay="0"/>
                                          </p:stCondLst>
                                        </p:cTn>
                                        <p:tgtEl>
                                          <p:spTgt spid="631846"/>
                                        </p:tgtEl>
                                        <p:attrNameLst>
                                          <p:attrName>style.visibility</p:attrName>
                                        </p:attrNameLst>
                                      </p:cBhvr>
                                      <p:to>
                                        <p:strVal val="visible"/>
                                      </p:to>
                                    </p:set>
                                    <p:anim calcmode="lin" valueType="num">
                                      <p:cBhvr additive="base">
                                        <p:cTn id="111" dur="500" fill="hold"/>
                                        <p:tgtEl>
                                          <p:spTgt spid="631846"/>
                                        </p:tgtEl>
                                        <p:attrNameLst>
                                          <p:attrName>ppt_x</p:attrName>
                                        </p:attrNameLst>
                                      </p:cBhvr>
                                      <p:tavLst>
                                        <p:tav tm="0">
                                          <p:val>
                                            <p:strVal val="0-#ppt_w/2"/>
                                          </p:val>
                                        </p:tav>
                                        <p:tav tm="100000">
                                          <p:val>
                                            <p:strVal val="#ppt_x"/>
                                          </p:val>
                                        </p:tav>
                                      </p:tavLst>
                                    </p:anim>
                                    <p:anim calcmode="lin" valueType="num">
                                      <p:cBhvr additive="base">
                                        <p:cTn id="112" dur="500" fill="hold"/>
                                        <p:tgtEl>
                                          <p:spTgt spid="631846"/>
                                        </p:tgtEl>
                                        <p:attrNameLst>
                                          <p:attrName>ppt_y</p:attrName>
                                        </p:attrNameLst>
                                      </p:cBhvr>
                                      <p:tavLst>
                                        <p:tav tm="0">
                                          <p:val>
                                            <p:strVal val="#ppt_y"/>
                                          </p:val>
                                        </p:tav>
                                        <p:tav tm="100000">
                                          <p:val>
                                            <p:strVal val="#ppt_y"/>
                                          </p:val>
                                        </p:tav>
                                      </p:tavLst>
                                    </p:anim>
                                  </p:childTnLst>
                                </p:cTn>
                              </p:par>
                            </p:childTnLst>
                          </p:cTn>
                        </p:par>
                        <p:par>
                          <p:cTn id="113" fill="hold">
                            <p:stCondLst>
                              <p:cond delay="7500"/>
                            </p:stCondLst>
                            <p:childTnLst>
                              <p:par>
                                <p:cTn id="114" presetID="2" presetClass="entr" presetSubtype="8" fill="hold" grpId="0" nodeType="afterEffect">
                                  <p:stCondLst>
                                    <p:cond delay="0"/>
                                  </p:stCondLst>
                                  <p:childTnLst>
                                    <p:set>
                                      <p:cBhvr>
                                        <p:cTn id="115" dur="1" fill="hold">
                                          <p:stCondLst>
                                            <p:cond delay="0"/>
                                          </p:stCondLst>
                                        </p:cTn>
                                        <p:tgtEl>
                                          <p:spTgt spid="631842"/>
                                        </p:tgtEl>
                                        <p:attrNameLst>
                                          <p:attrName>style.visibility</p:attrName>
                                        </p:attrNameLst>
                                      </p:cBhvr>
                                      <p:to>
                                        <p:strVal val="visible"/>
                                      </p:to>
                                    </p:set>
                                    <p:anim calcmode="lin" valueType="num">
                                      <p:cBhvr additive="base">
                                        <p:cTn id="116" dur="500" fill="hold"/>
                                        <p:tgtEl>
                                          <p:spTgt spid="631842"/>
                                        </p:tgtEl>
                                        <p:attrNameLst>
                                          <p:attrName>ppt_x</p:attrName>
                                        </p:attrNameLst>
                                      </p:cBhvr>
                                      <p:tavLst>
                                        <p:tav tm="0">
                                          <p:val>
                                            <p:strVal val="0-#ppt_w/2"/>
                                          </p:val>
                                        </p:tav>
                                        <p:tav tm="100000">
                                          <p:val>
                                            <p:strVal val="#ppt_x"/>
                                          </p:val>
                                        </p:tav>
                                      </p:tavLst>
                                    </p:anim>
                                    <p:anim calcmode="lin" valueType="num">
                                      <p:cBhvr additive="base">
                                        <p:cTn id="117" dur="500" fill="hold"/>
                                        <p:tgtEl>
                                          <p:spTgt spid="631842"/>
                                        </p:tgtEl>
                                        <p:attrNameLst>
                                          <p:attrName>ppt_y</p:attrName>
                                        </p:attrNameLst>
                                      </p:cBhvr>
                                      <p:tavLst>
                                        <p:tav tm="0">
                                          <p:val>
                                            <p:strVal val="#ppt_y"/>
                                          </p:val>
                                        </p:tav>
                                        <p:tav tm="100000">
                                          <p:val>
                                            <p:strVal val="#ppt_y"/>
                                          </p:val>
                                        </p:tav>
                                      </p:tavLst>
                                    </p:anim>
                                  </p:childTnLst>
                                </p:cTn>
                              </p:par>
                            </p:childTnLst>
                          </p:cTn>
                        </p:par>
                        <p:par>
                          <p:cTn id="118" fill="hold">
                            <p:stCondLst>
                              <p:cond delay="8000"/>
                            </p:stCondLst>
                            <p:childTnLst>
                              <p:par>
                                <p:cTn id="119" presetID="2" presetClass="entr" presetSubtype="8" fill="hold" grpId="0" nodeType="afterEffect">
                                  <p:stCondLst>
                                    <p:cond delay="0"/>
                                  </p:stCondLst>
                                  <p:childTnLst>
                                    <p:set>
                                      <p:cBhvr>
                                        <p:cTn id="120" dur="1" fill="hold">
                                          <p:stCondLst>
                                            <p:cond delay="0"/>
                                          </p:stCondLst>
                                        </p:cTn>
                                        <p:tgtEl>
                                          <p:spTgt spid="631843"/>
                                        </p:tgtEl>
                                        <p:attrNameLst>
                                          <p:attrName>style.visibility</p:attrName>
                                        </p:attrNameLst>
                                      </p:cBhvr>
                                      <p:to>
                                        <p:strVal val="visible"/>
                                      </p:to>
                                    </p:set>
                                    <p:anim calcmode="lin" valueType="num">
                                      <p:cBhvr additive="base">
                                        <p:cTn id="121" dur="500" fill="hold"/>
                                        <p:tgtEl>
                                          <p:spTgt spid="631843"/>
                                        </p:tgtEl>
                                        <p:attrNameLst>
                                          <p:attrName>ppt_x</p:attrName>
                                        </p:attrNameLst>
                                      </p:cBhvr>
                                      <p:tavLst>
                                        <p:tav tm="0">
                                          <p:val>
                                            <p:strVal val="0-#ppt_w/2"/>
                                          </p:val>
                                        </p:tav>
                                        <p:tav tm="100000">
                                          <p:val>
                                            <p:strVal val="#ppt_x"/>
                                          </p:val>
                                        </p:tav>
                                      </p:tavLst>
                                    </p:anim>
                                    <p:anim calcmode="lin" valueType="num">
                                      <p:cBhvr additive="base">
                                        <p:cTn id="122" dur="500" fill="hold"/>
                                        <p:tgtEl>
                                          <p:spTgt spid="631843"/>
                                        </p:tgtEl>
                                        <p:attrNameLst>
                                          <p:attrName>ppt_y</p:attrName>
                                        </p:attrNameLst>
                                      </p:cBhvr>
                                      <p:tavLst>
                                        <p:tav tm="0">
                                          <p:val>
                                            <p:strVal val="#ppt_y"/>
                                          </p:val>
                                        </p:tav>
                                        <p:tav tm="100000">
                                          <p:val>
                                            <p:strVal val="#ppt_y"/>
                                          </p:val>
                                        </p:tav>
                                      </p:tavLst>
                                    </p:anim>
                                  </p:childTnLst>
                                </p:cTn>
                              </p:par>
                            </p:childTnLst>
                          </p:cTn>
                        </p:par>
                        <p:par>
                          <p:cTn id="123" fill="hold">
                            <p:stCondLst>
                              <p:cond delay="8500"/>
                            </p:stCondLst>
                            <p:childTnLst>
                              <p:par>
                                <p:cTn id="124" presetID="2" presetClass="entr" presetSubtype="8" fill="hold" grpId="0" nodeType="afterEffect">
                                  <p:stCondLst>
                                    <p:cond delay="0"/>
                                  </p:stCondLst>
                                  <p:childTnLst>
                                    <p:set>
                                      <p:cBhvr>
                                        <p:cTn id="125" dur="1" fill="hold">
                                          <p:stCondLst>
                                            <p:cond delay="0"/>
                                          </p:stCondLst>
                                        </p:cTn>
                                        <p:tgtEl>
                                          <p:spTgt spid="631847"/>
                                        </p:tgtEl>
                                        <p:attrNameLst>
                                          <p:attrName>style.visibility</p:attrName>
                                        </p:attrNameLst>
                                      </p:cBhvr>
                                      <p:to>
                                        <p:strVal val="visible"/>
                                      </p:to>
                                    </p:set>
                                    <p:anim calcmode="lin" valueType="num">
                                      <p:cBhvr additive="base">
                                        <p:cTn id="126" dur="500" fill="hold"/>
                                        <p:tgtEl>
                                          <p:spTgt spid="631847"/>
                                        </p:tgtEl>
                                        <p:attrNameLst>
                                          <p:attrName>ppt_x</p:attrName>
                                        </p:attrNameLst>
                                      </p:cBhvr>
                                      <p:tavLst>
                                        <p:tav tm="0">
                                          <p:val>
                                            <p:strVal val="0-#ppt_w/2"/>
                                          </p:val>
                                        </p:tav>
                                        <p:tav tm="100000">
                                          <p:val>
                                            <p:strVal val="#ppt_x"/>
                                          </p:val>
                                        </p:tav>
                                      </p:tavLst>
                                    </p:anim>
                                    <p:anim calcmode="lin" valueType="num">
                                      <p:cBhvr additive="base">
                                        <p:cTn id="127" dur="500" fill="hold"/>
                                        <p:tgtEl>
                                          <p:spTgt spid="631847"/>
                                        </p:tgtEl>
                                        <p:attrNameLst>
                                          <p:attrName>ppt_y</p:attrName>
                                        </p:attrNameLst>
                                      </p:cBhvr>
                                      <p:tavLst>
                                        <p:tav tm="0">
                                          <p:val>
                                            <p:strVal val="#ppt_y"/>
                                          </p:val>
                                        </p:tav>
                                        <p:tav tm="100000">
                                          <p:val>
                                            <p:strVal val="#ppt_y"/>
                                          </p:val>
                                        </p:tav>
                                      </p:tavLst>
                                    </p:anim>
                                  </p:childTnLst>
                                </p:cTn>
                              </p:par>
                            </p:childTnLst>
                          </p:cTn>
                        </p:par>
                        <p:par>
                          <p:cTn id="128" fill="hold">
                            <p:stCondLst>
                              <p:cond delay="9000"/>
                            </p:stCondLst>
                            <p:childTnLst>
                              <p:par>
                                <p:cTn id="129" presetID="2" presetClass="entr" presetSubtype="2" fill="hold" grpId="0" nodeType="afterEffect">
                                  <p:stCondLst>
                                    <p:cond delay="0"/>
                                  </p:stCondLst>
                                  <p:childTnLst>
                                    <p:set>
                                      <p:cBhvr>
                                        <p:cTn id="130" dur="1" fill="hold">
                                          <p:stCondLst>
                                            <p:cond delay="0"/>
                                          </p:stCondLst>
                                        </p:cTn>
                                        <p:tgtEl>
                                          <p:spTgt spid="631834"/>
                                        </p:tgtEl>
                                        <p:attrNameLst>
                                          <p:attrName>style.visibility</p:attrName>
                                        </p:attrNameLst>
                                      </p:cBhvr>
                                      <p:to>
                                        <p:strVal val="visible"/>
                                      </p:to>
                                    </p:set>
                                    <p:anim calcmode="lin" valueType="num">
                                      <p:cBhvr additive="base">
                                        <p:cTn id="131" dur="500" fill="hold"/>
                                        <p:tgtEl>
                                          <p:spTgt spid="631834"/>
                                        </p:tgtEl>
                                        <p:attrNameLst>
                                          <p:attrName>ppt_x</p:attrName>
                                        </p:attrNameLst>
                                      </p:cBhvr>
                                      <p:tavLst>
                                        <p:tav tm="0">
                                          <p:val>
                                            <p:strVal val="1+#ppt_w/2"/>
                                          </p:val>
                                        </p:tav>
                                        <p:tav tm="100000">
                                          <p:val>
                                            <p:strVal val="#ppt_x"/>
                                          </p:val>
                                        </p:tav>
                                      </p:tavLst>
                                    </p:anim>
                                    <p:anim calcmode="lin" valueType="num">
                                      <p:cBhvr additive="base">
                                        <p:cTn id="132" dur="500" fill="hold"/>
                                        <p:tgtEl>
                                          <p:spTgt spid="631834"/>
                                        </p:tgtEl>
                                        <p:attrNameLst>
                                          <p:attrName>ppt_y</p:attrName>
                                        </p:attrNameLst>
                                      </p:cBhvr>
                                      <p:tavLst>
                                        <p:tav tm="0">
                                          <p:val>
                                            <p:strVal val="#ppt_y"/>
                                          </p:val>
                                        </p:tav>
                                        <p:tav tm="100000">
                                          <p:val>
                                            <p:strVal val="#ppt_y"/>
                                          </p:val>
                                        </p:tav>
                                      </p:tavLst>
                                    </p:anim>
                                  </p:childTnLst>
                                </p:cTn>
                              </p:par>
                            </p:childTnLst>
                          </p:cTn>
                        </p:par>
                        <p:par>
                          <p:cTn id="133" fill="hold">
                            <p:stCondLst>
                              <p:cond delay="9500"/>
                            </p:stCondLst>
                            <p:childTnLst>
                              <p:par>
                                <p:cTn id="134" presetID="2" presetClass="entr" presetSubtype="2" fill="hold" grpId="0" nodeType="afterEffect">
                                  <p:stCondLst>
                                    <p:cond delay="0"/>
                                  </p:stCondLst>
                                  <p:childTnLst>
                                    <p:set>
                                      <p:cBhvr>
                                        <p:cTn id="135" dur="1" fill="hold">
                                          <p:stCondLst>
                                            <p:cond delay="0"/>
                                          </p:stCondLst>
                                        </p:cTn>
                                        <p:tgtEl>
                                          <p:spTgt spid="631835"/>
                                        </p:tgtEl>
                                        <p:attrNameLst>
                                          <p:attrName>style.visibility</p:attrName>
                                        </p:attrNameLst>
                                      </p:cBhvr>
                                      <p:to>
                                        <p:strVal val="visible"/>
                                      </p:to>
                                    </p:set>
                                    <p:anim calcmode="lin" valueType="num">
                                      <p:cBhvr additive="base">
                                        <p:cTn id="136" dur="500" fill="hold"/>
                                        <p:tgtEl>
                                          <p:spTgt spid="631835"/>
                                        </p:tgtEl>
                                        <p:attrNameLst>
                                          <p:attrName>ppt_x</p:attrName>
                                        </p:attrNameLst>
                                      </p:cBhvr>
                                      <p:tavLst>
                                        <p:tav tm="0">
                                          <p:val>
                                            <p:strVal val="1+#ppt_w/2"/>
                                          </p:val>
                                        </p:tav>
                                        <p:tav tm="100000">
                                          <p:val>
                                            <p:strVal val="#ppt_x"/>
                                          </p:val>
                                        </p:tav>
                                      </p:tavLst>
                                    </p:anim>
                                    <p:anim calcmode="lin" valueType="num">
                                      <p:cBhvr additive="base">
                                        <p:cTn id="137" dur="500" fill="hold"/>
                                        <p:tgtEl>
                                          <p:spTgt spid="631835"/>
                                        </p:tgtEl>
                                        <p:attrNameLst>
                                          <p:attrName>ppt_y</p:attrName>
                                        </p:attrNameLst>
                                      </p:cBhvr>
                                      <p:tavLst>
                                        <p:tav tm="0">
                                          <p:val>
                                            <p:strVal val="#ppt_y"/>
                                          </p:val>
                                        </p:tav>
                                        <p:tav tm="100000">
                                          <p:val>
                                            <p:strVal val="#ppt_y"/>
                                          </p:val>
                                        </p:tav>
                                      </p:tavLst>
                                    </p:anim>
                                  </p:childTnLst>
                                </p:cTn>
                              </p:par>
                            </p:childTnLst>
                          </p:cTn>
                        </p:par>
                        <p:par>
                          <p:cTn id="138" fill="hold">
                            <p:stCondLst>
                              <p:cond delay="10000"/>
                            </p:stCondLst>
                            <p:childTnLst>
                              <p:par>
                                <p:cTn id="139" presetID="2" presetClass="entr" presetSubtype="2" fill="hold" grpId="0" nodeType="afterEffect">
                                  <p:stCondLst>
                                    <p:cond delay="0"/>
                                  </p:stCondLst>
                                  <p:childTnLst>
                                    <p:set>
                                      <p:cBhvr>
                                        <p:cTn id="140" dur="1" fill="hold">
                                          <p:stCondLst>
                                            <p:cond delay="0"/>
                                          </p:stCondLst>
                                        </p:cTn>
                                        <p:tgtEl>
                                          <p:spTgt spid="631836"/>
                                        </p:tgtEl>
                                        <p:attrNameLst>
                                          <p:attrName>style.visibility</p:attrName>
                                        </p:attrNameLst>
                                      </p:cBhvr>
                                      <p:to>
                                        <p:strVal val="visible"/>
                                      </p:to>
                                    </p:set>
                                    <p:anim calcmode="lin" valueType="num">
                                      <p:cBhvr additive="base">
                                        <p:cTn id="141" dur="500" fill="hold"/>
                                        <p:tgtEl>
                                          <p:spTgt spid="631836"/>
                                        </p:tgtEl>
                                        <p:attrNameLst>
                                          <p:attrName>ppt_x</p:attrName>
                                        </p:attrNameLst>
                                      </p:cBhvr>
                                      <p:tavLst>
                                        <p:tav tm="0">
                                          <p:val>
                                            <p:strVal val="1+#ppt_w/2"/>
                                          </p:val>
                                        </p:tav>
                                        <p:tav tm="100000">
                                          <p:val>
                                            <p:strVal val="#ppt_x"/>
                                          </p:val>
                                        </p:tav>
                                      </p:tavLst>
                                    </p:anim>
                                    <p:anim calcmode="lin" valueType="num">
                                      <p:cBhvr additive="base">
                                        <p:cTn id="142" dur="500" fill="hold"/>
                                        <p:tgtEl>
                                          <p:spTgt spid="631836"/>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anim calcmode="lin" valueType="num">
                                      <p:cBhvr additive="base">
                                        <p:cTn id="147" dur="500" fill="hold"/>
                                        <p:tgtEl>
                                          <p:spTgt spid="44"/>
                                        </p:tgtEl>
                                        <p:attrNameLst>
                                          <p:attrName>ppt_x</p:attrName>
                                        </p:attrNameLst>
                                      </p:cBhvr>
                                      <p:tavLst>
                                        <p:tav tm="0">
                                          <p:val>
                                            <p:strVal val="#ppt_x"/>
                                          </p:val>
                                        </p:tav>
                                        <p:tav tm="100000">
                                          <p:val>
                                            <p:strVal val="#ppt_x"/>
                                          </p:val>
                                        </p:tav>
                                      </p:tavLst>
                                    </p:anim>
                                    <p:anim calcmode="lin" valueType="num">
                                      <p:cBhvr additive="base">
                                        <p:cTn id="1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animBg="1"/>
      <p:bldP spid="631818" grpId="0" animBg="1"/>
      <p:bldP spid="631819" grpId="0" animBg="1"/>
      <p:bldP spid="631829" grpId="0" animBg="1"/>
      <p:bldP spid="631830" grpId="0" animBg="1"/>
      <p:bldP spid="631831" grpId="0" animBg="1"/>
      <p:bldP spid="631832" grpId="0" animBg="1"/>
      <p:bldP spid="631833" grpId="0" animBg="1"/>
      <p:bldP spid="631834" grpId="0" animBg="1"/>
      <p:bldP spid="631835" grpId="0" animBg="1"/>
      <p:bldP spid="631836" grpId="0" animBg="1"/>
      <p:bldP spid="631837" grpId="0" animBg="1"/>
      <p:bldP spid="631838" grpId="0" animBg="1"/>
      <p:bldP spid="631839" grpId="0" animBg="1"/>
      <p:bldP spid="631840" grpId="0" animBg="1"/>
      <p:bldP spid="631841" grpId="0" animBg="1"/>
      <p:bldP spid="631842" grpId="0" animBg="1"/>
      <p:bldP spid="631843" grpId="0" animBg="1"/>
      <p:bldP spid="631844" grpId="0"/>
      <p:bldP spid="631845" grpId="0"/>
      <p:bldP spid="631846" grpId="0"/>
      <p:bldP spid="631847" grpId="0"/>
      <p:bldP spid="631848" grpId="0"/>
      <p:bldP spid="631849" grpId="0"/>
      <p:bldP spid="631850" grpId="0"/>
      <p:bldP spid="43"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灯片编号占位符 6"/>
          <p:cNvSpPr>
            <a:spLocks noGrp="1"/>
          </p:cNvSpPr>
          <p:nvPr>
            <p:ph type="sldNum" sz="quarter" idx="12"/>
          </p:nvPr>
        </p:nvSpPr>
        <p:spPr/>
        <p:txBody>
          <a:bodyPr/>
          <a:lstStyle/>
          <a:p>
            <a:fld id="{CB329336-63ED-4755-B60C-12A53E3CB4A1}" type="slidenum">
              <a:rPr lang="en-US" altLang="zh-CN" smtClean="0"/>
            </a:fld>
            <a:endParaRPr lang="en-US" altLang="zh-CN" smtClean="0"/>
          </a:p>
        </p:txBody>
      </p:sp>
      <p:sp>
        <p:nvSpPr>
          <p:cNvPr id="1027074" name="Rectangle 2"/>
          <p:cNvSpPr>
            <a:spLocks noGrp="1" noChangeArrowheads="1"/>
          </p:cNvSpPr>
          <p:nvPr>
            <p:ph type="title"/>
          </p:nvPr>
        </p:nvSpPr>
        <p:spPr/>
        <p:txBody>
          <a:bodyPr/>
          <a:lstStyle/>
          <a:p>
            <a:r>
              <a:rPr lang="en-US" altLang="zh-CN" smtClean="0"/>
              <a:t>Telnet</a:t>
            </a:r>
            <a:r>
              <a:rPr lang="zh-CN" altLang="en-US" smtClean="0"/>
              <a:t>代理</a:t>
            </a:r>
            <a:endParaRPr lang="zh-CN" altLang="en-US"/>
          </a:p>
        </p:txBody>
      </p:sp>
      <p:sp>
        <p:nvSpPr>
          <p:cNvPr id="60420"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pic>
        <p:nvPicPr>
          <p:cNvPr id="2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209800"/>
            <a:ext cx="7162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zh-CN" altLang="en-US" smtClean="0"/>
              <a:t>配置</a:t>
            </a:r>
            <a:r>
              <a:rPr lang="zh-CN" altLang="en-US"/>
              <a:t>与</a:t>
            </a:r>
            <a:r>
              <a:rPr lang="zh-CN" altLang="en-US" smtClean="0"/>
              <a:t>实现</a:t>
            </a:r>
            <a:r>
              <a:rPr lang="en-US" altLang="zh-CN" smtClean="0"/>
              <a:t>——</a:t>
            </a:r>
            <a:r>
              <a:rPr lang="zh-CN" altLang="en-US"/>
              <a:t>堡垒主机</a:t>
            </a:r>
            <a:endParaRPr lang="zh-CN" altLang="en-US"/>
          </a:p>
        </p:txBody>
      </p:sp>
      <p:sp>
        <p:nvSpPr>
          <p:cNvPr id="70658" name="日期占位符 3"/>
          <p:cNvSpPr>
            <a:spLocks noGrp="1"/>
          </p:cNvSpPr>
          <p:nvPr>
            <p:ph type="dt" sz="half" idx="2"/>
          </p:nvPr>
        </p:nvSpPr>
        <p:spPr bwMode="auto">
          <a:noFill/>
          <a:ln>
            <a:miter lim="800000"/>
          </a:ln>
        </p:spPr>
        <p:txBody>
          <a:bodyPr wrap="square" lIns="91440" tIns="45720" rIns="91440" bIns="45720" numCol="1" anchorCtr="0" compatLnSpc="1"/>
          <a:lstStyle/>
          <a:p>
            <a:fld id="{61C40E27-662F-4A52-BD76-6650133168B5}" type="datetime1">
              <a:rPr lang="zh-CN" altLang="en-US" smtClean="0"/>
            </a:fld>
            <a:endParaRPr lang="en-US" altLang="zh-CN" smtClean="0"/>
          </a:p>
        </p:txBody>
      </p:sp>
      <p:sp>
        <p:nvSpPr>
          <p:cNvPr id="70659"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70660"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481DD3E5-5843-4D8F-AD1E-EFB5BF29E18B}" type="slidenum">
              <a:rPr lang="en-US" altLang="zh-CN" smtClean="0"/>
            </a:fld>
            <a:endParaRPr lang="en-US" altLang="zh-CN" smtClean="0"/>
          </a:p>
        </p:txBody>
      </p:sp>
      <p:pic>
        <p:nvPicPr>
          <p:cNvPr id="70663" name="Picture 4" descr="3"/>
          <p:cNvPicPr>
            <a:picLocks noChangeAspect="1" noChangeArrowheads="1"/>
          </p:cNvPicPr>
          <p:nvPr/>
        </p:nvPicPr>
        <p:blipFill>
          <a:blip r:embed="rId1"/>
          <a:srcRect/>
          <a:stretch>
            <a:fillRect/>
          </a:stretch>
        </p:blipFill>
        <p:spPr bwMode="auto">
          <a:xfrm>
            <a:off x="250825" y="2060575"/>
            <a:ext cx="8686800" cy="4002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normAutofit/>
          </a:bodyPr>
          <a:lstStyle/>
          <a:p>
            <a:r>
              <a:rPr lang="zh-CN" altLang="en-US" sz="2800" dirty="0" smtClean="0"/>
              <a:t>理解</a:t>
            </a:r>
            <a:r>
              <a:rPr lang="zh-CN" altLang="en-US" sz="2800" dirty="0"/>
              <a:t>应用的具体</a:t>
            </a:r>
            <a:r>
              <a:rPr lang="zh-CN" altLang="en-US" sz="2800" dirty="0" smtClean="0"/>
              <a:t>内容</a:t>
            </a:r>
            <a:r>
              <a:rPr lang="zh-CN" altLang="en-US" sz="2800" dirty="0"/>
              <a:t>，</a:t>
            </a:r>
            <a:r>
              <a:rPr lang="zh-CN" altLang="en-US" sz="2800" dirty="0" smtClean="0">
                <a:latin typeface="宋体" pitchFamily="2" charset="-122"/>
                <a:cs typeface="Times New Roman" panose="02020603050405020304" pitchFamily="18" charset="0"/>
              </a:rPr>
              <a:t>能</a:t>
            </a:r>
            <a:r>
              <a:rPr lang="zh-CN" altLang="en-US" sz="2800" dirty="0">
                <a:latin typeface="宋体" pitchFamily="2" charset="-122"/>
                <a:cs typeface="Times New Roman" panose="02020603050405020304" pitchFamily="18" charset="0"/>
              </a:rPr>
              <a:t>过滤数据</a:t>
            </a:r>
            <a:r>
              <a:rPr lang="zh-CN" altLang="en-US" sz="2800" dirty="0" smtClean="0">
                <a:latin typeface="宋体" pitchFamily="2" charset="-122"/>
                <a:cs typeface="Times New Roman" panose="02020603050405020304" pitchFamily="18" charset="0"/>
              </a:rPr>
              <a:t>内容</a:t>
            </a:r>
            <a:r>
              <a:rPr lang="zh-CN" altLang="en-US" sz="2800" dirty="0" smtClean="0"/>
              <a:t>；</a:t>
            </a:r>
            <a:endParaRPr lang="en-US" altLang="zh-CN" sz="2800" dirty="0"/>
          </a:p>
          <a:p>
            <a:pPr algn="just"/>
            <a:r>
              <a:rPr lang="zh-CN" altLang="en-US" sz="2800" dirty="0" smtClean="0">
                <a:latin typeface="宋体" pitchFamily="2" charset="-122"/>
                <a:cs typeface="Times New Roman" panose="02020603050405020304" pitchFamily="18" charset="0"/>
              </a:rPr>
              <a:t>完全</a:t>
            </a:r>
            <a:r>
              <a:rPr lang="zh-CN" altLang="en-US" sz="2800" dirty="0">
                <a:latin typeface="宋体" pitchFamily="2" charset="-122"/>
                <a:cs typeface="Times New Roman" panose="02020603050405020304" pitchFamily="18" charset="0"/>
              </a:rPr>
              <a:t>控制</a:t>
            </a:r>
            <a:r>
              <a:rPr lang="zh-CN" altLang="en-US" sz="2800" dirty="0" smtClean="0">
                <a:latin typeface="宋体" pitchFamily="2" charset="-122"/>
                <a:cs typeface="Times New Roman" panose="02020603050405020304" pitchFamily="18" charset="0"/>
              </a:rPr>
              <a:t>会话，</a:t>
            </a:r>
            <a:r>
              <a:rPr lang="zh-CN" altLang="en-US" sz="2800" dirty="0"/>
              <a:t>安全性比包过滤防火墙高；</a:t>
            </a:r>
            <a:endParaRPr lang="en-US" altLang="zh-CN" sz="2800" dirty="0"/>
          </a:p>
          <a:p>
            <a:pPr algn="just"/>
            <a:r>
              <a:rPr lang="zh-CN" altLang="en-US" sz="2800" dirty="0" smtClean="0">
                <a:latin typeface="宋体" pitchFamily="2" charset="-122"/>
                <a:cs typeface="Times New Roman" panose="02020603050405020304" pitchFamily="18" charset="0"/>
              </a:rPr>
              <a:t>可提供详细</a:t>
            </a:r>
            <a:r>
              <a:rPr lang="zh-CN" altLang="en-US" sz="2800" dirty="0">
                <a:latin typeface="宋体" pitchFamily="2" charset="-122"/>
                <a:cs typeface="Times New Roman" panose="02020603050405020304" pitchFamily="18" charset="0"/>
              </a:rPr>
              <a:t>的日志和安全审计</a:t>
            </a:r>
            <a:r>
              <a:rPr lang="zh-CN" altLang="en-US" sz="2800" dirty="0" smtClean="0">
                <a:latin typeface="宋体" pitchFamily="2" charset="-122"/>
                <a:cs typeface="Times New Roman" panose="02020603050405020304" pitchFamily="18" charset="0"/>
              </a:rPr>
              <a:t>功能；</a:t>
            </a:r>
            <a:endParaRPr lang="zh-CN" altLang="en-US" sz="2800" dirty="0" smtClean="0">
              <a:latin typeface="宋体" pitchFamily="2" charset="-122"/>
              <a:cs typeface="Times New Roman" panose="02020603050405020304" pitchFamily="18" charset="0"/>
            </a:endParaRPr>
          </a:p>
          <a:p>
            <a:pPr algn="just" eaLnBrk="1" hangingPunct="1"/>
            <a:r>
              <a:rPr lang="zh-CN" altLang="en-US" sz="2800" dirty="0" smtClean="0">
                <a:latin typeface="宋体" pitchFamily="2" charset="-122"/>
                <a:cs typeface="Times New Roman" panose="02020603050405020304" pitchFamily="18" charset="0"/>
              </a:rPr>
              <a:t>代理可以方便地与其它安全手段集成，认证、加密</a:t>
            </a:r>
            <a:endParaRPr lang="en-US" altLang="zh-CN" sz="2800" dirty="0" smtClean="0">
              <a:latin typeface="宋体" pitchFamily="2" charset="-122"/>
              <a:cs typeface="Times New Roman" panose="02020603050405020304" pitchFamily="18" charset="0"/>
            </a:endParaRPr>
          </a:p>
          <a:p>
            <a:pPr algn="just"/>
            <a:r>
              <a:rPr lang="zh-CN" altLang="en-US" sz="2800" dirty="0">
                <a:latin typeface="宋体" pitchFamily="2" charset="-122"/>
                <a:cs typeface="Times New Roman" panose="02020603050405020304" pitchFamily="18" charset="0"/>
              </a:rPr>
              <a:t>可被配置成惟一的可被外部看见的主机，</a:t>
            </a:r>
            <a:r>
              <a:rPr lang="zh-CN" altLang="en-US" sz="2800" dirty="0"/>
              <a:t>防止对外网暴露内网；</a:t>
            </a:r>
            <a:endParaRPr lang="en-US" altLang="zh-CN" sz="2800" dirty="0"/>
          </a:p>
          <a:p>
            <a:pPr algn="just"/>
            <a:r>
              <a:rPr lang="zh-CN" altLang="en-US" sz="2800" dirty="0" smtClean="0">
                <a:latin typeface="宋体" pitchFamily="2" charset="-122"/>
                <a:cs typeface="Times New Roman" panose="02020603050405020304" pitchFamily="18" charset="0"/>
              </a:rPr>
              <a:t>解决合法</a:t>
            </a:r>
            <a:r>
              <a:rPr lang="en-US" altLang="zh-CN" sz="2800" dirty="0" smtClean="0">
                <a:latin typeface="宋体" pitchFamily="2" charset="-122"/>
                <a:cs typeface="Times New Roman" panose="02020603050405020304" pitchFamily="18" charset="0"/>
              </a:rPr>
              <a:t>IP</a:t>
            </a:r>
            <a:r>
              <a:rPr lang="zh-CN" altLang="en-US" sz="2800" dirty="0">
                <a:latin typeface="宋体" pitchFamily="2" charset="-122"/>
                <a:cs typeface="Times New Roman" panose="02020603050405020304" pitchFamily="18" charset="0"/>
              </a:rPr>
              <a:t>地址不够用的问题</a:t>
            </a:r>
            <a:r>
              <a:rPr lang="zh-CN" altLang="en-US" sz="2800" dirty="0" smtClean="0">
                <a:latin typeface="宋体" pitchFamily="2" charset="-122"/>
                <a:cs typeface="Times New Roman" panose="02020603050405020304" pitchFamily="18" charset="0"/>
              </a:rPr>
              <a:t>。</a:t>
            </a:r>
            <a:endParaRPr lang="zh-CN" altLang="en-US" sz="2800" dirty="0" smtClean="0">
              <a:latin typeface="宋体" pitchFamily="2" charset="-122"/>
              <a:cs typeface="Times New Roman" panose="02020603050405020304" pitchFamily="18" charset="0"/>
            </a:endParaRPr>
          </a:p>
        </p:txBody>
      </p:sp>
      <p:sp>
        <p:nvSpPr>
          <p:cNvPr id="1020930" name="Rectangle 2"/>
          <p:cNvSpPr>
            <a:spLocks noGrp="1" noChangeArrowheads="1"/>
          </p:cNvSpPr>
          <p:nvPr>
            <p:ph type="title"/>
          </p:nvPr>
        </p:nvSpPr>
        <p:spPr/>
        <p:txBody>
          <a:bodyPr/>
          <a:lstStyle/>
          <a:p>
            <a:pPr eaLnBrk="1" hangingPunct="1">
              <a:defRPr/>
            </a:pPr>
            <a:r>
              <a:rPr lang="zh-CN" altLang="en-US" dirty="0">
                <a:latin typeface="宋体" pitchFamily="2" charset="-122"/>
              </a:rPr>
              <a:t>代理技术的优点 </a:t>
            </a:r>
            <a:endParaRPr lang="zh-CN" altLang="en-US" dirty="0">
              <a:latin typeface="宋体" pitchFamily="2" charset="-122"/>
            </a:endParaRPr>
          </a:p>
        </p:txBody>
      </p:sp>
      <p:sp>
        <p:nvSpPr>
          <p:cNvPr id="76802"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149DEE3D-D209-4F7A-A3D0-5017A6D97044}" type="slidenum">
              <a:rPr lang="en-US" altLang="zh-CN" smtClean="0"/>
            </a:fld>
            <a:endParaRPr lang="en-US" altLang="zh-CN" smtClean="0"/>
          </a:p>
        </p:txBody>
      </p:sp>
      <p:sp>
        <p:nvSpPr>
          <p:cNvPr id="76805"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normAutofit fontScale="92500" lnSpcReduction="10000"/>
          </a:bodyPr>
          <a:lstStyle/>
          <a:p>
            <a:pPr algn="just"/>
            <a:r>
              <a:rPr lang="zh-CN" altLang="en-US" sz="2800" dirty="0" smtClean="0">
                <a:latin typeface="宋体" pitchFamily="2" charset="-122"/>
                <a:cs typeface="Times New Roman" panose="02020603050405020304" pitchFamily="18" charset="0"/>
              </a:rPr>
              <a:t>难于配置</a:t>
            </a:r>
            <a:endParaRPr lang="en-US" altLang="zh-CN" sz="2800" dirty="0" smtClean="0">
              <a:latin typeface="宋体" pitchFamily="2" charset="-122"/>
              <a:cs typeface="Times New Roman" panose="02020603050405020304" pitchFamily="18" charset="0"/>
            </a:endParaRPr>
          </a:p>
          <a:p>
            <a:pPr lvl="1" algn="just"/>
            <a:r>
              <a:rPr lang="zh-CN" altLang="en-US" sz="2400" dirty="0" smtClean="0">
                <a:latin typeface="宋体" pitchFamily="2" charset="-122"/>
                <a:cs typeface="Times New Roman" panose="02020603050405020304" pitchFamily="18" charset="0"/>
              </a:rPr>
              <a:t>每个</a:t>
            </a:r>
            <a:r>
              <a:rPr lang="zh-CN" altLang="en-US" sz="2400" dirty="0">
                <a:latin typeface="宋体" pitchFamily="2" charset="-122"/>
                <a:cs typeface="Times New Roman" panose="02020603050405020304" pitchFamily="18" charset="0"/>
              </a:rPr>
              <a:t>应用都要求单独的代理进程</a:t>
            </a:r>
            <a:r>
              <a:rPr lang="zh-CN" altLang="en-US" sz="2400" dirty="0" smtClean="0">
                <a:latin typeface="宋体" pitchFamily="2" charset="-122"/>
                <a:cs typeface="Times New Roman" panose="02020603050405020304" pitchFamily="18" charset="0"/>
              </a:rPr>
              <a:t>，要求理解</a:t>
            </a:r>
            <a:r>
              <a:rPr lang="zh-CN" altLang="en-US" sz="2400" dirty="0">
                <a:latin typeface="宋体" pitchFamily="2" charset="-122"/>
                <a:cs typeface="Times New Roman" panose="02020603050405020304" pitchFamily="18" charset="0"/>
              </a:rPr>
              <a:t>每项应用协议的弱点，</a:t>
            </a:r>
            <a:r>
              <a:rPr lang="zh-CN" altLang="en-US" sz="2400" dirty="0" smtClean="0">
                <a:latin typeface="宋体" pitchFamily="2" charset="-122"/>
                <a:cs typeface="Times New Roman" panose="02020603050405020304" pitchFamily="18" charset="0"/>
              </a:rPr>
              <a:t>并合理配置安全策略</a:t>
            </a:r>
            <a:endParaRPr lang="en-US" altLang="zh-CN" sz="2400" dirty="0" smtClean="0">
              <a:latin typeface="宋体" pitchFamily="2" charset="-122"/>
              <a:cs typeface="Times New Roman" panose="02020603050405020304" pitchFamily="18" charset="0"/>
            </a:endParaRPr>
          </a:p>
          <a:p>
            <a:pPr lvl="1" algn="just"/>
            <a:r>
              <a:rPr lang="zh-CN" altLang="en-US" sz="2400" dirty="0" smtClean="0">
                <a:latin typeface="宋体" pitchFamily="2" charset="-122"/>
                <a:cs typeface="Times New Roman" panose="02020603050405020304" pitchFamily="18" charset="0"/>
              </a:rPr>
              <a:t>因此配置</a:t>
            </a:r>
            <a:r>
              <a:rPr lang="zh-CN" altLang="en-US" sz="2400" dirty="0">
                <a:latin typeface="宋体" pitchFamily="2" charset="-122"/>
                <a:cs typeface="Times New Roman" panose="02020603050405020304" pitchFamily="18" charset="0"/>
              </a:rPr>
              <a:t>繁琐，难于理解，容易出现配置失误，最终影响内网的安全防范能力</a:t>
            </a:r>
            <a:r>
              <a:rPr lang="zh-CN" altLang="en-US" sz="2400" dirty="0" smtClean="0">
                <a:latin typeface="宋体" pitchFamily="2" charset="-122"/>
                <a:cs typeface="Times New Roman" panose="02020603050405020304" pitchFamily="18" charset="0"/>
              </a:rPr>
              <a:t>。</a:t>
            </a:r>
            <a:endParaRPr lang="en-US" altLang="zh-CN" sz="2400" dirty="0" smtClean="0">
              <a:latin typeface="宋体" pitchFamily="2" charset="-122"/>
              <a:cs typeface="Times New Roman" panose="02020603050405020304" pitchFamily="18" charset="0"/>
            </a:endParaRPr>
          </a:p>
          <a:p>
            <a:pPr algn="just"/>
            <a:r>
              <a:rPr lang="zh-CN" altLang="en-US" sz="2800" dirty="0" smtClean="0">
                <a:latin typeface="宋体" pitchFamily="2" charset="-122"/>
                <a:cs typeface="Times New Roman" panose="02020603050405020304" pitchFamily="18" charset="0"/>
              </a:rPr>
              <a:t>处理速度慢</a:t>
            </a:r>
            <a:endParaRPr lang="en-US" altLang="zh-CN" sz="2800" dirty="0" smtClean="0">
              <a:latin typeface="宋体" pitchFamily="2" charset="-122"/>
              <a:cs typeface="Times New Roman" panose="02020603050405020304" pitchFamily="18" charset="0"/>
            </a:endParaRPr>
          </a:p>
          <a:p>
            <a:pPr lvl="1" algn="just"/>
            <a:r>
              <a:rPr lang="zh-CN" altLang="en-US" sz="2400" dirty="0">
                <a:latin typeface="宋体" pitchFamily="2" charset="-122"/>
                <a:cs typeface="Times New Roman" panose="02020603050405020304" pitchFamily="18" charset="0"/>
              </a:rPr>
              <a:t>一</a:t>
            </a:r>
            <a:r>
              <a:rPr lang="zh-CN" altLang="en-US" sz="2400" dirty="0" smtClean="0">
                <a:latin typeface="宋体" pitchFamily="2" charset="-122"/>
                <a:cs typeface="Times New Roman" panose="02020603050405020304" pitchFamily="18" charset="0"/>
              </a:rPr>
              <a:t>个连接改为两个两个连接</a:t>
            </a:r>
            <a:endParaRPr lang="en-US" altLang="zh-CN" sz="2400" dirty="0" smtClean="0">
              <a:latin typeface="宋体" pitchFamily="2" charset="-122"/>
              <a:cs typeface="Times New Roman" panose="02020603050405020304" pitchFamily="18" charset="0"/>
            </a:endParaRPr>
          </a:p>
          <a:p>
            <a:pPr lvl="1" algn="just"/>
            <a:r>
              <a:rPr lang="zh-CN" altLang="en-US" sz="2400" dirty="0" smtClean="0"/>
              <a:t>每个应用会话都需开</a:t>
            </a:r>
            <a:r>
              <a:rPr lang="zh-CN" altLang="en-US" sz="2400" dirty="0"/>
              <a:t>一个单独的代理进程，处理延迟会</a:t>
            </a:r>
            <a:r>
              <a:rPr lang="zh-CN" altLang="en-US" sz="2400" dirty="0" smtClean="0"/>
              <a:t>很大，能处理的会话或</a:t>
            </a:r>
            <a:r>
              <a:rPr lang="zh-CN" altLang="en-US" sz="2400" dirty="0" smtClean="0">
                <a:latin typeface="宋体" pitchFamily="2" charset="-122"/>
                <a:cs typeface="Times New Roman" panose="02020603050405020304" pitchFamily="18" charset="0"/>
              </a:rPr>
              <a:t>连接性有限</a:t>
            </a:r>
            <a:endParaRPr lang="en-US" altLang="zh-CN" sz="2400" dirty="0" smtClean="0">
              <a:latin typeface="宋体" pitchFamily="2" charset="-122"/>
              <a:cs typeface="Times New Roman" panose="02020603050405020304" pitchFamily="18" charset="0"/>
            </a:endParaRPr>
          </a:p>
          <a:p>
            <a:pPr algn="just" eaLnBrk="1" hangingPunct="1"/>
            <a:r>
              <a:rPr lang="zh-CN" altLang="en-US" sz="2800" dirty="0" smtClean="0">
                <a:latin typeface="宋体" pitchFamily="2" charset="-122"/>
                <a:cs typeface="Times New Roman" panose="02020603050405020304" pitchFamily="18" charset="0"/>
              </a:rPr>
              <a:t>对用户不透明；</a:t>
            </a:r>
            <a:endParaRPr lang="zh-CN" altLang="en-US" sz="2800" dirty="0" smtClean="0">
              <a:latin typeface="宋体" pitchFamily="2" charset="-122"/>
              <a:cs typeface="Times New Roman" panose="02020603050405020304" pitchFamily="18" charset="0"/>
            </a:endParaRPr>
          </a:p>
          <a:p>
            <a:pPr algn="just" eaLnBrk="1" hangingPunct="1"/>
            <a:r>
              <a:rPr lang="zh-CN" altLang="en-US" sz="2800" dirty="0" smtClean="0">
                <a:latin typeface="宋体" pitchFamily="2" charset="-122"/>
                <a:cs typeface="Times New Roman" panose="02020603050405020304" pitchFamily="18" charset="0"/>
              </a:rPr>
              <a:t>代理服务不能保证免受所有协议弱点的限制；</a:t>
            </a:r>
            <a:endParaRPr lang="zh-CN" altLang="en-US" sz="2800" dirty="0" smtClean="0">
              <a:latin typeface="宋体" pitchFamily="2" charset="-122"/>
              <a:cs typeface="Times New Roman" panose="02020603050405020304" pitchFamily="18" charset="0"/>
            </a:endParaRPr>
          </a:p>
          <a:p>
            <a:pPr algn="just" eaLnBrk="1" hangingPunct="1"/>
            <a:r>
              <a:rPr lang="zh-CN" altLang="en-US" sz="2800" dirty="0" smtClean="0">
                <a:latin typeface="宋体" pitchFamily="2" charset="-122"/>
                <a:cs typeface="Times New Roman" panose="02020603050405020304" pitchFamily="18" charset="0"/>
              </a:rPr>
              <a:t>代理不能改进底层协议的安全性；</a:t>
            </a:r>
            <a:endParaRPr lang="en-US" altLang="zh-CN" sz="2800" dirty="0" smtClean="0">
              <a:latin typeface="宋体" pitchFamily="2" charset="-122"/>
              <a:cs typeface="Times New Roman" panose="02020603050405020304" pitchFamily="18" charset="0"/>
            </a:endParaRPr>
          </a:p>
        </p:txBody>
      </p:sp>
      <p:sp>
        <p:nvSpPr>
          <p:cNvPr id="1022978" name="Rectangle 2"/>
          <p:cNvSpPr>
            <a:spLocks noGrp="1" noChangeArrowheads="1"/>
          </p:cNvSpPr>
          <p:nvPr>
            <p:ph type="title"/>
          </p:nvPr>
        </p:nvSpPr>
        <p:spPr/>
        <p:txBody>
          <a:bodyPr/>
          <a:lstStyle/>
          <a:p>
            <a:pPr eaLnBrk="1" hangingPunct="1">
              <a:defRPr/>
            </a:pPr>
            <a:r>
              <a:rPr lang="zh-CN" altLang="en-US">
                <a:latin typeface="Times New Roman" panose="02020603050405020304" pitchFamily="18" charset="0"/>
              </a:rPr>
              <a:t>代理技术的缺点</a:t>
            </a:r>
            <a:r>
              <a:rPr lang="zh-CN" altLang="en-US">
                <a:latin typeface="宋体" pitchFamily="2" charset="-122"/>
              </a:rPr>
              <a:t> </a:t>
            </a:r>
            <a:endParaRPr lang="zh-CN" altLang="en-US">
              <a:latin typeface="宋体" pitchFamily="2" charset="-122"/>
            </a:endParaRPr>
          </a:p>
        </p:txBody>
      </p:sp>
      <p:sp>
        <p:nvSpPr>
          <p:cNvPr id="77826"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CC565C75-54DC-4A81-A1CD-ECD5F9A4EB96}" type="slidenum">
              <a:rPr lang="en-US" altLang="zh-CN" smtClean="0"/>
            </a:fld>
            <a:endParaRPr lang="en-US" altLang="zh-CN" smtClean="0"/>
          </a:p>
        </p:txBody>
      </p:sp>
      <p:sp>
        <p:nvSpPr>
          <p:cNvPr id="77829"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normAutofit fontScale="90000"/>
          </a:bodyPr>
          <a:lstStyle/>
          <a:p>
            <a:r>
              <a:rPr lang="zh-CN" altLang="en-US"/>
              <a:t>温故而知新</a:t>
            </a:r>
            <a:r>
              <a:rPr lang="en-US" altLang="zh-CN"/>
              <a:t>——</a:t>
            </a:r>
            <a:r>
              <a:rPr lang="zh-CN" altLang="en-US" smtClean="0"/>
              <a:t>代理服务器工作原理</a:t>
            </a:r>
            <a:endParaRPr lang="zh-CN" altLang="en-US"/>
          </a:p>
        </p:txBody>
      </p:sp>
      <p:sp>
        <p:nvSpPr>
          <p:cNvPr id="107525" name="Rectangle 5"/>
          <p:cNvSpPr>
            <a:spLocks noChangeArrowheads="1"/>
          </p:cNvSpPr>
          <p:nvPr/>
        </p:nvSpPr>
        <p:spPr bwMode="auto">
          <a:xfrm>
            <a:off x="2771800" y="3352924"/>
            <a:ext cx="6048672" cy="2308324"/>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anose="020B0604020202020204" pitchFamily="34" charset="0"/>
              <a:buChar char="•"/>
            </a:pPr>
            <a:r>
              <a:rPr lang="zh-CN" altLang="en-US" b="1" smtClean="0">
                <a:solidFill>
                  <a:srgbClr val="000000"/>
                </a:solidFill>
              </a:rPr>
              <a:t>从</a:t>
            </a:r>
            <a:r>
              <a:rPr lang="zh-CN" altLang="en-US" b="1">
                <a:solidFill>
                  <a:srgbClr val="000000"/>
                </a:solidFill>
              </a:rPr>
              <a:t>内部网络</a:t>
            </a:r>
            <a:r>
              <a:rPr lang="zh-CN" altLang="en-US" b="1" smtClean="0">
                <a:solidFill>
                  <a:srgbClr val="000000"/>
                </a:solidFill>
              </a:rPr>
              <a:t>客户机接受请求，如果客户机被授权</a:t>
            </a:r>
            <a:r>
              <a:rPr lang="zh-CN" altLang="en-US" b="1">
                <a:solidFill>
                  <a:srgbClr val="000000"/>
                </a:solidFill>
              </a:rPr>
              <a:t>了，代理服务器将代表</a:t>
            </a:r>
            <a:r>
              <a:rPr lang="zh-CN" altLang="en-US" b="1" smtClean="0">
                <a:solidFill>
                  <a:srgbClr val="000000"/>
                </a:solidFill>
              </a:rPr>
              <a:t>客户机与</a:t>
            </a:r>
            <a:r>
              <a:rPr lang="zh-CN" altLang="en-US" b="1">
                <a:solidFill>
                  <a:srgbClr val="000000"/>
                </a:solidFill>
              </a:rPr>
              <a:t>外部服务器进行通信。</a:t>
            </a:r>
            <a:endParaRPr lang="zh-CN" altLang="en-US" b="1">
              <a:solidFill>
                <a:srgbClr val="000000"/>
              </a:solidFill>
            </a:endParaRPr>
          </a:p>
          <a:p>
            <a:pPr marL="342900" indent="-342900">
              <a:buFont typeface="Arial" panose="020B0604020202020204" pitchFamily="34" charset="0"/>
              <a:buChar char="•"/>
            </a:pPr>
            <a:r>
              <a:rPr lang="zh-CN" altLang="en-US" b="1" smtClean="0">
                <a:solidFill>
                  <a:srgbClr val="000000"/>
                </a:solidFill>
              </a:rPr>
              <a:t>又</a:t>
            </a:r>
            <a:r>
              <a:rPr lang="zh-CN" altLang="en-US" b="1">
                <a:solidFill>
                  <a:srgbClr val="000000"/>
                </a:solidFill>
              </a:rPr>
              <a:t>称双宿主网关，是到目前为止</a:t>
            </a:r>
            <a:r>
              <a:rPr lang="en-US" altLang="zh-CN" b="1">
                <a:solidFill>
                  <a:srgbClr val="000000"/>
                </a:solidFill>
              </a:rPr>
              <a:t>,</a:t>
            </a:r>
            <a:r>
              <a:rPr lang="zh-CN" altLang="en-US" b="1">
                <a:solidFill>
                  <a:srgbClr val="000000"/>
                </a:solidFill>
              </a:rPr>
              <a:t>最流行的代理方式。</a:t>
            </a:r>
            <a:endParaRPr lang="zh-CN" altLang="en-US" b="1">
              <a:solidFill>
                <a:srgbClr val="00000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电路级网关</a:t>
            </a:r>
            <a:endParaRPr lang="zh-CN" altLang="en-US"/>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0"/>
          </p:nvPr>
        </p:nvSpPr>
        <p:spPr/>
        <p:txBody>
          <a:bodyPr/>
          <a:lstStyle/>
          <a:p>
            <a:pPr>
              <a:defRPr/>
            </a:pPr>
            <a:fld id="{85C95070-2358-41A3-8734-96042BDDDF06}"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92500" lnSpcReduction="10000"/>
          </a:bodyPr>
          <a:lstStyle/>
          <a:p>
            <a:r>
              <a:rPr lang="zh-CN" altLang="en-US" dirty="0" smtClean="0"/>
              <a:t>工作在（会话层）传输层，监控内外主机</a:t>
            </a:r>
            <a:r>
              <a:rPr lang="zh-CN" altLang="en-US" dirty="0"/>
              <a:t>间</a:t>
            </a:r>
            <a:r>
              <a:rPr lang="en-US" altLang="zh-CN" dirty="0"/>
              <a:t>TCP</a:t>
            </a:r>
            <a:r>
              <a:rPr lang="zh-CN" altLang="en-US" dirty="0"/>
              <a:t>握手信息，决定会话是否合法</a:t>
            </a:r>
            <a:r>
              <a:rPr lang="zh-CN" altLang="en-US" dirty="0" smtClean="0"/>
              <a:t>。</a:t>
            </a:r>
            <a:endParaRPr lang="en-US" altLang="zh-CN" dirty="0" smtClean="0"/>
          </a:p>
          <a:p>
            <a:pPr lvl="1"/>
            <a:r>
              <a:rPr lang="zh-CN" altLang="en-US" dirty="0" smtClean="0"/>
              <a:t>接收客户端连接请求，代理客户端完成网络连接。</a:t>
            </a:r>
            <a:endParaRPr lang="en-US" altLang="zh-CN" dirty="0" smtClean="0"/>
          </a:p>
          <a:p>
            <a:pPr lvl="1"/>
            <a:r>
              <a:rPr lang="zh-CN" altLang="en-US" dirty="0" smtClean="0"/>
              <a:t>检查</a:t>
            </a:r>
            <a:r>
              <a:rPr lang="zh-CN" altLang="en-US" dirty="0"/>
              <a:t>双方</a:t>
            </a:r>
            <a:r>
              <a:rPr lang="en-US" altLang="zh-CN" dirty="0"/>
              <a:t>SYN，ACK</a:t>
            </a:r>
            <a:r>
              <a:rPr lang="zh-CN" altLang="en-US" dirty="0"/>
              <a:t>和序列数据是否合逻辑，来判断请求会话是否合法，合法则建立</a:t>
            </a:r>
            <a:r>
              <a:rPr lang="zh-CN" altLang="en-US" dirty="0" smtClean="0"/>
              <a:t>连接</a:t>
            </a:r>
            <a:endParaRPr lang="en-US" altLang="zh-CN" dirty="0" smtClean="0"/>
          </a:p>
          <a:p>
            <a:pPr lvl="1"/>
            <a:r>
              <a:rPr lang="zh-CN" altLang="en-US" dirty="0" smtClean="0"/>
              <a:t>之后，仅</a:t>
            </a:r>
            <a:r>
              <a:rPr lang="zh-CN" altLang="en-US" dirty="0"/>
              <a:t>在</a:t>
            </a:r>
            <a:r>
              <a:rPr lang="zh-CN" altLang="en-US" dirty="0" smtClean="0"/>
              <a:t>客户和服务器间中转（复制、传递）数据，而</a:t>
            </a:r>
            <a:r>
              <a:rPr lang="zh-CN" altLang="en-US" dirty="0"/>
              <a:t>不进行</a:t>
            </a:r>
            <a:r>
              <a:rPr lang="zh-CN" altLang="en-US" dirty="0" smtClean="0"/>
              <a:t>过滤。</a:t>
            </a:r>
            <a:endParaRPr lang="zh-CN" altLang="en-US" dirty="0" smtClean="0"/>
          </a:p>
        </p:txBody>
      </p:sp>
      <p:sp>
        <p:nvSpPr>
          <p:cNvPr id="201730" name="Rectangle 2"/>
          <p:cNvSpPr>
            <a:spLocks noGrp="1" noChangeArrowheads="1"/>
          </p:cNvSpPr>
          <p:nvPr>
            <p:ph type="title"/>
          </p:nvPr>
        </p:nvSpPr>
        <p:spPr/>
        <p:txBody>
          <a:bodyPr>
            <a:normAutofit fontScale="90000"/>
          </a:bodyPr>
          <a:lstStyle/>
          <a:p>
            <a:r>
              <a:rPr lang="zh-CN" altLang="en-US" smtClean="0"/>
              <a:t>电路级网关 </a:t>
            </a:r>
            <a:r>
              <a:rPr lang="en-US" altLang="zh-CN" smtClean="0"/>
              <a:t>(</a:t>
            </a:r>
            <a:r>
              <a:rPr lang="en-US" altLang="zh-CN"/>
              <a:t>Circuit-level proxies</a:t>
            </a:r>
            <a:r>
              <a:rPr lang="zh-CN" altLang="en-US" smtClean="0"/>
              <a:t>）</a:t>
            </a:r>
            <a:endParaRPr lang="zh-CN" altLang="en-US"/>
          </a:p>
        </p:txBody>
      </p:sp>
      <p:sp>
        <p:nvSpPr>
          <p:cNvPr id="61442" name="日期占位符 3"/>
          <p:cNvSpPr>
            <a:spLocks noGrp="1"/>
          </p:cNvSpPr>
          <p:nvPr>
            <p:ph type="dt" sz="half" idx="2"/>
          </p:nvPr>
        </p:nvSpPr>
        <p:spPr/>
        <p:txBody>
          <a:bodyPr/>
          <a:lstStyle/>
          <a:p>
            <a:fld id="{FAB26F9A-FF99-4881-9ED5-5F545BD04CA9}" type="datetime1">
              <a:rPr lang="zh-CN" altLang="en-US" smtClean="0"/>
            </a:fld>
            <a:endParaRPr lang="en-US" altLang="zh-CN" smtClean="0"/>
          </a:p>
        </p:txBody>
      </p:sp>
      <p:sp>
        <p:nvSpPr>
          <p:cNvPr id="61444" name="灯片编号占位符 5"/>
          <p:cNvSpPr>
            <a:spLocks noGrp="1"/>
          </p:cNvSpPr>
          <p:nvPr>
            <p:ph type="sldNum" sz="quarter" idx="4"/>
          </p:nvPr>
        </p:nvSpPr>
        <p:spPr/>
        <p:txBody>
          <a:bodyPr/>
          <a:lstStyle/>
          <a:p>
            <a:fld id="{6FFEAF24-9ED7-46FF-9A83-A2C17AF0D7E2}" type="slidenum">
              <a:rPr lang="en-US" altLang="zh-CN" smtClean="0"/>
            </a:fld>
            <a:endParaRPr lang="en-US" altLang="zh-CN" smtClean="0"/>
          </a:p>
        </p:txBody>
      </p:sp>
      <p:grpSp>
        <p:nvGrpSpPr>
          <p:cNvPr id="6" name="Group 36"/>
          <p:cNvGrpSpPr/>
          <p:nvPr/>
        </p:nvGrpSpPr>
        <p:grpSpPr bwMode="auto">
          <a:xfrm>
            <a:off x="611560" y="4551363"/>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内部连接</a:t>
              </a:r>
              <a:endParaRPr kumimoji="0" lang="zh-CN" altLang="en-US">
                <a:latin typeface="宋体" pitchFamily="2" charset="-122"/>
              </a:endParaRP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外部</a:t>
              </a:r>
              <a:endParaRPr kumimoji="0" lang="zh-CN" altLang="en-US">
                <a:latin typeface="宋体" pitchFamily="2" charset="-122"/>
              </a:endParaRPr>
            </a:p>
            <a:p>
              <a:pPr algn="ctr" eaLnBrk="0" hangingPunct="0"/>
              <a:r>
                <a:rPr kumimoji="0" lang="zh-CN" altLang="en-US">
                  <a:latin typeface="宋体" pitchFamily="2" charset="-122"/>
                </a:rPr>
                <a:t>主机</a:t>
              </a:r>
              <a:endParaRPr kumimoji="0" lang="zh-CN" altLang="en-US">
                <a:latin typeface="宋体" pitchFamily="2" charset="-122"/>
              </a:endParaRP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电路层网关</a:t>
              </a:r>
              <a:endParaRPr kumimoji="0" lang="zh-CN" altLang="en-US">
                <a:latin typeface="宋体" pitchFamily="2" charset="-122"/>
              </a:endParaRP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ln>
          </p:spPr>
          <p:txBody>
            <a:bodyPr lIns="18000" tIns="10800" rIns="18000" bIns="10800"/>
            <a:lstStyle/>
            <a:p>
              <a:pPr algn="ctr" eaLnBrk="0" hangingPunct="0"/>
              <a:r>
                <a:rPr kumimoji="0" lang="zh-CN" altLang="en-US">
                  <a:latin typeface="宋体" pitchFamily="2" charset="-122"/>
                </a:rPr>
                <a:t>内部</a:t>
              </a:r>
              <a:endParaRPr kumimoji="0" lang="zh-CN" altLang="en-US">
                <a:latin typeface="宋体" pitchFamily="2" charset="-122"/>
              </a:endParaRPr>
            </a:p>
            <a:p>
              <a:pPr algn="ctr" eaLnBrk="0" hangingPunct="0"/>
              <a:r>
                <a:rPr kumimoji="0" lang="zh-CN" altLang="en-US">
                  <a:latin typeface="宋体" pitchFamily="2" charset="-122"/>
                </a:rPr>
                <a:t>主机</a:t>
              </a:r>
              <a:endParaRPr kumimoji="0" lang="zh-CN" altLang="en-US">
                <a:latin typeface="宋体" pitchFamily="2" charset="-122"/>
              </a:endParaRP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ln>
          </p:spPr>
          <p:txBody>
            <a:bodyPr lIns="18000" tIns="10800" rIns="18000" bIns="10800"/>
            <a:lstStyle/>
            <a:p>
              <a:pPr algn="ctr" eaLnBrk="0" hangingPunct="0"/>
              <a:r>
                <a:rPr kumimoji="0" lang="zh-CN" altLang="en-US">
                  <a:latin typeface="宋体" pitchFamily="2" charset="-122"/>
                </a:rPr>
                <a:t>外部连接</a:t>
              </a:r>
              <a:endParaRPr kumimoji="0" lang="zh-CN" altLang="en-US">
                <a:latin typeface="宋体" pitchFamily="2" charset="-122"/>
              </a:endParaRP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out</a:t>
              </a:r>
              <a:endParaRPr kumimoji="0" lang="en-US" altLang="zh-CN">
                <a:latin typeface="Times New Roman" panose="02020603050405020304" pitchFamily="18" charset="0"/>
              </a:endParaRP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in</a:t>
              </a:r>
              <a:endParaRPr kumimoji="0" lang="en-US" altLang="zh-CN">
                <a:latin typeface="Times New Roman" panose="02020603050405020304" pitchFamily="18" charset="0"/>
              </a:endParaRP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out</a:t>
              </a:r>
              <a:endParaRPr kumimoji="0" lang="en-US" altLang="zh-CN">
                <a:latin typeface="Times New Roman" panose="02020603050405020304" pitchFamily="18" charset="0"/>
              </a:endParaRP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in</a:t>
              </a:r>
              <a:endParaRPr kumimoji="0" lang="en-US" altLang="zh-CN">
                <a:latin typeface="Times New Roman" panose="02020603050405020304" pitchFamily="18" charset="0"/>
              </a:endParaRP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out</a:t>
              </a:r>
              <a:endParaRPr kumimoji="0" lang="en-US" altLang="zh-CN">
                <a:latin typeface="Times New Roman" panose="02020603050405020304" pitchFamily="18" charset="0"/>
              </a:endParaRP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ln>
          </p:spPr>
          <p:txBody>
            <a:bodyPr lIns="3600" tIns="3600" rIns="3600" bIns="3600"/>
            <a:lstStyle/>
            <a:p>
              <a:pPr algn="ctr" eaLnBrk="0" hangingPunct="0"/>
              <a:r>
                <a:rPr kumimoji="0" lang="en-US" altLang="zh-CN">
                  <a:latin typeface="Times New Roman" panose="02020603050405020304" pitchFamily="18" charset="0"/>
                </a:rPr>
                <a:t>in</a:t>
              </a:r>
              <a:endParaRPr kumimoji="0" lang="en-US" altLang="zh-CN">
                <a:latin typeface="Times New Roman" panose="02020603050405020304" pitchFamily="18" charset="0"/>
              </a:endParaRP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a:t>使用</a:t>
            </a:r>
            <a:r>
              <a:rPr lang="en-US" altLang="zh-CN" dirty="0"/>
              <a:t>SOCKS</a:t>
            </a:r>
            <a:r>
              <a:rPr lang="zh-CN" altLang="en-US" dirty="0"/>
              <a:t>协议的电路层网关最流行</a:t>
            </a:r>
            <a:endParaRPr lang="en-US" altLang="zh-CN" dirty="0"/>
          </a:p>
          <a:p>
            <a:r>
              <a:rPr lang="en-US" altLang="zh-CN" dirty="0"/>
              <a:t>Socks</a:t>
            </a:r>
            <a:r>
              <a:rPr lang="zh-CN" altLang="en-US" dirty="0"/>
              <a:t>代理：通用代理服务器</a:t>
            </a:r>
            <a:endParaRPr lang="en-US" altLang="zh-CN" dirty="0"/>
          </a:p>
          <a:p>
            <a:pPr lvl="1"/>
            <a:r>
              <a:rPr lang="zh-CN" altLang="en-US" dirty="0"/>
              <a:t>不同于应用层代理，只简单地传递数据包，而不必关心何种应用协议。比其他应用层代理要快得多。通常绑定在</a:t>
            </a:r>
            <a:r>
              <a:rPr lang="en-US" altLang="zh-CN" dirty="0"/>
              <a:t>1080</a:t>
            </a:r>
            <a:r>
              <a:rPr lang="zh-CN" altLang="en-US" dirty="0" smtClean="0"/>
              <a:t>端口</a:t>
            </a:r>
            <a:endParaRPr lang="zh-CN" altLang="en-US" dirty="0"/>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fld>
            <a:endParaRPr lang="en-US" altLang="zh-CN"/>
          </a:p>
        </p:txBody>
      </p:sp>
      <p:pic>
        <p:nvPicPr>
          <p:cNvPr id="10" name="Picture 3" descr="092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095" y="4087198"/>
            <a:ext cx="7417321" cy="236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9"/>
          <p:cNvPicPr>
            <a:picLocks noChangeAspect="1" noChangeArrowheads="1"/>
          </p:cNvPicPr>
          <p:nvPr/>
        </p:nvPicPr>
        <p:blipFill>
          <a:blip r:embed="rId2"/>
          <a:srcRect/>
          <a:stretch>
            <a:fillRect/>
          </a:stretch>
        </p:blipFill>
        <p:spPr bwMode="auto">
          <a:xfrm>
            <a:off x="8316416" y="-104107"/>
            <a:ext cx="4222750" cy="4529138"/>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dirty="0" smtClean="0"/>
              <a:t>常用</a:t>
            </a:r>
            <a:r>
              <a:rPr lang="zh-CN" altLang="en-US" dirty="0"/>
              <a:t>于向外</a:t>
            </a:r>
            <a:r>
              <a:rPr lang="zh-CN" altLang="en-US" dirty="0" smtClean="0"/>
              <a:t>连接：</a:t>
            </a:r>
            <a:endParaRPr lang="en-US" altLang="zh-CN" dirty="0" smtClean="0"/>
          </a:p>
          <a:p>
            <a:r>
              <a:rPr lang="zh-CN" altLang="en-US" dirty="0" smtClean="0"/>
              <a:t>优点：堡垒</a:t>
            </a:r>
            <a:r>
              <a:rPr lang="zh-CN" altLang="en-US" dirty="0"/>
              <a:t>主机</a:t>
            </a:r>
            <a:r>
              <a:rPr lang="zh-CN" altLang="en-US" dirty="0" smtClean="0"/>
              <a:t>可设成</a:t>
            </a:r>
            <a:r>
              <a:rPr lang="zh-CN" altLang="en-US" dirty="0"/>
              <a:t>混合</a:t>
            </a:r>
            <a:r>
              <a:rPr lang="zh-CN" altLang="en-US" dirty="0" smtClean="0"/>
              <a:t>网关：</a:t>
            </a:r>
            <a:endParaRPr lang="en-US" altLang="zh-CN" dirty="0" smtClean="0"/>
          </a:p>
          <a:p>
            <a:pPr lvl="1"/>
            <a:r>
              <a:rPr lang="zh-CN" altLang="en-US" dirty="0" smtClean="0"/>
              <a:t>电路层网关：对外</a:t>
            </a:r>
            <a:r>
              <a:rPr lang="zh-CN" altLang="en-US" dirty="0"/>
              <a:t>连接支持电路层</a:t>
            </a:r>
            <a:r>
              <a:rPr lang="zh-CN" altLang="en-US" dirty="0" smtClean="0"/>
              <a:t>功能，方便</a:t>
            </a:r>
            <a:r>
              <a:rPr lang="zh-CN" altLang="en-US" dirty="0"/>
              <a:t>内部用户访问</a:t>
            </a:r>
            <a:r>
              <a:rPr lang="en-US" altLang="zh-CN" dirty="0"/>
              <a:t>Internet</a:t>
            </a:r>
            <a:r>
              <a:rPr lang="zh-CN" altLang="en-US" dirty="0"/>
              <a:t>服务</a:t>
            </a:r>
            <a:endParaRPr lang="en-US" altLang="zh-CN" dirty="0"/>
          </a:p>
          <a:p>
            <a:pPr lvl="1"/>
            <a:r>
              <a:rPr lang="zh-CN" altLang="en-US" dirty="0" smtClean="0"/>
              <a:t>应用层网关：对入</a:t>
            </a:r>
            <a:r>
              <a:rPr lang="zh-CN" altLang="en-US" dirty="0"/>
              <a:t>连接支持应用层或代理服务</a:t>
            </a:r>
            <a:r>
              <a:rPr lang="zh-CN" altLang="en-US" dirty="0" smtClean="0"/>
              <a:t>，</a:t>
            </a:r>
            <a:r>
              <a:rPr lang="zh-CN" altLang="en-US" dirty="0"/>
              <a:t>提供保护内部网络免于外部攻击的防火墙</a:t>
            </a:r>
            <a:r>
              <a:rPr lang="zh-CN" altLang="en-US" dirty="0" smtClean="0"/>
              <a:t>功能</a:t>
            </a:r>
            <a:endParaRPr lang="en-US" altLang="zh-CN" dirty="0" smtClean="0"/>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a:t>常提供网络地址转换</a:t>
            </a:r>
            <a:r>
              <a:rPr lang="en-US" altLang="zh-CN"/>
              <a:t>NAT</a:t>
            </a:r>
            <a:endParaRPr lang="en-US" altLang="zh-CN"/>
          </a:p>
          <a:p>
            <a:pPr lvl="1" algn="just"/>
            <a:r>
              <a:rPr lang="zh-CN" altLang="en-US" smtClean="0">
                <a:latin typeface="宋体" pitchFamily="2" charset="-122"/>
                <a:cs typeface="Times New Roman" panose="02020603050405020304" pitchFamily="18" charset="0"/>
              </a:rPr>
              <a:t>将</a:t>
            </a:r>
            <a:r>
              <a:rPr lang="zh-CN" altLang="en-US">
                <a:latin typeface="宋体" pitchFamily="2" charset="-122"/>
                <a:cs typeface="Times New Roman" panose="02020603050405020304" pitchFamily="18" charset="0"/>
              </a:rPr>
              <a:t>内部主机的</a:t>
            </a:r>
            <a:r>
              <a:rPr lang="en-US" altLang="zh-CN" smtClean="0">
                <a:latin typeface="宋体" pitchFamily="2" charset="-122"/>
                <a:cs typeface="Times New Roman" panose="02020603050405020304" pitchFamily="18" charset="0"/>
              </a:rPr>
              <a:t>IP</a:t>
            </a:r>
            <a:r>
              <a:rPr lang="zh-CN" altLang="en-US" smtClean="0">
                <a:latin typeface="宋体" pitchFamily="2" charset="-122"/>
                <a:cs typeface="Times New Roman" panose="02020603050405020304" pitchFamily="18" charset="0"/>
              </a:rPr>
              <a:t>（内部</a:t>
            </a:r>
            <a:r>
              <a:rPr lang="zh-CN" altLang="en-US">
                <a:latin typeface="宋体" pitchFamily="2" charset="-122"/>
                <a:cs typeface="Times New Roman" panose="02020603050405020304" pitchFamily="18" charset="0"/>
              </a:rPr>
              <a:t>）</a:t>
            </a:r>
            <a:r>
              <a:rPr lang="zh-CN" altLang="en-US" smtClean="0">
                <a:latin typeface="宋体" pitchFamily="2" charset="-122"/>
                <a:cs typeface="Times New Roman" panose="02020603050405020304" pitchFamily="18" charset="0"/>
              </a:rPr>
              <a:t>地址转换</a:t>
            </a:r>
            <a:r>
              <a:rPr lang="zh-CN" altLang="en-US">
                <a:latin typeface="宋体" pitchFamily="2" charset="-122"/>
                <a:cs typeface="Times New Roman" panose="02020603050405020304" pitchFamily="18" charset="0"/>
              </a:rPr>
              <a:t>为某一固定或者某范围内</a:t>
            </a:r>
            <a:r>
              <a:rPr lang="zh-CN" altLang="en-US" smtClean="0">
                <a:latin typeface="宋体" pitchFamily="2" charset="-122"/>
                <a:cs typeface="Times New Roman" panose="02020603050405020304" pitchFamily="18" charset="0"/>
              </a:rPr>
              <a:t>的</a:t>
            </a:r>
            <a:r>
              <a:rPr lang="en-US" altLang="zh-CN" smtClean="0">
                <a:latin typeface="宋体" pitchFamily="2" charset="-122"/>
                <a:cs typeface="Times New Roman" panose="02020603050405020304" pitchFamily="18" charset="0"/>
              </a:rPr>
              <a:t>IP</a:t>
            </a:r>
            <a:r>
              <a:rPr lang="zh-CN" altLang="en-US" smtClean="0">
                <a:latin typeface="宋体" pitchFamily="2" charset="-122"/>
                <a:cs typeface="Times New Roman" panose="02020603050405020304" pitchFamily="18" charset="0"/>
              </a:rPr>
              <a:t>（外部</a:t>
            </a:r>
            <a:r>
              <a:rPr lang="zh-CN" altLang="en-US">
                <a:latin typeface="宋体" pitchFamily="2" charset="-122"/>
                <a:cs typeface="Times New Roman" panose="02020603050405020304" pitchFamily="18" charset="0"/>
              </a:rPr>
              <a:t>）地址，而使从网络外部无法探测到它们</a:t>
            </a:r>
            <a:r>
              <a:rPr lang="zh-CN" altLang="en-US" smtClean="0">
                <a:latin typeface="宋体" pitchFamily="2" charset="-122"/>
                <a:cs typeface="Times New Roman" panose="02020603050405020304" pitchFamily="18" charset="0"/>
              </a:rPr>
              <a:t>。</a:t>
            </a:r>
            <a:endParaRPr lang="zh-CN" altLang="en-US"/>
          </a:p>
        </p:txBody>
      </p:sp>
      <p:sp>
        <p:nvSpPr>
          <p:cNvPr id="2" name="标题 1"/>
          <p:cNvSpPr>
            <a:spLocks noGrp="1"/>
          </p:cNvSpPr>
          <p:nvPr>
            <p:ph type="title"/>
          </p:nvPr>
        </p:nvSpPr>
        <p:spPr/>
        <p:txBody>
          <a:bodyPr/>
          <a:lstStyle/>
          <a:p>
            <a:r>
              <a:rPr lang="zh-CN" altLang="en-US">
                <a:latin typeface="宋体" pitchFamily="2" charset="-122"/>
              </a:rPr>
              <a:t>网络</a:t>
            </a:r>
            <a:r>
              <a:rPr lang="zh-CN" altLang="en-US" smtClean="0">
                <a:latin typeface="宋体" pitchFamily="2" charset="-122"/>
              </a:rPr>
              <a:t>地址转换</a:t>
            </a:r>
            <a:r>
              <a:rPr lang="zh-CN" altLang="en-US">
                <a:latin typeface="宋体" pitchFamily="2" charset="-122"/>
                <a:cs typeface="Times New Roman" panose="02020603050405020304" pitchFamily="18" charset="0"/>
              </a:rPr>
              <a:t>（</a:t>
            </a:r>
            <a:r>
              <a:rPr lang="en-US" altLang="zh-CN" smtClean="0">
                <a:latin typeface="宋体" pitchFamily="2" charset="-122"/>
                <a:cs typeface="Times New Roman" panose="02020603050405020304" pitchFamily="18" charset="0"/>
              </a:rPr>
              <a:t>NAT</a:t>
            </a:r>
            <a:r>
              <a:rPr lang="zh-CN" altLang="en-US" smtClean="0">
                <a:latin typeface="宋体" pitchFamily="2" charset="-122"/>
                <a:cs typeface="Times New Roman" panose="02020603050405020304" pitchFamily="18" charset="0"/>
              </a:rPr>
              <a:t>）</a:t>
            </a:r>
            <a:endParaRPr lang="zh-CN" altLang="en-US"/>
          </a:p>
        </p:txBody>
      </p:sp>
      <p:sp>
        <p:nvSpPr>
          <p:cNvPr id="5" name="灯片编号占位符 4"/>
          <p:cNvSpPr>
            <a:spLocks noGrp="1"/>
          </p:cNvSpPr>
          <p:nvPr>
            <p:ph type="sldNum" sz="quarter" idx="4"/>
          </p:nvPr>
        </p:nvSpPr>
        <p:spPr/>
        <p:txBody>
          <a:bodyPr/>
          <a:lstStyle/>
          <a:p>
            <a:pPr>
              <a:defRPr/>
            </a:pPr>
            <a:fld id="{DF5FE1C5-8DED-4333-8274-6A7BAD09051A}" type="slidenum">
              <a:rPr lang="en-US" altLang="zh-CN" smtClean="0"/>
            </a:fld>
            <a:endParaRPr lang="en-US" altLang="zh-CN"/>
          </a:p>
        </p:txBody>
      </p:sp>
      <p:pic>
        <p:nvPicPr>
          <p:cNvPr id="7" name="Picture 5" descr="137946"/>
          <p:cNvPicPr>
            <a:picLocks noChangeAspect="1" noChangeArrowheads="1"/>
          </p:cNvPicPr>
          <p:nvPr/>
        </p:nvPicPr>
        <p:blipFill>
          <a:blip r:embed="rId1"/>
          <a:stretch>
            <a:fillRect/>
          </a:stretch>
        </p:blipFill>
        <p:spPr>
          <a:xfrm>
            <a:off x="2483768" y="3717032"/>
            <a:ext cx="3771900" cy="2019300"/>
          </a:xfrm>
          <a:prstGeom prst="rect">
            <a:avLst/>
          </a:prstGeom>
          <a:noFill/>
        </p:spPr>
      </p:pic>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latin typeface="Times New Roman" panose="02020603050405020304" pitchFamily="18" charset="0"/>
              </a:rPr>
              <a:t>第八章 防火墙</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idx="1"/>
          </p:nvPr>
        </p:nvSpPr>
        <p:spPr/>
        <p:txBody>
          <a:bodyPr>
            <a:normAutofit/>
          </a:bodyPr>
          <a:lstStyle/>
          <a:p>
            <a:pPr algn="just" eaLnBrk="1" hangingPunct="1"/>
            <a:r>
              <a:rPr lang="zh-CN" altLang="en-US" sz="2800" smtClean="0"/>
              <a:t>静态</a:t>
            </a:r>
            <a:r>
              <a:rPr lang="en-US" altLang="zh-CN" sz="2800" smtClean="0"/>
              <a:t>NAT</a:t>
            </a:r>
            <a:r>
              <a:rPr lang="zh-CN" altLang="en-US" sz="2800" smtClean="0"/>
              <a:t>（</a:t>
            </a:r>
            <a:r>
              <a:rPr lang="en-US" altLang="zh-CN" sz="2800" smtClean="0"/>
              <a:t>Static NAT</a:t>
            </a:r>
            <a:r>
              <a:rPr lang="zh-CN" altLang="en-US" sz="2800" smtClean="0"/>
              <a:t>）</a:t>
            </a:r>
            <a:endParaRPr lang="en-US" altLang="zh-CN" sz="2800" smtClean="0"/>
          </a:p>
          <a:p>
            <a:pPr lvl="1" algn="just"/>
            <a:r>
              <a:rPr lang="zh-CN" altLang="en-US" sz="2400" smtClean="0"/>
              <a:t>内部私有</a:t>
            </a:r>
            <a:r>
              <a:rPr lang="en-US" altLang="zh-CN" sz="2400" smtClean="0"/>
              <a:t>IP</a:t>
            </a:r>
            <a:r>
              <a:rPr lang="zh-CN" altLang="en-US" sz="2400" smtClean="0"/>
              <a:t>转换为公有</a:t>
            </a:r>
            <a:r>
              <a:rPr lang="en-US" altLang="zh-CN" sz="2400" smtClean="0"/>
              <a:t>IP</a:t>
            </a:r>
            <a:r>
              <a:rPr lang="zh-CN" altLang="en-US" sz="2400" smtClean="0"/>
              <a:t>地址，一对一，固定转换</a:t>
            </a:r>
            <a:endParaRPr lang="zh-CN" altLang="en-US" sz="2400" smtClean="0"/>
          </a:p>
          <a:p>
            <a:pPr algn="just" eaLnBrk="1" hangingPunct="1"/>
            <a:r>
              <a:rPr lang="zh-CN" altLang="en-US" sz="2800" smtClean="0"/>
              <a:t>动态地址</a:t>
            </a:r>
            <a:r>
              <a:rPr lang="en-US" altLang="zh-CN" sz="2800" smtClean="0"/>
              <a:t>NAT</a:t>
            </a:r>
            <a:r>
              <a:rPr lang="zh-CN" altLang="en-US" sz="2800" smtClean="0"/>
              <a:t>（</a:t>
            </a:r>
            <a:r>
              <a:rPr lang="en-US" altLang="zh-CN" sz="2800" smtClean="0"/>
              <a:t>Dynamic NAT</a:t>
            </a:r>
            <a:r>
              <a:rPr lang="zh-CN" altLang="en-US" sz="2800" smtClean="0"/>
              <a:t>）</a:t>
            </a:r>
            <a:endParaRPr lang="en-US" altLang="zh-CN" sz="2800" smtClean="0"/>
          </a:p>
          <a:p>
            <a:pPr lvl="1" algn="just"/>
            <a:r>
              <a:rPr lang="zh-CN" altLang="en-US" sz="2400" smtClean="0"/>
              <a:t>私有</a:t>
            </a:r>
            <a:r>
              <a:rPr lang="en-US" altLang="zh-CN" sz="2400" smtClean="0"/>
              <a:t>IP</a:t>
            </a:r>
            <a:r>
              <a:rPr lang="zh-CN" altLang="en-US" sz="2400" smtClean="0"/>
              <a:t>随机转换为多个合法公用外部</a:t>
            </a:r>
            <a:r>
              <a:rPr lang="en-US" altLang="zh-CN" sz="2400" smtClean="0"/>
              <a:t>IP</a:t>
            </a:r>
            <a:r>
              <a:rPr lang="zh-CN" altLang="en-US" sz="2400" smtClean="0"/>
              <a:t>集中之一。</a:t>
            </a:r>
            <a:endParaRPr lang="zh-CN" altLang="en-US" sz="2400" smtClean="0"/>
          </a:p>
          <a:p>
            <a:pPr algn="just" eaLnBrk="1" hangingPunct="1"/>
            <a:r>
              <a:rPr lang="zh-CN" altLang="en-US" sz="2800" smtClean="0"/>
              <a:t>端口转换</a:t>
            </a:r>
            <a:r>
              <a:rPr lang="en-US" altLang="zh-CN" sz="2800" smtClean="0"/>
              <a:t>NAPT</a:t>
            </a:r>
            <a:r>
              <a:rPr lang="zh-CN" altLang="en-US" sz="2800" smtClean="0"/>
              <a:t>（</a:t>
            </a:r>
            <a:r>
              <a:rPr lang="en-US" altLang="zh-CN" sz="2800" smtClean="0"/>
              <a:t>Network Address Port Translation</a:t>
            </a:r>
            <a:r>
              <a:rPr lang="zh-CN" altLang="en-US" sz="2800" smtClean="0"/>
              <a:t>）</a:t>
            </a:r>
            <a:endParaRPr lang="en-US" altLang="zh-CN" sz="2800" smtClean="0"/>
          </a:p>
          <a:p>
            <a:pPr lvl="1" algn="just"/>
            <a:r>
              <a:rPr lang="zh-CN" altLang="en-US" sz="2400" smtClean="0"/>
              <a:t>内部所有主机共享一个合法外部</a:t>
            </a:r>
            <a:r>
              <a:rPr lang="en-US" altLang="zh-CN" sz="2400" smtClean="0"/>
              <a:t>IP</a:t>
            </a:r>
            <a:endParaRPr lang="en-US" altLang="zh-CN" sz="2400" smtClean="0"/>
          </a:p>
          <a:p>
            <a:pPr lvl="1" algn="just"/>
            <a:r>
              <a:rPr lang="zh-CN" altLang="en-US" sz="2400" smtClean="0"/>
              <a:t>内部</a:t>
            </a:r>
            <a:r>
              <a:rPr lang="en-US" altLang="zh-CN" sz="2400" smtClean="0"/>
              <a:t>IP+</a:t>
            </a:r>
            <a:r>
              <a:rPr lang="zh-CN" altLang="en-US" sz="2400" smtClean="0"/>
              <a:t>源端口</a:t>
            </a:r>
            <a:r>
              <a:rPr lang="en-US" altLang="zh-CN" sz="2400" smtClean="0"/>
              <a:t>——</a:t>
            </a:r>
            <a:r>
              <a:rPr lang="zh-CN" altLang="en-US" sz="2400" smtClean="0"/>
              <a:t>全局</a:t>
            </a:r>
            <a:r>
              <a:rPr lang="en-US" altLang="zh-CN" sz="2400" smtClean="0"/>
              <a:t>IP</a:t>
            </a:r>
            <a:r>
              <a:rPr lang="zh-CN" altLang="en-US" sz="2400" smtClean="0"/>
              <a:t>地址</a:t>
            </a:r>
            <a:r>
              <a:rPr lang="en-US" altLang="zh-CN" sz="2400" smtClean="0"/>
              <a:t>+</a:t>
            </a:r>
            <a:r>
              <a:rPr lang="zh-CN" altLang="en-US" sz="2400" smtClean="0"/>
              <a:t>大于</a:t>
            </a:r>
            <a:r>
              <a:rPr lang="en-US" altLang="zh-CN" sz="2400" smtClean="0"/>
              <a:t>1024</a:t>
            </a:r>
            <a:r>
              <a:rPr lang="zh-CN" altLang="en-US" sz="2400" smtClean="0"/>
              <a:t>的端口号。</a:t>
            </a:r>
            <a:endParaRPr lang="en-US" altLang="zh-CN" sz="2400" smtClean="0"/>
          </a:p>
        </p:txBody>
      </p:sp>
      <p:sp>
        <p:nvSpPr>
          <p:cNvPr id="1076226" name="Rectangle 2"/>
          <p:cNvSpPr>
            <a:spLocks noGrp="1" noChangeArrowheads="1"/>
          </p:cNvSpPr>
          <p:nvPr>
            <p:ph type="title"/>
          </p:nvPr>
        </p:nvSpPr>
        <p:spPr/>
        <p:txBody>
          <a:bodyPr/>
          <a:lstStyle/>
          <a:p>
            <a:pPr eaLnBrk="1" hangingPunct="1">
              <a:defRPr/>
            </a:pPr>
            <a:r>
              <a:rPr lang="en-US" altLang="zh-CN">
                <a:latin typeface="宋体" pitchFamily="2" charset="-122"/>
              </a:rPr>
              <a:t>NAT</a:t>
            </a:r>
            <a:r>
              <a:rPr lang="zh-CN" altLang="en-US">
                <a:latin typeface="宋体" pitchFamily="2" charset="-122"/>
              </a:rPr>
              <a:t>类型</a:t>
            </a:r>
            <a:endParaRPr lang="zh-CN" altLang="en-US">
              <a:latin typeface="宋体" pitchFamily="2" charset="-122"/>
            </a:endParaRPr>
          </a:p>
        </p:txBody>
      </p:sp>
      <p:sp>
        <p:nvSpPr>
          <p:cNvPr id="65538"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C3902576-4872-4E2A-B937-9CB12474C2FF}" type="slidenum">
              <a:rPr lang="en-US" altLang="zh-CN" smtClean="0"/>
            </a:fld>
            <a:endParaRPr lang="en-US" altLang="zh-CN" smtClean="0"/>
          </a:p>
        </p:txBody>
      </p:sp>
      <p:sp>
        <p:nvSpPr>
          <p:cNvPr id="6554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自适应代理防火墙</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lnSpcReduction="10000"/>
          </a:bodyPr>
          <a:lstStyle/>
          <a:p>
            <a:r>
              <a:rPr lang="zh-CN" altLang="en-US" smtClean="0"/>
              <a:t>组成：</a:t>
            </a:r>
            <a:endParaRPr lang="en-US" altLang="zh-CN" smtClean="0"/>
          </a:p>
          <a:p>
            <a:pPr lvl="1"/>
            <a:r>
              <a:rPr lang="zh-CN" altLang="en-US" smtClean="0"/>
              <a:t>自</a:t>
            </a:r>
            <a:r>
              <a:rPr lang="zh-CN" altLang="en-US"/>
              <a:t>适应代理</a:t>
            </a:r>
            <a:r>
              <a:rPr lang="zh-CN" altLang="en-US" smtClean="0"/>
              <a:t>服务器</a:t>
            </a:r>
            <a:endParaRPr lang="en-US" altLang="zh-CN" smtClean="0"/>
          </a:p>
          <a:p>
            <a:pPr lvl="1"/>
            <a:r>
              <a:rPr lang="zh-CN" altLang="en-US" smtClean="0"/>
              <a:t>动态</a:t>
            </a:r>
            <a:r>
              <a:rPr lang="zh-CN" altLang="en-US"/>
              <a:t>包</a:t>
            </a:r>
            <a:r>
              <a:rPr lang="zh-CN" altLang="en-US" smtClean="0"/>
              <a:t>过滤器</a:t>
            </a:r>
            <a:endParaRPr lang="en-US" altLang="zh-CN" smtClean="0"/>
          </a:p>
          <a:p>
            <a:r>
              <a:rPr lang="zh-CN" altLang="en-US"/>
              <a:t>配置：</a:t>
            </a:r>
            <a:endParaRPr lang="en-US" altLang="zh-CN"/>
          </a:p>
          <a:p>
            <a:pPr lvl="1"/>
            <a:r>
              <a:rPr lang="zh-CN" altLang="en-US"/>
              <a:t>所需的服务类型</a:t>
            </a:r>
            <a:endParaRPr lang="en-US" altLang="zh-CN"/>
          </a:p>
          <a:p>
            <a:pPr lvl="1"/>
            <a:r>
              <a:rPr lang="zh-CN" altLang="en-US"/>
              <a:t>安全级别</a:t>
            </a:r>
            <a:endParaRPr lang="zh-CN" altLang="en-US"/>
          </a:p>
          <a:p>
            <a:r>
              <a:rPr lang="zh-CN" altLang="en-US" smtClean="0"/>
              <a:t>根据</a:t>
            </a:r>
            <a:r>
              <a:rPr lang="zh-CN" altLang="en-US"/>
              <a:t>用户的配置，</a:t>
            </a:r>
            <a:r>
              <a:rPr lang="zh-CN" altLang="en-US" smtClean="0"/>
              <a:t>决定</a:t>
            </a:r>
            <a:endParaRPr lang="en-US" altLang="zh-CN" smtClean="0"/>
          </a:p>
          <a:p>
            <a:pPr lvl="1"/>
            <a:r>
              <a:rPr lang="zh-CN" altLang="en-US" smtClean="0"/>
              <a:t>使用</a:t>
            </a:r>
            <a:r>
              <a:rPr lang="zh-CN" altLang="en-US"/>
              <a:t>代理服务从应用层代理</a:t>
            </a:r>
            <a:r>
              <a:rPr lang="zh-CN" altLang="en-US" smtClean="0"/>
              <a:t>请求</a:t>
            </a:r>
            <a:endParaRPr lang="en-US" altLang="zh-CN" smtClean="0"/>
          </a:p>
          <a:p>
            <a:pPr lvl="1"/>
            <a:r>
              <a:rPr lang="zh-CN" altLang="en-US" smtClean="0"/>
              <a:t>还是</a:t>
            </a:r>
            <a:r>
              <a:rPr lang="zh-CN" altLang="en-US"/>
              <a:t>从网络层转</a:t>
            </a:r>
            <a:r>
              <a:rPr lang="zh-CN" altLang="en-US" smtClean="0"/>
              <a:t>发包，</a:t>
            </a:r>
            <a:endParaRPr lang="en-US" altLang="zh-CN" smtClean="0"/>
          </a:p>
          <a:p>
            <a:pPr lvl="2"/>
            <a:r>
              <a:rPr lang="zh-CN" altLang="en-US" smtClean="0"/>
              <a:t>将</a:t>
            </a:r>
            <a:r>
              <a:rPr lang="zh-CN" altLang="en-US"/>
              <a:t>动态的通知包过滤器增减过滤规则，满足用户对速度和安全性的双重要求。</a:t>
            </a:r>
            <a:endParaRPr lang="zh-CN" altLang="en-US"/>
          </a:p>
          <a:p>
            <a:endParaRPr lang="zh-CN" altLang="en-US"/>
          </a:p>
        </p:txBody>
      </p:sp>
      <p:sp>
        <p:nvSpPr>
          <p:cNvPr id="6" name="标题 5"/>
          <p:cNvSpPr>
            <a:spLocks noGrp="1"/>
          </p:cNvSpPr>
          <p:nvPr>
            <p:ph type="title"/>
          </p:nvPr>
        </p:nvSpPr>
        <p:spPr/>
        <p:txBody>
          <a:bodyPr/>
          <a:lstStyle/>
          <a:p>
            <a:r>
              <a:rPr lang="zh-CN" altLang="en-US" smtClean="0"/>
              <a:t>自适应代理防火墙</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pPr eaLnBrk="1" fontAlgn="auto" hangingPunct="1">
              <a:spcAft>
                <a:spcPts val="0"/>
              </a:spcAft>
              <a:defRPr/>
            </a:pPr>
            <a:r>
              <a:rPr lang="zh-CN" altLang="en-US"/>
              <a:t>状态</a:t>
            </a:r>
            <a:r>
              <a:rPr lang="zh-CN" altLang="en-US" smtClean="0"/>
              <a:t>检测防火墙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79876" name="灯片编号占位符 5"/>
          <p:cNvSpPr>
            <a:spLocks noGrp="1"/>
          </p:cNvSpPr>
          <p:nvPr>
            <p:ph type="sldNum" sz="quarter" idx="10"/>
          </p:nvPr>
        </p:nvSpPr>
        <p:spPr bwMode="auto">
          <a:noFill/>
          <a:ln>
            <a:miter lim="800000"/>
          </a:ln>
        </p:spPr>
        <p:txBody>
          <a:bodyPr wrap="square" lIns="91440" tIns="45720" rIns="91440" bIns="45720" numCol="1" anchorCtr="0" compatLnSpc="1"/>
          <a:lstStyle/>
          <a:p>
            <a:fld id="{C21BC548-AB87-41FC-AE06-4CE9DDDA1C5E}" type="slidenum">
              <a:rPr lang="en-US" altLang="zh-CN" smtClean="0"/>
            </a:fld>
            <a:endParaRPr lang="en-US" altLang="zh-CN" smtClean="0"/>
          </a:p>
        </p:txBody>
      </p:sp>
      <p:sp>
        <p:nvSpPr>
          <p:cNvPr id="79874" name="日期占位符 3"/>
          <p:cNvSpPr>
            <a:spLocks noGrp="1"/>
          </p:cNvSpPr>
          <p:nvPr>
            <p:ph type="dt" sz="half" idx="4294967295"/>
          </p:nvPr>
        </p:nvSpPr>
        <p:spPr bwMode="auto">
          <a:xfrm>
            <a:off x="8116888" y="6408738"/>
            <a:ext cx="1027112" cy="449262"/>
          </a:xfrm>
          <a:noFill/>
          <a:ln>
            <a:miter lim="800000"/>
          </a:ln>
        </p:spPr>
        <p:txBody>
          <a:bodyPr wrap="square" lIns="91440" tIns="45720" rIns="91440" bIns="45720" numCol="1" anchorCtr="0" compatLnSpc="1"/>
          <a:lstStyle/>
          <a:p>
            <a:fld id="{A562BFC7-B917-4734-BDA3-793BCD289E54}" type="datetime1">
              <a:rPr lang="zh-CN" altLang="en-US" smtClean="0"/>
            </a:fld>
            <a:endParaRPr lang="en-US" altLang="zh-CN"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4.5</a:t>
            </a:r>
            <a:r>
              <a:rPr lang="zh-CN" altLang="en-US" dirty="0" smtClean="0"/>
              <a:t>层技术</a:t>
            </a:r>
            <a:endParaRPr lang="en-US" altLang="zh-CN" dirty="0" smtClean="0"/>
          </a:p>
          <a:p>
            <a:r>
              <a:rPr lang="zh-CN" altLang="en-US" dirty="0" smtClean="0"/>
              <a:t>采用基于连接的状态检测机制</a:t>
            </a:r>
            <a:endParaRPr lang="en-US" altLang="zh-CN" dirty="0" smtClean="0"/>
          </a:p>
          <a:p>
            <a:pPr lvl="1"/>
            <a:r>
              <a:rPr lang="zh-CN" altLang="en-US" dirty="0" smtClean="0"/>
              <a:t>在包过滤的同时，检察数据包之间的关联性</a:t>
            </a:r>
            <a:endParaRPr lang="en-US" altLang="zh-CN" dirty="0" smtClean="0"/>
          </a:p>
          <a:p>
            <a:pPr lvl="1"/>
            <a:r>
              <a:rPr lang="zh-CN" altLang="en-US" dirty="0" smtClean="0"/>
              <a:t>将同一连接的所有包作为一个整体的数据流看待</a:t>
            </a:r>
            <a:r>
              <a:rPr lang="en-US" altLang="zh-CN" dirty="0" smtClean="0"/>
              <a:t>(</a:t>
            </a:r>
            <a:r>
              <a:rPr lang="zh-CN" altLang="en-US" dirty="0" smtClean="0"/>
              <a:t>连接发起到结束全过程</a:t>
            </a:r>
            <a:r>
              <a:rPr lang="en-US" altLang="zh-CN" dirty="0" smtClean="0"/>
              <a:t>)</a:t>
            </a:r>
            <a:r>
              <a:rPr lang="zh-CN" altLang="en-US" dirty="0" smtClean="0"/>
              <a:t>，构成连接状态表</a:t>
            </a:r>
            <a:endParaRPr lang="en-US" altLang="zh-CN" dirty="0" smtClean="0"/>
          </a:p>
          <a:p>
            <a:pPr lvl="1"/>
            <a:r>
              <a:rPr lang="zh-CN" altLang="en-US" dirty="0" smtClean="0"/>
              <a:t>检查包括链路层、网络层、传输层、应用层的各种信息，结合规则表和状态表决定是否允许包通过。</a:t>
            </a:r>
            <a:endParaRPr lang="zh-CN" altLang="en-US" dirty="0" smtClean="0"/>
          </a:p>
          <a:p>
            <a:r>
              <a:rPr lang="zh-CN" altLang="en-US" dirty="0" smtClean="0"/>
              <a:t>动态连接状态表：</a:t>
            </a:r>
            <a:endParaRPr lang="en-US" altLang="zh-CN" dirty="0" smtClean="0"/>
          </a:p>
          <a:p>
            <a:pPr lvl="1"/>
            <a:r>
              <a:rPr lang="zh-CN" altLang="en-US" dirty="0" smtClean="0"/>
              <a:t>以前的通信信息</a:t>
            </a:r>
            <a:endParaRPr lang="en-US" altLang="zh-CN" dirty="0" smtClean="0"/>
          </a:p>
          <a:p>
            <a:pPr lvl="1"/>
            <a:r>
              <a:rPr lang="zh-CN" altLang="en-US" dirty="0" smtClean="0"/>
              <a:t>或相关应用程序信息</a:t>
            </a:r>
            <a:endParaRPr lang="en-US" altLang="zh-CN" dirty="0" smtClean="0"/>
          </a:p>
          <a:p>
            <a:r>
              <a:rPr lang="zh-CN" altLang="en-US" dirty="0" smtClean="0"/>
              <a:t>支持多种协议和应用，可方便地实现应用和服务扩充。</a:t>
            </a:r>
            <a:endParaRPr lang="en-US" altLang="zh-CN" dirty="0"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5"/>
          <p:cNvSpPr>
            <a:spLocks noGrp="1"/>
          </p:cNvSpPr>
          <p:nvPr>
            <p:ph type="dt" sz="half" idx="10"/>
          </p:nvPr>
        </p:nvSpPr>
        <p:spPr bwMode="auto">
          <a:noFill/>
          <a:ln>
            <a:miter lim="800000"/>
          </a:ln>
        </p:spPr>
        <p:txBody>
          <a:bodyPr wrap="square" lIns="91440" tIns="45720" rIns="91440" bIns="45720" numCol="1" anchorCtr="0" compatLnSpc="1"/>
          <a:lstStyle/>
          <a:p>
            <a:fld id="{0C44E117-78AA-4692-B596-96F13BF8322F}" type="datetime1">
              <a:rPr lang="zh-CN" altLang="en-US" sz="1600" smtClean="0"/>
            </a:fld>
            <a:endParaRPr lang="en-US" altLang="zh-CN" sz="1600" smtClean="0"/>
          </a:p>
        </p:txBody>
      </p:sp>
      <p:sp>
        <p:nvSpPr>
          <p:cNvPr id="91139" name="页脚占位符 6"/>
          <p:cNvSpPr>
            <a:spLocks noGrp="1"/>
          </p:cNvSpPr>
          <p:nvPr>
            <p:ph type="ftr" sz="quarter" idx="11"/>
          </p:nvPr>
        </p:nvSpPr>
        <p:spPr bwMode="auto">
          <a:noFill/>
          <a:ln>
            <a:miter lim="800000"/>
          </a:ln>
        </p:spPr>
        <p:txBody>
          <a:bodyPr wrap="square" lIns="91440" tIns="45720" rIns="91440" bIns="45720" numCol="1" anchorCtr="0" compatLnSpc="1"/>
          <a:lstStyle/>
          <a:p>
            <a:r>
              <a:rPr lang="en-US" altLang="zh-CN" sz="1600" smtClean="0"/>
              <a:t>Copyright</a:t>
            </a:r>
            <a:r>
              <a:rPr lang="en-US" altLang="zh-CN" sz="1600" smtClean="0">
                <a:latin typeface="宋体" pitchFamily="2" charset="-122"/>
              </a:rPr>
              <a:t>©</a:t>
            </a:r>
            <a:r>
              <a:rPr lang="zh-CN" altLang="en-US" sz="1600" smtClean="0"/>
              <a:t>电子科技大学计算机学院</a:t>
            </a:r>
            <a:endParaRPr lang="zh-CN" altLang="en-US" sz="1600" smtClean="0"/>
          </a:p>
        </p:txBody>
      </p:sp>
      <p:sp>
        <p:nvSpPr>
          <p:cNvPr id="91140" name="灯片编号占位符 7"/>
          <p:cNvSpPr>
            <a:spLocks noGrp="1"/>
          </p:cNvSpPr>
          <p:nvPr>
            <p:ph type="sldNum" sz="quarter" idx="12"/>
          </p:nvPr>
        </p:nvSpPr>
        <p:spPr bwMode="auto">
          <a:noFill/>
          <a:ln>
            <a:miter lim="800000"/>
          </a:ln>
        </p:spPr>
        <p:txBody>
          <a:bodyPr wrap="square" lIns="91440" tIns="45720" rIns="91440" bIns="45720" numCol="1" anchorCtr="0" compatLnSpc="1"/>
          <a:lstStyle/>
          <a:p>
            <a:fld id="{310AE894-D547-41F3-AAD6-70024CE2CE46}" type="slidenum">
              <a:rPr lang="en-US" altLang="zh-CN" sz="1600" smtClean="0"/>
            </a:fld>
            <a:endParaRPr lang="en-US" altLang="zh-CN" sz="1600" smtClean="0"/>
          </a:p>
        </p:txBody>
      </p:sp>
      <p:sp>
        <p:nvSpPr>
          <p:cNvPr id="475138" name="Rectangle 2"/>
          <p:cNvSpPr>
            <a:spLocks noGrp="1" noChangeArrowheads="1"/>
          </p:cNvSpPr>
          <p:nvPr>
            <p:ph type="title"/>
          </p:nvPr>
        </p:nvSpPr>
        <p:spPr/>
        <p:txBody>
          <a:bodyPr>
            <a:normAutofit/>
          </a:bodyPr>
          <a:lstStyle/>
          <a:p>
            <a:pPr>
              <a:defRPr/>
            </a:pPr>
            <a:r>
              <a:rPr lang="en-US" altLang="zh-CN" sz="4400" smtClean="0"/>
              <a:t>TCP</a:t>
            </a:r>
            <a:r>
              <a:rPr lang="zh-CN" altLang="en-US" sz="4400" smtClean="0"/>
              <a:t>状态转换图</a:t>
            </a:r>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6418" y="0"/>
            <a:ext cx="4857750" cy="6858000"/>
          </a:xfrm>
          <a:prstGeom prst="rect">
            <a:avLst/>
          </a:prstGeom>
        </p:spPr>
      </p:pic>
    </p:spTree>
  </p:cSld>
  <p:clrMapOvr>
    <a:masterClrMapping/>
  </p:clrMapOvr>
  <p:transition spd="slow">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fontScale="70000" lnSpcReduction="20000"/>
          </a:bodyPr>
          <a:lstStyle/>
          <a:p>
            <a:r>
              <a:rPr lang="zh-CN" altLang="en-US" smtClean="0"/>
              <a:t>跟踪链接，例，</a:t>
            </a:r>
            <a:r>
              <a:rPr lang="en-US" altLang="zh-CN" smtClean="0"/>
              <a:t>FTP</a:t>
            </a:r>
            <a:r>
              <a:rPr lang="zh-CN" altLang="en-US" smtClean="0"/>
              <a:t>传输，数据连接端口在控制连接中协商</a:t>
            </a:r>
            <a:endParaRPr lang="en-US" altLang="zh-CN" smtClean="0"/>
          </a:p>
          <a:p>
            <a:pPr lvl="1"/>
            <a:r>
              <a:rPr lang="en-US" altLang="zh-CN" smtClean="0"/>
              <a:t>Server</a:t>
            </a:r>
            <a:r>
              <a:rPr lang="zh-CN" altLang="en-US" smtClean="0"/>
              <a:t>：</a:t>
            </a:r>
            <a:r>
              <a:rPr lang="en-US" altLang="zh-CN" smtClean="0"/>
              <a:t>20</a:t>
            </a:r>
            <a:r>
              <a:rPr lang="zh-CN" altLang="en-US" smtClean="0"/>
              <a:t>（数据）、</a:t>
            </a:r>
            <a:r>
              <a:rPr lang="en-US" altLang="zh-CN" smtClean="0"/>
              <a:t>21</a:t>
            </a:r>
            <a:r>
              <a:rPr lang="zh-CN" altLang="en-US" smtClean="0"/>
              <a:t>（控制）</a:t>
            </a:r>
            <a:endParaRPr lang="en-US" altLang="zh-CN" smtClean="0"/>
          </a:p>
          <a:p>
            <a:pPr lvl="1"/>
            <a:r>
              <a:rPr lang="en-US" altLang="zh-CN" smtClean="0"/>
              <a:t>Client</a:t>
            </a:r>
            <a:r>
              <a:rPr lang="zh-CN" altLang="en-US" smtClean="0"/>
              <a:t>：</a:t>
            </a:r>
            <a:r>
              <a:rPr lang="en-US" altLang="zh-CN" smtClean="0"/>
              <a:t>x</a:t>
            </a:r>
            <a:r>
              <a:rPr lang="zh-CN" altLang="en-US" smtClean="0"/>
              <a:t>（控制）、约定</a:t>
            </a:r>
            <a:r>
              <a:rPr lang="en-US" altLang="zh-CN" smtClean="0"/>
              <a:t>y</a:t>
            </a:r>
            <a:r>
              <a:rPr lang="zh-CN" altLang="en-US" smtClean="0"/>
              <a:t>（数据）</a:t>
            </a:r>
            <a:endParaRPr lang="en-US" altLang="zh-CN" smtClean="0"/>
          </a:p>
          <a:p>
            <a:r>
              <a:rPr lang="zh-CN" altLang="en-US" smtClean="0"/>
              <a:t>包过滤防火墙</a:t>
            </a:r>
            <a:endParaRPr lang="en-US" altLang="zh-CN" smtClean="0"/>
          </a:p>
          <a:p>
            <a:pPr lvl="1"/>
            <a:r>
              <a:rPr lang="zh-CN" altLang="en-US" smtClean="0"/>
              <a:t>允许</a:t>
            </a:r>
            <a:r>
              <a:rPr lang="en-US" altLang="zh-CN" smtClean="0"/>
              <a:t>FTP</a:t>
            </a:r>
            <a:r>
              <a:rPr lang="zh-CN" altLang="en-US" smtClean="0"/>
              <a:t>通过，须开放临时端口（</a:t>
            </a:r>
            <a:r>
              <a:rPr lang="en-US" altLang="zh-CN" smtClean="0"/>
              <a:t>&gt;1024</a:t>
            </a:r>
            <a:r>
              <a:rPr lang="zh-CN" altLang="en-US" smtClean="0"/>
              <a:t>），降低了安全性。</a:t>
            </a:r>
            <a:endParaRPr lang="zh-CN" altLang="en-US" smtClean="0"/>
          </a:p>
          <a:p>
            <a:r>
              <a:rPr lang="zh-CN" altLang="en-US" smtClean="0"/>
              <a:t>状态检测防火墙</a:t>
            </a:r>
            <a:endParaRPr lang="en-US" altLang="zh-CN" smtClean="0"/>
          </a:p>
          <a:p>
            <a:pPr lvl="1"/>
            <a:r>
              <a:rPr lang="zh-CN" altLang="en-US" smtClean="0"/>
              <a:t>分析应用层数据，从而获得响应的端口号，在状态表中记录从受保护网络发出的数据包的状态信息</a:t>
            </a:r>
            <a:endParaRPr lang="en-US" altLang="zh-CN" smtClean="0"/>
          </a:p>
          <a:p>
            <a:pPr lvl="2"/>
            <a:r>
              <a:rPr lang="zh-CN" altLang="en-US" smtClean="0"/>
              <a:t>如：</a:t>
            </a:r>
            <a:r>
              <a:rPr lang="en-US" altLang="zh-CN" smtClean="0"/>
              <a:t>FTP</a:t>
            </a:r>
            <a:r>
              <a:rPr lang="zh-CN" altLang="en-US" smtClean="0"/>
              <a:t>服务器地址、和端口，客户端地址、临时端口</a:t>
            </a:r>
            <a:endParaRPr lang="zh-CN" altLang="en-US" smtClean="0"/>
          </a:p>
          <a:p>
            <a:pPr lvl="1"/>
            <a:r>
              <a:rPr lang="zh-CN" altLang="en-US" smtClean="0"/>
              <a:t>根据状态表内容对返回数据包进行分析判断，只有响应请求的数据包才被放行。</a:t>
            </a:r>
            <a:endParaRPr lang="zh-CN" altLang="en-US" smtClean="0"/>
          </a:p>
          <a:p>
            <a:r>
              <a:rPr lang="zh-CN" altLang="en-US" smtClean="0"/>
              <a:t>对于</a:t>
            </a:r>
            <a:r>
              <a:rPr lang="en-US" altLang="zh-CN" smtClean="0"/>
              <a:t>UDP</a:t>
            </a:r>
            <a:r>
              <a:rPr lang="zh-CN" altLang="en-US" smtClean="0"/>
              <a:t>或者</a:t>
            </a:r>
            <a:r>
              <a:rPr lang="en-US" altLang="zh-CN" smtClean="0"/>
              <a:t>RPC</a:t>
            </a:r>
            <a:r>
              <a:rPr lang="zh-CN" altLang="en-US" smtClean="0"/>
              <a:t>等无连接的协议，检测模块可创建虚会话信息用来进行跟踪。</a:t>
            </a:r>
            <a:endParaRPr lang="en-US" altLang="zh-CN" smtClean="0"/>
          </a:p>
          <a:p>
            <a:pPr lvl="1"/>
            <a:r>
              <a:rPr lang="zh-CN" altLang="en-US" smtClean="0"/>
              <a:t>超时检测</a:t>
            </a:r>
            <a:endParaRPr lang="zh-CN" altLang="en-US" smtClean="0"/>
          </a:p>
          <a:p>
            <a:pPr lvl="1"/>
            <a:r>
              <a:rPr lang="zh-CN" altLang="en-US" smtClean="0"/>
              <a:t>是否有以前的</a:t>
            </a:r>
            <a:r>
              <a:rPr lang="en-US" altLang="zh-CN" smtClean="0"/>
              <a:t>UDP</a:t>
            </a:r>
            <a:r>
              <a:rPr lang="zh-CN" altLang="en-US" smtClean="0"/>
              <a:t>数据包</a:t>
            </a:r>
            <a:endParaRPr lang="zh-CN" altLang="en-US" smtClean="0"/>
          </a:p>
          <a:p>
            <a:pPr lvl="1"/>
            <a:endParaRPr lang="en-US" altLang="zh-CN" smtClean="0"/>
          </a:p>
        </p:txBody>
      </p:sp>
      <p:sp>
        <p:nvSpPr>
          <p:cNvPr id="483330" name="Rectangle 2"/>
          <p:cNvSpPr>
            <a:spLocks noGrp="1" noChangeArrowheads="1"/>
          </p:cNvSpPr>
          <p:nvPr>
            <p:ph type="title"/>
          </p:nvPr>
        </p:nvSpPr>
        <p:spPr/>
        <p:txBody>
          <a:bodyPr/>
          <a:lstStyle/>
          <a:p>
            <a:r>
              <a:rPr lang="zh-CN" altLang="en-US" smtClean="0"/>
              <a:t>通信状态</a:t>
            </a:r>
            <a:endParaRPr lang="zh-CN" altLang="en-US"/>
          </a:p>
        </p:txBody>
      </p:sp>
      <p:sp>
        <p:nvSpPr>
          <p:cNvPr id="83970" name="日期占位符 3"/>
          <p:cNvSpPr>
            <a:spLocks noGrp="1"/>
          </p:cNvSpPr>
          <p:nvPr>
            <p:ph type="dt" sz="half" idx="2"/>
          </p:nvPr>
        </p:nvSpPr>
        <p:spPr/>
        <p:txBody>
          <a:bodyPr/>
          <a:lstStyle/>
          <a:p>
            <a:fld id="{E31CA735-C13D-4385-BF64-FA51B15D0D6F}" type="datetime1">
              <a:rPr lang="zh-CN" altLang="en-US" smtClean="0"/>
            </a:fld>
            <a:endParaRPr lang="en-US" altLang="zh-CN" smtClean="0"/>
          </a:p>
        </p:txBody>
      </p:sp>
      <p:sp>
        <p:nvSpPr>
          <p:cNvPr id="83971"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3"/>
          <p:cNvSpPr>
            <a:spLocks noGrp="1" noChangeArrowheads="1"/>
          </p:cNvSpPr>
          <p:nvPr>
            <p:ph idx="1"/>
          </p:nvPr>
        </p:nvSpPr>
        <p:spPr/>
        <p:txBody>
          <a:bodyPr/>
          <a:lstStyle/>
          <a:p>
            <a:r>
              <a:rPr lang="zh-CN" altLang="en-US" smtClean="0"/>
              <a:t>从应用程序中收集状态信息存入状态表中，以供其他应用或协议做检测策略。</a:t>
            </a:r>
            <a:endParaRPr lang="en-US" altLang="zh-CN" smtClean="0"/>
          </a:p>
          <a:p>
            <a:pPr lvl="1"/>
            <a:r>
              <a:rPr lang="zh-CN" altLang="en-US" smtClean="0"/>
              <a:t>例如，已经通过防火墙认证的用户可以通过防火墙访问其他授权的服务。</a:t>
            </a:r>
            <a:endParaRPr lang="zh-CN" altLang="en-US" smtClean="0"/>
          </a:p>
        </p:txBody>
      </p:sp>
      <p:sp>
        <p:nvSpPr>
          <p:cNvPr id="471042" name="Rectangle 2"/>
          <p:cNvSpPr>
            <a:spLocks noGrp="1" noChangeArrowheads="1"/>
          </p:cNvSpPr>
          <p:nvPr>
            <p:ph type="title"/>
          </p:nvPr>
        </p:nvSpPr>
        <p:spPr/>
        <p:txBody>
          <a:bodyPr/>
          <a:lstStyle/>
          <a:p>
            <a:r>
              <a:rPr lang="zh-CN" altLang="en-US" smtClean="0"/>
              <a:t>应用</a:t>
            </a:r>
            <a:r>
              <a:rPr lang="zh-CN" altLang="en-US"/>
              <a:t>状态</a:t>
            </a:r>
            <a:endParaRPr lang="zh-CN" altLang="en-US"/>
          </a:p>
        </p:txBody>
      </p:sp>
      <p:sp>
        <p:nvSpPr>
          <p:cNvPr id="84994" name="日期占位符 3"/>
          <p:cNvSpPr>
            <a:spLocks noGrp="1"/>
          </p:cNvSpPr>
          <p:nvPr>
            <p:ph type="dt" sz="half" idx="2"/>
          </p:nvPr>
        </p:nvSpPr>
        <p:spPr/>
        <p:txBody>
          <a:bodyPr/>
          <a:lstStyle/>
          <a:p>
            <a:fld id="{44BF7628-0F1F-4CEC-9105-E6BD18F34034}" type="datetime1">
              <a:rPr lang="zh-CN" altLang="en-US" smtClean="0"/>
            </a:fld>
            <a:endParaRPr lang="en-US" altLang="zh-CN" smtClean="0"/>
          </a:p>
        </p:txBody>
      </p:sp>
      <p:sp>
        <p:nvSpPr>
          <p:cNvPr id="84995"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84996" name="灯片编号占位符 5"/>
          <p:cNvSpPr>
            <a:spLocks noGrp="1"/>
          </p:cNvSpPr>
          <p:nvPr>
            <p:ph type="sldNum" sz="quarter" idx="4"/>
          </p:nvPr>
        </p:nvSpPr>
        <p:spPr/>
        <p:txBody>
          <a:bodyPr/>
          <a:lstStyle/>
          <a:p>
            <a:fld id="{CCF9CB37-AD41-43D7-8F93-CB885CA4EE48}"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endParaRPr lang="zh-CN" altLang="en-US" smtClean="0"/>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nvPr>
        </p:nvGraphicFramePr>
        <p:xfrm>
          <a:off x="755576" y="1340768"/>
          <a:ext cx="7481888" cy="1335024"/>
        </p:xfrm>
        <a:graphic>
          <a:graphicData uri="http://schemas.openxmlformats.org/drawingml/2006/table">
            <a:tbl>
              <a:tblPr/>
              <a:tblGrid>
                <a:gridCol w="540910"/>
                <a:gridCol w="1266384"/>
                <a:gridCol w="1538969"/>
                <a:gridCol w="670105"/>
                <a:gridCol w="808168"/>
                <a:gridCol w="1075792"/>
                <a:gridCol w="790780"/>
                <a:gridCol w="790780"/>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码子位</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外部网络地址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内部网络地址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&gt;1024</a:t>
                      </a: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任意</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ACK</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所有</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p:nvPr/>
        </p:nvGraphicFramePr>
        <p:xfrm>
          <a:off x="683568" y="4149080"/>
          <a:ext cx="7481887" cy="1335024"/>
        </p:xfrm>
        <a:graphic>
          <a:graphicData uri="http://schemas.openxmlformats.org/drawingml/2006/table">
            <a:tbl>
              <a:tblPr/>
              <a:tblGrid>
                <a:gridCol w="864096"/>
                <a:gridCol w="3034426"/>
                <a:gridCol w="3583365"/>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序号</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规则</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行为</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数据包是先前连接的一部分</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先前有出站数据包</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其他</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允许</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拒绝</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a:spLocks noGrp="1"/>
          </p:cNvSpPr>
          <p:nvPr>
            <p:ph type="dt" sz="half" idx="10"/>
          </p:nvPr>
        </p:nvSpPr>
        <p:spPr/>
        <p:txBody>
          <a:bodyPr/>
          <a:lstStyle/>
          <a:p>
            <a:fld id="{7CE8B926-AFF8-4B4D-BDDA-4113353E944B}" type="datetime1">
              <a:rPr lang="zh-CN" altLang="en-US" smtClean="0"/>
            </a:fld>
            <a:endParaRPr lang="en-US" altLang="zh-CN" smtClean="0"/>
          </a:p>
        </p:txBody>
      </p:sp>
      <p:sp>
        <p:nvSpPr>
          <p:cNvPr id="99331" name="页脚占位符 5"/>
          <p:cNvSpPr>
            <a:spLocks noGrp="1"/>
          </p:cNvSpPr>
          <p:nvPr>
            <p:ph type="ftr" sz="quarter" idx="11"/>
          </p:nvPr>
        </p:nvSpPr>
        <p:spPr/>
        <p:txBody>
          <a:bodyPr/>
          <a:lstStyle/>
          <a:p>
            <a:r>
              <a:rPr lang="en-US" altLang="zh-CN" smtClean="0"/>
              <a:t>Copyright©</a:t>
            </a:r>
            <a:r>
              <a:rPr lang="zh-CN" altLang="en-US" smtClean="0"/>
              <a:t>电子科技大学计算机学院</a:t>
            </a:r>
            <a:endParaRPr lang="zh-CN" altLang="en-US" smtClean="0"/>
          </a:p>
        </p:txBody>
      </p:sp>
      <p:sp>
        <p:nvSpPr>
          <p:cNvPr id="99332" name="灯片编号占位符 6"/>
          <p:cNvSpPr>
            <a:spLocks noGrp="1"/>
          </p:cNvSpPr>
          <p:nvPr>
            <p:ph type="sldNum" sz="quarter" idx="12"/>
          </p:nvPr>
        </p:nvSpPr>
        <p:spPr/>
        <p:txBody>
          <a:bodyPr/>
          <a:lstStyle/>
          <a:p>
            <a:fld id="{381BEEC7-3FF2-4BD6-B0DA-1237999EF14F}" type="slidenum">
              <a:rPr lang="en-US" altLang="zh-CN" smtClean="0"/>
            </a:fld>
            <a:endParaRPr lang="en-US" altLang="zh-CN" smtClean="0"/>
          </a:p>
        </p:txBody>
      </p:sp>
      <p:sp>
        <p:nvSpPr>
          <p:cNvPr id="481282" name="Rectangle 2"/>
          <p:cNvSpPr>
            <a:spLocks noGrp="1" noChangeArrowheads="1"/>
          </p:cNvSpPr>
          <p:nvPr>
            <p:ph type="title"/>
          </p:nvPr>
        </p:nvSpPr>
        <p:spPr/>
        <p:txBody>
          <a:bodyPr/>
          <a:lstStyle/>
          <a:p>
            <a:r>
              <a:rPr lang="zh-CN" altLang="en-US" smtClean="0"/>
              <a:t>状态表示例</a:t>
            </a:r>
            <a:endParaRPr lang="zh-CN" altLang="en-US"/>
          </a:p>
        </p:txBody>
      </p:sp>
      <p:graphicFrame>
        <p:nvGraphicFramePr>
          <p:cNvPr id="481284" name="Group 4"/>
          <p:cNvGraphicFramePr>
            <a:graphicFrameLocks noGrp="1"/>
          </p:cNvGraphicFramePr>
          <p:nvPr>
            <p:ph sz="half" idx="4294967295"/>
          </p:nvPr>
        </p:nvGraphicFramePr>
        <p:xfrm>
          <a:off x="467544" y="2060848"/>
          <a:ext cx="8345834" cy="2545390"/>
        </p:xfrm>
        <a:graphic>
          <a:graphicData uri="http://schemas.openxmlformats.org/drawingml/2006/table">
            <a:tbl>
              <a:tblPr/>
              <a:tblGrid>
                <a:gridCol w="216775"/>
                <a:gridCol w="1384584"/>
                <a:gridCol w="1498588"/>
                <a:gridCol w="824472"/>
                <a:gridCol w="1123528"/>
                <a:gridCol w="1199532"/>
                <a:gridCol w="1199532"/>
                <a:gridCol w="898823"/>
              </a:tblGrid>
              <a:tr h="470344">
                <a:tc>
                  <a:txBody>
                    <a:bodyPr/>
                    <a:lstStyle/>
                    <a:p>
                      <a:pPr marL="0" marR="0" lvl="0" indent="0" algn="l" defTabSz="914400" rtl="0" eaLnBrk="1" fontAlgn="base" latinLnBrk="0" hangingPunct="1">
                        <a:lnSpc>
                          <a:spcPct val="125000"/>
                        </a:lnSpc>
                        <a:spcBef>
                          <a:spcPct val="20000"/>
                        </a:spcBef>
                        <a:spcAft>
                          <a:spcPct val="0"/>
                        </a:spcAft>
                        <a:buClrTx/>
                        <a:buSzTx/>
                        <a:buFontTx/>
                        <a:buNone/>
                      </a:pPr>
                      <a:endParaRPr kumimoji="1" lang="zh-CN"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目的地址</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协议</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源端口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目的端口</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超时（秒）</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码字位</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75046">
                <a:tc>
                  <a:txBody>
                    <a:bodyPr/>
                    <a:lstStyle/>
                    <a:p>
                      <a:pPr marL="0" marR="0" lvl="0" indent="0" algn="l" defTabSz="914400" rtl="0" eaLnBrk="1" fontAlgn="base" latinLnBrk="0" hangingPunct="1">
                        <a:lnSpc>
                          <a:spcPct val="125000"/>
                        </a:lnSpc>
                        <a:spcBef>
                          <a:spcPct val="20000"/>
                        </a:spcBef>
                        <a:spcAft>
                          <a:spcPct val="0"/>
                        </a:spcAft>
                        <a:buClrTx/>
                        <a:buSzTx/>
                        <a:buFontTx/>
                        <a:buNone/>
                      </a:pPr>
                      <a:endParaRPr kumimoji="1" lang="zh-CN"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10.1.1.20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10.1.1.34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202.115.2.1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10.34.12.11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10.22.11.45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10.22.11.46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TCP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UDP</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2341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32141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33222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60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1.5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rPr>
                        <a:t>20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pPr>
                      <a:endParaRPr kumimoji="1" lang="zh-CN"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矩形 1"/>
          <p:cNvSpPr/>
          <p:nvPr/>
        </p:nvSpPr>
        <p:spPr>
          <a:xfrm>
            <a:off x="930424" y="5445224"/>
            <a:ext cx="7283152" cy="658642"/>
          </a:xfrm>
          <a:prstGeom prst="rect">
            <a:avLst/>
          </a:prstGeom>
          <a:solidFill>
            <a:srgbClr val="FFFF00"/>
          </a:solidFill>
        </p:spPr>
        <p:txBody>
          <a:bodyPr wrap="square">
            <a:spAutoFit/>
          </a:bodyPr>
          <a:lstStyle/>
          <a:p>
            <a:pPr>
              <a:lnSpc>
                <a:spcPct val="115000"/>
              </a:lnSpc>
            </a:pPr>
            <a:r>
              <a:rPr lang="zh-CN" altLang="en-US" sz="3200" b="1">
                <a:solidFill>
                  <a:srgbClr val="C00000"/>
                </a:solidFill>
              </a:rPr>
              <a:t>连接状态表可以使用</a:t>
            </a:r>
            <a:r>
              <a:rPr lang="en-US" altLang="zh-CN" sz="3200" b="1">
                <a:solidFill>
                  <a:srgbClr val="C00000"/>
                </a:solidFill>
              </a:rPr>
              <a:t>hash</a:t>
            </a:r>
            <a:r>
              <a:rPr lang="zh-CN" altLang="en-US" sz="3200" b="1">
                <a:solidFill>
                  <a:srgbClr val="C00000"/>
                </a:solidFill>
              </a:rPr>
              <a:t>算法加速搜索。</a:t>
            </a:r>
            <a:endParaRPr lang="zh-CN" altLang="en-US" sz="3200" b="1">
              <a:solidFill>
                <a:srgbClr val="C0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r>
              <a:rPr lang="zh-CN" altLang="en-US" smtClean="0"/>
              <a:t>防火墙的基本概念</a:t>
            </a:r>
            <a:endParaRPr lang="zh-CN" altLang="en-US" smtClean="0"/>
          </a:p>
          <a:p>
            <a:r>
              <a:rPr lang="zh-CN" altLang="en-US" smtClean="0"/>
              <a:t>防火墙的发展历程</a:t>
            </a:r>
            <a:endParaRPr lang="zh-CN" altLang="en-US" smtClean="0"/>
          </a:p>
          <a:p>
            <a:r>
              <a:rPr lang="zh-CN" altLang="en-US" smtClean="0"/>
              <a:t>防火墙的核心技术</a:t>
            </a:r>
            <a:endParaRPr lang="zh-CN" altLang="en-US" smtClean="0"/>
          </a:p>
          <a:p>
            <a:r>
              <a:rPr lang="zh-CN" altLang="en-US" smtClean="0"/>
              <a:t>防火墙的体系结构</a:t>
            </a:r>
            <a:endParaRPr lang="zh-CN" altLang="en-US" smtClean="0"/>
          </a:p>
        </p:txBody>
      </p:sp>
      <p:sp>
        <p:nvSpPr>
          <p:cNvPr id="4098" name="Rectangle 2"/>
          <p:cNvSpPr>
            <a:spLocks noGrp="1" noChangeArrowheads="1"/>
          </p:cNvSpPr>
          <p:nvPr>
            <p:ph type="title"/>
          </p:nvPr>
        </p:nvSpPr>
        <p:spPr/>
        <p:txBody>
          <a:bodyPr/>
          <a:lstStyle/>
          <a:p>
            <a:r>
              <a:rPr lang="zh-CN" altLang="en-US" smtClean="0"/>
              <a:t>内容提要</a:t>
            </a:r>
            <a:endParaRPr lang="zh-CN" altLang="en-US"/>
          </a:p>
        </p:txBody>
      </p:sp>
      <p:sp>
        <p:nvSpPr>
          <p:cNvPr id="26627" name="日期占位符 3"/>
          <p:cNvSpPr>
            <a:spLocks noGrp="1"/>
          </p:cNvSpPr>
          <p:nvPr>
            <p:ph type="dt" sz="half" idx="2"/>
          </p:nvPr>
        </p:nvSpPr>
        <p:spPr/>
        <p:txBody>
          <a:bodyPr/>
          <a:lstStyle/>
          <a:p>
            <a:fld id="{B3E00BE6-1C2D-497F-9FCF-E0BF16330AC9}" type="datetime1">
              <a:rPr lang="zh-CN" altLang="en-US" smtClean="0"/>
            </a:fld>
            <a:endParaRPr lang="en-US" altLang="zh-CN" smtClean="0"/>
          </a:p>
        </p:txBody>
      </p:sp>
      <p:sp>
        <p:nvSpPr>
          <p:cNvPr id="26628" name="页脚占位符 4"/>
          <p:cNvSpPr>
            <a:spLocks noGrp="1"/>
          </p:cNvSpPr>
          <p:nvPr>
            <p:ph type="ftr" sz="quarter" idx="3"/>
          </p:nvPr>
        </p:nvSpPr>
        <p:spPr/>
        <p:txBody>
          <a:bodyPr/>
          <a:lstStyle/>
          <a:p>
            <a:r>
              <a:rPr lang="en-US" altLang="zh-CN" smtClean="0"/>
              <a:t>Copyright©</a:t>
            </a:r>
            <a:r>
              <a:rPr lang="zh-CN" altLang="en-US" smtClean="0"/>
              <a:t>电子科技大学计算机学院</a:t>
            </a:r>
            <a:endParaRPr lang="zh-CN" altLang="en-US" smtClean="0"/>
          </a:p>
        </p:txBody>
      </p:sp>
      <p:sp>
        <p:nvSpPr>
          <p:cNvPr id="26629" name="灯片编号占位符 5"/>
          <p:cNvSpPr>
            <a:spLocks noGrp="1"/>
          </p:cNvSpPr>
          <p:nvPr>
            <p:ph type="sldNum" sz="quarter" idx="4"/>
          </p:nvPr>
        </p:nvSpPr>
        <p:spPr/>
        <p:txBody>
          <a:bodyPr/>
          <a:lstStyle/>
          <a:p>
            <a:fld id="{F0B349BA-0B75-4A8C-83C8-DA653C78732E}"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92500" lnSpcReduction="20000"/>
          </a:bodyPr>
          <a:lstStyle/>
          <a:p>
            <a:r>
              <a:rPr lang="en-US" altLang="zh-CN" smtClean="0"/>
              <a:t>TCP</a:t>
            </a:r>
            <a:r>
              <a:rPr lang="zh-CN" altLang="en-US" smtClean="0"/>
              <a:t>连接建立前，使用普通的包过滤。</a:t>
            </a:r>
            <a:endParaRPr lang="zh-CN" altLang="en-US" smtClean="0"/>
          </a:p>
          <a:p>
            <a:r>
              <a:rPr lang="zh-CN" altLang="en-US" smtClean="0"/>
              <a:t>跟踪链接，同时建立起连接状态表。</a:t>
            </a:r>
            <a:endParaRPr lang="zh-CN" altLang="en-US" smtClean="0"/>
          </a:p>
          <a:p>
            <a:r>
              <a:rPr lang="zh-CN" altLang="en-US"/>
              <a:t>对</a:t>
            </a:r>
            <a:r>
              <a:rPr lang="zh-CN" altLang="en-US" smtClean="0"/>
              <a:t>已建立连接使用连接状态表去匹配。</a:t>
            </a:r>
            <a:endParaRPr lang="zh-CN" altLang="en-US" smtClean="0"/>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fld>
            <a:endParaRPr lang="en-US" altLang="zh-CN" smtClean="0"/>
          </a:p>
        </p:txBody>
      </p:sp>
      <p:graphicFrame>
        <p:nvGraphicFramePr>
          <p:cNvPr id="2" name="对象 1"/>
          <p:cNvGraphicFramePr>
            <a:graphicFrameLocks noChangeAspect="1"/>
          </p:cNvGraphicFramePr>
          <p:nvPr/>
        </p:nvGraphicFramePr>
        <p:xfrm>
          <a:off x="916632" y="2728558"/>
          <a:ext cx="6895728" cy="4039921"/>
        </p:xfrm>
        <a:graphic>
          <a:graphicData uri="http://schemas.openxmlformats.org/presentationml/2006/ole">
            <mc:AlternateContent xmlns:mc="http://schemas.openxmlformats.org/markup-compatibility/2006">
              <mc:Choice xmlns:v="urn:schemas-microsoft-com:vml" Requires="v">
                <p:oleObj spid="_x0000_s27663" name="Visio" r:id="rId1" imgW="5956300" imgH="3556000" progId="Visio.Drawing.11">
                  <p:embed/>
                </p:oleObj>
              </mc:Choice>
              <mc:Fallback>
                <p:oleObj name="Visio" r:id="rId1" imgW="5956300" imgH="3556000" progId="Visio.Drawing.11">
                  <p:embed/>
                  <p:pic>
                    <p:nvPicPr>
                      <p:cNvPr id="0" name="图片 276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32" y="2728558"/>
                        <a:ext cx="6895728" cy="4039921"/>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3"/>
          <p:cNvSpPr>
            <a:spLocks noGrp="1" noChangeArrowheads="1"/>
          </p:cNvSpPr>
          <p:nvPr>
            <p:ph idx="1"/>
          </p:nvPr>
        </p:nvSpPr>
        <p:spPr/>
        <p:txBody>
          <a:bodyPr>
            <a:normAutofit fontScale="92500" lnSpcReduction="10000"/>
          </a:bodyPr>
          <a:lstStyle/>
          <a:p>
            <a:pPr eaLnBrk="1" hangingPunct="1">
              <a:lnSpc>
                <a:spcPct val="115000"/>
              </a:lnSpc>
            </a:pPr>
            <a:r>
              <a:rPr lang="zh-CN" altLang="en-US" smtClean="0"/>
              <a:t>优点</a:t>
            </a:r>
            <a:endParaRPr lang="zh-CN" altLang="en-US" smtClean="0"/>
          </a:p>
          <a:p>
            <a:pPr lvl="1" eaLnBrk="1" hangingPunct="1">
              <a:lnSpc>
                <a:spcPct val="115000"/>
              </a:lnSpc>
            </a:pPr>
            <a:r>
              <a:rPr lang="zh-CN" altLang="en-US" smtClean="0"/>
              <a:t>安全强度高</a:t>
            </a:r>
            <a:endParaRPr lang="zh-CN" altLang="en-US" smtClean="0"/>
          </a:p>
          <a:p>
            <a:pPr lvl="1" eaLnBrk="1" hangingPunct="1">
              <a:lnSpc>
                <a:spcPct val="115000"/>
              </a:lnSpc>
            </a:pPr>
            <a:r>
              <a:rPr lang="zh-CN" altLang="en-US" smtClean="0"/>
              <a:t>配置灵活</a:t>
            </a:r>
            <a:endParaRPr lang="en-US" altLang="zh-CN" smtClean="0"/>
          </a:p>
          <a:p>
            <a:pPr lvl="1">
              <a:lnSpc>
                <a:spcPct val="115000"/>
              </a:lnSpc>
            </a:pPr>
            <a:r>
              <a:rPr kumimoji="1" lang="zh-CN" altLang="en-US" b="1">
                <a:latin typeface="Times New Roman" panose="02020603050405020304" pitchFamily="18" charset="0"/>
                <a:ea typeface="楷体_GB2312" pitchFamily="49" charset="-122"/>
              </a:rPr>
              <a:t>应用范围</a:t>
            </a:r>
            <a:r>
              <a:rPr kumimoji="1" lang="zh-CN" altLang="en-US" b="1" smtClean="0">
                <a:latin typeface="Times New Roman" panose="02020603050405020304" pitchFamily="18" charset="0"/>
                <a:ea typeface="楷体_GB2312" pitchFamily="49" charset="-122"/>
              </a:rPr>
              <a:t>广</a:t>
            </a:r>
            <a:endParaRPr lang="zh-CN" altLang="en-US" smtClean="0"/>
          </a:p>
          <a:p>
            <a:pPr eaLnBrk="1" hangingPunct="1">
              <a:lnSpc>
                <a:spcPct val="115000"/>
              </a:lnSpc>
            </a:pPr>
            <a:r>
              <a:rPr lang="zh-CN" altLang="en-US" smtClean="0"/>
              <a:t>缺点：</a:t>
            </a:r>
            <a:endParaRPr lang="zh-CN" altLang="en-US" smtClean="0"/>
          </a:p>
          <a:p>
            <a:pPr lvl="1">
              <a:lnSpc>
                <a:spcPct val="115000"/>
              </a:lnSpc>
            </a:pPr>
            <a:r>
              <a:rPr lang="zh-CN" altLang="en-US" smtClean="0"/>
              <a:t>主要检测数据包第</a:t>
            </a:r>
            <a:r>
              <a:rPr lang="en-US" altLang="zh-CN"/>
              <a:t>3</a:t>
            </a:r>
            <a:r>
              <a:rPr lang="zh-CN" altLang="en-US"/>
              <a:t>、</a:t>
            </a:r>
            <a:r>
              <a:rPr lang="en-US" altLang="zh-CN" smtClean="0"/>
              <a:t>4</a:t>
            </a:r>
            <a:r>
              <a:rPr lang="zh-CN" altLang="en-US" smtClean="0"/>
              <a:t>层</a:t>
            </a:r>
            <a:r>
              <a:rPr lang="zh-CN" altLang="en-US"/>
              <a:t>信息，无法</a:t>
            </a:r>
            <a:r>
              <a:rPr lang="zh-CN" altLang="en-US" smtClean="0"/>
              <a:t>彻底识别</a:t>
            </a:r>
            <a:r>
              <a:rPr lang="zh-CN" altLang="en-US"/>
              <a:t>数据包中大量的垃圾邮件、广告以及木马程序</a:t>
            </a:r>
            <a:r>
              <a:rPr lang="zh-CN" altLang="en-US" smtClean="0"/>
              <a:t>等。</a:t>
            </a:r>
            <a:endParaRPr lang="zh-CN" altLang="en-US"/>
          </a:p>
          <a:p>
            <a:pPr lvl="1">
              <a:lnSpc>
                <a:spcPct val="115000"/>
              </a:lnSpc>
            </a:pPr>
            <a:r>
              <a:rPr lang="zh-CN" altLang="en-US" smtClean="0"/>
              <a:t>不能</a:t>
            </a:r>
            <a:r>
              <a:rPr lang="zh-CN" altLang="en-US"/>
              <a:t>满足用户对于安全性的</a:t>
            </a:r>
            <a:r>
              <a:rPr lang="zh-CN" altLang="en-US" smtClean="0"/>
              <a:t>不断要求，于是深度</a:t>
            </a:r>
            <a:r>
              <a:rPr lang="zh-CN" altLang="en-US"/>
              <a:t>包检测防火墙</a:t>
            </a:r>
            <a:r>
              <a:rPr lang="zh-CN" altLang="en-US" smtClean="0"/>
              <a:t>技术提出。</a:t>
            </a:r>
            <a:endParaRPr lang="zh-CN" altLang="en-US" smtClean="0"/>
          </a:p>
        </p:txBody>
      </p:sp>
      <p:sp>
        <p:nvSpPr>
          <p:cNvPr id="482306" name="Rectangle 2"/>
          <p:cNvSpPr>
            <a:spLocks noGrp="1" noChangeArrowheads="1"/>
          </p:cNvSpPr>
          <p:nvPr>
            <p:ph type="title"/>
          </p:nvPr>
        </p:nvSpPr>
        <p:spPr/>
        <p:txBody>
          <a:bodyPr/>
          <a:lstStyle/>
          <a:p>
            <a:pPr eaLnBrk="1" fontAlgn="auto" hangingPunct="1">
              <a:spcAft>
                <a:spcPts val="0"/>
              </a:spcAft>
              <a:defRPr/>
            </a:pPr>
            <a:r>
              <a:rPr lang="zh-CN" altLang="en-US" smtClean="0"/>
              <a:t>状态检测防火墙优缺点</a:t>
            </a:r>
            <a:endParaRPr lang="zh-CN" altLang="en-US"/>
          </a:p>
        </p:txBody>
      </p:sp>
      <p:sp>
        <p:nvSpPr>
          <p:cNvPr id="100354" name="日期占位符 3"/>
          <p:cNvSpPr>
            <a:spLocks noGrp="1"/>
          </p:cNvSpPr>
          <p:nvPr>
            <p:ph type="dt" sz="half" idx="2"/>
          </p:nvPr>
        </p:nvSpPr>
        <p:spPr bwMode="auto">
          <a:noFill/>
          <a:ln>
            <a:miter lim="800000"/>
          </a:ln>
        </p:spPr>
        <p:txBody>
          <a:bodyPr wrap="square" lIns="91440" tIns="45720" rIns="91440" bIns="45720" numCol="1" anchorCtr="0" compatLnSpc="1"/>
          <a:lstStyle/>
          <a:p>
            <a:fld id="{FF9340C3-A4F7-4523-955B-B28B9BC69938}" type="datetime1">
              <a:rPr lang="zh-CN" altLang="en-US" smtClean="0"/>
            </a:fld>
            <a:endParaRPr lang="en-US" altLang="zh-CN" smtClean="0"/>
          </a:p>
        </p:txBody>
      </p:sp>
      <p:sp>
        <p:nvSpPr>
          <p:cNvPr id="100355"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100356"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D8DFEE0A-6144-417D-B551-20D43F05E292}"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175" y="5529263"/>
            <a:ext cx="91440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15832" bIns="139656">
            <a:spAutoFit/>
          </a:bodyPr>
          <a:lstStyle/>
          <a:p>
            <a:r>
              <a:rPr kumimoji="1" lang="en-US" altLang="zh-CN" sz="500">
                <a:latin typeface="Times New Roman" panose="02020603050405020304" pitchFamily="18" charset="0"/>
              </a:rPr>
              <a:t> </a:t>
            </a:r>
            <a:endParaRPr kumimoji="1" lang="en-US" altLang="zh-CN" sz="500">
              <a:latin typeface="Times New Roman" panose="02020603050405020304" pitchFamily="18" charset="0"/>
            </a:endParaRPr>
          </a:p>
          <a:p>
            <a:pPr eaLnBrk="0" hangingPunct="0"/>
            <a:endParaRPr kumimoji="1" lang="en-US" altLang="zh-CN" sz="2400">
              <a:latin typeface="Times New Roman" panose="02020603050405020304" pitchFamily="18" charset="0"/>
            </a:endParaRPr>
          </a:p>
        </p:txBody>
      </p:sp>
      <p:graphicFrame>
        <p:nvGraphicFramePr>
          <p:cNvPr id="86019" name="Group 3"/>
          <p:cNvGraphicFramePr>
            <a:graphicFrameLocks noGrp="1"/>
          </p:cNvGraphicFramePr>
          <p:nvPr/>
        </p:nvGraphicFramePr>
        <p:xfrm>
          <a:off x="179388" y="2274888"/>
          <a:ext cx="8959850" cy="2997200"/>
        </p:xfrm>
        <a:graphic>
          <a:graphicData uri="http://schemas.openxmlformats.org/drawingml/2006/table">
            <a:tbl>
              <a:tblPr/>
              <a:tblGrid>
                <a:gridCol w="2239962"/>
                <a:gridCol w="2239963"/>
                <a:gridCol w="2239962"/>
                <a:gridCol w="2239963"/>
              </a:tblGrid>
              <a:tr h="5994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防火墙的能力</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包 过 滤 器</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代    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状 态 检 查</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传输的信息</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部分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部分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传输状态</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不能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部分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应用的状态</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不能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信息处理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部分</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能</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normAutofit/>
          </a:bodyPr>
          <a:lstStyle/>
          <a:p>
            <a:r>
              <a:rPr kumimoji="1" lang="zh-CN" altLang="en-US" sz="4400"/>
              <a:t>防火墙技术比较</a:t>
            </a:r>
            <a:r>
              <a:rPr kumimoji="1" lang="zh-CN" altLang="en-US" sz="4400" smtClean="0"/>
              <a:t>表</a:t>
            </a:r>
            <a:endParaRPr lang="zh-CN" alt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dirty="0" smtClean="0"/>
              <a:t>可能被绕开</a:t>
            </a:r>
            <a:endParaRPr lang="en-US" altLang="zh-CN" dirty="0" smtClean="0"/>
          </a:p>
          <a:p>
            <a:pPr lvl="1"/>
            <a:r>
              <a:rPr lang="zh-CN" altLang="en-US" dirty="0" smtClean="0"/>
              <a:t>例如，在防火墙内部通过拨号出去</a:t>
            </a:r>
            <a:endParaRPr lang="zh-CN" altLang="en-US" dirty="0" smtClean="0"/>
          </a:p>
          <a:p>
            <a:r>
              <a:rPr lang="zh-CN" altLang="en-US" dirty="0" smtClean="0"/>
              <a:t>不能防范内部攻击</a:t>
            </a:r>
            <a:endParaRPr lang="en-US" altLang="zh-CN" dirty="0" smtClean="0"/>
          </a:p>
          <a:p>
            <a:pPr lvl="1"/>
            <a:r>
              <a:rPr lang="zh-CN" altLang="en-US" dirty="0" smtClean="0"/>
              <a:t>无法禁止内部人员将敏感数据拷贝到</a:t>
            </a:r>
            <a:r>
              <a:rPr lang="en-US" altLang="zh-CN" dirty="0" smtClean="0"/>
              <a:t>U</a:t>
            </a:r>
            <a:r>
              <a:rPr lang="zh-CN" altLang="en-US" dirty="0" smtClean="0"/>
              <a:t>盘上</a:t>
            </a:r>
            <a:endParaRPr lang="en-US" altLang="zh-CN" dirty="0" smtClean="0"/>
          </a:p>
          <a:p>
            <a:r>
              <a:rPr lang="zh-CN" altLang="en-US" dirty="0" smtClean="0"/>
              <a:t>不能防范没有安全意识的管理员授予某些入侵者临时网络访问权限</a:t>
            </a:r>
            <a:endParaRPr lang="en-US" altLang="zh-CN" dirty="0" smtClean="0"/>
          </a:p>
          <a:p>
            <a:r>
              <a:rPr lang="zh-CN" altLang="en-US" dirty="0" smtClean="0"/>
              <a:t>不能防止传送被病毒感染的程序或者文件、邮件等</a:t>
            </a:r>
            <a:endParaRPr lang="en-US" altLang="zh-CN" dirty="0" smtClean="0"/>
          </a:p>
          <a:p>
            <a:pPr lvl="1"/>
            <a:r>
              <a:rPr lang="zh-CN" altLang="en-US" dirty="0" smtClean="0"/>
              <a:t>不对扫描文件</a:t>
            </a:r>
            <a:endParaRPr lang="zh-CN" altLang="en-US" dirty="0" smtClean="0"/>
          </a:p>
          <a:p>
            <a:r>
              <a:rPr lang="zh-CN" altLang="en-US" dirty="0" smtClean="0"/>
              <a:t>性能瓶颈、单点失效</a:t>
            </a:r>
            <a:endParaRPr lang="en-US" altLang="zh-CN" dirty="0" smtClean="0"/>
          </a:p>
          <a:p>
            <a:r>
              <a:rPr lang="zh-CN" altLang="en-US" dirty="0" smtClean="0"/>
              <a:t>不能防备新的网络安全问题</a:t>
            </a:r>
            <a:endParaRPr lang="zh-CN" altLang="en-US" dirty="0" smtClean="0"/>
          </a:p>
        </p:txBody>
      </p:sp>
      <p:sp>
        <p:nvSpPr>
          <p:cNvPr id="14338" name="Rectangle 2"/>
          <p:cNvSpPr>
            <a:spLocks noGrp="1" noChangeArrowheads="1"/>
          </p:cNvSpPr>
          <p:nvPr>
            <p:ph type="title"/>
          </p:nvPr>
        </p:nvSpPr>
        <p:spPr/>
        <p:txBody>
          <a:bodyPr/>
          <a:lstStyle/>
          <a:p>
            <a:r>
              <a:rPr lang="zh-CN" altLang="en-US" dirty="0" smtClean="0"/>
              <a:t>防火墙局限性</a:t>
            </a:r>
            <a:endParaRPr lang="zh-CN" altLang="en-US" dirty="0" smtClean="0"/>
          </a:p>
        </p:txBody>
      </p:sp>
    </p:spTree>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宋体" pitchFamily="2" charset="-122"/>
              </a:rPr>
              <a:t>防火墙体系结构</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fld>
            <a:endParaRPr lang="en-US" altLang="zh-CN"/>
          </a:p>
        </p:txBody>
      </p:sp>
    </p:spTree>
  </p:cSld>
  <p:clrMapOvr>
    <a:masterClrMapping/>
  </p:clrMapOvr>
  <p:transition spd="slow">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dirty="0" smtClean="0"/>
              <a:t>屏蔽路由器结构</a:t>
            </a:r>
            <a:endParaRPr lang="zh-CN" altLang="en-US" dirty="0" smtClean="0"/>
          </a:p>
          <a:p>
            <a:r>
              <a:rPr lang="zh-CN" altLang="en-US" dirty="0" smtClean="0"/>
              <a:t>双重宿主主机体系结构</a:t>
            </a:r>
            <a:endParaRPr lang="zh-CN" altLang="en-US" dirty="0" smtClean="0"/>
          </a:p>
          <a:p>
            <a:r>
              <a:rPr lang="zh-CN" altLang="en-US" dirty="0" smtClean="0"/>
              <a:t>屏蔽主机体系结构</a:t>
            </a:r>
            <a:endParaRPr lang="zh-CN" altLang="en-US" dirty="0" smtClean="0"/>
          </a:p>
          <a:p>
            <a:r>
              <a:rPr lang="zh-CN" altLang="en-US" dirty="0" smtClean="0"/>
              <a:t>屏蔽子网体系结构</a:t>
            </a:r>
            <a:endParaRPr lang="zh-CN" altLang="en-US" dirty="0" smtClean="0"/>
          </a:p>
          <a:p>
            <a:endParaRPr lang="en-US" altLang="zh-CN" dirty="0" smtClean="0"/>
          </a:p>
        </p:txBody>
      </p:sp>
      <p:sp>
        <p:nvSpPr>
          <p:cNvPr id="953346" name="Rectangle 2"/>
          <p:cNvSpPr>
            <a:spLocks noGrp="1" noChangeArrowheads="1"/>
          </p:cNvSpPr>
          <p:nvPr>
            <p:ph type="title"/>
          </p:nvPr>
        </p:nvSpPr>
        <p:spPr/>
        <p:txBody>
          <a:bodyPr/>
          <a:lstStyle/>
          <a:p>
            <a:r>
              <a:rPr lang="zh-CN" altLang="en-US" dirty="0" smtClean="0"/>
              <a:t>防火墙体系结构</a:t>
            </a:r>
            <a:endParaRPr lang="zh-CN" altLang="en-US" dirty="0"/>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pPr eaLnBrk="1" hangingPunct="1">
              <a:defRPr/>
            </a:pPr>
            <a:r>
              <a:rPr lang="zh-CN" altLang="en-US">
                <a:latin typeface="宋体" pitchFamily="2" charset="-122"/>
              </a:rPr>
              <a:t>屏蔽路由器结构</a:t>
            </a:r>
            <a:endParaRPr lang="zh-CN" altLang="en-US">
              <a:latin typeface="宋体" pitchFamily="2" charset="-122"/>
            </a:endParaRPr>
          </a:p>
        </p:txBody>
      </p:sp>
      <p:sp>
        <p:nvSpPr>
          <p:cNvPr id="9219"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EB1A9766-916D-468B-8335-B6F8E1A90D65}" type="slidenum">
              <a:rPr lang="en-US" altLang="zh-CN" smtClean="0"/>
            </a:fld>
            <a:endParaRPr lang="en-US" altLang="zh-CN" smtClean="0"/>
          </a:p>
        </p:txBody>
      </p:sp>
      <p:sp>
        <p:nvSpPr>
          <p:cNvPr id="9221"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graphicFrame>
        <p:nvGraphicFramePr>
          <p:cNvPr id="9218" name="Object 2"/>
          <p:cNvGraphicFramePr>
            <a:graphicFrameLocks noChangeAspect="1"/>
          </p:cNvGraphicFramePr>
          <p:nvPr/>
        </p:nvGraphicFramePr>
        <p:xfrm>
          <a:off x="714375" y="2000250"/>
          <a:ext cx="4000500" cy="3657600"/>
        </p:xfrm>
        <a:graphic>
          <a:graphicData uri="http://schemas.openxmlformats.org/presentationml/2006/ole">
            <mc:AlternateContent xmlns:mc="http://schemas.openxmlformats.org/markup-compatibility/2006">
              <mc:Choice xmlns:v="urn:schemas-microsoft-com:vml" Requires="v">
                <p:oleObj spid="_x0000_s9530" name="" r:id="rId1" imgW="4741545" imgH="4335145" progId="Visio.Drawing.11">
                  <p:embed/>
                </p:oleObj>
              </mc:Choice>
              <mc:Fallback>
                <p:oleObj name="" r:id="rId1" imgW="4741545" imgH="4335145" progId="Visio.Drawing.11">
                  <p:embed/>
                  <p:pic>
                    <p:nvPicPr>
                      <p:cNvPr id="0" name="Picture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40005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5"/>
          <p:cNvSpPr>
            <a:spLocks noGrp="1" noChangeArrowheads="1"/>
          </p:cNvSpPr>
          <p:nvPr>
            <p:ph idx="1"/>
          </p:nvPr>
        </p:nvSpPr>
        <p:spPr/>
        <p:txBody>
          <a:bodyPr/>
          <a:lstStyle/>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p:txBody>
      </p:sp>
      <p:sp>
        <p:nvSpPr>
          <p:cNvPr id="1054722" name="Rectangle 2"/>
          <p:cNvSpPr>
            <a:spLocks noGrp="1" noChangeArrowheads="1"/>
          </p:cNvSpPr>
          <p:nvPr>
            <p:ph type="title"/>
          </p:nvPr>
        </p:nvSpPr>
        <p:spPr/>
        <p:txBody>
          <a:bodyPr/>
          <a:lstStyle/>
          <a:p>
            <a:pPr eaLnBrk="1" hangingPunct="1">
              <a:defRPr/>
            </a:pPr>
            <a:r>
              <a:rPr lang="zh-CN" altLang="en-US">
                <a:latin typeface="宋体" pitchFamily="2" charset="-122"/>
              </a:rPr>
              <a:t>双重宿主主机体系结构</a:t>
            </a:r>
            <a:endParaRPr lang="zh-CN" altLang="en-US">
              <a:latin typeface="宋体" pitchFamily="2" charset="-122"/>
            </a:endParaRPr>
          </a:p>
        </p:txBody>
      </p:sp>
      <p:sp>
        <p:nvSpPr>
          <p:cNvPr id="10245" name="灯片编号占位符 6"/>
          <p:cNvSpPr>
            <a:spLocks noGrp="1"/>
          </p:cNvSpPr>
          <p:nvPr>
            <p:ph type="sldNum" sz="quarter" idx="4"/>
          </p:nvPr>
        </p:nvSpPr>
        <p:spPr bwMode="auto">
          <a:noFill/>
          <a:ln>
            <a:miter lim="800000"/>
          </a:ln>
        </p:spPr>
        <p:txBody>
          <a:bodyPr wrap="square" lIns="91440" tIns="45720" rIns="91440" bIns="45720" numCol="1" anchorCtr="0" compatLnSpc="1"/>
          <a:lstStyle/>
          <a:p>
            <a:fld id="{5829F837-D19D-4D40-8C89-F45F3DF4937B}" type="slidenum">
              <a:rPr lang="en-US" altLang="zh-CN" smtClean="0"/>
            </a:fld>
            <a:endParaRPr lang="en-US" altLang="zh-CN" smtClean="0"/>
          </a:p>
        </p:txBody>
      </p:sp>
      <p:sp>
        <p:nvSpPr>
          <p:cNvPr id="8" name="内容占位符 7"/>
          <p:cNvSpPr>
            <a:spLocks noGrp="1"/>
          </p:cNvSpPr>
          <p:nvPr>
            <p:ph sz="half" idx="4294967295"/>
          </p:nvPr>
        </p:nvSpPr>
        <p:spPr>
          <a:xfrm>
            <a:off x="5105400" y="1481138"/>
            <a:ext cx="4038600" cy="4525962"/>
          </a:xfrm>
        </p:spPr>
        <p:txBody>
          <a:bodyPr>
            <a:normAutofit fontScale="92500" lnSpcReduction="20000"/>
          </a:bodyPr>
          <a:lstStyle/>
          <a:p>
            <a:pPr eaLnBrk="1" hangingPunct="1">
              <a:defRPr/>
            </a:pPr>
            <a:r>
              <a:rPr lang="zh-CN" altLang="en-US" smtClean="0">
                <a:latin typeface="宋体" pitchFamily="2" charset="-122"/>
              </a:rPr>
              <a:t>堡垒主机系统可维护系统日志或远程日志。</a:t>
            </a:r>
            <a:endParaRPr lang="en-US" altLang="zh-CN" smtClean="0">
              <a:latin typeface="宋体" pitchFamily="2" charset="-122"/>
            </a:endParaRPr>
          </a:p>
          <a:p>
            <a:pPr>
              <a:defRPr/>
            </a:pPr>
            <a:r>
              <a:rPr lang="zh-CN" altLang="en-US" smtClean="0">
                <a:latin typeface="宋体" pitchFamily="2" charset="-122"/>
              </a:rPr>
              <a:t>安全性</a:t>
            </a:r>
            <a:r>
              <a:rPr lang="zh-CN" altLang="en-US">
                <a:latin typeface="宋体" pitchFamily="2" charset="-122"/>
              </a:rPr>
              <a:t>受</a:t>
            </a:r>
            <a:r>
              <a:rPr lang="zh-CN" altLang="en-US" smtClean="0">
                <a:latin typeface="宋体" pitchFamily="2" charset="-122"/>
              </a:rPr>
              <a:t>限于堡垒主机的安全性</a:t>
            </a:r>
            <a:endParaRPr lang="en-US" altLang="zh-CN" smtClean="0">
              <a:latin typeface="宋体" pitchFamily="2" charset="-122"/>
            </a:endParaRPr>
          </a:p>
          <a:p>
            <a:pPr lvl="1">
              <a:defRPr/>
            </a:pPr>
            <a:r>
              <a:rPr lang="zh-CN" altLang="en-US" smtClean="0">
                <a:latin typeface="宋体" pitchFamily="2" charset="-122"/>
              </a:rPr>
              <a:t>堡垒主机任何安全缺陷都</a:t>
            </a:r>
            <a:r>
              <a:rPr lang="zh-CN" altLang="en-US">
                <a:latin typeface="宋体" pitchFamily="2" charset="-122"/>
              </a:rPr>
              <a:t>直接影响到防火墙的</a:t>
            </a:r>
            <a:r>
              <a:rPr lang="zh-CN" altLang="en-US" smtClean="0">
                <a:latin typeface="宋体" pitchFamily="2" charset="-122"/>
              </a:rPr>
              <a:t>安全性</a:t>
            </a:r>
            <a:endParaRPr lang="en-US" altLang="zh-CN" smtClean="0">
              <a:latin typeface="宋体" pitchFamily="2" charset="-122"/>
            </a:endParaRPr>
          </a:p>
          <a:p>
            <a:pPr lvl="1">
              <a:defRPr/>
            </a:pPr>
            <a:r>
              <a:rPr lang="zh-CN" altLang="en-US" smtClean="0">
                <a:latin typeface="宋体" pitchFamily="2" charset="-122"/>
              </a:rPr>
              <a:t>保卫</a:t>
            </a:r>
            <a:r>
              <a:rPr lang="zh-CN" altLang="en-US">
                <a:latin typeface="宋体" pitchFamily="2" charset="-122"/>
              </a:rPr>
              <a:t>路由器比保卫主机较易实现</a:t>
            </a:r>
            <a:endParaRPr lang="zh-CN" altLang="en-US">
              <a:latin typeface="宋体" pitchFamily="2" charset="-122"/>
            </a:endParaRPr>
          </a:p>
          <a:p>
            <a:pPr eaLnBrk="1" hangingPunct="1">
              <a:defRPr/>
            </a:pPr>
            <a:r>
              <a:rPr lang="zh-CN" altLang="en-US" smtClean="0">
                <a:latin typeface="宋体" pitchFamily="2" charset="-122"/>
              </a:rPr>
              <a:t>攻击者侵入堡垒主机并使其只具有路由功能</a:t>
            </a:r>
            <a:endParaRPr lang="zh-CN" altLang="en-US"/>
          </a:p>
        </p:txBody>
      </p:sp>
      <p:sp>
        <p:nvSpPr>
          <p:cNvPr id="10247" name="Rectangle 3"/>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409825"/>
            <a:ext cx="4688931" cy="2887534"/>
          </a:xfrm>
          <a:prstGeom prst="rect">
            <a:avLst/>
          </a:prstGeom>
        </p:spPr>
      </p:pic>
    </p:spTree>
  </p:cSld>
  <p:clrMapOvr>
    <a:masterClrMapping/>
  </p:clrMapOvr>
  <p:transition spd="slow">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E4692536-C8DA-4694-B66B-3093BE639FCA}" type="slidenum">
              <a:rPr lang="en-US" altLang="zh-CN" smtClean="0"/>
            </a:fld>
            <a:endParaRPr lang="en-US" altLang="zh-CN" smtClean="0"/>
          </a:p>
        </p:txBody>
      </p:sp>
      <p:sp>
        <p:nvSpPr>
          <p:cNvPr id="957442" name="Rectangle 2"/>
          <p:cNvSpPr>
            <a:spLocks noGrp="1" noChangeArrowheads="1"/>
          </p:cNvSpPr>
          <p:nvPr>
            <p:ph type="title"/>
          </p:nvPr>
        </p:nvSpPr>
        <p:spPr/>
        <p:txBody>
          <a:bodyPr/>
          <a:lstStyle/>
          <a:p>
            <a:pPr eaLnBrk="1" hangingPunct="1">
              <a:defRPr/>
            </a:pPr>
            <a:r>
              <a:rPr lang="zh-CN" altLang="en-US">
                <a:latin typeface="宋体" pitchFamily="2" charset="-122"/>
              </a:rPr>
              <a:t>屏蔽主机体系结构</a:t>
            </a:r>
            <a:endParaRPr lang="zh-CN" altLang="en-US">
              <a:latin typeface="宋体" pitchFamily="2" charset="-122"/>
            </a:endParaRPr>
          </a:p>
        </p:txBody>
      </p:sp>
      <p:sp>
        <p:nvSpPr>
          <p:cNvPr id="11269" name="Rectangle 4"/>
          <p:cNvSpPr>
            <a:spLocks noChangeArrowheads="1"/>
          </p:cNvSpPr>
          <p:nvPr/>
        </p:nvSpPr>
        <p:spPr bwMode="auto">
          <a:xfrm>
            <a:off x="0" y="1266825"/>
            <a:ext cx="9144000" cy="0"/>
          </a:xfrm>
          <a:prstGeom prst="rect">
            <a:avLst/>
          </a:prstGeom>
          <a:noFill/>
          <a:ln w="9525">
            <a:noFill/>
            <a:miter lim="800000"/>
          </a:ln>
        </p:spPr>
        <p:txBody>
          <a:bodyPr wrap="none" anchor="ctr">
            <a:spAutoFit/>
          </a:bodyPr>
          <a:lstStyle/>
          <a:p>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1700808"/>
            <a:ext cx="5267325" cy="3495675"/>
          </a:xfrm>
          <a:prstGeom prst="rect">
            <a:avLst/>
          </a:prstGeom>
        </p:spPr>
      </p:pic>
    </p:spTree>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eaLnBrk="1" hangingPunct="1">
              <a:defRPr/>
            </a:pPr>
            <a:r>
              <a:rPr lang="zh-CN" altLang="en-US">
                <a:latin typeface="宋体" pitchFamily="2" charset="-122"/>
              </a:rPr>
              <a:t>屏蔽子网体系结构</a:t>
            </a:r>
            <a:endParaRPr lang="zh-CN" altLang="en-US">
              <a:latin typeface="宋体" pitchFamily="2" charset="-122"/>
            </a:endParaRPr>
          </a:p>
        </p:txBody>
      </p:sp>
      <p:sp>
        <p:nvSpPr>
          <p:cNvPr id="12291" name="灯片编号占位符 6"/>
          <p:cNvSpPr>
            <a:spLocks noGrp="1"/>
          </p:cNvSpPr>
          <p:nvPr>
            <p:ph type="sldNum" sz="quarter" idx="12"/>
          </p:nvPr>
        </p:nvSpPr>
        <p:spPr bwMode="auto">
          <a:noFill/>
          <a:ln>
            <a:miter lim="800000"/>
          </a:ln>
        </p:spPr>
        <p:txBody>
          <a:bodyPr wrap="square" lIns="91440" tIns="45720" rIns="91440" bIns="45720" numCol="1" anchorCtr="0" compatLnSpc="1"/>
          <a:lstStyle/>
          <a:p>
            <a:fld id="{5A18EC39-A406-4A8C-926A-E4EB5C41C0D4}" type="slidenum">
              <a:rPr lang="en-US" altLang="zh-CN" smtClean="0"/>
            </a:fld>
            <a:endParaRPr lang="en-US" altLang="zh-CN" smtClean="0"/>
          </a:p>
        </p:txBody>
      </p:sp>
      <p:graphicFrame>
        <p:nvGraphicFramePr>
          <p:cNvPr id="12290" name="Object 2"/>
          <p:cNvGraphicFramePr>
            <a:graphicFrameLocks noChangeAspect="1"/>
          </p:cNvGraphicFramePr>
          <p:nvPr/>
        </p:nvGraphicFramePr>
        <p:xfrm>
          <a:off x="1981200" y="685800"/>
          <a:ext cx="5095875" cy="5600700"/>
        </p:xfrm>
        <a:graphic>
          <a:graphicData uri="http://schemas.openxmlformats.org/presentationml/2006/ole">
            <mc:AlternateContent xmlns:mc="http://schemas.openxmlformats.org/markup-compatibility/2006">
              <mc:Choice xmlns:v="urn:schemas-microsoft-com:vml" Requires="v">
                <p:oleObj spid="_x0000_s12602" name="" r:id="rId1" imgW="6039485" imgH="6637655" progId="Visio.Drawing.11">
                  <p:embed/>
                </p:oleObj>
              </mc:Choice>
              <mc:Fallback>
                <p:oleObj name="" r:id="rId1" imgW="6039485" imgH="6637655" progId="Visio.Drawing.11">
                  <p:embed/>
                  <p:pic>
                    <p:nvPicPr>
                      <p:cNvPr id="0" name="Picture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85800"/>
                        <a:ext cx="5095875" cy="560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Rectangle 4"/>
          <p:cNvSpPr>
            <a:spLocks noGrp="1" noChangeArrowheads="1"/>
          </p:cNvSpPr>
          <p:nvPr>
            <p:ph type="title"/>
          </p:nvPr>
        </p:nvSpPr>
        <p:spPr/>
        <p:txBody>
          <a:bodyPr/>
          <a:lstStyle/>
          <a:p>
            <a:pPr eaLnBrk="1" fontAlgn="auto" hangingPunct="1">
              <a:spcAft>
                <a:spcPts val="0"/>
              </a:spcAft>
              <a:defRPr/>
            </a:pPr>
            <a:r>
              <a:rPr lang="zh-CN" altLang="en-US"/>
              <a:t>防火墙</a:t>
            </a:r>
            <a:r>
              <a:rPr lang="zh-CN" altLang="en-US" smtClean="0"/>
              <a:t>的基本概念</a:t>
            </a:r>
            <a:endParaRPr lang="zh-CN" altLang="en-US"/>
          </a:p>
        </p:txBody>
      </p:sp>
      <p:sp>
        <p:nvSpPr>
          <p:cNvPr id="2" name="文本占位符 1"/>
          <p:cNvSpPr>
            <a:spLocks noGrp="1"/>
          </p:cNvSpPr>
          <p:nvPr>
            <p:ph type="body" idx="1"/>
          </p:nvPr>
        </p:nvSpPr>
        <p:spPr/>
        <p:txBody>
          <a:bodyPr/>
          <a:lstStyle/>
          <a:p>
            <a:endParaRPr lang="zh-CN" altLang="en-US"/>
          </a:p>
        </p:txBody>
      </p:sp>
      <p:sp>
        <p:nvSpPr>
          <p:cNvPr id="28676" name="灯片编号占位符 5"/>
          <p:cNvSpPr>
            <a:spLocks noGrp="1"/>
          </p:cNvSpPr>
          <p:nvPr>
            <p:ph type="sldNum" sz="quarter" idx="10"/>
          </p:nvPr>
        </p:nvSpPr>
        <p:spPr bwMode="auto">
          <a:noFill/>
          <a:ln>
            <a:miter lim="800000"/>
          </a:ln>
        </p:spPr>
        <p:txBody>
          <a:bodyPr wrap="square" lIns="91440" tIns="45720" rIns="91440" bIns="45720" numCol="1" anchorCtr="0" compatLnSpc="1"/>
          <a:lstStyle/>
          <a:p>
            <a:fld id="{31C4A1C3-4C1F-40D3-91C2-BFEB655DE101}" type="slidenum">
              <a:rPr lang="en-US" altLang="zh-CN" smtClean="0"/>
            </a:fld>
            <a:endParaRPr lang="en-US" altLang="zh-CN" smtClean="0"/>
          </a:p>
        </p:txBody>
      </p:sp>
      <p:sp>
        <p:nvSpPr>
          <p:cNvPr id="28674" name="日期占位符 3"/>
          <p:cNvSpPr>
            <a:spLocks noGrp="1"/>
          </p:cNvSpPr>
          <p:nvPr>
            <p:ph type="dt" sz="half" idx="4294967295"/>
          </p:nvPr>
        </p:nvSpPr>
        <p:spPr bwMode="auto">
          <a:xfrm>
            <a:off x="8116888" y="6408738"/>
            <a:ext cx="1027112" cy="449262"/>
          </a:xfrm>
          <a:noFill/>
          <a:ln>
            <a:miter lim="800000"/>
          </a:ln>
        </p:spPr>
        <p:txBody>
          <a:bodyPr wrap="square" lIns="91440" tIns="45720" rIns="91440" bIns="45720" numCol="1" anchorCtr="0" compatLnSpc="1"/>
          <a:lstStyle/>
          <a:p>
            <a:fld id="{4562F5CB-1900-4C20-A3FE-427D9D409030}" type="datetime1">
              <a:rPr lang="zh-CN" altLang="en-US" smtClean="0"/>
            </a:fld>
            <a:endParaRPr lang="en-US" altLang="zh-CN" smtClean="0"/>
          </a:p>
        </p:txBody>
      </p:sp>
      <p:sp>
        <p:nvSpPr>
          <p:cNvPr id="5" name="页脚占位符 4"/>
          <p:cNvSpPr>
            <a:spLocks noGrp="1"/>
          </p:cNvSpPr>
          <p:nvPr>
            <p:ph type="ftr" sz="quarter" idx="4294967295"/>
          </p:nvPr>
        </p:nvSpPr>
        <p:spPr>
          <a:xfrm>
            <a:off x="0" y="6408738"/>
            <a:ext cx="2351088" cy="449262"/>
          </a:xfrm>
        </p:spPr>
        <p:txBody>
          <a:bodyPr/>
          <a:lstStyle/>
          <a:p>
            <a:pPr>
              <a:defRPr/>
            </a:pPr>
            <a:r>
              <a:rPr lang="en-US" altLang="zh-CN"/>
              <a:t>Copyright</a:t>
            </a:r>
            <a:r>
              <a:rPr lang="en-US" altLang="zh-CN">
                <a:latin typeface="宋体"/>
              </a:rPr>
              <a:t>©</a:t>
            </a:r>
            <a:r>
              <a:rPr lang="zh-CN" altLang="en-US"/>
              <a:t>电子科技大学计算机学院</a:t>
            </a:r>
            <a:endParaRPr lang="zh-CN" alt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78886" name="Rectangle 6"/>
          <p:cNvSpPr>
            <a:spLocks noGrp="1" noChangeArrowheads="1"/>
          </p:cNvSpPr>
          <p:nvPr>
            <p:ph type="title"/>
          </p:nvPr>
        </p:nvSpPr>
        <p:spPr/>
        <p:txBody>
          <a:bodyPr/>
          <a:lstStyle/>
          <a:p>
            <a:r>
              <a:rPr lang="zh-CN" altLang="en-US"/>
              <a:t>案例分析－中型企业</a:t>
            </a:r>
            <a:endParaRPr lang="zh-CN" altLang="en-US"/>
          </a:p>
        </p:txBody>
      </p:sp>
      <p:pic>
        <p:nvPicPr>
          <p:cNvPr id="378885" name="Picture 5" descr="82-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92275" y="2060575"/>
            <a:ext cx="5761038" cy="4233863"/>
          </a:xfrm>
        </p:spPr>
      </p:pic>
    </p:spTree>
  </p:cSld>
  <p:clrMapOvr>
    <a:masterClrMapping/>
  </p:clrMapOvr>
  <p:transition spd="slow">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0934" name="Rectangle 6"/>
          <p:cNvSpPr>
            <a:spLocks noGrp="1" noChangeArrowheads="1"/>
          </p:cNvSpPr>
          <p:nvPr>
            <p:ph type="title"/>
          </p:nvPr>
        </p:nvSpPr>
        <p:spPr/>
        <p:txBody>
          <a:bodyPr/>
          <a:lstStyle/>
          <a:p>
            <a:r>
              <a:rPr lang="zh-CN" altLang="en-US"/>
              <a:t>案例分析－移动公司</a:t>
            </a:r>
            <a:endParaRPr lang="zh-CN" altLang="en-US"/>
          </a:p>
        </p:txBody>
      </p:sp>
      <p:pic>
        <p:nvPicPr>
          <p:cNvPr id="380933" name="Picture 5" descr="61-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187450" y="1700213"/>
            <a:ext cx="6408738" cy="4548187"/>
          </a:xfrm>
        </p:spPr>
      </p:pic>
    </p:spTree>
  </p:cSld>
  <p:clrMapOvr>
    <a:masterClrMapping/>
  </p:clrMapOvr>
  <p:transition spd="slow">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2982" name="Rectangle 6"/>
          <p:cNvSpPr>
            <a:spLocks noGrp="1" noChangeArrowheads="1"/>
          </p:cNvSpPr>
          <p:nvPr>
            <p:ph type="title"/>
          </p:nvPr>
        </p:nvSpPr>
        <p:spPr/>
        <p:txBody>
          <a:bodyPr/>
          <a:lstStyle/>
          <a:p>
            <a:r>
              <a:rPr lang="zh-CN" altLang="en-US"/>
              <a:t>案例分析－外资公司</a:t>
            </a:r>
            <a:endParaRPr lang="zh-CN" altLang="en-US"/>
          </a:p>
        </p:txBody>
      </p:sp>
      <p:pic>
        <p:nvPicPr>
          <p:cNvPr id="382981" name="Picture 5" descr="61-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42988" y="1628775"/>
            <a:ext cx="5976937" cy="4737100"/>
          </a:xfrm>
        </p:spPr>
      </p:pic>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dirty="0" smtClean="0"/>
              <a:t>防火墙</a:t>
            </a:r>
            <a:endParaRPr lang="en-US" altLang="zh-CN" dirty="0" smtClean="0"/>
          </a:p>
          <a:p>
            <a:pPr eaLnBrk="1" hangingPunct="1"/>
            <a:r>
              <a:rPr lang="en-US" altLang="zh-CN" dirty="0" smtClean="0"/>
              <a:t>IDS</a:t>
            </a:r>
            <a:endParaRPr lang="en-US" altLang="zh-CN" dirty="0" smtClean="0"/>
          </a:p>
          <a:p>
            <a:pPr eaLnBrk="1" hangingPunct="1"/>
            <a:r>
              <a:rPr lang="zh-CN" altLang="en-US" dirty="0" smtClean="0"/>
              <a:t>防病毒 </a:t>
            </a:r>
            <a:endParaRPr lang="zh-CN" altLang="en-US" dirty="0" smtClean="0"/>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dirty="0" smtClean="0"/>
              <a:t>网络安全“老三样”</a:t>
            </a:r>
            <a:endParaRPr lang="zh-CN" altLang="zh-CN" dirty="0"/>
          </a:p>
        </p:txBody>
      </p:sp>
      <p:sp>
        <p:nvSpPr>
          <p:cNvPr id="27650" name="日期占位符 3"/>
          <p:cNvSpPr>
            <a:spLocks noGrp="1"/>
          </p:cNvSpPr>
          <p:nvPr>
            <p:ph type="dt" sz="half" idx="2"/>
          </p:nvPr>
        </p:nvSpPr>
        <p:spPr bwMode="auto">
          <a:noFill/>
          <a:ln>
            <a:miter lim="800000"/>
          </a:ln>
        </p:spPr>
        <p:txBody>
          <a:bodyPr wrap="square" lIns="91440" tIns="45720" rIns="91440" bIns="45720" numCol="1" anchorCtr="0" compatLnSpc="1"/>
          <a:lstStyle/>
          <a:p>
            <a:fld id="{9712050D-EC14-4F98-9B1A-CC9E7F46FBC8}" type="datetime1">
              <a:rPr lang="zh-CN" altLang="en-US" smtClean="0"/>
            </a:fld>
            <a:endParaRPr lang="en-US" altLang="zh-CN" smtClean="0"/>
          </a:p>
        </p:txBody>
      </p:sp>
      <p:sp>
        <p:nvSpPr>
          <p:cNvPr id="27651" name="页脚占位符 4"/>
          <p:cNvSpPr>
            <a:spLocks noGrp="1"/>
          </p:cNvSpPr>
          <p:nvPr>
            <p:ph type="ftr" sz="quarter" idx="3"/>
          </p:nvPr>
        </p:nvSpPr>
        <p:spPr bwMode="auto">
          <a:noFill/>
          <a:ln>
            <a:miter lim="800000"/>
          </a:ln>
        </p:spPr>
        <p:txBody>
          <a:bodyPr wrap="square" lIns="91440" tIns="45720" rIns="91440" bIns="45720" numCol="1" anchorCtr="0" compatLnSpc="1"/>
          <a:lstStyle/>
          <a:p>
            <a:r>
              <a:rPr lang="en-US" altLang="zh-CN" smtClean="0"/>
              <a:t>Copyright</a:t>
            </a:r>
            <a:r>
              <a:rPr lang="en-US" altLang="zh-CN" smtClean="0">
                <a:latin typeface="宋体" pitchFamily="2" charset="-122"/>
              </a:rPr>
              <a:t>©</a:t>
            </a:r>
            <a:r>
              <a:rPr lang="zh-CN" altLang="en-US" smtClean="0"/>
              <a:t>电子科技大学计算机学院</a:t>
            </a:r>
            <a:endParaRPr lang="zh-CN" altLang="en-US" smtClean="0"/>
          </a:p>
        </p:txBody>
      </p:sp>
      <p:sp>
        <p:nvSpPr>
          <p:cNvPr id="27652" name="灯片编号占位符 5"/>
          <p:cNvSpPr>
            <a:spLocks noGrp="1"/>
          </p:cNvSpPr>
          <p:nvPr>
            <p:ph type="sldNum" sz="quarter" idx="4"/>
          </p:nvPr>
        </p:nvSpPr>
        <p:spPr bwMode="auto">
          <a:noFill/>
          <a:ln>
            <a:miter lim="800000"/>
          </a:ln>
        </p:spPr>
        <p:txBody>
          <a:bodyPr wrap="square" lIns="91440" tIns="45720" rIns="91440" bIns="45720" numCol="1" anchorCtr="0" compatLnSpc="1"/>
          <a:lstStyle/>
          <a:p>
            <a:fld id="{3823D4E7-FEC8-4636-A854-52E5023E4E0C}" type="slidenum">
              <a:rPr lang="en-US" altLang="zh-CN" smtClean="0"/>
            </a:fld>
            <a:endParaRPr lang="en-US" altLang="zh-CN" smtClean="0"/>
          </a:p>
        </p:txBody>
      </p:sp>
      <p:pic>
        <p:nvPicPr>
          <p:cNvPr id="13316" name="Picture 4" descr="IDC：天融信防火墙市占20.9%领跑中国信息安全市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子科技大学鞠海">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信安理论与技术模板</Template>
  <TotalTime>0</TotalTime>
  <Words>7513</Words>
  <Application>WPS 演示</Application>
  <PresentationFormat>全屏显示(4:3)</PresentationFormat>
  <Paragraphs>1158</Paragraphs>
  <Slides>82</Slides>
  <Notes>19</Notes>
  <HiddenSlides>8</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21</vt:i4>
      </vt:variant>
      <vt:variant>
        <vt:lpstr>幻灯片标题</vt:lpstr>
      </vt:variant>
      <vt:variant>
        <vt:i4>82</vt:i4>
      </vt:variant>
    </vt:vector>
  </HeadingPairs>
  <TitlesOfParts>
    <vt:vector size="124" baseType="lpstr">
      <vt:lpstr>Arial</vt:lpstr>
      <vt:lpstr>宋体</vt:lpstr>
      <vt:lpstr>Wingdings</vt:lpstr>
      <vt:lpstr>Tahoma</vt:lpstr>
      <vt:lpstr>Wingdings 3</vt:lpstr>
      <vt:lpstr>Verdana</vt:lpstr>
      <vt:lpstr>Wingdings 2</vt:lpstr>
      <vt:lpstr>华文行楷</vt:lpstr>
      <vt:lpstr>Times New Roman</vt:lpstr>
      <vt:lpstr>楷体_GB2312</vt:lpstr>
      <vt:lpstr>宋体</vt:lpstr>
      <vt:lpstr>Times New Roman</vt:lpstr>
      <vt:lpstr>黑体</vt:lpstr>
      <vt:lpstr>Antykwa Poltawskiego Light</vt:lpstr>
      <vt:lpstr>Lucida Sans Unicode</vt:lpstr>
      <vt:lpstr>文泉驿微米黑</vt:lpstr>
      <vt:lpstr>微软雅黑</vt:lpstr>
      <vt:lpstr>宋体</vt:lpstr>
      <vt:lpstr>Arial Unicode MS</vt:lpstr>
      <vt:lpstr>楷体</vt:lpstr>
      <vt:lpstr>电子科技大学鞠海</vt:lpstr>
      <vt:lpstr>Visio.Drawing.11</vt:lpstr>
      <vt:lpstr>Visio.Drawing.11</vt:lpstr>
      <vt:lpstr>Visio.Drawing.11</vt:lpstr>
      <vt:lpstr>PBrush</vt:lpstr>
      <vt:lpstr>PBrush</vt:lpstr>
      <vt:lpstr>PBrush</vt:lpstr>
      <vt:lpstr>PBrush</vt:lpstr>
      <vt:lpstr>PBrush</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温故而知新——访问控制的一般实现机制和方法</vt:lpstr>
      <vt:lpstr>温故而知新——访问控制的一般策略</vt:lpstr>
      <vt:lpstr>温故而知新——强制访问控制</vt:lpstr>
      <vt:lpstr>温故而知新——自主/强制访问控制策略的问题</vt:lpstr>
      <vt:lpstr>温故而知新——基于角色的访问控制模型</vt:lpstr>
      <vt:lpstr>第八章 防火墙</vt:lpstr>
      <vt:lpstr>内容提要</vt:lpstr>
      <vt:lpstr>防火墙的基本概念</vt:lpstr>
      <vt:lpstr>网络安全“老三样”</vt:lpstr>
      <vt:lpstr>防火墙概念——本意</vt:lpstr>
      <vt:lpstr>防火墙概念——实意</vt:lpstr>
      <vt:lpstr>防火墙能做什么</vt:lpstr>
      <vt:lpstr>创建一个阻塞点 </vt:lpstr>
      <vt:lpstr>实现安全策略 </vt:lpstr>
      <vt:lpstr>实现安全策略 </vt:lpstr>
      <vt:lpstr>记录网络活动</vt:lpstr>
      <vt:lpstr>限制网络暴露</vt:lpstr>
      <vt:lpstr>安全功能实现平台</vt:lpstr>
      <vt:lpstr>发展历程——基于功能划分</vt:lpstr>
      <vt:lpstr>发展历程——基于实现方式划分</vt:lpstr>
      <vt:lpstr>发展历程——基于实现方式划分</vt:lpstr>
      <vt:lpstr>部署层次</vt:lpstr>
      <vt:lpstr>防火墙技术</vt:lpstr>
      <vt:lpstr>包过滤防火墙层次</vt:lpstr>
      <vt:lpstr>包过滤防火墙</vt:lpstr>
      <vt:lpstr>包过滤判据</vt:lpstr>
      <vt:lpstr>包过滤支持功能</vt:lpstr>
      <vt:lpstr>包过滤防火墙配置</vt:lpstr>
      <vt:lpstr>包过滤规则</vt:lpstr>
      <vt:lpstr>包过滤操作流程图</vt:lpstr>
      <vt:lpstr>规则制定注意事项</vt:lpstr>
      <vt:lpstr>建议过滤规则</vt:lpstr>
      <vt:lpstr>建议过滤规则</vt:lpstr>
      <vt:lpstr>天网防火墙</vt:lpstr>
      <vt:lpstr>PowerPoint 演示文稿</vt:lpstr>
      <vt:lpstr>PowerPoint 演示文稿</vt:lpstr>
      <vt:lpstr>PowerPoint 演示文稿</vt:lpstr>
      <vt:lpstr>包过滤优点</vt:lpstr>
      <vt:lpstr>包过滤缺点</vt:lpstr>
      <vt:lpstr>应用代理防火墙</vt:lpstr>
      <vt:lpstr>应用代理防火墙</vt:lpstr>
      <vt:lpstr>代理服务器</vt:lpstr>
      <vt:lpstr>温故而知新——防火墙能做什么</vt:lpstr>
      <vt:lpstr>温故而知新——防火墙技术</vt:lpstr>
      <vt:lpstr>温故而知新——包过滤防火墙</vt:lpstr>
      <vt:lpstr>代理服务器工作原理</vt:lpstr>
      <vt:lpstr>代理服务器的主要功能</vt:lpstr>
      <vt:lpstr>代理防火墙工作模型 </vt:lpstr>
      <vt:lpstr>缓存</vt:lpstr>
      <vt:lpstr>Telnet代理</vt:lpstr>
      <vt:lpstr>配置与实现——堡垒主机</vt:lpstr>
      <vt:lpstr>代理技术的优点 </vt:lpstr>
      <vt:lpstr>代理技术的缺点 </vt:lpstr>
      <vt:lpstr>温故而知新——代理服务器工作原理</vt:lpstr>
      <vt:lpstr>电路级网关</vt:lpstr>
      <vt:lpstr>电路级网关 (Circuit-level proxies）</vt:lpstr>
      <vt:lpstr>电路级网关</vt:lpstr>
      <vt:lpstr>电路级网关</vt:lpstr>
      <vt:lpstr>网络地址转换（NAT）</vt:lpstr>
      <vt:lpstr>NAT类型</vt:lpstr>
      <vt:lpstr>自适应代理防火墙</vt:lpstr>
      <vt:lpstr>自适应代理防火墙</vt:lpstr>
      <vt:lpstr>状态检测防火墙</vt:lpstr>
      <vt:lpstr>状态检测包过滤技术</vt:lpstr>
      <vt:lpstr>TCP状态转换图</vt:lpstr>
      <vt:lpstr>通信状态</vt:lpstr>
      <vt:lpstr>应用状态</vt:lpstr>
      <vt:lpstr>包过滤规则</vt:lpstr>
      <vt:lpstr>状态表示例</vt:lpstr>
      <vt:lpstr>状态检测过程</vt:lpstr>
      <vt:lpstr>状态检测防火墙优缺点</vt:lpstr>
      <vt:lpstr>防火墙技术比较表</vt:lpstr>
      <vt:lpstr>防火墙局限性</vt:lpstr>
      <vt:lpstr>防火墙体系结构</vt:lpstr>
      <vt:lpstr>防火墙体系结构</vt:lpstr>
      <vt:lpstr>屏蔽路由器结构</vt:lpstr>
      <vt:lpstr>双重宿主主机体系结构</vt:lpstr>
      <vt:lpstr>屏蔽主机体系结构</vt:lpstr>
      <vt:lpstr>屏蔽子网体系结构</vt:lpstr>
      <vt:lpstr>案例分析－中型企业</vt:lpstr>
      <vt:lpstr>案例分析－移动公司</vt:lpstr>
      <vt:lpstr>案例分析－外资公司</vt:lpstr>
    </vt:vector>
  </TitlesOfParts>
  <Company>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dc:creator>
  <cp:lastModifiedBy>wtl</cp:lastModifiedBy>
  <cp:revision>523</cp:revision>
  <dcterms:created xsi:type="dcterms:W3CDTF">2019-05-22T06:47:17Z</dcterms:created>
  <dcterms:modified xsi:type="dcterms:W3CDTF">2019-05-22T06:47:17Z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2052-10.1.0.6758</vt:lpwstr>
  </property>
</Properties>
</file>