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64" r:id="rId4"/>
    <p:sldId id="481" r:id="rId5"/>
    <p:sldId id="482" r:id="rId6"/>
    <p:sldId id="480" r:id="rId8"/>
    <p:sldId id="483" r:id="rId9"/>
    <p:sldId id="269" r:id="rId10"/>
    <p:sldId id="270" r:id="rId11"/>
    <p:sldId id="271" r:id="rId12"/>
    <p:sldId id="272" r:id="rId13"/>
    <p:sldId id="273" r:id="rId14"/>
    <p:sldId id="274" r:id="rId15"/>
    <p:sldId id="275" r:id="rId16"/>
    <p:sldId id="276" r:id="rId17"/>
    <p:sldId id="277" r:id="rId18"/>
    <p:sldId id="282" r:id="rId19"/>
    <p:sldId id="488" r:id="rId20"/>
    <p:sldId id="489" r:id="rId21"/>
    <p:sldId id="490" r:id="rId22"/>
    <p:sldId id="491" r:id="rId23"/>
    <p:sldId id="492" r:id="rId24"/>
    <p:sldId id="493" r:id="rId25"/>
    <p:sldId id="494" r:id="rId26"/>
    <p:sldId id="495" r:id="rId27"/>
    <p:sldId id="496" r:id="rId28"/>
    <p:sldId id="497" r:id="rId29"/>
    <p:sldId id="498" r:id="rId30"/>
    <p:sldId id="499" r:id="rId31"/>
    <p:sldId id="500" r:id="rId32"/>
    <p:sldId id="501" r:id="rId33"/>
    <p:sldId id="502" r:id="rId34"/>
    <p:sldId id="503" r:id="rId35"/>
    <p:sldId id="504" r:id="rId36"/>
    <p:sldId id="505" r:id="rId37"/>
    <p:sldId id="506" r:id="rId38"/>
    <p:sldId id="507" r:id="rId39"/>
    <p:sldId id="508" r:id="rId40"/>
    <p:sldId id="509" r:id="rId41"/>
    <p:sldId id="510" r:id="rId42"/>
    <p:sldId id="511" r:id="rId43"/>
    <p:sldId id="512" r:id="rId44"/>
    <p:sldId id="513" r:id="rId45"/>
    <p:sldId id="514" r:id="rId46"/>
    <p:sldId id="515" r:id="rId47"/>
    <p:sldId id="516" r:id="rId48"/>
    <p:sldId id="517" r:id="rId49"/>
    <p:sldId id="518" r:id="rId50"/>
    <p:sldId id="519" r:id="rId51"/>
    <p:sldId id="520" r:id="rId52"/>
    <p:sldId id="521" r:id="rId53"/>
    <p:sldId id="522" r:id="rId54"/>
    <p:sldId id="523" r:id="rId55"/>
    <p:sldId id="524" r:id="rId56"/>
    <p:sldId id="525" r:id="rId57"/>
    <p:sldId id="526" r:id="rId58"/>
    <p:sldId id="527" r:id="rId59"/>
    <p:sldId id="528" r:id="rId60"/>
    <p:sldId id="529" r:id="rId61"/>
    <p:sldId id="530" r:id="rId62"/>
    <p:sldId id="531" r:id="rId63"/>
    <p:sldId id="532" r:id="rId64"/>
    <p:sldId id="533" r:id="rId65"/>
    <p:sldId id="534" r:id="rId66"/>
    <p:sldId id="535" r:id="rId67"/>
    <p:sldId id="536" r:id="rId68"/>
    <p:sldId id="537" r:id="rId69"/>
    <p:sldId id="538" r:id="rId70"/>
    <p:sldId id="297" r:id="rId71"/>
    <p:sldId id="302" r:id="rId72"/>
    <p:sldId id="298" r:id="rId73"/>
    <p:sldId id="299" r:id="rId74"/>
    <p:sldId id="300" r:id="rId75"/>
    <p:sldId id="301" r:id="rId76"/>
    <p:sldId id="303" r:id="rId77"/>
    <p:sldId id="304" r:id="rId78"/>
    <p:sldId id="305" r:id="rId79"/>
    <p:sldId id="306" r:id="rId80"/>
    <p:sldId id="307" r:id="rId81"/>
    <p:sldId id="308" r:id="rId82"/>
    <p:sldId id="309" r:id="rId83"/>
    <p:sldId id="311" r:id="rId84"/>
    <p:sldId id="312" r:id="rId85"/>
    <p:sldId id="314" r:id="rId86"/>
    <p:sldId id="313" r:id="rId87"/>
    <p:sldId id="315" r:id="rId88"/>
    <p:sldId id="316" r:id="rId89"/>
    <p:sldId id="317" r:id="rId90"/>
    <p:sldId id="318" r:id="rId91"/>
    <p:sldId id="319" r:id="rId92"/>
    <p:sldId id="320" r:id="rId93"/>
    <p:sldId id="321" r:id="rId94"/>
    <p:sldId id="322" r:id="rId95"/>
    <p:sldId id="484" r:id="rId96"/>
    <p:sldId id="485" r:id="rId97"/>
    <p:sldId id="486" r:id="rId98"/>
    <p:sldId id="487" r:id="rId99"/>
    <p:sldId id="323" r:id="rId100"/>
    <p:sldId id="324" r:id="rId101"/>
    <p:sldId id="325" r:id="rId102"/>
    <p:sldId id="327" r:id="rId103"/>
    <p:sldId id="326" r:id="rId104"/>
    <p:sldId id="328" r:id="rId105"/>
    <p:sldId id="330" r:id="rId106"/>
    <p:sldId id="331" r:id="rId107"/>
    <p:sldId id="332" r:id="rId108"/>
    <p:sldId id="333" r:id="rId109"/>
    <p:sldId id="334" r:id="rId110"/>
    <p:sldId id="335" r:id="rId111"/>
    <p:sldId id="336" r:id="rId112"/>
    <p:sldId id="337" r:id="rId113"/>
    <p:sldId id="338" r:id="rId114"/>
    <p:sldId id="339" r:id="rId115"/>
    <p:sldId id="340" r:id="rId116"/>
    <p:sldId id="341" r:id="rId117"/>
    <p:sldId id="342" r:id="rId118"/>
    <p:sldId id="343" r:id="rId119"/>
    <p:sldId id="344" r:id="rId120"/>
    <p:sldId id="345" r:id="rId121"/>
    <p:sldId id="346" r:id="rId122"/>
    <p:sldId id="348" r:id="rId123"/>
    <p:sldId id="347" r:id="rId124"/>
    <p:sldId id="349" r:id="rId125"/>
    <p:sldId id="350" r:id="rId126"/>
    <p:sldId id="351" r:id="rId127"/>
    <p:sldId id="352" r:id="rId128"/>
    <p:sldId id="353" r:id="rId129"/>
    <p:sldId id="354" r:id="rId130"/>
    <p:sldId id="355" r:id="rId131"/>
    <p:sldId id="356" r:id="rId132"/>
    <p:sldId id="357" r:id="rId133"/>
    <p:sldId id="358" r:id="rId134"/>
    <p:sldId id="359" r:id="rId135"/>
    <p:sldId id="360" r:id="rId136"/>
    <p:sldId id="361" r:id="rId137"/>
    <p:sldId id="362" r:id="rId138"/>
    <p:sldId id="363" r:id="rId139"/>
    <p:sldId id="364" r:id="rId140"/>
    <p:sldId id="365" r:id="rId141"/>
    <p:sldId id="366" r:id="rId142"/>
    <p:sldId id="367" r:id="rId143"/>
    <p:sldId id="368" r:id="rId144"/>
    <p:sldId id="369" r:id="rId145"/>
    <p:sldId id="370" r:id="rId146"/>
    <p:sldId id="371" r:id="rId147"/>
    <p:sldId id="372" r:id="rId148"/>
    <p:sldId id="373" r:id="rId149"/>
    <p:sldId id="374" r:id="rId150"/>
    <p:sldId id="375" r:id="rId151"/>
    <p:sldId id="376" r:id="rId152"/>
    <p:sldId id="377" r:id="rId153"/>
    <p:sldId id="378" r:id="rId154"/>
    <p:sldId id="379" r:id="rId155"/>
    <p:sldId id="380" r:id="rId156"/>
    <p:sldId id="381" r:id="rId157"/>
    <p:sldId id="383" r:id="rId158"/>
    <p:sldId id="382" r:id="rId159"/>
    <p:sldId id="384" r:id="rId160"/>
    <p:sldId id="385" r:id="rId161"/>
    <p:sldId id="386" r:id="rId162"/>
    <p:sldId id="387" r:id="rId163"/>
    <p:sldId id="388" r:id="rId164"/>
    <p:sldId id="389" r:id="rId165"/>
    <p:sldId id="390" r:id="rId166"/>
    <p:sldId id="391" r:id="rId167"/>
    <p:sldId id="392" r:id="rId168"/>
    <p:sldId id="393" r:id="rId169"/>
    <p:sldId id="394" r:id="rId170"/>
    <p:sldId id="395" r:id="rId171"/>
    <p:sldId id="396" r:id="rId172"/>
    <p:sldId id="397" r:id="rId173"/>
    <p:sldId id="398" r:id="rId174"/>
    <p:sldId id="399" r:id="rId175"/>
    <p:sldId id="400" r:id="rId176"/>
    <p:sldId id="401" r:id="rId177"/>
    <p:sldId id="402" r:id="rId178"/>
    <p:sldId id="403" r:id="rId179"/>
    <p:sldId id="404" r:id="rId180"/>
    <p:sldId id="405" r:id="rId181"/>
    <p:sldId id="406" r:id="rId182"/>
    <p:sldId id="407" r:id="rId183"/>
    <p:sldId id="408" r:id="rId184"/>
    <p:sldId id="409" r:id="rId185"/>
    <p:sldId id="410" r:id="rId186"/>
    <p:sldId id="411" r:id="rId187"/>
    <p:sldId id="412" r:id="rId188"/>
    <p:sldId id="413" r:id="rId189"/>
    <p:sldId id="414" r:id="rId190"/>
    <p:sldId id="415" r:id="rId191"/>
    <p:sldId id="416" r:id="rId192"/>
    <p:sldId id="469" r:id="rId193"/>
    <p:sldId id="470" r:id="rId194"/>
    <p:sldId id="471" r:id="rId195"/>
    <p:sldId id="472" r:id="rId196"/>
    <p:sldId id="473" r:id="rId197"/>
    <p:sldId id="474" r:id="rId198"/>
    <p:sldId id="475" r:id="rId199"/>
    <p:sldId id="476" r:id="rId200"/>
    <p:sldId id="477" r:id="rId201"/>
    <p:sldId id="478" r:id="rId202"/>
    <p:sldId id="479" r:id="rId203"/>
    <p:sldId id="545" r:id="rId204"/>
    <p:sldId id="540" r:id="rId205"/>
    <p:sldId id="541" r:id="rId206"/>
    <p:sldId id="542" r:id="rId207"/>
    <p:sldId id="543" r:id="rId208"/>
    <p:sldId id="544" r:id="rId20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3300"/>
    <a:srgbClr val="FF99FF"/>
    <a:srgbClr val="993300"/>
    <a:srgbClr val="FF9966"/>
    <a:srgbClr val="00CCFF"/>
    <a:srgbClr val="FF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613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2" Type="http://schemas.openxmlformats.org/officeDocument/2006/relationships/tableStyles" Target="tableStyles.xml"/><Relationship Id="rId211" Type="http://schemas.openxmlformats.org/officeDocument/2006/relationships/viewProps" Target="viewProps.xml"/><Relationship Id="rId210" Type="http://schemas.openxmlformats.org/officeDocument/2006/relationships/presProps" Target="presProps.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98.xml"/><Relationship Id="rId8" Type="http://schemas.openxmlformats.org/officeDocument/2006/relationships/slide" Target="slides/slide82.xml"/><Relationship Id="rId7" Type="http://schemas.openxmlformats.org/officeDocument/2006/relationships/slide" Target="slides/slide80.xml"/><Relationship Id="rId6" Type="http://schemas.openxmlformats.org/officeDocument/2006/relationships/slide" Target="slides/slide76.xml"/><Relationship Id="rId5" Type="http://schemas.openxmlformats.org/officeDocument/2006/relationships/slide" Target="slides/slide33.xml"/><Relationship Id="rId4" Type="http://schemas.openxmlformats.org/officeDocument/2006/relationships/slide" Target="slides/slide32.xml"/><Relationship Id="rId3" Type="http://schemas.openxmlformats.org/officeDocument/2006/relationships/slide" Target="slides/slide30.xml"/><Relationship Id="rId23" Type="http://schemas.openxmlformats.org/officeDocument/2006/relationships/slide" Target="slides/slide190.xml"/><Relationship Id="rId22" Type="http://schemas.openxmlformats.org/officeDocument/2006/relationships/slide" Target="slides/slide156.xml"/><Relationship Id="rId21" Type="http://schemas.openxmlformats.org/officeDocument/2006/relationships/slide" Target="slides/slide133.xml"/><Relationship Id="rId20" Type="http://schemas.openxmlformats.org/officeDocument/2006/relationships/slide" Target="slides/slide132.xml"/><Relationship Id="rId2" Type="http://schemas.openxmlformats.org/officeDocument/2006/relationships/slide" Target="slides/slide25.xml"/><Relationship Id="rId19" Type="http://schemas.openxmlformats.org/officeDocument/2006/relationships/slide" Target="slides/slide128.xml"/><Relationship Id="rId18" Type="http://schemas.openxmlformats.org/officeDocument/2006/relationships/slide" Target="slides/slide127.xml"/><Relationship Id="rId17" Type="http://schemas.openxmlformats.org/officeDocument/2006/relationships/slide" Target="slides/slide124.xml"/><Relationship Id="rId16" Type="http://schemas.openxmlformats.org/officeDocument/2006/relationships/slide" Target="slides/slide123.xml"/><Relationship Id="rId15" Type="http://schemas.openxmlformats.org/officeDocument/2006/relationships/slide" Target="slides/slide121.xml"/><Relationship Id="rId14" Type="http://schemas.openxmlformats.org/officeDocument/2006/relationships/slide" Target="slides/slide120.xml"/><Relationship Id="rId13" Type="http://schemas.openxmlformats.org/officeDocument/2006/relationships/slide" Target="slides/slide112.xml"/><Relationship Id="rId12" Type="http://schemas.openxmlformats.org/officeDocument/2006/relationships/slide" Target="slides/slide106.xml"/><Relationship Id="rId11" Type="http://schemas.openxmlformats.org/officeDocument/2006/relationships/slide" Target="slides/slide104.xml"/><Relationship Id="rId10" Type="http://schemas.openxmlformats.org/officeDocument/2006/relationships/slide" Target="slides/slide101.xml"/><Relationship Id="rId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2.wmf"/><Relationship Id="rId8" Type="http://schemas.openxmlformats.org/officeDocument/2006/relationships/image" Target="../media/image11.wmf"/><Relationship Id="rId7"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smtClean="0">
                <a:latin typeface="Times New Roman" panose="02020603050405020304" pitchFamily="18" charset="0"/>
              </a:defRPr>
            </a:lvl1pPr>
          </a:lstStyle>
          <a:p>
            <a:pPr>
              <a:defRPr/>
            </a:pPr>
            <a:endParaRPr lang="en-US" altLang="zh-CN"/>
          </a:p>
        </p:txBody>
      </p:sp>
      <p:sp>
        <p:nvSpPr>
          <p:cNvPr id="9113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latin typeface="Times New Roman" panose="02020603050405020304" pitchFamily="18"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9114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114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smtClean="0">
                <a:latin typeface="Times New Roman" panose="02020603050405020304" pitchFamily="18" charset="0"/>
              </a:defRPr>
            </a:lvl1pPr>
          </a:lstStyle>
          <a:p>
            <a:pPr>
              <a:defRPr/>
            </a:pPr>
            <a:endParaRPr lang="en-US" altLang="zh-CN"/>
          </a:p>
        </p:txBody>
      </p:sp>
      <p:sp>
        <p:nvSpPr>
          <p:cNvPr id="9114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smtClean="0">
                <a:latin typeface="Times New Roman" panose="02020603050405020304" pitchFamily="18" charset="0"/>
              </a:defRPr>
            </a:lvl1pPr>
          </a:lstStyle>
          <a:p>
            <a:pPr>
              <a:defRPr/>
            </a:pPr>
            <a:fld id="{54F3CBE1-ACAD-4BD7-8F2A-2D5F96CF7CB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miter lim="800000"/>
          </a:ln>
        </p:spPr>
        <p:txBody>
          <a:bodyPr/>
          <a:lstStyle/>
          <a:p>
            <a:fld id="{285B9DAC-4D1B-4A15-A1CF-51C95E8581AA}" type="slidenum">
              <a:rPr lang="zh-CN" altLang="en-AU" smtClean="0"/>
            </a:fld>
            <a:endParaRPr lang="en-AU" altLang="zh-CN" smtClean="0"/>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AF45C3-DFBE-4110-B972-B4F16D0E91FF}" type="slidenum">
              <a:rPr lang="zh-CN" altLang="en-AU"/>
            </a:fld>
            <a:endParaRPr lang="en-AU" altLang="zh-CN"/>
          </a:p>
        </p:txBody>
      </p:sp>
      <p:sp>
        <p:nvSpPr>
          <p:cNvPr id="564226" name="Rectangle 2"/>
          <p:cNvSpPr>
            <a:spLocks noGrp="1" noRot="1" noChangeAspect="1" noChangeArrowheads="1" noTextEdit="1"/>
          </p:cNvSpPr>
          <p:nvPr>
            <p:ph type="sldImg"/>
          </p:nvPr>
        </p:nvSpPr>
        <p:spPr/>
      </p:sp>
      <p:sp>
        <p:nvSpPr>
          <p:cNvPr id="564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F1747D-7B5F-47C2-927B-E5BDB000EC35}" type="slidenum">
              <a:rPr lang="zh-CN" altLang="en-AU"/>
            </a:fld>
            <a:endParaRPr lang="en-AU" altLang="zh-CN"/>
          </a:p>
        </p:txBody>
      </p:sp>
      <p:sp>
        <p:nvSpPr>
          <p:cNvPr id="566274" name="Rectangle 2"/>
          <p:cNvSpPr>
            <a:spLocks noGrp="1" noRot="1" noChangeAspect="1" noChangeArrowheads="1" noTextEdit="1"/>
          </p:cNvSpPr>
          <p:nvPr>
            <p:ph type="sldImg"/>
          </p:nvPr>
        </p:nvSpPr>
        <p:spPr/>
      </p:sp>
      <p:sp>
        <p:nvSpPr>
          <p:cNvPr id="566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F6A8F2-F8DB-4196-A409-9F89DD3C1D7D}" type="slidenum">
              <a:rPr lang="zh-CN" altLang="en-AU"/>
            </a:fld>
            <a:endParaRPr lang="en-AU" altLang="zh-CN"/>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661761-AE77-440E-B231-E11A97596515}" type="slidenum">
              <a:rPr lang="zh-CN" altLang="en-US"/>
            </a:fld>
            <a:endParaRPr lang="en-US" altLang="zh-CN"/>
          </a:p>
        </p:txBody>
      </p:sp>
      <p:sp>
        <p:nvSpPr>
          <p:cNvPr id="179202" name="Rectangle 2"/>
          <p:cNvSpPr>
            <a:spLocks noGrp="1" noRot="1" noChangeAspect="1" noChangeArrowheads="1" noTextEdit="1"/>
          </p:cNvSpPr>
          <p:nvPr>
            <p:ph type="sldImg"/>
          </p:nvPr>
        </p:nvSpPr>
        <p:spPr/>
      </p:sp>
      <p:sp>
        <p:nvSpPr>
          <p:cNvPr id="179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41238F-0AEC-4B71-A705-89CA1B6AD163}" type="slidenum">
              <a:rPr lang="zh-CN" altLang="en-US"/>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3AA7C2-E326-4DAA-A01B-B47395D2D7FA}" type="slidenum">
              <a:rPr lang="zh-CN" altLang="en-US"/>
            </a:fld>
            <a:endParaRPr lang="en-US" altLang="zh-CN"/>
          </a:p>
        </p:txBody>
      </p:sp>
      <p:sp>
        <p:nvSpPr>
          <p:cNvPr id="2775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77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30CF54-1AC4-45F8-AA4A-F937BBEE526C}" type="slidenum">
              <a:rPr lang="zh-CN" altLang="en-US"/>
            </a:fld>
            <a:endParaRPr lang="en-US" altLang="zh-CN"/>
          </a:p>
        </p:txBody>
      </p:sp>
      <p:sp>
        <p:nvSpPr>
          <p:cNvPr id="281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81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1AA14D-004F-4643-B271-0D39379983F9}" type="slidenum">
              <a:rPr lang="zh-CN" altLang="en-US"/>
            </a:fld>
            <a:endParaRPr lang="en-US" altLang="zh-CN"/>
          </a:p>
        </p:txBody>
      </p:sp>
      <p:sp>
        <p:nvSpPr>
          <p:cNvPr id="2979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97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9EC955-FBD2-4C08-831A-270B93B92CC3}" type="slidenum">
              <a:rPr lang="zh-CN" altLang="en-US"/>
            </a:fld>
            <a:endParaRPr lang="en-US" altLang="zh-CN"/>
          </a:p>
        </p:txBody>
      </p:sp>
      <p:sp>
        <p:nvSpPr>
          <p:cNvPr id="3061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306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r>
              <a:rPr lang="zh-CN" altLang="en-US"/>
              <a:t>使用</a:t>
            </a:r>
            <a:r>
              <a:rPr lang="en-US" altLang="zh-CN"/>
              <a:t>ICMP ECHO</a:t>
            </a:r>
            <a:r>
              <a:rPr lang="zh-CN" altLang="en-US"/>
              <a:t>轮询多个主机称为</a:t>
            </a:r>
            <a:r>
              <a:rPr lang="en-US" altLang="zh-CN"/>
              <a:t>ICMP SWEEP(</a:t>
            </a:r>
            <a:r>
              <a:rPr lang="zh-CN" altLang="en-US"/>
              <a:t>或者</a:t>
            </a:r>
            <a:r>
              <a:rPr lang="en-US" altLang="zh-CN"/>
              <a:t>Ping Sweep).</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3FC62F-2927-440A-9D77-E762A13D3064}" type="slidenum">
              <a:rPr lang="zh-CN" altLang="en-US"/>
            </a:fld>
            <a:endParaRPr lang="en-US" altLang="zh-CN"/>
          </a:p>
        </p:txBody>
      </p:sp>
      <p:sp>
        <p:nvSpPr>
          <p:cNvPr id="3143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3143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smtClean="0">
                <a:solidFill>
                  <a:schemeClr val="tx1"/>
                </a:solidFill>
                <a:effectLst/>
                <a:latin typeface="Times New Roman" panose="02020603050405020304" pitchFamily="18" charset="0"/>
                <a:ea typeface="宋体" pitchFamily="2" charset="-122"/>
                <a:cs typeface="+mn-cs"/>
              </a:rPr>
              <a:t>中国信息安全测评中心副总工程师郭涛指出信息安全的根源所在是漏洞</a:t>
            </a:r>
            <a:endParaRPr lang="zh-CN" altLang="en-US"/>
          </a:p>
        </p:txBody>
      </p:sp>
      <p:sp>
        <p:nvSpPr>
          <p:cNvPr id="4" name="灯片编号占位符 3"/>
          <p:cNvSpPr>
            <a:spLocks noGrp="1"/>
          </p:cNvSpPr>
          <p:nvPr>
            <p:ph type="sldNum" sz="quarter" idx="10"/>
          </p:nvPr>
        </p:nvSpPr>
        <p:spPr/>
        <p:txBody>
          <a:bodyPr/>
          <a:lstStyle/>
          <a:p>
            <a:pPr>
              <a:defRPr/>
            </a:pPr>
            <a:fld id="{9EBE8F6A-81B2-4C56-8595-E582CF9ED13F}"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DD0D4E-0FD0-4317-A959-D76E90E6104C}" type="slidenum">
              <a:rPr lang="zh-CN" altLang="en-US"/>
            </a:fld>
            <a:endParaRPr lang="en-US" altLang="zh-CN"/>
          </a:p>
        </p:txBody>
      </p:sp>
      <p:sp>
        <p:nvSpPr>
          <p:cNvPr id="3266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326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DEDEE5-2910-4A32-95A8-2E91F5EE0957}" type="slidenum">
              <a:rPr lang="zh-CN" altLang="en-US"/>
            </a:fld>
            <a:endParaRPr lang="en-US" altLang="zh-CN"/>
          </a:p>
        </p:txBody>
      </p:sp>
      <p:sp>
        <p:nvSpPr>
          <p:cNvPr id="2918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918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p:sp>
      <p:sp>
        <p:nvSpPr>
          <p:cNvPr id="112643" name="备注占位符 2"/>
          <p:cNvSpPr>
            <a:spLocks noGrp="1"/>
          </p:cNvSpPr>
          <p:nvPr>
            <p:ph type="body" idx="1"/>
          </p:nvPr>
        </p:nvSpPr>
        <p:spPr>
          <a:noFill/>
        </p:spPr>
        <p:txBody>
          <a:bodyPr/>
          <a:lstStyle/>
          <a:p>
            <a:endParaRPr lang="zh-CN" altLang="en-US" smtClean="0"/>
          </a:p>
        </p:txBody>
      </p:sp>
      <p:sp>
        <p:nvSpPr>
          <p:cNvPr id="112644" name="灯片编号占位符 3"/>
          <p:cNvSpPr>
            <a:spLocks noGrp="1"/>
          </p:cNvSpPr>
          <p:nvPr>
            <p:ph type="sldNum" sz="quarter" idx="5"/>
          </p:nvPr>
        </p:nvSpPr>
        <p:spPr>
          <a:noFill/>
        </p:spPr>
        <p:txBody>
          <a:bodyPr/>
          <a:lstStyle/>
          <a:p>
            <a:fld id="{5652D7EB-781C-4D12-BC31-D7AFD72DD4DC}"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BFAC3EA-D520-4DDC-882F-ACF49CA4312E}" type="slidenum">
              <a:rPr lang="zh-CN" altLang="en-US"/>
            </a:fld>
            <a:endParaRPr lang="en-US" altLang="zh-CN"/>
          </a:p>
        </p:txBody>
      </p:sp>
      <p:sp>
        <p:nvSpPr>
          <p:cNvPr id="1720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172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DFDFF0D-C498-45FB-BCCA-B0E10B2E2903}" type="slidenum">
              <a:rPr lang="zh-CN" altLang="en-US" sz="1200" smtClean="0"/>
            </a:fld>
            <a:endParaRPr lang="en-US" altLang="zh-CN" sz="1200" smtClean="0"/>
          </a:p>
        </p:txBody>
      </p:sp>
      <p:sp>
        <p:nvSpPr>
          <p:cNvPr id="117763" name="Rectangle 2"/>
          <p:cNvSpPr>
            <a:spLocks noGrp="1" noRot="1" noChangeAspect="1" noChangeArrowheads="1" noTextEdit="1"/>
          </p:cNvSpPr>
          <p:nvPr>
            <p:ph type="sldImg"/>
          </p:nvPr>
        </p:nvSpPr>
        <p:spPr>
          <a:solidFill>
            <a:srgbClr val="FFFFFF"/>
          </a:solidFill>
        </p:spPr>
      </p:sp>
      <p:sp>
        <p:nvSpPr>
          <p:cNvPr id="1177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D18BC3A-11C8-40E6-A23C-B0AE74F20C92}" type="slidenum">
              <a:rPr lang="zh-CN" altLang="en-US" sz="1200" smtClean="0"/>
            </a:fld>
            <a:endParaRPr lang="en-US" altLang="zh-CN" sz="1200" smtClean="0"/>
          </a:p>
        </p:txBody>
      </p:sp>
      <p:sp>
        <p:nvSpPr>
          <p:cNvPr id="118787" name="Rectangle 2"/>
          <p:cNvSpPr>
            <a:spLocks noGrp="1" noRot="1" noChangeAspect="1" noChangeArrowheads="1" noTextEdit="1"/>
          </p:cNvSpPr>
          <p:nvPr>
            <p:ph type="sldImg"/>
          </p:nvPr>
        </p:nvSpPr>
        <p:spPr>
          <a:solidFill>
            <a:srgbClr val="FFFFFF"/>
          </a:solidFill>
        </p:spPr>
      </p:sp>
      <p:sp>
        <p:nvSpPr>
          <p:cNvPr id="1187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ABA0CFA-AD09-4B71-8544-DDF4A5E00D85}" type="slidenum">
              <a:rPr lang="zh-CN" altLang="en-US" sz="1200" smtClean="0"/>
            </a:fld>
            <a:endParaRPr lang="en-US" altLang="zh-CN" sz="1200" smtClean="0"/>
          </a:p>
        </p:txBody>
      </p:sp>
      <p:sp>
        <p:nvSpPr>
          <p:cNvPr id="119811" name="Rectangle 2"/>
          <p:cNvSpPr>
            <a:spLocks noGrp="1" noRot="1" noChangeAspect="1" noChangeArrowheads="1" noTextEdit="1"/>
          </p:cNvSpPr>
          <p:nvPr>
            <p:ph type="sldImg"/>
          </p:nvPr>
        </p:nvSpPr>
        <p:spPr>
          <a:solidFill>
            <a:srgbClr val="FFFFFF"/>
          </a:solidFill>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smtClean="0">
                <a:solidFill>
                  <a:srgbClr val="000000"/>
                </a:solidFill>
                <a:latin typeface="Times New Roman" panose="02020603050405020304" pitchFamily="18" charset="0"/>
              </a:rPr>
              <a:t>一个最常见的</a:t>
            </a:r>
            <a:r>
              <a:rPr kumimoji="1" lang="en-US" altLang="zh-CN" sz="2400" smtClean="0">
                <a:solidFill>
                  <a:srgbClr val="000000"/>
                </a:solidFill>
                <a:latin typeface="Times New Roman" panose="02020603050405020304" pitchFamily="18" charset="0"/>
              </a:rPr>
              <a:t>ICMP</a:t>
            </a:r>
            <a:r>
              <a:rPr kumimoji="1" lang="zh-CN" altLang="en-US" sz="2400" smtClean="0">
                <a:solidFill>
                  <a:srgbClr val="000000"/>
                </a:solidFill>
                <a:latin typeface="Times New Roman" panose="02020603050405020304" pitchFamily="18" charset="0"/>
              </a:rPr>
              <a:t>协议就是</a:t>
            </a:r>
            <a:r>
              <a:rPr kumimoji="1" lang="en-US" altLang="zh-CN" sz="2400" smtClean="0">
                <a:solidFill>
                  <a:srgbClr val="000000"/>
                </a:solidFill>
                <a:latin typeface="Times New Roman" panose="02020603050405020304" pitchFamily="18" charset="0"/>
              </a:rPr>
              <a:t>Ping，</a:t>
            </a:r>
            <a:r>
              <a:rPr kumimoji="1" lang="zh-CN" altLang="en-US" sz="2400" smtClean="0">
                <a:solidFill>
                  <a:srgbClr val="000000"/>
                </a:solidFill>
                <a:latin typeface="Times New Roman" panose="02020603050405020304" pitchFamily="18" charset="0"/>
              </a:rPr>
              <a:t>它利用了</a:t>
            </a:r>
            <a:r>
              <a:rPr kumimoji="1" lang="en-US" altLang="zh-CN" sz="2400" smtClean="0">
                <a:solidFill>
                  <a:srgbClr val="000000"/>
                </a:solidFill>
                <a:latin typeface="Times New Roman" panose="02020603050405020304" pitchFamily="18" charset="0"/>
              </a:rPr>
              <a:t>ICMP</a:t>
            </a:r>
            <a:r>
              <a:rPr kumimoji="1" lang="zh-CN" altLang="en-US" sz="2400" smtClean="0">
                <a:solidFill>
                  <a:srgbClr val="000000"/>
                </a:solidFill>
                <a:latin typeface="Times New Roman" panose="02020603050405020304" pitchFamily="18" charset="0"/>
              </a:rPr>
              <a:t>的回显请求和回显应答报文</a:t>
            </a:r>
            <a:endParaRPr kumimoji="1" lang="zh-CN" altLang="en-US" sz="2400" smtClean="0">
              <a:solidFill>
                <a:srgbClr val="000000"/>
              </a:solidFill>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8CCA7CC-7C60-4CAB-936B-D815994FC963}" type="slidenum">
              <a:rPr lang="zh-CN" altLang="en-US" sz="1200" smtClean="0"/>
            </a:fld>
            <a:endParaRPr lang="en-US" altLang="zh-CN" sz="1200" smtClean="0"/>
          </a:p>
        </p:txBody>
      </p:sp>
      <p:sp>
        <p:nvSpPr>
          <p:cNvPr id="120835" name="Rectangle 2"/>
          <p:cNvSpPr>
            <a:spLocks noGrp="1" noRot="1" noChangeAspect="1" noChangeArrowheads="1" noTextEdit="1"/>
          </p:cNvSpPr>
          <p:nvPr>
            <p:ph type="sldImg"/>
          </p:nvPr>
        </p:nvSpPr>
        <p:spPr>
          <a:solidFill>
            <a:srgbClr val="FFFFFF"/>
          </a:solidFill>
        </p:spPr>
      </p:sp>
      <p:sp>
        <p:nvSpPr>
          <p:cNvPr id="120836"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smtClean="0">
                <a:solidFill>
                  <a:srgbClr val="000000"/>
                </a:solidFill>
                <a:latin typeface="Times New Roman" panose="02020603050405020304" pitchFamily="18" charset="0"/>
              </a:rPr>
              <a:t>在</a:t>
            </a:r>
            <a:r>
              <a:rPr kumimoji="1" lang="en-US" altLang="zh-CN" sz="2400" smtClean="0">
                <a:solidFill>
                  <a:srgbClr val="000000"/>
                </a:solidFill>
                <a:latin typeface="Arial" panose="020B0604020202020204" pitchFamily="34" charset="0"/>
              </a:rPr>
              <a:t>win9x</a:t>
            </a:r>
            <a:r>
              <a:rPr kumimoji="1" lang="zh-CN" altLang="en-US" sz="2400" smtClean="0">
                <a:solidFill>
                  <a:srgbClr val="000000"/>
                </a:solidFill>
                <a:latin typeface="Times New Roman" panose="02020603050405020304" pitchFamily="18" charset="0"/>
              </a:rPr>
              <a:t>时代，简单的注册为系统进程就可以从任务栏中消失，就实现了隐藏。在</a:t>
            </a:r>
            <a:r>
              <a:rPr kumimoji="1" lang="en-US" altLang="zh-CN" sz="2400" smtClean="0">
                <a:solidFill>
                  <a:srgbClr val="000000"/>
                </a:solidFill>
                <a:latin typeface="Arial" panose="020B0604020202020204" pitchFamily="34" charset="0"/>
              </a:rPr>
              <a:t>Window2000</a:t>
            </a:r>
            <a:r>
              <a:rPr kumimoji="1" lang="zh-CN" altLang="en-US" sz="2400" smtClean="0">
                <a:solidFill>
                  <a:srgbClr val="000000"/>
                </a:solidFill>
                <a:latin typeface="Times New Roman" panose="02020603050405020304" pitchFamily="18" charset="0"/>
              </a:rPr>
              <a:t>，这种方法是不行了，在</a:t>
            </a:r>
            <a:r>
              <a:rPr kumimoji="1" lang="en-US" altLang="zh-CN" sz="2400" smtClean="0">
                <a:solidFill>
                  <a:srgbClr val="000000"/>
                </a:solidFill>
                <a:latin typeface="Arial" panose="020B0604020202020204" pitchFamily="34" charset="0"/>
              </a:rPr>
              <a:t>Administrator</a:t>
            </a:r>
            <a:r>
              <a:rPr kumimoji="1" lang="zh-CN" altLang="en-US" sz="2400" smtClean="0">
                <a:solidFill>
                  <a:srgbClr val="000000"/>
                </a:solidFill>
                <a:latin typeface="Times New Roman" panose="02020603050405020304" pitchFamily="18" charset="0"/>
              </a:rPr>
              <a:t>下面（</a:t>
            </a:r>
            <a:r>
              <a:rPr kumimoji="1" lang="en-US" altLang="zh-CN" sz="2400" smtClean="0">
                <a:solidFill>
                  <a:srgbClr val="000000"/>
                </a:solidFill>
                <a:latin typeface="Arial" panose="020B0604020202020204" pitchFamily="34" charset="0"/>
              </a:rPr>
              <a:t>Ctrl+Alt+Del</a:t>
            </a:r>
            <a:r>
              <a:rPr kumimoji="1" lang="en-US" altLang="zh-CN" sz="2400" smtClean="0">
                <a:solidFill>
                  <a:srgbClr val="000000"/>
                </a:solidFill>
                <a:latin typeface="Times New Roman" panose="02020603050405020304" pitchFamily="18" charset="0"/>
              </a:rPr>
              <a:t>）</a:t>
            </a:r>
            <a:r>
              <a:rPr kumimoji="1" lang="zh-CN" altLang="en-US" sz="2400" smtClean="0">
                <a:solidFill>
                  <a:srgbClr val="000000"/>
                </a:solidFill>
                <a:latin typeface="Times New Roman" panose="02020603050405020304" pitchFamily="18" charset="0"/>
              </a:rPr>
              <a:t>可以看到所有正在运行的进程，从而发现木马的进程，也就意味着可以删除它。</a:t>
            </a:r>
            <a:endParaRPr kumimoji="1" lang="zh-CN" altLang="en-US" sz="2400" smtClean="0">
              <a:solidFill>
                <a:srgbClr val="000000"/>
              </a:solidFill>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后门一般是指那些绕过安全性控制而获取对程序或系统访问权的程序方法。</a:t>
            </a:r>
            <a:endParaRPr lang="en-US" altLang="zh-CN" smtClean="0"/>
          </a:p>
          <a:p>
            <a:r>
              <a:rPr lang="zh-CN" altLang="en-US" smtClean="0"/>
              <a:t>在软件的开发阶段，程序员常常会在软件内创建后门程序以便可以修改程序设计中的缺陷。但是，如果这些后门被其他人知道，或是在发布软件之前没有删除后门程序，那么它就成了安全风险，容易被黑客当成漏洞进行攻击。</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CD7F3948-5E2B-4E76-80CA-D6145822F12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D0C9832-35E7-4E15-827D-BDEE6D4E9660}"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solidFill>
            <a:srgbClr val="FFFFFF"/>
          </a:solidFill>
        </p:spPr>
      </p:sp>
      <p:sp>
        <p:nvSpPr>
          <p:cNvPr id="1167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82D81D1-74FA-4D80-B5BD-C28647067505}" type="slidenum">
              <a:rPr lang="en-US" altLang="zh-CN" sz="1200" smtClean="0">
                <a:latin typeface="Times New Roman" panose="02020603050405020304" pitchFamily="18" charset="0"/>
              </a:rPr>
            </a:fld>
            <a:endParaRPr lang="en-US" altLang="zh-CN" sz="1200" smtClean="0">
              <a:latin typeface="Times New Roman" panose="02020603050405020304" pitchFamily="18" charset="0"/>
            </a:endParaRPr>
          </a:p>
        </p:txBody>
      </p:sp>
      <p:sp>
        <p:nvSpPr>
          <p:cNvPr id="204803" name="Rectangle 2"/>
          <p:cNvSpPr>
            <a:spLocks noGrp="1" noRot="1" noChangeAspect="1" noChangeArrowheads="1" noTextEdit="1"/>
          </p:cNvSpPr>
          <p:nvPr>
            <p:ph type="sldImg"/>
          </p:nvPr>
        </p:nvSpPr>
        <p:spPr/>
      </p:sp>
      <p:sp>
        <p:nvSpPr>
          <p:cNvPr id="204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1382D4D-30F6-4918-A0D6-1C55DB05113B}"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4B658BBA-0ADB-42A2-B983-07A4AE5FA72B}"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19811" name="Rectangle 3074"/>
          <p:cNvSpPr>
            <a:spLocks noGrp="1" noRot="1" noChangeAspect="1" noChangeArrowheads="1" noTextEdit="1"/>
          </p:cNvSpPr>
          <p:nvPr>
            <p:ph type="sldImg"/>
          </p:nvPr>
        </p:nvSpPr>
        <p:spPr>
          <a:solidFill>
            <a:srgbClr val="FFFFFF"/>
          </a:solidFill>
        </p:spPr>
      </p:sp>
      <p:sp>
        <p:nvSpPr>
          <p:cNvPr id="119812" name="Rectangle 3075"/>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807266-7716-4DC4-9519-89C3A609FB11}"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21859" name="Rectangle 1026"/>
          <p:cNvSpPr>
            <a:spLocks noGrp="1" noRot="1" noChangeAspect="1" noChangeArrowheads="1" noTextEdit="1"/>
          </p:cNvSpPr>
          <p:nvPr>
            <p:ph type="sldImg"/>
          </p:nvPr>
        </p:nvSpPr>
        <p:spPr/>
      </p:sp>
      <p:sp>
        <p:nvSpPr>
          <p:cNvPr id="121860" name="Rectangle 1027"/>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138124AB-7148-49F1-9BED-C2CA0B09DD2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p:spPr>
        <p:txBody>
          <a:bodyPr/>
          <a:lstStyle/>
          <a:p>
            <a:pPr eaLnBrk="1" hangingPunct="1"/>
            <a:endParaRPr lang="zh-CN" altLang="en-US" sz="100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D2777D-B950-4504-895F-B16D535CD1A2}"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D2777D-B950-4504-895F-B16D535CD1A2}"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E344B05-005A-473C-AEDD-36894F33EA35}"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31"/>
          <p:cNvSpPr>
            <a:spLocks noGrp="1" noChangeArrowheads="1"/>
          </p:cNvSpPr>
          <p:nvPr>
            <p:ph type="sldNum" sz="quarter" idx="5"/>
          </p:nvPr>
        </p:nvSpPr>
        <p:spPr>
          <a:noFill/>
        </p:spPr>
        <p:txBody>
          <a:bodyPr/>
          <a:lstStyle/>
          <a:p>
            <a:fld id="{54B90720-33B4-448E-A3A4-97DF6768709D}"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26979" name="Rectangle 1026"/>
          <p:cNvSpPr>
            <a:spLocks noGrp="1" noRot="1" noChangeAspect="1" noChangeArrowheads="1" noTextEdit="1"/>
          </p:cNvSpPr>
          <p:nvPr>
            <p:ph type="sldImg"/>
          </p:nvPr>
        </p:nvSpPr>
        <p:spPr/>
      </p:sp>
      <p:sp>
        <p:nvSpPr>
          <p:cNvPr id="126980" name="Rectangle 1027"/>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31"/>
          <p:cNvSpPr>
            <a:spLocks noGrp="1" noChangeArrowheads="1"/>
          </p:cNvSpPr>
          <p:nvPr>
            <p:ph type="sldNum" sz="quarter" idx="5"/>
          </p:nvPr>
        </p:nvSpPr>
        <p:spPr>
          <a:noFill/>
        </p:spPr>
        <p:txBody>
          <a:bodyPr/>
          <a:lstStyle/>
          <a:p>
            <a:fld id="{00C44293-3C3E-49F2-AB36-B885A78DBD71}"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28003" name="Rectangle 1026"/>
          <p:cNvSpPr>
            <a:spLocks noGrp="1" noRot="1" noChangeAspect="1" noChangeArrowheads="1" noTextEdit="1"/>
          </p:cNvSpPr>
          <p:nvPr>
            <p:ph type="sldImg"/>
          </p:nvPr>
        </p:nvSpPr>
        <p:spPr/>
      </p:sp>
      <p:sp>
        <p:nvSpPr>
          <p:cNvPr id="128004" name="Rectangle 1027"/>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31"/>
          <p:cNvSpPr>
            <a:spLocks noGrp="1" noChangeArrowheads="1"/>
          </p:cNvSpPr>
          <p:nvPr>
            <p:ph type="sldNum" sz="quarter" idx="5"/>
          </p:nvPr>
        </p:nvSpPr>
        <p:spPr>
          <a:noFill/>
        </p:spPr>
        <p:txBody>
          <a:bodyPr/>
          <a:lstStyle/>
          <a:p>
            <a:fld id="{B5E600D6-85FE-4FBF-B5B2-DD91A0C43656}"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656D54-5A7B-4194-8C9B-695D0501D9A8}" type="slidenum">
              <a:rPr lang="zh-CN" altLang="en-AU"/>
            </a:fld>
            <a:endParaRPr lang="en-AU" altLang="zh-CN"/>
          </a:p>
        </p:txBody>
      </p:sp>
      <p:sp>
        <p:nvSpPr>
          <p:cNvPr id="523266" name="Rectangle 2"/>
          <p:cNvSpPr>
            <a:spLocks noGrp="1" noRot="1" noChangeAspect="1" noChangeArrowheads="1" noTextEdit="1"/>
          </p:cNvSpPr>
          <p:nvPr>
            <p:ph type="sldImg"/>
          </p:nvPr>
        </p:nvSpPr>
        <p:spPr/>
      </p:sp>
      <p:sp>
        <p:nvSpPr>
          <p:cNvPr id="523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31"/>
          <p:cNvSpPr>
            <a:spLocks noGrp="1" noChangeArrowheads="1"/>
          </p:cNvSpPr>
          <p:nvPr>
            <p:ph type="sldNum" sz="quarter" idx="5"/>
          </p:nvPr>
        </p:nvSpPr>
        <p:spPr>
          <a:noFill/>
        </p:spPr>
        <p:txBody>
          <a:bodyPr/>
          <a:lstStyle/>
          <a:p>
            <a:fld id="{B5E600D6-85FE-4FBF-B5B2-DD91A0C43656}"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fontAlgn="base" hangingPunct="1">
              <a:spcBef>
                <a:spcPct val="0"/>
              </a:spcBef>
              <a:spcAft>
                <a:spcPct val="0"/>
              </a:spcAft>
            </a:pPr>
            <a:fld id="{C49AAF3E-6775-4683-8686-33C6AA674794}" type="slidenum">
              <a:rPr kumimoji="1" lang="zh-CN" altLang="en-US" smtClean="0">
                <a:latin typeface="Times New Roman" panose="02020603050405020304" pitchFamily="18" charset="0"/>
              </a:rPr>
            </a:fld>
            <a:endParaRPr kumimoji="1" lang="en-US" altLang="zh-CN"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fld id="{1D83F9E1-2C90-4C41-854A-A1FDE1E9C22F}" type="slidenum">
              <a:rPr lang="zh-CN" altLang="en-US"/>
            </a:fld>
            <a:endParaRPr lang="en-US" altLang="zh-CN"/>
          </a:p>
        </p:txBody>
      </p:sp>
      <p:sp>
        <p:nvSpPr>
          <p:cNvPr id="378882" name="Rectangle 2"/>
          <p:cNvSpPr>
            <a:spLocks noGrp="1" noRot="1" noChangeAspect="1" noChangeArrowheads="1" noTextEdit="1"/>
          </p:cNvSpPr>
          <p:nvPr>
            <p:ph type="sldImg"/>
          </p:nvPr>
        </p:nvSpPr>
        <p:spPr/>
      </p:sp>
      <p:sp>
        <p:nvSpPr>
          <p:cNvPr id="378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CAC69FA4-29F6-4834-A5F5-5E4874D5229A}" type="slidenum">
              <a:rPr lang="en-US" altLang="zh-CN" smtClean="0"/>
            </a:fld>
            <a:endParaRPr lang="en-US" altLang="zh-CN" smtClean="0"/>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2E7913B-15B4-4AAA-AFD2-D4160942AC50}" type="slidenum">
              <a:rPr lang="en-US" altLang="zh-CN" smtClean="0"/>
            </a:fld>
            <a:endParaRPr lang="en-US" altLang="zh-CN" smtClean="0"/>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98C8019-C0EE-4FB1-8D61-2F5EF3E39D0D}" type="slidenum">
              <a:rPr lang="en-US" altLang="zh-CN" smtClean="0"/>
            </a:fld>
            <a:endParaRPr lang="en-US" altLang="zh-CN" smtClean="0"/>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128DEAE1-2AF0-4D72-85AB-F233A2865079}" type="slidenum">
              <a:rPr lang="zh-CN" altLang="en-AU" smtClean="0"/>
            </a:fld>
            <a:endParaRPr lang="en-AU" altLang="zh-CN" smtClean="0"/>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26655DBA-2CD2-49F0-8826-4C4DC9608B44}" type="slidenum">
              <a:rPr lang="en-US" altLang="zh-CN" smtClean="0"/>
            </a:fld>
            <a:endParaRPr lang="en-US" altLang="zh-CN" smtClean="0"/>
          </a:p>
        </p:txBody>
      </p:sp>
      <p:sp>
        <p:nvSpPr>
          <p:cNvPr id="194563" name="Rectangle 2"/>
          <p:cNvSpPr>
            <a:spLocks noGrp="1" noRot="1" noChangeAspect="1" noChangeArrowheads="1" noTextEdit="1"/>
          </p:cNvSpPr>
          <p:nvPr>
            <p:ph type="sldImg"/>
          </p:nvPr>
        </p:nvSpPr>
        <p:spPr/>
      </p:sp>
      <p:sp>
        <p:nvSpPr>
          <p:cNvPr id="19456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15C0D591-7347-400A-B2F6-1517FCE40808}" type="slidenum">
              <a:rPr lang="en-US" altLang="zh-CN" smtClean="0"/>
            </a:fld>
            <a:endParaRPr lang="en-US" altLang="zh-CN" smtClean="0"/>
          </a:p>
        </p:txBody>
      </p:sp>
      <p:sp>
        <p:nvSpPr>
          <p:cNvPr id="196611" name="Rectangle 2"/>
          <p:cNvSpPr>
            <a:spLocks noGrp="1" noRot="1" noChangeAspect="1" noChangeArrowheads="1" noTextEdit="1"/>
          </p:cNvSpPr>
          <p:nvPr>
            <p:ph type="sldImg"/>
          </p:nvPr>
        </p:nvSpPr>
        <p:spPr/>
      </p:sp>
      <p:sp>
        <p:nvSpPr>
          <p:cNvPr id="19661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C727D72-41EA-4B4C-B60F-3C90DA39DC6C}" type="slidenum">
              <a:rPr lang="en-US" altLang="zh-CN" smtClean="0"/>
            </a:fld>
            <a:endParaRPr lang="en-US" altLang="zh-CN" smtClean="0"/>
          </a:p>
        </p:txBody>
      </p:sp>
      <p:sp>
        <p:nvSpPr>
          <p:cNvPr id="202755" name="Rectangle 2"/>
          <p:cNvSpPr>
            <a:spLocks noGrp="1" noRot="1" noChangeAspect="1" noChangeArrowheads="1" noTextEdit="1"/>
          </p:cNvSpPr>
          <p:nvPr>
            <p:ph type="sldImg"/>
          </p:nvPr>
        </p:nvSpPr>
        <p:spPr/>
      </p:sp>
      <p:sp>
        <p:nvSpPr>
          <p:cNvPr id="20275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E4ADAC-5D87-4C68-BE92-440B8D3A69EC}" type="slidenum">
              <a:rPr lang="zh-CN" altLang="en-AU"/>
            </a:fld>
            <a:endParaRPr lang="en-AU" altLang="zh-CN"/>
          </a:p>
        </p:txBody>
      </p:sp>
      <p:sp>
        <p:nvSpPr>
          <p:cNvPr id="525314" name="Rectangle 2"/>
          <p:cNvSpPr>
            <a:spLocks noGrp="1" noRot="1" noChangeAspect="1" noChangeArrowheads="1" noTextEdit="1"/>
          </p:cNvSpPr>
          <p:nvPr>
            <p:ph type="sldImg"/>
          </p:nvPr>
        </p:nvSpPr>
        <p:spPr/>
      </p:sp>
      <p:sp>
        <p:nvSpPr>
          <p:cNvPr id="525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fld>
            <a:endParaRPr lang="en-US" altLang="zh-CN" smtClean="0"/>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fld>
            <a:endParaRPr lang="en-US" altLang="zh-CN" smtClean="0"/>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fld>
            <a:endParaRPr lang="en-US" altLang="zh-CN" smtClean="0"/>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E0BF3B-CBA6-457A-8012-FD23AA07C7D0}" type="slidenum">
              <a:rPr lang="zh-CN" altLang="en-AU"/>
            </a:fld>
            <a:endParaRPr lang="en-AU"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86B2E2-567B-44AB-854B-E2AA770D72AF}" type="slidenum">
              <a:rPr lang="zh-CN" altLang="en-AU"/>
            </a:fld>
            <a:endParaRPr lang="en-AU" altLang="zh-CN"/>
          </a:p>
        </p:txBody>
      </p:sp>
      <p:sp>
        <p:nvSpPr>
          <p:cNvPr id="586754" name="Rectangle 2"/>
          <p:cNvSpPr>
            <a:spLocks noGrp="1" noRot="1" noChangeAspect="1" noChangeArrowheads="1" noTextEdit="1"/>
          </p:cNvSpPr>
          <p:nvPr>
            <p:ph type="sldImg"/>
          </p:nvPr>
        </p:nvSpPr>
        <p:spPr/>
      </p:sp>
      <p:sp>
        <p:nvSpPr>
          <p:cNvPr id="586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61D2EE-7F47-448E-8DE3-5601D7ACC403}" type="slidenum">
              <a:rPr lang="zh-CN" altLang="en-AU"/>
            </a:fld>
            <a:endParaRPr lang="en-AU" altLang="zh-CN"/>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B34E95-FF97-45F4-AE3E-68371826FA17}" type="slidenum">
              <a:rPr lang="zh-CN" altLang="en-AU"/>
            </a:fld>
            <a:endParaRPr lang="en-AU" altLang="zh-CN"/>
          </a:p>
        </p:txBody>
      </p:sp>
      <p:sp>
        <p:nvSpPr>
          <p:cNvPr id="590850" name="Rectangle 2"/>
          <p:cNvSpPr>
            <a:spLocks noGrp="1" noRot="1" noChangeAspect="1" noChangeArrowheads="1" noTextEdit="1"/>
          </p:cNvSpPr>
          <p:nvPr>
            <p:ph type="sldImg"/>
          </p:nvPr>
        </p:nvSpPr>
        <p:spPr/>
      </p:sp>
      <p:sp>
        <p:nvSpPr>
          <p:cNvPr id="590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92526D9-C72B-49F6-BCB5-37BA0ADFD6F7}" type="slidenum">
              <a:rPr lang="en-US" altLang="zh-CN" sz="1200" smtClean="0">
                <a:latin typeface="Arial" panose="020B0604020202020204" pitchFamily="34" charset="0"/>
              </a:rPr>
            </a:fld>
            <a:endParaRPr lang="en-US" altLang="zh-CN" sz="1200" smtClean="0">
              <a:latin typeface="Arial" panose="020B0604020202020204" pitchFamily="34" charset="0"/>
            </a:endParaRPr>
          </a:p>
        </p:txBody>
      </p:sp>
      <p:sp>
        <p:nvSpPr>
          <p:cNvPr id="24579" name="Rectangle 2"/>
          <p:cNvSpPr>
            <a:spLocks noGrp="1" noRot="1" noChangeAspect="1" noChangeArrowheads="1" noTextEdit="1"/>
          </p:cNvSpPr>
          <p:nvPr>
            <p:ph type="sldImg"/>
          </p:nvPr>
        </p:nvSpPr>
        <p:spPr>
          <a:xfrm>
            <a:off x="1128713" y="676275"/>
            <a:ext cx="4597400" cy="3448050"/>
          </a:xfrm>
        </p:spPr>
      </p:sp>
      <p:sp>
        <p:nvSpPr>
          <p:cNvPr id="24580" name="Rectangle 3"/>
          <p:cNvSpPr>
            <a:spLocks noGrp="1" noChangeArrowheads="1"/>
          </p:cNvSpPr>
          <p:nvPr>
            <p:ph type="body" idx="1"/>
          </p:nvPr>
        </p:nvSpPr>
        <p:spPr>
          <a:xfrm>
            <a:off x="893763" y="4346575"/>
            <a:ext cx="5070475" cy="412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000" smtClean="0">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2CCE385-5CCC-4456-8E83-4D3D5BBDF745}" type="slidenum">
              <a:rPr lang="en-US" altLang="zh-CN" smtClean="0"/>
            </a:fld>
            <a:endParaRPr lang="en-US" altLang="zh-CN" smtClean="0"/>
          </a:p>
        </p:txBody>
      </p:sp>
      <p:sp>
        <p:nvSpPr>
          <p:cNvPr id="102403" name="Rectangle 1026"/>
          <p:cNvSpPr>
            <a:spLocks noGrp="1" noRot="1" noChangeAspect="1" noChangeArrowheads="1" noTextEdit="1"/>
          </p:cNvSpPr>
          <p:nvPr>
            <p:ph type="sldImg"/>
          </p:nvPr>
        </p:nvSpPr>
        <p:spPr>
          <a:solidFill>
            <a:srgbClr val="FFFFFF"/>
          </a:solidFill>
        </p:spPr>
      </p:sp>
      <p:sp>
        <p:nvSpPr>
          <p:cNvPr id="102404"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7AB2A33-328C-4286-A56F-BF46EF12341B}" type="slidenum">
              <a:rPr lang="en-US" altLang="zh-CN" sz="1200" smtClean="0">
                <a:latin typeface="Times New Roman" panose="02020603050405020304" pitchFamily="18" charset="0"/>
              </a:rPr>
            </a:fld>
            <a:endParaRPr lang="en-US" altLang="zh-CN" sz="1200"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7632D3-3FF7-4C9F-B443-84B06174EC72}" type="slidenum">
              <a:rPr lang="zh-CN" altLang="en-AU"/>
            </a:fld>
            <a:endParaRPr lang="en-AU" altLang="zh-CN"/>
          </a:p>
        </p:txBody>
      </p:sp>
      <p:sp>
        <p:nvSpPr>
          <p:cNvPr id="556034" name="Rectangle 2"/>
          <p:cNvSpPr>
            <a:spLocks noGrp="1" noRot="1" noChangeAspect="1" noChangeArrowheads="1" noTextEdit="1"/>
          </p:cNvSpPr>
          <p:nvPr>
            <p:ph type="sldImg"/>
          </p:nvPr>
        </p:nvSpPr>
        <p:spPr/>
      </p:sp>
      <p:sp>
        <p:nvSpPr>
          <p:cNvPr id="556035" name="Rectangle 3"/>
          <p:cNvSpPr>
            <a:spLocks noGrp="1" noChangeArrowheads="1"/>
          </p:cNvSpPr>
          <p:nvPr>
            <p:ph type="body" idx="1"/>
          </p:nvPr>
        </p:nvSpPr>
        <p:spPr/>
        <p:txBody>
          <a:bodyPr/>
          <a:lstStyle/>
          <a:p>
            <a:r>
              <a:rPr lang="en-US"/>
              <a:t>See Table 1.4 for details of the 5 Security Service categories and the 14 specific services.</a:t>
            </a:r>
            <a:endParaRPr lang="en-US"/>
          </a:p>
          <a:p>
            <a:endParaRPr lang="zh-CN" altLang="en-A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7D4C4B6-1D42-4052-BE5F-DCA263C79C6C}" type="slidenum">
              <a:rPr lang="en-US" altLang="zh-CN" sz="1200" smtClean="0">
                <a:latin typeface="Times New Roman" panose="02020603050405020304" pitchFamily="18" charset="0"/>
              </a:rPr>
            </a:fld>
            <a:endParaRPr lang="en-US" altLang="zh-CN" sz="1200" smtClean="0">
              <a:latin typeface="Times New Roman" panose="02020603050405020304" pitchFamily="18" charset="0"/>
            </a:endParaRPr>
          </a:p>
        </p:txBody>
      </p:sp>
      <p:sp>
        <p:nvSpPr>
          <p:cNvPr id="22531" name="Rectangle 1026"/>
          <p:cNvSpPr>
            <a:spLocks noGrp="1" noRot="1" noChangeAspect="1" noChangeArrowheads="1" noTextEdit="1"/>
          </p:cNvSpPr>
          <p:nvPr>
            <p:ph type="sldImg"/>
          </p:nvPr>
        </p:nvSpPr>
        <p:spPr/>
      </p:sp>
      <p:sp>
        <p:nvSpPr>
          <p:cNvPr id="22532"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D845B06-BCA6-499C-8C2F-83318638BA85}" type="slidenum">
              <a:rPr lang="en-US" altLang="zh-CN" smtClean="0"/>
            </a:fld>
            <a:endParaRPr lang="en-US" altLang="zh-CN" smtClean="0"/>
          </a:p>
        </p:txBody>
      </p:sp>
      <p:sp>
        <p:nvSpPr>
          <p:cNvPr id="88067" name="Rectangle 1026"/>
          <p:cNvSpPr>
            <a:spLocks noGrp="1" noRot="1" noChangeAspect="1" noChangeArrowheads="1" noTextEdit="1"/>
          </p:cNvSpPr>
          <p:nvPr>
            <p:ph type="sldImg"/>
          </p:nvPr>
        </p:nvSpPr>
        <p:spPr/>
      </p:sp>
      <p:sp>
        <p:nvSpPr>
          <p:cNvPr id="88068" name="Rectangle 1027"/>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908C223-2692-42A0-802D-B9E6150B65F6}" type="slidenum">
              <a:rPr lang="en-US" altLang="zh-CN"/>
            </a:fld>
            <a:endParaRPr lang="en-US" altLang="zh-CN"/>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46CC6F-2BF9-40ED-A64F-2FA803CDD7B5}" type="slidenum">
              <a:rPr lang="zh-CN" altLang="en-AU"/>
            </a:fld>
            <a:endParaRPr lang="en-AU" altLang="zh-CN"/>
          </a:p>
        </p:txBody>
      </p:sp>
      <p:sp>
        <p:nvSpPr>
          <p:cNvPr id="532482" name="Rectangle 2"/>
          <p:cNvSpPr>
            <a:spLocks noGrp="1" noRot="1" noChangeAspect="1" noChangeArrowheads="1" noTextEdit="1"/>
          </p:cNvSpPr>
          <p:nvPr>
            <p:ph type="sldImg"/>
          </p:nvPr>
        </p:nvSpPr>
        <p:spPr/>
      </p:sp>
      <p:sp>
        <p:nvSpPr>
          <p:cNvPr id="5324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FE1BBF-57DD-47E4-92D7-D36FE89A055A}" type="slidenum">
              <a:rPr lang="zh-CN" altLang="en-AU"/>
            </a:fld>
            <a:endParaRPr lang="en-AU" altLang="zh-CN"/>
          </a:p>
        </p:txBody>
      </p:sp>
      <p:sp>
        <p:nvSpPr>
          <p:cNvPr id="565250" name="Rectangle 2"/>
          <p:cNvSpPr>
            <a:spLocks noGrp="1" noRot="1" noChangeAspect="1" noChangeArrowheads="1" noTextEdit="1"/>
          </p:cNvSpPr>
          <p:nvPr>
            <p:ph type="sldImg"/>
          </p:nvPr>
        </p:nvSpPr>
        <p:spPr/>
      </p:sp>
      <p:sp>
        <p:nvSpPr>
          <p:cNvPr id="565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CBAAD1-4842-4E91-B96B-AF7D92242066}" type="slidenum">
              <a:rPr lang="zh-CN" altLang="en-AU"/>
            </a:fld>
            <a:endParaRPr lang="en-AU" altLang="zh-CN"/>
          </a:p>
        </p:txBody>
      </p:sp>
      <p:sp>
        <p:nvSpPr>
          <p:cNvPr id="579586" name="Rectangle 2"/>
          <p:cNvSpPr>
            <a:spLocks noGrp="1" noRot="1" noChangeAspect="1" noChangeArrowheads="1" noTextEdit="1"/>
          </p:cNvSpPr>
          <p:nvPr>
            <p:ph type="sldImg"/>
          </p:nvPr>
        </p:nvSpPr>
        <p:spPr/>
      </p:sp>
      <p:sp>
        <p:nvSpPr>
          <p:cNvPr id="579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CBAAD1-4842-4E91-B96B-AF7D92242066}" type="slidenum">
              <a:rPr lang="zh-CN" altLang="en-AU"/>
            </a:fld>
            <a:endParaRPr lang="en-AU" altLang="zh-CN"/>
          </a:p>
        </p:txBody>
      </p:sp>
      <p:sp>
        <p:nvSpPr>
          <p:cNvPr id="579586" name="Rectangle 2"/>
          <p:cNvSpPr>
            <a:spLocks noGrp="1" noRot="1" noChangeAspect="1" noChangeArrowheads="1" noTextEdit="1"/>
          </p:cNvSpPr>
          <p:nvPr>
            <p:ph type="sldImg"/>
          </p:nvPr>
        </p:nvSpPr>
        <p:spPr/>
      </p:sp>
      <p:sp>
        <p:nvSpPr>
          <p:cNvPr id="579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4FA2CD35-FFC9-4424-A853-7DF29E5FC229}" type="slidenum">
              <a:rPr lang="en-US" altLang="zh-CN" smtClean="0"/>
            </a:fld>
            <a:endParaRPr lang="en-US" altLang="zh-CN" smtClean="0"/>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41AD68EE-9643-4D0E-897B-DB0BC6B03D05}" type="slidenum">
              <a:rPr lang="en-US" altLang="zh-CN" smtClean="0"/>
            </a:fld>
            <a:endParaRPr lang="en-US" altLang="zh-CN" smtClean="0"/>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27402D-25C9-44D0-9676-4856C9A73C5E}" type="slidenum">
              <a:rPr lang="zh-CN" altLang="en-AU"/>
            </a:fld>
            <a:endParaRPr lang="en-AU" altLang="zh-CN"/>
          </a:p>
        </p:txBody>
      </p:sp>
      <p:sp>
        <p:nvSpPr>
          <p:cNvPr id="646146" name="Rectangle 2"/>
          <p:cNvSpPr>
            <a:spLocks noGrp="1" noRot="1" noChangeAspect="1" noChangeArrowheads="1" noTextEdit="1"/>
          </p:cNvSpPr>
          <p:nvPr>
            <p:ph type="sldImg"/>
          </p:nvPr>
        </p:nvSpPr>
        <p:spPr/>
      </p:sp>
      <p:sp>
        <p:nvSpPr>
          <p:cNvPr id="646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79F2F360-D836-4505-A442-890FDA27FF86}" type="slidenum">
              <a:rPr lang="en-US" altLang="zh-CN" smtClean="0"/>
            </a:fld>
            <a:endParaRPr lang="en-US" altLang="zh-CN" smtClean="0"/>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FD8ED5B0-0ADD-45AD-8C4A-D0C3EA5DBDF1}" type="slidenum">
              <a:rPr lang="zh-CN" altLang="en-AU" smtClean="0"/>
            </a:fld>
            <a:endParaRPr lang="en-AU" altLang="zh-CN" smtClean="0"/>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CB0A5189-14BD-4357-86AF-7D2B975C96F7}" type="slidenum">
              <a:rPr lang="zh-CN" altLang="en-AU" smtClean="0"/>
            </a:fld>
            <a:endParaRPr lang="en-AU" altLang="zh-CN" smtClean="0"/>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D19437BA-A8A6-415C-95BA-00034142447E}" type="slidenum">
              <a:rPr lang="zh-CN" altLang="en-AU" smtClean="0"/>
            </a:fld>
            <a:endParaRPr lang="en-AU" altLang="zh-CN" smtClean="0"/>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58CFEF3B-B0C3-4277-8B75-9EB115B17B1D}" type="slidenum">
              <a:rPr lang="zh-CN" altLang="en-AU" smtClean="0"/>
            </a:fld>
            <a:endParaRPr lang="en-AU" altLang="zh-CN" smtClean="0"/>
          </a:p>
        </p:txBody>
      </p:sp>
      <p:sp>
        <p:nvSpPr>
          <p:cNvPr id="177155" name="Rectangle 2"/>
          <p:cNvSpPr>
            <a:spLocks noGrp="1" noRot="1" noChangeAspect="1" noChangeArrowheads="1" noTextEdit="1"/>
          </p:cNvSpPr>
          <p:nvPr>
            <p:ph type="sldImg"/>
          </p:nvPr>
        </p:nvSpPr>
        <p:spPr/>
      </p:sp>
      <p:sp>
        <p:nvSpPr>
          <p:cNvPr id="17715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AAB16AA3-3707-435D-BC0F-5861DFA235CF}" type="slidenum">
              <a:rPr lang="en-US" altLang="zh-CN" smtClean="0"/>
            </a:fld>
            <a:endParaRPr lang="en-US" altLang="zh-CN" smtClean="0"/>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E19AEC6E-3549-4BB6-AB80-10DE10D45FC4}" type="slidenum">
              <a:rPr lang="en-US" altLang="zh-CN" smtClean="0"/>
            </a:fld>
            <a:endParaRPr lang="en-US" altLang="zh-CN" smtClean="0"/>
          </a:p>
        </p:txBody>
      </p:sp>
      <p:sp>
        <p:nvSpPr>
          <p:cNvPr id="182275" name="Rectangle 2"/>
          <p:cNvSpPr>
            <a:spLocks noGrp="1" noRot="1" noChangeAspect="1" noChangeArrowheads="1" noTextEdit="1"/>
          </p:cNvSpPr>
          <p:nvPr>
            <p:ph type="sldImg"/>
          </p:nvPr>
        </p:nvSpPr>
        <p:spPr/>
      </p:sp>
      <p:sp>
        <p:nvSpPr>
          <p:cNvPr id="1822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0754A747-B5B6-4AA0-BA5A-05D8E9BAA7D9}" type="slidenum">
              <a:rPr lang="en-US" altLang="zh-CN" smtClean="0"/>
            </a:fld>
            <a:endParaRPr lang="en-US" altLang="zh-CN" smtClean="0"/>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F8C61CFE-D57B-4BAD-BC32-31C2113FEA84}" type="slidenum">
              <a:rPr lang="en-US" altLang="zh-CN" smtClean="0"/>
            </a:fld>
            <a:endParaRPr lang="en-US" altLang="zh-CN" smtClean="0"/>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5A234BAA-1C89-47C9-8F2C-8F7066EC9B23}" type="slidenum">
              <a:rPr lang="en-US" altLang="zh-CN" smtClean="0"/>
            </a:fld>
            <a:endParaRPr lang="en-US" altLang="zh-CN" smtClean="0"/>
          </a:p>
        </p:txBody>
      </p:sp>
      <p:sp>
        <p:nvSpPr>
          <p:cNvPr id="190467" name="Rectangle 2"/>
          <p:cNvSpPr>
            <a:spLocks noGrp="1" noRot="1" noChangeAspect="1" noChangeArrowheads="1" noTextEdit="1"/>
          </p:cNvSpPr>
          <p:nvPr>
            <p:ph type="sldImg"/>
          </p:nvPr>
        </p:nvSpPr>
        <p:spPr/>
      </p:sp>
      <p:sp>
        <p:nvSpPr>
          <p:cNvPr id="1904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75604F-797B-4DE8-B19A-9D32CC3F0DDF}" type="slidenum">
              <a:rPr lang="zh-CN" altLang="en-AU"/>
            </a:fld>
            <a:endParaRPr lang="en-AU" altLang="zh-CN"/>
          </a:p>
        </p:txBody>
      </p:sp>
      <p:sp>
        <p:nvSpPr>
          <p:cNvPr id="560130" name="Rectangle 2"/>
          <p:cNvSpPr>
            <a:spLocks noGrp="1" noRot="1" noChangeAspect="1" noChangeArrowheads="1" noTextEdit="1"/>
          </p:cNvSpPr>
          <p:nvPr>
            <p:ph type="sldImg"/>
          </p:nvPr>
        </p:nvSpPr>
        <p:spPr/>
      </p:sp>
      <p:sp>
        <p:nvSpPr>
          <p:cNvPr id="560131" name="Rectangle 3"/>
          <p:cNvSpPr>
            <a:spLocks noGrp="1" noChangeArrowheads="1"/>
          </p:cNvSpPr>
          <p:nvPr>
            <p:ph type="body" idx="1"/>
          </p:nvPr>
        </p:nvSpPr>
        <p:spPr/>
        <p:txBody>
          <a:bodyPr/>
          <a:lstStyle/>
          <a:p>
            <a:endParaRPr lang="zh-CN" altLang="en-AU"/>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D90A601F-164F-4D49-9DD4-26F3BCC81A02}" type="slidenum">
              <a:rPr lang="zh-CN" altLang="en-AU" smtClean="0"/>
            </a:fld>
            <a:endParaRPr lang="en-AU" altLang="zh-CN" smtClean="0"/>
          </a:p>
        </p:txBody>
      </p:sp>
      <p:sp>
        <p:nvSpPr>
          <p:cNvPr id="214019" name="Rectangle 2"/>
          <p:cNvSpPr>
            <a:spLocks noGrp="1" noRot="1" noChangeAspect="1" noChangeArrowheads="1" noTextEdit="1"/>
          </p:cNvSpPr>
          <p:nvPr>
            <p:ph type="sldImg"/>
          </p:nvPr>
        </p:nvSpPr>
        <p:spPr/>
      </p:sp>
      <p:sp>
        <p:nvSpPr>
          <p:cNvPr id="21402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309B2B-EB32-40F3-9DEA-825C2075C4DF}" type="slidenum">
              <a:rPr lang="zh-CN" altLang="en-AU"/>
            </a:fld>
            <a:endParaRPr lang="en-AU" altLang="zh-CN"/>
          </a:p>
        </p:txBody>
      </p:sp>
      <p:sp>
        <p:nvSpPr>
          <p:cNvPr id="622594" name="Rectangle 2"/>
          <p:cNvSpPr>
            <a:spLocks noGrp="1" noRot="1" noChangeAspect="1" noChangeArrowheads="1" noTextEdit="1"/>
          </p:cNvSpPr>
          <p:nvPr>
            <p:ph type="sldImg"/>
          </p:nvPr>
        </p:nvSpPr>
        <p:spPr/>
      </p:sp>
      <p:sp>
        <p:nvSpPr>
          <p:cNvPr id="622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6C94A20-4B17-4732-90D5-939A41A0C6AA}" type="slidenum">
              <a:rPr lang="zh-CN" altLang="en-AU"/>
            </a:fld>
            <a:endParaRPr lang="en-AU" altLang="zh-CN"/>
          </a:p>
        </p:txBody>
      </p:sp>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5099D50-15DC-4971-A4DF-56CE673D38DE}" type="slidenum">
              <a:rPr lang="en-US" altLang="zh-CN" smtClean="0"/>
            </a:fld>
            <a:endParaRPr lang="en-US" altLang="zh-CN" smtClean="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p:sp>
      <p:sp>
        <p:nvSpPr>
          <p:cNvPr id="113667" name="备注占位符 2"/>
          <p:cNvSpPr>
            <a:spLocks noGrp="1"/>
          </p:cNvSpPr>
          <p:nvPr>
            <p:ph type="body" idx="1"/>
          </p:nvPr>
        </p:nvSpPr>
        <p:spPr>
          <a:noFill/>
        </p:spPr>
        <p:txBody>
          <a:bodyPr/>
          <a:lstStyle/>
          <a:p>
            <a:pPr eaLnBrk="1" hangingPunct="1"/>
            <a:endParaRPr lang="zh-CN" altLang="en-US" smtClean="0"/>
          </a:p>
        </p:txBody>
      </p:sp>
      <p:sp>
        <p:nvSpPr>
          <p:cNvPr id="113668" name="灯片编号占位符 3"/>
          <p:cNvSpPr>
            <a:spLocks noGrp="1"/>
          </p:cNvSpPr>
          <p:nvPr>
            <p:ph type="sldNum" sz="quarter" idx="5"/>
          </p:nvPr>
        </p:nvSpPr>
        <p:spPr>
          <a:noFill/>
        </p:spPr>
        <p:txBody>
          <a:bodyPr/>
          <a:lstStyle/>
          <a:p>
            <a:fld id="{47793759-00B9-4F13-9964-4A45C0DFA7E6}" type="slidenum">
              <a:rPr lang="en-US" altLang="zh-CN" smtClean="0"/>
            </a:fld>
            <a:endParaRPr lang="en-US"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C9FD12D-2013-415C-9DFF-C6696C56EE7A}" type="slidenum">
              <a:rPr lang="zh-CN" altLang="en-AU" smtClean="0"/>
            </a:fld>
            <a:endParaRPr lang="en-AU" altLang="zh-CN" smtClean="0"/>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51899DC-BF1B-4F2D-B93C-285707993D43}" type="slidenum">
              <a:rPr lang="en-US" altLang="zh-CN" smtClean="0"/>
            </a:fld>
            <a:endParaRPr lang="en-US" altLang="zh-CN" smtClean="0"/>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677BA1-8759-4F4F-BC8A-5E622A9AC1A7}" type="slidenum">
              <a:rPr lang="en-US" altLang="zh-CN"/>
            </a:fld>
            <a:endParaRPr lang="en-US" altLang="zh-CN"/>
          </a:p>
        </p:txBody>
      </p:sp>
      <p:sp>
        <p:nvSpPr>
          <p:cNvPr id="575490" name="Rectangle 2050"/>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575491" name="Rectangle 2051"/>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pPr eaLnBrk="1" hangingPunct="1"/>
            <a:fld id="{A820E1F3-797E-4623-B579-F68379AD74B3}" type="slidenum">
              <a:rPr lang="en-US" altLang="zh-CN" sz="1200" b="0" smtClean="0">
                <a:latin typeface="Times New Roman" panose="02020603050405020304" pitchFamily="18" charset="0"/>
                <a:ea typeface="宋体" pitchFamily="2" charset="-122"/>
              </a:rPr>
            </a:fld>
            <a:endParaRPr lang="en-US" altLang="zh-CN" sz="1200" b="0" smtClean="0">
              <a:latin typeface="Times New Roman" panose="02020603050405020304" pitchFamily="18" charset="0"/>
              <a:ea typeface="宋体" pitchFamily="2" charset="-122"/>
            </a:endParaRPr>
          </a:p>
        </p:txBody>
      </p:sp>
      <p:sp>
        <p:nvSpPr>
          <p:cNvPr id="26627" name="Rectangle 2050"/>
          <p:cNvSpPr>
            <a:spLocks noGrp="1" noRot="1" noChangeAspect="1" noChangeArrowheads="1" noTextEdit="1"/>
          </p:cNvSpPr>
          <p:nvPr>
            <p:ph type="sldImg"/>
          </p:nvPr>
        </p:nvSpPr>
        <p:spPr/>
      </p:sp>
      <p:sp>
        <p:nvSpPr>
          <p:cNvPr id="26628" name="Rectangle 20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4F6DAA-0EB7-4C73-ABAF-99C63CD3722F}" type="slidenum">
              <a:rPr lang="en-US" altLang="zh-CN"/>
            </a:fld>
            <a:endParaRPr lang="en-US" altLang="zh-CN"/>
          </a:p>
        </p:txBody>
      </p:sp>
      <p:sp>
        <p:nvSpPr>
          <p:cNvPr id="369666" name="Rectangle 2050"/>
          <p:cNvSpPr>
            <a:spLocks noGrp="1" noRot="1" noChangeAspect="1" noChangeArrowheads="1" noTextEdit="1"/>
          </p:cNvSpPr>
          <p:nvPr>
            <p:ph type="sldImg"/>
          </p:nvPr>
        </p:nvSpPr>
        <p:spPr/>
      </p:sp>
      <p:sp>
        <p:nvSpPr>
          <p:cNvPr id="369667" name="Rectangle 2051"/>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40465B-FD0C-44C1-A1B4-72A10810CC75}" type="slidenum">
              <a:rPr lang="zh-CN" altLang="en-AU"/>
            </a:fld>
            <a:endParaRPr lang="en-AU" altLang="zh-CN"/>
          </a:p>
        </p:txBody>
      </p:sp>
      <p:sp>
        <p:nvSpPr>
          <p:cNvPr id="648194" name="Rectangle 2"/>
          <p:cNvSpPr>
            <a:spLocks noGrp="1" noRot="1" noChangeAspect="1" noChangeArrowheads="1" noTextEdit="1"/>
          </p:cNvSpPr>
          <p:nvPr>
            <p:ph type="sldImg"/>
          </p:nvPr>
        </p:nvSpPr>
        <p:spPr/>
      </p:sp>
      <p:sp>
        <p:nvSpPr>
          <p:cNvPr id="648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14C0C1-664F-416E-8CB5-451844A6462E}" type="slidenum">
              <a:rPr lang="en-US" altLang="zh-CN"/>
            </a:fld>
            <a:endParaRPr lang="en-US" altLang="zh-CN"/>
          </a:p>
        </p:txBody>
      </p:sp>
      <p:sp>
        <p:nvSpPr>
          <p:cNvPr id="382978" name="Rectangle 2050"/>
          <p:cNvSpPr>
            <a:spLocks noGrp="1" noRot="1" noChangeAspect="1" noChangeArrowheads="1" noTextEdit="1"/>
          </p:cNvSpPr>
          <p:nvPr>
            <p:ph type="sldImg"/>
          </p:nvPr>
        </p:nvSpPr>
        <p:spPr/>
      </p:sp>
      <p:sp>
        <p:nvSpPr>
          <p:cNvPr id="382979" name="Rectangle 2051"/>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44C4EA-6E93-4BBE-8859-E81FEDE6C8D9}" type="slidenum">
              <a:rPr lang="en-US" altLang="zh-CN"/>
            </a:fld>
            <a:endParaRPr lang="en-US" altLang="zh-CN"/>
          </a:p>
        </p:txBody>
      </p:sp>
      <p:sp>
        <p:nvSpPr>
          <p:cNvPr id="387074" name="Rectangle 1026"/>
          <p:cNvSpPr>
            <a:spLocks noGrp="1" noRot="1" noChangeAspect="1" noChangeArrowheads="1" noTextEdit="1"/>
          </p:cNvSpPr>
          <p:nvPr>
            <p:ph type="sldImg"/>
          </p:nvPr>
        </p:nvSpPr>
        <p:spPr/>
      </p:sp>
      <p:sp>
        <p:nvSpPr>
          <p:cNvPr id="387075"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A8C4F1-C9D3-42EB-941B-EBE3CB015197}" type="slidenum">
              <a:rPr lang="en-US" altLang="zh-CN"/>
            </a:fld>
            <a:endParaRPr lang="en-US" altLang="zh-CN"/>
          </a:p>
        </p:txBody>
      </p:sp>
      <p:sp>
        <p:nvSpPr>
          <p:cNvPr id="391170" name="Rectangle 1026"/>
          <p:cNvSpPr>
            <a:spLocks noGrp="1" noRot="1" noChangeAspect="1" noChangeArrowheads="1" noTextEdit="1"/>
          </p:cNvSpPr>
          <p:nvPr>
            <p:ph type="sldImg"/>
          </p:nvPr>
        </p:nvSpPr>
        <p:spPr/>
      </p:sp>
      <p:sp>
        <p:nvSpPr>
          <p:cNvPr id="391171"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2204FC-229C-421C-A3A1-5B391BFCCF7C}" type="slidenum">
              <a:rPr lang="en-US" altLang="zh-CN"/>
            </a:fld>
            <a:endParaRPr lang="en-US" altLang="zh-CN"/>
          </a:p>
        </p:txBody>
      </p:sp>
      <p:sp>
        <p:nvSpPr>
          <p:cNvPr id="392194" name="Rectangle 2"/>
          <p:cNvSpPr>
            <a:spLocks noGrp="1" noRot="1" noChangeAspect="1" noChangeArrowheads="1" noTextEdit="1"/>
          </p:cNvSpPr>
          <p:nvPr>
            <p:ph type="sldImg"/>
          </p:nvPr>
        </p:nvSpPr>
        <p:spPr/>
      </p:sp>
      <p:sp>
        <p:nvSpPr>
          <p:cNvPr id="392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8AF399-E788-4586-997C-469CB37C103D}" type="slidenum">
              <a:rPr lang="en-US" altLang="zh-CN"/>
            </a:fld>
            <a:endParaRPr lang="en-US" altLang="zh-CN"/>
          </a:p>
        </p:txBody>
      </p:sp>
      <p:sp>
        <p:nvSpPr>
          <p:cNvPr id="393218" name="Rectangle 1026"/>
          <p:cNvSpPr>
            <a:spLocks noGrp="1" noRot="1" noChangeAspect="1" noChangeArrowheads="1" noTextEdit="1"/>
          </p:cNvSpPr>
          <p:nvPr>
            <p:ph type="sldImg"/>
          </p:nvPr>
        </p:nvSpPr>
        <p:spPr/>
      </p:sp>
      <p:sp>
        <p:nvSpPr>
          <p:cNvPr id="393219"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4BCD27-A5A9-4D3A-A471-FF792110EBDE}" type="slidenum">
              <a:rPr lang="en-US" altLang="zh-CN"/>
            </a:fld>
            <a:endParaRPr lang="en-US" altLang="zh-CN"/>
          </a:p>
        </p:txBody>
      </p:sp>
      <p:sp>
        <p:nvSpPr>
          <p:cNvPr id="397314" name="Rectangle 2"/>
          <p:cNvSpPr>
            <a:spLocks noGrp="1" noRot="1" noChangeAspect="1" noChangeArrowheads="1" noTextEdit="1"/>
          </p:cNvSpPr>
          <p:nvPr>
            <p:ph type="sldImg"/>
          </p:nvPr>
        </p:nvSpPr>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F5EBD-ABEE-4D21-9E1C-223DA33F5E38}" type="slidenum">
              <a:rPr lang="en-US" altLang="zh-CN"/>
            </a:fld>
            <a:endParaRPr lang="en-US" altLang="zh-CN"/>
          </a:p>
        </p:txBody>
      </p:sp>
      <p:sp>
        <p:nvSpPr>
          <p:cNvPr id="406530" name="Rectangle 2"/>
          <p:cNvSpPr>
            <a:spLocks noGrp="1" noRot="1" noChangeAspect="1" noChangeArrowheads="1" noTextEdit="1"/>
          </p:cNvSpPr>
          <p:nvPr>
            <p:ph type="sldImg"/>
          </p:nvPr>
        </p:nvSpPr>
        <p:spPr/>
      </p:sp>
      <p:sp>
        <p:nvSpPr>
          <p:cNvPr id="406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509932-2213-4B9E-97AD-2CABB5B3C6AC}" type="slidenum">
              <a:rPr lang="en-US" altLang="zh-CN"/>
            </a:fld>
            <a:endParaRPr lang="en-US" altLang="zh-CN"/>
          </a:p>
        </p:txBody>
      </p:sp>
      <p:sp>
        <p:nvSpPr>
          <p:cNvPr id="491522" name="Rectangle 2"/>
          <p:cNvSpPr>
            <a:spLocks noGrp="1" noRot="1" noChangeAspect="1" noChangeArrowheads="1" noTextEdit="1"/>
          </p:cNvSpPr>
          <p:nvPr>
            <p:ph type="sldImg"/>
          </p:nvPr>
        </p:nvSpPr>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8E8FC7-8CE1-4456-8018-87BC1CC118DA}"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135"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pic>
        <p:nvPicPr>
          <p:cNvPr id="18" name="Picture 2" descr="D:\my thesis\dissertation\final\LOGO.png"/>
          <p:cNvPicPr>
            <a:picLocks noChangeAspect="1" noChangeArrowheads="1"/>
          </p:cNvPicPr>
          <p:nvPr/>
        </p:nvPicPr>
        <p:blipFill>
          <a:blip r:embed="rId3"/>
          <a:srcRect/>
          <a:stretch>
            <a:fillRect/>
          </a:stretch>
        </p:blipFill>
        <p:spPr bwMode="auto">
          <a:xfrm>
            <a:off x="57726" y="48500"/>
            <a:ext cx="2786082" cy="788212"/>
          </a:xfrm>
          <a:prstGeom prst="rect">
            <a:avLst/>
          </a:prstGeom>
          <a:noFill/>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9DB393F2-BDD6-44FA-B0DE-103A02850C5C}" type="slidenum">
              <a:rPr lang="en-US" altLang="zh-CN" smtClean="0"/>
            </a:fld>
            <a:endParaRPr lang="en-US" altLang="zh-CN"/>
          </a:p>
        </p:txBody>
      </p:sp>
    </p:spTree>
  </p:cSld>
  <p:clrMapOvr>
    <a:masterClrMapping/>
  </p:clrMapOvr>
  <p:transition spd="slow">
    <p:pull/>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9DB393F2-BDD6-44FA-B0DE-103A02850C5C}" type="slidenum">
              <a:rPr lang="en-US" altLang="zh-CN" smtClean="0"/>
            </a:fld>
            <a:endParaRPr lang="en-US" altLang="zh-CN"/>
          </a:p>
        </p:txBody>
      </p:sp>
    </p:spTree>
  </p:cSld>
  <p:clrMapOvr>
    <a:overrideClrMapping bg1="dk1" tx1="lt1" bg2="dk2" tx2="lt2" accent1="accent1" accent2="accent2" accent3="accent3" accent4="accent4" accent5="accent5" accent6="accent6" hlink="hlink" folHlink="folHlink"/>
  </p:clrMapOvr>
  <p:transition spd="slow">
    <p:pull/>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685800"/>
            <a:ext cx="8534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524000"/>
            <a:ext cx="41529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10100" y="1524000"/>
            <a:ext cx="4152900"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10100" y="3886200"/>
            <a:ext cx="4152900" cy="2209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5029200" y="6597650"/>
            <a:ext cx="1905000" cy="2286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6038" y="6589713"/>
            <a:ext cx="3733800" cy="295275"/>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7239000" y="6597650"/>
            <a:ext cx="1905000" cy="228600"/>
          </a:xfrm>
        </p:spPr>
        <p:txBody>
          <a:bodyPr/>
          <a:lstStyle>
            <a:lvl1pPr>
              <a:defRPr/>
            </a:lvl1pPr>
          </a:lstStyle>
          <a:p>
            <a:pPr>
              <a:defRPr/>
            </a:pPr>
            <a:fld id="{9DB393F2-BDD6-44FA-B0DE-103A02850C5C}" type="slidenum">
              <a:rPr lang="en-US" altLang="zh-CN" smtClean="0"/>
            </a:fld>
            <a:endParaRPr lang="en-US" altLang="zh-CN"/>
          </a:p>
        </p:txBody>
      </p:sp>
    </p:spTree>
  </p:cSld>
  <p:clrMapOvr>
    <a:masterClrMapping/>
  </p:clrMapOvr>
  <p:transition>
    <p:zoom/>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9DB393F2-BDD6-44FA-B0DE-103A02850C5C}"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pull/>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chemeClr val="bg2">
                    <a:lumMod val="25000"/>
                  </a:schemeClr>
                </a:solidFill>
              </a:defRPr>
            </a:lvl2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lstStyle>
          <a:p>
            <a:pPr>
              <a:defRPr/>
            </a:pPr>
            <a:fld id="{B4F76BC6-21BC-4824-AD03-8ED13D378C17}"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16A6B9BC-13A5-473A-9E82-F34AC3A15FDB}"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9DB393F2-BDD6-44FA-B0DE-103A02850C5C}" type="slidenum">
              <a:rPr lang="en-US" altLang="zh-CN" smtClean="0"/>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smtClean="0"/>
              <a:t>单击此处编辑母版标题样式</a:t>
            </a:r>
            <a:endParaRPr kumimoji="0" lang="en-US"/>
          </a:p>
        </p:txBody>
      </p:sp>
    </p:spTree>
  </p:cSld>
  <p:clrMapOvr>
    <a:masterClrMapping/>
  </p:clrMapOvr>
  <p:transition spd="slow">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F0D2D4A-9A21-441F-89F7-4C85D0DD0EE0}"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71DCEB1-8B57-4195-9B64-827B21AEE174}" type="slidenum">
              <a:rPr lang="en-US" altLang="zh-CN" smtClean="0"/>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E073701-0C7C-4927-9211-73C59B951547}" type="slidenum">
              <a:rPr lang="en-US" altLang="zh-CN" smtClean="0"/>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719263"/>
            <a:ext cx="8229600" cy="4411662"/>
          </a:xfrm>
        </p:spPr>
        <p:txBody>
          <a:bodyPr/>
          <a:lstStyle/>
          <a:p>
            <a:pPr lvl="0"/>
            <a:r>
              <a:rPr lang="zh-CN" altLang="en-US" noProof="0" smtClean="0"/>
              <a:t>单击图标添加表格</a:t>
            </a:r>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9DB393F2-BDD6-44FA-B0DE-103A02850C5C}" type="slidenum">
              <a:rPr lang="en-US" altLang="zh-CN" smtClean="0"/>
            </a:fld>
            <a:endParaRPr lang="en-US" altLang="zh-CN"/>
          </a:p>
        </p:txBody>
      </p:sp>
    </p:spTree>
  </p:cSld>
  <p:clrMapOvr>
    <a:masterClrMapping/>
  </p:clrMapOvr>
  <p:transition spd="slow">
    <p:pull/>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9DB393F2-BDD6-44FA-B0DE-103A02850C5C}" type="slidenum">
              <a:rPr lang="en-US" altLang="zh-CN" smtClean="0"/>
            </a:fld>
            <a:endParaRPr lang="en-US" altLang="zh-CN"/>
          </a:p>
        </p:txBody>
      </p:sp>
    </p:spTree>
  </p:cSld>
  <p:clrMapOvr>
    <a:masterClrMapping/>
  </p:clrMapOvr>
  <p:transition spd="slow">
    <p:pull/>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png"/><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lstStyle>
          <a:p>
            <a:pPr>
              <a:defRPr/>
            </a:pPr>
            <a:fld id="{9DB393F2-BDD6-44FA-B0DE-103A02850C5C}" type="slidenum">
              <a:rPr lang="en-US" altLang="zh-CN" smtClean="0"/>
            </a:fld>
            <a:endParaRPr lang="en-US" altLang="zh-CN"/>
          </a:p>
        </p:txBody>
      </p:sp>
      <p:pic>
        <p:nvPicPr>
          <p:cNvPr id="11" name="Picture 2" descr="D:\my thesis\dissertation\final\LOGO.png"/>
          <p:cNvPicPr>
            <a:picLocks noChangeAspect="1" noChangeArrowheads="1"/>
          </p:cNvPicPr>
          <p:nvPr/>
        </p:nvPicPr>
        <p:blipFill>
          <a:blip r:embed="rId16"/>
          <a:srcRect/>
          <a:stretch>
            <a:fillRect/>
          </a:stretch>
        </p:blipFill>
        <p:spPr bwMode="auto">
          <a:xfrm>
            <a:off x="6322422" y="6069812"/>
            <a:ext cx="2786082" cy="78821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32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8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0.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oleObject" Target="../embeddings/oleObject18.bin"/></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09.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4.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9.GIF"/><Relationship Id="rId3" Type="http://schemas.openxmlformats.org/officeDocument/2006/relationships/image" Target="../media/image48.GIF"/><Relationship Id="rId2" Type="http://schemas.openxmlformats.org/officeDocument/2006/relationships/image" Target="../media/image47.png"/><Relationship Id="rId1" Type="http://schemas.openxmlformats.org/officeDocument/2006/relationships/image" Target="../media/image46.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9.xml"/><Relationship Id="rId1" Type="http://schemas.openxmlformats.org/officeDocument/2006/relationships/image" Target="../media/image50.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2.xml"/><Relationship Id="rId2" Type="http://schemas.openxmlformats.org/officeDocument/2006/relationships/image" Target="../media/image52.wmf"/><Relationship Id="rId1" Type="http://schemas.openxmlformats.org/officeDocument/2006/relationships/image" Target="../media/image51.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image" Target="../media/image53.wmf"/></Relationships>
</file>

<file path=ppt/slides/_rels/slide131.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image" Target="../media/image53.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image" Target="../media/image55.png"/></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image" Target="../media/image53.wmf"/></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image" Target="../media/image53.wmf"/></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image" Target="../media/image53.wmf"/></Relationships>
</file>

<file path=ppt/slides/_rels/slide1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image" Target="../media/image53.wmf"/></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image" Target="../media/image59.jpeg"/></Relationships>
</file>

<file path=ppt/slides/_rels/slide173.xml.rels><?xml version="1.0" encoding="UTF-8" standalone="yes"?>
<Relationships xmlns="http://schemas.openxmlformats.org/package/2006/relationships"><Relationship Id="rId5" Type="http://schemas.openxmlformats.org/officeDocument/2006/relationships/notesSlide" Target="../notesSlides/notesSlide84.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2.wmf"/><Relationship Id="rId1" Type="http://schemas.openxmlformats.org/officeDocument/2006/relationships/oleObject" Target="../embeddings/oleObject19.bin"/></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3.png"/></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4.wmf"/><Relationship Id="rId19" Type="http://schemas.openxmlformats.org/officeDocument/2006/relationships/slideLayout" Target="../slideLayouts/slideLayout4.xml"/><Relationship Id="rId18" Type="http://schemas.openxmlformats.org/officeDocument/2006/relationships/image" Target="../media/image12.wmf"/><Relationship Id="rId17" Type="http://schemas.openxmlformats.org/officeDocument/2006/relationships/oleObject" Target="../embeddings/oleObject9.bin"/><Relationship Id="rId16" Type="http://schemas.openxmlformats.org/officeDocument/2006/relationships/image" Target="../media/image11.wmf"/><Relationship Id="rId15" Type="http://schemas.openxmlformats.org/officeDocument/2006/relationships/oleObject" Target="../embeddings/oleObject8.bin"/><Relationship Id="rId14" Type="http://schemas.openxmlformats.org/officeDocument/2006/relationships/image" Target="../media/image10.wmf"/><Relationship Id="rId13" Type="http://schemas.openxmlformats.org/officeDocument/2006/relationships/oleObject" Target="../embeddings/oleObject7.bin"/><Relationship Id="rId12" Type="http://schemas.openxmlformats.org/officeDocument/2006/relationships/image" Target="../media/image9.wmf"/><Relationship Id="rId11" Type="http://schemas.openxmlformats.org/officeDocument/2006/relationships/oleObject" Target="../embeddings/oleObject6.bin"/><Relationship Id="rId10" Type="http://schemas.openxmlformats.org/officeDocument/2006/relationships/image" Target="../media/image8.wmf"/><Relationship Id="rId1" Type="http://schemas.openxmlformats.org/officeDocument/2006/relationships/oleObject" Target="../embeddings/oleObject1.bin"/></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4.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65.emf"/><Relationship Id="rId1" Type="http://schemas.openxmlformats.org/officeDocument/2006/relationships/oleObject" Target="../embeddings/oleObject20.bin"/></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oleObject" Target="../embeddings/oleObject13.bin"/><Relationship Id="rId4" Type="http://schemas.openxmlformats.org/officeDocument/2006/relationships/oleObject" Target="../embeddings/oleObject12.bin"/><Relationship Id="rId3" Type="http://schemas.openxmlformats.org/officeDocument/2006/relationships/oleObject" Target="../embeddings/oleObject11.bin"/><Relationship Id="rId2" Type="http://schemas.openxmlformats.org/officeDocument/2006/relationships/image" Target="../media/image18.png"/><Relationship Id="rId12" Type="http://schemas.openxmlformats.org/officeDocument/2006/relationships/notesSlide" Target="../notesSlides/notesSlide40.xml"/><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10.bin"/></Relationships>
</file>

<file path=ppt/slides/_rels/slide66.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17.bin"/><Relationship Id="rId7" Type="http://schemas.openxmlformats.org/officeDocument/2006/relationships/oleObject" Target="../embeddings/oleObject16.bin"/><Relationship Id="rId6" Type="http://schemas.openxmlformats.org/officeDocument/2006/relationships/oleObject" Target="../embeddings/oleObject15.bin"/><Relationship Id="rId5" Type="http://schemas.openxmlformats.org/officeDocument/2006/relationships/image" Target="../media/image18.png"/><Relationship Id="rId4" Type="http://schemas.openxmlformats.org/officeDocument/2006/relationships/oleObject" Target="../embeddings/oleObject14.bin"/><Relationship Id="rId3" Type="http://schemas.openxmlformats.org/officeDocument/2006/relationships/image" Target="../media/image20.png"/><Relationship Id="rId2" Type="http://schemas.openxmlformats.org/officeDocument/2006/relationships/image" Target="../media/image21.png"/><Relationship Id="rId12" Type="http://schemas.openxmlformats.org/officeDocument/2006/relationships/notesSlide" Target="../notesSlides/notesSlide41.xml"/><Relationship Id="rId11" Type="http://schemas.openxmlformats.org/officeDocument/2006/relationships/vmlDrawing" Target="../drawings/vmlDrawing3.vml"/><Relationship Id="rId10" Type="http://schemas.openxmlformats.org/officeDocument/2006/relationships/slideLayout" Target="../slideLayouts/slideLayout4.xml"/><Relationship Id="rId1" Type="http://schemas.openxmlformats.org/officeDocument/2006/relationships/image" Target="../media/image19.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84.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8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复习纲要</a:t>
            </a:r>
            <a:endParaRPr lang="zh-CN" altLang="en-US"/>
          </a:p>
        </p:txBody>
      </p:sp>
      <p:sp>
        <p:nvSpPr>
          <p:cNvPr id="6" name="副标题 5"/>
          <p:cNvSpPr>
            <a:spLocks noGrp="1"/>
          </p:cNvSpPr>
          <p:nvPr>
            <p:ph type="subTitle" idx="1"/>
          </p:nvPr>
        </p:nvSpPr>
        <p:spPr/>
        <p:txBody>
          <a:bodyPr/>
          <a:lstStyle/>
          <a:p>
            <a:endParaRPr lang="zh-CN" altLang="en-US"/>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p:txBody>
          <a:bodyPr/>
          <a:lstStyle/>
          <a:p>
            <a:r>
              <a:rPr lang="zh-CN" altLang="en-US" smtClean="0"/>
              <a:t>认证（</a:t>
            </a:r>
            <a:r>
              <a:rPr lang="en-US" smtClean="0"/>
              <a:t>Authentication</a:t>
            </a:r>
            <a:r>
              <a:rPr lang="zh-CN" altLang="en-US" smtClean="0"/>
              <a:t>） </a:t>
            </a:r>
            <a:endParaRPr lang="zh-CN" altLang="en-US" smtClean="0"/>
          </a:p>
          <a:p>
            <a:pPr lvl="1"/>
            <a:r>
              <a:rPr lang="zh-CN" altLang="en-US" smtClean="0"/>
              <a:t>为通信过程中的实体和数据来源提供鉴别服务 </a:t>
            </a:r>
            <a:endParaRPr lang="zh-CN" altLang="en-US" smtClean="0"/>
          </a:p>
          <a:p>
            <a:r>
              <a:rPr lang="zh-CN" altLang="en-US" smtClean="0"/>
              <a:t>访问控制（ </a:t>
            </a:r>
            <a:r>
              <a:rPr lang="en-US" smtClean="0"/>
              <a:t>Access Control</a:t>
            </a:r>
            <a:r>
              <a:rPr lang="zh-CN" altLang="en-US" smtClean="0"/>
              <a:t>） </a:t>
            </a:r>
            <a:endParaRPr lang="zh-CN" altLang="en-US" smtClean="0"/>
          </a:p>
          <a:p>
            <a:pPr lvl="1"/>
            <a:r>
              <a:rPr lang="zh-CN" altLang="en-US" smtClean="0"/>
              <a:t>保护受保护的资源不被非授权使用 </a:t>
            </a:r>
            <a:endParaRPr lang="en-US" altLang="zh-CN" smtClean="0"/>
          </a:p>
          <a:p>
            <a:r>
              <a:rPr lang="zh-CN" altLang="en-US" smtClean="0"/>
              <a:t>机密性（</a:t>
            </a:r>
            <a:r>
              <a:rPr lang="en-US" smtClean="0"/>
              <a:t>Data Confidentiality</a:t>
            </a:r>
            <a:r>
              <a:rPr lang="zh-CN" altLang="en-US" smtClean="0"/>
              <a:t>） </a:t>
            </a:r>
            <a:endParaRPr lang="en-US" altLang="zh-CN" smtClean="0"/>
          </a:p>
          <a:p>
            <a:pPr lvl="1"/>
            <a:r>
              <a:rPr lang="zh-CN" altLang="en-US" smtClean="0"/>
              <a:t>保护数据不被非授权泄漏 </a:t>
            </a:r>
            <a:endParaRPr lang="en-AU" altLang="zh-CN"/>
          </a:p>
        </p:txBody>
      </p:sp>
      <p:sp>
        <p:nvSpPr>
          <p:cNvPr id="555010" name="Rectangle 2"/>
          <p:cNvSpPr>
            <a:spLocks noGrp="1" noChangeArrowheads="1"/>
          </p:cNvSpPr>
          <p:nvPr>
            <p:ph type="title"/>
          </p:nvPr>
        </p:nvSpPr>
        <p:spPr/>
        <p:txBody>
          <a:bodyPr/>
          <a:lstStyle/>
          <a:p>
            <a:r>
              <a:rPr lang="en-US" smtClean="0"/>
              <a:t>X.800</a:t>
            </a:r>
            <a:r>
              <a:rPr lang="zh-CN" altLang="en-US" smtClean="0"/>
              <a:t>规定的安全服务</a:t>
            </a:r>
            <a:endParaRPr lang="zh-CN" altLang="en-US"/>
          </a:p>
        </p:txBody>
      </p:sp>
      <p:sp>
        <p:nvSpPr>
          <p:cNvPr id="4" name="日期占位符 3"/>
          <p:cNvSpPr>
            <a:spLocks noGrp="1"/>
          </p:cNvSpPr>
          <p:nvPr>
            <p:ph type="dt" sz="half" idx="2"/>
          </p:nvPr>
        </p:nvSpPr>
        <p:spPr/>
        <p:txBody>
          <a:bodyPr/>
          <a:lstStyle/>
          <a:p>
            <a:fld id="{67E70E91-6419-4B76-B90E-E113F8FD2307}" type="datetime1">
              <a:rPr lang="zh-CN" altLang="en-US" smtClean="0"/>
            </a:fld>
            <a:endParaRPr lang="en-US" altLang="zh-CN"/>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5011"/>
                                        </p:tgtEl>
                                        <p:attrNameLst>
                                          <p:attrName>style.visibility</p:attrName>
                                        </p:attrNameLst>
                                      </p:cBhvr>
                                      <p:to>
                                        <p:strVal val="visible"/>
                                      </p:to>
                                    </p:set>
                                    <p:anim calcmode="lin" valueType="num">
                                      <p:cBhvr additive="base">
                                        <p:cTn id="7" dur="500" fill="hold"/>
                                        <p:tgtEl>
                                          <p:spTgt spid="555011"/>
                                        </p:tgtEl>
                                        <p:attrNameLst>
                                          <p:attrName>ppt_x</p:attrName>
                                        </p:attrNameLst>
                                      </p:cBhvr>
                                      <p:tavLst>
                                        <p:tav tm="0">
                                          <p:val>
                                            <p:strVal val="#ppt_x"/>
                                          </p:val>
                                        </p:tav>
                                        <p:tav tm="100000">
                                          <p:val>
                                            <p:strVal val="#ppt_x"/>
                                          </p:val>
                                        </p:tav>
                                      </p:tavLst>
                                    </p:anim>
                                    <p:anim calcmode="lin" valueType="num">
                                      <p:cBhvr additive="base">
                                        <p:cTn id="8" dur="500" fill="hold"/>
                                        <p:tgtEl>
                                          <p:spTgt spid="555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直接分配</a:t>
            </a:r>
            <a:endParaRPr lang="en-US" altLang="zh-CN" smtClean="0"/>
          </a:p>
          <a:p>
            <a:r>
              <a:rPr lang="zh-CN" altLang="en-US" smtClean="0"/>
              <a:t>密钥分配中心方式</a:t>
            </a:r>
            <a:endParaRPr lang="zh-CN" altLang="en-US" smtClean="0"/>
          </a:p>
          <a:p>
            <a:r>
              <a:rPr lang="en-US" altLang="zh-CN" smtClean="0"/>
              <a:t>Diffie-Hellman</a:t>
            </a:r>
            <a:r>
              <a:rPr lang="zh-CN" altLang="en-US" smtClean="0"/>
              <a:t>方法</a:t>
            </a:r>
            <a:endParaRPr lang="en-US" altLang="zh-CN" smtClean="0"/>
          </a:p>
          <a:p>
            <a:r>
              <a:rPr lang="zh-CN" altLang="en-US" smtClean="0"/>
              <a:t>分级密钥分配</a:t>
            </a:r>
            <a:endParaRPr lang="zh-CN" altLang="en-US"/>
          </a:p>
        </p:txBody>
      </p:sp>
      <p:sp>
        <p:nvSpPr>
          <p:cNvPr id="3" name="标题 2"/>
          <p:cNvSpPr>
            <a:spLocks noGrp="1"/>
          </p:cNvSpPr>
          <p:nvPr>
            <p:ph type="title"/>
          </p:nvPr>
        </p:nvSpPr>
        <p:spPr/>
        <p:txBody>
          <a:bodyPr/>
          <a:lstStyle/>
          <a:p>
            <a:r>
              <a:rPr lang="zh-CN" altLang="en-US" smtClean="0"/>
              <a:t>密钥分配技术</a:t>
            </a:r>
            <a:endParaRPr lang="zh-CN" altLang="en-US"/>
          </a:p>
        </p:txBody>
      </p:sp>
    </p:spTree>
  </p:cSld>
  <p:clrMapOvr>
    <a:masterClrMapping/>
  </p:clrMapOvr>
  <p:transition spd="slow">
    <p:pull/>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fontScale="92500"/>
          </a:bodyPr>
          <a:lstStyle/>
          <a:p>
            <a:r>
              <a:rPr lang="zh-CN" altLang="en-US" smtClean="0"/>
              <a:t>当前的主流方式。</a:t>
            </a:r>
            <a:endParaRPr lang="zh-CN" altLang="en-US" smtClean="0"/>
          </a:p>
          <a:p>
            <a:pPr lvl="1"/>
            <a:r>
              <a:rPr lang="en-US" altLang="zh-CN" smtClean="0"/>
              <a:t>KDC</a:t>
            </a:r>
            <a:r>
              <a:rPr lang="zh-CN" altLang="en-US" smtClean="0"/>
              <a:t>与每个用户共享一个密钥加密密钥（二级）；</a:t>
            </a:r>
            <a:endParaRPr lang="zh-CN" altLang="en-US" smtClean="0"/>
          </a:p>
          <a:p>
            <a:pPr lvl="1"/>
            <a:r>
              <a:rPr lang="zh-CN" altLang="en-US" smtClean="0"/>
              <a:t>用户向</a:t>
            </a:r>
            <a:r>
              <a:rPr lang="en-US" altLang="zh-CN" smtClean="0"/>
              <a:t>KDC</a:t>
            </a:r>
            <a:r>
              <a:rPr lang="zh-CN" altLang="en-US" smtClean="0"/>
              <a:t>申请会话密钥；</a:t>
            </a:r>
            <a:endParaRPr lang="en-US" altLang="zh-CN" smtClean="0"/>
          </a:p>
          <a:p>
            <a:pPr lvl="1"/>
            <a:r>
              <a:rPr lang="en-US" altLang="zh-CN" smtClean="0"/>
              <a:t>KDC</a:t>
            </a:r>
            <a:r>
              <a:rPr lang="zh-CN" altLang="en-US" smtClean="0"/>
              <a:t>生成会话密钥；</a:t>
            </a:r>
            <a:endParaRPr lang="en-US" altLang="zh-CN" smtClean="0"/>
          </a:p>
          <a:p>
            <a:pPr lvl="1"/>
            <a:r>
              <a:rPr lang="en-US" altLang="zh-CN" smtClean="0"/>
              <a:t>KDC</a:t>
            </a:r>
            <a:r>
              <a:rPr lang="zh-CN" altLang="en-US" smtClean="0"/>
              <a:t>用</a:t>
            </a:r>
            <a:r>
              <a:rPr lang="zh-CN" altLang="en-US" b="1" smtClean="0"/>
              <a:t>密钥加密密钥</a:t>
            </a:r>
            <a:r>
              <a:rPr lang="zh-CN" altLang="en-US" smtClean="0"/>
              <a:t>加密</a:t>
            </a:r>
            <a:r>
              <a:rPr lang="zh-CN" altLang="en-US" b="1" smtClean="0"/>
              <a:t>会话密钥</a:t>
            </a:r>
            <a:r>
              <a:rPr lang="zh-CN" altLang="en-US" smtClean="0"/>
              <a:t>分发给用户。</a:t>
            </a:r>
            <a:endParaRPr lang="zh-CN" altLang="en-US" smtClean="0"/>
          </a:p>
          <a:p>
            <a:r>
              <a:rPr lang="zh-CN" altLang="en-US" smtClean="0"/>
              <a:t>优点：</a:t>
            </a:r>
            <a:endParaRPr lang="en-US" altLang="zh-CN" smtClean="0"/>
          </a:p>
          <a:p>
            <a:pPr lvl="1"/>
            <a:r>
              <a:rPr lang="zh-CN" altLang="en-US" smtClean="0"/>
              <a:t>用户不保存工作密钥，可实现一报一密；</a:t>
            </a:r>
            <a:endParaRPr lang="zh-CN" altLang="en-US" smtClean="0"/>
          </a:p>
          <a:p>
            <a:r>
              <a:rPr lang="zh-CN" altLang="en-US" smtClean="0"/>
              <a:t>缺点：</a:t>
            </a:r>
            <a:endParaRPr lang="en-US" altLang="zh-CN" smtClean="0"/>
          </a:p>
          <a:p>
            <a:pPr lvl="1"/>
            <a:r>
              <a:rPr lang="zh-CN" altLang="en-US" smtClean="0"/>
              <a:t>通信量大，需较好的鉴别功能，以识别</a:t>
            </a:r>
            <a:r>
              <a:rPr lang="en-US" altLang="zh-CN" smtClean="0"/>
              <a:t>KDC</a:t>
            </a:r>
            <a:r>
              <a:rPr lang="zh-CN" altLang="en-US" smtClean="0"/>
              <a:t>和用户。</a:t>
            </a:r>
            <a:endParaRPr lang="zh-CN" altLang="en-US"/>
          </a:p>
        </p:txBody>
      </p:sp>
      <p:sp>
        <p:nvSpPr>
          <p:cNvPr id="29698" name="Rectangle 2"/>
          <p:cNvSpPr>
            <a:spLocks noGrp="1" noChangeArrowheads="1"/>
          </p:cNvSpPr>
          <p:nvPr>
            <p:ph type="title"/>
          </p:nvPr>
        </p:nvSpPr>
        <p:spPr/>
        <p:txBody>
          <a:bodyPr/>
          <a:lstStyle/>
          <a:p>
            <a:r>
              <a:rPr lang="zh-CN" altLang="en-US" smtClean="0"/>
              <a:t>密钥分配中心方式</a:t>
            </a:r>
            <a:endParaRPr lang="zh-CN" altLang="en-US"/>
          </a:p>
        </p:txBody>
      </p:sp>
    </p:spTree>
  </p:cSld>
  <p:clrMapOvr>
    <a:masterClrMapping/>
  </p:clrMapOvr>
  <p:transition spd="slow">
    <p:pull/>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1" name="Rectangle 3"/>
          <p:cNvSpPr>
            <a:spLocks noGrp="1" noRot="1" noChangeArrowheads="1"/>
          </p:cNvSpPr>
          <p:nvPr>
            <p:ph idx="1"/>
          </p:nvPr>
        </p:nvSpPr>
        <p:spPr>
          <a:xfrm>
            <a:off x="457200" y="3731029"/>
            <a:ext cx="8229600" cy="2650299"/>
          </a:xfrm>
        </p:spPr>
        <p:txBody>
          <a:bodyPr>
            <a:normAutofit lnSpcReduction="10000"/>
          </a:bodyPr>
          <a:lstStyle/>
          <a:p>
            <a:r>
              <a:rPr lang="en-US" altLang="zh-CN" smtClean="0"/>
              <a:t>① A</a:t>
            </a:r>
            <a:r>
              <a:rPr lang="zh-CN" altLang="en-US" smtClean="0"/>
              <a:t>向</a:t>
            </a:r>
            <a:r>
              <a:rPr lang="en-US" altLang="zh-CN" smtClean="0"/>
              <a:t>B</a:t>
            </a:r>
            <a:r>
              <a:rPr lang="zh-CN" altLang="en-US" smtClean="0"/>
              <a:t>发送自己产生的公钥和</a:t>
            </a:r>
            <a:r>
              <a:rPr lang="en-US" altLang="zh-CN" smtClean="0"/>
              <a:t>A</a:t>
            </a:r>
            <a:r>
              <a:rPr lang="zh-CN" altLang="en-US" smtClean="0"/>
              <a:t>的身份；</a:t>
            </a:r>
            <a:endParaRPr lang="zh-CN" altLang="en-US" smtClean="0"/>
          </a:p>
          <a:p>
            <a:r>
              <a:rPr lang="zh-CN" altLang="en-US" smtClean="0"/>
              <a:t>② </a:t>
            </a:r>
            <a:r>
              <a:rPr lang="en-US" altLang="zh-CN" smtClean="0"/>
              <a:t>B</a:t>
            </a:r>
            <a:r>
              <a:rPr lang="zh-CN" altLang="en-US" smtClean="0"/>
              <a:t>收到消息后，产生会话密钥</a:t>
            </a:r>
            <a:r>
              <a:rPr lang="en-US" altLang="zh-CN" smtClean="0"/>
              <a:t>Ks</a:t>
            </a:r>
            <a:r>
              <a:rPr lang="zh-CN" altLang="en-US" smtClean="0"/>
              <a:t>，用公钥加 密后传送给</a:t>
            </a:r>
            <a:r>
              <a:rPr lang="en-US" altLang="zh-CN" smtClean="0"/>
              <a:t>A</a:t>
            </a:r>
            <a:r>
              <a:rPr lang="zh-CN" altLang="en-US" smtClean="0"/>
              <a:t>；</a:t>
            </a:r>
            <a:endParaRPr lang="zh-CN" altLang="en-US" smtClean="0"/>
          </a:p>
          <a:p>
            <a:r>
              <a:rPr lang="zh-CN" altLang="en-US" smtClean="0"/>
              <a:t>③ </a:t>
            </a:r>
            <a:r>
              <a:rPr lang="en-US" altLang="zh-CN" smtClean="0"/>
              <a:t>A</a:t>
            </a:r>
            <a:r>
              <a:rPr lang="zh-CN" altLang="en-US" smtClean="0"/>
              <a:t>用私钥解密后得到</a:t>
            </a:r>
            <a:r>
              <a:rPr lang="en-US" altLang="zh-CN" smtClean="0"/>
              <a:t>Ks</a:t>
            </a:r>
            <a:r>
              <a:rPr lang="zh-CN" altLang="en-US" smtClean="0"/>
              <a:t>。</a:t>
            </a:r>
            <a:endParaRPr lang="zh-CN" altLang="en-US" smtClean="0"/>
          </a:p>
          <a:p>
            <a:r>
              <a:rPr lang="zh-CN" altLang="en-US" b="1" smtClean="0">
                <a:solidFill>
                  <a:srgbClr val="C00000"/>
                </a:solidFill>
              </a:rPr>
              <a:t>可能的问题：冒充</a:t>
            </a:r>
            <a:endParaRPr lang="zh-CN" altLang="en-US" b="1">
              <a:solidFill>
                <a:srgbClr val="C00000"/>
              </a:solidFill>
            </a:endParaRPr>
          </a:p>
        </p:txBody>
      </p:sp>
      <p:sp>
        <p:nvSpPr>
          <p:cNvPr id="365570" name="Rectangle 2"/>
          <p:cNvSpPr>
            <a:spLocks noGrp="1" noRot="1" noChangeArrowheads="1"/>
          </p:cNvSpPr>
          <p:nvPr>
            <p:ph type="title"/>
          </p:nvPr>
        </p:nvSpPr>
        <p:spPr/>
        <p:txBody>
          <a:bodyPr>
            <a:normAutofit fontScale="90000"/>
          </a:bodyPr>
          <a:lstStyle/>
          <a:p>
            <a:r>
              <a:rPr lang="zh-CN" altLang="en-US" smtClean="0"/>
              <a:t>利用公钥密码体制来分配密钥（</a:t>
            </a:r>
            <a:r>
              <a:rPr lang="en-US" altLang="zh-CN" smtClean="0"/>
              <a:t>Merkle</a:t>
            </a:r>
            <a:r>
              <a:rPr lang="zh-CN" altLang="en-US" smtClean="0"/>
              <a:t>建议方案） </a:t>
            </a:r>
            <a:endParaRPr lang="zh-CN" altLang="en-US"/>
          </a:p>
        </p:txBody>
      </p:sp>
      <p:sp>
        <p:nvSpPr>
          <p:cNvPr id="365573" name="Rectangle 5"/>
          <p:cNvSpPr>
            <a:spLocks noChangeArrowheads="1"/>
          </p:cNvSpPr>
          <p:nvPr/>
        </p:nvSpPr>
        <p:spPr bwMode="auto">
          <a:xfrm>
            <a:off x="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0070" y="1480691"/>
            <a:ext cx="7639050"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65571">
                                            <p:txEl>
                                              <p:pRg st="0" end="0"/>
                                            </p:txEl>
                                          </p:spTgt>
                                        </p:tgtEl>
                                        <p:attrNameLst>
                                          <p:attrName>style.visibility</p:attrName>
                                        </p:attrNameLst>
                                      </p:cBhvr>
                                      <p:to>
                                        <p:strVal val="visible"/>
                                      </p:to>
                                    </p:set>
                                    <p:animEffect transition="in" filter="fade">
                                      <p:cBhvr>
                                        <p:cTn id="13" dur="500"/>
                                        <p:tgtEl>
                                          <p:spTgt spid="36557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5571">
                                            <p:txEl>
                                              <p:pRg st="1" end="1"/>
                                            </p:txEl>
                                          </p:spTgt>
                                        </p:tgtEl>
                                        <p:attrNameLst>
                                          <p:attrName>style.visibility</p:attrName>
                                        </p:attrNameLst>
                                      </p:cBhvr>
                                      <p:to>
                                        <p:strVal val="visible"/>
                                      </p:to>
                                    </p:set>
                                    <p:animEffect transition="in" filter="fade">
                                      <p:cBhvr>
                                        <p:cTn id="18" dur="500"/>
                                        <p:tgtEl>
                                          <p:spTgt spid="36557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5571">
                                            <p:txEl>
                                              <p:pRg st="2" end="2"/>
                                            </p:txEl>
                                          </p:spTgt>
                                        </p:tgtEl>
                                        <p:attrNameLst>
                                          <p:attrName>style.visibility</p:attrName>
                                        </p:attrNameLst>
                                      </p:cBhvr>
                                      <p:to>
                                        <p:strVal val="visible"/>
                                      </p:to>
                                    </p:set>
                                    <p:animEffect transition="in" filter="fade">
                                      <p:cBhvr>
                                        <p:cTn id="23" dur="500"/>
                                        <p:tgtEl>
                                          <p:spTgt spid="3655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5571">
                                            <p:txEl>
                                              <p:pRg st="3" end="3"/>
                                            </p:txEl>
                                          </p:spTgt>
                                        </p:tgtEl>
                                        <p:attrNameLst>
                                          <p:attrName>style.visibility</p:attrName>
                                        </p:attrNameLst>
                                      </p:cBhvr>
                                      <p:to>
                                        <p:strVal val="visible"/>
                                      </p:to>
                                    </p:set>
                                    <p:animEffect transition="in" filter="fade">
                                      <p:cBhvr>
                                        <p:cTn id="28" dur="500"/>
                                        <p:tgtEl>
                                          <p:spTgt spid="3655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5925" y="1314400"/>
            <a:ext cx="871538" cy="2232025"/>
            <a:chOff x="415925" y="476250"/>
            <a:chExt cx="871538" cy="2232025"/>
          </a:xfrm>
        </p:grpSpPr>
        <p:sp>
          <p:nvSpPr>
            <p:cNvPr id="396291" name="Text Box 3"/>
            <p:cNvSpPr txBox="1">
              <a:spLocks noChangeArrowheads="1"/>
            </p:cNvSpPr>
            <p:nvPr/>
          </p:nvSpPr>
          <p:spPr bwMode="auto">
            <a:xfrm>
              <a:off x="900113"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A</a:t>
              </a:r>
              <a:endParaRPr kumimoji="1" lang="en-US" altLang="zh-CN" sz="2400">
                <a:solidFill>
                  <a:schemeClr val="tx2"/>
                </a:solidFill>
                <a:ea typeface="黑体" pitchFamily="49" charset="-122"/>
              </a:endParaRPr>
            </a:p>
          </p:txBody>
        </p:sp>
        <p:grpSp>
          <p:nvGrpSpPr>
            <p:cNvPr id="396292" name="Group 4"/>
            <p:cNvGrpSpPr/>
            <p:nvPr/>
          </p:nvGrpSpPr>
          <p:grpSpPr bwMode="auto">
            <a:xfrm>
              <a:off x="415925" y="504825"/>
              <a:ext cx="573088" cy="660400"/>
              <a:chOff x="921" y="2412"/>
              <a:chExt cx="284" cy="265"/>
            </a:xfrm>
          </p:grpSpPr>
          <p:grpSp>
            <p:nvGrpSpPr>
              <p:cNvPr id="396293" name="Group 5"/>
              <p:cNvGrpSpPr/>
              <p:nvPr/>
            </p:nvGrpSpPr>
            <p:grpSpPr bwMode="auto">
              <a:xfrm>
                <a:off x="928" y="2417"/>
                <a:ext cx="277" cy="260"/>
                <a:chOff x="928" y="2417"/>
                <a:chExt cx="277" cy="260"/>
              </a:xfrm>
            </p:grpSpPr>
            <p:sp>
              <p:nvSpPr>
                <p:cNvPr id="396294" name="Freeform 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5" name="Freeform 7"/>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6" name="Freeform 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7" name="Freeform 9"/>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298" name="Rectangle 1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299" name="Rectangle 1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0" name="Rectangle 1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1" name="Line 13"/>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02" name="Group 14"/>
                <p:cNvGrpSpPr/>
                <p:nvPr/>
              </p:nvGrpSpPr>
              <p:grpSpPr bwMode="auto">
                <a:xfrm>
                  <a:off x="928" y="2639"/>
                  <a:ext cx="277" cy="38"/>
                  <a:chOff x="928" y="2639"/>
                  <a:chExt cx="277" cy="38"/>
                </a:xfrm>
              </p:grpSpPr>
              <p:sp>
                <p:nvSpPr>
                  <p:cNvPr id="396303" name="Freeform 1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4" name="Freeform 16"/>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5" name="Rectangle 1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06" name="Group 18"/>
              <p:cNvGrpSpPr/>
              <p:nvPr/>
            </p:nvGrpSpPr>
            <p:grpSpPr bwMode="auto">
              <a:xfrm>
                <a:off x="921" y="2412"/>
                <a:ext cx="277" cy="261"/>
                <a:chOff x="921" y="2412"/>
                <a:chExt cx="277" cy="261"/>
              </a:xfrm>
            </p:grpSpPr>
            <p:sp>
              <p:nvSpPr>
                <p:cNvPr id="396307" name="Freeform 1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8" name="Freeform 20"/>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09" name="Freeform 2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0" name="Freeform 22"/>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1" name="Rectangle 2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2" name="Rectangle 2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3" name="Rectangle 2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4" name="Line 26"/>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15" name="Group 27"/>
                <p:cNvGrpSpPr/>
                <p:nvPr/>
              </p:nvGrpSpPr>
              <p:grpSpPr bwMode="auto">
                <a:xfrm>
                  <a:off x="921" y="2635"/>
                  <a:ext cx="277" cy="38"/>
                  <a:chOff x="921" y="2635"/>
                  <a:chExt cx="277" cy="38"/>
                </a:xfrm>
              </p:grpSpPr>
              <p:sp>
                <p:nvSpPr>
                  <p:cNvPr id="396316" name="Freeform 2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7" name="Freeform 29"/>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18" name="Rectangle 3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7" name="Line 59"/>
            <p:cNvSpPr>
              <a:spLocks noChangeShapeType="1"/>
            </p:cNvSpPr>
            <p:nvPr/>
          </p:nvSpPr>
          <p:spPr bwMode="auto">
            <a:xfrm rot="5400000">
              <a:off x="-37306" y="1981994"/>
              <a:ext cx="1447800"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组合 2"/>
          <p:cNvGrpSpPr/>
          <p:nvPr/>
        </p:nvGrpSpPr>
        <p:grpSpPr>
          <a:xfrm>
            <a:off x="8072438" y="1314400"/>
            <a:ext cx="852487" cy="2160588"/>
            <a:chOff x="8072438" y="476250"/>
            <a:chExt cx="852487" cy="2160588"/>
          </a:xfrm>
        </p:grpSpPr>
        <p:sp>
          <p:nvSpPr>
            <p:cNvPr id="396319" name="Text Box 31"/>
            <p:cNvSpPr txBox="1">
              <a:spLocks noChangeArrowheads="1"/>
            </p:cNvSpPr>
            <p:nvPr/>
          </p:nvSpPr>
          <p:spPr bwMode="auto">
            <a:xfrm>
              <a:off x="8072438"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B</a:t>
              </a:r>
              <a:endParaRPr kumimoji="1" lang="en-US" altLang="zh-CN" sz="2400">
                <a:solidFill>
                  <a:schemeClr val="tx2"/>
                </a:solidFill>
                <a:ea typeface="黑体" pitchFamily="49" charset="-122"/>
              </a:endParaRPr>
            </a:p>
          </p:txBody>
        </p:sp>
        <p:grpSp>
          <p:nvGrpSpPr>
            <p:cNvPr id="396320" name="Group 32"/>
            <p:cNvGrpSpPr/>
            <p:nvPr/>
          </p:nvGrpSpPr>
          <p:grpSpPr bwMode="auto">
            <a:xfrm>
              <a:off x="8350250" y="504825"/>
              <a:ext cx="574675" cy="660400"/>
              <a:chOff x="921" y="2412"/>
              <a:chExt cx="284" cy="265"/>
            </a:xfrm>
          </p:grpSpPr>
          <p:grpSp>
            <p:nvGrpSpPr>
              <p:cNvPr id="396321" name="Group 33"/>
              <p:cNvGrpSpPr/>
              <p:nvPr/>
            </p:nvGrpSpPr>
            <p:grpSpPr bwMode="auto">
              <a:xfrm>
                <a:off x="928" y="2417"/>
                <a:ext cx="277" cy="260"/>
                <a:chOff x="928" y="2417"/>
                <a:chExt cx="277" cy="260"/>
              </a:xfrm>
            </p:grpSpPr>
            <p:sp>
              <p:nvSpPr>
                <p:cNvPr id="396322" name="Freeform 34"/>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3" name="Freeform 35"/>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4" name="Freeform 36"/>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5" name="Freeform 37"/>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26" name="Rectangle 38"/>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7" name="Rectangle 39"/>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8" name="Rectangle 40"/>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9" name="Line 41"/>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30" name="Group 42"/>
                <p:cNvGrpSpPr/>
                <p:nvPr/>
              </p:nvGrpSpPr>
              <p:grpSpPr bwMode="auto">
                <a:xfrm>
                  <a:off x="928" y="2639"/>
                  <a:ext cx="277" cy="38"/>
                  <a:chOff x="928" y="2639"/>
                  <a:chExt cx="277" cy="38"/>
                </a:xfrm>
              </p:grpSpPr>
              <p:sp>
                <p:nvSpPr>
                  <p:cNvPr id="396331" name="Freeform 43"/>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2" name="Freeform 44"/>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3" name="Rectangle 45"/>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34" name="Group 46"/>
              <p:cNvGrpSpPr/>
              <p:nvPr/>
            </p:nvGrpSpPr>
            <p:grpSpPr bwMode="auto">
              <a:xfrm>
                <a:off x="921" y="2412"/>
                <a:ext cx="277" cy="261"/>
                <a:chOff x="921" y="2412"/>
                <a:chExt cx="277" cy="261"/>
              </a:xfrm>
            </p:grpSpPr>
            <p:sp>
              <p:nvSpPr>
                <p:cNvPr id="396335" name="Freeform 47"/>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6" name="Freeform 48"/>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7" name="Freeform 49"/>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8" name="Freeform 50"/>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39" name="Rectangle 51"/>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0" name="Rectangle 52"/>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1" name="Rectangle 53"/>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2" name="Line 54"/>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43" name="Group 55"/>
                <p:cNvGrpSpPr/>
                <p:nvPr/>
              </p:nvGrpSpPr>
              <p:grpSpPr bwMode="auto">
                <a:xfrm>
                  <a:off x="921" y="2635"/>
                  <a:ext cx="277" cy="38"/>
                  <a:chOff x="921" y="2635"/>
                  <a:chExt cx="277" cy="38"/>
                </a:xfrm>
              </p:grpSpPr>
              <p:sp>
                <p:nvSpPr>
                  <p:cNvPr id="396344" name="Freeform 56"/>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45" name="Freeform 57"/>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46" name="Rectangle 58"/>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8" name="Line 60"/>
            <p:cNvSpPr>
              <a:spLocks noChangeShapeType="1"/>
            </p:cNvSpPr>
            <p:nvPr/>
          </p:nvSpPr>
          <p:spPr bwMode="auto">
            <a:xfrm rot="16200000" flipH="1">
              <a:off x="7884318" y="1916907"/>
              <a:ext cx="1439863" cy="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679450" y="2051000"/>
            <a:ext cx="7924800" cy="423863"/>
            <a:chOff x="679450" y="1212850"/>
            <a:chExt cx="7924800" cy="423863"/>
          </a:xfrm>
        </p:grpSpPr>
        <p:sp>
          <p:nvSpPr>
            <p:cNvPr id="396350" name="Line 62"/>
            <p:cNvSpPr>
              <a:spLocks noChangeShapeType="1"/>
            </p:cNvSpPr>
            <p:nvPr/>
          </p:nvSpPr>
          <p:spPr bwMode="auto">
            <a:xfrm>
              <a:off x="679450" y="1427163"/>
              <a:ext cx="7924800" cy="17462"/>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1" name="Rectangle 63"/>
            <p:cNvSpPr>
              <a:spLocks noChangeArrowheads="1"/>
            </p:cNvSpPr>
            <p:nvPr/>
          </p:nvSpPr>
          <p:spPr bwMode="auto">
            <a:xfrm>
              <a:off x="2582863" y="1212850"/>
              <a:ext cx="1792287" cy="423863"/>
            </a:xfrm>
            <a:prstGeom prst="rect">
              <a:avLst/>
            </a:prstGeom>
            <a:solidFill>
              <a:srgbClr val="FFCCFF"/>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tx2"/>
                  </a:solidFill>
                  <a:ea typeface="黑体" pitchFamily="49" charset="-122"/>
                </a:rPr>
                <a:t>PU</a:t>
              </a:r>
              <a:r>
                <a:rPr kumimoji="1" lang="en-US" altLang="zh-CN" baseline="-25000">
                  <a:solidFill>
                    <a:schemeClr val="tx2"/>
                  </a:solidFill>
                  <a:ea typeface="黑体" pitchFamily="49" charset="-122"/>
                </a:rPr>
                <a:t>A</a:t>
              </a:r>
              <a:endParaRPr kumimoji="1" lang="en-US" altLang="zh-CN" baseline="-25000">
                <a:solidFill>
                  <a:schemeClr val="tx2"/>
                </a:solidFill>
                <a:ea typeface="黑体" pitchFamily="49" charset="-122"/>
              </a:endParaRPr>
            </a:p>
          </p:txBody>
        </p:sp>
      </p:grpSp>
      <p:grpSp>
        <p:nvGrpSpPr>
          <p:cNvPr id="5" name="组合 4"/>
          <p:cNvGrpSpPr/>
          <p:nvPr/>
        </p:nvGrpSpPr>
        <p:grpSpPr>
          <a:xfrm>
            <a:off x="684213" y="2344688"/>
            <a:ext cx="7943850" cy="742950"/>
            <a:chOff x="684213" y="1506538"/>
            <a:chExt cx="7943850" cy="742950"/>
          </a:xfrm>
        </p:grpSpPr>
        <p:sp>
          <p:nvSpPr>
            <p:cNvPr id="396353" name="Line 65"/>
            <p:cNvSpPr>
              <a:spLocks noChangeShapeType="1"/>
            </p:cNvSpPr>
            <p:nvPr/>
          </p:nvSpPr>
          <p:spPr bwMode="auto">
            <a:xfrm flipH="1">
              <a:off x="684213" y="2041525"/>
              <a:ext cx="794385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4" name="Rectangle 66"/>
            <p:cNvSpPr>
              <a:spLocks noChangeArrowheads="1"/>
            </p:cNvSpPr>
            <p:nvPr/>
          </p:nvSpPr>
          <p:spPr bwMode="auto">
            <a:xfrm>
              <a:off x="5300663" y="1825625"/>
              <a:ext cx="1797050" cy="423863"/>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pic>
          <p:nvPicPr>
            <p:cNvPr id="396358"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9700" y="162877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370" name="Text Box 82"/>
            <p:cNvSpPr txBox="1">
              <a:spLocks noChangeArrowheads="1"/>
            </p:cNvSpPr>
            <p:nvPr/>
          </p:nvSpPr>
          <p:spPr bwMode="auto">
            <a:xfrm>
              <a:off x="5473700" y="1506538"/>
              <a:ext cx="603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itchFamily="49" charset="-122"/>
                </a:rPr>
                <a:t>PU</a:t>
              </a:r>
              <a:r>
                <a:rPr lang="en-US" altLang="zh-CN" baseline="-25000">
                  <a:solidFill>
                    <a:schemeClr val="tx2"/>
                  </a:solidFill>
                  <a:ea typeface="黑体" pitchFamily="49" charset="-122"/>
                </a:rPr>
                <a:t>A</a:t>
              </a:r>
              <a:endParaRPr lang="en-US" altLang="zh-CN" baseline="-25000">
                <a:solidFill>
                  <a:schemeClr val="tx2"/>
                </a:solidFill>
                <a:ea typeface="黑体" pitchFamily="49" charset="-122"/>
              </a:endParaRPr>
            </a:p>
          </p:txBody>
        </p:sp>
      </p:grpSp>
      <p:grpSp>
        <p:nvGrpSpPr>
          <p:cNvPr id="6" name="组合 5"/>
          <p:cNvGrpSpPr/>
          <p:nvPr/>
        </p:nvGrpSpPr>
        <p:grpSpPr>
          <a:xfrm>
            <a:off x="415925" y="3691086"/>
            <a:ext cx="871538" cy="2690812"/>
            <a:chOff x="415925" y="3259138"/>
            <a:chExt cx="871538" cy="2690812"/>
          </a:xfrm>
        </p:grpSpPr>
        <p:sp>
          <p:nvSpPr>
            <p:cNvPr id="396373" name="Text Box 85"/>
            <p:cNvSpPr txBox="1">
              <a:spLocks noChangeArrowheads="1"/>
            </p:cNvSpPr>
            <p:nvPr/>
          </p:nvSpPr>
          <p:spPr bwMode="auto">
            <a:xfrm>
              <a:off x="900113"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A</a:t>
              </a:r>
              <a:endParaRPr kumimoji="1" lang="en-US" altLang="zh-CN" sz="2400">
                <a:solidFill>
                  <a:schemeClr val="tx2"/>
                </a:solidFill>
                <a:ea typeface="黑体" pitchFamily="49" charset="-122"/>
              </a:endParaRPr>
            </a:p>
          </p:txBody>
        </p:sp>
        <p:grpSp>
          <p:nvGrpSpPr>
            <p:cNvPr id="396374" name="Group 86"/>
            <p:cNvGrpSpPr/>
            <p:nvPr/>
          </p:nvGrpSpPr>
          <p:grpSpPr bwMode="auto">
            <a:xfrm>
              <a:off x="415925" y="3287713"/>
              <a:ext cx="573088" cy="660400"/>
              <a:chOff x="921" y="2412"/>
              <a:chExt cx="284" cy="265"/>
            </a:xfrm>
          </p:grpSpPr>
          <p:grpSp>
            <p:nvGrpSpPr>
              <p:cNvPr id="396375" name="Group 87"/>
              <p:cNvGrpSpPr/>
              <p:nvPr/>
            </p:nvGrpSpPr>
            <p:grpSpPr bwMode="auto">
              <a:xfrm>
                <a:off x="928" y="2417"/>
                <a:ext cx="277" cy="260"/>
                <a:chOff x="928" y="2417"/>
                <a:chExt cx="277" cy="260"/>
              </a:xfrm>
            </p:grpSpPr>
            <p:sp>
              <p:nvSpPr>
                <p:cNvPr id="396376" name="Freeform 8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77" name="Freeform 8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78" name="Freeform 9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79" name="Freeform 9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80" name="Rectangle 9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1" name="Rectangle 9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2" name="Rectangle 9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3" name="Line 95"/>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84" name="Group 96"/>
                <p:cNvGrpSpPr/>
                <p:nvPr/>
              </p:nvGrpSpPr>
              <p:grpSpPr bwMode="auto">
                <a:xfrm>
                  <a:off x="928" y="2639"/>
                  <a:ext cx="277" cy="38"/>
                  <a:chOff x="928" y="2639"/>
                  <a:chExt cx="277" cy="38"/>
                </a:xfrm>
              </p:grpSpPr>
              <p:sp>
                <p:nvSpPr>
                  <p:cNvPr id="396385" name="Freeform 9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86" name="Freeform 9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87" name="Rectangle 9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88" name="Group 100"/>
              <p:cNvGrpSpPr/>
              <p:nvPr/>
            </p:nvGrpSpPr>
            <p:grpSpPr bwMode="auto">
              <a:xfrm>
                <a:off x="921" y="2412"/>
                <a:ext cx="277" cy="261"/>
                <a:chOff x="921" y="2412"/>
                <a:chExt cx="277" cy="261"/>
              </a:xfrm>
            </p:grpSpPr>
            <p:sp>
              <p:nvSpPr>
                <p:cNvPr id="396389" name="Freeform 10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0" name="Freeform 10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1" name="Freeform 10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2" name="Freeform 10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3" name="Rectangle 10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4" name="Rectangle 10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5" name="Rectangle 10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6" name="Line 108"/>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397" name="Group 109"/>
                <p:cNvGrpSpPr/>
                <p:nvPr/>
              </p:nvGrpSpPr>
              <p:grpSpPr bwMode="auto">
                <a:xfrm>
                  <a:off x="921" y="2635"/>
                  <a:ext cx="277" cy="38"/>
                  <a:chOff x="921" y="2635"/>
                  <a:chExt cx="277" cy="38"/>
                </a:xfrm>
              </p:grpSpPr>
              <p:sp>
                <p:nvSpPr>
                  <p:cNvPr id="396398" name="Freeform 11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399" name="Freeform 11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0" name="Rectangle 11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29" name="Line 141"/>
            <p:cNvSpPr>
              <a:spLocks noChangeShapeType="1"/>
            </p:cNvSpPr>
            <p:nvPr/>
          </p:nvSpPr>
          <p:spPr bwMode="auto">
            <a:xfrm rot="5400000">
              <a:off x="-266700" y="4994276"/>
              <a:ext cx="1906587"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组合 6"/>
          <p:cNvGrpSpPr/>
          <p:nvPr/>
        </p:nvGrpSpPr>
        <p:grpSpPr>
          <a:xfrm>
            <a:off x="8072438" y="3691086"/>
            <a:ext cx="852487" cy="2762250"/>
            <a:chOff x="8072438" y="3259138"/>
            <a:chExt cx="852487" cy="2762250"/>
          </a:xfrm>
        </p:grpSpPr>
        <p:sp>
          <p:nvSpPr>
            <p:cNvPr id="396401" name="Text Box 113"/>
            <p:cNvSpPr txBox="1">
              <a:spLocks noChangeArrowheads="1"/>
            </p:cNvSpPr>
            <p:nvPr/>
          </p:nvSpPr>
          <p:spPr bwMode="auto">
            <a:xfrm>
              <a:off x="8072438"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B</a:t>
              </a:r>
              <a:endParaRPr kumimoji="1" lang="en-US" altLang="zh-CN" sz="2400">
                <a:solidFill>
                  <a:schemeClr val="tx2"/>
                </a:solidFill>
                <a:ea typeface="黑体" pitchFamily="49" charset="-122"/>
              </a:endParaRPr>
            </a:p>
          </p:txBody>
        </p:sp>
        <p:grpSp>
          <p:nvGrpSpPr>
            <p:cNvPr id="396402" name="Group 114"/>
            <p:cNvGrpSpPr/>
            <p:nvPr/>
          </p:nvGrpSpPr>
          <p:grpSpPr bwMode="auto">
            <a:xfrm>
              <a:off x="8350250" y="3287713"/>
              <a:ext cx="574675" cy="660400"/>
              <a:chOff x="921" y="2412"/>
              <a:chExt cx="284" cy="265"/>
            </a:xfrm>
          </p:grpSpPr>
          <p:grpSp>
            <p:nvGrpSpPr>
              <p:cNvPr id="396403" name="Group 115"/>
              <p:cNvGrpSpPr/>
              <p:nvPr/>
            </p:nvGrpSpPr>
            <p:grpSpPr bwMode="auto">
              <a:xfrm>
                <a:off x="928" y="2417"/>
                <a:ext cx="277" cy="260"/>
                <a:chOff x="928" y="2417"/>
                <a:chExt cx="277" cy="260"/>
              </a:xfrm>
            </p:grpSpPr>
            <p:sp>
              <p:nvSpPr>
                <p:cNvPr id="396404" name="Freeform 11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5" name="Freeform 117"/>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6" name="Freeform 11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7" name="Freeform 119"/>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08" name="Rectangle 12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09" name="Rectangle 12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0" name="Rectangle 12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1" name="Line 123"/>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412" name="Group 124"/>
                <p:cNvGrpSpPr/>
                <p:nvPr/>
              </p:nvGrpSpPr>
              <p:grpSpPr bwMode="auto">
                <a:xfrm>
                  <a:off x="928" y="2639"/>
                  <a:ext cx="277" cy="38"/>
                  <a:chOff x="928" y="2639"/>
                  <a:chExt cx="277" cy="38"/>
                </a:xfrm>
              </p:grpSpPr>
              <p:sp>
                <p:nvSpPr>
                  <p:cNvPr id="396413" name="Freeform 12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4" name="Freeform 126"/>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5" name="Rectangle 12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416" name="Group 128"/>
              <p:cNvGrpSpPr/>
              <p:nvPr/>
            </p:nvGrpSpPr>
            <p:grpSpPr bwMode="auto">
              <a:xfrm>
                <a:off x="921" y="2412"/>
                <a:ext cx="277" cy="261"/>
                <a:chOff x="921" y="2412"/>
                <a:chExt cx="277" cy="261"/>
              </a:xfrm>
            </p:grpSpPr>
            <p:sp>
              <p:nvSpPr>
                <p:cNvPr id="396417" name="Freeform 12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8" name="Freeform 130"/>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19" name="Freeform 13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0" name="Freeform 132"/>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1" name="Rectangle 13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2" name="Rectangle 13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3" name="Rectangle 13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4" name="Line 136"/>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6425" name="Group 137"/>
                <p:cNvGrpSpPr/>
                <p:nvPr/>
              </p:nvGrpSpPr>
              <p:grpSpPr bwMode="auto">
                <a:xfrm>
                  <a:off x="921" y="2635"/>
                  <a:ext cx="277" cy="38"/>
                  <a:chOff x="921" y="2635"/>
                  <a:chExt cx="277" cy="38"/>
                </a:xfrm>
              </p:grpSpPr>
              <p:sp>
                <p:nvSpPr>
                  <p:cNvPr id="396426" name="Freeform 13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7" name="Freeform 139"/>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28" name="Rectangle 14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30" name="Line 142"/>
            <p:cNvSpPr>
              <a:spLocks noChangeShapeType="1"/>
            </p:cNvSpPr>
            <p:nvPr/>
          </p:nvSpPr>
          <p:spPr bwMode="auto">
            <a:xfrm rot="5400000">
              <a:off x="7624763" y="5005387"/>
              <a:ext cx="1995488" cy="36513"/>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组合 7"/>
          <p:cNvGrpSpPr/>
          <p:nvPr/>
        </p:nvGrpSpPr>
        <p:grpSpPr>
          <a:xfrm>
            <a:off x="3203575" y="3691086"/>
            <a:ext cx="1789113" cy="2762250"/>
            <a:chOff x="3203575" y="3259138"/>
            <a:chExt cx="1789113" cy="2762250"/>
          </a:xfrm>
        </p:grpSpPr>
        <p:grpSp>
          <p:nvGrpSpPr>
            <p:cNvPr id="396434" name="Group 146"/>
            <p:cNvGrpSpPr/>
            <p:nvPr/>
          </p:nvGrpSpPr>
          <p:grpSpPr bwMode="auto">
            <a:xfrm>
              <a:off x="4256088" y="3381375"/>
              <a:ext cx="736600" cy="644525"/>
              <a:chOff x="624" y="2968"/>
              <a:chExt cx="1331" cy="920"/>
            </a:xfrm>
          </p:grpSpPr>
          <p:sp>
            <p:nvSpPr>
              <p:cNvPr id="396435" name="Freeform 147"/>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36" name="Freeform 148"/>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a:p>
            </p:txBody>
          </p:sp>
          <p:sp>
            <p:nvSpPr>
              <p:cNvPr id="396437" name="Freeform 149"/>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a:p>
            </p:txBody>
          </p:sp>
          <p:sp>
            <p:nvSpPr>
              <p:cNvPr id="396438" name="Freeform 150"/>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a:p>
            </p:txBody>
          </p:sp>
          <p:sp>
            <p:nvSpPr>
              <p:cNvPr id="396439" name="Freeform 151"/>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a:p>
            </p:txBody>
          </p:sp>
          <p:sp>
            <p:nvSpPr>
              <p:cNvPr id="396440" name="Freeform 152"/>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1" name="Freeform 153"/>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2" name="Freeform 154"/>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3" name="Freeform 155"/>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4" name="Freeform 156"/>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5" name="Freeform 157"/>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46" name="Freeform 158"/>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447" name="Group 159"/>
              <p:cNvGrpSpPr/>
              <p:nvPr/>
            </p:nvGrpSpPr>
            <p:grpSpPr bwMode="auto">
              <a:xfrm>
                <a:off x="700" y="3526"/>
                <a:ext cx="515" cy="270"/>
                <a:chOff x="700" y="3526"/>
                <a:chExt cx="515" cy="270"/>
              </a:xfrm>
            </p:grpSpPr>
            <p:grpSp>
              <p:nvGrpSpPr>
                <p:cNvPr id="396448" name="Group 160"/>
                <p:cNvGrpSpPr/>
                <p:nvPr/>
              </p:nvGrpSpPr>
              <p:grpSpPr bwMode="auto">
                <a:xfrm>
                  <a:off x="737" y="3534"/>
                  <a:ext cx="49" cy="23"/>
                  <a:chOff x="737" y="3534"/>
                  <a:chExt cx="49" cy="23"/>
                </a:xfrm>
              </p:grpSpPr>
              <p:sp>
                <p:nvSpPr>
                  <p:cNvPr id="396449" name="Freeform 161"/>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0" name="Freeform 162"/>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1" name="Freeform 163"/>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52" name="Group 164"/>
                <p:cNvGrpSpPr/>
                <p:nvPr/>
              </p:nvGrpSpPr>
              <p:grpSpPr bwMode="auto">
                <a:xfrm>
                  <a:off x="748" y="3547"/>
                  <a:ext cx="50" cy="23"/>
                  <a:chOff x="748" y="3547"/>
                  <a:chExt cx="50" cy="23"/>
                </a:xfrm>
              </p:grpSpPr>
              <p:sp>
                <p:nvSpPr>
                  <p:cNvPr id="396453" name="Freeform 165"/>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4" name="Freeform 166"/>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5" name="Freeform 167"/>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456" name="Freeform 168"/>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7" name="Freeform 169"/>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8" name="Freeform 170"/>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59" name="Freeform 171"/>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460" name="Group 172"/>
                <p:cNvGrpSpPr/>
                <p:nvPr/>
              </p:nvGrpSpPr>
              <p:grpSpPr bwMode="auto">
                <a:xfrm>
                  <a:off x="872" y="3547"/>
                  <a:ext cx="50" cy="23"/>
                  <a:chOff x="872" y="3547"/>
                  <a:chExt cx="50" cy="23"/>
                </a:xfrm>
              </p:grpSpPr>
              <p:sp>
                <p:nvSpPr>
                  <p:cNvPr id="396461" name="Freeform 173"/>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2" name="Freeform 174"/>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3" name="Freeform 175"/>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64" name="Group 176"/>
                <p:cNvGrpSpPr/>
                <p:nvPr/>
              </p:nvGrpSpPr>
              <p:grpSpPr bwMode="auto">
                <a:xfrm>
                  <a:off x="885" y="3559"/>
                  <a:ext cx="50" cy="23"/>
                  <a:chOff x="885" y="3559"/>
                  <a:chExt cx="50" cy="23"/>
                </a:xfrm>
              </p:grpSpPr>
              <p:sp>
                <p:nvSpPr>
                  <p:cNvPr id="396465" name="Freeform 177"/>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6" name="Freeform 178"/>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67" name="Freeform 179"/>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68" name="Group 180"/>
                <p:cNvGrpSpPr/>
                <p:nvPr/>
              </p:nvGrpSpPr>
              <p:grpSpPr bwMode="auto">
                <a:xfrm>
                  <a:off x="898" y="3571"/>
                  <a:ext cx="49" cy="23"/>
                  <a:chOff x="898" y="3571"/>
                  <a:chExt cx="49" cy="23"/>
                </a:xfrm>
              </p:grpSpPr>
              <p:sp>
                <p:nvSpPr>
                  <p:cNvPr id="396469" name="Freeform 181"/>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0" name="Freeform 182"/>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1" name="Freeform 183"/>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72" name="Group 184"/>
                <p:cNvGrpSpPr/>
                <p:nvPr/>
              </p:nvGrpSpPr>
              <p:grpSpPr bwMode="auto">
                <a:xfrm>
                  <a:off x="911" y="3585"/>
                  <a:ext cx="49" cy="23"/>
                  <a:chOff x="911" y="3585"/>
                  <a:chExt cx="49" cy="23"/>
                </a:xfrm>
              </p:grpSpPr>
              <p:sp>
                <p:nvSpPr>
                  <p:cNvPr id="396473" name="Freeform 185"/>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4" name="Freeform 186"/>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5" name="Freeform 187"/>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76" name="Group 188"/>
                <p:cNvGrpSpPr/>
                <p:nvPr/>
              </p:nvGrpSpPr>
              <p:grpSpPr bwMode="auto">
                <a:xfrm>
                  <a:off x="923" y="3600"/>
                  <a:ext cx="99" cy="73"/>
                  <a:chOff x="923" y="3600"/>
                  <a:chExt cx="99" cy="73"/>
                </a:xfrm>
              </p:grpSpPr>
              <p:grpSp>
                <p:nvGrpSpPr>
                  <p:cNvPr id="396477" name="Group 189"/>
                  <p:cNvGrpSpPr/>
                  <p:nvPr/>
                </p:nvGrpSpPr>
                <p:grpSpPr bwMode="auto">
                  <a:xfrm>
                    <a:off x="923" y="3600"/>
                    <a:ext cx="49" cy="23"/>
                    <a:chOff x="923" y="3600"/>
                    <a:chExt cx="49" cy="23"/>
                  </a:xfrm>
                </p:grpSpPr>
                <p:sp>
                  <p:nvSpPr>
                    <p:cNvPr id="396478" name="Freeform 190"/>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79" name="Freeform 191"/>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0" name="Freeform 192"/>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81" name="Group 193"/>
                  <p:cNvGrpSpPr/>
                  <p:nvPr/>
                </p:nvGrpSpPr>
                <p:grpSpPr bwMode="auto">
                  <a:xfrm>
                    <a:off x="935" y="3612"/>
                    <a:ext cx="48" cy="23"/>
                    <a:chOff x="935" y="3612"/>
                    <a:chExt cx="48" cy="23"/>
                  </a:xfrm>
                </p:grpSpPr>
                <p:sp>
                  <p:nvSpPr>
                    <p:cNvPr id="396482" name="Freeform 194"/>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3" name="Freeform 195"/>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4" name="Freeform 196"/>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85" name="Group 197"/>
                  <p:cNvGrpSpPr/>
                  <p:nvPr/>
                </p:nvGrpSpPr>
                <p:grpSpPr bwMode="auto">
                  <a:xfrm>
                    <a:off x="947" y="3625"/>
                    <a:ext cx="50" cy="22"/>
                    <a:chOff x="947" y="3625"/>
                    <a:chExt cx="50" cy="22"/>
                  </a:xfrm>
                </p:grpSpPr>
                <p:sp>
                  <p:nvSpPr>
                    <p:cNvPr id="396486" name="Freeform 198"/>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7" name="Freeform 199"/>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88" name="Freeform 200"/>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89" name="Group 201"/>
                  <p:cNvGrpSpPr/>
                  <p:nvPr/>
                </p:nvGrpSpPr>
                <p:grpSpPr bwMode="auto">
                  <a:xfrm>
                    <a:off x="960" y="3637"/>
                    <a:ext cx="50" cy="23"/>
                    <a:chOff x="960" y="3637"/>
                    <a:chExt cx="50" cy="23"/>
                  </a:xfrm>
                </p:grpSpPr>
                <p:sp>
                  <p:nvSpPr>
                    <p:cNvPr id="396490" name="Freeform 202"/>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1" name="Freeform 203"/>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2" name="Freeform 204"/>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493" name="Group 205"/>
                  <p:cNvGrpSpPr/>
                  <p:nvPr/>
                </p:nvGrpSpPr>
                <p:grpSpPr bwMode="auto">
                  <a:xfrm>
                    <a:off x="973" y="3650"/>
                    <a:ext cx="49" cy="23"/>
                    <a:chOff x="973" y="3650"/>
                    <a:chExt cx="49" cy="23"/>
                  </a:xfrm>
                </p:grpSpPr>
                <p:sp>
                  <p:nvSpPr>
                    <p:cNvPr id="396494" name="Freeform 206"/>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5" name="Freeform 207"/>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496" name="Freeform 208"/>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497" name="Group 209"/>
                <p:cNvGrpSpPr/>
                <p:nvPr/>
              </p:nvGrpSpPr>
              <p:grpSpPr bwMode="auto">
                <a:xfrm>
                  <a:off x="985" y="3665"/>
                  <a:ext cx="100" cy="73"/>
                  <a:chOff x="985" y="3665"/>
                  <a:chExt cx="100" cy="73"/>
                </a:xfrm>
              </p:grpSpPr>
              <p:grpSp>
                <p:nvGrpSpPr>
                  <p:cNvPr id="396498" name="Group 210"/>
                  <p:cNvGrpSpPr/>
                  <p:nvPr/>
                </p:nvGrpSpPr>
                <p:grpSpPr bwMode="auto">
                  <a:xfrm>
                    <a:off x="985" y="3665"/>
                    <a:ext cx="50" cy="23"/>
                    <a:chOff x="985" y="3665"/>
                    <a:chExt cx="50" cy="23"/>
                  </a:xfrm>
                </p:grpSpPr>
                <p:sp>
                  <p:nvSpPr>
                    <p:cNvPr id="396499" name="Freeform 211"/>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0" name="Freeform 212"/>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1" name="Freeform 213"/>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02" name="Group 214"/>
                  <p:cNvGrpSpPr/>
                  <p:nvPr/>
                </p:nvGrpSpPr>
                <p:grpSpPr bwMode="auto">
                  <a:xfrm>
                    <a:off x="997" y="3677"/>
                    <a:ext cx="49" cy="23"/>
                    <a:chOff x="997" y="3677"/>
                    <a:chExt cx="49" cy="23"/>
                  </a:xfrm>
                </p:grpSpPr>
                <p:sp>
                  <p:nvSpPr>
                    <p:cNvPr id="396503" name="Freeform 215"/>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4" name="Freeform 216"/>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5" name="Freeform 217"/>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06" name="Group 218"/>
                  <p:cNvGrpSpPr/>
                  <p:nvPr/>
                </p:nvGrpSpPr>
                <p:grpSpPr bwMode="auto">
                  <a:xfrm>
                    <a:off x="1010" y="3690"/>
                    <a:ext cx="48" cy="23"/>
                    <a:chOff x="1010" y="3690"/>
                    <a:chExt cx="48" cy="23"/>
                  </a:xfrm>
                </p:grpSpPr>
                <p:sp>
                  <p:nvSpPr>
                    <p:cNvPr id="396507" name="Freeform 219"/>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8" name="Freeform 220"/>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09" name="Freeform 221"/>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10" name="Group 222"/>
                  <p:cNvGrpSpPr/>
                  <p:nvPr/>
                </p:nvGrpSpPr>
                <p:grpSpPr bwMode="auto">
                  <a:xfrm>
                    <a:off x="1023" y="3703"/>
                    <a:ext cx="49" cy="22"/>
                    <a:chOff x="1023" y="3703"/>
                    <a:chExt cx="49" cy="22"/>
                  </a:xfrm>
                </p:grpSpPr>
                <p:sp>
                  <p:nvSpPr>
                    <p:cNvPr id="396511" name="Freeform 223"/>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2" name="Freeform 224"/>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3" name="Freeform 225"/>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14" name="Group 226"/>
                  <p:cNvGrpSpPr/>
                  <p:nvPr/>
                </p:nvGrpSpPr>
                <p:grpSpPr bwMode="auto">
                  <a:xfrm>
                    <a:off x="1036" y="3716"/>
                    <a:ext cx="49" cy="22"/>
                    <a:chOff x="1036" y="3716"/>
                    <a:chExt cx="49" cy="22"/>
                  </a:xfrm>
                </p:grpSpPr>
                <p:sp>
                  <p:nvSpPr>
                    <p:cNvPr id="396515" name="Freeform 227"/>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6" name="Freeform 228"/>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17" name="Freeform 229"/>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518" name="Group 230"/>
                <p:cNvGrpSpPr/>
                <p:nvPr/>
              </p:nvGrpSpPr>
              <p:grpSpPr bwMode="auto">
                <a:xfrm>
                  <a:off x="1046" y="3727"/>
                  <a:ext cx="49" cy="23"/>
                  <a:chOff x="1046" y="3727"/>
                  <a:chExt cx="49" cy="23"/>
                </a:xfrm>
              </p:grpSpPr>
              <p:sp>
                <p:nvSpPr>
                  <p:cNvPr id="396519" name="Freeform 231"/>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0" name="Freeform 232"/>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1" name="Freeform 233"/>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22" name="Group 234"/>
                <p:cNvGrpSpPr/>
                <p:nvPr/>
              </p:nvGrpSpPr>
              <p:grpSpPr bwMode="auto">
                <a:xfrm>
                  <a:off x="1058" y="3739"/>
                  <a:ext cx="50" cy="23"/>
                  <a:chOff x="1058" y="3739"/>
                  <a:chExt cx="50" cy="23"/>
                </a:xfrm>
              </p:grpSpPr>
              <p:sp>
                <p:nvSpPr>
                  <p:cNvPr id="396523" name="Freeform 235"/>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4" name="Freeform 236"/>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5" name="Freeform 237"/>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26" name="Group 238"/>
                <p:cNvGrpSpPr/>
                <p:nvPr/>
              </p:nvGrpSpPr>
              <p:grpSpPr bwMode="auto">
                <a:xfrm>
                  <a:off x="1072" y="3753"/>
                  <a:ext cx="48" cy="22"/>
                  <a:chOff x="1072" y="3753"/>
                  <a:chExt cx="48" cy="22"/>
                </a:xfrm>
              </p:grpSpPr>
              <p:sp>
                <p:nvSpPr>
                  <p:cNvPr id="396527" name="Freeform 239"/>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8" name="Freeform 240"/>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29" name="Freeform 241"/>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530" name="Freeform 242"/>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1" name="Freeform 243"/>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2" name="Freeform 244"/>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533" name="Group 245"/>
                <p:cNvGrpSpPr/>
                <p:nvPr/>
              </p:nvGrpSpPr>
              <p:grpSpPr bwMode="auto">
                <a:xfrm>
                  <a:off x="832" y="3547"/>
                  <a:ext cx="49" cy="23"/>
                  <a:chOff x="832" y="3547"/>
                  <a:chExt cx="49" cy="23"/>
                </a:xfrm>
              </p:grpSpPr>
              <p:sp>
                <p:nvSpPr>
                  <p:cNvPr id="396534" name="Freeform 246"/>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5" name="Freeform 247"/>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6" name="Freeform 248"/>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37" name="Group 249"/>
                <p:cNvGrpSpPr/>
                <p:nvPr/>
              </p:nvGrpSpPr>
              <p:grpSpPr bwMode="auto">
                <a:xfrm>
                  <a:off x="844" y="3560"/>
                  <a:ext cx="49" cy="22"/>
                  <a:chOff x="844" y="3560"/>
                  <a:chExt cx="49" cy="22"/>
                </a:xfrm>
              </p:grpSpPr>
              <p:sp>
                <p:nvSpPr>
                  <p:cNvPr id="396538" name="Freeform 250"/>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39" name="Freeform 251"/>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0" name="Freeform 252"/>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41" name="Group 253"/>
                <p:cNvGrpSpPr/>
                <p:nvPr/>
              </p:nvGrpSpPr>
              <p:grpSpPr bwMode="auto">
                <a:xfrm>
                  <a:off x="857" y="3572"/>
                  <a:ext cx="50" cy="23"/>
                  <a:chOff x="857" y="3572"/>
                  <a:chExt cx="50" cy="23"/>
                </a:xfrm>
              </p:grpSpPr>
              <p:sp>
                <p:nvSpPr>
                  <p:cNvPr id="396542" name="Freeform 254"/>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3" name="Freeform 255"/>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4" name="Freeform 256"/>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45" name="Group 257"/>
                <p:cNvGrpSpPr/>
                <p:nvPr/>
              </p:nvGrpSpPr>
              <p:grpSpPr bwMode="auto">
                <a:xfrm>
                  <a:off x="870" y="3585"/>
                  <a:ext cx="48" cy="23"/>
                  <a:chOff x="870" y="3585"/>
                  <a:chExt cx="48" cy="23"/>
                </a:xfrm>
              </p:grpSpPr>
              <p:sp>
                <p:nvSpPr>
                  <p:cNvPr id="396546" name="Freeform 258"/>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7" name="Freeform 259"/>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48" name="Freeform 260"/>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49" name="Group 261"/>
                <p:cNvGrpSpPr/>
                <p:nvPr/>
              </p:nvGrpSpPr>
              <p:grpSpPr bwMode="auto">
                <a:xfrm>
                  <a:off x="882" y="3600"/>
                  <a:ext cx="100" cy="73"/>
                  <a:chOff x="882" y="3600"/>
                  <a:chExt cx="100" cy="73"/>
                </a:xfrm>
              </p:grpSpPr>
              <p:grpSp>
                <p:nvGrpSpPr>
                  <p:cNvPr id="396550" name="Group 262"/>
                  <p:cNvGrpSpPr/>
                  <p:nvPr/>
                </p:nvGrpSpPr>
                <p:grpSpPr bwMode="auto">
                  <a:xfrm>
                    <a:off x="882" y="3600"/>
                    <a:ext cx="49" cy="23"/>
                    <a:chOff x="882" y="3600"/>
                    <a:chExt cx="49" cy="23"/>
                  </a:xfrm>
                </p:grpSpPr>
                <p:sp>
                  <p:nvSpPr>
                    <p:cNvPr id="396551" name="Freeform 263"/>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2" name="Freeform 264"/>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3" name="Freeform 265"/>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54" name="Group 266"/>
                  <p:cNvGrpSpPr/>
                  <p:nvPr/>
                </p:nvGrpSpPr>
                <p:grpSpPr bwMode="auto">
                  <a:xfrm>
                    <a:off x="894" y="3612"/>
                    <a:ext cx="49" cy="23"/>
                    <a:chOff x="894" y="3612"/>
                    <a:chExt cx="49" cy="23"/>
                  </a:xfrm>
                </p:grpSpPr>
                <p:sp>
                  <p:nvSpPr>
                    <p:cNvPr id="396555" name="Freeform 267"/>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6" name="Freeform 268"/>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57" name="Freeform 269"/>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58" name="Group 270"/>
                  <p:cNvGrpSpPr/>
                  <p:nvPr/>
                </p:nvGrpSpPr>
                <p:grpSpPr bwMode="auto">
                  <a:xfrm>
                    <a:off x="907" y="3625"/>
                    <a:ext cx="49" cy="23"/>
                    <a:chOff x="907" y="3625"/>
                    <a:chExt cx="49" cy="23"/>
                  </a:xfrm>
                </p:grpSpPr>
                <p:sp>
                  <p:nvSpPr>
                    <p:cNvPr id="396559" name="Freeform 271"/>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0" name="Freeform 272"/>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1" name="Freeform 273"/>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62" name="Group 274"/>
                  <p:cNvGrpSpPr/>
                  <p:nvPr/>
                </p:nvGrpSpPr>
                <p:grpSpPr bwMode="auto">
                  <a:xfrm>
                    <a:off x="919" y="3638"/>
                    <a:ext cx="49" cy="22"/>
                    <a:chOff x="919" y="3638"/>
                    <a:chExt cx="49" cy="22"/>
                  </a:xfrm>
                </p:grpSpPr>
                <p:sp>
                  <p:nvSpPr>
                    <p:cNvPr id="396563" name="Freeform 275"/>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4" name="Freeform 276"/>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5" name="Freeform 277"/>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66" name="Group 278"/>
                  <p:cNvGrpSpPr/>
                  <p:nvPr/>
                </p:nvGrpSpPr>
                <p:grpSpPr bwMode="auto">
                  <a:xfrm>
                    <a:off x="932" y="3651"/>
                    <a:ext cx="50" cy="22"/>
                    <a:chOff x="932" y="3651"/>
                    <a:chExt cx="50" cy="22"/>
                  </a:xfrm>
                </p:grpSpPr>
                <p:sp>
                  <p:nvSpPr>
                    <p:cNvPr id="396567" name="Freeform 279"/>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8" name="Freeform 280"/>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69" name="Freeform 281"/>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570" name="Group 282"/>
                <p:cNvGrpSpPr/>
                <p:nvPr/>
              </p:nvGrpSpPr>
              <p:grpSpPr bwMode="auto">
                <a:xfrm>
                  <a:off x="944" y="3665"/>
                  <a:ext cx="99" cy="74"/>
                  <a:chOff x="944" y="3665"/>
                  <a:chExt cx="99" cy="74"/>
                </a:xfrm>
              </p:grpSpPr>
              <p:grpSp>
                <p:nvGrpSpPr>
                  <p:cNvPr id="396571" name="Group 283"/>
                  <p:cNvGrpSpPr/>
                  <p:nvPr/>
                </p:nvGrpSpPr>
                <p:grpSpPr bwMode="auto">
                  <a:xfrm>
                    <a:off x="944" y="3665"/>
                    <a:ext cx="49" cy="23"/>
                    <a:chOff x="944" y="3665"/>
                    <a:chExt cx="49" cy="23"/>
                  </a:xfrm>
                </p:grpSpPr>
                <p:sp>
                  <p:nvSpPr>
                    <p:cNvPr id="396572" name="Freeform 284"/>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3" name="Freeform 285"/>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4" name="Freeform 286"/>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75" name="Group 287"/>
                  <p:cNvGrpSpPr/>
                  <p:nvPr/>
                </p:nvGrpSpPr>
                <p:grpSpPr bwMode="auto">
                  <a:xfrm>
                    <a:off x="957" y="3678"/>
                    <a:ext cx="48" cy="23"/>
                    <a:chOff x="957" y="3678"/>
                    <a:chExt cx="48" cy="23"/>
                  </a:xfrm>
                </p:grpSpPr>
                <p:sp>
                  <p:nvSpPr>
                    <p:cNvPr id="396576" name="Freeform 288"/>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7" name="Freeform 289"/>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78" name="Freeform 290"/>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79" name="Group 291"/>
                  <p:cNvGrpSpPr/>
                  <p:nvPr/>
                </p:nvGrpSpPr>
                <p:grpSpPr bwMode="auto">
                  <a:xfrm>
                    <a:off x="969" y="3690"/>
                    <a:ext cx="49" cy="23"/>
                    <a:chOff x="969" y="3690"/>
                    <a:chExt cx="49" cy="23"/>
                  </a:xfrm>
                </p:grpSpPr>
                <p:sp>
                  <p:nvSpPr>
                    <p:cNvPr id="396580" name="Freeform 292"/>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1" name="Freeform 293"/>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2" name="Freeform 294"/>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83" name="Group 295"/>
                  <p:cNvGrpSpPr/>
                  <p:nvPr/>
                </p:nvGrpSpPr>
                <p:grpSpPr bwMode="auto">
                  <a:xfrm>
                    <a:off x="982" y="3703"/>
                    <a:ext cx="49" cy="23"/>
                    <a:chOff x="982" y="3703"/>
                    <a:chExt cx="49" cy="23"/>
                  </a:xfrm>
                </p:grpSpPr>
                <p:sp>
                  <p:nvSpPr>
                    <p:cNvPr id="396584" name="Freeform 296"/>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5" name="Freeform 297"/>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6" name="Freeform 298"/>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87" name="Group 299"/>
                  <p:cNvGrpSpPr/>
                  <p:nvPr/>
                </p:nvGrpSpPr>
                <p:grpSpPr bwMode="auto">
                  <a:xfrm>
                    <a:off x="995" y="3716"/>
                    <a:ext cx="48" cy="23"/>
                    <a:chOff x="995" y="3716"/>
                    <a:chExt cx="48" cy="23"/>
                  </a:xfrm>
                </p:grpSpPr>
                <p:sp>
                  <p:nvSpPr>
                    <p:cNvPr id="396588" name="Freeform 300"/>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89" name="Freeform 301"/>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0" name="Freeform 302"/>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591" name="Group 303"/>
                <p:cNvGrpSpPr/>
                <p:nvPr/>
              </p:nvGrpSpPr>
              <p:grpSpPr bwMode="auto">
                <a:xfrm>
                  <a:off x="1005" y="3727"/>
                  <a:ext cx="49" cy="23"/>
                  <a:chOff x="1005" y="3727"/>
                  <a:chExt cx="49" cy="23"/>
                </a:xfrm>
              </p:grpSpPr>
              <p:sp>
                <p:nvSpPr>
                  <p:cNvPr id="396592" name="Freeform 304"/>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3" name="Freeform 305"/>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4" name="Freeform 306"/>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95" name="Group 307"/>
                <p:cNvGrpSpPr/>
                <p:nvPr/>
              </p:nvGrpSpPr>
              <p:grpSpPr bwMode="auto">
                <a:xfrm>
                  <a:off x="1018" y="3740"/>
                  <a:ext cx="49" cy="22"/>
                  <a:chOff x="1018" y="3740"/>
                  <a:chExt cx="49" cy="22"/>
                </a:xfrm>
              </p:grpSpPr>
              <p:sp>
                <p:nvSpPr>
                  <p:cNvPr id="396596" name="Freeform 308"/>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7" name="Freeform 309"/>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598" name="Freeform 310"/>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599" name="Group 311"/>
                <p:cNvGrpSpPr/>
                <p:nvPr/>
              </p:nvGrpSpPr>
              <p:grpSpPr bwMode="auto">
                <a:xfrm>
                  <a:off x="1030" y="3753"/>
                  <a:ext cx="49" cy="23"/>
                  <a:chOff x="1030" y="3753"/>
                  <a:chExt cx="49" cy="23"/>
                </a:xfrm>
              </p:grpSpPr>
              <p:sp>
                <p:nvSpPr>
                  <p:cNvPr id="396600" name="Freeform 312"/>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1" name="Freeform 313"/>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2" name="Freeform 314"/>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603" name="Freeform 315"/>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4" name="Freeform 316"/>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5" name="Freeform 317"/>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606" name="Group 318"/>
                <p:cNvGrpSpPr/>
                <p:nvPr/>
              </p:nvGrpSpPr>
              <p:grpSpPr bwMode="auto">
                <a:xfrm>
                  <a:off x="790" y="3547"/>
                  <a:ext cx="49" cy="23"/>
                  <a:chOff x="790" y="3547"/>
                  <a:chExt cx="49" cy="23"/>
                </a:xfrm>
              </p:grpSpPr>
              <p:sp>
                <p:nvSpPr>
                  <p:cNvPr id="396607" name="Freeform 319"/>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8" name="Freeform 320"/>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09" name="Freeform 321"/>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10" name="Group 322"/>
                <p:cNvGrpSpPr/>
                <p:nvPr/>
              </p:nvGrpSpPr>
              <p:grpSpPr bwMode="auto">
                <a:xfrm>
                  <a:off x="803" y="3560"/>
                  <a:ext cx="49" cy="22"/>
                  <a:chOff x="803" y="3560"/>
                  <a:chExt cx="49" cy="22"/>
                </a:xfrm>
              </p:grpSpPr>
              <p:sp>
                <p:nvSpPr>
                  <p:cNvPr id="396611" name="Freeform 323"/>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2" name="Freeform 324"/>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3" name="Freeform 325"/>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14" name="Group 326"/>
                <p:cNvGrpSpPr/>
                <p:nvPr/>
              </p:nvGrpSpPr>
              <p:grpSpPr bwMode="auto">
                <a:xfrm>
                  <a:off x="815" y="3572"/>
                  <a:ext cx="50" cy="23"/>
                  <a:chOff x="815" y="3572"/>
                  <a:chExt cx="50" cy="23"/>
                </a:xfrm>
              </p:grpSpPr>
              <p:sp>
                <p:nvSpPr>
                  <p:cNvPr id="396615" name="Freeform 327"/>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6" name="Freeform 328"/>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17" name="Freeform 329"/>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18" name="Group 330"/>
                <p:cNvGrpSpPr/>
                <p:nvPr/>
              </p:nvGrpSpPr>
              <p:grpSpPr bwMode="auto">
                <a:xfrm>
                  <a:off x="828" y="3585"/>
                  <a:ext cx="49" cy="23"/>
                  <a:chOff x="828" y="3585"/>
                  <a:chExt cx="49" cy="23"/>
                </a:xfrm>
              </p:grpSpPr>
              <p:sp>
                <p:nvSpPr>
                  <p:cNvPr id="396619" name="Freeform 331"/>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0" name="Freeform 332"/>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1" name="Freeform 333"/>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22" name="Group 334"/>
                <p:cNvGrpSpPr/>
                <p:nvPr/>
              </p:nvGrpSpPr>
              <p:grpSpPr bwMode="auto">
                <a:xfrm>
                  <a:off x="840" y="3600"/>
                  <a:ext cx="100" cy="73"/>
                  <a:chOff x="840" y="3600"/>
                  <a:chExt cx="100" cy="73"/>
                </a:xfrm>
              </p:grpSpPr>
              <p:grpSp>
                <p:nvGrpSpPr>
                  <p:cNvPr id="396623" name="Group 335"/>
                  <p:cNvGrpSpPr/>
                  <p:nvPr/>
                </p:nvGrpSpPr>
                <p:grpSpPr bwMode="auto">
                  <a:xfrm>
                    <a:off x="840" y="3600"/>
                    <a:ext cx="49" cy="23"/>
                    <a:chOff x="840" y="3600"/>
                    <a:chExt cx="49" cy="23"/>
                  </a:xfrm>
                </p:grpSpPr>
                <p:sp>
                  <p:nvSpPr>
                    <p:cNvPr id="396624" name="Freeform 336"/>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5" name="Freeform 337"/>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6" name="Freeform 338"/>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27" name="Group 339"/>
                  <p:cNvGrpSpPr/>
                  <p:nvPr/>
                </p:nvGrpSpPr>
                <p:grpSpPr bwMode="auto">
                  <a:xfrm>
                    <a:off x="853" y="3612"/>
                    <a:ext cx="48" cy="23"/>
                    <a:chOff x="853" y="3612"/>
                    <a:chExt cx="48" cy="23"/>
                  </a:xfrm>
                </p:grpSpPr>
                <p:sp>
                  <p:nvSpPr>
                    <p:cNvPr id="396628" name="Freeform 340"/>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29" name="Freeform 341"/>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0" name="Freeform 342"/>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31" name="Group 343"/>
                  <p:cNvGrpSpPr/>
                  <p:nvPr/>
                </p:nvGrpSpPr>
                <p:grpSpPr bwMode="auto">
                  <a:xfrm>
                    <a:off x="865" y="3625"/>
                    <a:ext cx="49" cy="23"/>
                    <a:chOff x="865" y="3625"/>
                    <a:chExt cx="49" cy="23"/>
                  </a:xfrm>
                </p:grpSpPr>
                <p:sp>
                  <p:nvSpPr>
                    <p:cNvPr id="396632" name="Freeform 344"/>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3" name="Freeform 345"/>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4" name="Freeform 346"/>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35" name="Group 347"/>
                  <p:cNvGrpSpPr/>
                  <p:nvPr/>
                </p:nvGrpSpPr>
                <p:grpSpPr bwMode="auto">
                  <a:xfrm>
                    <a:off x="878" y="3638"/>
                    <a:ext cx="49" cy="22"/>
                    <a:chOff x="878" y="3638"/>
                    <a:chExt cx="49" cy="22"/>
                  </a:xfrm>
                </p:grpSpPr>
                <p:sp>
                  <p:nvSpPr>
                    <p:cNvPr id="396636" name="Freeform 348"/>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7" name="Freeform 349"/>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38" name="Freeform 350"/>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39" name="Group 351"/>
                  <p:cNvGrpSpPr/>
                  <p:nvPr/>
                </p:nvGrpSpPr>
                <p:grpSpPr bwMode="auto">
                  <a:xfrm>
                    <a:off x="890" y="3651"/>
                    <a:ext cx="50" cy="22"/>
                    <a:chOff x="890" y="3651"/>
                    <a:chExt cx="50" cy="22"/>
                  </a:xfrm>
                </p:grpSpPr>
                <p:sp>
                  <p:nvSpPr>
                    <p:cNvPr id="396640" name="Freeform 352"/>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1" name="Freeform 353"/>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2" name="Freeform 354"/>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643" name="Group 355"/>
                <p:cNvGrpSpPr/>
                <p:nvPr/>
              </p:nvGrpSpPr>
              <p:grpSpPr bwMode="auto">
                <a:xfrm>
                  <a:off x="903" y="3665"/>
                  <a:ext cx="99" cy="74"/>
                  <a:chOff x="903" y="3665"/>
                  <a:chExt cx="99" cy="74"/>
                </a:xfrm>
              </p:grpSpPr>
              <p:grpSp>
                <p:nvGrpSpPr>
                  <p:cNvPr id="396644" name="Group 356"/>
                  <p:cNvGrpSpPr/>
                  <p:nvPr/>
                </p:nvGrpSpPr>
                <p:grpSpPr bwMode="auto">
                  <a:xfrm>
                    <a:off x="903" y="3665"/>
                    <a:ext cx="49" cy="23"/>
                    <a:chOff x="903" y="3665"/>
                    <a:chExt cx="49" cy="23"/>
                  </a:xfrm>
                </p:grpSpPr>
                <p:sp>
                  <p:nvSpPr>
                    <p:cNvPr id="396645" name="Freeform 357"/>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6" name="Freeform 358"/>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47" name="Freeform 359"/>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48" name="Group 360"/>
                  <p:cNvGrpSpPr/>
                  <p:nvPr/>
                </p:nvGrpSpPr>
                <p:grpSpPr bwMode="auto">
                  <a:xfrm>
                    <a:off x="914" y="3678"/>
                    <a:ext cx="49" cy="23"/>
                    <a:chOff x="914" y="3678"/>
                    <a:chExt cx="49" cy="23"/>
                  </a:xfrm>
                </p:grpSpPr>
                <p:sp>
                  <p:nvSpPr>
                    <p:cNvPr id="396649" name="Freeform 361"/>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0" name="Freeform 362"/>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1" name="Freeform 363"/>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52" name="Group 364"/>
                  <p:cNvGrpSpPr/>
                  <p:nvPr/>
                </p:nvGrpSpPr>
                <p:grpSpPr bwMode="auto">
                  <a:xfrm>
                    <a:off x="928" y="3690"/>
                    <a:ext cx="48" cy="23"/>
                    <a:chOff x="928" y="3690"/>
                    <a:chExt cx="48" cy="23"/>
                  </a:xfrm>
                </p:grpSpPr>
                <p:sp>
                  <p:nvSpPr>
                    <p:cNvPr id="396653" name="Freeform 365"/>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4" name="Freeform 366"/>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5" name="Freeform 367"/>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56" name="Group 368"/>
                  <p:cNvGrpSpPr/>
                  <p:nvPr/>
                </p:nvGrpSpPr>
                <p:grpSpPr bwMode="auto">
                  <a:xfrm>
                    <a:off x="940" y="3703"/>
                    <a:ext cx="49" cy="23"/>
                    <a:chOff x="940" y="3703"/>
                    <a:chExt cx="49" cy="23"/>
                  </a:xfrm>
                </p:grpSpPr>
                <p:sp>
                  <p:nvSpPr>
                    <p:cNvPr id="396657" name="Freeform 369"/>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8" name="Freeform 370"/>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59" name="Freeform 371"/>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60" name="Group 372"/>
                  <p:cNvGrpSpPr/>
                  <p:nvPr/>
                </p:nvGrpSpPr>
                <p:grpSpPr bwMode="auto">
                  <a:xfrm>
                    <a:off x="953" y="3716"/>
                    <a:ext cx="49" cy="23"/>
                    <a:chOff x="953" y="3716"/>
                    <a:chExt cx="49" cy="23"/>
                  </a:xfrm>
                </p:grpSpPr>
                <p:sp>
                  <p:nvSpPr>
                    <p:cNvPr id="396661" name="Freeform 373"/>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2" name="Freeform 374"/>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3" name="Freeform 375"/>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664" name="Group 376"/>
                <p:cNvGrpSpPr/>
                <p:nvPr/>
              </p:nvGrpSpPr>
              <p:grpSpPr bwMode="auto">
                <a:xfrm>
                  <a:off x="963" y="3727"/>
                  <a:ext cx="49" cy="23"/>
                  <a:chOff x="963" y="3727"/>
                  <a:chExt cx="49" cy="23"/>
                </a:xfrm>
              </p:grpSpPr>
              <p:sp>
                <p:nvSpPr>
                  <p:cNvPr id="396665" name="Freeform 377"/>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6" name="Freeform 378"/>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67" name="Freeform 379"/>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68" name="Group 380"/>
                <p:cNvGrpSpPr/>
                <p:nvPr/>
              </p:nvGrpSpPr>
              <p:grpSpPr bwMode="auto">
                <a:xfrm>
                  <a:off x="976" y="3740"/>
                  <a:ext cx="50" cy="22"/>
                  <a:chOff x="976" y="3740"/>
                  <a:chExt cx="50" cy="22"/>
                </a:xfrm>
              </p:grpSpPr>
              <p:sp>
                <p:nvSpPr>
                  <p:cNvPr id="396669" name="Freeform 381"/>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0" name="Freeform 382"/>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1" name="Freeform 383"/>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72" name="Group 384"/>
                <p:cNvGrpSpPr/>
                <p:nvPr/>
              </p:nvGrpSpPr>
              <p:grpSpPr bwMode="auto">
                <a:xfrm>
                  <a:off x="761" y="3560"/>
                  <a:ext cx="50" cy="22"/>
                  <a:chOff x="761" y="3560"/>
                  <a:chExt cx="50" cy="22"/>
                </a:xfrm>
              </p:grpSpPr>
              <p:sp>
                <p:nvSpPr>
                  <p:cNvPr id="396673" name="Freeform 385"/>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4" name="Freeform 386"/>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5" name="Freeform 387"/>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76" name="Group 388"/>
                <p:cNvGrpSpPr/>
                <p:nvPr/>
              </p:nvGrpSpPr>
              <p:grpSpPr bwMode="auto">
                <a:xfrm>
                  <a:off x="774" y="3572"/>
                  <a:ext cx="49" cy="23"/>
                  <a:chOff x="774" y="3572"/>
                  <a:chExt cx="49" cy="23"/>
                </a:xfrm>
              </p:grpSpPr>
              <p:sp>
                <p:nvSpPr>
                  <p:cNvPr id="396677" name="Freeform 389"/>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8" name="Freeform 390"/>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79" name="Freeform 391"/>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80" name="Group 392"/>
                <p:cNvGrpSpPr/>
                <p:nvPr/>
              </p:nvGrpSpPr>
              <p:grpSpPr bwMode="auto">
                <a:xfrm>
                  <a:off x="787" y="3585"/>
                  <a:ext cx="49" cy="23"/>
                  <a:chOff x="787" y="3585"/>
                  <a:chExt cx="49" cy="23"/>
                </a:xfrm>
              </p:grpSpPr>
              <p:sp>
                <p:nvSpPr>
                  <p:cNvPr id="396681" name="Freeform 393"/>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2" name="Freeform 394"/>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3" name="Freeform 395"/>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84" name="Group 396"/>
                <p:cNvGrpSpPr/>
                <p:nvPr/>
              </p:nvGrpSpPr>
              <p:grpSpPr bwMode="auto">
                <a:xfrm>
                  <a:off x="799" y="3600"/>
                  <a:ext cx="99" cy="73"/>
                  <a:chOff x="799" y="3600"/>
                  <a:chExt cx="99" cy="73"/>
                </a:xfrm>
              </p:grpSpPr>
              <p:grpSp>
                <p:nvGrpSpPr>
                  <p:cNvPr id="396685" name="Group 397"/>
                  <p:cNvGrpSpPr/>
                  <p:nvPr/>
                </p:nvGrpSpPr>
                <p:grpSpPr bwMode="auto">
                  <a:xfrm>
                    <a:off x="799" y="3600"/>
                    <a:ext cx="48" cy="23"/>
                    <a:chOff x="799" y="3600"/>
                    <a:chExt cx="48" cy="23"/>
                  </a:xfrm>
                </p:grpSpPr>
                <p:sp>
                  <p:nvSpPr>
                    <p:cNvPr id="396686" name="Freeform 398"/>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7" name="Freeform 399"/>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88" name="Freeform 400"/>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89" name="Group 401"/>
                  <p:cNvGrpSpPr/>
                  <p:nvPr/>
                </p:nvGrpSpPr>
                <p:grpSpPr bwMode="auto">
                  <a:xfrm>
                    <a:off x="811" y="3612"/>
                    <a:ext cx="48" cy="23"/>
                    <a:chOff x="811" y="3612"/>
                    <a:chExt cx="48" cy="23"/>
                  </a:xfrm>
                </p:grpSpPr>
                <p:sp>
                  <p:nvSpPr>
                    <p:cNvPr id="396690" name="Freeform 402"/>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1" name="Freeform 403"/>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2" name="Freeform 404"/>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93" name="Group 405"/>
                  <p:cNvGrpSpPr/>
                  <p:nvPr/>
                </p:nvGrpSpPr>
                <p:grpSpPr bwMode="auto">
                  <a:xfrm>
                    <a:off x="823" y="3625"/>
                    <a:ext cx="49" cy="23"/>
                    <a:chOff x="823" y="3625"/>
                    <a:chExt cx="49" cy="23"/>
                  </a:xfrm>
                </p:grpSpPr>
                <p:sp>
                  <p:nvSpPr>
                    <p:cNvPr id="396694" name="Freeform 406"/>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5" name="Freeform 407"/>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6" name="Freeform 408"/>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697" name="Group 409"/>
                  <p:cNvGrpSpPr/>
                  <p:nvPr/>
                </p:nvGrpSpPr>
                <p:grpSpPr bwMode="auto">
                  <a:xfrm>
                    <a:off x="836" y="3638"/>
                    <a:ext cx="50" cy="22"/>
                    <a:chOff x="836" y="3638"/>
                    <a:chExt cx="50" cy="22"/>
                  </a:xfrm>
                </p:grpSpPr>
                <p:sp>
                  <p:nvSpPr>
                    <p:cNvPr id="396698" name="Freeform 410"/>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699" name="Freeform 411"/>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0" name="Freeform 412"/>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01" name="Group 413"/>
                  <p:cNvGrpSpPr/>
                  <p:nvPr/>
                </p:nvGrpSpPr>
                <p:grpSpPr bwMode="auto">
                  <a:xfrm>
                    <a:off x="849" y="3651"/>
                    <a:ext cx="49" cy="22"/>
                    <a:chOff x="849" y="3651"/>
                    <a:chExt cx="49" cy="22"/>
                  </a:xfrm>
                </p:grpSpPr>
                <p:sp>
                  <p:nvSpPr>
                    <p:cNvPr id="396702" name="Freeform 414"/>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3" name="Freeform 415"/>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4" name="Freeform 416"/>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05" name="Group 417"/>
                <p:cNvGrpSpPr/>
                <p:nvPr/>
              </p:nvGrpSpPr>
              <p:grpSpPr bwMode="auto">
                <a:xfrm>
                  <a:off x="861" y="3665"/>
                  <a:ext cx="99" cy="74"/>
                  <a:chOff x="861" y="3665"/>
                  <a:chExt cx="99" cy="74"/>
                </a:xfrm>
              </p:grpSpPr>
              <p:grpSp>
                <p:nvGrpSpPr>
                  <p:cNvPr id="396706" name="Group 418"/>
                  <p:cNvGrpSpPr/>
                  <p:nvPr/>
                </p:nvGrpSpPr>
                <p:grpSpPr bwMode="auto">
                  <a:xfrm>
                    <a:off x="861" y="3665"/>
                    <a:ext cx="50" cy="23"/>
                    <a:chOff x="861" y="3665"/>
                    <a:chExt cx="50" cy="23"/>
                  </a:xfrm>
                </p:grpSpPr>
                <p:sp>
                  <p:nvSpPr>
                    <p:cNvPr id="396707" name="Freeform 419"/>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8" name="Freeform 420"/>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09" name="Freeform 421"/>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10" name="Group 422"/>
                  <p:cNvGrpSpPr/>
                  <p:nvPr/>
                </p:nvGrpSpPr>
                <p:grpSpPr bwMode="auto">
                  <a:xfrm>
                    <a:off x="873" y="3678"/>
                    <a:ext cx="49" cy="23"/>
                    <a:chOff x="873" y="3678"/>
                    <a:chExt cx="49" cy="23"/>
                  </a:xfrm>
                </p:grpSpPr>
                <p:sp>
                  <p:nvSpPr>
                    <p:cNvPr id="396711" name="Freeform 423"/>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2" name="Freeform 424"/>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3" name="Freeform 425"/>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14" name="Group 426"/>
                  <p:cNvGrpSpPr/>
                  <p:nvPr/>
                </p:nvGrpSpPr>
                <p:grpSpPr bwMode="auto">
                  <a:xfrm>
                    <a:off x="886" y="3690"/>
                    <a:ext cx="49" cy="23"/>
                    <a:chOff x="886" y="3690"/>
                    <a:chExt cx="49" cy="23"/>
                  </a:xfrm>
                </p:grpSpPr>
                <p:sp>
                  <p:nvSpPr>
                    <p:cNvPr id="396715" name="Freeform 427"/>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6" name="Freeform 428"/>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17" name="Freeform 429"/>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18" name="Group 430"/>
                  <p:cNvGrpSpPr/>
                  <p:nvPr/>
                </p:nvGrpSpPr>
                <p:grpSpPr bwMode="auto">
                  <a:xfrm>
                    <a:off x="899" y="3703"/>
                    <a:ext cx="48" cy="23"/>
                    <a:chOff x="899" y="3703"/>
                    <a:chExt cx="48" cy="23"/>
                  </a:xfrm>
                </p:grpSpPr>
                <p:sp>
                  <p:nvSpPr>
                    <p:cNvPr id="396719" name="Freeform 431"/>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0" name="Freeform 432"/>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1" name="Freeform 433"/>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22" name="Group 434"/>
                  <p:cNvGrpSpPr/>
                  <p:nvPr/>
                </p:nvGrpSpPr>
                <p:grpSpPr bwMode="auto">
                  <a:xfrm>
                    <a:off x="912" y="3716"/>
                    <a:ext cx="48" cy="23"/>
                    <a:chOff x="912" y="3716"/>
                    <a:chExt cx="48" cy="23"/>
                  </a:xfrm>
                </p:grpSpPr>
                <p:sp>
                  <p:nvSpPr>
                    <p:cNvPr id="396723" name="Freeform 435"/>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4" name="Freeform 436"/>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5" name="Freeform 437"/>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26" name="Group 438"/>
                <p:cNvGrpSpPr/>
                <p:nvPr/>
              </p:nvGrpSpPr>
              <p:grpSpPr bwMode="auto">
                <a:xfrm>
                  <a:off x="922" y="3727"/>
                  <a:ext cx="49" cy="23"/>
                  <a:chOff x="922" y="3727"/>
                  <a:chExt cx="49" cy="23"/>
                </a:xfrm>
              </p:grpSpPr>
              <p:sp>
                <p:nvSpPr>
                  <p:cNvPr id="396727" name="Freeform 439"/>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8" name="Freeform 440"/>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29" name="Freeform 441"/>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30" name="Group 442"/>
                <p:cNvGrpSpPr/>
                <p:nvPr/>
              </p:nvGrpSpPr>
              <p:grpSpPr bwMode="auto">
                <a:xfrm>
                  <a:off x="895" y="3526"/>
                  <a:ext cx="44" cy="23"/>
                  <a:chOff x="895" y="3526"/>
                  <a:chExt cx="44" cy="23"/>
                </a:xfrm>
              </p:grpSpPr>
              <p:sp>
                <p:nvSpPr>
                  <p:cNvPr id="396731" name="Freeform 443"/>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2" name="Freeform 444"/>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3" name="Freeform 445"/>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34" name="Group 446"/>
                <p:cNvGrpSpPr/>
                <p:nvPr/>
              </p:nvGrpSpPr>
              <p:grpSpPr bwMode="auto">
                <a:xfrm>
                  <a:off x="907" y="3540"/>
                  <a:ext cx="45" cy="22"/>
                  <a:chOff x="907" y="3540"/>
                  <a:chExt cx="45" cy="22"/>
                </a:xfrm>
              </p:grpSpPr>
              <p:sp>
                <p:nvSpPr>
                  <p:cNvPr id="396735" name="Freeform 447"/>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6" name="Freeform 448"/>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37" name="Freeform 449"/>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38" name="Group 450"/>
                <p:cNvGrpSpPr/>
                <p:nvPr/>
              </p:nvGrpSpPr>
              <p:grpSpPr bwMode="auto">
                <a:xfrm>
                  <a:off x="920" y="3553"/>
                  <a:ext cx="45" cy="23"/>
                  <a:chOff x="920" y="3553"/>
                  <a:chExt cx="45" cy="23"/>
                </a:xfrm>
              </p:grpSpPr>
              <p:sp>
                <p:nvSpPr>
                  <p:cNvPr id="396739" name="Freeform 451"/>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0" name="Freeform 452"/>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1" name="Freeform 453"/>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42" name="Group 454"/>
                <p:cNvGrpSpPr/>
                <p:nvPr/>
              </p:nvGrpSpPr>
              <p:grpSpPr bwMode="auto">
                <a:xfrm>
                  <a:off x="934" y="3566"/>
                  <a:ext cx="44" cy="23"/>
                  <a:chOff x="934" y="3566"/>
                  <a:chExt cx="44" cy="23"/>
                </a:xfrm>
              </p:grpSpPr>
              <p:sp>
                <p:nvSpPr>
                  <p:cNvPr id="396743" name="Freeform 455"/>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4" name="Freeform 456"/>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5" name="Freeform 457"/>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46" name="Group 458"/>
                <p:cNvGrpSpPr/>
                <p:nvPr/>
              </p:nvGrpSpPr>
              <p:grpSpPr bwMode="auto">
                <a:xfrm>
                  <a:off x="949" y="3579"/>
                  <a:ext cx="83" cy="63"/>
                  <a:chOff x="949" y="3579"/>
                  <a:chExt cx="83" cy="63"/>
                </a:xfrm>
              </p:grpSpPr>
              <p:grpSp>
                <p:nvGrpSpPr>
                  <p:cNvPr id="396747" name="Group 459"/>
                  <p:cNvGrpSpPr/>
                  <p:nvPr/>
                </p:nvGrpSpPr>
                <p:grpSpPr bwMode="auto">
                  <a:xfrm>
                    <a:off x="949" y="3579"/>
                    <a:ext cx="44" cy="23"/>
                    <a:chOff x="949" y="3579"/>
                    <a:chExt cx="44" cy="23"/>
                  </a:xfrm>
                </p:grpSpPr>
                <p:sp>
                  <p:nvSpPr>
                    <p:cNvPr id="396748" name="Freeform 460"/>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49" name="Freeform 461"/>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0" name="Freeform 462"/>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51" name="Group 463"/>
                  <p:cNvGrpSpPr/>
                  <p:nvPr/>
                </p:nvGrpSpPr>
                <p:grpSpPr bwMode="auto">
                  <a:xfrm>
                    <a:off x="961" y="3592"/>
                    <a:ext cx="45" cy="23"/>
                    <a:chOff x="961" y="3592"/>
                    <a:chExt cx="45" cy="23"/>
                  </a:xfrm>
                </p:grpSpPr>
                <p:sp>
                  <p:nvSpPr>
                    <p:cNvPr id="396752" name="Freeform 464"/>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3" name="Freeform 465"/>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4" name="Freeform 466"/>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55" name="Group 467"/>
                  <p:cNvGrpSpPr/>
                  <p:nvPr/>
                </p:nvGrpSpPr>
                <p:grpSpPr bwMode="auto">
                  <a:xfrm>
                    <a:off x="974" y="3606"/>
                    <a:ext cx="44" cy="23"/>
                    <a:chOff x="974" y="3606"/>
                    <a:chExt cx="44" cy="23"/>
                  </a:xfrm>
                </p:grpSpPr>
                <p:sp>
                  <p:nvSpPr>
                    <p:cNvPr id="396756" name="Freeform 468"/>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7" name="Freeform 469"/>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58" name="Freeform 470"/>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59" name="Group 471"/>
                  <p:cNvGrpSpPr/>
                  <p:nvPr/>
                </p:nvGrpSpPr>
                <p:grpSpPr bwMode="auto">
                  <a:xfrm>
                    <a:off x="987" y="3619"/>
                    <a:ext cx="45" cy="23"/>
                    <a:chOff x="987" y="3619"/>
                    <a:chExt cx="45" cy="23"/>
                  </a:xfrm>
                </p:grpSpPr>
                <p:sp>
                  <p:nvSpPr>
                    <p:cNvPr id="396760" name="Freeform 472"/>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1" name="Freeform 473"/>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2" name="Freeform 474"/>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63" name="Group 475"/>
                <p:cNvGrpSpPr/>
                <p:nvPr/>
              </p:nvGrpSpPr>
              <p:grpSpPr bwMode="auto">
                <a:xfrm>
                  <a:off x="1002" y="3632"/>
                  <a:ext cx="83" cy="63"/>
                  <a:chOff x="1002" y="3632"/>
                  <a:chExt cx="83" cy="63"/>
                </a:xfrm>
              </p:grpSpPr>
              <p:grpSp>
                <p:nvGrpSpPr>
                  <p:cNvPr id="396764" name="Group 476"/>
                  <p:cNvGrpSpPr/>
                  <p:nvPr/>
                </p:nvGrpSpPr>
                <p:grpSpPr bwMode="auto">
                  <a:xfrm>
                    <a:off x="1002" y="3632"/>
                    <a:ext cx="44" cy="22"/>
                    <a:chOff x="1002" y="3632"/>
                    <a:chExt cx="44" cy="22"/>
                  </a:xfrm>
                </p:grpSpPr>
                <p:sp>
                  <p:nvSpPr>
                    <p:cNvPr id="396765" name="Freeform 477"/>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6" name="Freeform 478"/>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67" name="Freeform 479"/>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68" name="Group 480"/>
                  <p:cNvGrpSpPr/>
                  <p:nvPr/>
                </p:nvGrpSpPr>
                <p:grpSpPr bwMode="auto">
                  <a:xfrm>
                    <a:off x="1014" y="3645"/>
                    <a:ext cx="44" cy="23"/>
                    <a:chOff x="1014" y="3645"/>
                    <a:chExt cx="44" cy="23"/>
                  </a:xfrm>
                </p:grpSpPr>
                <p:sp>
                  <p:nvSpPr>
                    <p:cNvPr id="396769" name="Freeform 481"/>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0" name="Freeform 482"/>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1" name="Freeform 483"/>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72" name="Group 484"/>
                  <p:cNvGrpSpPr/>
                  <p:nvPr/>
                </p:nvGrpSpPr>
                <p:grpSpPr bwMode="auto">
                  <a:xfrm>
                    <a:off x="1027" y="3659"/>
                    <a:ext cx="45" cy="23"/>
                    <a:chOff x="1027" y="3659"/>
                    <a:chExt cx="45" cy="23"/>
                  </a:xfrm>
                </p:grpSpPr>
                <p:sp>
                  <p:nvSpPr>
                    <p:cNvPr id="396773" name="Freeform 485"/>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4" name="Freeform 486"/>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5" name="Freeform 487"/>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76" name="Group 488"/>
                  <p:cNvGrpSpPr/>
                  <p:nvPr/>
                </p:nvGrpSpPr>
                <p:grpSpPr bwMode="auto">
                  <a:xfrm>
                    <a:off x="1040" y="3672"/>
                    <a:ext cx="45" cy="23"/>
                    <a:chOff x="1040" y="3672"/>
                    <a:chExt cx="45" cy="23"/>
                  </a:xfrm>
                </p:grpSpPr>
                <p:sp>
                  <p:nvSpPr>
                    <p:cNvPr id="396777" name="Freeform 489"/>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8" name="Freeform 490"/>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79" name="Freeform 491"/>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96780" name="Group 492"/>
                <p:cNvGrpSpPr/>
                <p:nvPr/>
              </p:nvGrpSpPr>
              <p:grpSpPr bwMode="auto">
                <a:xfrm>
                  <a:off x="1054" y="3685"/>
                  <a:ext cx="45" cy="23"/>
                  <a:chOff x="1054" y="3685"/>
                  <a:chExt cx="45" cy="23"/>
                </a:xfrm>
              </p:grpSpPr>
              <p:sp>
                <p:nvSpPr>
                  <p:cNvPr id="396781" name="Freeform 493"/>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2" name="Freeform 494"/>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3" name="Freeform 495"/>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84" name="Group 496"/>
                <p:cNvGrpSpPr/>
                <p:nvPr/>
              </p:nvGrpSpPr>
              <p:grpSpPr bwMode="auto">
                <a:xfrm>
                  <a:off x="1067" y="3698"/>
                  <a:ext cx="45" cy="23"/>
                  <a:chOff x="1067" y="3698"/>
                  <a:chExt cx="45" cy="23"/>
                </a:xfrm>
              </p:grpSpPr>
              <p:sp>
                <p:nvSpPr>
                  <p:cNvPr id="396785" name="Freeform 497"/>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6" name="Freeform 498"/>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87" name="Freeform 499"/>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88" name="Group 500"/>
                <p:cNvGrpSpPr/>
                <p:nvPr/>
              </p:nvGrpSpPr>
              <p:grpSpPr bwMode="auto">
                <a:xfrm>
                  <a:off x="1079" y="3712"/>
                  <a:ext cx="44" cy="23"/>
                  <a:chOff x="1079" y="3712"/>
                  <a:chExt cx="44" cy="23"/>
                </a:xfrm>
              </p:grpSpPr>
              <p:sp>
                <p:nvSpPr>
                  <p:cNvPr id="396789" name="Freeform 501"/>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0" name="Freeform 502"/>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1" name="Freeform 503"/>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92" name="Group 504"/>
                <p:cNvGrpSpPr/>
                <p:nvPr/>
              </p:nvGrpSpPr>
              <p:grpSpPr bwMode="auto">
                <a:xfrm>
                  <a:off x="1093" y="3725"/>
                  <a:ext cx="45" cy="23"/>
                  <a:chOff x="1093" y="3725"/>
                  <a:chExt cx="45" cy="23"/>
                </a:xfrm>
              </p:grpSpPr>
              <p:sp>
                <p:nvSpPr>
                  <p:cNvPr id="396793" name="Freeform 505"/>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4" name="Freeform 506"/>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5" name="Freeform 507"/>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796" name="Group 508"/>
                <p:cNvGrpSpPr/>
                <p:nvPr/>
              </p:nvGrpSpPr>
              <p:grpSpPr bwMode="auto">
                <a:xfrm>
                  <a:off x="1108" y="3739"/>
                  <a:ext cx="44" cy="23"/>
                  <a:chOff x="1108" y="3739"/>
                  <a:chExt cx="44" cy="23"/>
                </a:xfrm>
              </p:grpSpPr>
              <p:sp>
                <p:nvSpPr>
                  <p:cNvPr id="396797" name="Freeform 509"/>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8" name="Freeform 510"/>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799" name="Freeform 511"/>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00" name="Group 512"/>
                <p:cNvGrpSpPr/>
                <p:nvPr/>
              </p:nvGrpSpPr>
              <p:grpSpPr bwMode="auto">
                <a:xfrm>
                  <a:off x="1121" y="3753"/>
                  <a:ext cx="45" cy="23"/>
                  <a:chOff x="1121" y="3753"/>
                  <a:chExt cx="45" cy="23"/>
                </a:xfrm>
              </p:grpSpPr>
              <p:sp>
                <p:nvSpPr>
                  <p:cNvPr id="396801" name="Freeform 513"/>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2" name="Freeform 514"/>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3" name="Freeform 515"/>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04" name="Group 516"/>
                <p:cNvGrpSpPr/>
                <p:nvPr/>
              </p:nvGrpSpPr>
              <p:grpSpPr bwMode="auto">
                <a:xfrm>
                  <a:off x="1133" y="3767"/>
                  <a:ext cx="44" cy="23"/>
                  <a:chOff x="1133" y="3767"/>
                  <a:chExt cx="44" cy="23"/>
                </a:xfrm>
              </p:grpSpPr>
              <p:sp>
                <p:nvSpPr>
                  <p:cNvPr id="396805" name="Freeform 517"/>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6" name="Freeform 518"/>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7" name="Freeform 519"/>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808" name="Freeform 520"/>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09" name="Freeform 521"/>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0" name="Freeform 522"/>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1" name="Freeform 523"/>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2" name="Freeform 524"/>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3" name="Freeform 525"/>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4" name="Freeform 526"/>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5" name="Freeform 527"/>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6" name="Freeform 528"/>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7" name="Freeform 529"/>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18" name="Freeform 530"/>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96819" name="Group 531"/>
                <p:cNvGrpSpPr/>
                <p:nvPr/>
              </p:nvGrpSpPr>
              <p:grpSpPr bwMode="auto">
                <a:xfrm>
                  <a:off x="700" y="3535"/>
                  <a:ext cx="49" cy="24"/>
                  <a:chOff x="700" y="3535"/>
                  <a:chExt cx="49" cy="24"/>
                </a:xfrm>
              </p:grpSpPr>
              <p:sp>
                <p:nvSpPr>
                  <p:cNvPr id="396820" name="Freeform 532"/>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1" name="Freeform 533"/>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2" name="Freeform 534"/>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23" name="Group 535"/>
                <p:cNvGrpSpPr/>
                <p:nvPr/>
              </p:nvGrpSpPr>
              <p:grpSpPr bwMode="auto">
                <a:xfrm>
                  <a:off x="714" y="3551"/>
                  <a:ext cx="49" cy="22"/>
                  <a:chOff x="714" y="3551"/>
                  <a:chExt cx="49" cy="22"/>
                </a:xfrm>
              </p:grpSpPr>
              <p:sp>
                <p:nvSpPr>
                  <p:cNvPr id="396824" name="Freeform 536"/>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5" name="Freeform 537"/>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6" name="Freeform 538"/>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27" name="Group 539"/>
                <p:cNvGrpSpPr/>
                <p:nvPr/>
              </p:nvGrpSpPr>
              <p:grpSpPr bwMode="auto">
                <a:xfrm>
                  <a:off x="728" y="3564"/>
                  <a:ext cx="48" cy="23"/>
                  <a:chOff x="728" y="3564"/>
                  <a:chExt cx="48" cy="23"/>
                </a:xfrm>
              </p:grpSpPr>
              <p:sp>
                <p:nvSpPr>
                  <p:cNvPr id="396828" name="Freeform 540"/>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29" name="Freeform 541"/>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0" name="Freeform 542"/>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31" name="Group 543"/>
                <p:cNvGrpSpPr/>
                <p:nvPr/>
              </p:nvGrpSpPr>
              <p:grpSpPr bwMode="auto">
                <a:xfrm>
                  <a:off x="742" y="3582"/>
                  <a:ext cx="49" cy="23"/>
                  <a:chOff x="742" y="3582"/>
                  <a:chExt cx="49" cy="23"/>
                </a:xfrm>
              </p:grpSpPr>
              <p:sp>
                <p:nvSpPr>
                  <p:cNvPr id="396832" name="Freeform 544"/>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3" name="Freeform 545"/>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4" name="Freeform 546"/>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35" name="Group 547"/>
                <p:cNvGrpSpPr/>
                <p:nvPr/>
              </p:nvGrpSpPr>
              <p:grpSpPr bwMode="auto">
                <a:xfrm>
                  <a:off x="752" y="3597"/>
                  <a:ext cx="133" cy="106"/>
                  <a:chOff x="752" y="3597"/>
                  <a:chExt cx="133" cy="106"/>
                </a:xfrm>
              </p:grpSpPr>
              <p:sp>
                <p:nvSpPr>
                  <p:cNvPr id="396836" name="Freeform 548"/>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7" name="Freeform 549"/>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38" name="Freeform 550"/>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39" name="Group 551"/>
                <p:cNvGrpSpPr/>
                <p:nvPr/>
              </p:nvGrpSpPr>
              <p:grpSpPr bwMode="auto">
                <a:xfrm>
                  <a:off x="844" y="3694"/>
                  <a:ext cx="48" cy="23"/>
                  <a:chOff x="844" y="3694"/>
                  <a:chExt cx="48" cy="23"/>
                </a:xfrm>
              </p:grpSpPr>
              <p:sp>
                <p:nvSpPr>
                  <p:cNvPr id="396840" name="Freeform 552"/>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1" name="Freeform 553"/>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2" name="Freeform 554"/>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43" name="Group 555"/>
                <p:cNvGrpSpPr/>
                <p:nvPr/>
              </p:nvGrpSpPr>
              <p:grpSpPr bwMode="auto">
                <a:xfrm>
                  <a:off x="857" y="3710"/>
                  <a:ext cx="49" cy="22"/>
                  <a:chOff x="857" y="3710"/>
                  <a:chExt cx="49" cy="22"/>
                </a:xfrm>
              </p:grpSpPr>
              <p:sp>
                <p:nvSpPr>
                  <p:cNvPr id="396844" name="Freeform 556"/>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5" name="Freeform 557"/>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6" name="Freeform 558"/>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47" name="Group 559"/>
                <p:cNvGrpSpPr/>
                <p:nvPr/>
              </p:nvGrpSpPr>
              <p:grpSpPr bwMode="auto">
                <a:xfrm>
                  <a:off x="1086" y="3766"/>
                  <a:ext cx="49" cy="23"/>
                  <a:chOff x="1086" y="3766"/>
                  <a:chExt cx="49" cy="23"/>
                </a:xfrm>
              </p:grpSpPr>
              <p:sp>
                <p:nvSpPr>
                  <p:cNvPr id="396848" name="Freeform 560"/>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49" name="Freeform 561"/>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0" name="Freeform 562"/>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51" name="Group 563"/>
                <p:cNvGrpSpPr/>
                <p:nvPr/>
              </p:nvGrpSpPr>
              <p:grpSpPr bwMode="auto">
                <a:xfrm>
                  <a:off x="934" y="3740"/>
                  <a:ext cx="48" cy="23"/>
                  <a:chOff x="934" y="3740"/>
                  <a:chExt cx="48" cy="23"/>
                </a:xfrm>
              </p:grpSpPr>
              <p:sp>
                <p:nvSpPr>
                  <p:cNvPr id="396852" name="Freeform 564"/>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3" name="Freeform 565"/>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4" name="Freeform 566"/>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55" name="Group 567"/>
                <p:cNvGrpSpPr/>
                <p:nvPr/>
              </p:nvGrpSpPr>
              <p:grpSpPr bwMode="auto">
                <a:xfrm>
                  <a:off x="943" y="3754"/>
                  <a:ext cx="49" cy="23"/>
                  <a:chOff x="943" y="3754"/>
                  <a:chExt cx="49" cy="23"/>
                </a:xfrm>
              </p:grpSpPr>
              <p:sp>
                <p:nvSpPr>
                  <p:cNvPr id="396856" name="Freeform 568"/>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7" name="Freeform 569"/>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58" name="Freeform 570"/>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96859" name="Freeform 571"/>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60" name="Freeform 572"/>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61" name="Freeform 573"/>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96862" name="Group 574"/>
              <p:cNvGrpSpPr/>
              <p:nvPr/>
            </p:nvGrpSpPr>
            <p:grpSpPr bwMode="auto">
              <a:xfrm>
                <a:off x="920" y="3821"/>
                <a:ext cx="413" cy="50"/>
                <a:chOff x="920" y="3821"/>
                <a:chExt cx="413" cy="50"/>
              </a:xfrm>
            </p:grpSpPr>
            <p:sp>
              <p:nvSpPr>
                <p:cNvPr id="396863" name="Freeform 575"/>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a:p>
              </p:txBody>
            </p:sp>
            <p:sp>
              <p:nvSpPr>
                <p:cNvPr id="396864" name="Freeform 576"/>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65" name="Rectangle 577"/>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866" name="Rectangle 578"/>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a:p>
              </p:txBody>
            </p:sp>
          </p:grpSp>
          <p:grpSp>
            <p:nvGrpSpPr>
              <p:cNvPr id="396867" name="Group 579"/>
              <p:cNvGrpSpPr/>
              <p:nvPr/>
            </p:nvGrpSpPr>
            <p:grpSpPr bwMode="auto">
              <a:xfrm>
                <a:off x="1227" y="3477"/>
                <a:ext cx="508" cy="321"/>
                <a:chOff x="1227" y="3477"/>
                <a:chExt cx="508" cy="321"/>
              </a:xfrm>
            </p:grpSpPr>
            <p:sp>
              <p:nvSpPr>
                <p:cNvPr id="396868" name="Freeform 580"/>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a:p>
              </p:txBody>
            </p:sp>
            <p:sp>
              <p:nvSpPr>
                <p:cNvPr id="396869" name="Freeform 581"/>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70" name="Freeform 582"/>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a:p>
              </p:txBody>
            </p:sp>
            <p:sp>
              <p:nvSpPr>
                <p:cNvPr id="396871" name="Line 583"/>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6872" name="Freeform 584"/>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a:p>
              </p:txBody>
            </p:sp>
            <p:sp>
              <p:nvSpPr>
                <p:cNvPr id="396873" name="Freeform 585"/>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4" name="Freeform 586"/>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396875" name="Freeform 587"/>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6" name="Freeform 588"/>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7" name="Freeform 589"/>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8" name="Freeform 590"/>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79" name="Freeform 591"/>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396880" name="Freeform 592"/>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396881" name="Freeform 593"/>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a:p>
              </p:txBody>
            </p:sp>
            <p:sp>
              <p:nvSpPr>
                <p:cNvPr id="396882" name="Oval 594"/>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3" name="Oval 595"/>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4" name="Freeform 596"/>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5" name="Oval 597"/>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6886" name="Oval 598"/>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396887" name="Text Box 599"/>
            <p:cNvSpPr txBox="1">
              <a:spLocks noChangeArrowheads="1"/>
            </p:cNvSpPr>
            <p:nvPr/>
          </p:nvSpPr>
          <p:spPr bwMode="auto">
            <a:xfrm>
              <a:off x="3203575" y="32591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chemeClr val="tx2"/>
                  </a:solidFill>
                  <a:ea typeface="黑体" pitchFamily="49" charset="-122"/>
                </a:rPr>
                <a:t>中间人 </a:t>
              </a:r>
              <a:r>
                <a:rPr kumimoji="1" lang="en-US" altLang="zh-CN" sz="2400">
                  <a:solidFill>
                    <a:schemeClr val="tx2"/>
                  </a:solidFill>
                  <a:ea typeface="黑体" pitchFamily="49" charset="-122"/>
                </a:rPr>
                <a:t>C</a:t>
              </a:r>
              <a:endParaRPr kumimoji="1" lang="en-US" altLang="zh-CN" sz="2400">
                <a:solidFill>
                  <a:schemeClr val="tx2"/>
                </a:solidFill>
                <a:ea typeface="黑体" pitchFamily="49" charset="-122"/>
              </a:endParaRPr>
            </a:p>
          </p:txBody>
        </p:sp>
        <p:sp>
          <p:nvSpPr>
            <p:cNvPr id="396888" name="Line 600"/>
            <p:cNvSpPr>
              <a:spLocks noChangeShapeType="1"/>
            </p:cNvSpPr>
            <p:nvPr/>
          </p:nvSpPr>
          <p:spPr bwMode="auto">
            <a:xfrm rot="5400000">
              <a:off x="3656806" y="5015707"/>
              <a:ext cx="1992313" cy="1905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组合 8"/>
          <p:cNvGrpSpPr/>
          <p:nvPr/>
        </p:nvGrpSpPr>
        <p:grpSpPr>
          <a:xfrm>
            <a:off x="679450" y="4437211"/>
            <a:ext cx="3986213" cy="423862"/>
            <a:chOff x="679450" y="4005263"/>
            <a:chExt cx="3986213" cy="423862"/>
          </a:xfrm>
        </p:grpSpPr>
        <p:sp>
          <p:nvSpPr>
            <p:cNvPr id="396432" name="Line 144"/>
            <p:cNvSpPr>
              <a:spLocks noChangeShapeType="1"/>
            </p:cNvSpPr>
            <p:nvPr/>
          </p:nvSpPr>
          <p:spPr bwMode="auto">
            <a:xfrm>
              <a:off x="679450" y="4210050"/>
              <a:ext cx="3986213" cy="17463"/>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1" name="Rectangle 643"/>
            <p:cNvSpPr>
              <a:spLocks noChangeArrowheads="1"/>
            </p:cNvSpPr>
            <p:nvPr/>
          </p:nvSpPr>
          <p:spPr bwMode="auto">
            <a:xfrm>
              <a:off x="1763713" y="4005263"/>
              <a:ext cx="1792287" cy="423862"/>
            </a:xfrm>
            <a:prstGeom prst="rect">
              <a:avLst/>
            </a:prstGeom>
            <a:solidFill>
              <a:srgbClr val="FFCCFF"/>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tx2"/>
                  </a:solidFill>
                  <a:ea typeface="黑体" pitchFamily="49" charset="-122"/>
                </a:rPr>
                <a:t>PU</a:t>
              </a:r>
              <a:r>
                <a:rPr kumimoji="1" lang="en-US" altLang="zh-CN" baseline="-25000">
                  <a:solidFill>
                    <a:schemeClr val="tx2"/>
                  </a:solidFill>
                  <a:ea typeface="黑体" pitchFamily="49" charset="-122"/>
                </a:rPr>
                <a:t>A</a:t>
              </a:r>
              <a:endParaRPr kumimoji="1" lang="en-US" altLang="zh-CN" baseline="-25000">
                <a:solidFill>
                  <a:schemeClr val="tx2"/>
                </a:solidFill>
                <a:ea typeface="黑体" pitchFamily="49" charset="-122"/>
              </a:endParaRPr>
            </a:p>
          </p:txBody>
        </p:sp>
      </p:grpSp>
      <p:grpSp>
        <p:nvGrpSpPr>
          <p:cNvPr id="10" name="组合 9"/>
          <p:cNvGrpSpPr/>
          <p:nvPr/>
        </p:nvGrpSpPr>
        <p:grpSpPr>
          <a:xfrm>
            <a:off x="4665663" y="4365004"/>
            <a:ext cx="3987800" cy="423862"/>
            <a:chOff x="4665663" y="4005263"/>
            <a:chExt cx="3987800" cy="423862"/>
          </a:xfrm>
        </p:grpSpPr>
        <p:sp>
          <p:nvSpPr>
            <p:cNvPr id="396890" name="Line 602"/>
            <p:cNvSpPr>
              <a:spLocks noChangeShapeType="1"/>
            </p:cNvSpPr>
            <p:nvPr/>
          </p:nvSpPr>
          <p:spPr bwMode="auto">
            <a:xfrm>
              <a:off x="4665663" y="43053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2" name="Rectangle 644"/>
            <p:cNvSpPr>
              <a:spLocks noChangeArrowheads="1"/>
            </p:cNvSpPr>
            <p:nvPr/>
          </p:nvSpPr>
          <p:spPr bwMode="auto">
            <a:xfrm>
              <a:off x="5435600" y="4005263"/>
              <a:ext cx="1792288" cy="423862"/>
            </a:xfrm>
            <a:prstGeom prst="rect">
              <a:avLst/>
            </a:prstGeom>
            <a:solidFill>
              <a:srgbClr val="FFCCFF"/>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hlink"/>
                  </a:solidFill>
                  <a:ea typeface="黑体" pitchFamily="49" charset="-122"/>
                </a:rPr>
                <a:t>PU</a:t>
              </a:r>
              <a:r>
                <a:rPr kumimoji="1" lang="en-US" altLang="zh-CN" baseline="-25000">
                  <a:solidFill>
                    <a:schemeClr val="hlink"/>
                  </a:solidFill>
                  <a:ea typeface="黑体" pitchFamily="49" charset="-122"/>
                </a:rPr>
                <a:t>C</a:t>
              </a:r>
              <a:endParaRPr kumimoji="1" lang="en-US" altLang="zh-CN" baseline="-25000">
                <a:solidFill>
                  <a:schemeClr val="hlink"/>
                </a:solidFill>
                <a:ea typeface="黑体" pitchFamily="49" charset="-122"/>
              </a:endParaRPr>
            </a:p>
          </p:txBody>
        </p:sp>
      </p:grpSp>
      <p:grpSp>
        <p:nvGrpSpPr>
          <p:cNvPr id="12" name="组合 11"/>
          <p:cNvGrpSpPr/>
          <p:nvPr/>
        </p:nvGrpSpPr>
        <p:grpSpPr>
          <a:xfrm>
            <a:off x="4640263" y="5111898"/>
            <a:ext cx="3987800" cy="765175"/>
            <a:chOff x="4640263" y="4679950"/>
            <a:chExt cx="3987800" cy="765175"/>
          </a:xfrm>
        </p:grpSpPr>
        <p:sp>
          <p:nvSpPr>
            <p:cNvPr id="396893" name="Line 605"/>
            <p:cNvSpPr>
              <a:spLocks noChangeShapeType="1"/>
            </p:cNvSpPr>
            <p:nvPr/>
          </p:nvSpPr>
          <p:spPr bwMode="auto">
            <a:xfrm flipH="1">
              <a:off x="4640263" y="5210175"/>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3" name="Rectangle 645"/>
            <p:cNvSpPr>
              <a:spLocks noChangeArrowheads="1"/>
            </p:cNvSpPr>
            <p:nvPr/>
          </p:nvSpPr>
          <p:spPr bwMode="auto">
            <a:xfrm>
              <a:off x="6227763" y="5021263"/>
              <a:ext cx="1296987" cy="423862"/>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sp>
          <p:nvSpPr>
            <p:cNvPr id="396934" name="Text Box 646"/>
            <p:cNvSpPr txBox="1">
              <a:spLocks noChangeArrowheads="1"/>
            </p:cNvSpPr>
            <p:nvPr/>
          </p:nvSpPr>
          <p:spPr bwMode="auto">
            <a:xfrm>
              <a:off x="6265863" y="4679950"/>
              <a:ext cx="611187"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itchFamily="49" charset="-122"/>
                </a:rPr>
                <a:t>PU</a:t>
              </a:r>
              <a:r>
                <a:rPr lang="en-US" altLang="zh-CN" baseline="-25000">
                  <a:solidFill>
                    <a:schemeClr val="tx2"/>
                  </a:solidFill>
                  <a:ea typeface="黑体" pitchFamily="49" charset="-122"/>
                </a:rPr>
                <a:t>C</a:t>
              </a:r>
              <a:endParaRPr lang="en-US" altLang="zh-CN" baseline="-25000">
                <a:solidFill>
                  <a:schemeClr val="tx2"/>
                </a:solidFill>
                <a:ea typeface="黑体" pitchFamily="49" charset="-122"/>
              </a:endParaRPr>
            </a:p>
            <a:p>
              <a:endParaRPr lang="en-US" altLang="zh-CN" baseline="-25000">
                <a:solidFill>
                  <a:schemeClr val="tx2"/>
                </a:solidFill>
                <a:ea typeface="黑体" pitchFamily="49" charset="-122"/>
              </a:endParaRPr>
            </a:p>
          </p:txBody>
        </p:sp>
        <p:pic>
          <p:nvPicPr>
            <p:cNvPr id="396935" name="Picture 64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11863" y="479742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11" name="组合 10"/>
          <p:cNvGrpSpPr/>
          <p:nvPr/>
        </p:nvGrpSpPr>
        <p:grpSpPr>
          <a:xfrm>
            <a:off x="655638" y="5157092"/>
            <a:ext cx="3987800" cy="766762"/>
            <a:chOff x="655638" y="4967288"/>
            <a:chExt cx="3987800" cy="766762"/>
          </a:xfrm>
        </p:grpSpPr>
        <p:sp>
          <p:nvSpPr>
            <p:cNvPr id="396936" name="Line 648"/>
            <p:cNvSpPr>
              <a:spLocks noChangeShapeType="1"/>
            </p:cNvSpPr>
            <p:nvPr/>
          </p:nvSpPr>
          <p:spPr bwMode="auto">
            <a:xfrm flipH="1">
              <a:off x="655638" y="54991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7" name="Rectangle 649"/>
            <p:cNvSpPr>
              <a:spLocks noChangeArrowheads="1"/>
            </p:cNvSpPr>
            <p:nvPr/>
          </p:nvSpPr>
          <p:spPr bwMode="auto">
            <a:xfrm>
              <a:off x="2243138" y="5310188"/>
              <a:ext cx="1296987" cy="423862"/>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pic>
          <p:nvPicPr>
            <p:cNvPr id="396938" name="Picture 65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27238" y="5086350"/>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939" name="Text Box 651"/>
            <p:cNvSpPr txBox="1">
              <a:spLocks noChangeArrowheads="1"/>
            </p:cNvSpPr>
            <p:nvPr/>
          </p:nvSpPr>
          <p:spPr bwMode="auto">
            <a:xfrm>
              <a:off x="2316163" y="4967288"/>
              <a:ext cx="60325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hlink"/>
                  </a:solidFill>
                  <a:ea typeface="黑体" pitchFamily="49" charset="-122"/>
                </a:rPr>
                <a:t>PU</a:t>
              </a:r>
              <a:r>
                <a:rPr lang="en-US" altLang="zh-CN" baseline="-25000">
                  <a:solidFill>
                    <a:schemeClr val="hlink"/>
                  </a:solidFill>
                  <a:ea typeface="黑体" pitchFamily="49" charset="-122"/>
                </a:rPr>
                <a:t>A</a:t>
              </a:r>
              <a:endParaRPr lang="en-US" altLang="zh-CN" baseline="-25000">
                <a:solidFill>
                  <a:schemeClr val="hlink"/>
                </a:solidFill>
                <a:ea typeface="黑体" pitchFamily="49" charset="-122"/>
              </a:endParaRPr>
            </a:p>
            <a:p>
              <a:endParaRPr lang="en-US" altLang="zh-CN" baseline="-25000">
                <a:solidFill>
                  <a:schemeClr val="tx2"/>
                </a:solidFill>
                <a:ea typeface="黑体" pitchFamily="49" charset="-122"/>
              </a:endParaRPr>
            </a:p>
          </p:txBody>
        </p:sp>
      </p:grpSp>
      <p:sp>
        <p:nvSpPr>
          <p:cNvPr id="13" name="矩形 12"/>
          <p:cNvSpPr/>
          <p:nvPr/>
        </p:nvSpPr>
        <p:spPr>
          <a:xfrm>
            <a:off x="893683" y="4001076"/>
            <a:ext cx="7083425" cy="693563"/>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smtClean="0">
                <a:solidFill>
                  <a:srgbClr val="C00000"/>
                </a:solidFill>
              </a:rPr>
              <a:t>中间人伪造公钥（假冒）</a:t>
            </a:r>
            <a:endParaRPr lang="zh-CN" altLang="en-US" sz="3600" b="1">
              <a:solidFill>
                <a:srgbClr val="C00000"/>
              </a:solidFill>
            </a:endParaRPr>
          </a:p>
        </p:txBody>
      </p:sp>
      <p:sp>
        <p:nvSpPr>
          <p:cNvPr id="14" name="标题 13"/>
          <p:cNvSpPr>
            <a:spLocks noGrp="1"/>
          </p:cNvSpPr>
          <p:nvPr>
            <p:ph type="title" idx="4294967295"/>
          </p:nvPr>
        </p:nvSpPr>
        <p:spPr>
          <a:xfrm>
            <a:off x="0" y="274638"/>
            <a:ext cx="8229600" cy="889000"/>
          </a:xfrm>
        </p:spPr>
        <p:txBody>
          <a:bodyPr>
            <a:normAutofit fontScale="90000"/>
          </a:bodyPr>
          <a:lstStyle/>
          <a:p>
            <a:r>
              <a:rPr lang="zh-CN" altLang="en-US" smtClean="0"/>
              <a:t>公钥管理问题的提出</a:t>
            </a:r>
            <a:r>
              <a:rPr lang="en-US" altLang="zh-CN" smtClean="0"/>
              <a:t>——</a:t>
            </a:r>
            <a:r>
              <a:rPr lang="zh-CN" altLang="en-US" smtClean="0"/>
              <a:t>中间人攻击</a:t>
            </a: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r>
              <a:rPr lang="zh-CN" altLang="en-US" smtClean="0"/>
              <a:t>公</a:t>
            </a:r>
            <a:r>
              <a:rPr lang="zh-CN" altLang="en-US"/>
              <a:t>钥</a:t>
            </a:r>
            <a:r>
              <a:rPr lang="zh-CN" altLang="en-US" smtClean="0"/>
              <a:t>公开：</a:t>
            </a:r>
            <a:endParaRPr lang="en-US" altLang="zh-CN" smtClean="0"/>
          </a:p>
          <a:p>
            <a:pPr lvl="1"/>
            <a:r>
              <a:rPr lang="zh-CN" altLang="en-US" smtClean="0"/>
              <a:t>不需机密性</a:t>
            </a:r>
            <a:endParaRPr lang="en-US" altLang="zh-CN" smtClean="0"/>
          </a:p>
          <a:p>
            <a:pPr lvl="1"/>
            <a:r>
              <a:rPr lang="zh-CN" altLang="en-US" smtClean="0"/>
              <a:t>但必需完整性（真实性）</a:t>
            </a:r>
            <a:endParaRPr lang="zh-CN" altLang="en-US" smtClean="0"/>
          </a:p>
          <a:p>
            <a:pPr lvl="2"/>
            <a:r>
              <a:rPr lang="zh-CN" altLang="en-US" smtClean="0"/>
              <a:t>攻击</a:t>
            </a:r>
            <a:r>
              <a:rPr lang="zh-CN" altLang="en-US"/>
              <a:t>者不能修改或替代通信接受方的公钥</a:t>
            </a:r>
            <a:endParaRPr lang="zh-CN" altLang="en-US"/>
          </a:p>
          <a:p>
            <a:r>
              <a:rPr lang="zh-CN" altLang="en-US" smtClean="0"/>
              <a:t>怎么公开？</a:t>
            </a:r>
            <a:endParaRPr lang="en-US" altLang="zh-CN" smtClean="0"/>
          </a:p>
          <a:p>
            <a:pPr lvl="1"/>
            <a:r>
              <a:rPr lang="zh-CN" altLang="en-US" smtClean="0"/>
              <a:t>不能</a:t>
            </a:r>
            <a:r>
              <a:rPr lang="zh-CN" altLang="en-US"/>
              <a:t>在公共媒体上直接不加保护地</a:t>
            </a:r>
            <a:r>
              <a:rPr lang="zh-CN" altLang="en-US" smtClean="0"/>
              <a:t>公布</a:t>
            </a:r>
            <a:endParaRPr lang="en-US" altLang="zh-CN" smtClean="0"/>
          </a:p>
          <a:p>
            <a:pPr lvl="1"/>
            <a:r>
              <a:rPr lang="zh-CN" altLang="en-US" smtClean="0"/>
              <a:t>验证公钥真实性</a:t>
            </a:r>
            <a:endParaRPr lang="zh-CN" altLang="en-US"/>
          </a:p>
          <a:p>
            <a:endParaRPr lang="en-US" altLang="zh-CN"/>
          </a:p>
        </p:txBody>
      </p:sp>
      <p:sp>
        <p:nvSpPr>
          <p:cNvPr id="287746" name="Rectangle 2"/>
          <p:cNvSpPr>
            <a:spLocks noGrp="1" noChangeArrowheads="1"/>
          </p:cNvSpPr>
          <p:nvPr>
            <p:ph type="title"/>
          </p:nvPr>
        </p:nvSpPr>
        <p:spPr/>
        <p:txBody>
          <a:bodyPr/>
          <a:lstStyle/>
          <a:p>
            <a:r>
              <a:rPr lang="zh-CN" altLang="en-US"/>
              <a:t>公钥管理问题的提出</a:t>
            </a:r>
            <a:endParaRPr lang="zh-CN" altLang="en-US"/>
          </a:p>
        </p:txBody>
      </p:sp>
    </p:spTree>
  </p:cSld>
  <p:clrMapOvr>
    <a:masterClrMapping/>
  </p:clrMapOvr>
  <p:transition spd="slow">
    <p:pull/>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将公钥与身份</a:t>
            </a:r>
            <a:r>
              <a:rPr lang="zh-CN" altLang="en-US" smtClean="0"/>
              <a:t>绑定</a:t>
            </a:r>
            <a:endParaRPr lang="en-US" altLang="zh-CN" smtClean="0"/>
          </a:p>
          <a:p>
            <a:pPr lvl="1"/>
            <a:r>
              <a:rPr lang="zh-CN" altLang="en-US" smtClean="0"/>
              <a:t>数字（公钥）证书</a:t>
            </a:r>
            <a:endParaRPr lang="zh-CN" altLang="en-US"/>
          </a:p>
          <a:p>
            <a:r>
              <a:rPr lang="zh-CN" altLang="en-US" smtClean="0"/>
              <a:t>由可信第三</a:t>
            </a:r>
            <a:r>
              <a:rPr lang="zh-CN" altLang="en-US"/>
              <a:t>方做</a:t>
            </a:r>
            <a:r>
              <a:rPr lang="zh-CN" altLang="en-US" smtClean="0"/>
              <a:t>担保</a:t>
            </a:r>
            <a:endParaRPr lang="en-US" altLang="zh-CN" smtClean="0"/>
          </a:p>
          <a:p>
            <a:pPr lvl="1"/>
            <a:r>
              <a:rPr lang="zh-CN" altLang="en-US" smtClean="0"/>
              <a:t>权威机构（</a:t>
            </a:r>
            <a:r>
              <a:rPr lang="en-US" altLang="zh-CN" smtClean="0"/>
              <a:t>CA</a:t>
            </a:r>
            <a:r>
              <a:rPr lang="zh-CN" altLang="en-US" smtClean="0"/>
              <a:t>）管理</a:t>
            </a:r>
            <a:r>
              <a:rPr lang="zh-CN" altLang="en-US"/>
              <a:t>、签名（盖章）</a:t>
            </a:r>
            <a:r>
              <a:rPr lang="zh-CN" altLang="en-US" smtClean="0"/>
              <a:t>、颁发</a:t>
            </a:r>
            <a:endParaRPr lang="en-US" altLang="zh-CN" smtClean="0"/>
          </a:p>
          <a:p>
            <a:r>
              <a:rPr lang="zh-CN" altLang="en-US"/>
              <a:t>其他</a:t>
            </a:r>
            <a:r>
              <a:rPr lang="zh-CN" altLang="en-US" smtClean="0"/>
              <a:t>用户验证证书</a:t>
            </a:r>
            <a:endParaRPr lang="en-US" altLang="zh-CN" smtClean="0"/>
          </a:p>
          <a:p>
            <a:pPr lvl="1"/>
            <a:r>
              <a:rPr lang="zh-CN" altLang="en-US" smtClean="0"/>
              <a:t>验证签名</a:t>
            </a:r>
            <a:endParaRPr lang="zh-CN" altLang="en-US"/>
          </a:p>
        </p:txBody>
      </p:sp>
      <p:sp>
        <p:nvSpPr>
          <p:cNvPr id="3" name="标题 2"/>
          <p:cNvSpPr>
            <a:spLocks noGrp="1"/>
          </p:cNvSpPr>
          <p:nvPr>
            <p:ph type="title"/>
          </p:nvPr>
        </p:nvSpPr>
        <p:spPr/>
        <p:txBody>
          <a:bodyPr/>
          <a:lstStyle/>
          <a:p>
            <a:r>
              <a:rPr lang="zh-CN" altLang="en-US" smtClean="0"/>
              <a:t>公钥管理解决方案</a:t>
            </a:r>
            <a:endParaRPr lang="zh-CN" altLang="en-US"/>
          </a:p>
        </p:txBody>
      </p:sp>
    </p:spTree>
  </p:cSld>
  <p:clrMapOvr>
    <a:masterClrMapping/>
  </p:clrMapOvr>
  <p:transition spd="slow">
    <p:pull/>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idx="1"/>
          </p:nvPr>
        </p:nvSpPr>
        <p:spPr/>
        <p:txBody>
          <a:bodyPr/>
          <a:lstStyle/>
          <a:p>
            <a:r>
              <a:rPr lang="zh-CN" altLang="en-US" smtClean="0"/>
              <a:t>数据结构</a:t>
            </a:r>
            <a:endParaRPr lang="zh-CN" altLang="en-US" smtClean="0"/>
          </a:p>
          <a:p>
            <a:pPr lvl="1"/>
            <a:r>
              <a:rPr lang="zh-CN" altLang="en-US" smtClean="0"/>
              <a:t>用户标识</a:t>
            </a:r>
            <a:endParaRPr lang="zh-CN" altLang="en-US" smtClean="0"/>
          </a:p>
          <a:p>
            <a:pPr lvl="1"/>
            <a:r>
              <a:rPr lang="zh-CN" altLang="en-US" smtClean="0"/>
              <a:t>公钥</a:t>
            </a:r>
            <a:endParaRPr lang="zh-CN" altLang="en-US" smtClean="0"/>
          </a:p>
          <a:p>
            <a:pPr lvl="1"/>
            <a:r>
              <a:rPr lang="en-US" altLang="zh-CN" smtClean="0"/>
              <a:t>CA</a:t>
            </a:r>
            <a:r>
              <a:rPr lang="zh-CN" altLang="en-US" smtClean="0"/>
              <a:t>签名</a:t>
            </a:r>
            <a:endParaRPr lang="zh-CN" altLang="en-US" smtClean="0"/>
          </a:p>
          <a:p>
            <a:r>
              <a:rPr lang="zh-CN" altLang="en-US" smtClean="0"/>
              <a:t>存储和分配无需保护</a:t>
            </a:r>
            <a:endParaRPr lang="en-US" altLang="zh-CN" smtClean="0"/>
          </a:p>
          <a:p>
            <a:pPr lvl="1"/>
            <a:r>
              <a:rPr lang="zh-CN" altLang="en-US" smtClean="0"/>
              <a:t>用户通过公钥证书交换各自公钥</a:t>
            </a:r>
            <a:endParaRPr lang="zh-CN" altLang="en-US" smtClean="0"/>
          </a:p>
          <a:p>
            <a:endParaRPr lang="zh-CN" altLang="en-US"/>
          </a:p>
        </p:txBody>
      </p:sp>
      <p:sp>
        <p:nvSpPr>
          <p:cNvPr id="289794" name="Rectangle 2"/>
          <p:cNvSpPr>
            <a:spLocks noGrp="1" noChangeArrowheads="1"/>
          </p:cNvSpPr>
          <p:nvPr>
            <p:ph type="title"/>
          </p:nvPr>
        </p:nvSpPr>
        <p:spPr/>
        <p:txBody>
          <a:bodyPr/>
          <a:lstStyle/>
          <a:p>
            <a:r>
              <a:rPr lang="zh-CN" altLang="en-US" smtClean="0"/>
              <a:t>公钥证书</a:t>
            </a:r>
            <a:endParaRPr lang="zh-CN" altLang="en-US"/>
          </a:p>
        </p:txBody>
      </p:sp>
    </p:spTree>
  </p:cSld>
  <p:clrMapOvr>
    <a:masterClrMapping/>
  </p:clrMapOvr>
  <p:transition spd="slow">
    <p:pull/>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Grp="1" noChangeAspect="1"/>
          </p:cNvGraphicFramePr>
          <p:nvPr>
            <p:ph idx="1"/>
          </p:nvPr>
        </p:nvGraphicFramePr>
        <p:xfrm>
          <a:off x="1052513" y="1481138"/>
          <a:ext cx="7038975" cy="4525962"/>
        </p:xfrm>
        <a:graphic>
          <a:graphicData uri="http://schemas.openxmlformats.org/presentationml/2006/ole">
            <mc:AlternateContent xmlns:mc="http://schemas.openxmlformats.org/markup-compatibility/2006">
              <mc:Choice xmlns:v="urn:schemas-microsoft-com:vml" Requires="v">
                <p:oleObj spid="_x0000_s3090" name="位图图像" r:id="rId1" imgW="8982075" imgH="5772150" progId="PBrush">
                  <p:embed/>
                </p:oleObj>
              </mc:Choice>
              <mc:Fallback>
                <p:oleObj name="位图图像" r:id="rId1" imgW="8982075" imgH="5772150" progId="PBrush">
                  <p:embed/>
                  <p:pic>
                    <p:nvPicPr>
                      <p:cNvPr id="0" name="Picture 10"/>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1481138"/>
                        <a:ext cx="703897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smtClean="0"/>
              <a:t>证书</a:t>
            </a:r>
            <a:r>
              <a:rPr lang="zh-CN" altLang="en-US" dirty="0" smtClean="0"/>
              <a:t>结构</a:t>
            </a:r>
            <a:endParaRPr lang="zh-CN" altLang="en-US" dirty="0"/>
          </a:p>
        </p:txBody>
      </p:sp>
    </p:spTree>
  </p:cSld>
  <p:clrMapOvr>
    <a:masterClrMapping/>
  </p:clrMapOvr>
  <p:transition spd="slow">
    <p:pull/>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𝐶</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𝐷</m:t>
                        </m:r>
                      </m:e>
                      <m:sub>
                        <m:sSub>
                          <m:sSubPr>
                            <m:ctrlPr>
                              <a:rPr lang="en-US" altLang="zh-CN" b="0" i="1" smtClean="0">
                                <a:latin typeface="Cambria Math" panose="02040503050406030204" pitchFamily="18" charset="0"/>
                              </a:rPr>
                            </m:ctrlPr>
                          </m:sSubPr>
                          <m:e>
                            <m:r>
                              <a:rPr lang="en-US" altLang="zh-CN" b="0" i="1" smtClean="0">
                                <a:latin typeface="Cambria Math"/>
                              </a:rPr>
                              <m:t>𝐾𝑅</m:t>
                            </m:r>
                          </m:e>
                          <m:sub>
                            <m:r>
                              <a:rPr lang="en-US" altLang="zh-CN" b="0" i="1" smtClean="0">
                                <a:latin typeface="Cambria Math"/>
                              </a:rPr>
                              <m:t>𝐶𝐴</m:t>
                            </m:r>
                          </m:sub>
                        </m:sSub>
                      </m:sub>
                    </m:sSub>
                    <m:r>
                      <a:rPr lang="en-US" altLang="zh-CN" b="0" i="1" smtClean="0">
                        <a:latin typeface="Cambria Math"/>
                      </a:rPr>
                      <m:t>[</m:t>
                    </m:r>
                    <m:r>
                      <a:rPr lang="en-US" altLang="zh-CN" b="0" i="1" smtClean="0">
                        <a:latin typeface="Cambria Math"/>
                      </a:rPr>
                      <m:t>𝑇</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𝐼𝐷</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𝐾𝑈</m:t>
                        </m:r>
                      </m:e>
                      <m:sub>
                        <m:r>
                          <a:rPr lang="en-US" altLang="zh-CN" b="0" i="1" smtClean="0">
                            <a:latin typeface="Cambria Math"/>
                          </a:rPr>
                          <m:t>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b="0" i="1" smtClean="0">
                            <a:latin typeface="Cambria Math"/>
                          </a:rPr>
                          <m:t>𝐶</m:t>
                        </m:r>
                        <m:r>
                          <a:rPr lang="en-US" altLang="zh-CN" i="1">
                            <a:latin typeface="Cambria Math"/>
                          </a:rPr>
                          <m:t>𝐴</m:t>
                        </m:r>
                      </m:sub>
                    </m:sSub>
                    <m:r>
                      <a:rPr lang="en-US" altLang="zh-CN" b="0" i="1" smtClean="0">
                        <a:latin typeface="Cambria Math"/>
                      </a:rPr>
                      <m:t>]</m:t>
                    </m:r>
                  </m:oMath>
                </a14:m>
                <a:endParaRPr lang="zh-CN" altLang="en-US"/>
              </a:p>
              <a:p>
                <a:pPr lvl="1"/>
                <a:r>
                  <a:rPr lang="zh-CN" altLang="en-US" smtClean="0"/>
                  <a:t>时</a:t>
                </a:r>
                <a:r>
                  <a:rPr lang="zh-CN" altLang="en-US"/>
                  <a:t>戳</a:t>
                </a:r>
                <a:r>
                  <a:rPr lang="en-US" altLang="zh-CN"/>
                  <a:t>T</a:t>
                </a:r>
                <a:r>
                  <a:rPr lang="zh-CN" altLang="en-US"/>
                  <a:t>保证</a:t>
                </a:r>
                <a:r>
                  <a:rPr lang="zh-CN" altLang="en-US" smtClean="0"/>
                  <a:t>证书时效性</a:t>
                </a:r>
                <a:r>
                  <a:rPr lang="zh-CN" altLang="en-US"/>
                  <a:t>，防止重放旧证书。</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𝐶</m:t>
                        </m:r>
                      </m:e>
                      <m:sub>
                        <m:r>
                          <a:rPr lang="en-US" altLang="zh-CN" i="1">
                            <a:latin typeface="Cambria Math"/>
                          </a:rPr>
                          <m:t>𝐴</m:t>
                        </m:r>
                      </m:sub>
                    </m:sSub>
                    <m:r>
                      <a:rPr lang="en-US" altLang="zh-CN" i="1">
                        <a:latin typeface="Cambria Math"/>
                      </a:rPr>
                      <m:t>=</m:t>
                    </m:r>
                    <m:d>
                      <m:dPr>
                        <m:begChr m:val="["/>
                        <m:endChr m:val="]"/>
                        <m:ctrlPr>
                          <a:rPr lang="en-US" altLang="zh-CN" i="1">
                            <a:latin typeface="Cambria Math" panose="02040503050406030204" pitchFamily="18" charset="0"/>
                          </a:rPr>
                        </m:ctrlPr>
                      </m:dPr>
                      <m:e>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e>
                    </m:d>
                    <m:r>
                      <a:rPr lang="en-US" altLang="zh-CN" b="0" i="1" smtClean="0">
                        <a:latin typeface="Cambria Math"/>
                      </a:rPr>
                      <m:t>||</m:t>
                    </m:r>
                    <m:sSub>
                      <m:sSubPr>
                        <m:ctrlPr>
                          <a:rPr lang="en-US" altLang="zh-CN" i="1">
                            <a:latin typeface="Cambria Math" panose="02040503050406030204" pitchFamily="18" charset="0"/>
                          </a:rPr>
                        </m:ctrlPr>
                      </m:sSubPr>
                      <m:e>
                        <m:r>
                          <a:rPr lang="en-US" altLang="zh-CN" b="0" i="1" smtClean="0">
                            <a:latin typeface="Cambria Math"/>
                          </a:rPr>
                          <m:t>𝑆𝑖𝑔</m:t>
                        </m:r>
                      </m:e>
                      <m:sub>
                        <m:r>
                          <a:rPr lang="en-US" altLang="zh-CN" i="1">
                            <a:latin typeface="Cambria Math"/>
                          </a:rPr>
                          <m:t>𝐶𝐴</m:t>
                        </m:r>
                      </m:sub>
                    </m:sSub>
                  </m:oMath>
                </a14:m>
                <a:endParaRPr lang="en-US" altLang="zh-CN"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𝑆𝑖𝑔</m:t>
                        </m:r>
                      </m:e>
                      <m:sub>
                        <m:r>
                          <a:rPr lang="en-US" altLang="zh-CN" i="1">
                            <a:latin typeface="Cambria Math"/>
                          </a:rPr>
                          <m:t>𝐶𝐴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𝐷</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𝑅</m:t>
                            </m:r>
                          </m:e>
                          <m:sub>
                            <m:r>
                              <a:rPr lang="en-US" altLang="zh-CN" i="1">
                                <a:latin typeface="Cambria Math"/>
                              </a:rPr>
                              <m:t>𝐶𝐴</m:t>
                            </m:r>
                          </m:sub>
                        </m:sSub>
                      </m:sub>
                    </m:sSub>
                    <m:d>
                      <m:dPr>
                        <m:ctrlPr>
                          <a:rPr lang="en-US" altLang="zh-CN" b="0" i="1" smtClean="0">
                            <a:latin typeface="Cambria Math" panose="02040503050406030204" pitchFamily="18" charset="0"/>
                          </a:rPr>
                        </m:ctrlPr>
                      </m:dPr>
                      <m:e>
                        <m:r>
                          <a:rPr lang="en-US" altLang="zh-CN" b="0" i="1" smtClean="0">
                            <a:latin typeface="Cambria Math"/>
                          </a:rPr>
                          <m:t>𝐻</m:t>
                        </m:r>
                      </m:e>
                    </m:d>
                  </m:oMath>
                </a14:m>
                <a:endParaRPr lang="en-US" altLang="zh-CN" b="0" smtClean="0"/>
              </a:p>
              <a:p>
                <a14:m>
                  <m:oMath xmlns:m="http://schemas.openxmlformats.org/officeDocument/2006/math">
                    <m:r>
                      <a:rPr lang="en-US" altLang="zh-CN" i="1">
                        <a:latin typeface="Cambria Math"/>
                      </a:rPr>
                      <m:t>𝐻</m:t>
                    </m:r>
                    <m:r>
                      <a:rPr lang="en-US" altLang="zh-CN" b="0" i="1" smtClean="0">
                        <a:latin typeface="Cambria Math"/>
                      </a:rPr>
                      <m:t>=</m:t>
                    </m:r>
                    <m:r>
                      <a:rPr lang="en-US" altLang="zh-CN" b="0" i="1" smtClean="0">
                        <a:latin typeface="Cambria Math"/>
                      </a:rPr>
                      <m:t>h𝑎𝑠h</m:t>
                    </m:r>
                    <m:r>
                      <a:rPr lang="en-US" altLang="zh-CN" b="0" i="1" smtClean="0">
                        <a:latin typeface="Cambria Math"/>
                      </a:rPr>
                      <m:t>([</m:t>
                    </m:r>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r>
                      <a:rPr lang="en-US" altLang="zh-CN" i="1">
                        <a:latin typeface="Cambria Math"/>
                      </a:rPr>
                      <m:t>]</m:t>
                    </m:r>
                    <m:r>
                      <a:rPr lang="en-US" altLang="zh-CN" b="0" i="1" smtClean="0">
                        <a:latin typeface="Cambria Math"/>
                      </a:rPr>
                      <m:t>)</m:t>
                    </m:r>
                    <m:r>
                      <a:rPr lang="en-US" altLang="zh-CN" i="1">
                        <a:latin typeface="Cambria Math"/>
                      </a:rPr>
                      <m:t> </m:t>
                    </m:r>
                  </m:oMath>
                </a14:m>
                <a:endParaRPr lang="en-US" altLang="zh-CN" smtClean="0"/>
              </a:p>
              <a:p>
                <a:r>
                  <a:rPr lang="zh-CN" altLang="en-US" smtClean="0"/>
                  <a:t>证书验证：</a:t>
                </a:r>
                <a:endParaRPr lang="en-US" altLang="zh-CN" i="1" smtClean="0">
                  <a:latin typeface="Cambria Math"/>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𝐸</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𝑈</m:t>
                            </m:r>
                          </m:e>
                          <m:sub>
                            <m:r>
                              <a:rPr lang="en-US" altLang="zh-CN" i="1">
                                <a:latin typeface="Cambria Math"/>
                              </a:rPr>
                              <m:t>𝐶𝐴</m:t>
                            </m:r>
                          </m:sub>
                        </m:sSub>
                      </m:sub>
                    </m:sSub>
                    <m:d>
                      <m:dPr>
                        <m:ctrlPr>
                          <a:rPr lang="en-US" altLang="zh-CN" i="1">
                            <a:latin typeface="Cambria Math" panose="02040503050406030204" pitchFamily="18" charset="0"/>
                          </a:rPr>
                        </m:ctrlPr>
                      </m:dPr>
                      <m:e>
                        <m:r>
                          <a:rPr lang="en-US" altLang="zh-CN" i="1">
                            <a:latin typeface="Cambria Math"/>
                          </a:rPr>
                          <m:t>𝐻</m:t>
                        </m:r>
                      </m:e>
                    </m:d>
                  </m:oMath>
                </a14:m>
                <a:endParaRPr lang="en-US" altLang="zh-CN"/>
              </a:p>
              <a:p>
                <a:pPr lvl="1"/>
                <a:r>
                  <a:rPr lang="en-US" altLang="zh-CN" smtClean="0"/>
                  <a:t>CA</a:t>
                </a:r>
                <a:r>
                  <a:rPr lang="zh-CN" altLang="en-US" smtClean="0"/>
                  <a:t>公钥获取：</a:t>
                </a:r>
                <a:r>
                  <a:rPr lang="en-US" altLang="zh-CN" smtClean="0"/>
                  <a:t>CA</a:t>
                </a:r>
                <a:r>
                  <a:rPr lang="zh-CN" altLang="en-US" smtClean="0"/>
                  <a:t>证书</a:t>
                </a:r>
                <a:endParaRPr lang="en-US" altLang="zh-CN" smtClean="0"/>
              </a:p>
              <a:p>
                <a:endParaRPr lang="zh-CN" altLang="en-US"/>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3" name="标题 2"/>
          <p:cNvSpPr>
            <a:spLocks noGrp="1"/>
          </p:cNvSpPr>
          <p:nvPr>
            <p:ph type="title"/>
          </p:nvPr>
        </p:nvSpPr>
        <p:spPr/>
        <p:txBody>
          <a:bodyPr/>
          <a:lstStyle/>
          <a:p>
            <a:r>
              <a:rPr lang="zh-CN" altLang="en-US" smtClean="0"/>
              <a:t>公钥证书形式</a:t>
            </a:r>
            <a:endParaRPr lang="zh-CN" altLang="en-US"/>
          </a:p>
        </p:txBody>
      </p:sp>
    </p:spTree>
  </p:cSld>
  <p:clrMapOvr>
    <a:masterClrMapping/>
  </p:clrMapOvr>
  <p:transition spd="slow">
    <p:pull/>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55972" y="1536700"/>
            <a:ext cx="2592387" cy="4406900"/>
            <a:chOff x="755972" y="1536700"/>
            <a:chExt cx="2592387" cy="4406900"/>
          </a:xfrm>
        </p:grpSpPr>
        <p:sp>
          <p:nvSpPr>
            <p:cNvPr id="16386" name="Rectangle 2"/>
            <p:cNvSpPr>
              <a:spLocks noChangeArrowheads="1"/>
            </p:cNvSpPr>
            <p:nvPr/>
          </p:nvSpPr>
          <p:spPr bwMode="auto">
            <a:xfrm>
              <a:off x="1298897" y="2303463"/>
              <a:ext cx="236537" cy="1841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p:nvSpPr>
            <p:cNvPr id="16387" name="Freeform 3"/>
            <p:cNvSpPr/>
            <p:nvPr/>
          </p:nvSpPr>
          <p:spPr bwMode="auto">
            <a:xfrm>
              <a:off x="755972" y="1536700"/>
              <a:ext cx="2592387" cy="750888"/>
            </a:xfrm>
            <a:custGeom>
              <a:avLst/>
              <a:gdLst>
                <a:gd name="T0" fmla="*/ 0 w 2161"/>
                <a:gd name="T1" fmla="*/ 749687 h 625"/>
                <a:gd name="T2" fmla="*/ 748565 w 2161"/>
                <a:gd name="T3" fmla="*/ 0 h 625"/>
                <a:gd name="T4" fmla="*/ 1900204 w 2161"/>
                <a:gd name="T5" fmla="*/ 0 h 625"/>
                <a:gd name="T6" fmla="*/ 2591187 w 2161"/>
                <a:gd name="T7" fmla="*/ 749687 h 625"/>
                <a:gd name="T8" fmla="*/ 0 60000 65536"/>
                <a:gd name="T9" fmla="*/ 0 60000 65536"/>
                <a:gd name="T10" fmla="*/ 0 60000 65536"/>
                <a:gd name="T11" fmla="*/ 0 60000 65536"/>
                <a:gd name="T12" fmla="*/ 0 w 2161"/>
                <a:gd name="T13" fmla="*/ 0 h 625"/>
                <a:gd name="T14" fmla="*/ 2161 w 2161"/>
                <a:gd name="T15" fmla="*/ 625 h 625"/>
              </a:gdLst>
              <a:ahLst/>
              <a:cxnLst>
                <a:cxn ang="T8">
                  <a:pos x="T0" y="T1"/>
                </a:cxn>
                <a:cxn ang="T9">
                  <a:pos x="T2" y="T3"/>
                </a:cxn>
                <a:cxn ang="T10">
                  <a:pos x="T4" y="T5"/>
                </a:cxn>
                <a:cxn ang="T11">
                  <a:pos x="T6" y="T7"/>
                </a:cxn>
              </a:cxnLst>
              <a:rect l="T12" t="T13" r="T14" b="T15"/>
              <a:pathLst>
                <a:path w="2161" h="625">
                  <a:moveTo>
                    <a:pt x="0" y="624"/>
                  </a:moveTo>
                  <a:lnTo>
                    <a:pt x="624" y="0"/>
                  </a:lnTo>
                  <a:lnTo>
                    <a:pt x="1584" y="0"/>
                  </a:lnTo>
                  <a:lnTo>
                    <a:pt x="2160" y="624"/>
                  </a:lnTo>
                </a:path>
              </a:pathLst>
            </a:cu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6388" name="Rectangle 4"/>
            <p:cNvSpPr>
              <a:spLocks noChangeArrowheads="1"/>
            </p:cNvSpPr>
            <p:nvPr/>
          </p:nvSpPr>
          <p:spPr bwMode="auto">
            <a:xfrm>
              <a:off x="760734" y="2289175"/>
              <a:ext cx="2581275" cy="3654425"/>
            </a:xfrm>
            <a:prstGeom prst="rect">
              <a:avLst/>
            </a:prstGeom>
          </p:spPr>
          <p:style>
            <a:lnRef idx="2">
              <a:schemeClr val="accent4"/>
            </a:lnRef>
            <a:fillRef idx="1">
              <a:schemeClr val="lt1"/>
            </a:fillRef>
            <a:effectRef idx="0">
              <a:schemeClr val="accent4"/>
            </a:effectRef>
            <a:fontRef idx="minor">
              <a:schemeClr val="dk1"/>
            </a:fontRef>
          </p:style>
          <p:txBody>
            <a:bodyPr wrap="none" anchor="ctr"/>
            <a:lstStyle/>
            <a:p>
              <a:endParaRPr lang="zh-CN" altLang="en-US"/>
            </a:p>
          </p:txBody>
        </p:sp>
        <p:sp>
          <p:nvSpPr>
            <p:cNvPr id="16389" name="Oval 5"/>
            <p:cNvSpPr>
              <a:spLocks noChangeArrowheads="1"/>
            </p:cNvSpPr>
            <p:nvPr/>
          </p:nvSpPr>
          <p:spPr bwMode="auto">
            <a:xfrm>
              <a:off x="1913259" y="1598613"/>
              <a:ext cx="393700" cy="393700"/>
            </a:xfrm>
            <a:prstGeom prst="ellipse">
              <a:avLst/>
            </a:prstGeom>
            <a:solidFill>
              <a:srgbClr val="FFFFA3"/>
            </a:solidFill>
            <a:ln w="12700">
              <a:solidFill>
                <a:schemeClr val="bg2"/>
              </a:solidFill>
              <a:round/>
            </a:ln>
          </p:spPr>
          <p:txBody>
            <a:bodyPr wrap="none" anchor="ctr"/>
            <a:lstStyle/>
            <a:p>
              <a:endParaRPr lang="zh-CN" altLang="en-US"/>
            </a:p>
          </p:txBody>
        </p:sp>
        <p:sp>
          <p:nvSpPr>
            <p:cNvPr id="16390" name="Rectangle 6"/>
            <p:cNvSpPr>
              <a:spLocks noChangeArrowheads="1"/>
            </p:cNvSpPr>
            <p:nvPr/>
          </p:nvSpPr>
          <p:spPr bwMode="auto">
            <a:xfrm>
              <a:off x="981769" y="2524125"/>
              <a:ext cx="207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spcBef>
                  <a:spcPct val="50000"/>
                </a:spcBef>
              </a:pPr>
              <a:r>
                <a:rPr kumimoji="0" lang="zh-CN" altLang="en-US" sz="1800" b="1">
                  <a:solidFill>
                    <a:srgbClr val="333399"/>
                  </a:solidFill>
                  <a:latin typeface="Arial" panose="020B0604020202020204" pitchFamily="34" charset="0"/>
                </a:rPr>
                <a:t>证书序列号 </a:t>
              </a:r>
              <a:r>
                <a:rPr kumimoji="0" lang="en-US" altLang="zh-CN" sz="1800" b="1">
                  <a:solidFill>
                    <a:srgbClr val="333399"/>
                  </a:solidFill>
                  <a:latin typeface="Arial" panose="020B0604020202020204" pitchFamily="34" charset="0"/>
                </a:rPr>
                <a:t>xxxxx</a:t>
              </a:r>
              <a:r>
                <a:rPr kumimoji="0" lang="en-US" altLang="zh-CN" sz="1000" b="1">
                  <a:solidFill>
                    <a:srgbClr val="333399"/>
                  </a:solidFill>
                  <a:latin typeface="Arial" panose="020B0604020202020204" pitchFamily="34" charset="0"/>
                </a:rPr>
                <a:t>:</a:t>
              </a:r>
              <a:endParaRPr kumimoji="0" lang="en-US" altLang="zh-CN" sz="1000" b="1">
                <a:latin typeface="Arial" panose="020B0604020202020204" pitchFamily="34" charset="0"/>
              </a:endParaRPr>
            </a:p>
          </p:txBody>
        </p:sp>
        <p:sp>
          <p:nvSpPr>
            <p:cNvPr id="16391" name="Rectangle 7"/>
            <p:cNvSpPr>
              <a:spLocks noChangeArrowheads="1"/>
            </p:cNvSpPr>
            <p:nvPr/>
          </p:nvSpPr>
          <p:spPr bwMode="auto">
            <a:xfrm>
              <a:off x="862334" y="2974975"/>
              <a:ext cx="2379663" cy="366713"/>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800" b="1">
                  <a:solidFill>
                    <a:srgbClr val="FFFF00"/>
                  </a:solidFill>
                  <a:latin typeface="Arial" panose="020B0604020202020204" pitchFamily="34" charset="0"/>
                </a:rPr>
                <a:t>有效期</a:t>
              </a:r>
              <a:r>
                <a:rPr kumimoji="0" lang="en-US" altLang="zh-CN" sz="800" b="1">
                  <a:solidFill>
                    <a:srgbClr val="FFFF00"/>
                  </a:solidFill>
                  <a:latin typeface="Arial" panose="020B0604020202020204" pitchFamily="34" charset="0"/>
                </a:rPr>
                <a:t>:  Nov.08,2001 - Nov.08,2008</a:t>
              </a:r>
              <a:endParaRPr kumimoji="0" lang="en-US" altLang="zh-CN" sz="800" b="1">
                <a:solidFill>
                  <a:srgbClr val="FFFF00"/>
                </a:solidFill>
                <a:latin typeface="Arial" panose="020B0604020202020204" pitchFamily="34" charset="0"/>
              </a:endParaRPr>
            </a:p>
          </p:txBody>
        </p:sp>
        <p:sp>
          <p:nvSpPr>
            <p:cNvPr id="16392" name="Rectangle 8"/>
            <p:cNvSpPr>
              <a:spLocks noChangeArrowheads="1"/>
            </p:cNvSpPr>
            <p:nvPr/>
          </p:nvSpPr>
          <p:spPr bwMode="auto">
            <a:xfrm>
              <a:off x="862334" y="3461457"/>
              <a:ext cx="2371725" cy="83163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600" b="1" smtClean="0">
                  <a:solidFill>
                    <a:srgbClr val="333399"/>
                  </a:solidFill>
                  <a:latin typeface="Arial" panose="020B0604020202020204" pitchFamily="34" charset="0"/>
                </a:rPr>
                <a:t>用户名</a:t>
              </a:r>
              <a:br>
                <a:rPr kumimoji="0" lang="zh-CN" altLang="en-US" sz="1600" b="1" smtClean="0">
                  <a:solidFill>
                    <a:srgbClr val="333399"/>
                  </a:solidFill>
                  <a:latin typeface="Arial" panose="020B0604020202020204" pitchFamily="34" charset="0"/>
                </a:rPr>
              </a:br>
              <a:r>
                <a:rPr kumimoji="0" lang="zh-CN" altLang="en-US" sz="1600" b="1" smtClean="0">
                  <a:solidFill>
                    <a:srgbClr val="333399"/>
                  </a:solidFill>
                  <a:latin typeface="Arial" panose="020B0604020202020204" pitchFamily="34" charset="0"/>
                </a:rPr>
                <a:t>组织名</a:t>
              </a:r>
              <a:endParaRPr kumimoji="0" lang="en-US" altLang="zh-CN" sz="1600" b="1" smtClean="0">
                <a:solidFill>
                  <a:srgbClr val="333399"/>
                </a:solidFill>
                <a:latin typeface="Arial" panose="020B0604020202020204" pitchFamily="34" charset="0"/>
              </a:endParaRPr>
            </a:p>
            <a:p>
              <a:pPr>
                <a:spcBef>
                  <a:spcPts val="0"/>
                </a:spcBef>
              </a:pPr>
              <a:r>
                <a:rPr lang="zh-CN" altLang="en-US" sz="1600" b="1">
                  <a:solidFill>
                    <a:srgbClr val="333399"/>
                  </a:solidFill>
                </a:rPr>
                <a:t>部门</a:t>
              </a:r>
              <a:endParaRPr lang="zh-CN" altLang="en-US" sz="1600" b="1">
                <a:solidFill>
                  <a:srgbClr val="333399"/>
                </a:solidFill>
              </a:endParaRPr>
            </a:p>
          </p:txBody>
        </p:sp>
        <p:sp>
          <p:nvSpPr>
            <p:cNvPr id="16393" name="Rectangle 9"/>
            <p:cNvSpPr>
              <a:spLocks noChangeArrowheads="1"/>
            </p:cNvSpPr>
            <p:nvPr/>
          </p:nvSpPr>
          <p:spPr bwMode="auto">
            <a:xfrm>
              <a:off x="2121222" y="5214938"/>
              <a:ext cx="873125" cy="3365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0" lang="en-US" altLang="zh-CN" sz="1600" b="1">
                  <a:solidFill>
                    <a:srgbClr val="FFFF00"/>
                  </a:solidFill>
                  <a:latin typeface="Arial" panose="020B0604020202020204" pitchFamily="34" charset="0"/>
                </a:rPr>
                <a:t>Status:</a:t>
              </a:r>
              <a:endParaRPr kumimoji="0" lang="en-US" altLang="zh-CN" sz="1600" b="1">
                <a:solidFill>
                  <a:schemeClr val="accent1"/>
                </a:solidFill>
                <a:latin typeface="Arial" panose="020B0604020202020204" pitchFamily="34" charset="0"/>
              </a:endParaRPr>
            </a:p>
          </p:txBody>
        </p:sp>
        <p:sp>
          <p:nvSpPr>
            <p:cNvPr id="16395" name="Line 11"/>
            <p:cNvSpPr>
              <a:spLocks noChangeShapeType="1"/>
            </p:cNvSpPr>
            <p:nvPr/>
          </p:nvSpPr>
          <p:spPr bwMode="auto">
            <a:xfrm>
              <a:off x="755972" y="5191125"/>
              <a:ext cx="2590800" cy="0"/>
            </a:xfrm>
            <a:prstGeom prst="line">
              <a:avLst/>
            </a:prstGeom>
            <a:noFill/>
            <a:ln w="25400">
              <a:solidFill>
                <a:schemeClr val="bg2"/>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Oval 13"/>
            <p:cNvSpPr>
              <a:spLocks noChangeArrowheads="1"/>
            </p:cNvSpPr>
            <p:nvPr/>
          </p:nvSpPr>
          <p:spPr bwMode="auto">
            <a:xfrm>
              <a:off x="1894209" y="1590675"/>
              <a:ext cx="431800" cy="422275"/>
            </a:xfrm>
            <a:prstGeom prst="ellipse">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none" anchor="ctr"/>
            <a:lstStyle/>
            <a:p>
              <a:endParaRPr lang="zh-CN" altLang="en-US"/>
            </a:p>
          </p:txBody>
        </p:sp>
      </p:grpSp>
      <p:sp>
        <p:nvSpPr>
          <p:cNvPr id="16394" name="Rectangle 10"/>
          <p:cNvSpPr>
            <a:spLocks noChangeArrowheads="1"/>
          </p:cNvSpPr>
          <p:nvPr/>
        </p:nvSpPr>
        <p:spPr bwMode="auto">
          <a:xfrm>
            <a:off x="909761" y="4398963"/>
            <a:ext cx="2255838" cy="85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anose="020B0604020202020204" pitchFamily="34" charset="0"/>
              </a:rPr>
              <a:t>公钥</a:t>
            </a:r>
            <a:r>
              <a:rPr kumimoji="0" lang="en-US" altLang="zh-CN" b="1">
                <a:solidFill>
                  <a:srgbClr val="333399"/>
                </a:solidFill>
                <a:latin typeface="Arial" panose="020B0604020202020204" pitchFamily="34" charset="0"/>
              </a:rPr>
              <a:t>:</a:t>
            </a:r>
            <a:r>
              <a:rPr kumimoji="0" lang="en-US" altLang="zh-CN" sz="1050" b="1">
                <a:latin typeface="Arial" panose="020B0604020202020204" pitchFamily="34" charset="0"/>
              </a:rPr>
              <a:t> </a:t>
            </a:r>
            <a:r>
              <a:rPr kumimoji="0" lang="en-US" altLang="zh-CN" sz="1050" b="1">
                <a:solidFill>
                  <a:srgbClr val="3333CC"/>
                </a:solidFill>
                <a:latin typeface="Arial" panose="020B0604020202020204" pitchFamily="34" charset="0"/>
              </a:rPr>
              <a:t>ie86502hhd009dkias736ed55ewfgk98dszbcvcqm85k309nviidywtoofkkr2834kl</a:t>
            </a:r>
            <a:endParaRPr kumimoji="0" lang="en-US" altLang="zh-CN" sz="1050" b="1">
              <a:solidFill>
                <a:srgbClr val="3333CC"/>
              </a:solidFill>
              <a:latin typeface="Arial" panose="020B0604020202020204" pitchFamily="34" charset="0"/>
            </a:endParaRPr>
          </a:p>
        </p:txBody>
      </p:sp>
      <p:sp>
        <p:nvSpPr>
          <p:cNvPr id="16396" name="Rectangle 12"/>
          <p:cNvSpPr>
            <a:spLocks noChangeArrowheads="1"/>
          </p:cNvSpPr>
          <p:nvPr/>
        </p:nvSpPr>
        <p:spPr bwMode="auto">
          <a:xfrm>
            <a:off x="862334" y="5538076"/>
            <a:ext cx="237013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anose="020B0604020202020204" pitchFamily="34" charset="0"/>
              </a:rPr>
              <a:t>签名信息</a:t>
            </a:r>
            <a:endParaRPr kumimoji="0" lang="zh-CN" altLang="en-US" b="1">
              <a:solidFill>
                <a:srgbClr val="3333CC"/>
              </a:solidFill>
              <a:latin typeface="Arial" panose="020B0604020202020204" pitchFamily="34" charset="0"/>
            </a:endParaRPr>
          </a:p>
        </p:txBody>
      </p:sp>
      <p:grpSp>
        <p:nvGrpSpPr>
          <p:cNvPr id="7" name="组合 6"/>
          <p:cNvGrpSpPr/>
          <p:nvPr/>
        </p:nvGrpSpPr>
        <p:grpSpPr>
          <a:xfrm>
            <a:off x="2503809" y="1497013"/>
            <a:ext cx="4046538" cy="3459162"/>
            <a:chOff x="2133600" y="1497013"/>
            <a:chExt cx="4046538" cy="3459162"/>
          </a:xfrm>
        </p:grpSpPr>
        <p:sp>
          <p:nvSpPr>
            <p:cNvPr id="16399" name="Line 15"/>
            <p:cNvSpPr>
              <a:spLocks noChangeShapeType="1"/>
            </p:cNvSpPr>
            <p:nvPr/>
          </p:nvSpPr>
          <p:spPr bwMode="auto">
            <a:xfrm rot="872590" flipH="1">
              <a:off x="2133600" y="2103438"/>
              <a:ext cx="3322638" cy="2852737"/>
            </a:xfrm>
            <a:prstGeom prst="line">
              <a:avLst/>
            </a:prstGeom>
            <a:noFill/>
            <a:ln w="57150">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400" name="Group 16"/>
            <p:cNvGrpSpPr/>
            <p:nvPr/>
          </p:nvGrpSpPr>
          <p:grpSpPr bwMode="auto">
            <a:xfrm>
              <a:off x="3570288" y="1497013"/>
              <a:ext cx="2609850" cy="1238250"/>
              <a:chOff x="2249" y="943"/>
              <a:chExt cx="1644" cy="780"/>
            </a:xfrm>
          </p:grpSpPr>
          <p:sp>
            <p:nvSpPr>
              <p:cNvPr id="16412" name="Text Box 17"/>
              <p:cNvSpPr txBox="1">
                <a:spLocks noChangeArrowheads="1"/>
              </p:cNvSpPr>
              <p:nvPr/>
            </p:nvSpPr>
            <p:spPr bwMode="auto">
              <a:xfrm>
                <a:off x="2249" y="943"/>
                <a:ext cx="16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b="1">
                    <a:latin typeface="Arial" panose="020B0604020202020204" pitchFamily="34" charset="0"/>
                  </a:rPr>
                  <a:t>公钥</a:t>
                </a:r>
                <a:endParaRPr kumimoji="0" lang="zh-CN" altLang="en-US" sz="2000" b="1">
                  <a:latin typeface="Arial" panose="020B0604020202020204" pitchFamily="34" charset="0"/>
                </a:endParaRPr>
              </a:p>
            </p:txBody>
          </p:sp>
          <p:pic>
            <p:nvPicPr>
              <p:cNvPr id="16413" name="Picture 18" descr="key-gree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08" y="1139"/>
                <a:ext cx="1285"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6411" name="Picture 22" descr="CA-RSA-tr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359" y="3657600"/>
            <a:ext cx="2820988"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4" name="Text Box 28"/>
          <p:cNvSpPr txBox="1">
            <a:spLocks noChangeArrowheads="1"/>
          </p:cNvSpPr>
          <p:nvPr/>
        </p:nvSpPr>
        <p:spPr bwMode="auto">
          <a:xfrm>
            <a:off x="1143000" y="228600"/>
            <a:ext cx="5159375" cy="519113"/>
          </a:xfrm>
          <a:prstGeom prst="rect">
            <a:avLst/>
          </a:prstGeom>
          <a:noFill/>
          <a:ln w="9525">
            <a:noFill/>
            <a:miter lim="800000"/>
          </a:ln>
          <a:effectLst/>
        </p:spPr>
        <p:txBody>
          <a:bodyPr wrap="none" lIns="90000" tIns="46800" rIns="90000" bIns="46800">
            <a:spAutoFit/>
          </a:bodyPr>
          <a:lstStyle/>
          <a:p>
            <a:pPr algn="ctr">
              <a:spcBef>
                <a:spcPct val="50000"/>
              </a:spcBef>
              <a:defRPr/>
            </a:pPr>
            <a:r>
              <a:rPr lang="zh-CN" altLang="en-US" sz="2800">
                <a:solidFill>
                  <a:srgbClr val="0066FF"/>
                </a:solidFill>
                <a:effectLst>
                  <a:outerShdw blurRad="38100" dist="38100" dir="2700000" algn="tl">
                    <a:srgbClr val="000000"/>
                  </a:outerShdw>
                </a:effectLst>
              </a:rPr>
              <a:t>证书、公私钥和认证机构的关系</a:t>
            </a:r>
            <a:endParaRPr lang="zh-CN" altLang="en-US" sz="2800">
              <a:solidFill>
                <a:srgbClr val="0066FF"/>
              </a:solidFill>
              <a:effectLst>
                <a:outerShdw blurRad="38100" dist="38100" dir="2700000" algn="tl">
                  <a:srgbClr val="000000"/>
                </a:outerShdw>
              </a:effectLst>
            </a:endParaRPr>
          </a:p>
        </p:txBody>
      </p:sp>
      <p:sp>
        <p:nvSpPr>
          <p:cNvPr id="6" name="标题 5"/>
          <p:cNvSpPr>
            <a:spLocks noGrp="1"/>
          </p:cNvSpPr>
          <p:nvPr>
            <p:ph type="title"/>
          </p:nvPr>
        </p:nvSpPr>
        <p:spPr/>
        <p:txBody>
          <a:bodyPr>
            <a:normAutofit/>
          </a:bodyPr>
          <a:lstStyle/>
          <a:p>
            <a:r>
              <a:rPr lang="zh-CN" altLang="en-US" smtClean="0"/>
              <a:t>公钥证书</a:t>
            </a:r>
            <a:endParaRPr lang="zh-CN" altLang="en-US"/>
          </a:p>
        </p:txBody>
      </p:sp>
      <p:grpSp>
        <p:nvGrpSpPr>
          <p:cNvPr id="11" name="组合 10"/>
          <p:cNvGrpSpPr/>
          <p:nvPr/>
        </p:nvGrpSpPr>
        <p:grpSpPr>
          <a:xfrm>
            <a:off x="2503809" y="4621213"/>
            <a:ext cx="3446463" cy="1322387"/>
            <a:chOff x="2503809" y="4621213"/>
            <a:chExt cx="3446463" cy="1322387"/>
          </a:xfrm>
        </p:grpSpPr>
        <p:sp>
          <p:nvSpPr>
            <p:cNvPr id="16409" name="Line 23"/>
            <p:cNvSpPr>
              <a:spLocks noChangeShapeType="1"/>
            </p:cNvSpPr>
            <p:nvPr/>
          </p:nvSpPr>
          <p:spPr bwMode="auto">
            <a:xfrm flipH="1">
              <a:off x="2503809" y="4621213"/>
              <a:ext cx="3446463" cy="992188"/>
            </a:xfrm>
            <a:prstGeom prst="line">
              <a:avLst/>
            </a:prstGeom>
            <a:noFill/>
            <a:ln w="57150">
              <a:solidFill>
                <a:srgbClr val="FF00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圆角矩形标注 8"/>
            <p:cNvSpPr/>
            <p:nvPr/>
          </p:nvSpPr>
          <p:spPr>
            <a:xfrm>
              <a:off x="4165128" y="5383213"/>
              <a:ext cx="838920" cy="560387"/>
            </a:xfrm>
            <a:prstGeom prst="wedgeRoundRectCallout">
              <a:avLst>
                <a:gd name="adj1" fmla="val -109393"/>
                <a:gd name="adj2" fmla="val -5648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smtClean="0">
                  <a:solidFill>
                    <a:srgbClr val="C00000"/>
                  </a:solidFill>
                </a:rPr>
                <a:t>私钥签名</a:t>
              </a:r>
              <a:endParaRPr lang="zh-CN" altLang="en-US" b="1">
                <a:solidFill>
                  <a:srgbClr val="C00000"/>
                </a:solidFill>
              </a:endParaRPr>
            </a:p>
          </p:txBody>
        </p:sp>
      </p:grpSp>
      <p:grpSp>
        <p:nvGrpSpPr>
          <p:cNvPr id="12" name="组合 11"/>
          <p:cNvGrpSpPr/>
          <p:nvPr/>
        </p:nvGrpSpPr>
        <p:grpSpPr>
          <a:xfrm>
            <a:off x="5381625" y="1630363"/>
            <a:ext cx="3416300" cy="2030412"/>
            <a:chOff x="5381625" y="1630363"/>
            <a:chExt cx="3416300" cy="2030412"/>
          </a:xfrm>
        </p:grpSpPr>
        <p:grpSp>
          <p:nvGrpSpPr>
            <p:cNvPr id="38" name="Group 24"/>
            <p:cNvGrpSpPr/>
            <p:nvPr/>
          </p:nvGrpSpPr>
          <p:grpSpPr bwMode="auto">
            <a:xfrm>
              <a:off x="5964238" y="2032000"/>
              <a:ext cx="2833687" cy="1362075"/>
              <a:chOff x="3757" y="1280"/>
              <a:chExt cx="1785" cy="858"/>
            </a:xfrm>
          </p:grpSpPr>
          <p:sp>
            <p:nvSpPr>
              <p:cNvPr id="39" name="Text Box 25"/>
              <p:cNvSpPr txBox="1">
                <a:spLocks noChangeArrowheads="1"/>
              </p:cNvSpPr>
              <p:nvPr/>
            </p:nvSpPr>
            <p:spPr bwMode="auto">
              <a:xfrm>
                <a:off x="4186" y="1280"/>
                <a:ext cx="1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b="1">
                    <a:latin typeface="Arial" panose="020B0604020202020204" pitchFamily="34" charset="0"/>
                  </a:rPr>
                  <a:t>私钥</a:t>
                </a:r>
                <a:endParaRPr kumimoji="0" lang="zh-CN" altLang="en-US" b="1">
                  <a:latin typeface="!Neo'k Oz Handicraft" pitchFamily="66" charset="0"/>
                </a:endParaRPr>
              </a:p>
            </p:txBody>
          </p:sp>
          <p:pic>
            <p:nvPicPr>
              <p:cNvPr id="40" name="Picture 26" descr="red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757" y="1490"/>
                <a:ext cx="126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 name="Oval 27"/>
            <p:cNvSpPr>
              <a:spLocks noChangeArrowheads="1"/>
            </p:cNvSpPr>
            <p:nvPr/>
          </p:nvSpPr>
          <p:spPr bwMode="auto">
            <a:xfrm>
              <a:off x="5381625" y="1630363"/>
              <a:ext cx="3357563" cy="2030412"/>
            </a:xfrm>
            <a:prstGeom prst="ellipse">
              <a:avLst/>
            </a:prstGeom>
            <a:noFill/>
            <a:ln w="57150">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6394"/>
                                        </p:tgtEl>
                                        <p:attrNameLst>
                                          <p:attrName>style.visibility</p:attrName>
                                        </p:attrNameLst>
                                      </p:cBhvr>
                                      <p:to>
                                        <p:strVal val="visible"/>
                                      </p:to>
                                    </p:set>
                                    <p:anim calcmode="lin" valueType="num">
                                      <p:cBhvr additive="base">
                                        <p:cTn id="22" dur="500" fill="hold"/>
                                        <p:tgtEl>
                                          <p:spTgt spid="16394"/>
                                        </p:tgtEl>
                                        <p:attrNameLst>
                                          <p:attrName>ppt_x</p:attrName>
                                        </p:attrNameLst>
                                      </p:cBhvr>
                                      <p:tavLst>
                                        <p:tav tm="0">
                                          <p:val>
                                            <p:strVal val="#ppt_x"/>
                                          </p:val>
                                        </p:tav>
                                        <p:tav tm="100000">
                                          <p:val>
                                            <p:strVal val="#ppt_x"/>
                                          </p:val>
                                        </p:tav>
                                      </p:tavLst>
                                    </p:anim>
                                    <p:anim calcmode="lin" valueType="num">
                                      <p:cBhvr additive="base">
                                        <p:cTn id="23"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411"/>
                                        </p:tgtEl>
                                        <p:attrNameLst>
                                          <p:attrName>style.visibility</p:attrName>
                                        </p:attrNameLst>
                                      </p:cBhvr>
                                      <p:to>
                                        <p:strVal val="visible"/>
                                      </p:to>
                                    </p:set>
                                    <p:anim calcmode="lin" valueType="num">
                                      <p:cBhvr additive="base">
                                        <p:cTn id="28" dur="500" fill="hold"/>
                                        <p:tgtEl>
                                          <p:spTgt spid="16411"/>
                                        </p:tgtEl>
                                        <p:attrNameLst>
                                          <p:attrName>ppt_x</p:attrName>
                                        </p:attrNameLst>
                                      </p:cBhvr>
                                      <p:tavLst>
                                        <p:tav tm="0">
                                          <p:val>
                                            <p:strVal val="#ppt_x"/>
                                          </p:val>
                                        </p:tav>
                                        <p:tav tm="100000">
                                          <p:val>
                                            <p:strVal val="#ppt_x"/>
                                          </p:val>
                                        </p:tav>
                                      </p:tavLst>
                                    </p:anim>
                                    <p:anim calcmode="lin" valueType="num">
                                      <p:cBhvr additive="base">
                                        <p:cTn id="29" dur="500" fill="hold"/>
                                        <p:tgtEl>
                                          <p:spTgt spid="164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396"/>
                                        </p:tgtEl>
                                        <p:attrNameLst>
                                          <p:attrName>style.visibility</p:attrName>
                                        </p:attrNameLst>
                                      </p:cBhvr>
                                      <p:to>
                                        <p:strVal val="visible"/>
                                      </p:to>
                                    </p:set>
                                    <p:anim calcmode="lin" valueType="num">
                                      <p:cBhvr additive="base">
                                        <p:cTn id="34" dur="500" fill="hold"/>
                                        <p:tgtEl>
                                          <p:spTgt spid="16396"/>
                                        </p:tgtEl>
                                        <p:attrNameLst>
                                          <p:attrName>ppt_x</p:attrName>
                                        </p:attrNameLst>
                                      </p:cBhvr>
                                      <p:tavLst>
                                        <p:tav tm="0">
                                          <p:val>
                                            <p:strVal val="#ppt_x"/>
                                          </p:val>
                                        </p:tav>
                                        <p:tav tm="100000">
                                          <p:val>
                                            <p:strVal val="#ppt_x"/>
                                          </p:val>
                                        </p:tav>
                                      </p:tavLst>
                                    </p:anim>
                                    <p:anim calcmode="lin" valueType="num">
                                      <p:cBhvr additive="base">
                                        <p:cTn id="35" dur="500" fill="hold"/>
                                        <p:tgtEl>
                                          <p:spTgt spid="16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p:bldP spid="163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3" name="Rectangle 3"/>
          <p:cNvSpPr>
            <a:spLocks noGrp="1" noChangeArrowheads="1"/>
          </p:cNvSpPr>
          <p:nvPr>
            <p:ph idx="1"/>
          </p:nvPr>
        </p:nvSpPr>
        <p:spPr/>
        <p:txBody>
          <a:bodyPr/>
          <a:lstStyle/>
          <a:p>
            <a:r>
              <a:rPr lang="zh-CN" altLang="en-US" smtClean="0"/>
              <a:t>完整性（</a:t>
            </a:r>
            <a:r>
              <a:rPr lang="en-US" smtClean="0"/>
              <a:t>Data Integrity</a:t>
            </a:r>
            <a:r>
              <a:rPr lang="zh-CN" altLang="en-US" smtClean="0"/>
              <a:t>） </a:t>
            </a:r>
            <a:endParaRPr lang="en-US" altLang="zh-CN" smtClean="0"/>
          </a:p>
          <a:p>
            <a:pPr lvl="1"/>
            <a:r>
              <a:rPr lang="zh-CN" altLang="en-US" smtClean="0"/>
              <a:t>确保接收方接收到的数据是发送方所发送的数据 </a:t>
            </a:r>
            <a:endParaRPr lang="en-AU" altLang="zh-CN" smtClean="0"/>
          </a:p>
          <a:p>
            <a:r>
              <a:rPr lang="zh-CN" altLang="en-US" smtClean="0"/>
              <a:t>不可抵赖性（</a:t>
            </a:r>
            <a:r>
              <a:rPr lang="en-US" smtClean="0"/>
              <a:t>Non-Repudiation</a:t>
            </a:r>
            <a:r>
              <a:rPr lang="zh-CN" altLang="en-US" smtClean="0"/>
              <a:t>，非否认） </a:t>
            </a:r>
            <a:endParaRPr lang="en-US" altLang="zh-CN" smtClean="0"/>
          </a:p>
          <a:p>
            <a:pPr lvl="1"/>
            <a:r>
              <a:rPr lang="zh-CN" altLang="en-US" smtClean="0"/>
              <a:t>防止通信中的任一实体否认它过去执行的某个操作或者行为 </a:t>
            </a:r>
            <a:endParaRPr lang="zh-CN" altLang="en-US" smtClean="0"/>
          </a:p>
          <a:p>
            <a:endParaRPr lang="zh-CN" altLang="en-US"/>
          </a:p>
        </p:txBody>
      </p:sp>
      <p:sp>
        <p:nvSpPr>
          <p:cNvPr id="645122" name="Rectangle 2"/>
          <p:cNvSpPr>
            <a:spLocks noGrp="1" noChangeArrowheads="1"/>
          </p:cNvSpPr>
          <p:nvPr>
            <p:ph type="title"/>
          </p:nvPr>
        </p:nvSpPr>
        <p:spPr/>
        <p:txBody>
          <a:bodyPr/>
          <a:lstStyle/>
          <a:p>
            <a:r>
              <a:rPr lang="en-US" smtClean="0"/>
              <a:t>X.800</a:t>
            </a:r>
            <a:r>
              <a:rPr lang="zh-CN" altLang="en-US" smtClean="0"/>
              <a:t>规定的安全服务（续）</a:t>
            </a:r>
            <a:endParaRPr lang="zh-CN" altLang="en-US"/>
          </a:p>
        </p:txBody>
      </p:sp>
      <p:sp>
        <p:nvSpPr>
          <p:cNvPr id="4" name="日期占位符 3"/>
          <p:cNvSpPr>
            <a:spLocks noGrp="1"/>
          </p:cNvSpPr>
          <p:nvPr>
            <p:ph type="dt" sz="half" idx="2"/>
          </p:nvPr>
        </p:nvSpPr>
        <p:spPr/>
        <p:txBody>
          <a:bodyPr/>
          <a:lstStyle/>
          <a:p>
            <a:fld id="{DAC9BB9A-8712-4E3A-8DF0-64CE3829DD84}" type="datetime1">
              <a:rPr lang="zh-CN" altLang="en-US"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508625" y="1844675"/>
            <a:ext cx="3024188" cy="381635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r>
              <a:rPr lang="en-US" altLang="zh-CN" b="1"/>
              <a:t>CA</a:t>
            </a:r>
            <a:r>
              <a:rPr lang="zh-CN" altLang="en-US" b="1"/>
              <a:t>的计算机</a:t>
            </a:r>
            <a:endParaRPr lang="zh-CN" altLang="en-US" b="1"/>
          </a:p>
        </p:txBody>
      </p:sp>
      <p:sp>
        <p:nvSpPr>
          <p:cNvPr id="36867" name="Rectangle 3"/>
          <p:cNvSpPr>
            <a:spLocks noChangeArrowheads="1"/>
          </p:cNvSpPr>
          <p:nvPr/>
        </p:nvSpPr>
        <p:spPr bwMode="auto">
          <a:xfrm>
            <a:off x="684213" y="1844675"/>
            <a:ext cx="3382962" cy="3816350"/>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r>
              <a:rPr lang="zh-CN" altLang="en-US" b="1"/>
              <a:t>用户的计算机</a:t>
            </a:r>
            <a:endParaRPr lang="zh-CN" altLang="en-US" b="1"/>
          </a:p>
        </p:txBody>
      </p:sp>
      <p:sp>
        <p:nvSpPr>
          <p:cNvPr id="36868" name="Rectangle 4"/>
          <p:cNvSpPr>
            <a:spLocks noGrp="1" noRot="1" noChangeArrowheads="1"/>
          </p:cNvSpPr>
          <p:nvPr>
            <p:ph type="title"/>
          </p:nvPr>
        </p:nvSpPr>
        <p:spPr/>
        <p:txBody>
          <a:bodyPr/>
          <a:lstStyle/>
          <a:p>
            <a:r>
              <a:rPr lang="zh-CN" altLang="en-US" smtClean="0"/>
              <a:t>证书的产生过程</a:t>
            </a:r>
            <a:endParaRPr lang="zh-CN" altLang="en-US" smtClean="0"/>
          </a:p>
        </p:txBody>
      </p:sp>
      <p:grpSp>
        <p:nvGrpSpPr>
          <p:cNvPr id="36869" name="Group 5"/>
          <p:cNvGrpSpPr/>
          <p:nvPr/>
        </p:nvGrpSpPr>
        <p:grpSpPr bwMode="auto">
          <a:xfrm>
            <a:off x="1187450" y="2133600"/>
            <a:ext cx="917575" cy="628650"/>
            <a:chOff x="748" y="1344"/>
            <a:chExt cx="578" cy="396"/>
          </a:xfrm>
        </p:grpSpPr>
        <p:pic>
          <p:nvPicPr>
            <p:cNvPr id="36894" name="Picture 6" descr="shaz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8" y="1434"/>
              <a:ext cx="26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5" name="Picture 7" descr="shazi"/>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020" y="1344"/>
              <a:ext cx="3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0" name="Line 8"/>
          <p:cNvSpPr>
            <a:spLocks noChangeShapeType="1"/>
          </p:cNvSpPr>
          <p:nvPr/>
        </p:nvSpPr>
        <p:spPr bwMode="auto">
          <a:xfrm>
            <a:off x="1619250" y="2781300"/>
            <a:ext cx="0" cy="6477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1" name="Oval 9"/>
          <p:cNvSpPr>
            <a:spLocks noChangeArrowheads="1"/>
          </p:cNvSpPr>
          <p:nvPr/>
        </p:nvSpPr>
        <p:spPr bwMode="auto">
          <a:xfrm>
            <a:off x="971550" y="3429000"/>
            <a:ext cx="1296988" cy="649288"/>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产生密钥</a:t>
            </a:r>
            <a:endParaRPr lang="zh-CN" altLang="en-US" b="1"/>
          </a:p>
        </p:txBody>
      </p:sp>
      <p:sp>
        <p:nvSpPr>
          <p:cNvPr id="36872" name="Line 10"/>
          <p:cNvSpPr>
            <a:spLocks noChangeShapeType="1"/>
          </p:cNvSpPr>
          <p:nvPr/>
        </p:nvSpPr>
        <p:spPr bwMode="auto">
          <a:xfrm flipV="1">
            <a:off x="2268538" y="3429000"/>
            <a:ext cx="719137"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3" name="Line 11"/>
          <p:cNvSpPr>
            <a:spLocks noChangeShapeType="1"/>
          </p:cNvSpPr>
          <p:nvPr/>
        </p:nvSpPr>
        <p:spPr bwMode="auto">
          <a:xfrm>
            <a:off x="2268538" y="3860800"/>
            <a:ext cx="647700" cy="2889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4" name="Line 12"/>
          <p:cNvSpPr>
            <a:spLocks noChangeShapeType="1"/>
          </p:cNvSpPr>
          <p:nvPr/>
        </p:nvSpPr>
        <p:spPr bwMode="auto">
          <a:xfrm>
            <a:off x="3851275" y="3357563"/>
            <a:ext cx="5762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nvGrpSpPr>
          <p:cNvPr id="36875" name="Group 13"/>
          <p:cNvGrpSpPr/>
          <p:nvPr/>
        </p:nvGrpSpPr>
        <p:grpSpPr bwMode="auto">
          <a:xfrm>
            <a:off x="4427538" y="3068638"/>
            <a:ext cx="936625" cy="792162"/>
            <a:chOff x="2880" y="1933"/>
            <a:chExt cx="590" cy="499"/>
          </a:xfrm>
        </p:grpSpPr>
        <p:sp>
          <p:nvSpPr>
            <p:cNvPr id="36891" name="Rectangle 14"/>
            <p:cNvSpPr>
              <a:spLocks noChangeArrowheads="1"/>
            </p:cNvSpPr>
            <p:nvPr/>
          </p:nvSpPr>
          <p:spPr bwMode="auto">
            <a:xfrm>
              <a:off x="2880" y="1933"/>
              <a:ext cx="590" cy="226"/>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姓名</a:t>
              </a:r>
              <a:endParaRPr lang="zh-CN" altLang="en-US" b="1"/>
            </a:p>
          </p:txBody>
        </p:sp>
        <p:sp>
          <p:nvSpPr>
            <p:cNvPr id="36892" name="Rectangle 15"/>
            <p:cNvSpPr>
              <a:spLocks noChangeArrowheads="1"/>
            </p:cNvSpPr>
            <p:nvPr/>
          </p:nvSpPr>
          <p:spPr bwMode="auto">
            <a:xfrm>
              <a:off x="2880" y="2160"/>
              <a:ext cx="590" cy="272"/>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endParaRPr lang="zh-CN" altLang="en-US" b="1"/>
            </a:p>
          </p:txBody>
        </p:sp>
        <p:pic>
          <p:nvPicPr>
            <p:cNvPr id="36893" name="Picture 16" descr="gif00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2880" y="2205"/>
              <a:ext cx="544" cy="168"/>
            </a:xfrm>
            <a:prstGeom prst="rect">
              <a:avLst/>
            </a:prstGeom>
          </p:spPr>
          <p:style>
            <a:lnRef idx="2">
              <a:schemeClr val="accent1"/>
            </a:lnRef>
            <a:fillRef idx="1">
              <a:schemeClr val="lt1"/>
            </a:fillRef>
            <a:effectRef idx="0">
              <a:schemeClr val="accent1"/>
            </a:effectRef>
            <a:fontRef idx="minor">
              <a:schemeClr val="dk1"/>
            </a:fontRef>
          </p:style>
        </p:pic>
      </p:grpSp>
      <p:grpSp>
        <p:nvGrpSpPr>
          <p:cNvPr id="36876" name="Group 17"/>
          <p:cNvGrpSpPr/>
          <p:nvPr/>
        </p:nvGrpSpPr>
        <p:grpSpPr bwMode="auto">
          <a:xfrm>
            <a:off x="2987675" y="3933825"/>
            <a:ext cx="936625" cy="1006475"/>
            <a:chOff x="1882" y="2478"/>
            <a:chExt cx="590" cy="634"/>
          </a:xfrm>
        </p:grpSpPr>
        <p:pic>
          <p:nvPicPr>
            <p:cNvPr id="36889" name="Picture 18" descr="key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882" y="2478"/>
              <a:ext cx="48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0" name="Rectangle 19"/>
            <p:cNvSpPr>
              <a:spLocks noChangeArrowheads="1"/>
            </p:cNvSpPr>
            <p:nvPr/>
          </p:nvSpPr>
          <p:spPr bwMode="auto">
            <a:xfrm>
              <a:off x="1927" y="2840"/>
              <a:ext cx="54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私钥</a:t>
              </a:r>
              <a:endParaRPr lang="zh-CN" altLang="en-US" b="1"/>
            </a:p>
          </p:txBody>
        </p:sp>
      </p:grpSp>
      <p:grpSp>
        <p:nvGrpSpPr>
          <p:cNvPr id="36877" name="Group 20"/>
          <p:cNvGrpSpPr/>
          <p:nvPr/>
        </p:nvGrpSpPr>
        <p:grpSpPr bwMode="auto">
          <a:xfrm>
            <a:off x="2916238" y="2708275"/>
            <a:ext cx="936625" cy="771525"/>
            <a:chOff x="1837" y="1706"/>
            <a:chExt cx="590" cy="486"/>
          </a:xfrm>
        </p:grpSpPr>
        <p:pic>
          <p:nvPicPr>
            <p:cNvPr id="36887" name="Picture 21" descr="gif00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837" y="2024"/>
              <a:ext cx="54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8" name="Rectangle 22"/>
            <p:cNvSpPr>
              <a:spLocks noChangeArrowheads="1"/>
            </p:cNvSpPr>
            <p:nvPr/>
          </p:nvSpPr>
          <p:spPr bwMode="auto">
            <a:xfrm>
              <a:off x="1882" y="1706"/>
              <a:ext cx="54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公钥</a:t>
              </a:r>
              <a:endParaRPr lang="zh-CN" altLang="en-US" b="1"/>
            </a:p>
          </p:txBody>
        </p:sp>
      </p:grpSp>
      <p:pic>
        <p:nvPicPr>
          <p:cNvPr id="36878" name="Picture 23" descr="gif00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092950" y="2276475"/>
            <a:ext cx="863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Picture 24" descr="key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2924175"/>
            <a:ext cx="762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0" name="Rectangle 25"/>
          <p:cNvSpPr>
            <a:spLocks noChangeArrowheads="1"/>
          </p:cNvSpPr>
          <p:nvPr/>
        </p:nvSpPr>
        <p:spPr bwMode="auto">
          <a:xfrm>
            <a:off x="7092950" y="1844675"/>
            <a:ext cx="8651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CA</a:t>
            </a:r>
            <a:r>
              <a:rPr lang="zh-CN" altLang="en-US" b="1"/>
              <a:t>的公钥</a:t>
            </a:r>
            <a:endParaRPr lang="zh-CN" altLang="en-US" b="1"/>
          </a:p>
        </p:txBody>
      </p:sp>
      <p:sp>
        <p:nvSpPr>
          <p:cNvPr id="36881" name="Rectangle 26"/>
          <p:cNvSpPr>
            <a:spLocks noChangeArrowheads="1"/>
          </p:cNvSpPr>
          <p:nvPr/>
        </p:nvSpPr>
        <p:spPr bwMode="auto">
          <a:xfrm>
            <a:off x="7451725" y="3500438"/>
            <a:ext cx="8651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CA</a:t>
            </a:r>
            <a:r>
              <a:rPr lang="zh-CN" altLang="en-US" b="1"/>
              <a:t>的私钥</a:t>
            </a:r>
            <a:endParaRPr lang="zh-CN" altLang="en-US" b="1"/>
          </a:p>
        </p:txBody>
      </p:sp>
      <p:sp>
        <p:nvSpPr>
          <p:cNvPr id="36882" name="Oval 27"/>
          <p:cNvSpPr>
            <a:spLocks noChangeArrowheads="1"/>
          </p:cNvSpPr>
          <p:nvPr/>
        </p:nvSpPr>
        <p:spPr bwMode="auto">
          <a:xfrm>
            <a:off x="6011863" y="4076700"/>
            <a:ext cx="1152525" cy="576263"/>
          </a:xfrm>
          <a:prstGeom prst="ellipse">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签字</a:t>
            </a:r>
            <a:endParaRPr lang="zh-CN" altLang="en-US" b="1"/>
          </a:p>
        </p:txBody>
      </p:sp>
      <p:cxnSp>
        <p:nvCxnSpPr>
          <p:cNvPr id="36883" name="AutoShape 28"/>
          <p:cNvCxnSpPr>
            <a:cxnSpLocks noChangeShapeType="1"/>
            <a:stCxn id="36892" idx="3"/>
            <a:endCxn id="36882" idx="1"/>
          </p:cNvCxnSpPr>
          <p:nvPr/>
        </p:nvCxnSpPr>
        <p:spPr bwMode="auto">
          <a:xfrm>
            <a:off x="5364163" y="3644900"/>
            <a:ext cx="815975" cy="515938"/>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9"/>
          <p:cNvCxnSpPr>
            <a:cxnSpLocks noChangeShapeType="1"/>
            <a:stCxn id="36879" idx="2"/>
            <a:endCxn id="36882" idx="0"/>
          </p:cNvCxnSpPr>
          <p:nvPr/>
        </p:nvCxnSpPr>
        <p:spPr bwMode="auto">
          <a:xfrm rot="5400000">
            <a:off x="6728619" y="3259931"/>
            <a:ext cx="676275" cy="957263"/>
          </a:xfrm>
          <a:prstGeom prst="curvedConnector3">
            <a:avLst>
              <a:gd name="adj1" fmla="val 3098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5" name="Line 30"/>
          <p:cNvSpPr>
            <a:spLocks noChangeShapeType="1"/>
          </p:cNvSpPr>
          <p:nvPr/>
        </p:nvSpPr>
        <p:spPr bwMode="auto">
          <a:xfrm flipH="1">
            <a:off x="5219700" y="4365625"/>
            <a:ext cx="7921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86" name="AutoShape 31"/>
          <p:cNvSpPr>
            <a:spLocks noChangeArrowheads="1"/>
          </p:cNvSpPr>
          <p:nvPr/>
        </p:nvSpPr>
        <p:spPr bwMode="auto">
          <a:xfrm>
            <a:off x="4427538" y="4149725"/>
            <a:ext cx="792162" cy="431800"/>
          </a:xfrm>
          <a:prstGeom prst="foldedCorner">
            <a:avLst>
              <a:gd name="adj" fmla="val 12500"/>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证书</a:t>
            </a:r>
            <a:endParaRPr lang="zh-CN" altLang="en-US" b="1"/>
          </a:p>
        </p:txBody>
      </p:sp>
    </p:spTree>
  </p:cSld>
  <p:clrMapOvr>
    <a:masterClrMapping/>
  </p:clrMapOvr>
  <p:transition spd="slow">
    <p:pull/>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075"/>
          <p:cNvSpPr>
            <a:spLocks noGrp="1" noChangeArrowheads="1"/>
          </p:cNvSpPr>
          <p:nvPr>
            <p:ph idx="1"/>
          </p:nvPr>
        </p:nvSpPr>
        <p:spPr/>
        <p:txBody>
          <a:bodyPr/>
          <a:lstStyle/>
          <a:p>
            <a:pPr eaLnBrk="1" hangingPunct="1"/>
            <a:r>
              <a:rPr lang="zh-CN" altLang="en-US" sz="2800" smtClean="0">
                <a:latin typeface="宋体" pitchFamily="2" charset="-122"/>
              </a:rPr>
              <a:t>从证书的用途来看，</a:t>
            </a:r>
            <a:endParaRPr lang="en-US" altLang="zh-CN" sz="2800" smtClean="0">
              <a:latin typeface="宋体" pitchFamily="2" charset="-122"/>
            </a:endParaRPr>
          </a:p>
          <a:p>
            <a:pPr lvl="1" eaLnBrk="1" hangingPunct="1"/>
            <a:r>
              <a:rPr lang="zh-CN" altLang="en-US" sz="2400" smtClean="0">
                <a:latin typeface="宋体" pitchFamily="2" charset="-122"/>
              </a:rPr>
              <a:t>签名证书，对用户信息进行签名，确保不可否认性</a:t>
            </a:r>
            <a:endParaRPr lang="en-US" altLang="zh-CN" sz="2400" smtClean="0">
              <a:latin typeface="宋体" pitchFamily="2" charset="-122"/>
            </a:endParaRPr>
          </a:p>
          <a:p>
            <a:pPr lvl="1" eaLnBrk="1" hangingPunct="1"/>
            <a:r>
              <a:rPr lang="zh-CN" altLang="en-US" sz="2400" smtClean="0">
                <a:latin typeface="宋体" pitchFamily="2" charset="-122"/>
              </a:rPr>
              <a:t>加密证书，对用户传输信息进行加密，确保真实性，完整性</a:t>
            </a:r>
            <a:endParaRPr lang="en-US" altLang="zh-CN" sz="2400" smtClean="0">
              <a:latin typeface="宋体" pitchFamily="2" charset="-122"/>
            </a:endParaRPr>
          </a:p>
          <a:p>
            <a:pPr eaLnBrk="1" hangingPunct="1"/>
            <a:r>
              <a:rPr lang="zh-CN" altLang="en-US" sz="2800" smtClean="0">
                <a:latin typeface="宋体" pitchFamily="2" charset="-122"/>
              </a:rPr>
              <a:t>在使用中必须为用户配置两对密钥（加密、签名）和相应的证书</a:t>
            </a:r>
            <a:endParaRPr lang="en-US" altLang="zh-CN" sz="2800" smtClean="0">
              <a:latin typeface="宋体" pitchFamily="2" charset="-122"/>
            </a:endParaRPr>
          </a:p>
        </p:txBody>
      </p:sp>
      <p:sp>
        <p:nvSpPr>
          <p:cNvPr id="796674" name="Rectangle 3074"/>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证书的类型</a:t>
            </a:r>
            <a:r>
              <a:rPr lang="zh-CN" altLang="en-US"/>
              <a:t> </a:t>
            </a:r>
            <a:endParaRPr lang="zh-CN" altLang="en-US"/>
          </a:p>
        </p:txBody>
      </p:sp>
      <p:sp>
        <p:nvSpPr>
          <p:cNvPr id="44036" name="灯片编号占位符 6"/>
          <p:cNvSpPr>
            <a:spLocks noGrp="1"/>
          </p:cNvSpPr>
          <p:nvPr>
            <p:ph type="sldNum" sz="quarter" idx="4"/>
          </p:nvPr>
        </p:nvSpPr>
        <p:spPr bwMode="auto">
          <a:noFill/>
          <a:ln>
            <a:miter lim="800000"/>
          </a:ln>
        </p:spPr>
        <p:txBody>
          <a:bodyPr wrap="square" lIns="91440" tIns="45720" rIns="91440" bIns="45720" numCol="1" anchorCtr="0" compatLnSpc="1"/>
          <a:lstStyle/>
          <a:p>
            <a:fld id="{2A654C4B-D7AB-44D1-A15D-065D20680451}" type="slidenum">
              <a:rPr lang="en-US" altLang="zh-CN" smtClean="0"/>
            </a:fld>
            <a:endParaRPr lang="en-US" altLang="zh-CN" smtClean="0"/>
          </a:p>
        </p:txBody>
      </p:sp>
      <p:sp>
        <p:nvSpPr>
          <p:cNvPr id="44037" name="Rectangle 3076"/>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p:txBody>
          <a:bodyPr/>
          <a:lstStyle/>
          <a:p>
            <a:r>
              <a:rPr lang="zh-CN" altLang="en-US"/>
              <a:t>目前广泛采用的证书格式是国际电信联盟（</a:t>
            </a:r>
            <a:r>
              <a:rPr lang="en-US" altLang="zh-CN"/>
              <a:t>ITU</a:t>
            </a:r>
            <a:r>
              <a:rPr lang="zh-CN" altLang="en-US"/>
              <a:t>）提出的</a:t>
            </a:r>
            <a:r>
              <a:rPr lang="en-US" altLang="zh-CN"/>
              <a:t>X.509v3</a:t>
            </a:r>
            <a:r>
              <a:rPr lang="zh-CN" altLang="en-US" smtClean="0"/>
              <a:t>格式</a:t>
            </a:r>
            <a:endParaRPr lang="en-US" altLang="zh-CN" smtClean="0"/>
          </a:p>
          <a:p>
            <a:r>
              <a:rPr lang="zh-CN" altLang="en-US"/>
              <a:t>由许多个基本证书域和扩展域构成</a:t>
            </a:r>
            <a:endParaRPr lang="zh-CN" altLang="en-US"/>
          </a:p>
          <a:p>
            <a:r>
              <a:rPr lang="zh-CN" altLang="en-US"/>
              <a:t>扩展域</a:t>
            </a:r>
            <a:endParaRPr lang="zh-CN" altLang="en-US"/>
          </a:p>
          <a:p>
            <a:pPr lvl="1"/>
            <a:r>
              <a:rPr lang="zh-CN" altLang="en-US" sz="2200"/>
              <a:t>个人信息（身份证号码、社会保险号、驾驶证号码）</a:t>
            </a:r>
            <a:endParaRPr lang="zh-CN" altLang="en-US" sz="2200"/>
          </a:p>
          <a:p>
            <a:pPr lvl="1"/>
            <a:r>
              <a:rPr lang="zh-CN" altLang="en-US" sz="2200"/>
              <a:t>企业信息（企业工商注册号 、企业组织机构代码 、企业税号 ）</a:t>
            </a:r>
            <a:endParaRPr lang="zh-CN" altLang="en-US" sz="2200"/>
          </a:p>
          <a:p>
            <a:r>
              <a:rPr lang="zh-CN" altLang="en-US"/>
              <a:t>证书种类</a:t>
            </a:r>
            <a:endParaRPr lang="zh-CN" altLang="en-US"/>
          </a:p>
          <a:p>
            <a:pPr lvl="1"/>
            <a:r>
              <a:rPr lang="zh-CN" altLang="en-US" sz="2200"/>
              <a:t>应用：个人证书、企业证书、</a:t>
            </a:r>
            <a:r>
              <a:rPr lang="en-US" altLang="zh-CN" sz="2200"/>
              <a:t>VPN</a:t>
            </a:r>
            <a:r>
              <a:rPr lang="zh-CN" altLang="en-US" sz="2200"/>
              <a:t>证书、服务器证书</a:t>
            </a:r>
            <a:endParaRPr lang="zh-CN" altLang="en-US" sz="2200"/>
          </a:p>
          <a:p>
            <a:pPr lvl="1"/>
            <a:r>
              <a:rPr lang="zh-CN" altLang="en-US" sz="2200"/>
              <a:t>用途：签名证书、加密证书（双证书双密钥）</a:t>
            </a:r>
            <a:endParaRPr lang="zh-CN" altLang="en-US" sz="2200"/>
          </a:p>
          <a:p>
            <a:endParaRPr lang="zh-CN" altLang="en-US"/>
          </a:p>
          <a:p>
            <a:endParaRPr lang="en-US" altLang="zh-CN"/>
          </a:p>
        </p:txBody>
      </p:sp>
      <p:sp>
        <p:nvSpPr>
          <p:cNvPr id="293890" name="Rectangle 2"/>
          <p:cNvSpPr>
            <a:spLocks noGrp="1" noChangeArrowheads="1"/>
          </p:cNvSpPr>
          <p:nvPr>
            <p:ph type="title"/>
          </p:nvPr>
        </p:nvSpPr>
        <p:spPr/>
        <p:txBody>
          <a:bodyPr/>
          <a:lstStyle/>
          <a:p>
            <a:r>
              <a:rPr lang="zh-CN" altLang="en-US"/>
              <a:t>证书结构</a:t>
            </a:r>
            <a:endParaRPr lang="zh-CN" altLang="en-US"/>
          </a:p>
        </p:txBody>
      </p:sp>
      <p:grpSp>
        <p:nvGrpSpPr>
          <p:cNvPr id="4" name="Group 5"/>
          <p:cNvGrpSpPr/>
          <p:nvPr/>
        </p:nvGrpSpPr>
        <p:grpSpPr bwMode="auto">
          <a:xfrm>
            <a:off x="1907704" y="1288446"/>
            <a:ext cx="5902325" cy="4911725"/>
            <a:chOff x="1917" y="912"/>
            <a:chExt cx="3718" cy="3094"/>
          </a:xfrm>
        </p:grpSpPr>
        <p:sp>
          <p:nvSpPr>
            <p:cNvPr id="5" name="Rectangle 6"/>
            <p:cNvSpPr>
              <a:spLocks noChangeArrowheads="1"/>
            </p:cNvSpPr>
            <p:nvPr/>
          </p:nvSpPr>
          <p:spPr bwMode="auto">
            <a:xfrm>
              <a:off x="1920" y="912"/>
              <a:ext cx="3713" cy="3078"/>
            </a:xfrm>
            <a:prstGeom prst="rect">
              <a:avLst/>
            </a:prstGeom>
          </p:spPr>
          <p:style>
            <a:lnRef idx="1">
              <a:schemeClr val="accent1"/>
            </a:lnRef>
            <a:fillRef idx="2">
              <a:schemeClr val="accent1"/>
            </a:fillRef>
            <a:effectRef idx="1">
              <a:schemeClr val="accent1"/>
            </a:effectRef>
            <a:fontRef idx="minor">
              <a:schemeClr val="dk1"/>
            </a:fontRef>
          </p:style>
          <p:txBody>
            <a:bodyPr lIns="36000" rIns="36000"/>
            <a:lstStyle/>
            <a:p>
              <a:endParaRPr lang="zh-CN" altLang="en-US"/>
            </a:p>
          </p:txBody>
        </p:sp>
        <p:grpSp>
          <p:nvGrpSpPr>
            <p:cNvPr id="6" name="Group 7"/>
            <p:cNvGrpSpPr/>
            <p:nvPr/>
          </p:nvGrpSpPr>
          <p:grpSpPr bwMode="auto">
            <a:xfrm>
              <a:off x="1920" y="912"/>
              <a:ext cx="1137" cy="220"/>
              <a:chOff x="0" y="0"/>
              <a:chExt cx="734" cy="374"/>
            </a:xfrm>
          </p:grpSpPr>
          <p:sp>
            <p:nvSpPr>
              <p:cNvPr id="88" name="Rectangle 8"/>
              <p:cNvSpPr>
                <a:spLocks noChangeArrowheads="1"/>
              </p:cNvSpPr>
              <p:nvPr/>
            </p:nvSpPr>
            <p:spPr bwMode="auto">
              <a:xfrm>
                <a:off x="43" y="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内容</a:t>
                </a:r>
                <a:endParaRPr lang="zh-CN" altLang="en-US" sz="1800" b="1">
                  <a:solidFill>
                    <a:srgbClr val="A50021"/>
                  </a:solidFill>
                </a:endParaRPr>
              </a:p>
            </p:txBody>
          </p:sp>
          <p:sp>
            <p:nvSpPr>
              <p:cNvPr id="89" name="Rectangle 9"/>
              <p:cNvSpPr>
                <a:spLocks noChangeArrowheads="1"/>
              </p:cNvSpPr>
              <p:nvPr/>
            </p:nvSpPr>
            <p:spPr bwMode="auto">
              <a:xfrm>
                <a:off x="0" y="0"/>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7" name="Group 10"/>
            <p:cNvGrpSpPr/>
            <p:nvPr/>
          </p:nvGrpSpPr>
          <p:grpSpPr bwMode="auto">
            <a:xfrm>
              <a:off x="3057" y="912"/>
              <a:ext cx="2578" cy="220"/>
              <a:chOff x="734" y="0"/>
              <a:chExt cx="1665" cy="374"/>
            </a:xfrm>
          </p:grpSpPr>
          <p:sp>
            <p:nvSpPr>
              <p:cNvPr id="86" name="Rectangle 11"/>
              <p:cNvSpPr>
                <a:spLocks noChangeArrowheads="1"/>
              </p:cNvSpPr>
              <p:nvPr/>
            </p:nvSpPr>
            <p:spPr bwMode="auto">
              <a:xfrm>
                <a:off x="777" y="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说明</a:t>
                </a:r>
                <a:endParaRPr lang="zh-CN" altLang="en-US" sz="1800" b="1"/>
              </a:p>
            </p:txBody>
          </p:sp>
          <p:sp>
            <p:nvSpPr>
              <p:cNvPr id="87" name="Rectangle 12"/>
              <p:cNvSpPr>
                <a:spLocks noChangeArrowheads="1"/>
              </p:cNvSpPr>
              <p:nvPr/>
            </p:nvSpPr>
            <p:spPr bwMode="auto">
              <a:xfrm>
                <a:off x="734" y="0"/>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8" name="Group 13"/>
            <p:cNvGrpSpPr/>
            <p:nvPr/>
          </p:nvGrpSpPr>
          <p:grpSpPr bwMode="auto">
            <a:xfrm>
              <a:off x="1920" y="1132"/>
              <a:ext cx="1137" cy="220"/>
              <a:chOff x="0" y="374"/>
              <a:chExt cx="734" cy="374"/>
            </a:xfrm>
          </p:grpSpPr>
          <p:sp>
            <p:nvSpPr>
              <p:cNvPr id="84" name="Rectangle 14"/>
              <p:cNvSpPr>
                <a:spLocks noChangeArrowheads="1"/>
              </p:cNvSpPr>
              <p:nvPr/>
            </p:nvSpPr>
            <p:spPr bwMode="auto">
              <a:xfrm>
                <a:off x="43" y="37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版本</a:t>
                </a:r>
                <a:r>
                  <a:rPr lang="en-US" altLang="zh-CN" sz="1800" b="1">
                    <a:solidFill>
                      <a:srgbClr val="0000CC"/>
                    </a:solidFill>
                  </a:rPr>
                  <a:t>V</a:t>
                </a:r>
                <a:endParaRPr lang="en-US" altLang="zh-CN" sz="1800" b="1">
                  <a:solidFill>
                    <a:srgbClr val="0000CC"/>
                  </a:solidFill>
                </a:endParaRPr>
              </a:p>
            </p:txBody>
          </p:sp>
          <p:sp>
            <p:nvSpPr>
              <p:cNvPr id="85" name="Rectangle 15"/>
              <p:cNvSpPr>
                <a:spLocks noChangeArrowheads="1"/>
              </p:cNvSpPr>
              <p:nvPr/>
            </p:nvSpPr>
            <p:spPr bwMode="auto">
              <a:xfrm>
                <a:off x="0" y="374"/>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9" name="Group 16"/>
            <p:cNvGrpSpPr/>
            <p:nvPr/>
          </p:nvGrpSpPr>
          <p:grpSpPr bwMode="auto">
            <a:xfrm>
              <a:off x="3057" y="1132"/>
              <a:ext cx="2578" cy="220"/>
              <a:chOff x="734" y="374"/>
              <a:chExt cx="1665" cy="374"/>
            </a:xfrm>
          </p:grpSpPr>
          <p:sp>
            <p:nvSpPr>
              <p:cNvPr id="82" name="Rectangle 17"/>
              <p:cNvSpPr>
                <a:spLocks noChangeArrowheads="1"/>
              </p:cNvSpPr>
              <p:nvPr/>
            </p:nvSpPr>
            <p:spPr bwMode="auto">
              <a:xfrm>
                <a:off x="777" y="37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800" b="1"/>
                  <a:t>X</a:t>
                </a:r>
                <a:r>
                  <a:rPr lang="zh-CN" altLang="en-US" sz="1800" b="1"/>
                  <a:t>．</a:t>
                </a:r>
                <a:r>
                  <a:rPr lang="en-US" altLang="zh-CN" sz="1800" b="1"/>
                  <a:t>509</a:t>
                </a:r>
                <a:r>
                  <a:rPr lang="zh-CN" altLang="en-US" sz="1800" b="1"/>
                  <a:t>版本号</a:t>
                </a:r>
                <a:endParaRPr lang="zh-CN" altLang="en-US" sz="1800" b="1"/>
              </a:p>
            </p:txBody>
          </p:sp>
          <p:sp>
            <p:nvSpPr>
              <p:cNvPr id="83" name="Rectangle 18"/>
              <p:cNvSpPr>
                <a:spLocks noChangeArrowheads="1"/>
              </p:cNvSpPr>
              <p:nvPr/>
            </p:nvSpPr>
            <p:spPr bwMode="auto">
              <a:xfrm>
                <a:off x="734" y="374"/>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0" name="Group 19"/>
            <p:cNvGrpSpPr/>
            <p:nvPr/>
          </p:nvGrpSpPr>
          <p:grpSpPr bwMode="auto">
            <a:xfrm>
              <a:off x="1920" y="1352"/>
              <a:ext cx="1137" cy="221"/>
              <a:chOff x="0" y="748"/>
              <a:chExt cx="734" cy="374"/>
            </a:xfrm>
          </p:grpSpPr>
          <p:sp>
            <p:nvSpPr>
              <p:cNvPr id="80" name="Rectangle 20"/>
              <p:cNvSpPr>
                <a:spLocks noChangeArrowheads="1"/>
              </p:cNvSpPr>
              <p:nvPr/>
            </p:nvSpPr>
            <p:spPr bwMode="auto">
              <a:xfrm>
                <a:off x="43" y="74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dirty="0">
                    <a:solidFill>
                      <a:srgbClr val="0000CC"/>
                    </a:solidFill>
                  </a:rPr>
                  <a:t>证书序列号</a:t>
                </a:r>
                <a:endParaRPr lang="zh-CN" altLang="en-US" sz="1800" b="1" dirty="0">
                  <a:solidFill>
                    <a:srgbClr val="0000CC"/>
                  </a:solidFill>
                </a:endParaRPr>
              </a:p>
            </p:txBody>
          </p:sp>
          <p:sp>
            <p:nvSpPr>
              <p:cNvPr id="81" name="Rectangle 21"/>
              <p:cNvSpPr>
                <a:spLocks noChangeArrowheads="1"/>
              </p:cNvSpPr>
              <p:nvPr/>
            </p:nvSpPr>
            <p:spPr bwMode="auto">
              <a:xfrm>
                <a:off x="0" y="74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1" name="Group 22"/>
            <p:cNvGrpSpPr/>
            <p:nvPr/>
          </p:nvGrpSpPr>
          <p:grpSpPr bwMode="auto">
            <a:xfrm>
              <a:off x="3057" y="1352"/>
              <a:ext cx="2578" cy="221"/>
              <a:chOff x="734" y="748"/>
              <a:chExt cx="1665" cy="374"/>
            </a:xfrm>
          </p:grpSpPr>
          <p:sp>
            <p:nvSpPr>
              <p:cNvPr id="78" name="Rectangle 23"/>
              <p:cNvSpPr>
                <a:spLocks noChangeArrowheads="1"/>
              </p:cNvSpPr>
              <p:nvPr/>
            </p:nvSpPr>
            <p:spPr bwMode="auto">
              <a:xfrm>
                <a:off x="777" y="74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用于标识证书</a:t>
                </a:r>
                <a:endParaRPr lang="zh-CN" altLang="en-US" sz="1800" b="1"/>
              </a:p>
            </p:txBody>
          </p:sp>
          <p:sp>
            <p:nvSpPr>
              <p:cNvPr id="79" name="Rectangle 24"/>
              <p:cNvSpPr>
                <a:spLocks noChangeArrowheads="1"/>
              </p:cNvSpPr>
              <p:nvPr/>
            </p:nvSpPr>
            <p:spPr bwMode="auto">
              <a:xfrm>
                <a:off x="734" y="74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2" name="Group 25"/>
            <p:cNvGrpSpPr/>
            <p:nvPr/>
          </p:nvGrpSpPr>
          <p:grpSpPr bwMode="auto">
            <a:xfrm>
              <a:off x="1920" y="1573"/>
              <a:ext cx="1137" cy="220"/>
              <a:chOff x="0" y="1122"/>
              <a:chExt cx="734" cy="374"/>
            </a:xfrm>
          </p:grpSpPr>
          <p:sp>
            <p:nvSpPr>
              <p:cNvPr id="76" name="Rectangle 26"/>
              <p:cNvSpPr>
                <a:spLocks noChangeArrowheads="1"/>
              </p:cNvSpPr>
              <p:nvPr/>
            </p:nvSpPr>
            <p:spPr bwMode="auto">
              <a:xfrm>
                <a:off x="43" y="1122"/>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算法标识符</a:t>
                </a:r>
                <a:endParaRPr lang="zh-CN" altLang="en-US" sz="1800" b="1">
                  <a:solidFill>
                    <a:srgbClr val="0000CC"/>
                  </a:solidFill>
                </a:endParaRPr>
              </a:p>
            </p:txBody>
          </p:sp>
          <p:sp>
            <p:nvSpPr>
              <p:cNvPr id="77" name="Rectangle 27"/>
              <p:cNvSpPr>
                <a:spLocks noChangeArrowheads="1"/>
              </p:cNvSpPr>
              <p:nvPr/>
            </p:nvSpPr>
            <p:spPr bwMode="auto">
              <a:xfrm>
                <a:off x="0" y="1122"/>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3" name="Group 28"/>
            <p:cNvGrpSpPr/>
            <p:nvPr/>
          </p:nvGrpSpPr>
          <p:grpSpPr bwMode="auto">
            <a:xfrm>
              <a:off x="3057" y="1573"/>
              <a:ext cx="2578" cy="220"/>
              <a:chOff x="734" y="1122"/>
              <a:chExt cx="1665" cy="374"/>
            </a:xfrm>
          </p:grpSpPr>
          <p:sp>
            <p:nvSpPr>
              <p:cNvPr id="74" name="Rectangle 29"/>
              <p:cNvSpPr>
                <a:spLocks noChangeArrowheads="1"/>
              </p:cNvSpPr>
              <p:nvPr/>
            </p:nvSpPr>
            <p:spPr bwMode="auto">
              <a:xfrm>
                <a:off x="777" y="1122"/>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签名证书的算法标识符</a:t>
                </a:r>
                <a:endParaRPr lang="zh-CN" altLang="en-US" sz="1800" b="1"/>
              </a:p>
            </p:txBody>
          </p:sp>
          <p:sp>
            <p:nvSpPr>
              <p:cNvPr id="75" name="Rectangle 30"/>
              <p:cNvSpPr>
                <a:spLocks noChangeArrowheads="1"/>
              </p:cNvSpPr>
              <p:nvPr/>
            </p:nvSpPr>
            <p:spPr bwMode="auto">
              <a:xfrm>
                <a:off x="734" y="1122"/>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4" name="Group 31"/>
            <p:cNvGrpSpPr/>
            <p:nvPr/>
          </p:nvGrpSpPr>
          <p:grpSpPr bwMode="auto">
            <a:xfrm>
              <a:off x="1920" y="1793"/>
              <a:ext cx="1137" cy="220"/>
              <a:chOff x="0" y="1496"/>
              <a:chExt cx="734" cy="374"/>
            </a:xfrm>
          </p:grpSpPr>
          <p:sp>
            <p:nvSpPr>
              <p:cNvPr id="72" name="Rectangle 32"/>
              <p:cNvSpPr>
                <a:spLocks noChangeArrowheads="1"/>
              </p:cNvSpPr>
              <p:nvPr/>
            </p:nvSpPr>
            <p:spPr bwMode="auto">
              <a:xfrm>
                <a:off x="43" y="149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endParaRPr lang="zh-CN" altLang="en-US" sz="1800" b="1">
                  <a:solidFill>
                    <a:srgbClr val="0000CC"/>
                  </a:solidFill>
                </a:endParaRPr>
              </a:p>
            </p:txBody>
          </p:sp>
          <p:sp>
            <p:nvSpPr>
              <p:cNvPr id="73" name="Rectangle 33"/>
              <p:cNvSpPr>
                <a:spLocks noChangeArrowheads="1"/>
              </p:cNvSpPr>
              <p:nvPr/>
            </p:nvSpPr>
            <p:spPr bwMode="auto">
              <a:xfrm>
                <a:off x="0" y="1496"/>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5" name="Group 34"/>
            <p:cNvGrpSpPr/>
            <p:nvPr/>
          </p:nvGrpSpPr>
          <p:grpSpPr bwMode="auto">
            <a:xfrm>
              <a:off x="3057" y="1793"/>
              <a:ext cx="2578" cy="220"/>
              <a:chOff x="734" y="1496"/>
              <a:chExt cx="1665" cy="374"/>
            </a:xfrm>
          </p:grpSpPr>
          <p:sp>
            <p:nvSpPr>
              <p:cNvPr id="70" name="Rectangle 35"/>
              <p:cNvSpPr>
                <a:spLocks noChangeArrowheads="1"/>
              </p:cNvSpPr>
              <p:nvPr/>
            </p:nvSpPr>
            <p:spPr bwMode="auto">
              <a:xfrm>
                <a:off x="777" y="149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算法规定的参数</a:t>
                </a:r>
                <a:endParaRPr lang="zh-CN" altLang="en-US" sz="1800" b="1"/>
              </a:p>
            </p:txBody>
          </p:sp>
          <p:sp>
            <p:nvSpPr>
              <p:cNvPr id="71" name="Rectangle 36"/>
              <p:cNvSpPr>
                <a:spLocks noChangeArrowheads="1"/>
              </p:cNvSpPr>
              <p:nvPr/>
            </p:nvSpPr>
            <p:spPr bwMode="auto">
              <a:xfrm>
                <a:off x="734" y="1496"/>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6" name="Group 37"/>
            <p:cNvGrpSpPr/>
            <p:nvPr/>
          </p:nvGrpSpPr>
          <p:grpSpPr bwMode="auto">
            <a:xfrm>
              <a:off x="1920" y="2013"/>
              <a:ext cx="1137" cy="220"/>
              <a:chOff x="0" y="1870"/>
              <a:chExt cx="734" cy="374"/>
            </a:xfrm>
          </p:grpSpPr>
          <p:sp>
            <p:nvSpPr>
              <p:cNvPr id="68" name="Rectangle 38"/>
              <p:cNvSpPr>
                <a:spLocks noChangeArrowheads="1"/>
              </p:cNvSpPr>
              <p:nvPr/>
            </p:nvSpPr>
            <p:spPr bwMode="auto">
              <a:xfrm>
                <a:off x="43" y="187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颁发者</a:t>
                </a:r>
                <a:endParaRPr lang="zh-CN" altLang="en-US" sz="1800" b="1">
                  <a:solidFill>
                    <a:srgbClr val="0000CC"/>
                  </a:solidFill>
                </a:endParaRPr>
              </a:p>
            </p:txBody>
          </p:sp>
          <p:sp>
            <p:nvSpPr>
              <p:cNvPr id="69" name="Rectangle 39"/>
              <p:cNvSpPr>
                <a:spLocks noChangeArrowheads="1"/>
              </p:cNvSpPr>
              <p:nvPr/>
            </p:nvSpPr>
            <p:spPr bwMode="auto">
              <a:xfrm>
                <a:off x="0" y="1870"/>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7" name="Group 40"/>
            <p:cNvGrpSpPr/>
            <p:nvPr/>
          </p:nvGrpSpPr>
          <p:grpSpPr bwMode="auto">
            <a:xfrm>
              <a:off x="3057" y="2013"/>
              <a:ext cx="2578" cy="220"/>
              <a:chOff x="734" y="1870"/>
              <a:chExt cx="1665" cy="374"/>
            </a:xfrm>
          </p:grpSpPr>
          <p:sp>
            <p:nvSpPr>
              <p:cNvPr id="66" name="Rectangle 41"/>
              <p:cNvSpPr>
                <a:spLocks noChangeArrowheads="1"/>
              </p:cNvSpPr>
              <p:nvPr/>
            </p:nvSpPr>
            <p:spPr bwMode="auto">
              <a:xfrm>
                <a:off x="777" y="187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证书颁发者的名称及标识符</a:t>
                </a:r>
                <a:r>
                  <a:rPr lang="en-US" altLang="zh-CN" sz="1800" b="1">
                    <a:solidFill>
                      <a:srgbClr val="A50021"/>
                    </a:solidFill>
                  </a:rPr>
                  <a:t>(X.500)</a:t>
                </a:r>
                <a:endParaRPr lang="en-US" altLang="zh-CN" sz="1800" b="1">
                  <a:solidFill>
                    <a:srgbClr val="A50021"/>
                  </a:solidFill>
                </a:endParaRPr>
              </a:p>
            </p:txBody>
          </p:sp>
          <p:sp>
            <p:nvSpPr>
              <p:cNvPr id="67" name="Rectangle 42"/>
              <p:cNvSpPr>
                <a:spLocks noChangeArrowheads="1"/>
              </p:cNvSpPr>
              <p:nvPr/>
            </p:nvSpPr>
            <p:spPr bwMode="auto">
              <a:xfrm>
                <a:off x="734" y="1870"/>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8" name="Group 43"/>
            <p:cNvGrpSpPr/>
            <p:nvPr/>
          </p:nvGrpSpPr>
          <p:grpSpPr bwMode="auto">
            <a:xfrm>
              <a:off x="1920" y="2233"/>
              <a:ext cx="1137" cy="221"/>
              <a:chOff x="0" y="2244"/>
              <a:chExt cx="734" cy="374"/>
            </a:xfrm>
          </p:grpSpPr>
          <p:sp>
            <p:nvSpPr>
              <p:cNvPr id="64" name="Rectangle 44"/>
              <p:cNvSpPr>
                <a:spLocks noChangeArrowheads="1"/>
              </p:cNvSpPr>
              <p:nvPr/>
            </p:nvSpPr>
            <p:spPr bwMode="auto">
              <a:xfrm>
                <a:off x="43" y="224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起始时间</a:t>
                </a:r>
                <a:endParaRPr lang="zh-CN" altLang="en-US" sz="1800" b="1">
                  <a:solidFill>
                    <a:srgbClr val="0000CC"/>
                  </a:solidFill>
                </a:endParaRPr>
              </a:p>
            </p:txBody>
          </p:sp>
          <p:sp>
            <p:nvSpPr>
              <p:cNvPr id="65" name="Rectangle 45"/>
              <p:cNvSpPr>
                <a:spLocks noChangeArrowheads="1"/>
              </p:cNvSpPr>
              <p:nvPr/>
            </p:nvSpPr>
            <p:spPr bwMode="auto">
              <a:xfrm>
                <a:off x="0" y="2244"/>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9" name="Group 46"/>
            <p:cNvGrpSpPr/>
            <p:nvPr/>
          </p:nvGrpSpPr>
          <p:grpSpPr bwMode="auto">
            <a:xfrm>
              <a:off x="3057" y="2233"/>
              <a:ext cx="2578" cy="221"/>
              <a:chOff x="734" y="2244"/>
              <a:chExt cx="1665" cy="374"/>
            </a:xfrm>
          </p:grpSpPr>
          <p:sp>
            <p:nvSpPr>
              <p:cNvPr id="62" name="Rectangle 47"/>
              <p:cNvSpPr>
                <a:spLocks noChangeArrowheads="1"/>
              </p:cNvSpPr>
              <p:nvPr/>
            </p:nvSpPr>
            <p:spPr bwMode="auto">
              <a:xfrm>
                <a:off x="777" y="224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 </a:t>
                </a:r>
                <a:endParaRPr lang="zh-CN" altLang="en-US" sz="1800" b="1"/>
              </a:p>
            </p:txBody>
          </p:sp>
          <p:sp>
            <p:nvSpPr>
              <p:cNvPr id="63" name="Rectangle 48"/>
              <p:cNvSpPr>
                <a:spLocks noChangeArrowheads="1"/>
              </p:cNvSpPr>
              <p:nvPr/>
            </p:nvSpPr>
            <p:spPr bwMode="auto">
              <a:xfrm>
                <a:off x="734" y="2244"/>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0" name="Group 49"/>
            <p:cNvGrpSpPr/>
            <p:nvPr/>
          </p:nvGrpSpPr>
          <p:grpSpPr bwMode="auto">
            <a:xfrm>
              <a:off x="1920" y="2454"/>
              <a:ext cx="1137" cy="220"/>
              <a:chOff x="0" y="2618"/>
              <a:chExt cx="734" cy="374"/>
            </a:xfrm>
          </p:grpSpPr>
          <p:sp>
            <p:nvSpPr>
              <p:cNvPr id="60" name="Rectangle 50"/>
              <p:cNvSpPr>
                <a:spLocks noChangeArrowheads="1"/>
              </p:cNvSpPr>
              <p:nvPr/>
            </p:nvSpPr>
            <p:spPr bwMode="auto">
              <a:xfrm>
                <a:off x="43" y="261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终止时间</a:t>
                </a:r>
                <a:endParaRPr lang="zh-CN" altLang="en-US" sz="1800" b="1">
                  <a:solidFill>
                    <a:srgbClr val="0000CC"/>
                  </a:solidFill>
                </a:endParaRPr>
              </a:p>
            </p:txBody>
          </p:sp>
          <p:sp>
            <p:nvSpPr>
              <p:cNvPr id="61" name="Rectangle 51"/>
              <p:cNvSpPr>
                <a:spLocks noChangeArrowheads="1"/>
              </p:cNvSpPr>
              <p:nvPr/>
            </p:nvSpPr>
            <p:spPr bwMode="auto">
              <a:xfrm>
                <a:off x="0" y="261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1" name="Group 52"/>
            <p:cNvGrpSpPr/>
            <p:nvPr/>
          </p:nvGrpSpPr>
          <p:grpSpPr bwMode="auto">
            <a:xfrm>
              <a:off x="3057" y="2454"/>
              <a:ext cx="2578" cy="220"/>
              <a:chOff x="734" y="2618"/>
              <a:chExt cx="1665" cy="374"/>
            </a:xfrm>
          </p:grpSpPr>
          <p:sp>
            <p:nvSpPr>
              <p:cNvPr id="58" name="Rectangle 53"/>
              <p:cNvSpPr>
                <a:spLocks noChangeArrowheads="1"/>
              </p:cNvSpPr>
              <p:nvPr/>
            </p:nvSpPr>
            <p:spPr bwMode="auto">
              <a:xfrm>
                <a:off x="777" y="261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a:t>
                </a:r>
                <a:endParaRPr lang="zh-CN" altLang="en-US" sz="1800" b="1"/>
              </a:p>
            </p:txBody>
          </p:sp>
          <p:sp>
            <p:nvSpPr>
              <p:cNvPr id="59" name="Rectangle 54"/>
              <p:cNvSpPr>
                <a:spLocks noChangeArrowheads="1"/>
              </p:cNvSpPr>
              <p:nvPr/>
            </p:nvSpPr>
            <p:spPr bwMode="auto">
              <a:xfrm>
                <a:off x="734" y="261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2" name="Group 55"/>
            <p:cNvGrpSpPr/>
            <p:nvPr/>
          </p:nvGrpSpPr>
          <p:grpSpPr bwMode="auto">
            <a:xfrm>
              <a:off x="1920" y="2674"/>
              <a:ext cx="1137" cy="226"/>
              <a:chOff x="0" y="2992"/>
              <a:chExt cx="734" cy="384"/>
            </a:xfrm>
          </p:grpSpPr>
          <p:sp>
            <p:nvSpPr>
              <p:cNvPr id="56" name="Rectangle 56"/>
              <p:cNvSpPr>
                <a:spLocks noChangeArrowheads="1"/>
              </p:cNvSpPr>
              <p:nvPr/>
            </p:nvSpPr>
            <p:spPr bwMode="auto">
              <a:xfrm>
                <a:off x="43" y="299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持证者</a:t>
                </a:r>
                <a:endParaRPr lang="zh-CN" altLang="en-US" sz="1800" b="1">
                  <a:solidFill>
                    <a:srgbClr val="0000CC"/>
                  </a:solidFill>
                </a:endParaRPr>
              </a:p>
            </p:txBody>
          </p:sp>
          <p:sp>
            <p:nvSpPr>
              <p:cNvPr id="57" name="Rectangle 57"/>
              <p:cNvSpPr>
                <a:spLocks noChangeArrowheads="1"/>
              </p:cNvSpPr>
              <p:nvPr/>
            </p:nvSpPr>
            <p:spPr bwMode="auto">
              <a:xfrm>
                <a:off x="0" y="2992"/>
                <a:ext cx="73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3" name="Group 58"/>
            <p:cNvGrpSpPr/>
            <p:nvPr/>
          </p:nvGrpSpPr>
          <p:grpSpPr bwMode="auto">
            <a:xfrm>
              <a:off x="3057" y="2674"/>
              <a:ext cx="2578" cy="226"/>
              <a:chOff x="734" y="2992"/>
              <a:chExt cx="1665" cy="384"/>
            </a:xfrm>
          </p:grpSpPr>
          <p:sp>
            <p:nvSpPr>
              <p:cNvPr id="54" name="Rectangle 59"/>
              <p:cNvSpPr>
                <a:spLocks noChangeArrowheads="1"/>
              </p:cNvSpPr>
              <p:nvPr/>
            </p:nvSpPr>
            <p:spPr bwMode="auto">
              <a:xfrm>
                <a:off x="777" y="2992"/>
                <a:ext cx="15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证书持有者的姓名及标识符 </a:t>
                </a:r>
                <a:endParaRPr lang="zh-CN" altLang="en-US" sz="1800" b="1">
                  <a:solidFill>
                    <a:srgbClr val="A50021"/>
                  </a:solidFill>
                </a:endParaRPr>
              </a:p>
            </p:txBody>
          </p:sp>
          <p:sp>
            <p:nvSpPr>
              <p:cNvPr id="55" name="Rectangle 60"/>
              <p:cNvSpPr>
                <a:spLocks noChangeArrowheads="1"/>
              </p:cNvSpPr>
              <p:nvPr/>
            </p:nvSpPr>
            <p:spPr bwMode="auto">
              <a:xfrm>
                <a:off x="734" y="2992"/>
                <a:ext cx="1665"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4" name="Group 61"/>
            <p:cNvGrpSpPr/>
            <p:nvPr/>
          </p:nvGrpSpPr>
          <p:grpSpPr bwMode="auto">
            <a:xfrm>
              <a:off x="1920" y="2900"/>
              <a:ext cx="1137" cy="220"/>
              <a:chOff x="0" y="3376"/>
              <a:chExt cx="734" cy="374"/>
            </a:xfrm>
          </p:grpSpPr>
          <p:sp>
            <p:nvSpPr>
              <p:cNvPr id="52" name="Rectangle 62"/>
              <p:cNvSpPr>
                <a:spLocks noChangeArrowheads="1"/>
              </p:cNvSpPr>
              <p:nvPr/>
            </p:nvSpPr>
            <p:spPr bwMode="auto">
              <a:xfrm>
                <a:off x="43" y="337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a:t>
                </a:r>
                <a:endParaRPr lang="zh-CN" altLang="en-US" sz="1800" b="1">
                  <a:solidFill>
                    <a:srgbClr val="0000CC"/>
                  </a:solidFill>
                </a:endParaRPr>
              </a:p>
            </p:txBody>
          </p:sp>
          <p:sp>
            <p:nvSpPr>
              <p:cNvPr id="53" name="Rectangle 63"/>
              <p:cNvSpPr>
                <a:spLocks noChangeArrowheads="1"/>
              </p:cNvSpPr>
              <p:nvPr/>
            </p:nvSpPr>
            <p:spPr bwMode="auto">
              <a:xfrm>
                <a:off x="0" y="3376"/>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5" name="Group 64"/>
            <p:cNvGrpSpPr/>
            <p:nvPr/>
          </p:nvGrpSpPr>
          <p:grpSpPr bwMode="auto">
            <a:xfrm>
              <a:off x="3057" y="2900"/>
              <a:ext cx="2578" cy="220"/>
              <a:chOff x="734" y="3376"/>
              <a:chExt cx="1665" cy="374"/>
            </a:xfrm>
          </p:grpSpPr>
          <p:sp>
            <p:nvSpPr>
              <p:cNvPr id="50" name="Rectangle 65"/>
              <p:cNvSpPr>
                <a:spLocks noChangeArrowheads="1"/>
              </p:cNvSpPr>
              <p:nvPr/>
            </p:nvSpPr>
            <p:spPr bwMode="auto">
              <a:xfrm>
                <a:off x="777" y="337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证书的公钥算法</a:t>
                </a:r>
                <a:endParaRPr lang="zh-CN" altLang="en-US" sz="1800" b="1"/>
              </a:p>
            </p:txBody>
          </p:sp>
          <p:sp>
            <p:nvSpPr>
              <p:cNvPr id="51" name="Rectangle 66"/>
              <p:cNvSpPr>
                <a:spLocks noChangeArrowheads="1"/>
              </p:cNvSpPr>
              <p:nvPr/>
            </p:nvSpPr>
            <p:spPr bwMode="auto">
              <a:xfrm>
                <a:off x="734" y="3376"/>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6" name="Group 67"/>
            <p:cNvGrpSpPr/>
            <p:nvPr/>
          </p:nvGrpSpPr>
          <p:grpSpPr bwMode="auto">
            <a:xfrm>
              <a:off x="1920" y="3120"/>
              <a:ext cx="1137" cy="221"/>
              <a:chOff x="0" y="3750"/>
              <a:chExt cx="734" cy="374"/>
            </a:xfrm>
          </p:grpSpPr>
          <p:sp>
            <p:nvSpPr>
              <p:cNvPr id="48" name="Rectangle 68"/>
              <p:cNvSpPr>
                <a:spLocks noChangeArrowheads="1"/>
              </p:cNvSpPr>
              <p:nvPr/>
            </p:nvSpPr>
            <p:spPr bwMode="auto">
              <a:xfrm>
                <a:off x="43" y="375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endParaRPr lang="zh-CN" altLang="en-US" sz="1800" b="1">
                  <a:solidFill>
                    <a:srgbClr val="0000CC"/>
                  </a:solidFill>
                </a:endParaRPr>
              </a:p>
            </p:txBody>
          </p:sp>
          <p:sp>
            <p:nvSpPr>
              <p:cNvPr id="49" name="Rectangle 69"/>
              <p:cNvSpPr>
                <a:spLocks noChangeArrowheads="1"/>
              </p:cNvSpPr>
              <p:nvPr/>
            </p:nvSpPr>
            <p:spPr bwMode="auto">
              <a:xfrm>
                <a:off x="0" y="3750"/>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7" name="Group 70"/>
            <p:cNvGrpSpPr/>
            <p:nvPr/>
          </p:nvGrpSpPr>
          <p:grpSpPr bwMode="auto">
            <a:xfrm>
              <a:off x="3057" y="3120"/>
              <a:ext cx="2578" cy="221"/>
              <a:chOff x="734" y="3750"/>
              <a:chExt cx="1665" cy="374"/>
            </a:xfrm>
          </p:grpSpPr>
          <p:sp>
            <p:nvSpPr>
              <p:cNvPr id="46" name="Rectangle 71"/>
              <p:cNvSpPr>
                <a:spLocks noChangeArrowheads="1"/>
              </p:cNvSpPr>
              <p:nvPr/>
            </p:nvSpPr>
            <p:spPr bwMode="auto">
              <a:xfrm>
                <a:off x="777" y="375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证书的公钥参数</a:t>
                </a:r>
                <a:endParaRPr lang="zh-CN" altLang="en-US" sz="1800" b="1"/>
              </a:p>
            </p:txBody>
          </p:sp>
          <p:sp>
            <p:nvSpPr>
              <p:cNvPr id="47" name="Rectangle 72"/>
              <p:cNvSpPr>
                <a:spLocks noChangeArrowheads="1"/>
              </p:cNvSpPr>
              <p:nvPr/>
            </p:nvSpPr>
            <p:spPr bwMode="auto">
              <a:xfrm>
                <a:off x="734" y="3750"/>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8" name="Group 73"/>
            <p:cNvGrpSpPr/>
            <p:nvPr/>
          </p:nvGrpSpPr>
          <p:grpSpPr bwMode="auto">
            <a:xfrm>
              <a:off x="1920" y="3341"/>
              <a:ext cx="1137" cy="220"/>
              <a:chOff x="0" y="4124"/>
              <a:chExt cx="734" cy="374"/>
            </a:xfrm>
          </p:grpSpPr>
          <p:sp>
            <p:nvSpPr>
              <p:cNvPr id="44" name="Rectangle 74"/>
              <p:cNvSpPr>
                <a:spLocks noChangeArrowheads="1"/>
              </p:cNvSpPr>
              <p:nvPr/>
            </p:nvSpPr>
            <p:spPr bwMode="auto">
              <a:xfrm>
                <a:off x="43" y="412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持证书人公钥</a:t>
                </a:r>
                <a:endParaRPr lang="zh-CN" altLang="en-US" sz="1800" b="1">
                  <a:solidFill>
                    <a:srgbClr val="0000CC"/>
                  </a:solidFill>
                </a:endParaRPr>
              </a:p>
            </p:txBody>
          </p:sp>
          <p:sp>
            <p:nvSpPr>
              <p:cNvPr id="45" name="Rectangle 75"/>
              <p:cNvSpPr>
                <a:spLocks noChangeArrowheads="1"/>
              </p:cNvSpPr>
              <p:nvPr/>
            </p:nvSpPr>
            <p:spPr bwMode="auto">
              <a:xfrm>
                <a:off x="0" y="4124"/>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9" name="Group 76"/>
            <p:cNvGrpSpPr/>
            <p:nvPr/>
          </p:nvGrpSpPr>
          <p:grpSpPr bwMode="auto">
            <a:xfrm>
              <a:off x="3057" y="3341"/>
              <a:ext cx="2578" cy="220"/>
              <a:chOff x="734" y="4124"/>
              <a:chExt cx="1665" cy="374"/>
            </a:xfrm>
          </p:grpSpPr>
          <p:sp>
            <p:nvSpPr>
              <p:cNvPr id="42" name="Rectangle 77"/>
              <p:cNvSpPr>
                <a:spLocks noChangeArrowheads="1"/>
              </p:cNvSpPr>
              <p:nvPr/>
            </p:nvSpPr>
            <p:spPr bwMode="auto">
              <a:xfrm>
                <a:off x="777" y="412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证书的公钥</a:t>
                </a:r>
                <a:endParaRPr lang="zh-CN" altLang="en-US" sz="1800" b="1">
                  <a:solidFill>
                    <a:srgbClr val="A50021"/>
                  </a:solidFill>
                </a:endParaRPr>
              </a:p>
            </p:txBody>
          </p:sp>
          <p:sp>
            <p:nvSpPr>
              <p:cNvPr id="43" name="Rectangle 78"/>
              <p:cNvSpPr>
                <a:spLocks noChangeArrowheads="1"/>
              </p:cNvSpPr>
              <p:nvPr/>
            </p:nvSpPr>
            <p:spPr bwMode="auto">
              <a:xfrm>
                <a:off x="734" y="4124"/>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0" name="Group 79"/>
            <p:cNvGrpSpPr/>
            <p:nvPr/>
          </p:nvGrpSpPr>
          <p:grpSpPr bwMode="auto">
            <a:xfrm>
              <a:off x="1920" y="3561"/>
              <a:ext cx="1137" cy="220"/>
              <a:chOff x="0" y="4498"/>
              <a:chExt cx="734" cy="374"/>
            </a:xfrm>
          </p:grpSpPr>
          <p:sp>
            <p:nvSpPr>
              <p:cNvPr id="40" name="Rectangle 80"/>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扩展部分</a:t>
                </a:r>
                <a:endParaRPr lang="zh-CN" altLang="en-US" sz="1800" b="1">
                  <a:solidFill>
                    <a:srgbClr val="0000CC"/>
                  </a:solidFill>
                </a:endParaRPr>
              </a:p>
            </p:txBody>
          </p:sp>
          <p:sp>
            <p:nvSpPr>
              <p:cNvPr id="41" name="Rectangle 81"/>
              <p:cNvSpPr>
                <a:spLocks noChangeArrowheads="1"/>
              </p:cNvSpPr>
              <p:nvPr/>
            </p:nvSpPr>
            <p:spPr bwMode="auto">
              <a:xfrm>
                <a:off x="0" y="449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1" name="Group 82"/>
            <p:cNvGrpSpPr/>
            <p:nvPr/>
          </p:nvGrpSpPr>
          <p:grpSpPr bwMode="auto">
            <a:xfrm>
              <a:off x="3057" y="3561"/>
              <a:ext cx="2578" cy="220"/>
              <a:chOff x="734" y="4498"/>
              <a:chExt cx="1665" cy="374"/>
            </a:xfrm>
          </p:grpSpPr>
          <p:sp>
            <p:nvSpPr>
              <p:cNvPr id="38" name="Rectangle 83"/>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600" b="1">
                    <a:solidFill>
                      <a:srgbClr val="A50021"/>
                    </a:solidFill>
                  </a:rPr>
                  <a:t>CA</a:t>
                </a:r>
                <a:r>
                  <a:rPr lang="zh-CN" altLang="en-US" sz="1600" b="1">
                    <a:solidFill>
                      <a:srgbClr val="A50021"/>
                    </a:solidFill>
                  </a:rPr>
                  <a:t>对该证书的附加信息，如密钥的用途</a:t>
                </a:r>
                <a:endParaRPr lang="zh-CN" altLang="en-US" sz="1600" b="1">
                  <a:solidFill>
                    <a:srgbClr val="A50021"/>
                  </a:solidFill>
                </a:endParaRPr>
              </a:p>
            </p:txBody>
          </p:sp>
          <p:sp>
            <p:nvSpPr>
              <p:cNvPr id="39" name="Rectangle 84"/>
              <p:cNvSpPr>
                <a:spLocks noChangeArrowheads="1"/>
              </p:cNvSpPr>
              <p:nvPr/>
            </p:nvSpPr>
            <p:spPr bwMode="auto">
              <a:xfrm>
                <a:off x="734" y="449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2" name="Group 85"/>
            <p:cNvGrpSpPr/>
            <p:nvPr/>
          </p:nvGrpSpPr>
          <p:grpSpPr bwMode="auto">
            <a:xfrm>
              <a:off x="1917" y="3786"/>
              <a:ext cx="1137" cy="220"/>
              <a:chOff x="0" y="4498"/>
              <a:chExt cx="734" cy="374"/>
            </a:xfrm>
          </p:grpSpPr>
          <p:sp>
            <p:nvSpPr>
              <p:cNvPr id="36" name="Rectangle 86"/>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数字签名</a:t>
                </a:r>
                <a:endParaRPr lang="zh-CN" altLang="en-US" sz="1800" b="1">
                  <a:solidFill>
                    <a:srgbClr val="0000CC"/>
                  </a:solidFill>
                </a:endParaRPr>
              </a:p>
            </p:txBody>
          </p:sp>
          <p:sp>
            <p:nvSpPr>
              <p:cNvPr id="37" name="Rectangle 87"/>
              <p:cNvSpPr>
                <a:spLocks noChangeArrowheads="1"/>
              </p:cNvSpPr>
              <p:nvPr/>
            </p:nvSpPr>
            <p:spPr bwMode="auto">
              <a:xfrm>
                <a:off x="0" y="4498"/>
                <a:ext cx="734"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3" name="Group 88"/>
            <p:cNvGrpSpPr/>
            <p:nvPr/>
          </p:nvGrpSpPr>
          <p:grpSpPr bwMode="auto">
            <a:xfrm>
              <a:off x="3054" y="3786"/>
              <a:ext cx="2578" cy="220"/>
              <a:chOff x="734" y="4498"/>
              <a:chExt cx="1665" cy="374"/>
            </a:xfrm>
          </p:grpSpPr>
          <p:sp>
            <p:nvSpPr>
              <p:cNvPr id="34" name="Rectangle 89"/>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600" b="1">
                    <a:solidFill>
                      <a:srgbClr val="A50021"/>
                    </a:solidFill>
                  </a:rPr>
                  <a:t>证书所有数据经</a:t>
                </a:r>
                <a:r>
                  <a:rPr lang="en-US" altLang="zh-CN" sz="1600" b="1">
                    <a:solidFill>
                      <a:srgbClr val="A50021"/>
                    </a:solidFill>
                  </a:rPr>
                  <a:t>H</a:t>
                </a:r>
                <a:r>
                  <a:rPr lang="zh-CN" altLang="en-US" sz="1600" b="1">
                    <a:solidFill>
                      <a:srgbClr val="A50021"/>
                    </a:solidFill>
                  </a:rPr>
                  <a:t>运行后</a:t>
                </a:r>
                <a:r>
                  <a:rPr lang="en-US" altLang="zh-CN" sz="1600" b="1">
                    <a:solidFill>
                      <a:srgbClr val="A50021"/>
                    </a:solidFill>
                  </a:rPr>
                  <a:t>CA</a:t>
                </a:r>
                <a:r>
                  <a:rPr lang="zh-CN" altLang="en-US" sz="1600" b="1">
                    <a:solidFill>
                      <a:srgbClr val="A50021"/>
                    </a:solidFill>
                  </a:rPr>
                  <a:t>用私钥签名</a:t>
                </a:r>
                <a:endParaRPr lang="zh-CN" altLang="en-US" sz="1600" b="1">
                  <a:solidFill>
                    <a:srgbClr val="A50021"/>
                  </a:solidFill>
                </a:endParaRPr>
              </a:p>
            </p:txBody>
          </p:sp>
          <p:sp>
            <p:nvSpPr>
              <p:cNvPr id="35" name="Rectangle 90"/>
              <p:cNvSpPr>
                <a:spLocks noChangeArrowheads="1"/>
              </p:cNvSpPr>
              <p:nvPr/>
            </p:nvSpPr>
            <p:spPr bwMode="auto">
              <a:xfrm>
                <a:off x="734" y="4498"/>
                <a:ext cx="1665"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normAutofit/>
          </a:bodyPr>
          <a:lstStyle/>
          <a:p>
            <a:r>
              <a:rPr lang="zh-CN" altLang="en-US"/>
              <a:t>为管理</a:t>
            </a:r>
            <a:r>
              <a:rPr lang="zh-CN" altLang="en-US" smtClean="0"/>
              <a:t>公开密钥和证书（</a:t>
            </a:r>
            <a:r>
              <a:rPr lang="zh-CN" altLang="en-US"/>
              <a:t>生成</a:t>
            </a:r>
            <a:r>
              <a:rPr lang="zh-CN" altLang="en-US" smtClean="0"/>
              <a:t>、存储、分发、使用、验证和撤销等）而</a:t>
            </a:r>
            <a:r>
              <a:rPr lang="zh-CN" altLang="en-US"/>
              <a:t>建立的基础</a:t>
            </a:r>
            <a:r>
              <a:rPr lang="zh-CN" altLang="en-US" smtClean="0"/>
              <a:t>设施</a:t>
            </a:r>
            <a:r>
              <a:rPr lang="zh-CN" altLang="en-US"/>
              <a:t>（</a:t>
            </a:r>
            <a:r>
              <a:rPr lang="en-US" altLang="zh-CN"/>
              <a:t>Pubic Key Infrastructure</a:t>
            </a:r>
            <a:r>
              <a:rPr lang="zh-CN" altLang="en-US"/>
              <a:t>） </a:t>
            </a:r>
            <a:r>
              <a:rPr lang="zh-CN" altLang="en-US" smtClean="0"/>
              <a:t>。</a:t>
            </a:r>
            <a:endParaRPr lang="en-US" altLang="zh-CN" smtClean="0"/>
          </a:p>
          <a:p>
            <a:pPr lvl="1"/>
            <a:r>
              <a:rPr lang="zh-CN" altLang="en-US" smtClean="0"/>
              <a:t>标准</a:t>
            </a:r>
            <a:r>
              <a:rPr lang="zh-CN" altLang="en-US"/>
              <a:t>公开</a:t>
            </a:r>
            <a:r>
              <a:rPr lang="zh-CN" altLang="en-US" smtClean="0"/>
              <a:t>密钥管理平台，为所有网络应用透明地提供加密和签名所需密钥和证书管理。</a:t>
            </a:r>
            <a:endParaRPr lang="en-US" altLang="zh-CN" smtClean="0"/>
          </a:p>
          <a:p>
            <a:r>
              <a:rPr lang="zh-CN" altLang="en-US" smtClean="0"/>
              <a:t>美国最早</a:t>
            </a:r>
            <a:r>
              <a:rPr lang="en-US" altLang="zh-CN" smtClean="0"/>
              <a:t>(1996)</a:t>
            </a:r>
            <a:r>
              <a:rPr lang="zh-CN" altLang="en-US" smtClean="0"/>
              <a:t>推动</a:t>
            </a:r>
            <a:r>
              <a:rPr lang="en-US" altLang="zh-CN" smtClean="0"/>
              <a:t>PKI</a:t>
            </a:r>
            <a:r>
              <a:rPr lang="zh-CN" altLang="en-US" smtClean="0"/>
              <a:t>建设。</a:t>
            </a:r>
            <a:endParaRPr lang="zh-CN" altLang="en-US" smtClean="0"/>
          </a:p>
          <a:p>
            <a:r>
              <a:rPr lang="en-US" altLang="zh-CN" smtClean="0"/>
              <a:t>1998</a:t>
            </a:r>
            <a:r>
              <a:rPr lang="zh-CN" altLang="en-US" smtClean="0"/>
              <a:t>年电信行业建立了我国第一个行业</a:t>
            </a:r>
            <a:r>
              <a:rPr lang="en-US" altLang="zh-CN" smtClean="0"/>
              <a:t>CA</a:t>
            </a:r>
            <a:r>
              <a:rPr lang="zh-CN" altLang="en-US" smtClean="0"/>
              <a:t>，此后金融、工商、外贸、海关和一些省市也建立了自己的行业</a:t>
            </a:r>
            <a:r>
              <a:rPr lang="en-US" altLang="zh-CN" smtClean="0"/>
              <a:t>CA</a:t>
            </a:r>
            <a:r>
              <a:rPr lang="zh-CN" altLang="en-US" smtClean="0"/>
              <a:t>或地方</a:t>
            </a:r>
            <a:r>
              <a:rPr lang="en-US" altLang="zh-CN" smtClean="0"/>
              <a:t>CA</a:t>
            </a:r>
            <a:r>
              <a:rPr lang="zh-CN" altLang="en-US" smtClean="0"/>
              <a:t>。</a:t>
            </a:r>
            <a:endParaRPr lang="zh-CN" altLang="en-US" smtClean="0"/>
          </a:p>
          <a:p>
            <a:endParaRPr lang="en-US" altLang="zh-CN" smtClean="0"/>
          </a:p>
        </p:txBody>
      </p:sp>
      <p:sp>
        <p:nvSpPr>
          <p:cNvPr id="697346" name="Rectangle 2"/>
          <p:cNvSpPr>
            <a:spLocks noGrp="1" noChangeArrowheads="1"/>
          </p:cNvSpPr>
          <p:nvPr>
            <p:ph type="title"/>
          </p:nvPr>
        </p:nvSpPr>
        <p:spPr/>
        <p:txBody>
          <a:bodyPr/>
          <a:lstStyle/>
          <a:p>
            <a:r>
              <a:rPr lang="en-US" altLang="zh-CN" smtClean="0"/>
              <a:t>PKI——</a:t>
            </a:r>
            <a:r>
              <a:rPr lang="zh-CN" altLang="en-US" smtClean="0"/>
              <a:t>公钥基础设施</a:t>
            </a:r>
            <a:endParaRPr lang="zh-CN" altLang="en-US"/>
          </a:p>
        </p:txBody>
      </p:sp>
      <p:sp>
        <p:nvSpPr>
          <p:cNvPr id="13316" name="灯片编号占位符 6"/>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2DE14C86-DA6F-4957-A763-CC4A4447DB8F}" type="slidenum">
              <a:rPr lang="en-US" altLang="zh-CN" sz="2000" smtClean="0"/>
            </a:fld>
            <a:endParaRPr lang="en-US" altLang="zh-CN" smtClean="0"/>
          </a:p>
        </p:txBody>
      </p:sp>
      <p:sp>
        <p:nvSpPr>
          <p:cNvPr id="13317" name="Rectangle 4"/>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smtClean="0"/>
              <a:t>PKI</a:t>
            </a:r>
            <a:r>
              <a:rPr lang="zh-CN" altLang="en-US" smtClean="0"/>
              <a:t>的逻辑结构 </a:t>
            </a:r>
            <a:endParaRPr lang="zh-CN" altLang="en-US" smtClean="0"/>
          </a:p>
        </p:txBody>
      </p:sp>
      <p:grpSp>
        <p:nvGrpSpPr>
          <p:cNvPr id="48131" name="Group 5"/>
          <p:cNvGrpSpPr/>
          <p:nvPr/>
        </p:nvGrpSpPr>
        <p:grpSpPr bwMode="auto">
          <a:xfrm>
            <a:off x="395288" y="2205038"/>
            <a:ext cx="7632700" cy="3806825"/>
            <a:chOff x="2340" y="11892"/>
            <a:chExt cx="7020" cy="3666"/>
          </a:xfrm>
        </p:grpSpPr>
        <p:sp>
          <p:nvSpPr>
            <p:cNvPr id="48132" name="Rectangle 6"/>
            <p:cNvSpPr>
              <a:spLocks noChangeArrowheads="1"/>
            </p:cNvSpPr>
            <p:nvPr/>
          </p:nvSpPr>
          <p:spPr bwMode="auto">
            <a:xfrm>
              <a:off x="3240" y="14622"/>
              <a:ext cx="5220" cy="936"/>
            </a:xfrm>
            <a:prstGeom prst="rect">
              <a:avLst/>
            </a:prstGeom>
            <a:solidFill>
              <a:srgbClr val="FFFFFF"/>
            </a:solidFill>
            <a:ln w="9525">
              <a:solidFill>
                <a:srgbClr val="000000"/>
              </a:solidFill>
              <a:prstDash val="dash"/>
              <a:miter lim="800000"/>
            </a:ln>
          </p:spPr>
          <p:txBody>
            <a:bodyPr/>
            <a:lstStyle/>
            <a:p>
              <a:endParaRPr lang="zh-CN" altLang="en-US"/>
            </a:p>
          </p:txBody>
        </p:sp>
        <p:sp>
          <p:nvSpPr>
            <p:cNvPr id="48133" name="Rectangle 7"/>
            <p:cNvSpPr>
              <a:spLocks noChangeArrowheads="1"/>
            </p:cNvSpPr>
            <p:nvPr/>
          </p:nvSpPr>
          <p:spPr bwMode="auto">
            <a:xfrm>
              <a:off x="2340" y="13062"/>
              <a:ext cx="7020" cy="936"/>
            </a:xfrm>
            <a:prstGeom prst="rect">
              <a:avLst/>
            </a:prstGeom>
            <a:solidFill>
              <a:srgbClr val="FFFFFF"/>
            </a:solidFill>
            <a:ln w="9525">
              <a:solidFill>
                <a:srgbClr val="000000"/>
              </a:solidFill>
              <a:prstDash val="dash"/>
              <a:miter lim="800000"/>
            </a:ln>
          </p:spPr>
          <p:txBody>
            <a:bodyPr/>
            <a:lstStyle/>
            <a:p>
              <a:endParaRPr lang="zh-CN" altLang="en-US"/>
            </a:p>
          </p:txBody>
        </p:sp>
        <p:sp>
          <p:nvSpPr>
            <p:cNvPr id="48134" name="Rectangle 8"/>
            <p:cNvSpPr>
              <a:spLocks noChangeArrowheads="1"/>
            </p:cNvSpPr>
            <p:nvPr/>
          </p:nvSpPr>
          <p:spPr bwMode="auto">
            <a:xfrm>
              <a:off x="4860" y="11892"/>
              <a:ext cx="1980" cy="546"/>
            </a:xfrm>
            <a:prstGeom prst="rect">
              <a:avLst/>
            </a:prstGeom>
          </p:spPr>
          <p:style>
            <a:lnRef idx="1">
              <a:schemeClr val="accent4"/>
            </a:lnRef>
            <a:fillRef idx="2">
              <a:schemeClr val="accent4"/>
            </a:fillRef>
            <a:effectRef idx="1">
              <a:schemeClr val="accent4"/>
            </a:effectRef>
            <a:fontRef idx="minor">
              <a:schemeClr val="dk1"/>
            </a:fontRef>
          </p:style>
          <p:txBody>
            <a:bodyPr/>
            <a:lstStyle/>
            <a:p>
              <a:pPr algn="ctr"/>
              <a:r>
                <a:rPr lang="en-US" altLang="zh-CN" sz="2400" b="1">
                  <a:solidFill>
                    <a:srgbClr val="000404"/>
                  </a:solidFill>
                  <a:latin typeface="Times New Roman" panose="02020603050405020304" pitchFamily="18" charset="0"/>
                </a:rPr>
                <a:t>PKI</a:t>
              </a:r>
              <a:r>
                <a:rPr lang="zh-CN" altLang="en-US" sz="2400" b="1">
                  <a:solidFill>
                    <a:srgbClr val="000404"/>
                  </a:solidFill>
                  <a:latin typeface="Times New Roman" panose="02020603050405020304" pitchFamily="18" charset="0"/>
                </a:rPr>
                <a:t>应用</a:t>
              </a:r>
              <a:endParaRPr lang="zh-CN" altLang="en-US" sz="4000" b="1">
                <a:solidFill>
                  <a:srgbClr val="000404"/>
                </a:solidFill>
              </a:endParaRPr>
            </a:p>
          </p:txBody>
        </p:sp>
        <p:sp>
          <p:nvSpPr>
            <p:cNvPr id="48135" name="Rectangle 9"/>
            <p:cNvSpPr>
              <a:spLocks noChangeArrowheads="1"/>
            </p:cNvSpPr>
            <p:nvPr/>
          </p:nvSpPr>
          <p:spPr bwMode="auto">
            <a:xfrm>
              <a:off x="7200" y="13218"/>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证书发布系统</a:t>
              </a:r>
              <a:endParaRPr lang="zh-CN" altLang="en-US" sz="4000" b="1">
                <a:solidFill>
                  <a:srgbClr val="000404"/>
                </a:solidFill>
                <a:latin typeface="+mn-ea"/>
              </a:endParaRPr>
            </a:p>
          </p:txBody>
        </p:sp>
        <p:sp>
          <p:nvSpPr>
            <p:cNvPr id="48136" name="Rectangle 10"/>
            <p:cNvSpPr>
              <a:spLocks noChangeArrowheads="1"/>
            </p:cNvSpPr>
            <p:nvPr/>
          </p:nvSpPr>
          <p:spPr bwMode="auto">
            <a:xfrm>
              <a:off x="4860" y="13218"/>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注册机构</a:t>
              </a:r>
              <a:r>
                <a:rPr lang="en-US" altLang="zh-CN" sz="2400" b="1">
                  <a:solidFill>
                    <a:srgbClr val="000404"/>
                  </a:solidFill>
                  <a:latin typeface="+mn-ea"/>
                </a:rPr>
                <a:t>RA</a:t>
              </a:r>
              <a:endParaRPr lang="en-US" altLang="zh-CN" sz="4000" b="1">
                <a:solidFill>
                  <a:srgbClr val="000404"/>
                </a:solidFill>
                <a:latin typeface="+mn-ea"/>
              </a:endParaRPr>
            </a:p>
          </p:txBody>
        </p:sp>
        <p:sp>
          <p:nvSpPr>
            <p:cNvPr id="48137" name="Rectangle 11"/>
            <p:cNvSpPr>
              <a:spLocks noChangeArrowheads="1"/>
            </p:cNvSpPr>
            <p:nvPr/>
          </p:nvSpPr>
          <p:spPr bwMode="auto">
            <a:xfrm>
              <a:off x="2520" y="13218"/>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证书机构</a:t>
              </a:r>
              <a:r>
                <a:rPr lang="en-US" altLang="zh-CN" sz="2400" b="1">
                  <a:solidFill>
                    <a:srgbClr val="000404"/>
                  </a:solidFill>
                  <a:latin typeface="+mn-ea"/>
                </a:rPr>
                <a:t>CA</a:t>
              </a:r>
              <a:endParaRPr lang="en-US" altLang="zh-CN" sz="4000" b="1">
                <a:solidFill>
                  <a:srgbClr val="000404"/>
                </a:solidFill>
                <a:latin typeface="+mn-ea"/>
              </a:endParaRPr>
            </a:p>
          </p:txBody>
        </p:sp>
        <p:sp>
          <p:nvSpPr>
            <p:cNvPr id="48138" name="Rectangle 12"/>
            <p:cNvSpPr>
              <a:spLocks noChangeArrowheads="1"/>
            </p:cNvSpPr>
            <p:nvPr/>
          </p:nvSpPr>
          <p:spPr bwMode="auto">
            <a:xfrm>
              <a:off x="6120" y="14856"/>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软硬件系统</a:t>
              </a:r>
              <a:endParaRPr lang="zh-CN" altLang="en-US" sz="4000" b="1">
                <a:solidFill>
                  <a:srgbClr val="000404"/>
                </a:solidFill>
                <a:latin typeface="+mn-ea"/>
              </a:endParaRPr>
            </a:p>
          </p:txBody>
        </p:sp>
        <p:sp>
          <p:nvSpPr>
            <p:cNvPr id="48139" name="Rectangle 13"/>
            <p:cNvSpPr>
              <a:spLocks noChangeArrowheads="1"/>
            </p:cNvSpPr>
            <p:nvPr/>
          </p:nvSpPr>
          <p:spPr bwMode="auto">
            <a:xfrm>
              <a:off x="3600" y="14856"/>
              <a:ext cx="1980" cy="54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a:r>
                <a:rPr lang="en-US" altLang="zh-CN" sz="2400" b="1">
                  <a:solidFill>
                    <a:srgbClr val="000404"/>
                  </a:solidFill>
                  <a:latin typeface="+mn-ea"/>
                </a:rPr>
                <a:t>PKI</a:t>
              </a:r>
              <a:r>
                <a:rPr lang="zh-CN" altLang="en-US" sz="2400" b="1">
                  <a:solidFill>
                    <a:srgbClr val="000404"/>
                  </a:solidFill>
                  <a:latin typeface="+mn-ea"/>
                </a:rPr>
                <a:t>策略</a:t>
              </a:r>
              <a:endParaRPr lang="zh-CN" altLang="en-US" sz="4000" b="1">
                <a:solidFill>
                  <a:srgbClr val="000404"/>
                </a:solidFill>
                <a:latin typeface="+mn-ea"/>
              </a:endParaRPr>
            </a:p>
          </p:txBody>
        </p:sp>
        <p:sp>
          <p:nvSpPr>
            <p:cNvPr id="48140" name="Rectangle 14"/>
            <p:cNvSpPr>
              <a:spLocks noChangeArrowheads="1"/>
            </p:cNvSpPr>
            <p:nvPr/>
          </p:nvSpPr>
          <p:spPr bwMode="auto">
            <a:xfrm>
              <a:off x="5940" y="12438"/>
              <a:ext cx="1260" cy="468"/>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ctr"/>
              <a:r>
                <a:rPr lang="zh-CN" altLang="en-US" sz="2000">
                  <a:solidFill>
                    <a:srgbClr val="000404"/>
                  </a:solidFill>
                  <a:latin typeface="Times New Roman" panose="02020603050405020304" pitchFamily="18" charset="0"/>
                </a:rPr>
                <a:t>数字证书</a:t>
              </a:r>
              <a:endParaRPr lang="zh-CN" altLang="en-US" sz="3600">
                <a:solidFill>
                  <a:srgbClr val="000404"/>
                </a:solidFill>
              </a:endParaRPr>
            </a:p>
          </p:txBody>
        </p:sp>
        <p:sp>
          <p:nvSpPr>
            <p:cNvPr id="48141" name="AutoShape 15"/>
            <p:cNvSpPr>
              <a:spLocks noChangeArrowheads="1"/>
            </p:cNvSpPr>
            <p:nvPr/>
          </p:nvSpPr>
          <p:spPr bwMode="auto">
            <a:xfrm>
              <a:off x="5580" y="12438"/>
              <a:ext cx="540" cy="624"/>
            </a:xfrm>
            <a:prstGeom prst="upArrow">
              <a:avLst>
                <a:gd name="adj1" fmla="val 50000"/>
                <a:gd name="adj2" fmla="val 28889"/>
              </a:avLst>
            </a:prstGeom>
            <a:solidFill>
              <a:srgbClr val="FFFFFF"/>
            </a:solidFill>
            <a:ln w="9525">
              <a:solidFill>
                <a:srgbClr val="000000"/>
              </a:solidFill>
              <a:miter lim="800000"/>
            </a:ln>
          </p:spPr>
          <p:txBody>
            <a:bodyPr/>
            <a:lstStyle/>
            <a:p>
              <a:endParaRPr lang="zh-CN" altLang="en-US"/>
            </a:p>
          </p:txBody>
        </p:sp>
        <p:sp>
          <p:nvSpPr>
            <p:cNvPr id="48142" name="AutoShape 16"/>
            <p:cNvSpPr>
              <a:spLocks noChangeArrowheads="1"/>
            </p:cNvSpPr>
            <p:nvPr/>
          </p:nvSpPr>
          <p:spPr bwMode="auto">
            <a:xfrm>
              <a:off x="5580" y="13998"/>
              <a:ext cx="540" cy="624"/>
            </a:xfrm>
            <a:prstGeom prst="upArrow">
              <a:avLst>
                <a:gd name="adj1" fmla="val 50000"/>
                <a:gd name="adj2" fmla="val 28889"/>
              </a:avLst>
            </a:prstGeom>
            <a:solidFill>
              <a:srgbClr val="FFFFFF"/>
            </a:solidFill>
            <a:ln w="9525">
              <a:solidFill>
                <a:srgbClr val="000000"/>
              </a:solidFill>
              <a:miter lim="800000"/>
            </a:ln>
          </p:spPr>
          <p:txBody>
            <a:bodyPr/>
            <a:lstStyle/>
            <a:p>
              <a:endParaRPr lang="zh-CN" altLang="en-US"/>
            </a:p>
          </p:txBody>
        </p:sp>
      </p:grpSp>
    </p:spTree>
  </p:cSld>
  <p:clrMapOvr>
    <a:masterClrMapping/>
  </p:clrMapOvr>
  <p:transition spd="slow">
    <p:pull/>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7"/>
          <p:cNvSpPr>
            <a:spLocks noGrp="1" noChangeArrowheads="1"/>
          </p:cNvSpPr>
          <p:nvPr>
            <p:ph idx="1"/>
          </p:nvPr>
        </p:nvSpPr>
        <p:spPr/>
        <p:txBody>
          <a:bodyPr>
            <a:normAutofit/>
          </a:bodyPr>
          <a:lstStyle/>
          <a:p>
            <a:r>
              <a:rPr lang="en-US" altLang="zh-CN" dirty="0" smtClean="0"/>
              <a:t>CA</a:t>
            </a:r>
            <a:r>
              <a:rPr lang="zh-CN" altLang="en-US" dirty="0" smtClean="0"/>
              <a:t>，</a:t>
            </a:r>
            <a:r>
              <a:rPr lang="en-US" altLang="zh-CN" dirty="0"/>
              <a:t>Certificate Authority</a:t>
            </a:r>
            <a:r>
              <a:rPr lang="zh-CN" altLang="en-US" dirty="0" smtClean="0"/>
              <a:t>：</a:t>
            </a:r>
            <a:endParaRPr lang="en-US" altLang="zh-CN" dirty="0" smtClean="0"/>
          </a:p>
          <a:p>
            <a:pPr lvl="1"/>
            <a:r>
              <a:rPr lang="en-US" altLang="zh-CN" dirty="0" smtClean="0"/>
              <a:t>PKI</a:t>
            </a:r>
            <a:r>
              <a:rPr lang="zh-CN" altLang="en-US" dirty="0"/>
              <a:t>的</a:t>
            </a:r>
            <a:r>
              <a:rPr lang="zh-CN" altLang="en-US" dirty="0" smtClean="0"/>
              <a:t>核心</a:t>
            </a:r>
            <a:endParaRPr lang="en-US" altLang="zh-CN" dirty="0" smtClean="0"/>
          </a:p>
          <a:p>
            <a:pPr lvl="1"/>
            <a:r>
              <a:rPr lang="zh-CN" altLang="en-US" dirty="0" smtClean="0"/>
              <a:t>可信第三方实体：国家认定的权威机构。受用户信任。</a:t>
            </a:r>
            <a:endParaRPr lang="zh-CN" altLang="en-US" dirty="0" smtClean="0"/>
          </a:p>
          <a:p>
            <a:r>
              <a:rPr lang="zh-CN" altLang="en-US" dirty="0" smtClean="0">
                <a:latin typeface="宋体" pitchFamily="2" charset="-122"/>
              </a:rPr>
              <a:t>负责用户密钥或证书发放、更新、废止、认证等管理工作。</a:t>
            </a:r>
            <a:endParaRPr lang="en-US" altLang="zh-CN" dirty="0" smtClean="0">
              <a:latin typeface="宋体" pitchFamily="2" charset="-122"/>
            </a:endParaRPr>
          </a:p>
          <a:p>
            <a:r>
              <a:rPr lang="zh-CN" altLang="en-US" dirty="0" smtClean="0"/>
              <a:t>两类：</a:t>
            </a:r>
            <a:endParaRPr lang="en-US" altLang="zh-CN" dirty="0" smtClean="0"/>
          </a:p>
          <a:p>
            <a:pPr lvl="1"/>
            <a:r>
              <a:rPr lang="zh-CN" altLang="en-US" dirty="0" smtClean="0"/>
              <a:t>公共</a:t>
            </a:r>
            <a:r>
              <a:rPr lang="en-US" altLang="zh-CN" dirty="0" smtClean="0"/>
              <a:t>CA</a:t>
            </a:r>
            <a:r>
              <a:rPr lang="zh-CN" altLang="en-US" dirty="0" smtClean="0"/>
              <a:t>：通过</a:t>
            </a:r>
            <a:r>
              <a:rPr lang="en-US" altLang="zh-CN" dirty="0" smtClean="0"/>
              <a:t>internet</a:t>
            </a:r>
            <a:r>
              <a:rPr lang="zh-CN" altLang="en-US" dirty="0" smtClean="0"/>
              <a:t>为大众提供认证服务</a:t>
            </a:r>
            <a:endParaRPr lang="en-US" altLang="zh-CN" dirty="0" smtClean="0"/>
          </a:p>
          <a:p>
            <a:pPr lvl="1"/>
            <a:r>
              <a:rPr lang="zh-CN" altLang="en-US" dirty="0" smtClean="0"/>
              <a:t>私有</a:t>
            </a:r>
            <a:r>
              <a:rPr lang="en-US" altLang="zh-CN" dirty="0" smtClean="0"/>
              <a:t>CA</a:t>
            </a:r>
            <a:r>
              <a:rPr lang="zh-CN" altLang="en-US" dirty="0" smtClean="0"/>
              <a:t>：公司或组织内部</a:t>
            </a:r>
            <a:endParaRPr lang="zh-CN" altLang="en-US" dirty="0" smtClean="0"/>
          </a:p>
        </p:txBody>
      </p:sp>
      <p:sp>
        <p:nvSpPr>
          <p:cNvPr id="705538" name="Rectangle 1026"/>
          <p:cNvSpPr>
            <a:spLocks noGrp="1" noChangeArrowheads="1"/>
          </p:cNvSpPr>
          <p:nvPr>
            <p:ph type="title"/>
          </p:nvPr>
        </p:nvSpPr>
        <p:spPr/>
        <p:txBody>
          <a:bodyPr>
            <a:normAutofit/>
          </a:bodyPr>
          <a:lstStyle/>
          <a:p>
            <a:r>
              <a:rPr lang="zh-CN" altLang="en-US" smtClean="0"/>
              <a:t>证书机构</a:t>
            </a:r>
            <a:endParaRPr lang="zh-CN" altLang="en-US"/>
          </a:p>
        </p:txBody>
      </p:sp>
      <p:sp>
        <p:nvSpPr>
          <p:cNvPr id="14340" name="灯片编号占位符 6"/>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18EF7743-2EB7-4491-9C54-61B5DC795E6C}" type="slidenum">
              <a:rPr lang="en-US" altLang="zh-CN" sz="1800" smtClean="0"/>
            </a:fld>
            <a:endParaRPr lang="en-US" altLang="zh-CN" sz="1800" smtClean="0"/>
          </a:p>
        </p:txBody>
      </p:sp>
      <p:sp>
        <p:nvSpPr>
          <p:cNvPr id="14341" name="Rectangle 1028"/>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smtClean="0"/>
              <a:t>管理证书：</a:t>
            </a:r>
            <a:endParaRPr lang="zh-CN" altLang="en-US" smtClean="0"/>
          </a:p>
          <a:p>
            <a:pPr lvl="1"/>
            <a:r>
              <a:rPr lang="en-US" altLang="zh-CN" smtClean="0"/>
              <a:t>1</a:t>
            </a:r>
            <a:r>
              <a:rPr lang="zh-CN" altLang="en-US" smtClean="0"/>
              <a:t>）颁发证书</a:t>
            </a:r>
            <a:endParaRPr lang="en-US" altLang="zh-CN" smtClean="0"/>
          </a:p>
          <a:p>
            <a:pPr lvl="2"/>
            <a:r>
              <a:rPr lang="zh-CN" altLang="en-US"/>
              <a:t>检验公钥是否合法</a:t>
            </a:r>
            <a:endParaRPr lang="zh-CN" altLang="en-US"/>
          </a:p>
          <a:p>
            <a:pPr lvl="2"/>
            <a:r>
              <a:rPr lang="zh-CN" altLang="en-US"/>
              <a:t>审查认证实体的身份</a:t>
            </a:r>
            <a:endParaRPr lang="en-US" altLang="zh-CN"/>
          </a:p>
          <a:p>
            <a:pPr lvl="1"/>
            <a:r>
              <a:rPr lang="en-US" altLang="zh-CN" smtClean="0"/>
              <a:t>2</a:t>
            </a:r>
            <a:r>
              <a:rPr lang="zh-CN" altLang="en-US" smtClean="0"/>
              <a:t>）废除证书</a:t>
            </a:r>
            <a:endParaRPr lang="zh-CN" altLang="en-US" smtClean="0"/>
          </a:p>
          <a:p>
            <a:pPr lvl="1"/>
            <a:r>
              <a:rPr lang="en-US" altLang="zh-CN" smtClean="0"/>
              <a:t>3</a:t>
            </a:r>
            <a:r>
              <a:rPr lang="zh-CN" altLang="en-US" smtClean="0"/>
              <a:t>）证书更新：</a:t>
            </a:r>
            <a:endParaRPr lang="en-US" altLang="zh-CN" smtClean="0"/>
          </a:p>
          <a:p>
            <a:pPr lvl="2"/>
            <a:r>
              <a:rPr lang="zh-CN" altLang="en-US" smtClean="0"/>
              <a:t>私钥泄漏或证书过期，用户申请更新私钥和更新证书，并废除原证书。</a:t>
            </a:r>
            <a:endParaRPr lang="en-US" altLang="zh-CN" smtClean="0"/>
          </a:p>
          <a:p>
            <a:pPr lvl="1"/>
            <a:r>
              <a:rPr lang="en-US" altLang="zh-CN" smtClean="0"/>
              <a:t>4</a:t>
            </a:r>
            <a:r>
              <a:rPr lang="zh-CN" altLang="en-US" smtClean="0"/>
              <a:t>）证书验证：</a:t>
            </a:r>
            <a:endParaRPr lang="en-US" altLang="zh-CN" smtClean="0"/>
          </a:p>
          <a:p>
            <a:pPr lvl="2"/>
            <a:r>
              <a:rPr lang="zh-CN" altLang="en-US" smtClean="0"/>
              <a:t>验证有效性、可用性与真实性。</a:t>
            </a:r>
            <a:endParaRPr lang="zh-CN" altLang="en-US" smtClean="0"/>
          </a:p>
          <a:p>
            <a:pPr lvl="1"/>
            <a:r>
              <a:rPr lang="en-US" altLang="zh-CN" smtClean="0"/>
              <a:t>5</a:t>
            </a:r>
            <a:r>
              <a:rPr lang="zh-CN" altLang="en-US" smtClean="0"/>
              <a:t>）密钥管理：</a:t>
            </a:r>
            <a:endParaRPr lang="en-US" altLang="zh-CN" smtClean="0"/>
          </a:p>
          <a:p>
            <a:pPr lvl="2"/>
            <a:r>
              <a:rPr lang="zh-CN" altLang="en-US" smtClean="0"/>
              <a:t>密钥产生、备份与恢复以及密钥更新。</a:t>
            </a:r>
            <a:endParaRPr lang="zh-CN" altLang="en-US"/>
          </a:p>
        </p:txBody>
      </p:sp>
      <p:sp>
        <p:nvSpPr>
          <p:cNvPr id="3" name="标题 2"/>
          <p:cNvSpPr>
            <a:spLocks noGrp="1"/>
          </p:cNvSpPr>
          <p:nvPr>
            <p:ph type="title"/>
          </p:nvPr>
        </p:nvSpPr>
        <p:spPr/>
        <p:txBody>
          <a:bodyPr/>
          <a:lstStyle/>
          <a:p>
            <a:r>
              <a:rPr lang="en-US" altLang="zh-CN" smtClean="0"/>
              <a:t>CA</a:t>
            </a:r>
            <a:r>
              <a:rPr lang="zh-CN" altLang="en-US" smtClean="0"/>
              <a:t>功能</a:t>
            </a:r>
            <a:endParaRPr lang="zh-CN" altLang="en-US"/>
          </a:p>
        </p:txBody>
      </p:sp>
    </p:spTree>
  </p:cSld>
  <p:clrMapOvr>
    <a:masterClrMapping/>
  </p:clrMapOvr>
  <p:transition spd="slow">
    <p:pull/>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1026"/>
          <p:cNvSpPr>
            <a:spLocks noGrp="1" noChangeArrowheads="1"/>
          </p:cNvSpPr>
          <p:nvPr>
            <p:ph type="title"/>
          </p:nvPr>
        </p:nvSpPr>
        <p:spPr/>
        <p:txBody>
          <a:bodyPr/>
          <a:lstStyle/>
          <a:p>
            <a:pPr eaLnBrk="1" fontAlgn="auto" hangingPunct="1">
              <a:spcAft>
                <a:spcPts val="0"/>
              </a:spcAft>
              <a:defRPr/>
            </a:pPr>
            <a:r>
              <a:rPr lang="en-US" altLang="zh-CN"/>
              <a:t>PKI</a:t>
            </a:r>
            <a:r>
              <a:rPr lang="zh-CN" altLang="en-US">
                <a:latin typeface="宋体" pitchFamily="2" charset="-122"/>
              </a:rPr>
              <a:t>的体系结构</a:t>
            </a:r>
            <a:r>
              <a:rPr lang="zh-CN" altLang="en-US"/>
              <a:t> </a:t>
            </a:r>
            <a:endParaRPr lang="zh-CN" altLang="en-US"/>
          </a:p>
        </p:txBody>
      </p:sp>
      <p:sp>
        <p:nvSpPr>
          <p:cNvPr id="30723" name="Rectangle 1027"/>
          <p:cNvSpPr>
            <a:spLocks noGrp="1" noChangeArrowheads="1"/>
          </p:cNvSpPr>
          <p:nvPr>
            <p:ph type="body" sz="half" idx="1"/>
          </p:nvPr>
        </p:nvSpPr>
        <p:spPr>
          <a:xfrm>
            <a:off x="1116013" y="1989138"/>
            <a:ext cx="7272337" cy="4608512"/>
          </a:xfrm>
        </p:spPr>
        <p:txBody>
          <a:bodyPr/>
          <a:lstStyle/>
          <a:p>
            <a:r>
              <a:rPr lang="zh-CN" altLang="en-US" smtClean="0">
                <a:latin typeface="宋体" pitchFamily="2" charset="-122"/>
              </a:rPr>
              <a:t>单</a:t>
            </a:r>
            <a:r>
              <a:rPr lang="en-US" altLang="zh-CN" smtClean="0">
                <a:latin typeface="宋体" pitchFamily="2" charset="-122"/>
              </a:rPr>
              <a:t>CA</a:t>
            </a:r>
            <a:r>
              <a:rPr lang="zh-CN" altLang="en-US" smtClean="0">
                <a:latin typeface="宋体" pitchFamily="2" charset="-122"/>
              </a:rPr>
              <a:t>结构</a:t>
            </a:r>
            <a:endParaRPr lang="en-US" altLang="zh-CN" smtClean="0">
              <a:latin typeface="宋体" pitchFamily="2" charset="-122"/>
            </a:endParaRPr>
          </a:p>
          <a:p>
            <a:r>
              <a:rPr lang="zh-CN" altLang="en-US" smtClean="0">
                <a:latin typeface="宋体" pitchFamily="2" charset="-122"/>
              </a:rPr>
              <a:t>层次</a:t>
            </a:r>
            <a:r>
              <a:rPr lang="en-US" altLang="zh-CN" smtClean="0">
                <a:latin typeface="宋体" pitchFamily="2" charset="-122"/>
              </a:rPr>
              <a:t>CA</a:t>
            </a:r>
            <a:r>
              <a:rPr lang="zh-CN" altLang="en-US" smtClean="0">
                <a:latin typeface="宋体" pitchFamily="2" charset="-122"/>
              </a:rPr>
              <a:t>结构</a:t>
            </a:r>
            <a:endParaRPr lang="en-US" altLang="zh-CN" smtClean="0">
              <a:latin typeface="宋体" pitchFamily="2" charset="-122"/>
            </a:endParaRPr>
          </a:p>
          <a:p>
            <a:r>
              <a:rPr lang="zh-CN" altLang="en-US" smtClean="0">
                <a:latin typeface="宋体" pitchFamily="2" charset="-122"/>
              </a:rPr>
              <a:t>交叉</a:t>
            </a:r>
            <a:r>
              <a:rPr lang="en-US" altLang="zh-CN" smtClean="0">
                <a:latin typeface="宋体" pitchFamily="2" charset="-122"/>
              </a:rPr>
              <a:t>CA</a:t>
            </a:r>
            <a:r>
              <a:rPr lang="zh-CN" altLang="en-US" smtClean="0">
                <a:latin typeface="宋体" pitchFamily="2" charset="-122"/>
              </a:rPr>
              <a:t>结构</a:t>
            </a:r>
            <a:endParaRPr lang="en-US" altLang="zh-CN" smtClean="0">
              <a:latin typeface="宋体" pitchFamily="2" charset="-122"/>
            </a:endParaRPr>
          </a:p>
        </p:txBody>
      </p:sp>
      <p:sp>
        <p:nvSpPr>
          <p:cNvPr id="30724"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C5FF7BE8-87A2-4B72-8102-303D10C5BE9D}" type="slidenum">
              <a:rPr lang="en-US" altLang="zh-CN" smtClean="0"/>
            </a:fld>
            <a:endParaRPr lang="en-US" altLang="zh-CN" smtClean="0"/>
          </a:p>
        </p:txBody>
      </p:sp>
      <p:sp>
        <p:nvSpPr>
          <p:cNvPr id="30725" name="Rectangle 1028"/>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ChangeArrowheads="1"/>
          </p:cNvSpPr>
          <p:nvPr/>
        </p:nvSpPr>
        <p:spPr bwMode="auto">
          <a:xfrm>
            <a:off x="7961313" y="4125913"/>
            <a:ext cx="685800" cy="914400"/>
          </a:xfrm>
          <a:prstGeom prst="can">
            <a:avLst>
              <a:gd name="adj" fmla="val 33333"/>
            </a:avLst>
          </a:prstGeom>
          <a:solidFill>
            <a:srgbClr val="339966"/>
          </a:solidFill>
          <a:ln w="222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 name="AutoShape 3"/>
          <p:cNvSpPr>
            <a:spLocks noChangeArrowheads="1"/>
          </p:cNvSpPr>
          <p:nvPr/>
        </p:nvSpPr>
        <p:spPr bwMode="auto">
          <a:xfrm>
            <a:off x="798513" y="3973513"/>
            <a:ext cx="685800" cy="914400"/>
          </a:xfrm>
          <a:prstGeom prst="can">
            <a:avLst>
              <a:gd name="adj" fmla="val 33333"/>
            </a:avLst>
          </a:prstGeom>
          <a:solidFill>
            <a:srgbClr val="339966"/>
          </a:solidFill>
          <a:ln w="222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0" name="Rectangle 4"/>
          <p:cNvSpPr>
            <a:spLocks noChangeArrowheads="1"/>
          </p:cNvSpPr>
          <p:nvPr/>
        </p:nvSpPr>
        <p:spPr bwMode="auto">
          <a:xfrm>
            <a:off x="2338388" y="1962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541" name="Rectangle 5"/>
          <p:cNvSpPr>
            <a:spLocks noChangeArrowheads="1"/>
          </p:cNvSpPr>
          <p:nvPr/>
        </p:nvSpPr>
        <p:spPr bwMode="auto">
          <a:xfrm>
            <a:off x="1676400" y="5334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Wingdings" panose="05000000000000000000" pitchFamily="2" charset="2"/>
              <a:buNone/>
            </a:pPr>
            <a:r>
              <a:rPr lang="en-US" altLang="zh-CN" sz="2800" b="1">
                <a:solidFill>
                  <a:srgbClr val="A50021"/>
                </a:solidFill>
                <a:latin typeface="Arial" panose="020B0604020202020204" pitchFamily="34" charset="0"/>
              </a:rPr>
              <a:t> </a:t>
            </a:r>
            <a:r>
              <a:rPr lang="zh-CN" altLang="en-US" sz="2800" b="1">
                <a:solidFill>
                  <a:srgbClr val="A50021"/>
                </a:solidFill>
                <a:latin typeface="Arial" panose="020B0604020202020204" pitchFamily="34" charset="0"/>
              </a:rPr>
              <a:t>一个基于</a:t>
            </a:r>
            <a:r>
              <a:rPr lang="en-US" altLang="zh-CN" sz="2800" b="1">
                <a:solidFill>
                  <a:srgbClr val="A50021"/>
                </a:solidFill>
                <a:latin typeface="Arial" panose="020B0604020202020204" pitchFamily="34" charset="0"/>
              </a:rPr>
              <a:t>PKI</a:t>
            </a:r>
            <a:r>
              <a:rPr lang="zh-CN" altLang="en-US" sz="2800" b="1">
                <a:solidFill>
                  <a:srgbClr val="A50021"/>
                </a:solidFill>
                <a:latin typeface="Arial" panose="020B0604020202020204" pitchFamily="34" charset="0"/>
              </a:rPr>
              <a:t>的文件安全传输示意</a:t>
            </a:r>
            <a:endParaRPr lang="zh-CN" altLang="en-US" sz="2800" b="1">
              <a:solidFill>
                <a:srgbClr val="A50021"/>
              </a:solidFill>
              <a:latin typeface="Arial" panose="020B0604020202020204" pitchFamily="34" charset="0"/>
            </a:endParaRPr>
          </a:p>
        </p:txBody>
      </p:sp>
      <p:pic>
        <p:nvPicPr>
          <p:cNvPr id="6554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611313"/>
            <a:ext cx="8016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Text Box 7"/>
          <p:cNvSpPr txBox="1">
            <a:spLocks noChangeArrowheads="1"/>
          </p:cNvSpPr>
          <p:nvPr/>
        </p:nvSpPr>
        <p:spPr bwMode="auto">
          <a:xfrm>
            <a:off x="1728788" y="1503483"/>
            <a:ext cx="1219200" cy="861774"/>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dirty="0"/>
              <a:t>加     </a:t>
            </a:r>
            <a:r>
              <a:rPr lang="zh-CN" altLang="en-US" sz="2000" b="1" dirty="0" smtClean="0"/>
              <a:t>密</a:t>
            </a:r>
            <a:endParaRPr lang="en-US" altLang="zh-CN" sz="2000" b="1" dirty="0" smtClean="0"/>
          </a:p>
          <a:p>
            <a:pPr algn="ctr">
              <a:spcBef>
                <a:spcPct val="50000"/>
              </a:spcBef>
            </a:pPr>
            <a:r>
              <a:rPr lang="en-US" altLang="zh-CN" sz="2000" b="1" dirty="0" smtClean="0"/>
              <a:t>k1</a:t>
            </a:r>
            <a:endParaRPr lang="zh-CN" altLang="en-US" sz="2000" b="1" dirty="0"/>
          </a:p>
        </p:txBody>
      </p:sp>
      <p:sp>
        <p:nvSpPr>
          <p:cNvPr id="65544" name="Text Box 8"/>
          <p:cNvSpPr txBox="1">
            <a:spLocks noChangeArrowheads="1"/>
          </p:cNvSpPr>
          <p:nvPr/>
        </p:nvSpPr>
        <p:spPr bwMode="auto">
          <a:xfrm>
            <a:off x="1752600" y="2373313"/>
            <a:ext cx="1219200" cy="861774"/>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dirty="0" smtClean="0"/>
              <a:t>数字签名</a:t>
            </a:r>
            <a:endParaRPr lang="en-US" altLang="zh-CN" sz="2000" b="1" dirty="0" smtClean="0"/>
          </a:p>
          <a:p>
            <a:pPr algn="ctr">
              <a:spcBef>
                <a:spcPct val="50000"/>
              </a:spcBef>
            </a:pPr>
            <a:r>
              <a:rPr lang="en-US" altLang="zh-CN" sz="2000" b="1" dirty="0" err="1" smtClean="0"/>
              <a:t>ska</a:t>
            </a:r>
            <a:endParaRPr lang="zh-CN" altLang="en-US" sz="2000" b="1" dirty="0"/>
          </a:p>
        </p:txBody>
      </p:sp>
      <p:sp>
        <p:nvSpPr>
          <p:cNvPr id="65545" name="Text Box 9"/>
          <p:cNvSpPr txBox="1">
            <a:spLocks noChangeArrowheads="1"/>
          </p:cNvSpPr>
          <p:nvPr/>
        </p:nvSpPr>
        <p:spPr bwMode="auto">
          <a:xfrm>
            <a:off x="1741488" y="3243143"/>
            <a:ext cx="1219200" cy="861774"/>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dirty="0"/>
              <a:t>数字</a:t>
            </a:r>
            <a:r>
              <a:rPr lang="zh-CN" altLang="en-US" sz="2000" b="1" dirty="0" smtClean="0"/>
              <a:t>信封</a:t>
            </a:r>
            <a:endParaRPr lang="en-US" altLang="zh-CN" sz="2000" b="1" dirty="0" smtClean="0"/>
          </a:p>
          <a:p>
            <a:pPr algn="ctr">
              <a:spcBef>
                <a:spcPct val="50000"/>
              </a:spcBef>
            </a:pPr>
            <a:r>
              <a:rPr lang="en-US" altLang="zh-CN" sz="2000" b="1" dirty="0" err="1"/>
              <a:t>pkb</a:t>
            </a:r>
            <a:endParaRPr lang="zh-CN" altLang="en-US" sz="2000" b="1" dirty="0"/>
          </a:p>
        </p:txBody>
      </p:sp>
      <p:grpSp>
        <p:nvGrpSpPr>
          <p:cNvPr id="65546" name="Group 10"/>
          <p:cNvGrpSpPr/>
          <p:nvPr/>
        </p:nvGrpSpPr>
        <p:grpSpPr bwMode="auto">
          <a:xfrm>
            <a:off x="3352800" y="1992313"/>
            <a:ext cx="687388" cy="1257300"/>
            <a:chOff x="2496" y="1344"/>
            <a:chExt cx="433" cy="792"/>
          </a:xfrm>
        </p:grpSpPr>
        <p:sp>
          <p:nvSpPr>
            <p:cNvPr id="65547" name="Freeform 11"/>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8" name="Freeform 12"/>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9" name="Freeform 13"/>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0" name="Freeform 14"/>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1" name="Freeform 15"/>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2" name="Freeform 16"/>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3" name="Rectangle 17"/>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itchFamily="2" charset="-122"/>
                </a:rPr>
                <a:t>报文</a:t>
              </a:r>
              <a:endParaRPr kumimoji="0" lang="zh-CN" altLang="en-US" sz="1800"/>
            </a:p>
          </p:txBody>
        </p:sp>
      </p:grpSp>
      <p:grpSp>
        <p:nvGrpSpPr>
          <p:cNvPr id="65554" name="Group 18"/>
          <p:cNvGrpSpPr/>
          <p:nvPr/>
        </p:nvGrpSpPr>
        <p:grpSpPr bwMode="auto">
          <a:xfrm>
            <a:off x="874713" y="4354513"/>
            <a:ext cx="495300" cy="382587"/>
            <a:chOff x="2105" y="3009"/>
            <a:chExt cx="815" cy="575"/>
          </a:xfrm>
        </p:grpSpPr>
        <p:sp>
          <p:nvSpPr>
            <p:cNvPr id="65555" name="AutoShape 19"/>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56" name="Group 20"/>
            <p:cNvGrpSpPr/>
            <p:nvPr/>
          </p:nvGrpSpPr>
          <p:grpSpPr bwMode="auto">
            <a:xfrm rot="-426541">
              <a:off x="2561" y="3227"/>
              <a:ext cx="235" cy="357"/>
              <a:chOff x="1824" y="3600"/>
              <a:chExt cx="192" cy="292"/>
            </a:xfrm>
          </p:grpSpPr>
          <p:grpSp>
            <p:nvGrpSpPr>
              <p:cNvPr id="65557" name="Group 21"/>
              <p:cNvGrpSpPr/>
              <p:nvPr/>
            </p:nvGrpSpPr>
            <p:grpSpPr bwMode="auto">
              <a:xfrm>
                <a:off x="1848" y="3700"/>
                <a:ext cx="144" cy="192"/>
                <a:chOff x="1872" y="3696"/>
                <a:chExt cx="144" cy="192"/>
              </a:xfrm>
            </p:grpSpPr>
            <p:sp>
              <p:nvSpPr>
                <p:cNvPr id="65558" name="AutoShape 22"/>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59" name="AutoShape 23"/>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60" name="AutoShape 24"/>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61" name="Text Box 25"/>
          <p:cNvSpPr txBox="1">
            <a:spLocks noChangeArrowheads="1"/>
          </p:cNvSpPr>
          <p:nvPr/>
        </p:nvSpPr>
        <p:spPr bwMode="auto">
          <a:xfrm>
            <a:off x="1636713" y="4278313"/>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endParaRPr lang="zh-CN" altLang="en-US" sz="2000" b="1"/>
          </a:p>
        </p:txBody>
      </p:sp>
      <p:sp>
        <p:nvSpPr>
          <p:cNvPr id="65562" name="Line 26"/>
          <p:cNvSpPr>
            <a:spLocks noChangeShapeType="1"/>
          </p:cNvSpPr>
          <p:nvPr/>
        </p:nvSpPr>
        <p:spPr bwMode="auto">
          <a:xfrm>
            <a:off x="1143000" y="1839913"/>
            <a:ext cx="6096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3" name="Line 27"/>
          <p:cNvSpPr>
            <a:spLocks noChangeShapeType="1"/>
          </p:cNvSpPr>
          <p:nvPr/>
        </p:nvSpPr>
        <p:spPr bwMode="auto">
          <a:xfrm flipV="1">
            <a:off x="1143000" y="2601913"/>
            <a:ext cx="5334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4" name="Line 28"/>
          <p:cNvSpPr>
            <a:spLocks noChangeShapeType="1"/>
          </p:cNvSpPr>
          <p:nvPr/>
        </p:nvSpPr>
        <p:spPr bwMode="auto">
          <a:xfrm>
            <a:off x="1143000" y="3287713"/>
            <a:ext cx="5334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5" name="Line 29"/>
          <p:cNvSpPr>
            <a:spLocks noChangeShapeType="1"/>
          </p:cNvSpPr>
          <p:nvPr/>
        </p:nvSpPr>
        <p:spPr bwMode="auto">
          <a:xfrm>
            <a:off x="2971800" y="1839913"/>
            <a:ext cx="457200" cy="3048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6" name="Line 30"/>
          <p:cNvSpPr>
            <a:spLocks noChangeShapeType="1"/>
          </p:cNvSpPr>
          <p:nvPr/>
        </p:nvSpPr>
        <p:spPr bwMode="auto">
          <a:xfrm>
            <a:off x="2971800" y="2601913"/>
            <a:ext cx="3810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7" name="Line 31"/>
          <p:cNvSpPr>
            <a:spLocks noChangeShapeType="1"/>
          </p:cNvSpPr>
          <p:nvPr/>
        </p:nvSpPr>
        <p:spPr bwMode="auto">
          <a:xfrm flipV="1">
            <a:off x="2971800" y="3059113"/>
            <a:ext cx="381000" cy="2286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8" name="AutoShape 32"/>
          <p:cNvSpPr>
            <a:spLocks noChangeArrowheads="1"/>
          </p:cNvSpPr>
          <p:nvPr/>
        </p:nvSpPr>
        <p:spPr bwMode="auto">
          <a:xfrm>
            <a:off x="4191000" y="2601913"/>
            <a:ext cx="1066800" cy="228600"/>
          </a:xfrm>
          <a:prstGeom prst="rightArrow">
            <a:avLst>
              <a:gd name="adj1" fmla="val 50000"/>
              <a:gd name="adj2" fmla="val 116667"/>
            </a:avLst>
          </a:prstGeom>
          <a:solidFill>
            <a:srgbClr val="FF99CC"/>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69" name="Group 33"/>
          <p:cNvGrpSpPr/>
          <p:nvPr/>
        </p:nvGrpSpPr>
        <p:grpSpPr bwMode="auto">
          <a:xfrm>
            <a:off x="5334000" y="2068513"/>
            <a:ext cx="687388" cy="1257300"/>
            <a:chOff x="2496" y="1344"/>
            <a:chExt cx="433" cy="792"/>
          </a:xfrm>
        </p:grpSpPr>
        <p:sp>
          <p:nvSpPr>
            <p:cNvPr id="65570" name="Freeform 34"/>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1" name="Freeform 35"/>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2" name="Freeform 36"/>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3" name="Freeform 37"/>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4" name="Freeform 38"/>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5" name="Freeform 39"/>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6" name="Rectangle 40"/>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itchFamily="2" charset="-122"/>
                </a:rPr>
                <a:t>报文</a:t>
              </a:r>
              <a:endParaRPr kumimoji="0" lang="zh-CN" altLang="en-US" sz="1800"/>
            </a:p>
          </p:txBody>
        </p:sp>
      </p:grpSp>
      <p:sp>
        <p:nvSpPr>
          <p:cNvPr id="65577" name="Rectangle 41"/>
          <p:cNvSpPr>
            <a:spLocks noChangeArrowheads="1"/>
          </p:cNvSpPr>
          <p:nvPr/>
        </p:nvSpPr>
        <p:spPr bwMode="auto">
          <a:xfrm>
            <a:off x="4191000" y="22860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sz="1600">
                <a:solidFill>
                  <a:srgbClr val="000000"/>
                </a:solidFill>
                <a:latin typeface="宋体" pitchFamily="2" charset="-122"/>
              </a:rPr>
              <a:t>传输信道</a:t>
            </a:r>
            <a:endParaRPr kumimoji="0" lang="zh-CN" altLang="en-US" sz="1600">
              <a:solidFill>
                <a:srgbClr val="000000"/>
              </a:solidFill>
              <a:latin typeface="宋体" pitchFamily="2" charset="-122"/>
            </a:endParaRPr>
          </a:p>
        </p:txBody>
      </p:sp>
      <p:sp>
        <p:nvSpPr>
          <p:cNvPr id="65578" name="Text Box 42"/>
          <p:cNvSpPr txBox="1">
            <a:spLocks noChangeArrowheads="1"/>
          </p:cNvSpPr>
          <p:nvPr/>
        </p:nvSpPr>
        <p:spPr bwMode="auto">
          <a:xfrm>
            <a:off x="6477000" y="1839913"/>
            <a:ext cx="1219200" cy="861774"/>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dirty="0"/>
              <a:t>解    </a:t>
            </a:r>
            <a:r>
              <a:rPr lang="zh-CN" altLang="en-US" sz="2000" b="1" dirty="0" smtClean="0"/>
              <a:t>密</a:t>
            </a:r>
            <a:endParaRPr lang="en-US" altLang="zh-CN" sz="2000" b="1" dirty="0" smtClean="0"/>
          </a:p>
          <a:p>
            <a:pPr algn="ctr">
              <a:spcBef>
                <a:spcPct val="50000"/>
              </a:spcBef>
            </a:pPr>
            <a:r>
              <a:rPr lang="en-US" altLang="zh-CN" sz="2000" b="1" dirty="0" smtClean="0"/>
              <a:t>k1</a:t>
            </a:r>
            <a:endParaRPr lang="zh-CN" altLang="en-US" sz="2000" b="1" dirty="0"/>
          </a:p>
        </p:txBody>
      </p:sp>
      <p:sp>
        <p:nvSpPr>
          <p:cNvPr id="65579" name="Text Box 43"/>
          <p:cNvSpPr txBox="1">
            <a:spLocks noChangeArrowheads="1"/>
          </p:cNvSpPr>
          <p:nvPr/>
        </p:nvSpPr>
        <p:spPr bwMode="auto">
          <a:xfrm>
            <a:off x="6448425" y="2719999"/>
            <a:ext cx="1219200" cy="861774"/>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dirty="0"/>
              <a:t>验证</a:t>
            </a:r>
            <a:r>
              <a:rPr lang="zh-CN" altLang="en-US" sz="2000" b="1" dirty="0" smtClean="0"/>
              <a:t>签名</a:t>
            </a:r>
            <a:endParaRPr lang="en-US" altLang="zh-CN" sz="2000" b="1" dirty="0" smtClean="0"/>
          </a:p>
          <a:p>
            <a:pPr algn="ctr">
              <a:spcBef>
                <a:spcPct val="50000"/>
              </a:spcBef>
            </a:pPr>
            <a:r>
              <a:rPr lang="en-US" altLang="zh-CN" sz="2000" b="1" dirty="0" err="1" smtClean="0"/>
              <a:t>pka</a:t>
            </a:r>
            <a:endParaRPr lang="zh-CN" altLang="en-US" sz="2000" b="1" dirty="0"/>
          </a:p>
        </p:txBody>
      </p:sp>
      <p:sp>
        <p:nvSpPr>
          <p:cNvPr id="65580" name="Text Box 44"/>
          <p:cNvSpPr txBox="1">
            <a:spLocks noChangeArrowheads="1"/>
          </p:cNvSpPr>
          <p:nvPr/>
        </p:nvSpPr>
        <p:spPr bwMode="auto">
          <a:xfrm>
            <a:off x="6513513" y="3591838"/>
            <a:ext cx="1219200" cy="861774"/>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dirty="0"/>
              <a:t>拆解</a:t>
            </a:r>
            <a:r>
              <a:rPr lang="zh-CN" altLang="en-US" sz="2000" b="1" dirty="0" smtClean="0"/>
              <a:t>信封</a:t>
            </a:r>
            <a:endParaRPr lang="en-US" altLang="zh-CN" sz="2000" b="1" dirty="0" smtClean="0"/>
          </a:p>
          <a:p>
            <a:pPr algn="ctr">
              <a:spcBef>
                <a:spcPct val="50000"/>
              </a:spcBef>
            </a:pPr>
            <a:r>
              <a:rPr lang="en-US" altLang="zh-CN" sz="2000" b="1" dirty="0" err="1" smtClean="0"/>
              <a:t>skb</a:t>
            </a:r>
            <a:endParaRPr lang="zh-CN" altLang="en-US" sz="2000" b="1" dirty="0"/>
          </a:p>
        </p:txBody>
      </p:sp>
      <p:grpSp>
        <p:nvGrpSpPr>
          <p:cNvPr id="65581" name="Group 45"/>
          <p:cNvGrpSpPr/>
          <p:nvPr/>
        </p:nvGrpSpPr>
        <p:grpSpPr bwMode="auto">
          <a:xfrm>
            <a:off x="8037513" y="4506913"/>
            <a:ext cx="495300" cy="382587"/>
            <a:chOff x="2105" y="3009"/>
            <a:chExt cx="815" cy="575"/>
          </a:xfrm>
        </p:grpSpPr>
        <p:sp>
          <p:nvSpPr>
            <p:cNvPr id="65582" name="AutoShape 46"/>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83" name="Group 47"/>
            <p:cNvGrpSpPr/>
            <p:nvPr/>
          </p:nvGrpSpPr>
          <p:grpSpPr bwMode="auto">
            <a:xfrm rot="-426541">
              <a:off x="2561" y="3227"/>
              <a:ext cx="235" cy="357"/>
              <a:chOff x="1824" y="3600"/>
              <a:chExt cx="192" cy="292"/>
            </a:xfrm>
          </p:grpSpPr>
          <p:grpSp>
            <p:nvGrpSpPr>
              <p:cNvPr id="65584" name="Group 48"/>
              <p:cNvGrpSpPr/>
              <p:nvPr/>
            </p:nvGrpSpPr>
            <p:grpSpPr bwMode="auto">
              <a:xfrm>
                <a:off x="1848" y="3700"/>
                <a:ext cx="144" cy="192"/>
                <a:chOff x="1872" y="3696"/>
                <a:chExt cx="144" cy="192"/>
              </a:xfrm>
            </p:grpSpPr>
            <p:sp>
              <p:nvSpPr>
                <p:cNvPr id="65585" name="AutoShape 49"/>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86" name="AutoShape 50"/>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87" name="AutoShape 51"/>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88" name="Text Box 52"/>
          <p:cNvSpPr txBox="1">
            <a:spLocks noChangeArrowheads="1"/>
          </p:cNvSpPr>
          <p:nvPr/>
        </p:nvSpPr>
        <p:spPr bwMode="auto">
          <a:xfrm>
            <a:off x="6589713" y="4354513"/>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endParaRPr lang="zh-CN" altLang="en-US" sz="2000" b="1"/>
          </a:p>
        </p:txBody>
      </p:sp>
      <p:pic>
        <p:nvPicPr>
          <p:cNvPr id="65589" name="Picture 5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89913" y="1763713"/>
            <a:ext cx="685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90" name="Line 54"/>
          <p:cNvSpPr>
            <a:spLocks noChangeShapeType="1"/>
          </p:cNvSpPr>
          <p:nvPr/>
        </p:nvSpPr>
        <p:spPr bwMode="auto">
          <a:xfrm>
            <a:off x="7732713" y="2068513"/>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1" name="Line 55"/>
          <p:cNvSpPr>
            <a:spLocks noChangeShapeType="1"/>
          </p:cNvSpPr>
          <p:nvPr/>
        </p:nvSpPr>
        <p:spPr bwMode="auto">
          <a:xfrm>
            <a:off x="7732713" y="2754313"/>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2" name="Line 56"/>
          <p:cNvSpPr>
            <a:spLocks noChangeShapeType="1"/>
          </p:cNvSpPr>
          <p:nvPr/>
        </p:nvSpPr>
        <p:spPr bwMode="auto">
          <a:xfrm>
            <a:off x="7732713" y="3440113"/>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3" name="Line 57"/>
          <p:cNvSpPr>
            <a:spLocks noChangeShapeType="1"/>
          </p:cNvSpPr>
          <p:nvPr/>
        </p:nvSpPr>
        <p:spPr bwMode="auto">
          <a:xfrm flipV="1">
            <a:off x="6056313" y="1992313"/>
            <a:ext cx="457200" cy="2286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4" name="Line 58"/>
          <p:cNvSpPr>
            <a:spLocks noChangeShapeType="1"/>
          </p:cNvSpPr>
          <p:nvPr/>
        </p:nvSpPr>
        <p:spPr bwMode="auto">
          <a:xfrm>
            <a:off x="6056313" y="2754313"/>
            <a:ext cx="45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5" name="Line 59"/>
          <p:cNvSpPr>
            <a:spLocks noChangeShapeType="1"/>
          </p:cNvSpPr>
          <p:nvPr/>
        </p:nvSpPr>
        <p:spPr bwMode="auto">
          <a:xfrm>
            <a:off x="6056313" y="3287713"/>
            <a:ext cx="457200" cy="1524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6" name="Line 60"/>
          <p:cNvSpPr>
            <a:spLocks noChangeShapeType="1"/>
          </p:cNvSpPr>
          <p:nvPr/>
        </p:nvSpPr>
        <p:spPr bwMode="auto">
          <a:xfrm flipV="1">
            <a:off x="1103313" y="2754313"/>
            <a:ext cx="762000" cy="12192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7" name="Line 61"/>
          <p:cNvSpPr>
            <a:spLocks noChangeShapeType="1"/>
          </p:cNvSpPr>
          <p:nvPr/>
        </p:nvSpPr>
        <p:spPr bwMode="auto">
          <a:xfrm flipV="1">
            <a:off x="1179513" y="3516313"/>
            <a:ext cx="609600" cy="4572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8" name="Line 62"/>
          <p:cNvSpPr>
            <a:spLocks noChangeShapeType="1"/>
          </p:cNvSpPr>
          <p:nvPr/>
        </p:nvSpPr>
        <p:spPr bwMode="auto">
          <a:xfrm flipH="1" flipV="1">
            <a:off x="7732713" y="2830513"/>
            <a:ext cx="609600" cy="12954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9" name="Line 63"/>
          <p:cNvSpPr>
            <a:spLocks noChangeShapeType="1"/>
          </p:cNvSpPr>
          <p:nvPr/>
        </p:nvSpPr>
        <p:spPr bwMode="auto">
          <a:xfrm flipH="1" flipV="1">
            <a:off x="7656513" y="3592513"/>
            <a:ext cx="609600" cy="533400"/>
          </a:xfrm>
          <a:prstGeom prst="line">
            <a:avLst/>
          </a:prstGeom>
          <a:noFill/>
          <a:ln w="222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00" name="Rectangle 64"/>
          <p:cNvSpPr>
            <a:spLocks noChangeArrowheads="1"/>
          </p:cNvSpPr>
          <p:nvPr/>
        </p:nvSpPr>
        <p:spPr bwMode="auto">
          <a:xfrm>
            <a:off x="685800" y="5257800"/>
            <a:ext cx="7924800" cy="1006475"/>
          </a:xfrm>
          <a:prstGeom prst="rect">
            <a:avLst/>
          </a:prstGeom>
          <a:solidFill>
            <a:srgbClr val="99C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b="1" dirty="0">
                <a:solidFill>
                  <a:srgbClr val="000000"/>
                </a:solidFill>
                <a:latin typeface="宋体" pitchFamily="2" charset="-122"/>
              </a:rPr>
              <a:t>基于</a:t>
            </a:r>
            <a:r>
              <a:rPr lang="en-US" altLang="zh-CN" b="1" dirty="0">
                <a:solidFill>
                  <a:srgbClr val="000000"/>
                </a:solidFill>
                <a:latin typeface="宋体" pitchFamily="2" charset="-122"/>
              </a:rPr>
              <a:t>PKI</a:t>
            </a:r>
            <a:r>
              <a:rPr lang="zh-CN" altLang="en-US" b="1" dirty="0">
                <a:solidFill>
                  <a:srgbClr val="000000"/>
                </a:solidFill>
                <a:latin typeface="宋体" pitchFamily="2" charset="-122"/>
              </a:rPr>
              <a:t>的各种安全服务包括：</a:t>
            </a:r>
            <a:endParaRPr lang="zh-CN" altLang="en-US" b="1" dirty="0">
              <a:solidFill>
                <a:srgbClr val="000000"/>
              </a:solidFill>
              <a:latin typeface="宋体" pitchFamily="2" charset="-122"/>
            </a:endParaRPr>
          </a:p>
          <a:p>
            <a:pPr>
              <a:lnSpc>
                <a:spcPct val="125000"/>
              </a:lnSpc>
            </a:pPr>
            <a:r>
              <a:rPr lang="zh-CN" altLang="en-US" dirty="0">
                <a:solidFill>
                  <a:srgbClr val="000000"/>
                </a:solidFill>
                <a:latin typeface="宋体" pitchFamily="2" charset="-122"/>
              </a:rPr>
              <a:t>鉴别服务、机密性服务、抗抵赖以及访问控制等等。</a:t>
            </a:r>
            <a:endParaRPr lang="zh-CN" altLang="en-US" dirty="0">
              <a:solidFill>
                <a:srgbClr val="000000"/>
              </a:solidFill>
              <a:latin typeface="宋体" pitchFamily="2" charset="-122"/>
            </a:endParaRPr>
          </a:p>
        </p:txBody>
      </p:sp>
    </p:spTree>
  </p:cSld>
  <p:clrMapOvr>
    <a:masterClrMapping/>
  </p:clrMapOvr>
  <p:transition spd="slow">
    <p:pull/>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Rot="1" noChangeArrowheads="1"/>
          </p:cNvSpPr>
          <p:nvPr>
            <p:ph type="ctrTitle"/>
          </p:nvPr>
        </p:nvSpPr>
        <p:spPr/>
        <p:txBody>
          <a:bodyPr/>
          <a:lstStyle/>
          <a:p>
            <a:r>
              <a:rPr lang="zh-CN" altLang="en-US" smtClean="0"/>
              <a:t>第五章</a:t>
            </a:r>
            <a:br>
              <a:rPr lang="en-US" altLang="en-US" smtClean="0"/>
            </a:br>
            <a:endParaRPr lang="zh-CN" altLang="en-US" dirty="0"/>
          </a:p>
        </p:txBody>
      </p:sp>
      <p:sp>
        <p:nvSpPr>
          <p:cNvPr id="6" name="副标题 5"/>
          <p:cNvSpPr>
            <a:spLocks noGrp="1"/>
          </p:cNvSpPr>
          <p:nvPr>
            <p:ph type="subTitle" idx="1"/>
          </p:nvPr>
        </p:nvSpPr>
        <p:spPr/>
        <p:txBody>
          <a:bodyPr/>
          <a:lstStyle/>
          <a:p>
            <a:r>
              <a:rPr lang="zh-CN" altLang="en-US" smtClean="0"/>
              <a:t>消息认证与数字签名</a:t>
            </a:r>
            <a:endParaRPr lang="zh-CN" altLang="en-US" dirty="0"/>
          </a:p>
        </p:txBody>
      </p:sp>
      <p:sp>
        <p:nvSpPr>
          <p:cNvPr id="14338" name="灯片编号占位符 3"/>
          <p:cNvSpPr>
            <a:spLocks noGrp="1"/>
          </p:cNvSpPr>
          <p:nvPr>
            <p:ph type="sldNum" sz="quarter" idx="4294967295"/>
          </p:nvPr>
        </p:nvSpPr>
        <p:spPr>
          <a:xfrm>
            <a:off x="8777288" y="6408738"/>
            <a:ext cx="366712" cy="365125"/>
          </a:xfrm>
        </p:spPr>
        <p:txBody>
          <a:bodyPr/>
          <a:lstStyle/>
          <a:p>
            <a:fld id="{6A1195C6-CD6D-4076-B2B7-D9B163C8C813}"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normAutofit lnSpcReduction="10000"/>
          </a:bodyPr>
          <a:lstStyle/>
          <a:p>
            <a:r>
              <a:rPr lang="zh-CN" altLang="en-AU" smtClean="0"/>
              <a:t>加密（</a:t>
            </a:r>
            <a:r>
              <a:rPr lang="en-US" altLang="zh-CN" smtClean="0"/>
              <a:t>Encipherment</a:t>
            </a:r>
            <a:r>
              <a:rPr lang="zh-CN" altLang="en-US" smtClean="0"/>
              <a:t>）</a:t>
            </a:r>
            <a:endParaRPr lang="zh-CN" altLang="en-US" smtClean="0"/>
          </a:p>
          <a:p>
            <a:pPr lvl="1"/>
            <a:r>
              <a:rPr lang="zh-CN" altLang="en-US" smtClean="0"/>
              <a:t>为数据、通信业务流信息提供机密性，还为其他安全机制提供支撑 </a:t>
            </a:r>
            <a:endParaRPr lang="zh-CN" altLang="en-US" smtClean="0"/>
          </a:p>
          <a:p>
            <a:r>
              <a:rPr lang="zh-CN" altLang="en-US" smtClean="0"/>
              <a:t>数字签名机制（</a:t>
            </a:r>
            <a:r>
              <a:rPr lang="en-US" altLang="zh-CN" smtClean="0"/>
              <a:t>digital signatures</a:t>
            </a:r>
            <a:r>
              <a:rPr lang="zh-CN" altLang="en-US" smtClean="0"/>
              <a:t>）</a:t>
            </a:r>
            <a:endParaRPr lang="zh-CN" altLang="en-US" smtClean="0"/>
          </a:p>
          <a:p>
            <a:pPr lvl="1"/>
            <a:r>
              <a:rPr lang="zh-CN" altLang="en-US" smtClean="0"/>
              <a:t>签名技术的数字化 </a:t>
            </a:r>
            <a:endParaRPr lang="zh-CN" altLang="en-US" smtClean="0"/>
          </a:p>
          <a:p>
            <a:r>
              <a:rPr lang="zh-CN" altLang="en-US" smtClean="0"/>
              <a:t>访问控制机制（</a:t>
            </a:r>
            <a:r>
              <a:rPr lang="en-US" altLang="zh-CN" smtClean="0"/>
              <a:t>access controls</a:t>
            </a:r>
            <a:r>
              <a:rPr lang="zh-CN" altLang="en-US" smtClean="0"/>
              <a:t>） </a:t>
            </a:r>
            <a:endParaRPr lang="zh-CN" altLang="en-US" smtClean="0"/>
          </a:p>
          <a:p>
            <a:pPr lvl="1"/>
            <a:r>
              <a:rPr lang="zh-CN" altLang="en-US" smtClean="0"/>
              <a:t>保护受保护的资源不被非授权使用</a:t>
            </a:r>
            <a:endParaRPr lang="zh-CN" altLang="en-US" smtClean="0"/>
          </a:p>
          <a:p>
            <a:r>
              <a:rPr lang="zh-CN" altLang="en-US" smtClean="0"/>
              <a:t>数据完整性机制（</a:t>
            </a:r>
            <a:r>
              <a:rPr lang="en-US" altLang="zh-CN" smtClean="0"/>
              <a:t>data integrity</a:t>
            </a:r>
            <a:r>
              <a:rPr lang="zh-CN" altLang="en-US" smtClean="0"/>
              <a:t>）</a:t>
            </a:r>
            <a:endParaRPr lang="zh-CN" altLang="en-US" smtClean="0"/>
          </a:p>
          <a:p>
            <a:pPr lvl="1"/>
            <a:r>
              <a:rPr lang="zh-CN" altLang="en-US" smtClean="0"/>
              <a:t>指确保接收方接收到的数据是发送方所发送的数据 </a:t>
            </a:r>
            <a:endParaRPr lang="zh-CN" altLang="en-US"/>
          </a:p>
        </p:txBody>
      </p:sp>
      <p:sp>
        <p:nvSpPr>
          <p:cNvPr id="559106" name="Rectangle 2"/>
          <p:cNvSpPr>
            <a:spLocks noGrp="1" noChangeArrowheads="1"/>
          </p:cNvSpPr>
          <p:nvPr>
            <p:ph type="title"/>
          </p:nvPr>
        </p:nvSpPr>
        <p:spPr/>
        <p:txBody>
          <a:bodyPr/>
          <a:lstStyle/>
          <a:p>
            <a:r>
              <a:rPr lang="en-US" smtClean="0"/>
              <a:t>X.800</a:t>
            </a:r>
            <a:r>
              <a:rPr lang="zh-CN" altLang="en-US" smtClean="0"/>
              <a:t>规定的安全机制</a:t>
            </a:r>
            <a:endParaRPr lang="zh-CN" altLang="en-US"/>
          </a:p>
        </p:txBody>
      </p:sp>
      <p:sp>
        <p:nvSpPr>
          <p:cNvPr id="4" name="日期占位符 3"/>
          <p:cNvSpPr>
            <a:spLocks noGrp="1"/>
          </p:cNvSpPr>
          <p:nvPr>
            <p:ph type="dt" sz="half" idx="2"/>
          </p:nvPr>
        </p:nvSpPr>
        <p:spPr/>
        <p:txBody>
          <a:bodyPr/>
          <a:lstStyle/>
          <a:p>
            <a:fld id="{F09D315C-8ED4-4519-8CFA-DAF053FC1189}" type="datetime1">
              <a:rPr lang="zh-CN" altLang="en-US" smtClean="0"/>
            </a:fld>
            <a:endParaRPr lang="en-US" altLang="zh-CN"/>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9107"/>
                                        </p:tgtEl>
                                        <p:attrNameLst>
                                          <p:attrName>style.visibility</p:attrName>
                                        </p:attrNameLst>
                                      </p:cBhvr>
                                      <p:to>
                                        <p:strVal val="visible"/>
                                      </p:to>
                                    </p:set>
                                    <p:anim calcmode="lin" valueType="num">
                                      <p:cBhvr additive="base">
                                        <p:cTn id="7" dur="500" fill="hold"/>
                                        <p:tgtEl>
                                          <p:spTgt spid="559107"/>
                                        </p:tgtEl>
                                        <p:attrNameLst>
                                          <p:attrName>ppt_x</p:attrName>
                                        </p:attrNameLst>
                                      </p:cBhvr>
                                      <p:tavLst>
                                        <p:tav tm="0">
                                          <p:val>
                                            <p:strVal val="#ppt_x"/>
                                          </p:val>
                                        </p:tav>
                                        <p:tav tm="100000">
                                          <p:val>
                                            <p:strVal val="#ppt_x"/>
                                          </p:val>
                                        </p:tav>
                                      </p:tavLst>
                                    </p:anim>
                                    <p:anim calcmode="lin" valueType="num">
                                      <p:cBhvr additive="base">
                                        <p:cTn id="8" dur="500" fill="hold"/>
                                        <p:tgtEl>
                                          <p:spTgt spid="559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fontScale="92500" lnSpcReduction="20000"/>
          </a:bodyPr>
          <a:lstStyle/>
          <a:p>
            <a:r>
              <a:rPr lang="zh-CN" altLang="en-US" smtClean="0"/>
              <a:t>消息接收者证实收到的消息来自可信的源点且未被篡改的过程；</a:t>
            </a:r>
            <a:endParaRPr lang="en-US" altLang="zh-CN" smtClean="0"/>
          </a:p>
          <a:p>
            <a:r>
              <a:rPr lang="zh-CN" altLang="en-US" smtClean="0"/>
              <a:t>防止主动攻击重要技术，防止如下一些攻击 ：</a:t>
            </a:r>
            <a:endParaRPr lang="zh-CN" altLang="en-US" smtClean="0"/>
          </a:p>
          <a:p>
            <a:pPr lvl="1"/>
            <a:r>
              <a:rPr lang="zh-CN" altLang="en-US" smtClean="0"/>
              <a:t>伪装：</a:t>
            </a:r>
            <a:endParaRPr lang="en-US" altLang="zh-CN" smtClean="0"/>
          </a:p>
          <a:p>
            <a:pPr lvl="2"/>
            <a:r>
              <a:rPr lang="zh-CN" altLang="en-US" smtClean="0"/>
              <a:t>攻击者生成一个消息并声称消息来自某合法实体，</a:t>
            </a:r>
            <a:endParaRPr lang="en-US" altLang="zh-CN" smtClean="0"/>
          </a:p>
          <a:p>
            <a:pPr lvl="2"/>
            <a:r>
              <a:rPr lang="zh-CN" altLang="en-US" smtClean="0"/>
              <a:t>或冒充接收方向发送方发送收到或未收到消息的欺诈应答。</a:t>
            </a:r>
            <a:endParaRPr lang="zh-CN" altLang="en-US" smtClean="0"/>
          </a:p>
          <a:p>
            <a:pPr lvl="1"/>
            <a:r>
              <a:rPr lang="zh-CN" altLang="en-US" smtClean="0"/>
              <a:t>内容修改：</a:t>
            </a:r>
            <a:endParaRPr lang="en-US" altLang="zh-CN" smtClean="0"/>
          </a:p>
          <a:p>
            <a:pPr lvl="2"/>
            <a:r>
              <a:rPr lang="zh-CN" altLang="en-US" smtClean="0"/>
              <a:t>对消息内容篡改，包括插入、删除、转换和修改。</a:t>
            </a:r>
            <a:endParaRPr lang="zh-CN" altLang="en-US" smtClean="0"/>
          </a:p>
          <a:p>
            <a:pPr lvl="1"/>
            <a:r>
              <a:rPr lang="zh-CN" altLang="en-US" smtClean="0"/>
              <a:t>顺序修改：</a:t>
            </a:r>
            <a:endParaRPr lang="en-US" altLang="zh-CN" smtClean="0"/>
          </a:p>
          <a:p>
            <a:pPr lvl="2"/>
            <a:r>
              <a:rPr lang="zh-CN" altLang="en-US" smtClean="0"/>
              <a:t>对消息顺序修改，包括插入、删除和重新排序。</a:t>
            </a:r>
            <a:endParaRPr lang="en-US" altLang="zh-CN" smtClean="0"/>
          </a:p>
          <a:p>
            <a:pPr lvl="1"/>
            <a:r>
              <a:rPr lang="zh-CN" altLang="en-US" smtClean="0"/>
              <a:t>计时修改：</a:t>
            </a:r>
            <a:endParaRPr lang="en-US" altLang="zh-CN" smtClean="0"/>
          </a:p>
          <a:p>
            <a:pPr lvl="2"/>
            <a:r>
              <a:rPr lang="zh-CN" altLang="en-US" smtClean="0"/>
              <a:t>对消息延迟和重放。</a:t>
            </a:r>
            <a:endParaRPr lang="zh-CN" altLang="en-US"/>
          </a:p>
        </p:txBody>
      </p:sp>
      <p:sp>
        <p:nvSpPr>
          <p:cNvPr id="12290" name="Rectangle 2"/>
          <p:cNvSpPr>
            <a:spLocks noGrp="1" noChangeArrowheads="1"/>
          </p:cNvSpPr>
          <p:nvPr>
            <p:ph type="title"/>
          </p:nvPr>
        </p:nvSpPr>
        <p:spPr/>
        <p:txBody>
          <a:bodyPr/>
          <a:lstStyle/>
          <a:p>
            <a:r>
              <a:rPr lang="zh-CN" altLang="en-US" smtClean="0"/>
              <a:t>消息（报文）认证</a:t>
            </a:r>
            <a:endParaRPr lang="zh-CN" altLang="en-US" dirty="0"/>
          </a:p>
        </p:txBody>
      </p:sp>
    </p:spTree>
  </p:cSld>
  <p:clrMapOvr>
    <a:masterClrMapping/>
  </p:clrMapOvr>
  <p:transition spd="slow">
    <p:pull/>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a:bodyPr>
          <a:lstStyle/>
          <a:p>
            <a:r>
              <a:rPr lang="zh-CN" altLang="en-US" smtClean="0"/>
              <a:t>目的</a:t>
            </a:r>
            <a:endParaRPr lang="en-US" altLang="zh-CN"/>
          </a:p>
          <a:p>
            <a:pPr lvl="1"/>
            <a:r>
              <a:rPr lang="zh-CN" altLang="en-US" smtClean="0"/>
              <a:t>真实性：发送者真实非假冒</a:t>
            </a:r>
            <a:r>
              <a:rPr lang="en-US" altLang="zh-CN" smtClean="0"/>
              <a:t>——</a:t>
            </a:r>
            <a:r>
              <a:rPr lang="zh-CN" altLang="en-US" smtClean="0"/>
              <a:t>信源鉴别；</a:t>
            </a:r>
            <a:endParaRPr lang="zh-CN" altLang="en-US" smtClean="0"/>
          </a:p>
          <a:p>
            <a:pPr lvl="1"/>
            <a:r>
              <a:rPr lang="zh-CN" altLang="en-US" smtClean="0"/>
              <a:t>完整性：消息内容在传送或存储过程中没有被篡改，包括篡改、重放、乱序或延迟等；</a:t>
            </a:r>
            <a:endParaRPr lang="zh-CN" altLang="en-US" smtClean="0"/>
          </a:p>
          <a:p>
            <a:r>
              <a:rPr lang="zh-CN" altLang="en-US" smtClean="0"/>
              <a:t>例如，快递</a:t>
            </a:r>
            <a:endParaRPr lang="zh-CN" altLang="en-US" dirty="0" smtClean="0"/>
          </a:p>
        </p:txBody>
      </p:sp>
      <p:sp>
        <p:nvSpPr>
          <p:cNvPr id="12290" name="Rectangle 2"/>
          <p:cNvSpPr>
            <a:spLocks noGrp="1" noChangeArrowheads="1"/>
          </p:cNvSpPr>
          <p:nvPr>
            <p:ph type="title"/>
          </p:nvPr>
        </p:nvSpPr>
        <p:spPr/>
        <p:txBody>
          <a:bodyPr/>
          <a:lstStyle/>
          <a:p>
            <a:r>
              <a:rPr lang="zh-CN" altLang="en-US" smtClean="0"/>
              <a:t>消息（报文）认证</a:t>
            </a:r>
            <a:endParaRPr lang="zh-CN" altLang="en-US" dirty="0"/>
          </a:p>
        </p:txBody>
      </p:sp>
    </p:spTree>
  </p:cSld>
  <p:clrMapOvr>
    <a:masterClrMapping/>
  </p:clrMapOvr>
  <p:transition spd="slow">
    <p:pull/>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33"/>
          <p:cNvSpPr>
            <a:spLocks noGrp="1"/>
          </p:cNvSpPr>
          <p:nvPr>
            <p:ph idx="1"/>
          </p:nvPr>
        </p:nvSpPr>
        <p:spPr/>
        <p:txBody>
          <a:bodyPr/>
          <a:lstStyle/>
          <a:p>
            <a:r>
              <a:rPr lang="zh-CN" altLang="en-US" dirty="0" smtClean="0"/>
              <a:t>三元组（</a:t>
            </a:r>
            <a:r>
              <a:rPr lang="en-US" altLang="zh-CN" dirty="0" smtClean="0"/>
              <a:t>K,T,V)</a:t>
            </a:r>
            <a:endParaRPr lang="en-US" altLang="zh-CN" dirty="0" smtClean="0"/>
          </a:p>
          <a:p>
            <a:pPr lvl="1"/>
            <a:r>
              <a:rPr lang="zh-CN" altLang="en-US" dirty="0" smtClean="0"/>
              <a:t>密钥生成算法</a:t>
            </a:r>
            <a:r>
              <a:rPr lang="en-US" altLang="zh-CN" dirty="0" smtClean="0"/>
              <a:t>K</a:t>
            </a:r>
            <a:endParaRPr lang="en-US" altLang="zh-CN" dirty="0" smtClean="0"/>
          </a:p>
          <a:p>
            <a:pPr lvl="1"/>
            <a:r>
              <a:rPr lang="zh-CN" altLang="en-US" dirty="0" smtClean="0"/>
              <a:t>标签算法</a:t>
            </a:r>
            <a:r>
              <a:rPr lang="en-US" altLang="zh-CN" dirty="0" smtClean="0"/>
              <a:t>T</a:t>
            </a:r>
            <a:endParaRPr lang="en-US" altLang="zh-CN" dirty="0" smtClean="0"/>
          </a:p>
          <a:p>
            <a:pPr lvl="1"/>
            <a:r>
              <a:rPr lang="zh-CN" altLang="en-US" dirty="0" smtClean="0"/>
              <a:t>验证算法</a:t>
            </a:r>
            <a:r>
              <a:rPr lang="en-US" altLang="zh-CN" dirty="0" smtClean="0"/>
              <a:t>V</a:t>
            </a:r>
            <a:endParaRPr lang="en-US" altLang="zh-CN" dirty="0" smtClean="0"/>
          </a:p>
          <a:p>
            <a:endParaRPr lang="zh-CN" altLang="en-US" dirty="0"/>
          </a:p>
        </p:txBody>
      </p:sp>
      <p:sp>
        <p:nvSpPr>
          <p:cNvPr id="531458" name="Rectangle 2"/>
          <p:cNvSpPr>
            <a:spLocks noGrp="1" noChangeArrowheads="1"/>
          </p:cNvSpPr>
          <p:nvPr>
            <p:ph type="title"/>
          </p:nvPr>
        </p:nvSpPr>
        <p:spPr/>
        <p:txBody>
          <a:bodyPr/>
          <a:lstStyle/>
          <a:p>
            <a:r>
              <a:rPr lang="zh-CN" altLang="en-US" smtClean="0"/>
              <a:t>消息认证模型</a:t>
            </a:r>
            <a:endParaRPr lang="zh-CN" altLang="en-US" dirty="0"/>
          </a:p>
        </p:txBody>
      </p:sp>
      <p:sp>
        <p:nvSpPr>
          <p:cNvPr id="31" name="日期占位符 3"/>
          <p:cNvSpPr>
            <a:spLocks noGrp="1"/>
          </p:cNvSpPr>
          <p:nvPr>
            <p:ph type="dt" sz="half" idx="2"/>
          </p:nvPr>
        </p:nvSpPr>
        <p:spPr/>
        <p:txBody>
          <a:bodyPr/>
          <a:lstStyle/>
          <a:p>
            <a:fld id="{63D1A157-E395-4C0F-9389-83046830E3C9}" type="datetime1">
              <a:rPr lang="zh-CN" altLang="en-US" smtClean="0"/>
            </a:fld>
            <a:endParaRPr lang="en-US" altLang="zh-CN"/>
          </a:p>
        </p:txBody>
      </p:sp>
      <p:grpSp>
        <p:nvGrpSpPr>
          <p:cNvPr id="531498" name="组合 531497"/>
          <p:cNvGrpSpPr/>
          <p:nvPr/>
        </p:nvGrpSpPr>
        <p:grpSpPr>
          <a:xfrm>
            <a:off x="683568" y="3403848"/>
            <a:ext cx="7626573" cy="2617440"/>
            <a:chOff x="683568" y="3403848"/>
            <a:chExt cx="7626573" cy="2617440"/>
          </a:xfrm>
        </p:grpSpPr>
        <p:sp>
          <p:nvSpPr>
            <p:cNvPr id="33" name="TextBox 32"/>
            <p:cNvSpPr txBox="1"/>
            <p:nvPr/>
          </p:nvSpPr>
          <p:spPr bwMode="auto">
            <a:xfrm>
              <a:off x="683568" y="4243184"/>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信源</a:t>
              </a:r>
              <a:endParaRPr lang="en-US" sz="2000" b="1" dirty="0">
                <a:solidFill>
                  <a:schemeClr val="tx1"/>
                </a:solidFill>
              </a:endParaRPr>
            </a:p>
          </p:txBody>
        </p:sp>
        <p:sp>
          <p:nvSpPr>
            <p:cNvPr id="35" name="TextBox 34"/>
            <p:cNvSpPr txBox="1"/>
            <p:nvPr/>
          </p:nvSpPr>
          <p:spPr bwMode="auto">
            <a:xfrm>
              <a:off x="1899433" y="5621238"/>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密钥源</a:t>
              </a:r>
              <a:endParaRPr lang="en-US" sz="2000" b="1" dirty="0">
                <a:solidFill>
                  <a:schemeClr val="tx1"/>
                </a:solidFill>
              </a:endParaRPr>
            </a:p>
          </p:txBody>
        </p:sp>
        <p:sp>
          <p:nvSpPr>
            <p:cNvPr id="36" name="TextBox 35"/>
            <p:cNvSpPr txBox="1"/>
            <p:nvPr/>
          </p:nvSpPr>
          <p:spPr bwMode="auto">
            <a:xfrm>
              <a:off x="1829421" y="4089266"/>
              <a:ext cx="1140148"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smtClean="0">
                  <a:solidFill>
                    <a:schemeClr val="tx1"/>
                  </a:solidFill>
                </a:rPr>
                <a:t>认证</a:t>
              </a:r>
              <a:endParaRPr lang="en-US" altLang="zh-CN" sz="2000" b="1" smtClean="0">
                <a:solidFill>
                  <a:schemeClr val="tx1"/>
                </a:solidFill>
              </a:endParaRPr>
            </a:p>
            <a:p>
              <a:pPr algn="ctr" fontAlgn="auto">
                <a:spcBef>
                  <a:spcPts val="0"/>
                </a:spcBef>
                <a:spcAft>
                  <a:spcPts val="0"/>
                </a:spcAft>
                <a:defRPr/>
              </a:pPr>
              <a:r>
                <a:rPr lang="zh-CN" altLang="en-US" sz="2000" b="1" smtClean="0">
                  <a:solidFill>
                    <a:schemeClr val="tx1"/>
                  </a:solidFill>
                </a:rPr>
                <a:t>编码器</a:t>
              </a:r>
              <a:endParaRPr lang="zh-CN" altLang="en-US" sz="2000" b="1">
                <a:solidFill>
                  <a:schemeClr val="tx1"/>
                </a:solidFill>
              </a:endParaRPr>
            </a:p>
          </p:txBody>
        </p:sp>
        <p:sp>
          <p:nvSpPr>
            <p:cNvPr id="37" name="TextBox 36"/>
            <p:cNvSpPr txBox="1"/>
            <p:nvPr/>
          </p:nvSpPr>
          <p:spPr bwMode="auto">
            <a:xfrm>
              <a:off x="6005885" y="4077072"/>
              <a:ext cx="1141859"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smtClean="0">
                  <a:solidFill>
                    <a:schemeClr val="tx1"/>
                  </a:solidFill>
                </a:rPr>
                <a:t>认证</a:t>
              </a:r>
              <a:endParaRPr lang="en-US" altLang="zh-CN" sz="2000" b="1" smtClean="0">
                <a:solidFill>
                  <a:schemeClr val="tx1"/>
                </a:solidFill>
              </a:endParaRPr>
            </a:p>
            <a:p>
              <a:pPr algn="ctr" fontAlgn="auto">
                <a:spcBef>
                  <a:spcPts val="0"/>
                </a:spcBef>
                <a:spcAft>
                  <a:spcPts val="0"/>
                </a:spcAft>
                <a:defRPr/>
              </a:pPr>
              <a:r>
                <a:rPr lang="zh-CN" altLang="en-US" sz="2000" b="1" smtClean="0">
                  <a:solidFill>
                    <a:schemeClr val="tx1"/>
                  </a:solidFill>
                </a:rPr>
                <a:t>译码器</a:t>
              </a:r>
              <a:endParaRPr lang="zh-CN" altLang="en-US" sz="2000" b="1">
                <a:solidFill>
                  <a:schemeClr val="tx1"/>
                </a:solidFill>
              </a:endParaRPr>
            </a:p>
          </p:txBody>
        </p:sp>
        <p:cxnSp>
          <p:nvCxnSpPr>
            <p:cNvPr id="38" name="直接箭头连接符 37"/>
            <p:cNvCxnSpPr>
              <a:stCxn id="33" idx="3"/>
              <a:endCxn id="36" idx="1"/>
            </p:cNvCxnSpPr>
            <p:nvPr/>
          </p:nvCxnSpPr>
          <p:spPr bwMode="auto">
            <a:xfrm>
              <a:off x="1469381" y="4443209"/>
              <a:ext cx="360040"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5" idx="0"/>
              <a:endCxn id="36" idx="2"/>
            </p:cNvCxnSpPr>
            <p:nvPr/>
          </p:nvCxnSpPr>
          <p:spPr bwMode="auto">
            <a:xfrm flipH="1" flipV="1">
              <a:off x="2399495" y="4797152"/>
              <a:ext cx="1" cy="82408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1" name="TextBox 31"/>
            <p:cNvSpPr txBox="1">
              <a:spLocks noChangeArrowheads="1"/>
            </p:cNvSpPr>
            <p:nvPr/>
          </p:nvSpPr>
          <p:spPr bwMode="auto">
            <a:xfrm>
              <a:off x="1901429" y="5133086"/>
              <a:ext cx="325730" cy="400110"/>
            </a:xfrm>
            <a:prstGeom prst="rect">
              <a:avLst/>
            </a:prstGeom>
            <a:noFill/>
            <a:ln w="9525">
              <a:noFill/>
              <a:miter lim="800000"/>
            </a:ln>
          </p:spPr>
          <p:txBody>
            <a:bodyPr wrap="none">
              <a:spAutoFit/>
            </a:bodyPr>
            <a:lstStyle/>
            <a:p>
              <a:r>
                <a:rPr lang="en-US" altLang="zh-CN" sz="2000" b="1" smtClean="0">
                  <a:solidFill>
                    <a:schemeClr val="tx1"/>
                  </a:solidFill>
                  <a:latin typeface="Calibri" pitchFamily="34" charset="0"/>
                </a:rPr>
                <a:t>K</a:t>
              </a:r>
              <a:endParaRPr lang="en-US" altLang="zh-CN" sz="2000" b="1">
                <a:solidFill>
                  <a:schemeClr val="tx1"/>
                </a:solidFill>
                <a:latin typeface="Calibri" pitchFamily="34" charset="0"/>
              </a:endParaRPr>
            </a:p>
          </p:txBody>
        </p:sp>
        <p:cxnSp>
          <p:nvCxnSpPr>
            <p:cNvPr id="42" name="直接箭头连接符 41"/>
            <p:cNvCxnSpPr>
              <a:endCxn id="37" idx="2"/>
            </p:cNvCxnSpPr>
            <p:nvPr/>
          </p:nvCxnSpPr>
          <p:spPr bwMode="auto">
            <a:xfrm flipV="1">
              <a:off x="6576815" y="4784958"/>
              <a:ext cx="0" cy="479093"/>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auto">
            <a:xfrm>
              <a:off x="2399496" y="5264051"/>
              <a:ext cx="4177318" cy="158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6" idx="3"/>
              <a:endCxn id="37" idx="1"/>
            </p:cNvCxnSpPr>
            <p:nvPr/>
          </p:nvCxnSpPr>
          <p:spPr bwMode="auto">
            <a:xfrm flipV="1">
              <a:off x="2969569" y="4431015"/>
              <a:ext cx="3036316" cy="12194"/>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3"/>
              <a:endCxn id="54" idx="1"/>
            </p:cNvCxnSpPr>
            <p:nvPr/>
          </p:nvCxnSpPr>
          <p:spPr bwMode="auto">
            <a:xfrm>
              <a:off x="7147744" y="4431015"/>
              <a:ext cx="37658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50" name="圆柱形 49"/>
            <p:cNvSpPr/>
            <p:nvPr/>
          </p:nvSpPr>
          <p:spPr bwMode="auto">
            <a:xfrm rot="16200000">
              <a:off x="4505474" y="4013895"/>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1" name="TextBox 41"/>
            <p:cNvSpPr txBox="1">
              <a:spLocks noChangeArrowheads="1"/>
            </p:cNvSpPr>
            <p:nvPr/>
          </p:nvSpPr>
          <p:spPr bwMode="auto">
            <a:xfrm>
              <a:off x="3826632" y="4565709"/>
              <a:ext cx="1210508" cy="400186"/>
            </a:xfrm>
            <a:prstGeom prst="rect">
              <a:avLst/>
            </a:prstGeom>
            <a:noFill/>
            <a:ln w="9525">
              <a:noFill/>
              <a:miter lim="800000"/>
            </a:ln>
          </p:spPr>
          <p:txBody>
            <a:bodyPr wrap="none">
              <a:spAutoFit/>
            </a:bodyPr>
            <a:lstStyle/>
            <a:p>
              <a:r>
                <a:rPr lang="zh-CN" altLang="en-US" sz="2000" b="1">
                  <a:solidFill>
                    <a:schemeClr val="tx1"/>
                  </a:solidFill>
                  <a:latin typeface="Calibri" pitchFamily="34" charset="0"/>
                </a:rPr>
                <a:t>公开信道</a:t>
              </a:r>
              <a:endParaRPr lang="en-US" sz="2000" b="1">
                <a:solidFill>
                  <a:schemeClr val="tx1"/>
                </a:solidFill>
                <a:latin typeface="Calibri" pitchFamily="34" charset="0"/>
              </a:endParaRPr>
            </a:p>
          </p:txBody>
        </p:sp>
        <p:sp>
          <p:nvSpPr>
            <p:cNvPr id="52" name="TextBox 42"/>
            <p:cNvSpPr txBox="1">
              <a:spLocks noChangeArrowheads="1"/>
            </p:cNvSpPr>
            <p:nvPr/>
          </p:nvSpPr>
          <p:spPr bwMode="auto">
            <a:xfrm>
              <a:off x="4004508" y="5323152"/>
              <a:ext cx="1217000" cy="400110"/>
            </a:xfrm>
            <a:prstGeom prst="rect">
              <a:avLst/>
            </a:prstGeom>
            <a:noFill/>
            <a:ln w="9525">
              <a:noFill/>
              <a:miter lim="800000"/>
            </a:ln>
          </p:spPr>
          <p:txBody>
            <a:bodyPr wrap="none">
              <a:spAutoFit/>
            </a:bodyPr>
            <a:lstStyle/>
            <a:p>
              <a:r>
                <a:rPr lang="zh-CN" altLang="en-US" sz="2000" b="1">
                  <a:latin typeface="Calibri" pitchFamily="34" charset="0"/>
                </a:rPr>
                <a:t>安全</a:t>
              </a:r>
              <a:r>
                <a:rPr lang="zh-CN" altLang="en-US" sz="2000" b="1" smtClean="0">
                  <a:solidFill>
                    <a:schemeClr val="tx1"/>
                  </a:solidFill>
                  <a:latin typeface="Calibri" pitchFamily="34" charset="0"/>
                </a:rPr>
                <a:t>信道</a:t>
              </a:r>
              <a:endParaRPr lang="en-US" sz="2000" b="1">
                <a:solidFill>
                  <a:schemeClr val="tx1"/>
                </a:solidFill>
                <a:latin typeface="Calibri" pitchFamily="34" charset="0"/>
              </a:endParaRPr>
            </a:p>
          </p:txBody>
        </p:sp>
        <p:sp>
          <p:nvSpPr>
            <p:cNvPr id="53" name="圆柱形 52"/>
            <p:cNvSpPr/>
            <p:nvPr/>
          </p:nvSpPr>
          <p:spPr bwMode="auto">
            <a:xfrm rot="16200000">
              <a:off x="4343996" y="3650730"/>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4" name="TextBox 53"/>
            <p:cNvSpPr txBox="1"/>
            <p:nvPr/>
          </p:nvSpPr>
          <p:spPr bwMode="auto">
            <a:xfrm>
              <a:off x="7524328" y="4230990"/>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smtClean="0">
                  <a:solidFill>
                    <a:schemeClr val="tx1"/>
                  </a:solidFill>
                </a:rPr>
                <a:t>信</a:t>
              </a:r>
              <a:r>
                <a:rPr lang="zh-CN" altLang="en-US" sz="2000" b="1">
                  <a:solidFill>
                    <a:schemeClr val="tx1"/>
                  </a:solidFill>
                </a:rPr>
                <a:t>宿</a:t>
              </a:r>
              <a:endParaRPr lang="en-US" sz="2000" b="1" dirty="0">
                <a:solidFill>
                  <a:schemeClr val="tx1"/>
                </a:solidFill>
              </a:endParaRPr>
            </a:p>
          </p:txBody>
        </p:sp>
        <p:sp>
          <p:nvSpPr>
            <p:cNvPr id="55" name="Text Box 29"/>
            <p:cNvSpPr txBox="1">
              <a:spLocks noChangeArrowheads="1"/>
            </p:cNvSpPr>
            <p:nvPr/>
          </p:nvSpPr>
          <p:spPr bwMode="auto">
            <a:xfrm>
              <a:off x="2260699" y="3717032"/>
              <a:ext cx="360810" cy="400110"/>
            </a:xfrm>
            <a:prstGeom prst="rect">
              <a:avLst/>
            </a:prstGeom>
            <a:noFill/>
            <a:ln w="9525">
              <a:noFill/>
              <a:miter lim="800000"/>
            </a:ln>
            <a:effectLst/>
          </p:spPr>
          <p:txBody>
            <a:bodyPr wrap="square">
              <a:spAutoFit/>
            </a:bodyPr>
            <a:lstStyle/>
            <a:p>
              <a:pPr>
                <a:spcBef>
                  <a:spcPct val="50000"/>
                </a:spcBef>
              </a:pPr>
              <a:r>
                <a:rPr kumimoji="1" lang="en-US" altLang="zh-CN" sz="2000" b="1">
                  <a:solidFill>
                    <a:srgbClr val="000000"/>
                  </a:solidFill>
                  <a:latin typeface="Times New Roman" panose="02020603050405020304" pitchFamily="18" charset="0"/>
                </a:rPr>
                <a:t>T</a:t>
              </a:r>
              <a:endParaRPr kumimoji="1" lang="en-US" altLang="zh-CN" sz="2000" b="1">
                <a:solidFill>
                  <a:srgbClr val="000000"/>
                </a:solidFill>
                <a:latin typeface="Times New Roman" panose="02020603050405020304" pitchFamily="18" charset="0"/>
              </a:endParaRPr>
            </a:p>
          </p:txBody>
        </p:sp>
        <p:sp>
          <p:nvSpPr>
            <p:cNvPr id="56" name="Text Box 30"/>
            <p:cNvSpPr txBox="1">
              <a:spLocks noChangeArrowheads="1"/>
            </p:cNvSpPr>
            <p:nvPr/>
          </p:nvSpPr>
          <p:spPr bwMode="auto">
            <a:xfrm>
              <a:off x="6400304" y="3717032"/>
              <a:ext cx="397669" cy="400110"/>
            </a:xfrm>
            <a:prstGeom prst="rect">
              <a:avLst/>
            </a:prstGeom>
            <a:noFill/>
            <a:ln w="9525">
              <a:noFill/>
              <a:miter lim="800000"/>
            </a:ln>
            <a:effectLst/>
          </p:spPr>
          <p:txBody>
            <a:bodyPr wrap="square">
              <a:spAutoFit/>
            </a:bodyPr>
            <a:lstStyle/>
            <a:p>
              <a:pPr>
                <a:spcBef>
                  <a:spcPct val="50000"/>
                </a:spcBef>
              </a:pPr>
              <a:r>
                <a:rPr kumimoji="1" lang="en-US" altLang="zh-CN" sz="2000" b="1">
                  <a:solidFill>
                    <a:srgbClr val="000000"/>
                  </a:solidFill>
                  <a:latin typeface="Times New Roman" panose="02020603050405020304" pitchFamily="18" charset="0"/>
                </a:rPr>
                <a:t>V</a:t>
              </a:r>
              <a:endParaRPr kumimoji="1" lang="en-US" altLang="zh-CN" sz="2000" b="1">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917653" y="3403848"/>
              <a:ext cx="1007268" cy="45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algn="ctr"/>
              <a:r>
                <a:rPr kumimoji="1" lang="zh-CN" altLang="en-US" sz="2000" b="1" dirty="0">
                  <a:solidFill>
                    <a:schemeClr val="tx2"/>
                  </a:solidFill>
                  <a:latin typeface="Times New Roman" panose="02020603050405020304" pitchFamily="18" charset="0"/>
                </a:rPr>
                <a:t>攻击者</a:t>
              </a:r>
              <a:endParaRPr kumimoji="1" lang="zh-CN" altLang="en-US" sz="2000" b="1" dirty="0">
                <a:solidFill>
                  <a:schemeClr val="tx2"/>
                </a:solidFill>
                <a:latin typeface="Times New Roman" panose="02020603050405020304" pitchFamily="18" charset="0"/>
              </a:endParaRPr>
            </a:p>
          </p:txBody>
        </p:sp>
        <p:cxnSp>
          <p:nvCxnSpPr>
            <p:cNvPr id="58" name="直接箭头连接符 57"/>
            <p:cNvCxnSpPr/>
            <p:nvPr/>
          </p:nvCxnSpPr>
          <p:spPr bwMode="auto">
            <a:xfrm flipV="1">
              <a:off x="4211960" y="3861048"/>
              <a:ext cx="0" cy="38213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bwMode="auto">
            <a:xfrm flipV="1">
              <a:off x="4572000" y="3910960"/>
              <a:ext cx="0" cy="38213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bwMode="auto">
            <a:xfrm>
              <a:off x="4572000" y="4268133"/>
              <a:ext cx="142897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bwMode="auto">
            <a:xfrm>
              <a:off x="2969569" y="4268133"/>
              <a:ext cx="1242391"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1498"/>
                                        </p:tgtEl>
                                        <p:attrNameLst>
                                          <p:attrName>style.visibility</p:attrName>
                                        </p:attrNameLst>
                                      </p:cBhvr>
                                      <p:to>
                                        <p:strVal val="visible"/>
                                      </p:to>
                                    </p:set>
                                    <p:anim calcmode="lin" valueType="num">
                                      <p:cBhvr additive="base">
                                        <p:cTn id="7" dur="500" fill="hold"/>
                                        <p:tgtEl>
                                          <p:spTgt spid="531498"/>
                                        </p:tgtEl>
                                        <p:attrNameLst>
                                          <p:attrName>ppt_x</p:attrName>
                                        </p:attrNameLst>
                                      </p:cBhvr>
                                      <p:tavLst>
                                        <p:tav tm="0">
                                          <p:val>
                                            <p:strVal val="#ppt_x"/>
                                          </p:val>
                                        </p:tav>
                                        <p:tav tm="100000">
                                          <p:val>
                                            <p:strVal val="#ppt_x"/>
                                          </p:val>
                                        </p:tav>
                                      </p:tavLst>
                                    </p:anim>
                                    <p:anim calcmode="lin" valueType="num">
                                      <p:cBhvr additive="base">
                                        <p:cTn id="8" dur="500" fill="hold"/>
                                        <p:tgtEl>
                                          <p:spTgt spid="531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r>
              <a:rPr lang="zh-CN" altLang="en-US" smtClean="0"/>
              <a:t>分三</a:t>
            </a:r>
            <a:r>
              <a:rPr lang="zh-CN" altLang="en-US" dirty="0" smtClean="0"/>
              <a:t>类：</a:t>
            </a:r>
            <a:endParaRPr lang="zh-CN" altLang="en-US" dirty="0" smtClean="0"/>
          </a:p>
          <a:p>
            <a:pPr lvl="1"/>
            <a:r>
              <a:rPr lang="zh-CN" altLang="en-US" smtClean="0"/>
              <a:t>消息</a:t>
            </a:r>
            <a:r>
              <a:rPr lang="zh-CN" altLang="en-US" dirty="0" smtClean="0"/>
              <a:t>加密函数</a:t>
            </a:r>
            <a:r>
              <a:rPr lang="en-US" altLang="zh-CN" dirty="0" smtClean="0"/>
              <a:t>(Message encryption)</a:t>
            </a:r>
            <a:endParaRPr lang="en-US" altLang="zh-CN" dirty="0" smtClean="0"/>
          </a:p>
          <a:p>
            <a:pPr lvl="2"/>
            <a:r>
              <a:rPr lang="zh-CN" altLang="zh-CN" dirty="0" smtClean="0"/>
              <a:t>用完整信息的密文作为对信息的</a:t>
            </a:r>
            <a:r>
              <a:rPr lang="zh-CN" altLang="en-US" dirty="0" smtClean="0"/>
              <a:t>认证</a:t>
            </a:r>
            <a:r>
              <a:rPr lang="zh-CN" altLang="zh-CN" dirty="0" smtClean="0"/>
              <a:t>。</a:t>
            </a:r>
            <a:endParaRPr lang="zh-CN" altLang="en-US" dirty="0" smtClean="0"/>
          </a:p>
          <a:p>
            <a:pPr lvl="1"/>
            <a:r>
              <a:rPr lang="zh-CN" altLang="en-US" smtClean="0"/>
              <a:t>消息</a:t>
            </a:r>
            <a:r>
              <a:rPr lang="zh-CN" altLang="en-US" dirty="0" smtClean="0"/>
              <a:t>认证码</a:t>
            </a:r>
            <a:r>
              <a:rPr lang="en-US" altLang="zh-CN" dirty="0" smtClean="0"/>
              <a:t>MAC(Message Authentication Code)</a:t>
            </a:r>
            <a:endParaRPr lang="en-US" altLang="zh-CN" dirty="0" smtClean="0"/>
          </a:p>
          <a:p>
            <a:pPr lvl="2"/>
            <a:r>
              <a:rPr lang="zh-CN" altLang="en-US" smtClean="0"/>
              <a:t>对信源信息的一个编码函数</a:t>
            </a:r>
            <a:endParaRPr lang="en-US" altLang="zh-CN" smtClean="0"/>
          </a:p>
          <a:p>
            <a:pPr lvl="2"/>
            <a:r>
              <a:rPr lang="zh-CN" altLang="en-US" smtClean="0"/>
              <a:t>公开</a:t>
            </a:r>
            <a:r>
              <a:rPr lang="zh-CN" altLang="en-US" dirty="0" smtClean="0"/>
              <a:t>函数</a:t>
            </a:r>
            <a:r>
              <a:rPr lang="en-US" altLang="zh-CN" dirty="0" smtClean="0"/>
              <a:t>+</a:t>
            </a:r>
            <a:r>
              <a:rPr lang="zh-CN" altLang="en-US" dirty="0" smtClean="0"/>
              <a:t>密钥产生一个固定长度的值作为认证标识</a:t>
            </a:r>
            <a:endParaRPr lang="zh-CN" altLang="en-US" dirty="0" smtClean="0"/>
          </a:p>
          <a:p>
            <a:pPr lvl="1"/>
            <a:r>
              <a:rPr lang="zh-CN" altLang="en-US" smtClean="0"/>
              <a:t>散</a:t>
            </a:r>
            <a:r>
              <a:rPr lang="zh-CN" altLang="en-US" dirty="0" smtClean="0"/>
              <a:t>列函数</a:t>
            </a:r>
            <a:r>
              <a:rPr lang="en-US" altLang="zh-CN" dirty="0" smtClean="0"/>
              <a:t>(Hash Function)</a:t>
            </a:r>
            <a:endParaRPr lang="en-US" altLang="zh-CN" dirty="0" smtClean="0"/>
          </a:p>
          <a:p>
            <a:pPr lvl="2"/>
            <a:r>
              <a:rPr lang="zh-CN" altLang="en-US" dirty="0" smtClean="0"/>
              <a:t>数字指纹（公开的函数），它将任意长的信息映射成一个固定长度的信息。</a:t>
            </a:r>
            <a:endParaRPr lang="zh-CN" altLang="en-US" dirty="0" smtClean="0"/>
          </a:p>
        </p:txBody>
      </p:sp>
      <p:sp>
        <p:nvSpPr>
          <p:cNvPr id="15362" name="Rectangle 2"/>
          <p:cNvSpPr>
            <a:spLocks noGrp="1" noChangeArrowheads="1"/>
          </p:cNvSpPr>
          <p:nvPr>
            <p:ph type="title"/>
          </p:nvPr>
        </p:nvSpPr>
        <p:spPr/>
        <p:txBody>
          <a:bodyPr/>
          <a:lstStyle/>
          <a:p>
            <a:r>
              <a:rPr lang="zh-CN" altLang="en-US" smtClean="0"/>
              <a:t>认证函数</a:t>
            </a:r>
            <a:endParaRPr lang="zh-CN" altLang="en-US"/>
          </a:p>
        </p:txBody>
      </p:sp>
    </p:spTree>
  </p:cSld>
  <p:clrMapOvr>
    <a:masterClrMapping/>
  </p:clrMapOvr>
  <p:transition spd="slow">
    <p:pull/>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normAutofit fontScale="85000" lnSpcReduction="20000"/>
          </a:bodyPr>
          <a:lstStyle/>
          <a:p>
            <a:r>
              <a:rPr lang="zh-CN" altLang="en-US" smtClean="0"/>
              <a:t>消息摘要、哈希函数、数字指纹、杂凑函数</a:t>
            </a:r>
            <a:r>
              <a:rPr lang="en-US" altLang="zh-CN" smtClean="0"/>
              <a:t>——</a:t>
            </a:r>
            <a:r>
              <a:rPr lang="zh-CN" altLang="en-US" smtClean="0"/>
              <a:t>消息标识</a:t>
            </a:r>
            <a:endParaRPr lang="en-US" altLang="zh-CN" smtClean="0"/>
          </a:p>
          <a:p>
            <a:pPr marL="109855" indent="0">
              <a:buNone/>
            </a:pPr>
            <a:r>
              <a:rPr lang="en-US" altLang="zh-CN" b="1" smtClean="0">
                <a:solidFill>
                  <a:srgbClr val="C00000"/>
                </a:solidFill>
              </a:rPr>
              <a:t>h </a:t>
            </a:r>
            <a:r>
              <a:rPr lang="en-US" altLang="zh-CN" b="1">
                <a:solidFill>
                  <a:srgbClr val="C00000"/>
                </a:solidFill>
              </a:rPr>
              <a:t>= H(M</a:t>
            </a:r>
            <a:r>
              <a:rPr lang="en-US" altLang="zh-CN" b="1" smtClean="0">
                <a:solidFill>
                  <a:srgbClr val="C00000"/>
                </a:solidFill>
              </a:rPr>
              <a:t>)</a:t>
            </a:r>
            <a:endParaRPr lang="en-US" altLang="zh-CN" b="1" smtClean="0">
              <a:solidFill>
                <a:srgbClr val="C00000"/>
              </a:solidFill>
            </a:endParaRPr>
          </a:p>
          <a:p>
            <a:r>
              <a:rPr lang="zh-CN" altLang="en-US" smtClean="0"/>
              <a:t>输入：</a:t>
            </a:r>
            <a:endParaRPr lang="en-US" altLang="zh-CN" smtClean="0"/>
          </a:p>
          <a:p>
            <a:pPr lvl="1"/>
            <a:r>
              <a:rPr lang="zh-CN" altLang="en-US" smtClean="0"/>
              <a:t>任意长度的消息</a:t>
            </a:r>
            <a:r>
              <a:rPr lang="en-US" altLang="zh-CN" smtClean="0"/>
              <a:t>M</a:t>
            </a:r>
            <a:endParaRPr lang="en-US" altLang="zh-CN" smtClean="0"/>
          </a:p>
          <a:p>
            <a:r>
              <a:rPr lang="zh-CN" altLang="en-US" smtClean="0"/>
              <a:t>输出：</a:t>
            </a:r>
            <a:endParaRPr lang="en-US" altLang="zh-CN" smtClean="0"/>
          </a:p>
          <a:p>
            <a:pPr lvl="1"/>
            <a:r>
              <a:rPr lang="zh-CN" altLang="en-US" smtClean="0"/>
              <a:t>一个固定长度的散列值</a:t>
            </a:r>
            <a:r>
              <a:rPr lang="en-US" altLang="zh-CN" smtClean="0"/>
              <a:t>H(M)</a:t>
            </a:r>
            <a:r>
              <a:rPr lang="zh-CN" altLang="en-US" smtClean="0"/>
              <a:t>。</a:t>
            </a:r>
            <a:endParaRPr lang="zh-CN" altLang="en-US" smtClean="0"/>
          </a:p>
          <a:p>
            <a:r>
              <a:rPr lang="zh-CN" altLang="en-US"/>
              <a:t>单向</a:t>
            </a:r>
            <a:r>
              <a:rPr lang="zh-CN" altLang="en-US" smtClean="0"/>
              <a:t>函数：</a:t>
            </a:r>
            <a:endParaRPr lang="en-US" altLang="zh-CN" smtClean="0"/>
          </a:p>
          <a:p>
            <a:pPr lvl="1"/>
            <a:r>
              <a:rPr lang="zh-CN" altLang="en-US" smtClean="0"/>
              <a:t>正向</a:t>
            </a:r>
            <a:r>
              <a:rPr lang="zh-CN" altLang="en-US"/>
              <a:t>计算容易，反向计算困难</a:t>
            </a:r>
            <a:endParaRPr lang="zh-CN" altLang="en-US"/>
          </a:p>
          <a:p>
            <a:r>
              <a:rPr lang="zh-CN" altLang="en-US" smtClean="0"/>
              <a:t>消息</a:t>
            </a:r>
            <a:r>
              <a:rPr lang="en-US" altLang="zh-CN" smtClean="0"/>
              <a:t>M</a:t>
            </a:r>
            <a:r>
              <a:rPr lang="zh-CN" altLang="en-US" smtClean="0"/>
              <a:t>的所有位的函数：</a:t>
            </a:r>
            <a:endParaRPr lang="en-US" altLang="zh-CN" smtClean="0"/>
          </a:p>
          <a:p>
            <a:pPr lvl="1"/>
            <a:r>
              <a:rPr lang="zh-CN" altLang="en-US" smtClean="0"/>
              <a:t>消息中的任何一位或多位的变化都将导致该散列值的变化。</a:t>
            </a:r>
            <a:endParaRPr lang="en-US" altLang="zh-CN" smtClean="0"/>
          </a:p>
          <a:p>
            <a:endParaRPr lang="zh-CN" altLang="en-US" smtClean="0"/>
          </a:p>
        </p:txBody>
      </p:sp>
      <p:sp>
        <p:nvSpPr>
          <p:cNvPr id="60418" name="Rectangle 2"/>
          <p:cNvSpPr>
            <a:spLocks noGrp="1" noChangeArrowheads="1"/>
          </p:cNvSpPr>
          <p:nvPr>
            <p:ph type="title"/>
          </p:nvPr>
        </p:nvSpPr>
        <p:spPr/>
        <p:txBody>
          <a:bodyPr/>
          <a:lstStyle/>
          <a:p>
            <a:r>
              <a:rPr lang="zh-CN" altLang="en-US" smtClean="0"/>
              <a:t>散列函数</a:t>
            </a:r>
            <a:r>
              <a:rPr lang="en-US" altLang="zh-CN" smtClean="0"/>
              <a:t>Hash Function</a:t>
            </a:r>
            <a:endParaRPr lang="en-US" altLang="zh-CN" dirty="0"/>
          </a:p>
        </p:txBody>
      </p:sp>
    </p:spTree>
  </p:cSld>
  <p:clrMapOvr>
    <a:masterClrMapping/>
  </p:clrMapOvr>
  <p:transition spd="slow">
    <p:pull/>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ltGray">
          <a:xfrm rot="-5400000">
            <a:off x="1564482" y="2282477"/>
            <a:ext cx="1371600" cy="633413"/>
          </a:xfrm>
          <a:custGeom>
            <a:avLst/>
            <a:gdLst>
              <a:gd name="T0" fmla="*/ 1200150 w 21600"/>
              <a:gd name="T1" fmla="*/ 316707 h 21600"/>
              <a:gd name="T2" fmla="*/ 685800 w 21600"/>
              <a:gd name="T3" fmla="*/ 633413 h 21600"/>
              <a:gd name="T4" fmla="*/ 171450 w 21600"/>
              <a:gd name="T5" fmla="*/ 316707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ln>
        </p:spPr>
        <p:txBody>
          <a:bodyPr vert="eaVert" wrap="none" anchor="ctr"/>
          <a:lstStyle/>
          <a:p>
            <a:pPr algn="ctr" eaLnBrk="0" hangingPunct="0"/>
            <a:endParaRPr kumimoji="1" lang="zh-CN" altLang="zh-CN" sz="2400" b="1">
              <a:solidFill>
                <a:srgbClr val="000066"/>
              </a:solidFill>
              <a:latin typeface="Times New Roman" panose="02020603050405020304" pitchFamily="18" charset="0"/>
            </a:endParaRPr>
          </a:p>
        </p:txBody>
      </p:sp>
      <p:sp>
        <p:nvSpPr>
          <p:cNvPr id="40963" name="Line 3"/>
          <p:cNvSpPr>
            <a:spLocks noChangeShapeType="1"/>
          </p:cNvSpPr>
          <p:nvPr/>
        </p:nvSpPr>
        <p:spPr bwMode="ltGray">
          <a:xfrm>
            <a:off x="1476375" y="1570484"/>
            <a:ext cx="0" cy="762000"/>
          </a:xfrm>
          <a:prstGeom prst="line">
            <a:avLst/>
          </a:prstGeom>
          <a:noFill/>
          <a:ln w="9525" cap="rnd">
            <a:solidFill>
              <a:schemeClr val="accent1"/>
            </a:solidFill>
            <a:round/>
          </a:ln>
        </p:spPr>
        <p:txBody>
          <a:bodyPr wrap="none" anchor="ctr"/>
          <a:lstStyle/>
          <a:p>
            <a:endParaRPr lang="zh-CN" altLang="en-US"/>
          </a:p>
        </p:txBody>
      </p:sp>
      <p:sp>
        <p:nvSpPr>
          <p:cNvPr id="40964" name="Line 4"/>
          <p:cNvSpPr>
            <a:spLocks noChangeShapeType="1"/>
          </p:cNvSpPr>
          <p:nvPr/>
        </p:nvSpPr>
        <p:spPr bwMode="ltGray">
          <a:xfrm>
            <a:off x="1476375" y="2332484"/>
            <a:ext cx="493713"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65" name="Line 5"/>
          <p:cNvSpPr>
            <a:spLocks noChangeShapeType="1"/>
          </p:cNvSpPr>
          <p:nvPr/>
        </p:nvSpPr>
        <p:spPr bwMode="ltGray">
          <a:xfrm flipH="1">
            <a:off x="1406525" y="1799084"/>
            <a:ext cx="141288" cy="152400"/>
          </a:xfrm>
          <a:prstGeom prst="line">
            <a:avLst/>
          </a:prstGeom>
          <a:noFill/>
          <a:ln w="9525" cap="rnd">
            <a:solidFill>
              <a:schemeClr val="accent1"/>
            </a:solidFill>
            <a:round/>
          </a:ln>
        </p:spPr>
        <p:txBody>
          <a:bodyPr wrap="none" anchor="ctr"/>
          <a:lstStyle/>
          <a:p>
            <a:endParaRPr lang="zh-CN" altLang="en-US"/>
          </a:p>
        </p:txBody>
      </p:sp>
      <p:sp>
        <p:nvSpPr>
          <p:cNvPr id="40966" name="Text Box 6"/>
          <p:cNvSpPr txBox="1">
            <a:spLocks noChangeArrowheads="1"/>
          </p:cNvSpPr>
          <p:nvPr/>
        </p:nvSpPr>
        <p:spPr bwMode="ltGray">
          <a:xfrm>
            <a:off x="1111250" y="1687959"/>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b</a:t>
            </a:r>
            <a:endParaRPr kumimoji="1" lang="en-US" altLang="zh-CN" sz="2400" b="1">
              <a:solidFill>
                <a:srgbClr val="000066"/>
              </a:solidFill>
              <a:latin typeface="Times New Roman" panose="02020603050405020304" pitchFamily="18" charset="0"/>
            </a:endParaRPr>
          </a:p>
        </p:txBody>
      </p:sp>
      <p:sp>
        <p:nvSpPr>
          <p:cNvPr id="40967" name="Text Box 7"/>
          <p:cNvSpPr txBox="1">
            <a:spLocks noChangeArrowheads="1"/>
          </p:cNvSpPr>
          <p:nvPr/>
        </p:nvSpPr>
        <p:spPr bwMode="ltGray">
          <a:xfrm>
            <a:off x="1322388" y="1230759"/>
            <a:ext cx="4937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Y</a:t>
            </a:r>
            <a:r>
              <a:rPr kumimoji="1" lang="en-US" altLang="zh-CN" sz="1400" b="1">
                <a:solidFill>
                  <a:srgbClr val="000066"/>
                </a:solidFill>
                <a:latin typeface="Times New Roman" panose="02020603050405020304" pitchFamily="18" charset="0"/>
              </a:rPr>
              <a:t>0</a:t>
            </a:r>
            <a:endParaRPr kumimoji="1" lang="en-US" altLang="zh-CN" sz="2400" b="1">
              <a:solidFill>
                <a:srgbClr val="000066"/>
              </a:solidFill>
              <a:latin typeface="Times New Roman" panose="02020603050405020304" pitchFamily="18" charset="0"/>
            </a:endParaRPr>
          </a:p>
        </p:txBody>
      </p:sp>
      <p:sp>
        <p:nvSpPr>
          <p:cNvPr id="40968" name="Line 8"/>
          <p:cNvSpPr>
            <a:spLocks noChangeShapeType="1"/>
          </p:cNvSpPr>
          <p:nvPr/>
        </p:nvSpPr>
        <p:spPr bwMode="ltGray">
          <a:xfrm>
            <a:off x="1195388" y="2789684"/>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69" name="Line 9"/>
          <p:cNvSpPr>
            <a:spLocks noChangeShapeType="1"/>
          </p:cNvSpPr>
          <p:nvPr/>
        </p:nvSpPr>
        <p:spPr bwMode="ltGray">
          <a:xfrm flipV="1">
            <a:off x="1476375" y="2713484"/>
            <a:ext cx="141288" cy="152400"/>
          </a:xfrm>
          <a:prstGeom prst="line">
            <a:avLst/>
          </a:prstGeom>
          <a:noFill/>
          <a:ln w="9525" cap="rnd">
            <a:solidFill>
              <a:schemeClr val="accent1"/>
            </a:solidFill>
            <a:round/>
          </a:ln>
        </p:spPr>
        <p:txBody>
          <a:bodyPr wrap="none" anchor="ctr"/>
          <a:lstStyle/>
          <a:p>
            <a:endParaRPr lang="zh-CN" altLang="en-US"/>
          </a:p>
        </p:txBody>
      </p:sp>
      <p:sp>
        <p:nvSpPr>
          <p:cNvPr id="40970" name="Text Box 10"/>
          <p:cNvSpPr txBox="1">
            <a:spLocks noChangeArrowheads="1"/>
          </p:cNvSpPr>
          <p:nvPr/>
        </p:nvSpPr>
        <p:spPr bwMode="ltGray">
          <a:xfrm>
            <a:off x="1392238" y="2373759"/>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n</a:t>
            </a:r>
            <a:endParaRPr kumimoji="1" lang="en-US" altLang="zh-CN" sz="2400" b="1">
              <a:solidFill>
                <a:srgbClr val="000066"/>
              </a:solidFill>
              <a:latin typeface="Times New Roman" panose="02020603050405020304" pitchFamily="18" charset="0"/>
            </a:endParaRPr>
          </a:p>
        </p:txBody>
      </p:sp>
      <p:sp>
        <p:nvSpPr>
          <p:cNvPr id="40971" name="Text Box 11"/>
          <p:cNvSpPr txBox="1">
            <a:spLocks noChangeArrowheads="1"/>
          </p:cNvSpPr>
          <p:nvPr/>
        </p:nvSpPr>
        <p:spPr bwMode="ltGray">
          <a:xfrm>
            <a:off x="758825" y="2546797"/>
            <a:ext cx="533400" cy="581025"/>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anose="02020603050405020304" pitchFamily="18" charset="0"/>
              </a:rPr>
              <a:t>IV=</a:t>
            </a:r>
            <a:endParaRPr kumimoji="1" lang="en-US" altLang="zh-CN" sz="1600" b="1">
              <a:solidFill>
                <a:srgbClr val="000066"/>
              </a:solidFill>
              <a:latin typeface="Times New Roman" panose="02020603050405020304" pitchFamily="18" charset="0"/>
            </a:endParaRPr>
          </a:p>
          <a:p>
            <a:pPr eaLnBrk="0" hangingPunct="0"/>
            <a:r>
              <a:rPr kumimoji="1" lang="en-US" altLang="zh-CN" sz="1600" b="1">
                <a:solidFill>
                  <a:srgbClr val="000066"/>
                </a:solidFill>
                <a:latin typeface="Times New Roman" panose="02020603050405020304" pitchFamily="18" charset="0"/>
              </a:rPr>
              <a:t>CV</a:t>
            </a:r>
            <a:r>
              <a:rPr kumimoji="1" lang="en-US" altLang="zh-CN" sz="900" b="1">
                <a:solidFill>
                  <a:srgbClr val="000066"/>
                </a:solidFill>
                <a:latin typeface="Times New Roman" panose="02020603050405020304" pitchFamily="18" charset="0"/>
              </a:rPr>
              <a:t>0</a:t>
            </a:r>
            <a:endParaRPr kumimoji="1" lang="en-US" altLang="zh-CN" sz="1600" b="1">
              <a:solidFill>
                <a:srgbClr val="000066"/>
              </a:solidFill>
              <a:latin typeface="Times New Roman" panose="02020603050405020304" pitchFamily="18" charset="0"/>
            </a:endParaRPr>
          </a:p>
        </p:txBody>
      </p:sp>
      <p:sp>
        <p:nvSpPr>
          <p:cNvPr id="40972" name="Text Box 12"/>
          <p:cNvSpPr txBox="1">
            <a:spLocks noChangeArrowheads="1"/>
          </p:cNvSpPr>
          <p:nvPr/>
        </p:nvSpPr>
        <p:spPr bwMode="ltGray">
          <a:xfrm>
            <a:off x="2109788" y="2370584"/>
            <a:ext cx="285750"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f</a:t>
            </a:r>
            <a:endParaRPr kumimoji="1" lang="en-US" altLang="zh-CN" sz="2400" b="1">
              <a:solidFill>
                <a:srgbClr val="000066"/>
              </a:solidFill>
              <a:latin typeface="Times New Roman" panose="02020603050405020304" pitchFamily="18" charset="0"/>
            </a:endParaRPr>
          </a:p>
        </p:txBody>
      </p:sp>
      <p:sp>
        <p:nvSpPr>
          <p:cNvPr id="40973" name="AutoShape 13"/>
          <p:cNvSpPr>
            <a:spLocks noChangeArrowheads="1"/>
          </p:cNvSpPr>
          <p:nvPr/>
        </p:nvSpPr>
        <p:spPr bwMode="ltGray">
          <a:xfrm rot="-5400000">
            <a:off x="2916238"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ln>
        </p:spPr>
        <p:txBody>
          <a:bodyPr vert="eaVert" wrap="none" anchor="ctr"/>
          <a:lstStyle/>
          <a:p>
            <a:pPr algn="ctr" eaLnBrk="0" hangingPunct="0"/>
            <a:endParaRPr kumimoji="1" lang="zh-CN" altLang="zh-CN" sz="2400" b="1">
              <a:solidFill>
                <a:srgbClr val="000066"/>
              </a:solidFill>
              <a:latin typeface="Times New Roman" panose="02020603050405020304" pitchFamily="18" charset="0"/>
            </a:endParaRPr>
          </a:p>
        </p:txBody>
      </p:sp>
      <p:sp>
        <p:nvSpPr>
          <p:cNvPr id="40974" name="Line 14"/>
          <p:cNvSpPr>
            <a:spLocks noChangeShapeType="1"/>
          </p:cNvSpPr>
          <p:nvPr/>
        </p:nvSpPr>
        <p:spPr bwMode="ltGray">
          <a:xfrm>
            <a:off x="2828925" y="1567309"/>
            <a:ext cx="0" cy="762000"/>
          </a:xfrm>
          <a:prstGeom prst="line">
            <a:avLst/>
          </a:prstGeom>
          <a:noFill/>
          <a:ln w="9525" cap="rnd">
            <a:solidFill>
              <a:schemeClr val="accent1"/>
            </a:solidFill>
            <a:round/>
          </a:ln>
        </p:spPr>
        <p:txBody>
          <a:bodyPr wrap="none" anchor="ctr"/>
          <a:lstStyle/>
          <a:p>
            <a:endParaRPr lang="zh-CN" altLang="en-US"/>
          </a:p>
        </p:txBody>
      </p:sp>
      <p:sp>
        <p:nvSpPr>
          <p:cNvPr id="40975" name="Line 15"/>
          <p:cNvSpPr>
            <a:spLocks noChangeShapeType="1"/>
          </p:cNvSpPr>
          <p:nvPr/>
        </p:nvSpPr>
        <p:spPr bwMode="ltGray">
          <a:xfrm>
            <a:off x="2828925" y="2329309"/>
            <a:ext cx="492125"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76" name="Line 16"/>
          <p:cNvSpPr>
            <a:spLocks noChangeShapeType="1"/>
          </p:cNvSpPr>
          <p:nvPr/>
        </p:nvSpPr>
        <p:spPr bwMode="ltGray">
          <a:xfrm flipH="1">
            <a:off x="2757488" y="1795909"/>
            <a:ext cx="141287" cy="152400"/>
          </a:xfrm>
          <a:prstGeom prst="line">
            <a:avLst/>
          </a:prstGeom>
          <a:noFill/>
          <a:ln w="9525" cap="rnd">
            <a:solidFill>
              <a:schemeClr val="accent1"/>
            </a:solidFill>
            <a:round/>
          </a:ln>
        </p:spPr>
        <p:txBody>
          <a:bodyPr wrap="none" anchor="ctr"/>
          <a:lstStyle/>
          <a:p>
            <a:endParaRPr lang="zh-CN" altLang="en-US"/>
          </a:p>
        </p:txBody>
      </p:sp>
      <p:sp>
        <p:nvSpPr>
          <p:cNvPr id="40977" name="Text Box 17"/>
          <p:cNvSpPr txBox="1">
            <a:spLocks noChangeArrowheads="1"/>
          </p:cNvSpPr>
          <p:nvPr/>
        </p:nvSpPr>
        <p:spPr bwMode="ltGray">
          <a:xfrm>
            <a:off x="2462213" y="1684784"/>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b</a:t>
            </a:r>
            <a:endParaRPr kumimoji="1" lang="en-US" altLang="zh-CN" sz="2400" b="1">
              <a:solidFill>
                <a:srgbClr val="000066"/>
              </a:solidFill>
              <a:latin typeface="Times New Roman" panose="02020603050405020304" pitchFamily="18" charset="0"/>
            </a:endParaRPr>
          </a:p>
        </p:txBody>
      </p:sp>
      <p:sp>
        <p:nvSpPr>
          <p:cNvPr id="40978" name="Text Box 18"/>
          <p:cNvSpPr txBox="1">
            <a:spLocks noChangeArrowheads="1"/>
          </p:cNvSpPr>
          <p:nvPr/>
        </p:nvSpPr>
        <p:spPr bwMode="ltGray">
          <a:xfrm>
            <a:off x="2673350" y="1227584"/>
            <a:ext cx="4937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Y</a:t>
            </a:r>
            <a:r>
              <a:rPr kumimoji="1" lang="en-US" altLang="zh-CN" sz="1400" b="1">
                <a:solidFill>
                  <a:srgbClr val="000066"/>
                </a:solidFill>
                <a:latin typeface="Times New Roman" panose="02020603050405020304" pitchFamily="18" charset="0"/>
              </a:rPr>
              <a:t>1</a:t>
            </a:r>
            <a:endParaRPr kumimoji="1" lang="en-US" altLang="zh-CN" sz="2400" b="1">
              <a:solidFill>
                <a:srgbClr val="000066"/>
              </a:solidFill>
              <a:latin typeface="Times New Roman" panose="02020603050405020304" pitchFamily="18" charset="0"/>
            </a:endParaRPr>
          </a:p>
        </p:txBody>
      </p:sp>
      <p:sp>
        <p:nvSpPr>
          <p:cNvPr id="40979" name="Line 19"/>
          <p:cNvSpPr>
            <a:spLocks noChangeShapeType="1"/>
          </p:cNvSpPr>
          <p:nvPr/>
        </p:nvSpPr>
        <p:spPr bwMode="ltGray">
          <a:xfrm>
            <a:off x="2546350" y="2786509"/>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80" name="Line 20"/>
          <p:cNvSpPr>
            <a:spLocks noChangeShapeType="1"/>
          </p:cNvSpPr>
          <p:nvPr/>
        </p:nvSpPr>
        <p:spPr bwMode="ltGray">
          <a:xfrm flipV="1">
            <a:off x="2828925" y="2710309"/>
            <a:ext cx="139700" cy="152400"/>
          </a:xfrm>
          <a:prstGeom prst="line">
            <a:avLst/>
          </a:prstGeom>
          <a:noFill/>
          <a:ln w="9525" cap="rnd">
            <a:solidFill>
              <a:schemeClr val="accent1"/>
            </a:solidFill>
            <a:round/>
          </a:ln>
        </p:spPr>
        <p:txBody>
          <a:bodyPr wrap="none" anchor="ctr"/>
          <a:lstStyle/>
          <a:p>
            <a:endParaRPr lang="zh-CN" altLang="en-US"/>
          </a:p>
        </p:txBody>
      </p:sp>
      <p:sp>
        <p:nvSpPr>
          <p:cNvPr id="40981" name="Text Box 21"/>
          <p:cNvSpPr txBox="1">
            <a:spLocks noChangeArrowheads="1"/>
          </p:cNvSpPr>
          <p:nvPr/>
        </p:nvSpPr>
        <p:spPr bwMode="ltGray">
          <a:xfrm>
            <a:off x="2743200" y="2370584"/>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n</a:t>
            </a:r>
            <a:endParaRPr kumimoji="1" lang="en-US" altLang="zh-CN" sz="2400" b="1">
              <a:solidFill>
                <a:srgbClr val="000066"/>
              </a:solidFill>
              <a:latin typeface="Times New Roman" panose="02020603050405020304" pitchFamily="18" charset="0"/>
            </a:endParaRPr>
          </a:p>
        </p:txBody>
      </p:sp>
      <p:sp>
        <p:nvSpPr>
          <p:cNvPr id="40982" name="Text Box 22"/>
          <p:cNvSpPr txBox="1">
            <a:spLocks noChangeArrowheads="1"/>
          </p:cNvSpPr>
          <p:nvPr/>
        </p:nvSpPr>
        <p:spPr bwMode="ltGray">
          <a:xfrm>
            <a:off x="3460750" y="2367409"/>
            <a:ext cx="285750"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f</a:t>
            </a:r>
            <a:endParaRPr kumimoji="1" lang="en-US" altLang="zh-CN" sz="2400" b="1">
              <a:solidFill>
                <a:srgbClr val="000066"/>
              </a:solidFill>
              <a:latin typeface="Times New Roman" panose="02020603050405020304" pitchFamily="18" charset="0"/>
            </a:endParaRPr>
          </a:p>
        </p:txBody>
      </p:sp>
      <p:sp>
        <p:nvSpPr>
          <p:cNvPr id="40983" name="AutoShape 23"/>
          <p:cNvSpPr>
            <a:spLocks noChangeArrowheads="1"/>
          </p:cNvSpPr>
          <p:nvPr/>
        </p:nvSpPr>
        <p:spPr bwMode="ltGray">
          <a:xfrm rot="-5400000">
            <a:off x="5961063"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ln>
        </p:spPr>
        <p:txBody>
          <a:bodyPr vert="eaVert" wrap="none" anchor="ctr"/>
          <a:lstStyle/>
          <a:p>
            <a:pPr algn="ctr" eaLnBrk="0" hangingPunct="0"/>
            <a:endParaRPr kumimoji="1" lang="zh-CN" altLang="zh-CN" sz="2400" b="1">
              <a:solidFill>
                <a:srgbClr val="000066"/>
              </a:solidFill>
              <a:latin typeface="Times New Roman" panose="02020603050405020304" pitchFamily="18" charset="0"/>
            </a:endParaRPr>
          </a:p>
        </p:txBody>
      </p:sp>
      <p:sp>
        <p:nvSpPr>
          <p:cNvPr id="40984" name="Line 24"/>
          <p:cNvSpPr>
            <a:spLocks noChangeShapeType="1"/>
          </p:cNvSpPr>
          <p:nvPr/>
        </p:nvSpPr>
        <p:spPr bwMode="ltGray">
          <a:xfrm>
            <a:off x="5873750" y="1567309"/>
            <a:ext cx="0" cy="762000"/>
          </a:xfrm>
          <a:prstGeom prst="line">
            <a:avLst/>
          </a:prstGeom>
          <a:noFill/>
          <a:ln w="9525" cap="rnd">
            <a:solidFill>
              <a:schemeClr val="accent1"/>
            </a:solidFill>
            <a:round/>
          </a:ln>
        </p:spPr>
        <p:txBody>
          <a:bodyPr wrap="none" anchor="ctr"/>
          <a:lstStyle/>
          <a:p>
            <a:endParaRPr lang="zh-CN" altLang="en-US"/>
          </a:p>
        </p:txBody>
      </p:sp>
      <p:sp>
        <p:nvSpPr>
          <p:cNvPr id="40985" name="Line 25"/>
          <p:cNvSpPr>
            <a:spLocks noChangeShapeType="1"/>
          </p:cNvSpPr>
          <p:nvPr/>
        </p:nvSpPr>
        <p:spPr bwMode="ltGray">
          <a:xfrm>
            <a:off x="5873750" y="2329309"/>
            <a:ext cx="492125"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86" name="Line 26"/>
          <p:cNvSpPr>
            <a:spLocks noChangeShapeType="1"/>
          </p:cNvSpPr>
          <p:nvPr/>
        </p:nvSpPr>
        <p:spPr bwMode="ltGray">
          <a:xfrm flipH="1">
            <a:off x="5802313" y="1795909"/>
            <a:ext cx="141287" cy="152400"/>
          </a:xfrm>
          <a:prstGeom prst="line">
            <a:avLst/>
          </a:prstGeom>
          <a:noFill/>
          <a:ln w="9525" cap="rnd">
            <a:solidFill>
              <a:schemeClr val="accent1"/>
            </a:solidFill>
            <a:round/>
          </a:ln>
        </p:spPr>
        <p:txBody>
          <a:bodyPr wrap="none" anchor="ctr"/>
          <a:lstStyle/>
          <a:p>
            <a:endParaRPr lang="zh-CN" altLang="en-US"/>
          </a:p>
        </p:txBody>
      </p:sp>
      <p:sp>
        <p:nvSpPr>
          <p:cNvPr id="40987" name="Text Box 27"/>
          <p:cNvSpPr txBox="1">
            <a:spLocks noChangeArrowheads="1"/>
          </p:cNvSpPr>
          <p:nvPr/>
        </p:nvSpPr>
        <p:spPr bwMode="ltGray">
          <a:xfrm>
            <a:off x="5507038" y="1684784"/>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b</a:t>
            </a:r>
            <a:endParaRPr kumimoji="1" lang="en-US" altLang="zh-CN" sz="2400" b="1">
              <a:solidFill>
                <a:srgbClr val="000066"/>
              </a:solidFill>
              <a:latin typeface="Times New Roman" panose="02020603050405020304" pitchFamily="18" charset="0"/>
            </a:endParaRPr>
          </a:p>
        </p:txBody>
      </p:sp>
      <p:sp>
        <p:nvSpPr>
          <p:cNvPr id="40988" name="Text Box 28"/>
          <p:cNvSpPr txBox="1">
            <a:spLocks noChangeArrowheads="1"/>
          </p:cNvSpPr>
          <p:nvPr/>
        </p:nvSpPr>
        <p:spPr bwMode="ltGray">
          <a:xfrm>
            <a:off x="5718175" y="1227584"/>
            <a:ext cx="6715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Y</a:t>
            </a:r>
            <a:r>
              <a:rPr kumimoji="1" lang="en-US" altLang="zh-CN" sz="1400" b="1">
                <a:solidFill>
                  <a:srgbClr val="000066"/>
                </a:solidFill>
                <a:latin typeface="Times New Roman" panose="02020603050405020304" pitchFamily="18" charset="0"/>
              </a:rPr>
              <a:t>L-1</a:t>
            </a:r>
            <a:endParaRPr kumimoji="1" lang="en-US" altLang="zh-CN" sz="2400" b="1">
              <a:solidFill>
                <a:srgbClr val="000066"/>
              </a:solidFill>
              <a:latin typeface="Times New Roman" panose="02020603050405020304" pitchFamily="18" charset="0"/>
            </a:endParaRPr>
          </a:p>
        </p:txBody>
      </p:sp>
      <p:sp>
        <p:nvSpPr>
          <p:cNvPr id="40989" name="Line 29"/>
          <p:cNvSpPr>
            <a:spLocks noChangeShapeType="1"/>
          </p:cNvSpPr>
          <p:nvPr/>
        </p:nvSpPr>
        <p:spPr bwMode="ltGray">
          <a:xfrm>
            <a:off x="5591175" y="2786509"/>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90" name="Line 30"/>
          <p:cNvSpPr>
            <a:spLocks noChangeShapeType="1"/>
          </p:cNvSpPr>
          <p:nvPr/>
        </p:nvSpPr>
        <p:spPr bwMode="ltGray">
          <a:xfrm flipV="1">
            <a:off x="5873750" y="2710309"/>
            <a:ext cx="139700" cy="152400"/>
          </a:xfrm>
          <a:prstGeom prst="line">
            <a:avLst/>
          </a:prstGeom>
          <a:noFill/>
          <a:ln w="9525" cap="rnd">
            <a:solidFill>
              <a:schemeClr val="accent1"/>
            </a:solidFill>
            <a:round/>
          </a:ln>
        </p:spPr>
        <p:txBody>
          <a:bodyPr wrap="none" anchor="ctr"/>
          <a:lstStyle/>
          <a:p>
            <a:endParaRPr lang="zh-CN" altLang="en-US"/>
          </a:p>
        </p:txBody>
      </p:sp>
      <p:sp>
        <p:nvSpPr>
          <p:cNvPr id="40991" name="Text Box 31"/>
          <p:cNvSpPr txBox="1">
            <a:spLocks noChangeArrowheads="1"/>
          </p:cNvSpPr>
          <p:nvPr/>
        </p:nvSpPr>
        <p:spPr bwMode="ltGray">
          <a:xfrm>
            <a:off x="5788025" y="2370584"/>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n</a:t>
            </a:r>
            <a:endParaRPr kumimoji="1" lang="en-US" altLang="zh-CN" sz="2400" b="1">
              <a:solidFill>
                <a:srgbClr val="000066"/>
              </a:solidFill>
              <a:latin typeface="Times New Roman" panose="02020603050405020304" pitchFamily="18" charset="0"/>
            </a:endParaRPr>
          </a:p>
        </p:txBody>
      </p:sp>
      <p:sp>
        <p:nvSpPr>
          <p:cNvPr id="40992" name="Text Box 32"/>
          <p:cNvSpPr txBox="1">
            <a:spLocks noChangeArrowheads="1"/>
          </p:cNvSpPr>
          <p:nvPr/>
        </p:nvSpPr>
        <p:spPr bwMode="ltGray">
          <a:xfrm>
            <a:off x="5486400" y="2903984"/>
            <a:ext cx="647700" cy="336550"/>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anose="02020603050405020304" pitchFamily="18" charset="0"/>
              </a:rPr>
              <a:t>CV</a:t>
            </a:r>
            <a:r>
              <a:rPr kumimoji="1" lang="en-US" altLang="zh-CN" sz="900" b="1">
                <a:solidFill>
                  <a:srgbClr val="000066"/>
                </a:solidFill>
                <a:latin typeface="Times New Roman" panose="02020603050405020304" pitchFamily="18" charset="0"/>
              </a:rPr>
              <a:t>L-1</a:t>
            </a:r>
            <a:endParaRPr kumimoji="1" lang="en-US" altLang="zh-CN" sz="1600" b="1">
              <a:solidFill>
                <a:srgbClr val="000066"/>
              </a:solidFill>
              <a:latin typeface="Times New Roman" panose="02020603050405020304" pitchFamily="18" charset="0"/>
            </a:endParaRPr>
          </a:p>
        </p:txBody>
      </p:sp>
      <p:sp>
        <p:nvSpPr>
          <p:cNvPr id="40993" name="Text Box 33"/>
          <p:cNvSpPr txBox="1">
            <a:spLocks noChangeArrowheads="1"/>
          </p:cNvSpPr>
          <p:nvPr/>
        </p:nvSpPr>
        <p:spPr bwMode="ltGray">
          <a:xfrm>
            <a:off x="6505575" y="2367409"/>
            <a:ext cx="285750"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f</a:t>
            </a:r>
            <a:endParaRPr kumimoji="1" lang="en-US" altLang="zh-CN" sz="2400" b="1">
              <a:solidFill>
                <a:srgbClr val="000066"/>
              </a:solidFill>
              <a:latin typeface="Times New Roman" panose="02020603050405020304" pitchFamily="18" charset="0"/>
            </a:endParaRPr>
          </a:p>
        </p:txBody>
      </p:sp>
      <p:sp>
        <p:nvSpPr>
          <p:cNvPr id="40994" name="Text Box 34"/>
          <p:cNvSpPr txBox="1">
            <a:spLocks noChangeArrowheads="1"/>
          </p:cNvSpPr>
          <p:nvPr/>
        </p:nvSpPr>
        <p:spPr bwMode="ltGray">
          <a:xfrm>
            <a:off x="2532063" y="2903984"/>
            <a:ext cx="533400" cy="336550"/>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anose="02020603050405020304" pitchFamily="18" charset="0"/>
              </a:rPr>
              <a:t>CV</a:t>
            </a:r>
            <a:r>
              <a:rPr kumimoji="1" lang="en-US" altLang="zh-CN" sz="900" b="1">
                <a:solidFill>
                  <a:srgbClr val="000066"/>
                </a:solidFill>
                <a:latin typeface="Times New Roman" panose="02020603050405020304" pitchFamily="18" charset="0"/>
              </a:rPr>
              <a:t>1</a:t>
            </a:r>
            <a:endParaRPr kumimoji="1" lang="en-US" altLang="zh-CN" sz="1600" b="1">
              <a:solidFill>
                <a:srgbClr val="000066"/>
              </a:solidFill>
              <a:latin typeface="Times New Roman" panose="02020603050405020304" pitchFamily="18" charset="0"/>
            </a:endParaRPr>
          </a:p>
        </p:txBody>
      </p:sp>
      <p:sp>
        <p:nvSpPr>
          <p:cNvPr id="40995" name="Line 35"/>
          <p:cNvSpPr>
            <a:spLocks noChangeShapeType="1"/>
          </p:cNvSpPr>
          <p:nvPr/>
        </p:nvSpPr>
        <p:spPr bwMode="ltGray">
          <a:xfrm>
            <a:off x="3938588" y="2599184"/>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96" name="Line 36"/>
          <p:cNvSpPr>
            <a:spLocks noChangeShapeType="1"/>
          </p:cNvSpPr>
          <p:nvPr/>
        </p:nvSpPr>
        <p:spPr bwMode="ltGray">
          <a:xfrm flipV="1">
            <a:off x="4219575" y="2522984"/>
            <a:ext cx="141288" cy="152400"/>
          </a:xfrm>
          <a:prstGeom prst="line">
            <a:avLst/>
          </a:prstGeom>
          <a:noFill/>
          <a:ln w="9525" cap="rnd">
            <a:solidFill>
              <a:schemeClr val="accent1"/>
            </a:solidFill>
            <a:round/>
          </a:ln>
        </p:spPr>
        <p:txBody>
          <a:bodyPr wrap="none" anchor="ctr"/>
          <a:lstStyle/>
          <a:p>
            <a:endParaRPr lang="zh-CN" altLang="en-US"/>
          </a:p>
        </p:txBody>
      </p:sp>
      <p:sp>
        <p:nvSpPr>
          <p:cNvPr id="40997" name="Text Box 37"/>
          <p:cNvSpPr txBox="1">
            <a:spLocks noChangeArrowheads="1"/>
          </p:cNvSpPr>
          <p:nvPr/>
        </p:nvSpPr>
        <p:spPr bwMode="ltGray">
          <a:xfrm>
            <a:off x="4079875" y="2141984"/>
            <a:ext cx="354013"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n</a:t>
            </a:r>
            <a:endParaRPr kumimoji="1" lang="en-US" altLang="zh-CN" sz="2400" b="1">
              <a:solidFill>
                <a:srgbClr val="000066"/>
              </a:solidFill>
              <a:latin typeface="Times New Roman" panose="02020603050405020304" pitchFamily="18" charset="0"/>
            </a:endParaRPr>
          </a:p>
        </p:txBody>
      </p:sp>
      <p:sp>
        <p:nvSpPr>
          <p:cNvPr id="40998" name="Line 38"/>
          <p:cNvSpPr>
            <a:spLocks noChangeShapeType="1"/>
          </p:cNvSpPr>
          <p:nvPr/>
        </p:nvSpPr>
        <p:spPr bwMode="ltGray">
          <a:xfrm>
            <a:off x="6962775" y="2599184"/>
            <a:ext cx="774700" cy="0"/>
          </a:xfrm>
          <a:prstGeom prst="line">
            <a:avLst/>
          </a:prstGeom>
          <a:noFill/>
          <a:ln w="9525" cap="rnd">
            <a:solidFill>
              <a:schemeClr val="accent1"/>
            </a:solidFill>
            <a:round/>
            <a:tailEnd type="triangle" w="med" len="med"/>
          </a:ln>
        </p:spPr>
        <p:txBody>
          <a:bodyPr wrap="none" anchor="ctr"/>
          <a:lstStyle/>
          <a:p>
            <a:endParaRPr lang="zh-CN" altLang="en-US"/>
          </a:p>
        </p:txBody>
      </p:sp>
      <p:sp>
        <p:nvSpPr>
          <p:cNvPr id="40999" name="Line 39"/>
          <p:cNvSpPr>
            <a:spLocks noChangeShapeType="1"/>
          </p:cNvSpPr>
          <p:nvPr/>
        </p:nvSpPr>
        <p:spPr bwMode="ltGray">
          <a:xfrm flipV="1">
            <a:off x="7245350" y="2522984"/>
            <a:ext cx="139700" cy="152400"/>
          </a:xfrm>
          <a:prstGeom prst="line">
            <a:avLst/>
          </a:prstGeom>
          <a:noFill/>
          <a:ln w="9525" cap="rnd">
            <a:solidFill>
              <a:schemeClr val="accent1"/>
            </a:solidFill>
            <a:round/>
          </a:ln>
        </p:spPr>
        <p:txBody>
          <a:bodyPr wrap="none" anchor="ctr"/>
          <a:lstStyle/>
          <a:p>
            <a:endParaRPr lang="zh-CN" altLang="en-US"/>
          </a:p>
        </p:txBody>
      </p:sp>
      <p:sp>
        <p:nvSpPr>
          <p:cNvPr id="41000" name="Text Box 40"/>
          <p:cNvSpPr txBox="1">
            <a:spLocks noChangeArrowheads="1"/>
          </p:cNvSpPr>
          <p:nvPr/>
        </p:nvSpPr>
        <p:spPr bwMode="ltGray">
          <a:xfrm>
            <a:off x="7104063" y="2141984"/>
            <a:ext cx="354012" cy="457200"/>
          </a:xfrm>
          <a:prstGeom prst="rect">
            <a:avLst/>
          </a:prstGeom>
          <a:no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n</a:t>
            </a:r>
            <a:endParaRPr kumimoji="1" lang="en-US" altLang="zh-CN" sz="2400" b="1">
              <a:solidFill>
                <a:srgbClr val="000066"/>
              </a:solidFill>
              <a:latin typeface="Times New Roman" panose="02020603050405020304" pitchFamily="18" charset="0"/>
            </a:endParaRPr>
          </a:p>
        </p:txBody>
      </p:sp>
      <p:sp>
        <p:nvSpPr>
          <p:cNvPr id="41001" name="Text Box 41"/>
          <p:cNvSpPr txBox="1">
            <a:spLocks noChangeArrowheads="1"/>
          </p:cNvSpPr>
          <p:nvPr/>
        </p:nvSpPr>
        <p:spPr bwMode="ltGray">
          <a:xfrm>
            <a:off x="304800" y="4191000"/>
            <a:ext cx="5727700" cy="228282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kumimoji="1" lang="en-US" altLang="zh-CN" sz="2400" b="1">
                <a:solidFill>
                  <a:srgbClr val="000066"/>
                </a:solidFill>
                <a:latin typeface="Times New Roman" panose="02020603050405020304" pitchFamily="18" charset="0"/>
              </a:rPr>
              <a:t>IV  =  initial value </a:t>
            </a:r>
            <a:r>
              <a:rPr kumimoji="1" lang="zh-CN" altLang="zh-CN" sz="2400" b="1">
                <a:solidFill>
                  <a:srgbClr val="000066"/>
                </a:solidFill>
                <a:latin typeface="Times New Roman" panose="02020603050405020304" pitchFamily="18" charset="0"/>
              </a:rPr>
              <a:t>初始值</a:t>
            </a:r>
            <a:endParaRPr kumimoji="1" lang="zh-CN" altLang="zh-CN" sz="2400" b="1">
              <a:solidFill>
                <a:srgbClr val="000066"/>
              </a:solidFill>
              <a:latin typeface="Times New Roman" panose="02020603050405020304" pitchFamily="18" charset="0"/>
            </a:endParaRPr>
          </a:p>
          <a:p>
            <a:pPr eaLnBrk="0" hangingPunct="0"/>
            <a:r>
              <a:rPr kumimoji="1" lang="en-US" altLang="zh-CN" sz="2400" b="1">
                <a:solidFill>
                  <a:srgbClr val="000066"/>
                </a:solidFill>
                <a:latin typeface="Times New Roman" panose="02020603050405020304" pitchFamily="18" charset="0"/>
              </a:rPr>
              <a:t>CV =  chaining value </a:t>
            </a:r>
            <a:r>
              <a:rPr kumimoji="1" lang="zh-CN" altLang="zh-CN" sz="2400" b="1">
                <a:solidFill>
                  <a:srgbClr val="000066"/>
                </a:solidFill>
                <a:latin typeface="Times New Roman" panose="02020603050405020304" pitchFamily="18" charset="0"/>
              </a:rPr>
              <a:t>链接值</a:t>
            </a:r>
            <a:endParaRPr kumimoji="1" lang="zh-CN" altLang="zh-CN" sz="2400" b="1">
              <a:solidFill>
                <a:srgbClr val="000066"/>
              </a:solidFill>
              <a:latin typeface="Times New Roman" panose="02020603050405020304" pitchFamily="18" charset="0"/>
            </a:endParaRPr>
          </a:p>
          <a:p>
            <a:pPr eaLnBrk="0" hangingPunct="0"/>
            <a:r>
              <a:rPr kumimoji="1" lang="en-US" altLang="zh-CN" sz="2400" b="1">
                <a:solidFill>
                  <a:srgbClr val="000066"/>
                </a:solidFill>
                <a:latin typeface="Times New Roman" panose="02020603050405020304" pitchFamily="18" charset="0"/>
              </a:rPr>
              <a:t>Yi  =  ith input block (</a:t>
            </a:r>
            <a:r>
              <a:rPr kumimoji="1" lang="zh-CN" altLang="zh-CN" sz="2400" b="1">
                <a:solidFill>
                  <a:srgbClr val="000066"/>
                </a:solidFill>
                <a:latin typeface="Times New Roman" panose="02020603050405020304" pitchFamily="18" charset="0"/>
              </a:rPr>
              <a:t>第</a:t>
            </a:r>
            <a:r>
              <a:rPr kumimoji="1" lang="en-US" altLang="zh-CN" sz="2400" b="1">
                <a:solidFill>
                  <a:srgbClr val="000066"/>
                </a:solidFill>
                <a:latin typeface="Times New Roman" panose="02020603050405020304" pitchFamily="18" charset="0"/>
              </a:rPr>
              <a:t>i </a:t>
            </a:r>
            <a:r>
              <a:rPr kumimoji="1" lang="zh-CN" altLang="en-US" sz="2400" b="1">
                <a:solidFill>
                  <a:srgbClr val="000066"/>
                </a:solidFill>
                <a:latin typeface="Times New Roman" panose="02020603050405020304" pitchFamily="18" charset="0"/>
              </a:rPr>
              <a:t>个输入数据块</a:t>
            </a:r>
            <a:r>
              <a:rPr kumimoji="1" lang="en-US" altLang="zh-CN" sz="2400" b="1">
                <a:solidFill>
                  <a:srgbClr val="000066"/>
                </a:solidFill>
                <a:latin typeface="Times New Roman" panose="02020603050405020304" pitchFamily="18" charset="0"/>
              </a:rPr>
              <a:t>)</a:t>
            </a:r>
            <a:endParaRPr kumimoji="1" lang="en-US" altLang="zh-CN" sz="2400" b="1">
              <a:solidFill>
                <a:srgbClr val="000066"/>
              </a:solidFill>
              <a:latin typeface="Times New Roman" panose="02020603050405020304" pitchFamily="18" charset="0"/>
            </a:endParaRPr>
          </a:p>
          <a:p>
            <a:pPr eaLnBrk="0" hangingPunct="0"/>
            <a:r>
              <a:rPr kumimoji="1" lang="en-US" altLang="zh-CN" sz="2400" b="1">
                <a:solidFill>
                  <a:srgbClr val="000066"/>
                </a:solidFill>
                <a:latin typeface="Times New Roman" panose="02020603050405020304" pitchFamily="18" charset="0"/>
              </a:rPr>
              <a:t>f     =  compression algorithm (</a:t>
            </a:r>
            <a:r>
              <a:rPr kumimoji="1" lang="zh-CN" altLang="zh-CN" sz="2400" b="1">
                <a:solidFill>
                  <a:srgbClr val="000066"/>
                </a:solidFill>
                <a:latin typeface="Times New Roman" panose="02020603050405020304" pitchFamily="18" charset="0"/>
              </a:rPr>
              <a:t>压缩算法）</a:t>
            </a:r>
            <a:endParaRPr kumimoji="1" lang="zh-CN" altLang="zh-CN" sz="2400" b="1">
              <a:solidFill>
                <a:srgbClr val="000066"/>
              </a:solidFill>
              <a:latin typeface="Times New Roman" panose="02020603050405020304" pitchFamily="18" charset="0"/>
            </a:endParaRPr>
          </a:p>
          <a:p>
            <a:pPr eaLnBrk="0" hangingPunct="0"/>
            <a:r>
              <a:rPr kumimoji="1" lang="en-US" altLang="zh-CN" sz="2400" b="1">
                <a:solidFill>
                  <a:srgbClr val="000066"/>
                </a:solidFill>
                <a:latin typeface="Times New Roman" panose="02020603050405020304" pitchFamily="18" charset="0"/>
              </a:rPr>
              <a:t>n    =  length of hash code (</a:t>
            </a:r>
            <a:r>
              <a:rPr kumimoji="1" lang="zh-CN" altLang="zh-CN" sz="2400" b="1">
                <a:solidFill>
                  <a:srgbClr val="000066"/>
                </a:solidFill>
                <a:latin typeface="Times New Roman" panose="02020603050405020304" pitchFamily="18" charset="0"/>
              </a:rPr>
              <a:t>散列码的长度</a:t>
            </a:r>
            <a:r>
              <a:rPr kumimoji="1" lang="en-US" altLang="zh-CN" sz="2400" b="1">
                <a:solidFill>
                  <a:srgbClr val="000066"/>
                </a:solidFill>
                <a:latin typeface="Times New Roman" panose="02020603050405020304" pitchFamily="18" charset="0"/>
              </a:rPr>
              <a:t>)</a:t>
            </a:r>
            <a:endParaRPr kumimoji="1" lang="en-US" altLang="zh-CN" sz="2400" b="1">
              <a:solidFill>
                <a:srgbClr val="000066"/>
              </a:solidFill>
              <a:latin typeface="Times New Roman" panose="02020603050405020304" pitchFamily="18" charset="0"/>
            </a:endParaRPr>
          </a:p>
          <a:p>
            <a:pPr eaLnBrk="0" hangingPunct="0"/>
            <a:r>
              <a:rPr kumimoji="1" lang="en-US" altLang="zh-CN" sz="2400" b="1">
                <a:solidFill>
                  <a:srgbClr val="000066"/>
                </a:solidFill>
                <a:latin typeface="Times New Roman" panose="02020603050405020304" pitchFamily="18" charset="0"/>
              </a:rPr>
              <a:t>b    =  length of input block(</a:t>
            </a:r>
            <a:r>
              <a:rPr kumimoji="1" lang="zh-CN" altLang="zh-CN" sz="2400" b="1">
                <a:solidFill>
                  <a:srgbClr val="000066"/>
                </a:solidFill>
                <a:latin typeface="Times New Roman" panose="02020603050405020304" pitchFamily="18" charset="0"/>
              </a:rPr>
              <a:t>输入块的长度</a:t>
            </a:r>
            <a:r>
              <a:rPr kumimoji="1" lang="en-US" altLang="zh-CN" sz="2400" b="1">
                <a:solidFill>
                  <a:srgbClr val="000066"/>
                </a:solidFill>
                <a:latin typeface="Times New Roman" panose="02020603050405020304" pitchFamily="18" charset="0"/>
              </a:rPr>
              <a:t>)</a:t>
            </a:r>
            <a:endParaRPr kumimoji="1" lang="en-US" altLang="zh-CN" sz="2400" b="1">
              <a:solidFill>
                <a:srgbClr val="000066"/>
              </a:solidFill>
              <a:latin typeface="Times New Roman" panose="02020603050405020304" pitchFamily="18" charset="0"/>
            </a:endParaRPr>
          </a:p>
        </p:txBody>
      </p:sp>
      <p:sp>
        <p:nvSpPr>
          <p:cNvPr id="41003" name="Text Box 43"/>
          <p:cNvSpPr txBox="1">
            <a:spLocks noChangeArrowheads="1"/>
          </p:cNvSpPr>
          <p:nvPr/>
        </p:nvSpPr>
        <p:spPr bwMode="ltGray">
          <a:xfrm>
            <a:off x="7877175" y="2446784"/>
            <a:ext cx="552450" cy="336550"/>
          </a:xfrm>
          <a:prstGeom prst="rect">
            <a:avLst/>
          </a:prstGeom>
          <a:noFill/>
          <a:ln w="9525" cap="rnd">
            <a:noFill/>
            <a:miter lim="800000"/>
          </a:ln>
        </p:spPr>
        <p:txBody>
          <a:bodyPr wrap="none">
            <a:spAutoFit/>
          </a:bodyPr>
          <a:lstStyle/>
          <a:p>
            <a:pPr eaLnBrk="0" hangingPunct="0"/>
            <a:r>
              <a:rPr kumimoji="1" lang="en-US" altLang="zh-CN" sz="1600" b="1">
                <a:solidFill>
                  <a:srgbClr val="000066"/>
                </a:solidFill>
                <a:latin typeface="Times New Roman" panose="02020603050405020304" pitchFamily="18" charset="0"/>
              </a:rPr>
              <a:t>CV</a:t>
            </a:r>
            <a:r>
              <a:rPr kumimoji="1" lang="en-US" altLang="zh-CN" sz="900" b="1">
                <a:solidFill>
                  <a:srgbClr val="000066"/>
                </a:solidFill>
                <a:latin typeface="Times New Roman" panose="02020603050405020304" pitchFamily="18" charset="0"/>
              </a:rPr>
              <a:t>L</a:t>
            </a:r>
            <a:endParaRPr kumimoji="1" lang="en-US" altLang="zh-CN" sz="1600" b="1">
              <a:solidFill>
                <a:srgbClr val="000066"/>
              </a:solidFill>
              <a:latin typeface="Times New Roman" panose="02020603050405020304" pitchFamily="18" charset="0"/>
            </a:endParaRPr>
          </a:p>
        </p:txBody>
      </p:sp>
      <p:sp>
        <p:nvSpPr>
          <p:cNvPr id="41004" name="Text Box 44"/>
          <p:cNvSpPr txBox="1">
            <a:spLocks noChangeArrowheads="1"/>
          </p:cNvSpPr>
          <p:nvPr/>
        </p:nvSpPr>
        <p:spPr bwMode="ltGray">
          <a:xfrm>
            <a:off x="6175375" y="3449638"/>
            <a:ext cx="169863" cy="457200"/>
          </a:xfrm>
          <a:prstGeom prst="rect">
            <a:avLst/>
          </a:prstGeom>
          <a:noFill/>
          <a:ln w="9525" cap="rnd">
            <a:noFill/>
            <a:miter lim="800000"/>
          </a:ln>
        </p:spPr>
        <p:txBody>
          <a:bodyPr wrap="none">
            <a:spAutoFit/>
          </a:bodyPr>
          <a:lstStyle/>
          <a:p>
            <a:pPr eaLnBrk="0" hangingPunct="0"/>
            <a:endParaRPr kumimoji="1" lang="zh-CN" altLang="zh-CN" sz="2400" b="1">
              <a:solidFill>
                <a:srgbClr val="000066"/>
              </a:solidFill>
              <a:latin typeface="Times New Roman" panose="02020603050405020304" pitchFamily="18" charset="0"/>
            </a:endParaRPr>
          </a:p>
        </p:txBody>
      </p:sp>
      <p:sp>
        <p:nvSpPr>
          <p:cNvPr id="41005" name="Text Box 45"/>
          <p:cNvSpPr txBox="1">
            <a:spLocks noChangeArrowheads="1"/>
          </p:cNvSpPr>
          <p:nvPr/>
        </p:nvSpPr>
        <p:spPr bwMode="ltGray">
          <a:xfrm>
            <a:off x="5307334" y="3465686"/>
            <a:ext cx="3513138" cy="1187450"/>
          </a:xfrm>
          <a:prstGeom prst="rect">
            <a:avLst/>
          </a:prstGeom>
          <a:solidFill>
            <a:schemeClr val="folHlink"/>
          </a:solidFill>
          <a:ln w="9525" cap="rnd">
            <a:noFill/>
            <a:miter lim="800000"/>
          </a:ln>
        </p:spPr>
        <p:txBody>
          <a:bodyPr wrap="none">
            <a:spAutoFit/>
          </a:bodyPr>
          <a:lstStyle/>
          <a:p>
            <a:pPr eaLnBrk="0" hangingPunct="0"/>
            <a:r>
              <a:rPr kumimoji="1" lang="en-US" altLang="zh-CN" sz="2400" b="1">
                <a:solidFill>
                  <a:srgbClr val="000066"/>
                </a:solidFill>
                <a:latin typeface="Times New Roman" panose="02020603050405020304" pitchFamily="18" charset="0"/>
              </a:rPr>
              <a:t>CV</a:t>
            </a:r>
            <a:r>
              <a:rPr kumimoji="1" lang="en-US" altLang="zh-CN" sz="2400" b="1" baseline="-25000">
                <a:solidFill>
                  <a:srgbClr val="000066"/>
                </a:solidFill>
                <a:latin typeface="Times New Roman" panose="02020603050405020304" pitchFamily="18" charset="0"/>
              </a:rPr>
              <a:t>0</a:t>
            </a:r>
            <a:r>
              <a:rPr kumimoji="1" lang="en-US" altLang="zh-CN" sz="2400" b="1">
                <a:solidFill>
                  <a:srgbClr val="000066"/>
                </a:solidFill>
                <a:latin typeface="Times New Roman" panose="02020603050405020304" pitchFamily="18" charset="0"/>
              </a:rPr>
              <a:t>=IV= </a:t>
            </a:r>
            <a:r>
              <a:rPr kumimoji="1" lang="en-US" altLang="zh-CN" sz="2000" b="1">
                <a:solidFill>
                  <a:srgbClr val="000066"/>
                </a:solidFill>
                <a:latin typeface="Times New Roman" panose="02020603050405020304" pitchFamily="18" charset="0"/>
              </a:rPr>
              <a:t>initial n-bit value</a:t>
            </a:r>
            <a:endParaRPr kumimoji="1" lang="en-US" altLang="zh-CN" sz="2400" b="1">
              <a:solidFill>
                <a:srgbClr val="000066"/>
              </a:solidFill>
              <a:latin typeface="Times New Roman" panose="02020603050405020304" pitchFamily="18" charset="0"/>
            </a:endParaRPr>
          </a:p>
          <a:p>
            <a:pPr eaLnBrk="0" hangingPunct="0"/>
            <a:r>
              <a:rPr kumimoji="1" lang="en-US" altLang="zh-CN" sz="2400" b="1">
                <a:solidFill>
                  <a:srgbClr val="000066"/>
                </a:solidFill>
                <a:latin typeface="Times New Roman" panose="02020603050405020304" pitchFamily="18" charset="0"/>
              </a:rPr>
              <a:t>CV</a:t>
            </a:r>
            <a:r>
              <a:rPr kumimoji="1" lang="en-US" altLang="zh-CN" sz="2400" b="1" baseline="-25000">
                <a:solidFill>
                  <a:srgbClr val="000066"/>
                </a:solidFill>
                <a:latin typeface="Times New Roman" panose="02020603050405020304" pitchFamily="18" charset="0"/>
              </a:rPr>
              <a:t>i</a:t>
            </a:r>
            <a:r>
              <a:rPr kumimoji="1" lang="en-US" altLang="zh-CN" sz="2400" b="1">
                <a:solidFill>
                  <a:srgbClr val="000066"/>
                </a:solidFill>
                <a:latin typeface="Times New Roman" panose="02020603050405020304" pitchFamily="18" charset="0"/>
              </a:rPr>
              <a:t>=f(CV</a:t>
            </a:r>
            <a:r>
              <a:rPr kumimoji="1" lang="en-US" altLang="zh-CN" sz="2400" b="1" baseline="-25000">
                <a:solidFill>
                  <a:srgbClr val="000066"/>
                </a:solidFill>
                <a:latin typeface="Times New Roman" panose="02020603050405020304" pitchFamily="18" charset="0"/>
              </a:rPr>
              <a:t>i-1</a:t>
            </a:r>
            <a:r>
              <a:rPr kumimoji="1" lang="en-US" altLang="zh-CN" sz="2400" b="1">
                <a:solidFill>
                  <a:srgbClr val="000066"/>
                </a:solidFill>
                <a:latin typeface="Times New Roman" panose="02020603050405020304" pitchFamily="18" charset="0"/>
              </a:rPr>
              <a:t>, Y</a:t>
            </a:r>
            <a:r>
              <a:rPr kumimoji="1" lang="en-US" altLang="zh-CN" sz="2400" b="1" baseline="-25000">
                <a:solidFill>
                  <a:srgbClr val="000066"/>
                </a:solidFill>
                <a:latin typeface="Times New Roman" panose="02020603050405020304" pitchFamily="18" charset="0"/>
              </a:rPr>
              <a:t>i-1</a:t>
            </a:r>
            <a:r>
              <a:rPr kumimoji="1" lang="en-US" altLang="zh-CN" sz="2400" b="1">
                <a:solidFill>
                  <a:srgbClr val="000066"/>
                </a:solidFill>
                <a:latin typeface="Times New Roman" panose="02020603050405020304" pitchFamily="18" charset="0"/>
              </a:rPr>
              <a:t>)   </a:t>
            </a:r>
            <a:r>
              <a:rPr kumimoji="1" lang="en-US" altLang="zh-CN" sz="1600" b="1">
                <a:solidFill>
                  <a:srgbClr val="000066"/>
                </a:solidFill>
                <a:latin typeface="Times New Roman" panose="02020603050405020304" pitchFamily="18" charset="0"/>
              </a:rPr>
              <a:t>(1 </a:t>
            </a:r>
            <a:r>
              <a:rPr kumimoji="1" lang="en-US" altLang="zh-CN" sz="1600" b="1">
                <a:solidFill>
                  <a:srgbClr val="000066"/>
                </a:solidFill>
                <a:latin typeface="Times New Roman" panose="02020603050405020304" pitchFamily="18" charset="0"/>
                <a:sym typeface="Symbol" panose="05050102010706020507" pitchFamily="18" charset="2"/>
              </a:rPr>
              <a:t> </a:t>
            </a:r>
            <a:r>
              <a:rPr kumimoji="1" lang="en-US" altLang="zh-CN" sz="1600" b="1">
                <a:solidFill>
                  <a:srgbClr val="000066"/>
                </a:solidFill>
                <a:latin typeface="Times New Roman" panose="02020603050405020304" pitchFamily="18" charset="0"/>
              </a:rPr>
              <a:t>i </a:t>
            </a:r>
            <a:r>
              <a:rPr kumimoji="1" lang="en-US" altLang="zh-CN" sz="1600" b="1">
                <a:solidFill>
                  <a:srgbClr val="000066"/>
                </a:solidFill>
                <a:latin typeface="Times New Roman" panose="02020603050405020304" pitchFamily="18" charset="0"/>
                <a:sym typeface="Symbol" panose="05050102010706020507" pitchFamily="18" charset="2"/>
              </a:rPr>
              <a:t> </a:t>
            </a:r>
            <a:r>
              <a:rPr kumimoji="1" lang="en-US" altLang="zh-CN" sz="1600" b="1">
                <a:solidFill>
                  <a:srgbClr val="000066"/>
                </a:solidFill>
                <a:latin typeface="Times New Roman" panose="02020603050405020304" pitchFamily="18" charset="0"/>
              </a:rPr>
              <a:t>L)</a:t>
            </a:r>
            <a:endParaRPr kumimoji="1" lang="en-US" altLang="zh-CN" sz="2400" b="1">
              <a:solidFill>
                <a:srgbClr val="000066"/>
              </a:solidFill>
              <a:latin typeface="Times New Roman" panose="02020603050405020304" pitchFamily="18" charset="0"/>
            </a:endParaRPr>
          </a:p>
          <a:p>
            <a:pPr eaLnBrk="0" hangingPunct="0"/>
            <a:r>
              <a:rPr kumimoji="1" lang="en-US" altLang="zh-CN" sz="2400" b="1">
                <a:solidFill>
                  <a:srgbClr val="000066"/>
                </a:solidFill>
                <a:latin typeface="Times New Roman" panose="02020603050405020304" pitchFamily="18" charset="0"/>
              </a:rPr>
              <a:t>H(M) = CV</a:t>
            </a:r>
            <a:r>
              <a:rPr kumimoji="1" lang="en-US" altLang="zh-CN" sz="2400" b="1" baseline="-25000">
                <a:solidFill>
                  <a:srgbClr val="000066"/>
                </a:solidFill>
                <a:latin typeface="Times New Roman" panose="02020603050405020304" pitchFamily="18" charset="0"/>
              </a:rPr>
              <a:t>L</a:t>
            </a:r>
            <a:endParaRPr kumimoji="1" lang="en-US" altLang="zh-CN" sz="2400" b="1" baseline="-25000">
              <a:solidFill>
                <a:srgbClr val="000066"/>
              </a:solidFill>
              <a:latin typeface="Times New Roman" panose="02020603050405020304" pitchFamily="18" charset="0"/>
            </a:endParaRPr>
          </a:p>
        </p:txBody>
      </p:sp>
      <p:sp>
        <p:nvSpPr>
          <p:cNvPr id="2" name="标题 1"/>
          <p:cNvSpPr>
            <a:spLocks noGrp="1"/>
          </p:cNvSpPr>
          <p:nvPr>
            <p:ph type="title"/>
          </p:nvPr>
        </p:nvSpPr>
        <p:spPr/>
        <p:txBody>
          <a:bodyPr/>
          <a:lstStyle/>
          <a:p>
            <a:r>
              <a:rPr lang="en-US" altLang="zh-CN"/>
              <a:t> hash</a:t>
            </a:r>
            <a:r>
              <a:rPr lang="zh-CN" altLang="en-US"/>
              <a:t>函数通用结构</a:t>
            </a:r>
            <a:endParaRPr lang="zh-CN" altLang="en-US"/>
          </a:p>
        </p:txBody>
      </p:sp>
    </p:spTree>
  </p:cSld>
  <p:clrMapOvr>
    <a:masterClrMapping/>
  </p:clrMapOvr>
  <p:transition spd="slow">
    <p:pull/>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en-US" sz="4400">
                <a:latin typeface="Times New Roman" panose="02020603050405020304" pitchFamily="18" charset="0"/>
              </a:rPr>
              <a:t>认证函数：</a:t>
            </a:r>
            <a:r>
              <a:rPr lang="en-US" altLang="zh-CN" sz="4400">
                <a:latin typeface="Times New Roman" panose="02020603050405020304" pitchFamily="18" charset="0"/>
              </a:rPr>
              <a:t>Hash</a:t>
            </a:r>
            <a:r>
              <a:rPr lang="zh-CN" altLang="en-US" sz="4400">
                <a:latin typeface="Times New Roman" panose="02020603050405020304" pitchFamily="18" charset="0"/>
              </a:rPr>
              <a:t>函数（续）</a:t>
            </a:r>
            <a:endParaRPr lang="zh-CN" altLang="en-US" sz="4400">
              <a:latin typeface="Times New Roman" panose="02020603050405020304" pitchFamily="18" charset="0"/>
            </a:endParaRPr>
          </a:p>
        </p:txBody>
      </p:sp>
      <p:sp>
        <p:nvSpPr>
          <p:cNvPr id="63" name="日期占位符 3"/>
          <p:cNvSpPr>
            <a:spLocks noGrp="1"/>
          </p:cNvSpPr>
          <p:nvPr>
            <p:ph type="dt" sz="half" idx="2"/>
          </p:nvPr>
        </p:nvSpPr>
        <p:spPr/>
        <p:txBody>
          <a:bodyPr/>
          <a:lstStyle/>
          <a:p>
            <a:fld id="{B20B0C10-580A-4DE1-B8EF-7C6C5098ABD7}" type="datetime1">
              <a:rPr lang="zh-CN" altLang="en-US"/>
            </a:fld>
            <a:endParaRPr lang="en-US" altLang="zh-CN"/>
          </a:p>
        </p:txBody>
      </p:sp>
      <p:sp>
        <p:nvSpPr>
          <p:cNvPr id="564228" name="Rectangle 4"/>
          <p:cNvSpPr>
            <a:spLocks noRot="1" noChangeArrowheads="1"/>
          </p:cNvSpPr>
          <p:nvPr/>
        </p:nvSpPr>
        <p:spPr bwMode="auto">
          <a:xfrm>
            <a:off x="1116013" y="1196975"/>
            <a:ext cx="8027987" cy="4602163"/>
          </a:xfrm>
          <a:prstGeom prst="rect">
            <a:avLst/>
          </a:prstGeom>
          <a:noFill/>
          <a:ln w="9525">
            <a:noFill/>
            <a:miter lim="800000"/>
          </a:ln>
          <a:effec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a:solidFill>
                <a:srgbClr val="FF0000"/>
              </a:solidFill>
              <a:latin typeface="Times New Roman" panose="02020603050405020304" pitchFamily="18" charset="0"/>
            </a:endParaRPr>
          </a:p>
        </p:txBody>
      </p:sp>
      <p:sp>
        <p:nvSpPr>
          <p:cNvPr id="564229" name="Rectangle 5"/>
          <p:cNvSpPr>
            <a:spLocks noRot="1" noChangeArrowheads="1"/>
          </p:cNvSpPr>
          <p:nvPr/>
        </p:nvSpPr>
        <p:spPr bwMode="auto">
          <a:xfrm>
            <a:off x="1116013" y="1268413"/>
            <a:ext cx="7704137" cy="4194175"/>
          </a:xfrm>
          <a:prstGeom prst="rect">
            <a:avLst/>
          </a:prstGeom>
          <a:noFill/>
          <a:ln w="9525">
            <a:noFill/>
            <a:miter lim="800000"/>
          </a:ln>
          <a:effectLst/>
        </p:spPr>
        <p:txBody>
          <a:bodyPr/>
          <a:lstStyle/>
          <a:p>
            <a:pPr marL="342900" indent="-342900" eaLnBrk="0" hangingPunct="0">
              <a:buClr>
                <a:schemeClr val="tx2"/>
              </a:buClr>
              <a:buSzPct val="70000"/>
              <a:buFont typeface="Wingdings" panose="05000000000000000000" pitchFamily="2" charset="2"/>
              <a:buChar char="l"/>
            </a:pPr>
            <a:endParaRPr lang="zh-CN" altLang="en-US" sz="3100">
              <a:latin typeface="Times New Roman" panose="02020603050405020304" pitchFamily="18" charset="0"/>
            </a:endParaRPr>
          </a:p>
        </p:txBody>
      </p:sp>
      <p:sp>
        <p:nvSpPr>
          <p:cNvPr id="564230" name="Rectangle 6"/>
          <p:cNvSpPr>
            <a:spLocks noRot="1" noChangeArrowheads="1"/>
          </p:cNvSpPr>
          <p:nvPr/>
        </p:nvSpPr>
        <p:spPr bwMode="auto">
          <a:xfrm>
            <a:off x="1042988" y="1125538"/>
            <a:ext cx="7378700" cy="4114800"/>
          </a:xfrm>
          <a:prstGeom prst="rect">
            <a:avLst/>
          </a:prstGeom>
          <a:noFill/>
          <a:ln w="9525">
            <a:noFill/>
            <a:miter lim="800000"/>
          </a:ln>
          <a:effectLst/>
        </p:spPr>
        <p:txBody>
          <a:bodyPr/>
          <a:lstStyle/>
          <a:p>
            <a:pPr marL="342900" indent="-342900">
              <a:spcBef>
                <a:spcPct val="20000"/>
              </a:spcBef>
              <a:buClr>
                <a:schemeClr val="tx2"/>
              </a:buClr>
              <a:buSzPct val="70000"/>
              <a:buFont typeface="Wingdings" panose="05000000000000000000" pitchFamily="2" charset="2"/>
              <a:buChar char="l"/>
            </a:pPr>
            <a:endParaRPr lang="zh-CN" altLang="en-US" sz="2600">
              <a:latin typeface="Times New Roman" panose="02020603050405020304" pitchFamily="18" charset="0"/>
            </a:endParaRPr>
          </a:p>
        </p:txBody>
      </p:sp>
      <p:sp>
        <p:nvSpPr>
          <p:cNvPr id="564231" name="Rectangle 7"/>
          <p:cNvSpPr>
            <a:spLocks noRot="1" noChangeArrowheads="1"/>
          </p:cNvSpPr>
          <p:nvPr/>
        </p:nvSpPr>
        <p:spPr bwMode="auto">
          <a:xfrm>
            <a:off x="395288" y="1052513"/>
            <a:ext cx="6913562" cy="771525"/>
          </a:xfrm>
          <a:prstGeom prst="rect">
            <a:avLst/>
          </a:prstGeom>
          <a:noFill/>
          <a:ln w="9525">
            <a:noFill/>
            <a:miter lim="800000"/>
          </a:ln>
          <a:effectLst/>
        </p:spPr>
        <p:txBody>
          <a:bodyPr anchor="ctr"/>
          <a:lstStyle/>
          <a:p>
            <a:r>
              <a:rPr lang="zh-CN" altLang="en-US" sz="2800" b="1">
                <a:latin typeface="Times New Roman" panose="02020603050405020304" pitchFamily="18" charset="0"/>
              </a:rPr>
              <a:t>哈希函数的基本用法</a:t>
            </a:r>
            <a:r>
              <a:rPr lang="en-US" altLang="zh-CN" sz="2800" b="1">
                <a:latin typeface="Times New Roman" panose="02020603050405020304" pitchFamily="18" charset="0"/>
              </a:rPr>
              <a:t>(d)</a:t>
            </a:r>
            <a:endParaRPr lang="en-US" altLang="zh-CN" sz="2800" b="1">
              <a:latin typeface="Times New Roman" panose="02020603050405020304" pitchFamily="18" charset="0"/>
            </a:endParaRPr>
          </a:p>
        </p:txBody>
      </p:sp>
      <p:sp>
        <p:nvSpPr>
          <p:cNvPr id="564232" name="Rectangle 8"/>
          <p:cNvSpPr>
            <a:spLocks noChangeArrowheads="1"/>
          </p:cNvSpPr>
          <p:nvPr/>
        </p:nvSpPr>
        <p:spPr bwMode="auto">
          <a:xfrm>
            <a:off x="1042988" y="1989138"/>
            <a:ext cx="647700" cy="863600"/>
          </a:xfrm>
          <a:prstGeom prst="rect">
            <a:avLst/>
          </a:prstGeom>
          <a:solidFill>
            <a:srgbClr val="FFFF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M</a:t>
            </a:r>
            <a:endParaRPr kumimoji="1" lang="en-US" altLang="zh-CN" sz="2400" b="1">
              <a:latin typeface="Times New Roman" panose="02020603050405020304" pitchFamily="18" charset="0"/>
            </a:endParaRPr>
          </a:p>
        </p:txBody>
      </p:sp>
      <p:sp>
        <p:nvSpPr>
          <p:cNvPr id="564233" name="Line 9"/>
          <p:cNvSpPr>
            <a:spLocks noChangeShapeType="1"/>
          </p:cNvSpPr>
          <p:nvPr/>
        </p:nvSpPr>
        <p:spPr bwMode="auto">
          <a:xfrm flipV="1">
            <a:off x="1762125" y="2347913"/>
            <a:ext cx="1584325" cy="1587"/>
          </a:xfrm>
          <a:prstGeom prst="line">
            <a:avLst/>
          </a:prstGeom>
          <a:noFill/>
          <a:ln w="38100">
            <a:solidFill>
              <a:schemeClr val="tx1"/>
            </a:solidFill>
            <a:round/>
            <a:tailEnd type="triangle" w="lg" len="lg"/>
          </a:ln>
          <a:effectLst/>
        </p:spPr>
        <p:txBody>
          <a:bodyPr/>
          <a:lstStyle/>
          <a:p>
            <a:endParaRPr lang="zh-CN" altLang="en-US"/>
          </a:p>
        </p:txBody>
      </p:sp>
      <p:sp>
        <p:nvSpPr>
          <p:cNvPr id="564234" name="Oval 10"/>
          <p:cNvSpPr>
            <a:spLocks noChangeArrowheads="1"/>
          </p:cNvSpPr>
          <p:nvPr/>
        </p:nvSpPr>
        <p:spPr bwMode="auto">
          <a:xfrm>
            <a:off x="3346450" y="2132013"/>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564235" name="Line 11"/>
          <p:cNvSpPr>
            <a:spLocks noChangeShapeType="1"/>
          </p:cNvSpPr>
          <p:nvPr/>
        </p:nvSpPr>
        <p:spPr bwMode="auto">
          <a:xfrm flipH="1" flipV="1">
            <a:off x="5649913" y="2565400"/>
            <a:ext cx="1587" cy="576263"/>
          </a:xfrm>
          <a:prstGeom prst="line">
            <a:avLst/>
          </a:prstGeom>
          <a:noFill/>
          <a:ln w="38100">
            <a:solidFill>
              <a:schemeClr val="tx1"/>
            </a:solidFill>
            <a:round/>
            <a:tailEnd type="triangle" w="lg" len="lg"/>
          </a:ln>
          <a:effectLst/>
        </p:spPr>
        <p:txBody>
          <a:bodyPr/>
          <a:lstStyle/>
          <a:p>
            <a:endParaRPr lang="zh-CN" altLang="en-US"/>
          </a:p>
        </p:txBody>
      </p:sp>
      <p:sp>
        <p:nvSpPr>
          <p:cNvPr id="564236" name="Text Box 12"/>
          <p:cNvSpPr txBox="1">
            <a:spLocks noChangeArrowheads="1"/>
          </p:cNvSpPr>
          <p:nvPr/>
        </p:nvSpPr>
        <p:spPr bwMode="auto">
          <a:xfrm>
            <a:off x="5576888" y="2852738"/>
            <a:ext cx="649287"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K</a:t>
            </a:r>
            <a:endParaRPr kumimoji="1" lang="en-US" altLang="zh-CN" sz="2400" b="1" baseline="-25000">
              <a:latin typeface="Times New Roman" panose="02020603050405020304" pitchFamily="18" charset="0"/>
            </a:endParaRPr>
          </a:p>
        </p:txBody>
      </p:sp>
      <p:sp>
        <p:nvSpPr>
          <p:cNvPr id="564237" name="Line 13"/>
          <p:cNvSpPr>
            <a:spLocks noChangeShapeType="1"/>
          </p:cNvSpPr>
          <p:nvPr/>
        </p:nvSpPr>
        <p:spPr bwMode="auto">
          <a:xfrm>
            <a:off x="3778250" y="2349500"/>
            <a:ext cx="431800" cy="0"/>
          </a:xfrm>
          <a:prstGeom prst="line">
            <a:avLst/>
          </a:prstGeom>
          <a:noFill/>
          <a:ln w="38100">
            <a:solidFill>
              <a:schemeClr val="tx1"/>
            </a:solidFill>
            <a:round/>
            <a:tailEnd type="triangle" w="lg" len="lg"/>
          </a:ln>
          <a:effectLst/>
        </p:spPr>
        <p:txBody>
          <a:bodyPr/>
          <a:lstStyle/>
          <a:p>
            <a:endParaRPr lang="zh-CN" altLang="en-US"/>
          </a:p>
        </p:txBody>
      </p:sp>
      <p:sp>
        <p:nvSpPr>
          <p:cNvPr id="564238" name="Text Box 14"/>
          <p:cNvSpPr txBox="1">
            <a:spLocks noChangeArrowheads="1"/>
          </p:cNvSpPr>
          <p:nvPr/>
        </p:nvSpPr>
        <p:spPr bwMode="auto">
          <a:xfrm>
            <a:off x="3344863" y="3284538"/>
            <a:ext cx="1943100"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D</a:t>
            </a:r>
            <a:r>
              <a:rPr kumimoji="1" lang="en-US" altLang="zh-CN" sz="2400" b="1" baseline="-25000">
                <a:latin typeface="Times New Roman" panose="02020603050405020304" pitchFamily="18" charset="0"/>
              </a:rPr>
              <a:t>K’b</a:t>
            </a:r>
            <a:r>
              <a:rPr kumimoji="1" lang="en-US" altLang="zh-CN" sz="2400" b="1">
                <a:latin typeface="Times New Roman" panose="02020603050405020304" pitchFamily="18" charset="0"/>
              </a:rPr>
              <a:t>(H(M))</a:t>
            </a:r>
            <a:endParaRPr kumimoji="1" lang="en-US" altLang="zh-CN" sz="2400" b="1">
              <a:latin typeface="Times New Roman" panose="02020603050405020304" pitchFamily="18" charset="0"/>
            </a:endParaRPr>
          </a:p>
        </p:txBody>
      </p:sp>
      <p:sp>
        <p:nvSpPr>
          <p:cNvPr id="564239" name="Oval 15"/>
          <p:cNvSpPr>
            <a:spLocks noChangeArrowheads="1"/>
          </p:cNvSpPr>
          <p:nvPr/>
        </p:nvSpPr>
        <p:spPr bwMode="auto">
          <a:xfrm>
            <a:off x="5434013" y="3860800"/>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H</a:t>
            </a:r>
            <a:endParaRPr kumimoji="1" lang="en-US" altLang="zh-CN" sz="2400" b="1">
              <a:latin typeface="Times New Roman" panose="02020603050405020304" pitchFamily="18" charset="0"/>
            </a:endParaRPr>
          </a:p>
        </p:txBody>
      </p:sp>
      <p:sp>
        <p:nvSpPr>
          <p:cNvPr id="564240" name="Oval 16"/>
          <p:cNvSpPr>
            <a:spLocks noChangeArrowheads="1"/>
          </p:cNvSpPr>
          <p:nvPr/>
        </p:nvSpPr>
        <p:spPr bwMode="auto">
          <a:xfrm>
            <a:off x="1978025" y="2924175"/>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H</a:t>
            </a:r>
            <a:endParaRPr kumimoji="1" lang="en-US" altLang="zh-CN" sz="2400" b="1">
              <a:latin typeface="Times New Roman" panose="02020603050405020304" pitchFamily="18" charset="0"/>
            </a:endParaRPr>
          </a:p>
        </p:txBody>
      </p:sp>
      <p:grpSp>
        <p:nvGrpSpPr>
          <p:cNvPr id="2" name="Group 17"/>
          <p:cNvGrpSpPr/>
          <p:nvPr/>
        </p:nvGrpSpPr>
        <p:grpSpPr bwMode="auto">
          <a:xfrm>
            <a:off x="1330325" y="2852738"/>
            <a:ext cx="647700" cy="287337"/>
            <a:chOff x="1111" y="1888"/>
            <a:chExt cx="499" cy="181"/>
          </a:xfrm>
        </p:grpSpPr>
        <p:sp>
          <p:nvSpPr>
            <p:cNvPr id="564242" name="Line 18"/>
            <p:cNvSpPr>
              <a:spLocks noChangeShapeType="1"/>
            </p:cNvSpPr>
            <p:nvPr/>
          </p:nvSpPr>
          <p:spPr bwMode="auto">
            <a:xfrm>
              <a:off x="1111" y="2069"/>
              <a:ext cx="499" cy="0"/>
            </a:xfrm>
            <a:prstGeom prst="line">
              <a:avLst/>
            </a:prstGeom>
            <a:noFill/>
            <a:ln w="38100">
              <a:solidFill>
                <a:schemeClr val="tx1"/>
              </a:solidFill>
              <a:round/>
              <a:tailEnd type="triangle" w="lg" len="lg"/>
            </a:ln>
            <a:effectLst/>
          </p:spPr>
          <p:txBody>
            <a:bodyPr/>
            <a:lstStyle/>
            <a:p>
              <a:endParaRPr lang="zh-CN" altLang="en-US"/>
            </a:p>
          </p:txBody>
        </p:sp>
        <p:sp>
          <p:nvSpPr>
            <p:cNvPr id="564243" name="Line 19"/>
            <p:cNvSpPr>
              <a:spLocks noChangeShapeType="1"/>
            </p:cNvSpPr>
            <p:nvPr/>
          </p:nvSpPr>
          <p:spPr bwMode="auto">
            <a:xfrm>
              <a:off x="1111" y="1888"/>
              <a:ext cx="0" cy="181"/>
            </a:xfrm>
            <a:prstGeom prst="line">
              <a:avLst/>
            </a:prstGeom>
            <a:noFill/>
            <a:ln w="38100">
              <a:solidFill>
                <a:schemeClr val="tx1"/>
              </a:solidFill>
              <a:round/>
              <a:tailEnd type="none" w="lg" len="lg"/>
            </a:ln>
            <a:effectLst/>
          </p:spPr>
          <p:txBody>
            <a:bodyPr/>
            <a:lstStyle/>
            <a:p>
              <a:endParaRPr lang="zh-CN" altLang="en-US"/>
            </a:p>
          </p:txBody>
        </p:sp>
      </p:grpSp>
      <p:grpSp>
        <p:nvGrpSpPr>
          <p:cNvPr id="3" name="Group 20"/>
          <p:cNvGrpSpPr/>
          <p:nvPr/>
        </p:nvGrpSpPr>
        <p:grpSpPr bwMode="auto">
          <a:xfrm>
            <a:off x="3201988" y="2565400"/>
            <a:ext cx="431800" cy="576263"/>
            <a:chOff x="1882" y="1706"/>
            <a:chExt cx="363" cy="318"/>
          </a:xfrm>
        </p:grpSpPr>
        <p:sp>
          <p:nvSpPr>
            <p:cNvPr id="564245" name="Line 21"/>
            <p:cNvSpPr>
              <a:spLocks noChangeShapeType="1"/>
            </p:cNvSpPr>
            <p:nvPr/>
          </p:nvSpPr>
          <p:spPr bwMode="auto">
            <a:xfrm flipV="1">
              <a:off x="2245" y="1706"/>
              <a:ext cx="0" cy="318"/>
            </a:xfrm>
            <a:prstGeom prst="line">
              <a:avLst/>
            </a:prstGeom>
            <a:noFill/>
            <a:ln w="38100">
              <a:solidFill>
                <a:schemeClr val="tx1"/>
              </a:solidFill>
              <a:round/>
              <a:tailEnd type="triangle" w="lg" len="lg"/>
            </a:ln>
            <a:effectLst/>
          </p:spPr>
          <p:txBody>
            <a:bodyPr/>
            <a:lstStyle/>
            <a:p>
              <a:endParaRPr lang="zh-CN" altLang="en-US"/>
            </a:p>
          </p:txBody>
        </p:sp>
        <p:sp>
          <p:nvSpPr>
            <p:cNvPr id="564246" name="Line 22"/>
            <p:cNvSpPr>
              <a:spLocks noChangeShapeType="1"/>
            </p:cNvSpPr>
            <p:nvPr/>
          </p:nvSpPr>
          <p:spPr bwMode="auto">
            <a:xfrm>
              <a:off x="1882" y="2024"/>
              <a:ext cx="363" cy="0"/>
            </a:xfrm>
            <a:prstGeom prst="line">
              <a:avLst/>
            </a:prstGeom>
            <a:noFill/>
            <a:ln w="38100">
              <a:solidFill>
                <a:schemeClr val="tx1"/>
              </a:solidFill>
              <a:round/>
              <a:tailEnd type="none" w="lg" len="lg"/>
            </a:ln>
            <a:effectLst/>
          </p:spPr>
          <p:txBody>
            <a:bodyPr/>
            <a:lstStyle/>
            <a:p>
              <a:endParaRPr lang="zh-CN" altLang="en-US"/>
            </a:p>
          </p:txBody>
        </p:sp>
      </p:grpSp>
      <p:sp>
        <p:nvSpPr>
          <p:cNvPr id="564247" name="Rectangle 23"/>
          <p:cNvSpPr>
            <a:spLocks noChangeArrowheads="1"/>
          </p:cNvSpPr>
          <p:nvPr/>
        </p:nvSpPr>
        <p:spPr bwMode="auto">
          <a:xfrm>
            <a:off x="4210050" y="1844675"/>
            <a:ext cx="647700" cy="863600"/>
          </a:xfrm>
          <a:prstGeom prst="rect">
            <a:avLst/>
          </a:prstGeom>
          <a:solidFill>
            <a:srgbClr val="FFFF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M</a:t>
            </a:r>
            <a:endParaRPr kumimoji="1" lang="en-US" altLang="zh-CN" sz="2400" b="1">
              <a:latin typeface="Times New Roman" panose="02020603050405020304" pitchFamily="18" charset="0"/>
            </a:endParaRPr>
          </a:p>
        </p:txBody>
      </p:sp>
      <p:sp>
        <p:nvSpPr>
          <p:cNvPr id="564248" name="Rectangle 24"/>
          <p:cNvSpPr>
            <a:spLocks noChangeArrowheads="1"/>
          </p:cNvSpPr>
          <p:nvPr/>
        </p:nvSpPr>
        <p:spPr bwMode="auto">
          <a:xfrm>
            <a:off x="4210050" y="2708275"/>
            <a:ext cx="647700" cy="288925"/>
          </a:xfrm>
          <a:prstGeom prst="rect">
            <a:avLst/>
          </a:prstGeom>
          <a:solidFill>
            <a:srgbClr val="C0C0C0"/>
          </a:solidFill>
          <a:ln w="9525">
            <a:solidFill>
              <a:schemeClr val="tx1"/>
            </a:solidFill>
            <a:miter lim="800000"/>
          </a:ln>
          <a:effectLst/>
        </p:spPr>
        <p:txBody>
          <a:bodyPr wrap="none" anchor="ctr"/>
          <a:lstStyle/>
          <a:p>
            <a:pPr algn="ctr"/>
            <a:endParaRPr kumimoji="1" lang="zh-CN" altLang="en-US" sz="2400" b="1">
              <a:latin typeface="Times New Roman" panose="02020603050405020304" pitchFamily="18" charset="0"/>
            </a:endParaRPr>
          </a:p>
        </p:txBody>
      </p:sp>
      <p:grpSp>
        <p:nvGrpSpPr>
          <p:cNvPr id="4" name="Group 25"/>
          <p:cNvGrpSpPr/>
          <p:nvPr/>
        </p:nvGrpSpPr>
        <p:grpSpPr bwMode="auto">
          <a:xfrm rot="10800000">
            <a:off x="4065588" y="4725988"/>
            <a:ext cx="1295400" cy="360362"/>
            <a:chOff x="4105" y="1298"/>
            <a:chExt cx="453" cy="227"/>
          </a:xfrm>
        </p:grpSpPr>
        <p:sp>
          <p:nvSpPr>
            <p:cNvPr id="564250" name="Line 26"/>
            <p:cNvSpPr>
              <a:spLocks noChangeShapeType="1"/>
            </p:cNvSpPr>
            <p:nvPr/>
          </p:nvSpPr>
          <p:spPr bwMode="auto">
            <a:xfrm>
              <a:off x="4105" y="1298"/>
              <a:ext cx="453" cy="0"/>
            </a:xfrm>
            <a:prstGeom prst="line">
              <a:avLst/>
            </a:prstGeom>
            <a:noFill/>
            <a:ln w="38100">
              <a:solidFill>
                <a:schemeClr val="tx1"/>
              </a:solidFill>
              <a:round/>
              <a:tailEnd type="none" w="lg" len="lg"/>
            </a:ln>
            <a:effectLst/>
          </p:spPr>
          <p:txBody>
            <a:bodyPr/>
            <a:lstStyle/>
            <a:p>
              <a:endParaRPr lang="zh-CN" altLang="en-US"/>
            </a:p>
          </p:txBody>
        </p:sp>
        <p:sp>
          <p:nvSpPr>
            <p:cNvPr id="564251" name="Line 27"/>
            <p:cNvSpPr>
              <a:spLocks noChangeShapeType="1"/>
            </p:cNvSpPr>
            <p:nvPr/>
          </p:nvSpPr>
          <p:spPr bwMode="auto">
            <a:xfrm>
              <a:off x="4558" y="1298"/>
              <a:ext cx="0" cy="227"/>
            </a:xfrm>
            <a:prstGeom prst="line">
              <a:avLst/>
            </a:prstGeom>
            <a:noFill/>
            <a:ln w="38100">
              <a:solidFill>
                <a:schemeClr val="tx1"/>
              </a:solidFill>
              <a:round/>
              <a:tailEnd type="triangle" w="lg" len="lg"/>
            </a:ln>
            <a:effectLst/>
          </p:spPr>
          <p:txBody>
            <a:bodyPr/>
            <a:lstStyle/>
            <a:p>
              <a:endParaRPr lang="zh-CN" altLang="en-US"/>
            </a:p>
          </p:txBody>
        </p:sp>
      </p:grpSp>
      <p:grpSp>
        <p:nvGrpSpPr>
          <p:cNvPr id="5" name="Group 28"/>
          <p:cNvGrpSpPr/>
          <p:nvPr/>
        </p:nvGrpSpPr>
        <p:grpSpPr bwMode="auto">
          <a:xfrm>
            <a:off x="7161213" y="2565400"/>
            <a:ext cx="684212" cy="1943100"/>
            <a:chOff x="3288" y="1661"/>
            <a:chExt cx="1270" cy="227"/>
          </a:xfrm>
        </p:grpSpPr>
        <p:sp>
          <p:nvSpPr>
            <p:cNvPr id="564253" name="Line 29"/>
            <p:cNvSpPr>
              <a:spLocks noChangeShapeType="1"/>
            </p:cNvSpPr>
            <p:nvPr/>
          </p:nvSpPr>
          <p:spPr bwMode="auto">
            <a:xfrm>
              <a:off x="3288" y="1888"/>
              <a:ext cx="1270"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54" name="Line 30"/>
            <p:cNvSpPr>
              <a:spLocks noChangeShapeType="1"/>
            </p:cNvSpPr>
            <p:nvPr/>
          </p:nvSpPr>
          <p:spPr bwMode="auto">
            <a:xfrm>
              <a:off x="4558" y="1661"/>
              <a:ext cx="0" cy="227"/>
            </a:xfrm>
            <a:prstGeom prst="line">
              <a:avLst/>
            </a:prstGeom>
            <a:noFill/>
            <a:ln w="38100">
              <a:solidFill>
                <a:schemeClr val="tx1"/>
              </a:solidFill>
              <a:round/>
              <a:headEnd type="none" w="lg" len="lg"/>
              <a:tailEnd type="none" w="lg" len="lg"/>
            </a:ln>
            <a:effectLst/>
          </p:spPr>
          <p:txBody>
            <a:bodyPr/>
            <a:lstStyle/>
            <a:p>
              <a:endParaRPr lang="zh-CN" altLang="en-US"/>
            </a:p>
          </p:txBody>
        </p:sp>
      </p:grpSp>
      <p:sp>
        <p:nvSpPr>
          <p:cNvPr id="564255" name="Text Box 31"/>
          <p:cNvSpPr txBox="1">
            <a:spLocks noChangeArrowheads="1"/>
          </p:cNvSpPr>
          <p:nvPr/>
        </p:nvSpPr>
        <p:spPr bwMode="auto">
          <a:xfrm>
            <a:off x="3560763" y="4365625"/>
            <a:ext cx="863600" cy="457200"/>
          </a:xfrm>
          <a:prstGeom prst="rect">
            <a:avLst/>
          </a:prstGeom>
          <a:noFill/>
          <a:ln w="9525">
            <a:noFill/>
            <a:miter lim="800000"/>
          </a:ln>
          <a:effectLst/>
        </p:spPr>
        <p:txBody>
          <a:bodyPr>
            <a:spAutoFit/>
          </a:bodyPr>
          <a:lstStyle/>
          <a:p>
            <a:pPr>
              <a:spcBef>
                <a:spcPct val="50000"/>
              </a:spcBef>
            </a:pPr>
            <a:r>
              <a:rPr kumimoji="1" lang="zh-CN" altLang="en-US" sz="2400" b="1">
                <a:latin typeface="Times New Roman" panose="02020603050405020304" pitchFamily="18" charset="0"/>
              </a:rPr>
              <a:t>比较</a:t>
            </a:r>
            <a:endParaRPr kumimoji="1" lang="zh-CN" altLang="en-US" sz="2400" b="1">
              <a:latin typeface="Times New Roman" panose="02020603050405020304" pitchFamily="18" charset="0"/>
            </a:endParaRPr>
          </a:p>
        </p:txBody>
      </p:sp>
      <p:sp>
        <p:nvSpPr>
          <p:cNvPr id="564256" name="Line 32"/>
          <p:cNvSpPr>
            <a:spLocks noChangeShapeType="1"/>
          </p:cNvSpPr>
          <p:nvPr/>
        </p:nvSpPr>
        <p:spPr bwMode="auto">
          <a:xfrm flipV="1">
            <a:off x="3849688" y="2924175"/>
            <a:ext cx="504825" cy="504825"/>
          </a:xfrm>
          <a:prstGeom prst="line">
            <a:avLst/>
          </a:prstGeom>
          <a:noFill/>
          <a:ln w="9525">
            <a:solidFill>
              <a:schemeClr val="tx1"/>
            </a:solidFill>
            <a:prstDash val="dash"/>
            <a:round/>
            <a:tailEnd type="triangle" w="med" len="med"/>
          </a:ln>
          <a:effectLst/>
        </p:spPr>
        <p:txBody>
          <a:bodyPr/>
          <a:lstStyle/>
          <a:p>
            <a:endParaRPr lang="zh-CN" altLang="en-US"/>
          </a:p>
        </p:txBody>
      </p:sp>
      <p:sp>
        <p:nvSpPr>
          <p:cNvPr id="564257" name="Oval 33"/>
          <p:cNvSpPr>
            <a:spLocks noChangeArrowheads="1"/>
          </p:cNvSpPr>
          <p:nvPr/>
        </p:nvSpPr>
        <p:spPr bwMode="auto">
          <a:xfrm>
            <a:off x="5434013" y="2133600"/>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564258" name="Line 34"/>
          <p:cNvSpPr>
            <a:spLocks noChangeShapeType="1"/>
          </p:cNvSpPr>
          <p:nvPr/>
        </p:nvSpPr>
        <p:spPr bwMode="auto">
          <a:xfrm>
            <a:off x="4930775" y="2351088"/>
            <a:ext cx="503238" cy="0"/>
          </a:xfrm>
          <a:prstGeom prst="line">
            <a:avLst/>
          </a:prstGeom>
          <a:noFill/>
          <a:ln w="38100">
            <a:solidFill>
              <a:schemeClr val="tx1"/>
            </a:solidFill>
            <a:round/>
            <a:tailEnd type="triangle" w="lg" len="lg"/>
          </a:ln>
          <a:effectLst/>
        </p:spPr>
        <p:txBody>
          <a:bodyPr/>
          <a:lstStyle/>
          <a:p>
            <a:endParaRPr lang="zh-CN" altLang="en-US"/>
          </a:p>
        </p:txBody>
      </p:sp>
      <p:sp>
        <p:nvSpPr>
          <p:cNvPr id="564259" name="Oval 35"/>
          <p:cNvSpPr>
            <a:spLocks noChangeArrowheads="1"/>
          </p:cNvSpPr>
          <p:nvPr/>
        </p:nvSpPr>
        <p:spPr bwMode="auto">
          <a:xfrm>
            <a:off x="7593013" y="2060575"/>
            <a:ext cx="433387"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564260" name="Line 36"/>
          <p:cNvSpPr>
            <a:spLocks noChangeShapeType="1"/>
          </p:cNvSpPr>
          <p:nvPr/>
        </p:nvSpPr>
        <p:spPr bwMode="auto">
          <a:xfrm>
            <a:off x="5865813" y="2349500"/>
            <a:ext cx="503237" cy="0"/>
          </a:xfrm>
          <a:prstGeom prst="line">
            <a:avLst/>
          </a:prstGeom>
          <a:noFill/>
          <a:ln w="38100">
            <a:solidFill>
              <a:schemeClr val="tx1"/>
            </a:solidFill>
            <a:round/>
            <a:tailEnd type="triangle" w="lg" len="lg"/>
          </a:ln>
          <a:effectLst/>
        </p:spPr>
        <p:txBody>
          <a:bodyPr/>
          <a:lstStyle/>
          <a:p>
            <a:endParaRPr lang="zh-CN" altLang="en-US"/>
          </a:p>
        </p:txBody>
      </p:sp>
      <p:grpSp>
        <p:nvGrpSpPr>
          <p:cNvPr id="6" name="Group 37"/>
          <p:cNvGrpSpPr/>
          <p:nvPr/>
        </p:nvGrpSpPr>
        <p:grpSpPr bwMode="auto">
          <a:xfrm>
            <a:off x="179512" y="2467223"/>
            <a:ext cx="1296987" cy="1393825"/>
            <a:chOff x="158" y="1389"/>
            <a:chExt cx="817" cy="878"/>
          </a:xfrm>
        </p:grpSpPr>
        <p:pic>
          <p:nvPicPr>
            <p:cNvPr id="564262" name="Picture 38" descr="J0292020"/>
            <p:cNvPicPr>
              <a:picLocks noChangeAspect="1" noChangeArrowheads="1"/>
            </p:cNvPicPr>
            <p:nvPr/>
          </p:nvPicPr>
          <p:blipFill>
            <a:blip r:embed="rId1"/>
            <a:srcRect/>
            <a:stretch>
              <a:fillRect/>
            </a:stretch>
          </p:blipFill>
          <p:spPr bwMode="auto">
            <a:xfrm>
              <a:off x="158" y="1389"/>
              <a:ext cx="748" cy="710"/>
            </a:xfrm>
            <a:prstGeom prst="rect">
              <a:avLst/>
            </a:prstGeom>
            <a:noFill/>
          </p:spPr>
        </p:pic>
        <p:sp>
          <p:nvSpPr>
            <p:cNvPr id="564263" name="Text Box 39"/>
            <p:cNvSpPr txBox="1">
              <a:spLocks noChangeArrowheads="1"/>
            </p:cNvSpPr>
            <p:nvPr/>
          </p:nvSpPr>
          <p:spPr bwMode="auto">
            <a:xfrm>
              <a:off x="158" y="1979"/>
              <a:ext cx="817"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Bob</a:t>
              </a:r>
              <a:endParaRPr kumimoji="1" lang="en-US" altLang="zh-CN" sz="2400" b="1">
                <a:latin typeface="Times New Roman" panose="02020603050405020304" pitchFamily="18" charset="0"/>
              </a:endParaRPr>
            </a:p>
          </p:txBody>
        </p:sp>
      </p:grpSp>
      <p:grpSp>
        <p:nvGrpSpPr>
          <p:cNvPr id="7" name="Group 40"/>
          <p:cNvGrpSpPr/>
          <p:nvPr/>
        </p:nvGrpSpPr>
        <p:grpSpPr bwMode="auto">
          <a:xfrm>
            <a:off x="7956550" y="2492896"/>
            <a:ext cx="1187450" cy="1322387"/>
            <a:chOff x="5012" y="1434"/>
            <a:chExt cx="748" cy="833"/>
          </a:xfrm>
        </p:grpSpPr>
        <p:pic>
          <p:nvPicPr>
            <p:cNvPr id="564265" name="Picture 41" descr="J0195384"/>
            <p:cNvPicPr>
              <a:picLocks noChangeAspect="1" noChangeArrowheads="1"/>
            </p:cNvPicPr>
            <p:nvPr/>
          </p:nvPicPr>
          <p:blipFill>
            <a:blip r:embed="rId2"/>
            <a:srcRect/>
            <a:stretch>
              <a:fillRect/>
            </a:stretch>
          </p:blipFill>
          <p:spPr bwMode="auto">
            <a:xfrm>
              <a:off x="5012" y="1434"/>
              <a:ext cx="577" cy="589"/>
            </a:xfrm>
            <a:prstGeom prst="rect">
              <a:avLst/>
            </a:prstGeom>
            <a:noFill/>
          </p:spPr>
        </p:pic>
        <p:sp>
          <p:nvSpPr>
            <p:cNvPr id="564266" name="Text Box 42"/>
            <p:cNvSpPr txBox="1">
              <a:spLocks noChangeArrowheads="1"/>
            </p:cNvSpPr>
            <p:nvPr/>
          </p:nvSpPr>
          <p:spPr bwMode="auto">
            <a:xfrm>
              <a:off x="5170" y="1979"/>
              <a:ext cx="590" cy="288"/>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Alice</a:t>
              </a:r>
              <a:endParaRPr kumimoji="1" lang="en-US" altLang="zh-CN" sz="2400" b="1">
                <a:latin typeface="Times New Roman" panose="02020603050405020304" pitchFamily="18" charset="0"/>
              </a:endParaRPr>
            </a:p>
          </p:txBody>
        </p:sp>
      </p:grpSp>
      <p:sp>
        <p:nvSpPr>
          <p:cNvPr id="564267" name="Rectangle 43"/>
          <p:cNvSpPr>
            <a:spLocks noChangeArrowheads="1"/>
          </p:cNvSpPr>
          <p:nvPr/>
        </p:nvSpPr>
        <p:spPr bwMode="auto">
          <a:xfrm>
            <a:off x="1474589" y="5301208"/>
            <a:ext cx="3673475" cy="1268412"/>
          </a:xfrm>
          <a:prstGeom prst="rect">
            <a:avLst/>
          </a:prstGeom>
          <a:solidFill>
            <a:srgbClr val="FFFF00"/>
          </a:solidFill>
          <a:ln w="9525" algn="ctr">
            <a:noFill/>
            <a:miter lim="800000"/>
          </a:ln>
          <a:effectLst/>
        </p:spPr>
        <p:txBody>
          <a:bodyPr wrap="none" anchor="ctr"/>
          <a:lstStyle/>
          <a:p>
            <a:pPr algn="ctr"/>
            <a:r>
              <a:rPr kumimoji="1" lang="zh-CN" altLang="en-US" sz="2400" b="1">
                <a:solidFill>
                  <a:srgbClr val="000066"/>
                </a:solidFill>
                <a:latin typeface="Times New Roman" panose="02020603050405020304" pitchFamily="18" charset="0"/>
              </a:rPr>
              <a:t>提供</a:t>
            </a:r>
            <a:r>
              <a:rPr kumimoji="1" lang="zh-CN" altLang="en-US" sz="2400" b="1" smtClean="0">
                <a:solidFill>
                  <a:srgbClr val="000066"/>
                </a:solidFill>
                <a:latin typeface="Times New Roman" panose="02020603050405020304" pitchFamily="18" charset="0"/>
              </a:rPr>
              <a:t>认证</a:t>
            </a:r>
            <a:endParaRPr kumimoji="1" lang="en-US" altLang="zh-CN" sz="2400" b="1" smtClean="0">
              <a:solidFill>
                <a:srgbClr val="000066"/>
              </a:solidFill>
              <a:latin typeface="Times New Roman" panose="02020603050405020304" pitchFamily="18" charset="0"/>
            </a:endParaRPr>
          </a:p>
          <a:p>
            <a:pPr algn="ctr"/>
            <a:r>
              <a:rPr kumimoji="1" lang="zh-CN" altLang="en-US" sz="2400" b="1" smtClean="0">
                <a:solidFill>
                  <a:srgbClr val="000066"/>
                </a:solidFill>
                <a:latin typeface="Times New Roman" panose="02020603050405020304" pitchFamily="18" charset="0"/>
              </a:rPr>
              <a:t>提供签名</a:t>
            </a:r>
            <a:endParaRPr kumimoji="1" lang="zh-CN" altLang="en-US" sz="2800" b="1">
              <a:solidFill>
                <a:srgbClr val="000066"/>
              </a:solidFill>
              <a:latin typeface="Times New Roman" panose="02020603050405020304" pitchFamily="18" charset="0"/>
            </a:endParaRPr>
          </a:p>
          <a:p>
            <a:pPr algn="ctr"/>
            <a:r>
              <a:rPr kumimoji="1" lang="zh-CN" altLang="en-US" sz="2400" b="1">
                <a:solidFill>
                  <a:srgbClr val="000066"/>
                </a:solidFill>
                <a:latin typeface="Times New Roman" panose="02020603050405020304" pitchFamily="18" charset="0"/>
              </a:rPr>
              <a:t>提供保密</a:t>
            </a:r>
            <a:endParaRPr kumimoji="1" lang="zh-CN" altLang="en-US" sz="2400" b="1">
              <a:solidFill>
                <a:srgbClr val="000066"/>
              </a:solidFill>
              <a:latin typeface="Times New Roman" panose="02020603050405020304" pitchFamily="18" charset="0"/>
            </a:endParaRPr>
          </a:p>
        </p:txBody>
      </p:sp>
      <p:sp>
        <p:nvSpPr>
          <p:cNvPr id="564268" name="Line 44"/>
          <p:cNvSpPr>
            <a:spLocks noChangeShapeType="1"/>
          </p:cNvSpPr>
          <p:nvPr/>
        </p:nvSpPr>
        <p:spPr bwMode="auto">
          <a:xfrm flipH="1">
            <a:off x="7808913" y="1412875"/>
            <a:ext cx="0" cy="647700"/>
          </a:xfrm>
          <a:prstGeom prst="line">
            <a:avLst/>
          </a:prstGeom>
          <a:noFill/>
          <a:ln w="38100">
            <a:solidFill>
              <a:schemeClr val="tx1"/>
            </a:solidFill>
            <a:round/>
            <a:tailEnd type="triangle" w="lg" len="lg"/>
          </a:ln>
          <a:effectLst/>
        </p:spPr>
        <p:txBody>
          <a:bodyPr/>
          <a:lstStyle/>
          <a:p>
            <a:endParaRPr lang="zh-CN" altLang="en-US"/>
          </a:p>
        </p:txBody>
      </p:sp>
      <p:sp>
        <p:nvSpPr>
          <p:cNvPr id="564269" name="Text Box 45"/>
          <p:cNvSpPr txBox="1">
            <a:spLocks noChangeArrowheads="1"/>
          </p:cNvSpPr>
          <p:nvPr/>
        </p:nvSpPr>
        <p:spPr bwMode="auto">
          <a:xfrm>
            <a:off x="7737475" y="1196975"/>
            <a:ext cx="649288"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K</a:t>
            </a:r>
            <a:endParaRPr kumimoji="1" lang="en-US" altLang="zh-CN" sz="2400" b="1" baseline="-25000">
              <a:latin typeface="Times New Roman" panose="02020603050405020304" pitchFamily="18" charset="0"/>
            </a:endParaRPr>
          </a:p>
        </p:txBody>
      </p:sp>
      <p:sp>
        <p:nvSpPr>
          <p:cNvPr id="564270" name="Rectangle 46"/>
          <p:cNvSpPr>
            <a:spLocks noChangeArrowheads="1"/>
          </p:cNvSpPr>
          <p:nvPr/>
        </p:nvSpPr>
        <p:spPr bwMode="auto">
          <a:xfrm>
            <a:off x="6442075" y="1916113"/>
            <a:ext cx="647700" cy="1081087"/>
          </a:xfrm>
          <a:prstGeom prst="rect">
            <a:avLst/>
          </a:prstGeom>
          <a:solidFill>
            <a:srgbClr val="969696"/>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M</a:t>
            </a:r>
            <a:endParaRPr kumimoji="1" lang="en-US" altLang="zh-CN" sz="2400" b="1">
              <a:latin typeface="Times New Roman" panose="02020603050405020304" pitchFamily="18" charset="0"/>
            </a:endParaRPr>
          </a:p>
        </p:txBody>
      </p:sp>
      <p:sp>
        <p:nvSpPr>
          <p:cNvPr id="564271" name="Line 47"/>
          <p:cNvSpPr>
            <a:spLocks noChangeShapeType="1"/>
          </p:cNvSpPr>
          <p:nvPr/>
        </p:nvSpPr>
        <p:spPr bwMode="auto">
          <a:xfrm>
            <a:off x="7089775" y="2349500"/>
            <a:ext cx="503238" cy="0"/>
          </a:xfrm>
          <a:prstGeom prst="line">
            <a:avLst/>
          </a:prstGeom>
          <a:noFill/>
          <a:ln w="38100">
            <a:solidFill>
              <a:schemeClr val="tx1"/>
            </a:solidFill>
            <a:round/>
            <a:tailEnd type="triangle" w="lg" len="lg"/>
          </a:ln>
          <a:effectLst/>
        </p:spPr>
        <p:txBody>
          <a:bodyPr/>
          <a:lstStyle/>
          <a:p>
            <a:endParaRPr lang="zh-CN" altLang="en-US"/>
          </a:p>
        </p:txBody>
      </p:sp>
      <p:sp>
        <p:nvSpPr>
          <p:cNvPr id="564272" name="Rectangle 48"/>
          <p:cNvSpPr>
            <a:spLocks noChangeArrowheads="1"/>
          </p:cNvSpPr>
          <p:nvPr/>
        </p:nvSpPr>
        <p:spPr bwMode="auto">
          <a:xfrm>
            <a:off x="6442075" y="4005263"/>
            <a:ext cx="647700" cy="863600"/>
          </a:xfrm>
          <a:prstGeom prst="rect">
            <a:avLst/>
          </a:prstGeom>
          <a:solidFill>
            <a:srgbClr val="FFFF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M</a:t>
            </a:r>
            <a:endParaRPr kumimoji="1" lang="en-US" altLang="zh-CN" sz="2400" b="1">
              <a:latin typeface="Times New Roman" panose="02020603050405020304" pitchFamily="18" charset="0"/>
            </a:endParaRPr>
          </a:p>
        </p:txBody>
      </p:sp>
      <p:sp>
        <p:nvSpPr>
          <p:cNvPr id="564273" name="Rectangle 49"/>
          <p:cNvSpPr>
            <a:spLocks noChangeArrowheads="1"/>
          </p:cNvSpPr>
          <p:nvPr/>
        </p:nvSpPr>
        <p:spPr bwMode="auto">
          <a:xfrm>
            <a:off x="6442075" y="4868863"/>
            <a:ext cx="647700" cy="288925"/>
          </a:xfrm>
          <a:prstGeom prst="rect">
            <a:avLst/>
          </a:prstGeom>
          <a:solidFill>
            <a:srgbClr val="C0C0C0"/>
          </a:solidFill>
          <a:ln w="9525">
            <a:solidFill>
              <a:schemeClr val="tx1"/>
            </a:solidFill>
            <a:miter lim="800000"/>
          </a:ln>
          <a:effectLst/>
        </p:spPr>
        <p:txBody>
          <a:bodyPr wrap="none" anchor="ctr"/>
          <a:lstStyle/>
          <a:p>
            <a:pPr algn="ctr"/>
            <a:endParaRPr kumimoji="1" lang="zh-CN" altLang="en-US" sz="2400" b="1">
              <a:latin typeface="Times New Roman" panose="02020603050405020304" pitchFamily="18" charset="0"/>
            </a:endParaRPr>
          </a:p>
        </p:txBody>
      </p:sp>
      <p:sp>
        <p:nvSpPr>
          <p:cNvPr id="564274" name="Oval 50"/>
          <p:cNvSpPr>
            <a:spLocks noChangeArrowheads="1"/>
          </p:cNvSpPr>
          <p:nvPr/>
        </p:nvSpPr>
        <p:spPr bwMode="auto">
          <a:xfrm>
            <a:off x="2768600" y="2852738"/>
            <a:ext cx="433388"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564275" name="Line 51"/>
          <p:cNvSpPr>
            <a:spLocks noChangeShapeType="1"/>
          </p:cNvSpPr>
          <p:nvPr/>
        </p:nvSpPr>
        <p:spPr bwMode="auto">
          <a:xfrm flipH="1" flipV="1">
            <a:off x="2986088" y="3286125"/>
            <a:ext cx="1587" cy="576263"/>
          </a:xfrm>
          <a:prstGeom prst="line">
            <a:avLst/>
          </a:prstGeom>
          <a:noFill/>
          <a:ln w="38100">
            <a:solidFill>
              <a:schemeClr val="tx1"/>
            </a:solidFill>
            <a:round/>
            <a:tailEnd type="triangle" w="lg" len="lg"/>
          </a:ln>
          <a:effectLst/>
        </p:spPr>
        <p:txBody>
          <a:bodyPr/>
          <a:lstStyle/>
          <a:p>
            <a:endParaRPr lang="zh-CN" altLang="en-US"/>
          </a:p>
        </p:txBody>
      </p:sp>
      <p:sp>
        <p:nvSpPr>
          <p:cNvPr id="564276" name="Text Box 52"/>
          <p:cNvSpPr txBox="1">
            <a:spLocks noChangeArrowheads="1"/>
          </p:cNvSpPr>
          <p:nvPr/>
        </p:nvSpPr>
        <p:spPr bwMode="auto">
          <a:xfrm>
            <a:off x="2841625" y="3789363"/>
            <a:ext cx="649288"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K’</a:t>
            </a:r>
            <a:r>
              <a:rPr kumimoji="1" lang="en-US" altLang="zh-CN" sz="2400" b="1" baseline="-25000">
                <a:latin typeface="Times New Roman" panose="02020603050405020304" pitchFamily="18" charset="0"/>
              </a:rPr>
              <a:t>b</a:t>
            </a:r>
            <a:endParaRPr kumimoji="1" lang="en-US" altLang="zh-CN" sz="2400" b="1" baseline="-25000">
              <a:latin typeface="Times New Roman" panose="02020603050405020304" pitchFamily="18" charset="0"/>
            </a:endParaRPr>
          </a:p>
        </p:txBody>
      </p:sp>
      <p:sp>
        <p:nvSpPr>
          <p:cNvPr id="564277" name="Line 53"/>
          <p:cNvSpPr>
            <a:spLocks noChangeShapeType="1"/>
          </p:cNvSpPr>
          <p:nvPr/>
        </p:nvSpPr>
        <p:spPr bwMode="auto">
          <a:xfrm>
            <a:off x="2408238" y="3141663"/>
            <a:ext cx="431800" cy="0"/>
          </a:xfrm>
          <a:prstGeom prst="line">
            <a:avLst/>
          </a:prstGeom>
          <a:noFill/>
          <a:ln w="38100">
            <a:solidFill>
              <a:schemeClr val="tx1"/>
            </a:solidFill>
            <a:round/>
            <a:tailEnd type="triangle" w="lg" len="lg"/>
          </a:ln>
          <a:effectLst/>
        </p:spPr>
        <p:txBody>
          <a:bodyPr/>
          <a:lstStyle/>
          <a:p>
            <a:endParaRPr lang="zh-CN" altLang="en-US"/>
          </a:p>
        </p:txBody>
      </p:sp>
      <p:sp>
        <p:nvSpPr>
          <p:cNvPr id="564278" name="Oval 54"/>
          <p:cNvSpPr>
            <a:spLocks noChangeArrowheads="1"/>
          </p:cNvSpPr>
          <p:nvPr/>
        </p:nvSpPr>
        <p:spPr bwMode="auto">
          <a:xfrm>
            <a:off x="5434013" y="4797425"/>
            <a:ext cx="431800" cy="431800"/>
          </a:xfrm>
          <a:prstGeom prst="ellipse">
            <a:avLst/>
          </a:prstGeom>
          <a:solidFill>
            <a:srgbClr val="FFFFFF"/>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564279" name="Line 55"/>
          <p:cNvSpPr>
            <a:spLocks noChangeShapeType="1"/>
          </p:cNvSpPr>
          <p:nvPr/>
        </p:nvSpPr>
        <p:spPr bwMode="auto">
          <a:xfrm>
            <a:off x="5865813" y="5013325"/>
            <a:ext cx="574675" cy="1588"/>
          </a:xfrm>
          <a:prstGeom prst="line">
            <a:avLst/>
          </a:prstGeom>
          <a:noFill/>
          <a:ln w="38100">
            <a:solidFill>
              <a:schemeClr val="tx1"/>
            </a:solidFill>
            <a:round/>
            <a:headEnd type="triangle" w="lg" len="lg"/>
            <a:tailEnd type="none" w="lg" len="lg"/>
          </a:ln>
          <a:effectLst/>
        </p:spPr>
        <p:txBody>
          <a:bodyPr/>
          <a:lstStyle/>
          <a:p>
            <a:endParaRPr lang="zh-CN" altLang="en-US"/>
          </a:p>
        </p:txBody>
      </p:sp>
      <p:grpSp>
        <p:nvGrpSpPr>
          <p:cNvPr id="8" name="Group 56"/>
          <p:cNvGrpSpPr/>
          <p:nvPr/>
        </p:nvGrpSpPr>
        <p:grpSpPr bwMode="auto">
          <a:xfrm>
            <a:off x="4065588" y="4075113"/>
            <a:ext cx="1404937" cy="361950"/>
            <a:chOff x="2336" y="2567"/>
            <a:chExt cx="885" cy="228"/>
          </a:xfrm>
        </p:grpSpPr>
        <p:sp>
          <p:nvSpPr>
            <p:cNvPr id="564281" name="Line 57"/>
            <p:cNvSpPr>
              <a:spLocks noChangeShapeType="1"/>
            </p:cNvSpPr>
            <p:nvPr/>
          </p:nvSpPr>
          <p:spPr bwMode="auto">
            <a:xfrm>
              <a:off x="2336" y="2567"/>
              <a:ext cx="885" cy="1"/>
            </a:xfrm>
            <a:prstGeom prst="line">
              <a:avLst/>
            </a:prstGeom>
            <a:noFill/>
            <a:ln w="38100">
              <a:solidFill>
                <a:schemeClr val="tx1"/>
              </a:solidFill>
              <a:round/>
              <a:tailEnd type="none" w="lg" len="lg"/>
            </a:ln>
            <a:effectLst/>
          </p:spPr>
          <p:txBody>
            <a:bodyPr/>
            <a:lstStyle/>
            <a:p>
              <a:endParaRPr lang="zh-CN" altLang="en-US"/>
            </a:p>
          </p:txBody>
        </p:sp>
        <p:sp>
          <p:nvSpPr>
            <p:cNvPr id="564282" name="Line 58"/>
            <p:cNvSpPr>
              <a:spLocks noChangeShapeType="1"/>
            </p:cNvSpPr>
            <p:nvPr/>
          </p:nvSpPr>
          <p:spPr bwMode="auto">
            <a:xfrm>
              <a:off x="2336" y="2568"/>
              <a:ext cx="0" cy="227"/>
            </a:xfrm>
            <a:prstGeom prst="line">
              <a:avLst/>
            </a:prstGeom>
            <a:noFill/>
            <a:ln w="38100">
              <a:solidFill>
                <a:schemeClr val="tx1"/>
              </a:solidFill>
              <a:round/>
              <a:tailEnd type="triangle" w="lg" len="lg"/>
            </a:ln>
            <a:effectLst/>
          </p:spPr>
          <p:txBody>
            <a:bodyPr/>
            <a:lstStyle/>
            <a:p>
              <a:endParaRPr lang="zh-CN" altLang="en-US"/>
            </a:p>
          </p:txBody>
        </p:sp>
      </p:grpSp>
      <p:sp>
        <p:nvSpPr>
          <p:cNvPr id="564283" name="Line 59"/>
          <p:cNvSpPr>
            <a:spLocks noChangeShapeType="1"/>
          </p:cNvSpPr>
          <p:nvPr/>
        </p:nvSpPr>
        <p:spPr bwMode="auto">
          <a:xfrm>
            <a:off x="5865813" y="4076700"/>
            <a:ext cx="576262"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84" name="Line 60"/>
          <p:cNvSpPr>
            <a:spLocks noChangeShapeType="1"/>
          </p:cNvSpPr>
          <p:nvPr/>
        </p:nvSpPr>
        <p:spPr bwMode="auto">
          <a:xfrm flipH="1" flipV="1">
            <a:off x="5649913" y="5230813"/>
            <a:ext cx="1587" cy="576262"/>
          </a:xfrm>
          <a:prstGeom prst="line">
            <a:avLst/>
          </a:prstGeom>
          <a:noFill/>
          <a:ln w="38100">
            <a:solidFill>
              <a:schemeClr val="tx1"/>
            </a:solidFill>
            <a:round/>
            <a:tailEnd type="triangle" w="lg" len="lg"/>
          </a:ln>
          <a:effectLst/>
        </p:spPr>
        <p:txBody>
          <a:bodyPr/>
          <a:lstStyle/>
          <a:p>
            <a:endParaRPr lang="zh-CN" altLang="en-US"/>
          </a:p>
        </p:txBody>
      </p:sp>
      <p:sp>
        <p:nvSpPr>
          <p:cNvPr id="564285" name="Text Box 61"/>
          <p:cNvSpPr txBox="1">
            <a:spLocks noChangeArrowheads="1"/>
          </p:cNvSpPr>
          <p:nvPr/>
        </p:nvSpPr>
        <p:spPr bwMode="auto">
          <a:xfrm>
            <a:off x="5505450" y="5734050"/>
            <a:ext cx="649288"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K</a:t>
            </a:r>
            <a:r>
              <a:rPr kumimoji="1" lang="en-US" altLang="zh-CN" sz="2400" b="1" baseline="-25000">
                <a:latin typeface="Times New Roman" panose="02020603050405020304" pitchFamily="18" charset="0"/>
              </a:rPr>
              <a:t>b</a:t>
            </a:r>
            <a:endParaRPr kumimoji="1" lang="en-US" altLang="zh-CN" sz="2400" b="1" baseline="-25000">
              <a:latin typeface="Times New Roman" panose="02020603050405020304" pitchFamily="18" charset="0"/>
            </a:endParaRPr>
          </a:p>
        </p:txBody>
      </p:sp>
      <p:sp>
        <p:nvSpPr>
          <p:cNvPr id="564286" name="Text Box 62"/>
          <p:cNvSpPr txBox="1">
            <a:spLocks noChangeArrowheads="1"/>
          </p:cNvSpPr>
          <p:nvPr/>
        </p:nvSpPr>
        <p:spPr bwMode="auto">
          <a:xfrm>
            <a:off x="5360988" y="3357563"/>
            <a:ext cx="2519362"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E</a:t>
            </a:r>
            <a:r>
              <a:rPr kumimoji="1" lang="en-US" altLang="zh-CN" sz="2400" b="1" baseline="-25000">
                <a:latin typeface="Times New Roman" panose="02020603050405020304" pitchFamily="18" charset="0"/>
              </a:rPr>
              <a:t>k</a:t>
            </a:r>
            <a:r>
              <a:rPr kumimoji="1" lang="en-US" altLang="zh-CN" sz="2400" b="1">
                <a:latin typeface="Times New Roman" panose="02020603050405020304" pitchFamily="18" charset="0"/>
              </a:rPr>
              <a:t>(M|D</a:t>
            </a:r>
            <a:r>
              <a:rPr kumimoji="1" lang="en-US" altLang="zh-CN" sz="2400" b="1" baseline="-25000">
                <a:latin typeface="Times New Roman" panose="02020603050405020304" pitchFamily="18" charset="0"/>
              </a:rPr>
              <a:t>K’b</a:t>
            </a:r>
            <a:r>
              <a:rPr kumimoji="1" lang="en-US" altLang="zh-CN" sz="2400" b="1">
                <a:latin typeface="Times New Roman" panose="02020603050405020304" pitchFamily="18" charset="0"/>
              </a:rPr>
              <a:t>(H(M))</a:t>
            </a:r>
            <a:endParaRPr kumimoji="1" lang="en-US" altLang="zh-CN" sz="2400" b="1">
              <a:latin typeface="Times New Roman" panose="02020603050405020304" pitchFamily="18" charset="0"/>
            </a:endParaRPr>
          </a:p>
        </p:txBody>
      </p:sp>
      <p:sp>
        <p:nvSpPr>
          <p:cNvPr id="564287" name="Line 63"/>
          <p:cNvSpPr>
            <a:spLocks noChangeShapeType="1"/>
          </p:cNvSpPr>
          <p:nvPr/>
        </p:nvSpPr>
        <p:spPr bwMode="auto">
          <a:xfrm flipV="1">
            <a:off x="6297613" y="2852738"/>
            <a:ext cx="504825" cy="504825"/>
          </a:xfrm>
          <a:prstGeom prst="line">
            <a:avLst/>
          </a:prstGeom>
          <a:noFill/>
          <a:ln w="9525">
            <a:solidFill>
              <a:schemeClr val="tx1"/>
            </a:solidFill>
            <a:prstDash val="dash"/>
            <a:round/>
            <a:tailEnd type="triangle" w="med" len="med"/>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4232"/>
                                        </p:tgtEl>
                                        <p:attrNameLst>
                                          <p:attrName>style.visibility</p:attrName>
                                        </p:attrNameLst>
                                      </p:cBhvr>
                                      <p:to>
                                        <p:strVal val="visible"/>
                                      </p:to>
                                    </p:set>
                                    <p:anim calcmode="lin" valueType="num">
                                      <p:cBhvr additive="base">
                                        <p:cTn id="7" dur="500" fill="hold"/>
                                        <p:tgtEl>
                                          <p:spTgt spid="564232"/>
                                        </p:tgtEl>
                                        <p:attrNameLst>
                                          <p:attrName>ppt_x</p:attrName>
                                        </p:attrNameLst>
                                      </p:cBhvr>
                                      <p:tavLst>
                                        <p:tav tm="0">
                                          <p:val>
                                            <p:strVal val="0-#ppt_w/2"/>
                                          </p:val>
                                        </p:tav>
                                        <p:tav tm="100000">
                                          <p:val>
                                            <p:strVal val="#ppt_x"/>
                                          </p:val>
                                        </p:tav>
                                      </p:tavLst>
                                    </p:anim>
                                    <p:anim calcmode="lin" valueType="num">
                                      <p:cBhvr additive="base">
                                        <p:cTn id="8" dur="500" fill="hold"/>
                                        <p:tgtEl>
                                          <p:spTgt spid="5642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64240"/>
                                        </p:tgtEl>
                                        <p:attrNameLst>
                                          <p:attrName>style.visibility</p:attrName>
                                        </p:attrNameLst>
                                      </p:cBhvr>
                                      <p:to>
                                        <p:strVal val="visible"/>
                                      </p:to>
                                    </p:set>
                                    <p:anim calcmode="lin" valueType="num">
                                      <p:cBhvr additive="base">
                                        <p:cTn id="17" dur="500" fill="hold"/>
                                        <p:tgtEl>
                                          <p:spTgt spid="564240"/>
                                        </p:tgtEl>
                                        <p:attrNameLst>
                                          <p:attrName>ppt_x</p:attrName>
                                        </p:attrNameLst>
                                      </p:cBhvr>
                                      <p:tavLst>
                                        <p:tav tm="0">
                                          <p:val>
                                            <p:strVal val="0-#ppt_w/2"/>
                                          </p:val>
                                        </p:tav>
                                        <p:tav tm="100000">
                                          <p:val>
                                            <p:strVal val="#ppt_x"/>
                                          </p:val>
                                        </p:tav>
                                      </p:tavLst>
                                    </p:anim>
                                    <p:anim calcmode="lin" valueType="num">
                                      <p:cBhvr additive="base">
                                        <p:cTn id="18" dur="500" fill="hold"/>
                                        <p:tgtEl>
                                          <p:spTgt spid="56424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4277"/>
                                        </p:tgtEl>
                                        <p:attrNameLst>
                                          <p:attrName>style.visibility</p:attrName>
                                        </p:attrNameLst>
                                      </p:cBhvr>
                                      <p:to>
                                        <p:strVal val="visible"/>
                                      </p:to>
                                    </p:set>
                                    <p:anim calcmode="lin" valueType="num">
                                      <p:cBhvr additive="base">
                                        <p:cTn id="23" dur="500" fill="hold"/>
                                        <p:tgtEl>
                                          <p:spTgt spid="564277"/>
                                        </p:tgtEl>
                                        <p:attrNameLst>
                                          <p:attrName>ppt_x</p:attrName>
                                        </p:attrNameLst>
                                      </p:cBhvr>
                                      <p:tavLst>
                                        <p:tav tm="0">
                                          <p:val>
                                            <p:strVal val="0-#ppt_w/2"/>
                                          </p:val>
                                        </p:tav>
                                        <p:tav tm="100000">
                                          <p:val>
                                            <p:strVal val="#ppt_x"/>
                                          </p:val>
                                        </p:tav>
                                      </p:tavLst>
                                    </p:anim>
                                    <p:anim calcmode="lin" valueType="num">
                                      <p:cBhvr additive="base">
                                        <p:cTn id="24" dur="500" fill="hold"/>
                                        <p:tgtEl>
                                          <p:spTgt spid="564277"/>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4275"/>
                                        </p:tgtEl>
                                        <p:attrNameLst>
                                          <p:attrName>style.visibility</p:attrName>
                                        </p:attrNameLst>
                                      </p:cBhvr>
                                      <p:to>
                                        <p:strVal val="visible"/>
                                      </p:to>
                                    </p:set>
                                    <p:anim calcmode="lin" valueType="num">
                                      <p:cBhvr additive="base">
                                        <p:cTn id="27" dur="500" fill="hold"/>
                                        <p:tgtEl>
                                          <p:spTgt spid="564275"/>
                                        </p:tgtEl>
                                        <p:attrNameLst>
                                          <p:attrName>ppt_x</p:attrName>
                                        </p:attrNameLst>
                                      </p:cBhvr>
                                      <p:tavLst>
                                        <p:tav tm="0">
                                          <p:val>
                                            <p:strVal val="#ppt_x"/>
                                          </p:val>
                                        </p:tav>
                                        <p:tav tm="100000">
                                          <p:val>
                                            <p:strVal val="#ppt_x"/>
                                          </p:val>
                                        </p:tav>
                                      </p:tavLst>
                                    </p:anim>
                                    <p:anim calcmode="lin" valueType="num">
                                      <p:cBhvr additive="base">
                                        <p:cTn id="28" dur="500" fill="hold"/>
                                        <p:tgtEl>
                                          <p:spTgt spid="56427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4276"/>
                                        </p:tgtEl>
                                        <p:attrNameLst>
                                          <p:attrName>style.visibility</p:attrName>
                                        </p:attrNameLst>
                                      </p:cBhvr>
                                      <p:to>
                                        <p:strVal val="visible"/>
                                      </p:to>
                                    </p:set>
                                    <p:anim calcmode="lin" valueType="num">
                                      <p:cBhvr additive="base">
                                        <p:cTn id="31" dur="500" fill="hold"/>
                                        <p:tgtEl>
                                          <p:spTgt spid="564276"/>
                                        </p:tgtEl>
                                        <p:attrNameLst>
                                          <p:attrName>ppt_x</p:attrName>
                                        </p:attrNameLst>
                                      </p:cBhvr>
                                      <p:tavLst>
                                        <p:tav tm="0">
                                          <p:val>
                                            <p:strVal val="#ppt_x"/>
                                          </p:val>
                                        </p:tav>
                                        <p:tav tm="100000">
                                          <p:val>
                                            <p:strVal val="#ppt_x"/>
                                          </p:val>
                                        </p:tav>
                                      </p:tavLst>
                                    </p:anim>
                                    <p:anim calcmode="lin" valueType="num">
                                      <p:cBhvr additive="base">
                                        <p:cTn id="32" dur="500" fill="hold"/>
                                        <p:tgtEl>
                                          <p:spTgt spid="56427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 presetClass="entr" presetSubtype="16" fill="hold" grpId="0" nodeType="afterEffect">
                                  <p:stCondLst>
                                    <p:cond delay="0"/>
                                  </p:stCondLst>
                                  <p:childTnLst>
                                    <p:set>
                                      <p:cBhvr>
                                        <p:cTn id="35" dur="1" fill="hold">
                                          <p:stCondLst>
                                            <p:cond delay="0"/>
                                          </p:stCondLst>
                                        </p:cTn>
                                        <p:tgtEl>
                                          <p:spTgt spid="564274"/>
                                        </p:tgtEl>
                                        <p:attrNameLst>
                                          <p:attrName>style.visibility</p:attrName>
                                        </p:attrNameLst>
                                      </p:cBhvr>
                                      <p:to>
                                        <p:strVal val="visible"/>
                                      </p:to>
                                    </p:set>
                                    <p:animEffect transition="in" filter="box(in)">
                                      <p:cBhvr>
                                        <p:cTn id="36" dur="500"/>
                                        <p:tgtEl>
                                          <p:spTgt spid="56427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64233"/>
                                        </p:tgtEl>
                                        <p:attrNameLst>
                                          <p:attrName>style.visibility</p:attrName>
                                        </p:attrNameLst>
                                      </p:cBhvr>
                                      <p:to>
                                        <p:strVal val="visible"/>
                                      </p:to>
                                    </p:set>
                                    <p:anim calcmode="lin" valueType="num">
                                      <p:cBhvr additive="base">
                                        <p:cTn id="41" dur="500" fill="hold"/>
                                        <p:tgtEl>
                                          <p:spTgt spid="564233"/>
                                        </p:tgtEl>
                                        <p:attrNameLst>
                                          <p:attrName>ppt_x</p:attrName>
                                        </p:attrNameLst>
                                      </p:cBhvr>
                                      <p:tavLst>
                                        <p:tav tm="0">
                                          <p:val>
                                            <p:strVal val="0-#ppt_w/2"/>
                                          </p:val>
                                        </p:tav>
                                        <p:tav tm="100000">
                                          <p:val>
                                            <p:strVal val="#ppt_x"/>
                                          </p:val>
                                        </p:tav>
                                      </p:tavLst>
                                    </p:anim>
                                    <p:anim calcmode="lin" valueType="num">
                                      <p:cBhvr additive="base">
                                        <p:cTn id="42" dur="500" fill="hold"/>
                                        <p:tgtEl>
                                          <p:spTgt spid="564233"/>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0-#ppt_w/2"/>
                                          </p:val>
                                        </p:tav>
                                        <p:tav tm="100000">
                                          <p:val>
                                            <p:strVal val="#ppt_x"/>
                                          </p:val>
                                        </p:tav>
                                      </p:tavLst>
                                    </p:anim>
                                    <p:anim calcmode="lin" valueType="num">
                                      <p:cBhvr additive="base">
                                        <p:cTn id="46" dur="500" fill="hold"/>
                                        <p:tgtEl>
                                          <p:spTgt spid="3"/>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564234"/>
                                        </p:tgtEl>
                                        <p:attrNameLst>
                                          <p:attrName>style.visibility</p:attrName>
                                        </p:attrNameLst>
                                      </p:cBhvr>
                                      <p:to>
                                        <p:strVal val="visible"/>
                                      </p:to>
                                    </p:set>
                                    <p:animEffect transition="in" filter="box(in)">
                                      <p:cBhvr>
                                        <p:cTn id="50" dur="500"/>
                                        <p:tgtEl>
                                          <p:spTgt spid="56423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4237"/>
                                        </p:tgtEl>
                                        <p:attrNameLst>
                                          <p:attrName>style.visibility</p:attrName>
                                        </p:attrNameLst>
                                      </p:cBhvr>
                                      <p:to>
                                        <p:strVal val="visible"/>
                                      </p:to>
                                    </p:set>
                                    <p:anim calcmode="lin" valueType="num">
                                      <p:cBhvr additive="base">
                                        <p:cTn id="55" dur="500" fill="hold"/>
                                        <p:tgtEl>
                                          <p:spTgt spid="564237"/>
                                        </p:tgtEl>
                                        <p:attrNameLst>
                                          <p:attrName>ppt_x</p:attrName>
                                        </p:attrNameLst>
                                      </p:cBhvr>
                                      <p:tavLst>
                                        <p:tav tm="0">
                                          <p:val>
                                            <p:strVal val="0-#ppt_w/2"/>
                                          </p:val>
                                        </p:tav>
                                        <p:tav tm="100000">
                                          <p:val>
                                            <p:strVal val="#ppt_x"/>
                                          </p:val>
                                        </p:tav>
                                      </p:tavLst>
                                    </p:anim>
                                    <p:anim calcmode="lin" valueType="num">
                                      <p:cBhvr additive="base">
                                        <p:cTn id="56" dur="500" fill="hold"/>
                                        <p:tgtEl>
                                          <p:spTgt spid="56423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564247"/>
                                        </p:tgtEl>
                                        <p:attrNameLst>
                                          <p:attrName>style.visibility</p:attrName>
                                        </p:attrNameLst>
                                      </p:cBhvr>
                                      <p:to>
                                        <p:strVal val="visible"/>
                                      </p:to>
                                    </p:set>
                                    <p:anim calcmode="lin" valueType="num">
                                      <p:cBhvr additive="base">
                                        <p:cTn id="59" dur="500" fill="hold"/>
                                        <p:tgtEl>
                                          <p:spTgt spid="564247"/>
                                        </p:tgtEl>
                                        <p:attrNameLst>
                                          <p:attrName>ppt_x</p:attrName>
                                        </p:attrNameLst>
                                      </p:cBhvr>
                                      <p:tavLst>
                                        <p:tav tm="0">
                                          <p:val>
                                            <p:strVal val="0-#ppt_w/2"/>
                                          </p:val>
                                        </p:tav>
                                        <p:tav tm="100000">
                                          <p:val>
                                            <p:strVal val="#ppt_x"/>
                                          </p:val>
                                        </p:tav>
                                      </p:tavLst>
                                    </p:anim>
                                    <p:anim calcmode="lin" valueType="num">
                                      <p:cBhvr additive="base">
                                        <p:cTn id="60" dur="500" fill="hold"/>
                                        <p:tgtEl>
                                          <p:spTgt spid="56424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564248"/>
                                        </p:tgtEl>
                                        <p:attrNameLst>
                                          <p:attrName>style.visibility</p:attrName>
                                        </p:attrNameLst>
                                      </p:cBhvr>
                                      <p:to>
                                        <p:strVal val="visible"/>
                                      </p:to>
                                    </p:set>
                                    <p:anim calcmode="lin" valueType="num">
                                      <p:cBhvr additive="base">
                                        <p:cTn id="63" dur="500" fill="hold"/>
                                        <p:tgtEl>
                                          <p:spTgt spid="564248"/>
                                        </p:tgtEl>
                                        <p:attrNameLst>
                                          <p:attrName>ppt_x</p:attrName>
                                        </p:attrNameLst>
                                      </p:cBhvr>
                                      <p:tavLst>
                                        <p:tav tm="0">
                                          <p:val>
                                            <p:strVal val="0-#ppt_w/2"/>
                                          </p:val>
                                        </p:tav>
                                        <p:tav tm="100000">
                                          <p:val>
                                            <p:strVal val="#ppt_x"/>
                                          </p:val>
                                        </p:tav>
                                      </p:tavLst>
                                    </p:anim>
                                    <p:anim calcmode="lin" valueType="num">
                                      <p:cBhvr additive="base">
                                        <p:cTn id="64" dur="500" fill="hold"/>
                                        <p:tgtEl>
                                          <p:spTgt spid="56424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64256"/>
                                        </p:tgtEl>
                                        <p:attrNameLst>
                                          <p:attrName>style.visibility</p:attrName>
                                        </p:attrNameLst>
                                      </p:cBhvr>
                                      <p:to>
                                        <p:strVal val="visible"/>
                                      </p:to>
                                    </p:set>
                                    <p:anim calcmode="lin" valueType="num">
                                      <p:cBhvr additive="base">
                                        <p:cTn id="69" dur="500" fill="hold"/>
                                        <p:tgtEl>
                                          <p:spTgt spid="564256"/>
                                        </p:tgtEl>
                                        <p:attrNameLst>
                                          <p:attrName>ppt_x</p:attrName>
                                        </p:attrNameLst>
                                      </p:cBhvr>
                                      <p:tavLst>
                                        <p:tav tm="0">
                                          <p:val>
                                            <p:strVal val="#ppt_x"/>
                                          </p:val>
                                        </p:tav>
                                        <p:tav tm="100000">
                                          <p:val>
                                            <p:strVal val="#ppt_x"/>
                                          </p:val>
                                        </p:tav>
                                      </p:tavLst>
                                    </p:anim>
                                    <p:anim calcmode="lin" valueType="num">
                                      <p:cBhvr additive="base">
                                        <p:cTn id="70" dur="500" fill="hold"/>
                                        <p:tgtEl>
                                          <p:spTgt spid="56425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64238"/>
                                        </p:tgtEl>
                                        <p:attrNameLst>
                                          <p:attrName>style.visibility</p:attrName>
                                        </p:attrNameLst>
                                      </p:cBhvr>
                                      <p:to>
                                        <p:strVal val="visible"/>
                                      </p:to>
                                    </p:set>
                                    <p:anim calcmode="lin" valueType="num">
                                      <p:cBhvr additive="base">
                                        <p:cTn id="73" dur="500" fill="hold"/>
                                        <p:tgtEl>
                                          <p:spTgt spid="564238"/>
                                        </p:tgtEl>
                                        <p:attrNameLst>
                                          <p:attrName>ppt_x</p:attrName>
                                        </p:attrNameLst>
                                      </p:cBhvr>
                                      <p:tavLst>
                                        <p:tav tm="0">
                                          <p:val>
                                            <p:strVal val="#ppt_x"/>
                                          </p:val>
                                        </p:tav>
                                        <p:tav tm="100000">
                                          <p:val>
                                            <p:strVal val="#ppt_x"/>
                                          </p:val>
                                        </p:tav>
                                      </p:tavLst>
                                    </p:anim>
                                    <p:anim calcmode="lin" valueType="num">
                                      <p:cBhvr additive="base">
                                        <p:cTn id="74" dur="500" fill="hold"/>
                                        <p:tgtEl>
                                          <p:spTgt spid="56423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64258"/>
                                        </p:tgtEl>
                                        <p:attrNameLst>
                                          <p:attrName>style.visibility</p:attrName>
                                        </p:attrNameLst>
                                      </p:cBhvr>
                                      <p:to>
                                        <p:strVal val="visible"/>
                                      </p:to>
                                    </p:set>
                                    <p:anim calcmode="lin" valueType="num">
                                      <p:cBhvr additive="base">
                                        <p:cTn id="79" dur="500" fill="hold"/>
                                        <p:tgtEl>
                                          <p:spTgt spid="564258"/>
                                        </p:tgtEl>
                                        <p:attrNameLst>
                                          <p:attrName>ppt_x</p:attrName>
                                        </p:attrNameLst>
                                      </p:cBhvr>
                                      <p:tavLst>
                                        <p:tav tm="0">
                                          <p:val>
                                            <p:strVal val="0-#ppt_w/2"/>
                                          </p:val>
                                        </p:tav>
                                        <p:tav tm="100000">
                                          <p:val>
                                            <p:strVal val="#ppt_x"/>
                                          </p:val>
                                        </p:tav>
                                      </p:tavLst>
                                    </p:anim>
                                    <p:anim calcmode="lin" valueType="num">
                                      <p:cBhvr additive="base">
                                        <p:cTn id="80" dur="500" fill="hold"/>
                                        <p:tgtEl>
                                          <p:spTgt spid="564258"/>
                                        </p:tgtEl>
                                        <p:attrNameLst>
                                          <p:attrName>ppt_y</p:attrName>
                                        </p:attrNameLst>
                                      </p:cBhvr>
                                      <p:tavLst>
                                        <p:tav tm="0">
                                          <p:val>
                                            <p:strVal val="#ppt_y"/>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64235"/>
                                        </p:tgtEl>
                                        <p:attrNameLst>
                                          <p:attrName>style.visibility</p:attrName>
                                        </p:attrNameLst>
                                      </p:cBhvr>
                                      <p:to>
                                        <p:strVal val="visible"/>
                                      </p:to>
                                    </p:set>
                                    <p:anim calcmode="lin" valueType="num">
                                      <p:cBhvr additive="base">
                                        <p:cTn id="83" dur="500" fill="hold"/>
                                        <p:tgtEl>
                                          <p:spTgt spid="564235"/>
                                        </p:tgtEl>
                                        <p:attrNameLst>
                                          <p:attrName>ppt_x</p:attrName>
                                        </p:attrNameLst>
                                      </p:cBhvr>
                                      <p:tavLst>
                                        <p:tav tm="0">
                                          <p:val>
                                            <p:strVal val="#ppt_x"/>
                                          </p:val>
                                        </p:tav>
                                        <p:tav tm="100000">
                                          <p:val>
                                            <p:strVal val="#ppt_x"/>
                                          </p:val>
                                        </p:tav>
                                      </p:tavLst>
                                    </p:anim>
                                    <p:anim calcmode="lin" valueType="num">
                                      <p:cBhvr additive="base">
                                        <p:cTn id="84" dur="500" fill="hold"/>
                                        <p:tgtEl>
                                          <p:spTgt spid="5642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64236"/>
                                        </p:tgtEl>
                                        <p:attrNameLst>
                                          <p:attrName>style.visibility</p:attrName>
                                        </p:attrNameLst>
                                      </p:cBhvr>
                                      <p:to>
                                        <p:strVal val="visible"/>
                                      </p:to>
                                    </p:set>
                                    <p:anim calcmode="lin" valueType="num">
                                      <p:cBhvr additive="base">
                                        <p:cTn id="87" dur="500" fill="hold"/>
                                        <p:tgtEl>
                                          <p:spTgt spid="564236"/>
                                        </p:tgtEl>
                                        <p:attrNameLst>
                                          <p:attrName>ppt_x</p:attrName>
                                        </p:attrNameLst>
                                      </p:cBhvr>
                                      <p:tavLst>
                                        <p:tav tm="0">
                                          <p:val>
                                            <p:strVal val="#ppt_x"/>
                                          </p:val>
                                        </p:tav>
                                        <p:tav tm="100000">
                                          <p:val>
                                            <p:strVal val="#ppt_x"/>
                                          </p:val>
                                        </p:tav>
                                      </p:tavLst>
                                    </p:anim>
                                    <p:anim calcmode="lin" valueType="num">
                                      <p:cBhvr additive="base">
                                        <p:cTn id="88" dur="500" fill="hold"/>
                                        <p:tgtEl>
                                          <p:spTgt spid="564236"/>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4" presetClass="entr" presetSubtype="16" fill="hold" grpId="0" nodeType="afterEffect">
                                  <p:stCondLst>
                                    <p:cond delay="0"/>
                                  </p:stCondLst>
                                  <p:childTnLst>
                                    <p:set>
                                      <p:cBhvr>
                                        <p:cTn id="91" dur="1" fill="hold">
                                          <p:stCondLst>
                                            <p:cond delay="0"/>
                                          </p:stCondLst>
                                        </p:cTn>
                                        <p:tgtEl>
                                          <p:spTgt spid="564257"/>
                                        </p:tgtEl>
                                        <p:attrNameLst>
                                          <p:attrName>style.visibility</p:attrName>
                                        </p:attrNameLst>
                                      </p:cBhvr>
                                      <p:to>
                                        <p:strVal val="visible"/>
                                      </p:to>
                                    </p:set>
                                    <p:animEffect transition="in" filter="box(in)">
                                      <p:cBhvr>
                                        <p:cTn id="92" dur="500"/>
                                        <p:tgtEl>
                                          <p:spTgt spid="564257"/>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64260"/>
                                        </p:tgtEl>
                                        <p:attrNameLst>
                                          <p:attrName>style.visibility</p:attrName>
                                        </p:attrNameLst>
                                      </p:cBhvr>
                                      <p:to>
                                        <p:strVal val="visible"/>
                                      </p:to>
                                    </p:set>
                                    <p:anim calcmode="lin" valueType="num">
                                      <p:cBhvr additive="base">
                                        <p:cTn id="97" dur="500" fill="hold"/>
                                        <p:tgtEl>
                                          <p:spTgt spid="564260"/>
                                        </p:tgtEl>
                                        <p:attrNameLst>
                                          <p:attrName>ppt_x</p:attrName>
                                        </p:attrNameLst>
                                      </p:cBhvr>
                                      <p:tavLst>
                                        <p:tav tm="0">
                                          <p:val>
                                            <p:strVal val="0-#ppt_w/2"/>
                                          </p:val>
                                        </p:tav>
                                        <p:tav tm="100000">
                                          <p:val>
                                            <p:strVal val="#ppt_x"/>
                                          </p:val>
                                        </p:tav>
                                      </p:tavLst>
                                    </p:anim>
                                    <p:anim calcmode="lin" valueType="num">
                                      <p:cBhvr additive="base">
                                        <p:cTn id="98" dur="500" fill="hold"/>
                                        <p:tgtEl>
                                          <p:spTgt spid="564260"/>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564270"/>
                                        </p:tgtEl>
                                        <p:attrNameLst>
                                          <p:attrName>style.visibility</p:attrName>
                                        </p:attrNameLst>
                                      </p:cBhvr>
                                      <p:to>
                                        <p:strVal val="visible"/>
                                      </p:to>
                                    </p:set>
                                    <p:anim calcmode="lin" valueType="num">
                                      <p:cBhvr additive="base">
                                        <p:cTn id="101" dur="500" fill="hold"/>
                                        <p:tgtEl>
                                          <p:spTgt spid="564270"/>
                                        </p:tgtEl>
                                        <p:attrNameLst>
                                          <p:attrName>ppt_x</p:attrName>
                                        </p:attrNameLst>
                                      </p:cBhvr>
                                      <p:tavLst>
                                        <p:tav tm="0">
                                          <p:val>
                                            <p:strVal val="0-#ppt_w/2"/>
                                          </p:val>
                                        </p:tav>
                                        <p:tav tm="100000">
                                          <p:val>
                                            <p:strVal val="#ppt_x"/>
                                          </p:val>
                                        </p:tav>
                                      </p:tavLst>
                                    </p:anim>
                                    <p:anim calcmode="lin" valueType="num">
                                      <p:cBhvr additive="base">
                                        <p:cTn id="102" dur="500" fill="hold"/>
                                        <p:tgtEl>
                                          <p:spTgt spid="564270"/>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64287"/>
                                        </p:tgtEl>
                                        <p:attrNameLst>
                                          <p:attrName>style.visibility</p:attrName>
                                        </p:attrNameLst>
                                      </p:cBhvr>
                                      <p:to>
                                        <p:strVal val="visible"/>
                                      </p:to>
                                    </p:set>
                                    <p:anim calcmode="lin" valueType="num">
                                      <p:cBhvr additive="base">
                                        <p:cTn id="107" dur="500" fill="hold"/>
                                        <p:tgtEl>
                                          <p:spTgt spid="564287"/>
                                        </p:tgtEl>
                                        <p:attrNameLst>
                                          <p:attrName>ppt_x</p:attrName>
                                        </p:attrNameLst>
                                      </p:cBhvr>
                                      <p:tavLst>
                                        <p:tav tm="0">
                                          <p:val>
                                            <p:strVal val="#ppt_x"/>
                                          </p:val>
                                        </p:tav>
                                        <p:tav tm="100000">
                                          <p:val>
                                            <p:strVal val="#ppt_x"/>
                                          </p:val>
                                        </p:tav>
                                      </p:tavLst>
                                    </p:anim>
                                    <p:anim calcmode="lin" valueType="num">
                                      <p:cBhvr additive="base">
                                        <p:cTn id="108" dur="500" fill="hold"/>
                                        <p:tgtEl>
                                          <p:spTgt spid="56428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64286"/>
                                        </p:tgtEl>
                                        <p:attrNameLst>
                                          <p:attrName>style.visibility</p:attrName>
                                        </p:attrNameLst>
                                      </p:cBhvr>
                                      <p:to>
                                        <p:strVal val="visible"/>
                                      </p:to>
                                    </p:set>
                                    <p:anim calcmode="lin" valueType="num">
                                      <p:cBhvr additive="base">
                                        <p:cTn id="111" dur="500" fill="hold"/>
                                        <p:tgtEl>
                                          <p:spTgt spid="564286"/>
                                        </p:tgtEl>
                                        <p:attrNameLst>
                                          <p:attrName>ppt_x</p:attrName>
                                        </p:attrNameLst>
                                      </p:cBhvr>
                                      <p:tavLst>
                                        <p:tav tm="0">
                                          <p:val>
                                            <p:strVal val="#ppt_x"/>
                                          </p:val>
                                        </p:tav>
                                        <p:tav tm="100000">
                                          <p:val>
                                            <p:strVal val="#ppt_x"/>
                                          </p:val>
                                        </p:tav>
                                      </p:tavLst>
                                    </p:anim>
                                    <p:anim calcmode="lin" valueType="num">
                                      <p:cBhvr additive="base">
                                        <p:cTn id="112" dur="500" fill="hold"/>
                                        <p:tgtEl>
                                          <p:spTgt spid="56428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564271"/>
                                        </p:tgtEl>
                                        <p:attrNameLst>
                                          <p:attrName>style.visibility</p:attrName>
                                        </p:attrNameLst>
                                      </p:cBhvr>
                                      <p:to>
                                        <p:strVal val="visible"/>
                                      </p:to>
                                    </p:set>
                                    <p:anim calcmode="lin" valueType="num">
                                      <p:cBhvr additive="base">
                                        <p:cTn id="117" dur="500" fill="hold"/>
                                        <p:tgtEl>
                                          <p:spTgt spid="564271"/>
                                        </p:tgtEl>
                                        <p:attrNameLst>
                                          <p:attrName>ppt_x</p:attrName>
                                        </p:attrNameLst>
                                      </p:cBhvr>
                                      <p:tavLst>
                                        <p:tav tm="0">
                                          <p:val>
                                            <p:strVal val="0-#ppt_w/2"/>
                                          </p:val>
                                        </p:tav>
                                        <p:tav tm="100000">
                                          <p:val>
                                            <p:strVal val="#ppt_x"/>
                                          </p:val>
                                        </p:tav>
                                      </p:tavLst>
                                    </p:anim>
                                    <p:anim calcmode="lin" valueType="num">
                                      <p:cBhvr additive="base">
                                        <p:cTn id="118" dur="500" fill="hold"/>
                                        <p:tgtEl>
                                          <p:spTgt spid="564271"/>
                                        </p:tgtEl>
                                        <p:attrNameLst>
                                          <p:attrName>ppt_y</p:attrName>
                                        </p:attrNameLst>
                                      </p:cBhvr>
                                      <p:tavLst>
                                        <p:tav tm="0">
                                          <p:val>
                                            <p:strVal val="#ppt_y"/>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564268"/>
                                        </p:tgtEl>
                                        <p:attrNameLst>
                                          <p:attrName>style.visibility</p:attrName>
                                        </p:attrNameLst>
                                      </p:cBhvr>
                                      <p:to>
                                        <p:strVal val="visible"/>
                                      </p:to>
                                    </p:set>
                                    <p:anim calcmode="lin" valueType="num">
                                      <p:cBhvr additive="base">
                                        <p:cTn id="121" dur="500" fill="hold"/>
                                        <p:tgtEl>
                                          <p:spTgt spid="564268"/>
                                        </p:tgtEl>
                                        <p:attrNameLst>
                                          <p:attrName>ppt_x</p:attrName>
                                        </p:attrNameLst>
                                      </p:cBhvr>
                                      <p:tavLst>
                                        <p:tav tm="0">
                                          <p:val>
                                            <p:strVal val="#ppt_x"/>
                                          </p:val>
                                        </p:tav>
                                        <p:tav tm="100000">
                                          <p:val>
                                            <p:strVal val="#ppt_x"/>
                                          </p:val>
                                        </p:tav>
                                      </p:tavLst>
                                    </p:anim>
                                    <p:anim calcmode="lin" valueType="num">
                                      <p:cBhvr additive="base">
                                        <p:cTn id="122" dur="500" fill="hold"/>
                                        <p:tgtEl>
                                          <p:spTgt spid="564268"/>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564269"/>
                                        </p:tgtEl>
                                        <p:attrNameLst>
                                          <p:attrName>style.visibility</p:attrName>
                                        </p:attrNameLst>
                                      </p:cBhvr>
                                      <p:to>
                                        <p:strVal val="visible"/>
                                      </p:to>
                                    </p:set>
                                    <p:anim calcmode="lin" valueType="num">
                                      <p:cBhvr additive="base">
                                        <p:cTn id="125" dur="500" fill="hold"/>
                                        <p:tgtEl>
                                          <p:spTgt spid="564269"/>
                                        </p:tgtEl>
                                        <p:attrNameLst>
                                          <p:attrName>ppt_x</p:attrName>
                                        </p:attrNameLst>
                                      </p:cBhvr>
                                      <p:tavLst>
                                        <p:tav tm="0">
                                          <p:val>
                                            <p:strVal val="#ppt_x"/>
                                          </p:val>
                                        </p:tav>
                                        <p:tav tm="100000">
                                          <p:val>
                                            <p:strVal val="#ppt_x"/>
                                          </p:val>
                                        </p:tav>
                                      </p:tavLst>
                                    </p:anim>
                                    <p:anim calcmode="lin" valueType="num">
                                      <p:cBhvr additive="base">
                                        <p:cTn id="126" dur="500" fill="hold"/>
                                        <p:tgtEl>
                                          <p:spTgt spid="564269"/>
                                        </p:tgtEl>
                                        <p:attrNameLst>
                                          <p:attrName>ppt_y</p:attrName>
                                        </p:attrNameLst>
                                      </p:cBhvr>
                                      <p:tavLst>
                                        <p:tav tm="0">
                                          <p:val>
                                            <p:strVal val="0-#ppt_h/2"/>
                                          </p:val>
                                        </p:tav>
                                        <p:tav tm="100000">
                                          <p:val>
                                            <p:strVal val="#ppt_y"/>
                                          </p:val>
                                        </p:tav>
                                      </p:tavLst>
                                    </p:anim>
                                  </p:childTnLst>
                                </p:cTn>
                              </p:par>
                            </p:childTnLst>
                          </p:cTn>
                        </p:par>
                        <p:par>
                          <p:cTn id="127" fill="hold">
                            <p:stCondLst>
                              <p:cond delay="500"/>
                            </p:stCondLst>
                            <p:childTnLst>
                              <p:par>
                                <p:cTn id="128" presetID="4" presetClass="entr" presetSubtype="16" fill="hold" grpId="0" nodeType="afterEffect">
                                  <p:stCondLst>
                                    <p:cond delay="0"/>
                                  </p:stCondLst>
                                  <p:childTnLst>
                                    <p:set>
                                      <p:cBhvr>
                                        <p:cTn id="129" dur="1" fill="hold">
                                          <p:stCondLst>
                                            <p:cond delay="0"/>
                                          </p:stCondLst>
                                        </p:cTn>
                                        <p:tgtEl>
                                          <p:spTgt spid="564259"/>
                                        </p:tgtEl>
                                        <p:attrNameLst>
                                          <p:attrName>style.visibility</p:attrName>
                                        </p:attrNameLst>
                                      </p:cBhvr>
                                      <p:to>
                                        <p:strVal val="visible"/>
                                      </p:to>
                                    </p:set>
                                    <p:animEffect transition="in" filter="box(in)">
                                      <p:cBhvr>
                                        <p:cTn id="130" dur="500"/>
                                        <p:tgtEl>
                                          <p:spTgt spid="564259"/>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5"/>
                                        </p:tgtEl>
                                        <p:attrNameLst>
                                          <p:attrName>style.visibility</p:attrName>
                                        </p:attrNameLst>
                                      </p:cBhvr>
                                      <p:to>
                                        <p:strVal val="visible"/>
                                      </p:to>
                                    </p:set>
                                    <p:anim calcmode="lin" valueType="num">
                                      <p:cBhvr additive="base">
                                        <p:cTn id="135" dur="500" fill="hold"/>
                                        <p:tgtEl>
                                          <p:spTgt spid="5"/>
                                        </p:tgtEl>
                                        <p:attrNameLst>
                                          <p:attrName>ppt_x</p:attrName>
                                        </p:attrNameLst>
                                      </p:cBhvr>
                                      <p:tavLst>
                                        <p:tav tm="0">
                                          <p:val>
                                            <p:strVal val="1+#ppt_w/2"/>
                                          </p:val>
                                        </p:tav>
                                        <p:tav tm="100000">
                                          <p:val>
                                            <p:strVal val="#ppt_x"/>
                                          </p:val>
                                        </p:tav>
                                      </p:tavLst>
                                    </p:anim>
                                    <p:anim calcmode="lin" valueType="num">
                                      <p:cBhvr additive="base">
                                        <p:cTn id="136" dur="500" fill="hold"/>
                                        <p:tgtEl>
                                          <p:spTgt spid="5"/>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564272"/>
                                        </p:tgtEl>
                                        <p:attrNameLst>
                                          <p:attrName>style.visibility</p:attrName>
                                        </p:attrNameLst>
                                      </p:cBhvr>
                                      <p:to>
                                        <p:strVal val="visible"/>
                                      </p:to>
                                    </p:set>
                                    <p:anim calcmode="lin" valueType="num">
                                      <p:cBhvr additive="base">
                                        <p:cTn id="139" dur="500" fill="hold"/>
                                        <p:tgtEl>
                                          <p:spTgt spid="564272"/>
                                        </p:tgtEl>
                                        <p:attrNameLst>
                                          <p:attrName>ppt_x</p:attrName>
                                        </p:attrNameLst>
                                      </p:cBhvr>
                                      <p:tavLst>
                                        <p:tav tm="0">
                                          <p:val>
                                            <p:strVal val="1+#ppt_w/2"/>
                                          </p:val>
                                        </p:tav>
                                        <p:tav tm="100000">
                                          <p:val>
                                            <p:strVal val="#ppt_x"/>
                                          </p:val>
                                        </p:tav>
                                      </p:tavLst>
                                    </p:anim>
                                    <p:anim calcmode="lin" valueType="num">
                                      <p:cBhvr additive="base">
                                        <p:cTn id="140" dur="500" fill="hold"/>
                                        <p:tgtEl>
                                          <p:spTgt spid="564272"/>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564273"/>
                                        </p:tgtEl>
                                        <p:attrNameLst>
                                          <p:attrName>style.visibility</p:attrName>
                                        </p:attrNameLst>
                                      </p:cBhvr>
                                      <p:to>
                                        <p:strVal val="visible"/>
                                      </p:to>
                                    </p:set>
                                    <p:anim calcmode="lin" valueType="num">
                                      <p:cBhvr additive="base">
                                        <p:cTn id="143" dur="500" fill="hold"/>
                                        <p:tgtEl>
                                          <p:spTgt spid="564273"/>
                                        </p:tgtEl>
                                        <p:attrNameLst>
                                          <p:attrName>ppt_x</p:attrName>
                                        </p:attrNameLst>
                                      </p:cBhvr>
                                      <p:tavLst>
                                        <p:tav tm="0">
                                          <p:val>
                                            <p:strVal val="1+#ppt_w/2"/>
                                          </p:val>
                                        </p:tav>
                                        <p:tav tm="100000">
                                          <p:val>
                                            <p:strVal val="#ppt_x"/>
                                          </p:val>
                                        </p:tav>
                                      </p:tavLst>
                                    </p:anim>
                                    <p:anim calcmode="lin" valueType="num">
                                      <p:cBhvr additive="base">
                                        <p:cTn id="144" dur="500" fill="hold"/>
                                        <p:tgtEl>
                                          <p:spTgt spid="564273"/>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2" fill="hold" grpId="0" nodeType="clickEffect">
                                  <p:stCondLst>
                                    <p:cond delay="0"/>
                                  </p:stCondLst>
                                  <p:childTnLst>
                                    <p:set>
                                      <p:cBhvr>
                                        <p:cTn id="148" dur="1" fill="hold">
                                          <p:stCondLst>
                                            <p:cond delay="0"/>
                                          </p:stCondLst>
                                        </p:cTn>
                                        <p:tgtEl>
                                          <p:spTgt spid="564283"/>
                                        </p:tgtEl>
                                        <p:attrNameLst>
                                          <p:attrName>style.visibility</p:attrName>
                                        </p:attrNameLst>
                                      </p:cBhvr>
                                      <p:to>
                                        <p:strVal val="visible"/>
                                      </p:to>
                                    </p:set>
                                    <p:anim calcmode="lin" valueType="num">
                                      <p:cBhvr additive="base">
                                        <p:cTn id="149" dur="500" fill="hold"/>
                                        <p:tgtEl>
                                          <p:spTgt spid="564283"/>
                                        </p:tgtEl>
                                        <p:attrNameLst>
                                          <p:attrName>ppt_x</p:attrName>
                                        </p:attrNameLst>
                                      </p:cBhvr>
                                      <p:tavLst>
                                        <p:tav tm="0">
                                          <p:val>
                                            <p:strVal val="1+#ppt_w/2"/>
                                          </p:val>
                                        </p:tav>
                                        <p:tav tm="100000">
                                          <p:val>
                                            <p:strVal val="#ppt_x"/>
                                          </p:val>
                                        </p:tav>
                                      </p:tavLst>
                                    </p:anim>
                                    <p:anim calcmode="lin" valueType="num">
                                      <p:cBhvr additive="base">
                                        <p:cTn id="150" dur="500" fill="hold"/>
                                        <p:tgtEl>
                                          <p:spTgt spid="564283"/>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564239"/>
                                        </p:tgtEl>
                                        <p:attrNameLst>
                                          <p:attrName>style.visibility</p:attrName>
                                        </p:attrNameLst>
                                      </p:cBhvr>
                                      <p:to>
                                        <p:strVal val="visible"/>
                                      </p:to>
                                    </p:set>
                                    <p:anim calcmode="lin" valueType="num">
                                      <p:cBhvr additive="base">
                                        <p:cTn id="153" dur="500" fill="hold"/>
                                        <p:tgtEl>
                                          <p:spTgt spid="564239"/>
                                        </p:tgtEl>
                                        <p:attrNameLst>
                                          <p:attrName>ppt_x</p:attrName>
                                        </p:attrNameLst>
                                      </p:cBhvr>
                                      <p:tavLst>
                                        <p:tav tm="0">
                                          <p:val>
                                            <p:strVal val="1+#ppt_w/2"/>
                                          </p:val>
                                        </p:tav>
                                        <p:tav tm="100000">
                                          <p:val>
                                            <p:strVal val="#ppt_x"/>
                                          </p:val>
                                        </p:tav>
                                      </p:tavLst>
                                    </p:anim>
                                    <p:anim calcmode="lin" valueType="num">
                                      <p:cBhvr additive="base">
                                        <p:cTn id="154" dur="500" fill="hold"/>
                                        <p:tgtEl>
                                          <p:spTgt spid="564239"/>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2" fill="hold" grpId="0" nodeType="clickEffect">
                                  <p:stCondLst>
                                    <p:cond delay="0"/>
                                  </p:stCondLst>
                                  <p:childTnLst>
                                    <p:set>
                                      <p:cBhvr>
                                        <p:cTn id="158" dur="1" fill="hold">
                                          <p:stCondLst>
                                            <p:cond delay="0"/>
                                          </p:stCondLst>
                                        </p:cTn>
                                        <p:tgtEl>
                                          <p:spTgt spid="564279"/>
                                        </p:tgtEl>
                                        <p:attrNameLst>
                                          <p:attrName>style.visibility</p:attrName>
                                        </p:attrNameLst>
                                      </p:cBhvr>
                                      <p:to>
                                        <p:strVal val="visible"/>
                                      </p:to>
                                    </p:set>
                                    <p:anim calcmode="lin" valueType="num">
                                      <p:cBhvr additive="base">
                                        <p:cTn id="159" dur="500" fill="hold"/>
                                        <p:tgtEl>
                                          <p:spTgt spid="564279"/>
                                        </p:tgtEl>
                                        <p:attrNameLst>
                                          <p:attrName>ppt_x</p:attrName>
                                        </p:attrNameLst>
                                      </p:cBhvr>
                                      <p:tavLst>
                                        <p:tav tm="0">
                                          <p:val>
                                            <p:strVal val="1+#ppt_w/2"/>
                                          </p:val>
                                        </p:tav>
                                        <p:tav tm="100000">
                                          <p:val>
                                            <p:strVal val="#ppt_x"/>
                                          </p:val>
                                        </p:tav>
                                      </p:tavLst>
                                    </p:anim>
                                    <p:anim calcmode="lin" valueType="num">
                                      <p:cBhvr additive="base">
                                        <p:cTn id="160" dur="500" fill="hold"/>
                                        <p:tgtEl>
                                          <p:spTgt spid="564279"/>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564284"/>
                                        </p:tgtEl>
                                        <p:attrNameLst>
                                          <p:attrName>style.visibility</p:attrName>
                                        </p:attrNameLst>
                                      </p:cBhvr>
                                      <p:to>
                                        <p:strVal val="visible"/>
                                      </p:to>
                                    </p:set>
                                    <p:anim calcmode="lin" valueType="num">
                                      <p:cBhvr additive="base">
                                        <p:cTn id="163" dur="500" fill="hold"/>
                                        <p:tgtEl>
                                          <p:spTgt spid="564284"/>
                                        </p:tgtEl>
                                        <p:attrNameLst>
                                          <p:attrName>ppt_x</p:attrName>
                                        </p:attrNameLst>
                                      </p:cBhvr>
                                      <p:tavLst>
                                        <p:tav tm="0">
                                          <p:val>
                                            <p:strVal val="1+#ppt_w/2"/>
                                          </p:val>
                                        </p:tav>
                                        <p:tav tm="100000">
                                          <p:val>
                                            <p:strVal val="#ppt_x"/>
                                          </p:val>
                                        </p:tav>
                                      </p:tavLst>
                                    </p:anim>
                                    <p:anim calcmode="lin" valueType="num">
                                      <p:cBhvr additive="base">
                                        <p:cTn id="164" dur="500" fill="hold"/>
                                        <p:tgtEl>
                                          <p:spTgt spid="564284"/>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564285"/>
                                        </p:tgtEl>
                                        <p:attrNameLst>
                                          <p:attrName>style.visibility</p:attrName>
                                        </p:attrNameLst>
                                      </p:cBhvr>
                                      <p:to>
                                        <p:strVal val="visible"/>
                                      </p:to>
                                    </p:set>
                                    <p:anim calcmode="lin" valueType="num">
                                      <p:cBhvr additive="base">
                                        <p:cTn id="167" dur="500" fill="hold"/>
                                        <p:tgtEl>
                                          <p:spTgt spid="564285"/>
                                        </p:tgtEl>
                                        <p:attrNameLst>
                                          <p:attrName>ppt_x</p:attrName>
                                        </p:attrNameLst>
                                      </p:cBhvr>
                                      <p:tavLst>
                                        <p:tav tm="0">
                                          <p:val>
                                            <p:strVal val="1+#ppt_w/2"/>
                                          </p:val>
                                        </p:tav>
                                        <p:tav tm="100000">
                                          <p:val>
                                            <p:strVal val="#ppt_x"/>
                                          </p:val>
                                        </p:tav>
                                      </p:tavLst>
                                    </p:anim>
                                    <p:anim calcmode="lin" valueType="num">
                                      <p:cBhvr additive="base">
                                        <p:cTn id="168" dur="500" fill="hold"/>
                                        <p:tgtEl>
                                          <p:spTgt spid="564285"/>
                                        </p:tgtEl>
                                        <p:attrNameLst>
                                          <p:attrName>ppt_y</p:attrName>
                                        </p:attrNameLst>
                                      </p:cBhvr>
                                      <p:tavLst>
                                        <p:tav tm="0">
                                          <p:val>
                                            <p:strVal val="#ppt_y"/>
                                          </p:val>
                                        </p:tav>
                                        <p:tav tm="100000">
                                          <p:val>
                                            <p:strVal val="#ppt_y"/>
                                          </p:val>
                                        </p:tav>
                                      </p:tavLst>
                                    </p:anim>
                                  </p:childTnLst>
                                </p:cTn>
                              </p:par>
                            </p:childTnLst>
                          </p:cTn>
                        </p:par>
                        <p:par>
                          <p:cTn id="169" fill="hold">
                            <p:stCondLst>
                              <p:cond delay="500"/>
                            </p:stCondLst>
                            <p:childTnLst>
                              <p:par>
                                <p:cTn id="170" presetID="4" presetClass="entr" presetSubtype="16" fill="hold" grpId="0" nodeType="afterEffect">
                                  <p:stCondLst>
                                    <p:cond delay="0"/>
                                  </p:stCondLst>
                                  <p:childTnLst>
                                    <p:set>
                                      <p:cBhvr>
                                        <p:cTn id="171" dur="1" fill="hold">
                                          <p:stCondLst>
                                            <p:cond delay="0"/>
                                          </p:stCondLst>
                                        </p:cTn>
                                        <p:tgtEl>
                                          <p:spTgt spid="564278"/>
                                        </p:tgtEl>
                                        <p:attrNameLst>
                                          <p:attrName>style.visibility</p:attrName>
                                        </p:attrNameLst>
                                      </p:cBhvr>
                                      <p:to>
                                        <p:strVal val="visible"/>
                                      </p:to>
                                    </p:set>
                                    <p:animEffect transition="in" filter="box(in)">
                                      <p:cBhvr>
                                        <p:cTn id="172" dur="500"/>
                                        <p:tgtEl>
                                          <p:spTgt spid="564278"/>
                                        </p:tgtEl>
                                      </p:cBhvr>
                                    </p:animEffect>
                                  </p:childTnLst>
                                </p:cTn>
                              </p:par>
                            </p:childTnLst>
                          </p:cTn>
                        </p:par>
                      </p:childTnLst>
                    </p:cTn>
                  </p:par>
                  <p:par>
                    <p:cTn id="173" fill="hold">
                      <p:stCondLst>
                        <p:cond delay="indefinite"/>
                      </p:stCondLst>
                      <p:childTnLst>
                        <p:par>
                          <p:cTn id="174" fill="hold">
                            <p:stCondLst>
                              <p:cond delay="0"/>
                            </p:stCondLst>
                            <p:childTnLst>
                              <p:par>
                                <p:cTn id="175" presetID="2" presetClass="entr" presetSubtype="2" fill="hold" nodeType="clickEffect">
                                  <p:stCondLst>
                                    <p:cond delay="0"/>
                                  </p:stCondLst>
                                  <p:childTnLst>
                                    <p:set>
                                      <p:cBhvr>
                                        <p:cTn id="176" dur="1" fill="hold">
                                          <p:stCondLst>
                                            <p:cond delay="0"/>
                                          </p:stCondLst>
                                        </p:cTn>
                                        <p:tgtEl>
                                          <p:spTgt spid="8"/>
                                        </p:tgtEl>
                                        <p:attrNameLst>
                                          <p:attrName>style.visibility</p:attrName>
                                        </p:attrNameLst>
                                      </p:cBhvr>
                                      <p:to>
                                        <p:strVal val="visible"/>
                                      </p:to>
                                    </p:set>
                                    <p:anim calcmode="lin" valueType="num">
                                      <p:cBhvr additive="base">
                                        <p:cTn id="177" dur="500" fill="hold"/>
                                        <p:tgtEl>
                                          <p:spTgt spid="8"/>
                                        </p:tgtEl>
                                        <p:attrNameLst>
                                          <p:attrName>ppt_x</p:attrName>
                                        </p:attrNameLst>
                                      </p:cBhvr>
                                      <p:tavLst>
                                        <p:tav tm="0">
                                          <p:val>
                                            <p:strVal val="1+#ppt_w/2"/>
                                          </p:val>
                                        </p:tav>
                                        <p:tav tm="100000">
                                          <p:val>
                                            <p:strVal val="#ppt_x"/>
                                          </p:val>
                                        </p:tav>
                                      </p:tavLst>
                                    </p:anim>
                                    <p:anim calcmode="lin" valueType="num">
                                      <p:cBhvr additive="base">
                                        <p:cTn id="178" dur="500" fill="hold"/>
                                        <p:tgtEl>
                                          <p:spTgt spid="8"/>
                                        </p:tgtEl>
                                        <p:attrNameLst>
                                          <p:attrName>ppt_y</p:attrName>
                                        </p:attrNameLst>
                                      </p:cBhvr>
                                      <p:tavLst>
                                        <p:tav tm="0">
                                          <p:val>
                                            <p:strVal val="#ppt_y"/>
                                          </p:val>
                                        </p:tav>
                                        <p:tav tm="100000">
                                          <p:val>
                                            <p:strVal val="#ppt_y"/>
                                          </p:val>
                                        </p:tav>
                                      </p:tavLst>
                                    </p:anim>
                                  </p:childTnLst>
                                </p:cTn>
                              </p:par>
                              <p:par>
                                <p:cTn id="179" presetID="2" presetClass="entr" presetSubtype="2" fill="hold" nodeType="withEffect">
                                  <p:stCondLst>
                                    <p:cond delay="0"/>
                                  </p:stCondLst>
                                  <p:childTnLst>
                                    <p:set>
                                      <p:cBhvr>
                                        <p:cTn id="180" dur="1" fill="hold">
                                          <p:stCondLst>
                                            <p:cond delay="0"/>
                                          </p:stCondLst>
                                        </p:cTn>
                                        <p:tgtEl>
                                          <p:spTgt spid="4"/>
                                        </p:tgtEl>
                                        <p:attrNameLst>
                                          <p:attrName>style.visibility</p:attrName>
                                        </p:attrNameLst>
                                      </p:cBhvr>
                                      <p:to>
                                        <p:strVal val="visible"/>
                                      </p:to>
                                    </p:set>
                                    <p:anim calcmode="lin" valueType="num">
                                      <p:cBhvr additive="base">
                                        <p:cTn id="181" dur="500" fill="hold"/>
                                        <p:tgtEl>
                                          <p:spTgt spid="4"/>
                                        </p:tgtEl>
                                        <p:attrNameLst>
                                          <p:attrName>ppt_x</p:attrName>
                                        </p:attrNameLst>
                                      </p:cBhvr>
                                      <p:tavLst>
                                        <p:tav tm="0">
                                          <p:val>
                                            <p:strVal val="1+#ppt_w/2"/>
                                          </p:val>
                                        </p:tav>
                                        <p:tav tm="100000">
                                          <p:val>
                                            <p:strVal val="#ppt_x"/>
                                          </p:val>
                                        </p:tav>
                                      </p:tavLst>
                                    </p:anim>
                                    <p:anim calcmode="lin" valueType="num">
                                      <p:cBhvr additive="base">
                                        <p:cTn id="182" dur="500" fill="hold"/>
                                        <p:tgtEl>
                                          <p:spTgt spid="4"/>
                                        </p:tgtEl>
                                        <p:attrNameLst>
                                          <p:attrName>ppt_y</p:attrName>
                                        </p:attrNameLst>
                                      </p:cBhvr>
                                      <p:tavLst>
                                        <p:tav tm="0">
                                          <p:val>
                                            <p:strVal val="#ppt_y"/>
                                          </p:val>
                                        </p:tav>
                                        <p:tav tm="100000">
                                          <p:val>
                                            <p:strVal val="#ppt_y"/>
                                          </p:val>
                                        </p:tav>
                                      </p:tavLst>
                                    </p:anim>
                                  </p:childTnLst>
                                </p:cTn>
                              </p:par>
                            </p:childTnLst>
                          </p:cTn>
                        </p:par>
                        <p:par>
                          <p:cTn id="183" fill="hold">
                            <p:stCondLst>
                              <p:cond delay="500"/>
                            </p:stCondLst>
                            <p:childTnLst>
                              <p:par>
                                <p:cTn id="184" presetID="2" presetClass="entr" presetSubtype="4" fill="hold" nodeType="afterEffect">
                                  <p:stCondLst>
                                    <p:cond delay="0"/>
                                  </p:stCondLst>
                                  <p:childTnLst>
                                    <p:set>
                                      <p:cBhvr>
                                        <p:cTn id="185" dur="1" fill="hold">
                                          <p:stCondLst>
                                            <p:cond delay="0"/>
                                          </p:stCondLst>
                                        </p:cTn>
                                        <p:tgtEl>
                                          <p:spTgt spid="564255">
                                            <p:txEl>
                                              <p:pRg st="0" end="0"/>
                                            </p:txEl>
                                          </p:spTgt>
                                        </p:tgtEl>
                                        <p:attrNameLst>
                                          <p:attrName>style.visibility</p:attrName>
                                        </p:attrNameLst>
                                      </p:cBhvr>
                                      <p:to>
                                        <p:strVal val="visible"/>
                                      </p:to>
                                    </p:set>
                                    <p:anim calcmode="lin" valueType="num">
                                      <p:cBhvr additive="base">
                                        <p:cTn id="186" dur="500" fill="hold"/>
                                        <p:tgtEl>
                                          <p:spTgt spid="564255">
                                            <p:txEl>
                                              <p:pRg st="0" end="0"/>
                                            </p:txEl>
                                          </p:spTgt>
                                        </p:tgtEl>
                                        <p:attrNameLst>
                                          <p:attrName>ppt_x</p:attrName>
                                        </p:attrNameLst>
                                      </p:cBhvr>
                                      <p:tavLst>
                                        <p:tav tm="0">
                                          <p:val>
                                            <p:strVal val="#ppt_x"/>
                                          </p:val>
                                        </p:tav>
                                        <p:tav tm="100000">
                                          <p:val>
                                            <p:strVal val="#ppt_x"/>
                                          </p:val>
                                        </p:tav>
                                      </p:tavLst>
                                    </p:anim>
                                    <p:anim calcmode="lin" valueType="num">
                                      <p:cBhvr additive="base">
                                        <p:cTn id="187" dur="500" fill="hold"/>
                                        <p:tgtEl>
                                          <p:spTgt spid="5642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4" fill="hold" grpId="0" nodeType="clickEffect">
                                  <p:stCondLst>
                                    <p:cond delay="0"/>
                                  </p:stCondLst>
                                  <p:childTnLst>
                                    <p:set>
                                      <p:cBhvr>
                                        <p:cTn id="191" dur="1" fill="hold">
                                          <p:stCondLst>
                                            <p:cond delay="0"/>
                                          </p:stCondLst>
                                        </p:cTn>
                                        <p:tgtEl>
                                          <p:spTgt spid="564267"/>
                                        </p:tgtEl>
                                        <p:attrNameLst>
                                          <p:attrName>style.visibility</p:attrName>
                                        </p:attrNameLst>
                                      </p:cBhvr>
                                      <p:to>
                                        <p:strVal val="visible"/>
                                      </p:to>
                                    </p:set>
                                    <p:anim calcmode="lin" valueType="num">
                                      <p:cBhvr additive="base">
                                        <p:cTn id="192" dur="500" fill="hold"/>
                                        <p:tgtEl>
                                          <p:spTgt spid="564267"/>
                                        </p:tgtEl>
                                        <p:attrNameLst>
                                          <p:attrName>ppt_x</p:attrName>
                                        </p:attrNameLst>
                                      </p:cBhvr>
                                      <p:tavLst>
                                        <p:tav tm="0">
                                          <p:val>
                                            <p:strVal val="#ppt_x"/>
                                          </p:val>
                                        </p:tav>
                                        <p:tav tm="100000">
                                          <p:val>
                                            <p:strVal val="#ppt_x"/>
                                          </p:val>
                                        </p:tav>
                                      </p:tavLst>
                                    </p:anim>
                                    <p:anim calcmode="lin" valueType="num">
                                      <p:cBhvr additive="base">
                                        <p:cTn id="193" dur="500" fill="hold"/>
                                        <p:tgtEl>
                                          <p:spTgt spid="564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2" grpId="0" animBg="1"/>
      <p:bldP spid="564233" grpId="0" animBg="1"/>
      <p:bldP spid="564234" grpId="0" animBg="1"/>
      <p:bldP spid="564235" grpId="0" animBg="1"/>
      <p:bldP spid="564236" grpId="0"/>
      <p:bldP spid="564237" grpId="0" animBg="1"/>
      <p:bldP spid="564238" grpId="0"/>
      <p:bldP spid="564239" grpId="0" animBg="1"/>
      <p:bldP spid="564240" grpId="0" animBg="1"/>
      <p:bldP spid="564247" grpId="0" animBg="1"/>
      <p:bldP spid="564248" grpId="0" animBg="1"/>
      <p:bldP spid="564256" grpId="0" animBg="1"/>
      <p:bldP spid="564257" grpId="0" animBg="1"/>
      <p:bldP spid="564258" grpId="0" animBg="1"/>
      <p:bldP spid="564259" grpId="0" animBg="1"/>
      <p:bldP spid="564260" grpId="0" animBg="1"/>
      <p:bldP spid="564267" grpId="0" animBg="1"/>
      <p:bldP spid="564268" grpId="0" animBg="1"/>
      <p:bldP spid="564269" grpId="0"/>
      <p:bldP spid="564270" grpId="0" animBg="1"/>
      <p:bldP spid="564271" grpId="0" animBg="1"/>
      <p:bldP spid="564272" grpId="0" animBg="1"/>
      <p:bldP spid="564273" grpId="0" animBg="1"/>
      <p:bldP spid="564274" grpId="0" animBg="1"/>
      <p:bldP spid="564275" grpId="0" animBg="1"/>
      <p:bldP spid="564276" grpId="0"/>
      <p:bldP spid="564277" grpId="0" animBg="1"/>
      <p:bldP spid="564278" grpId="0" animBg="1"/>
      <p:bldP spid="564279" grpId="0" animBg="1"/>
      <p:bldP spid="564283" grpId="0" animBg="1"/>
      <p:bldP spid="564284" grpId="0" animBg="1"/>
      <p:bldP spid="564285" grpId="0"/>
      <p:bldP spid="564286" grpId="0"/>
      <p:bldP spid="564287"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normAutofit/>
          </a:bodyPr>
          <a:lstStyle/>
          <a:p>
            <a:r>
              <a:rPr lang="zh-CN" altLang="en-US" smtClean="0"/>
              <a:t>消息认证保护通信双方数据交换不被第三方侵犯</a:t>
            </a:r>
            <a:endParaRPr lang="en-US" altLang="zh-CN" smtClean="0"/>
          </a:p>
          <a:p>
            <a:r>
              <a:rPr lang="zh-CN" altLang="en-US" smtClean="0"/>
              <a:t>不保证双方自身的相互欺骗，如：</a:t>
            </a:r>
            <a:endParaRPr lang="en-US" altLang="zh-CN" smtClean="0"/>
          </a:p>
          <a:p>
            <a:pPr lvl="1"/>
            <a:r>
              <a:rPr lang="en-US" altLang="zh-CN" smtClean="0"/>
              <a:t>B</a:t>
            </a:r>
            <a:r>
              <a:rPr lang="zh-CN" altLang="en-US" smtClean="0"/>
              <a:t>伪造一个不同的消息，但声称是从</a:t>
            </a:r>
            <a:r>
              <a:rPr lang="en-US" altLang="zh-CN" smtClean="0"/>
              <a:t>A</a:t>
            </a:r>
            <a:r>
              <a:rPr lang="zh-CN" altLang="zh-CN" smtClean="0"/>
              <a:t>收到的。</a:t>
            </a:r>
            <a:endParaRPr lang="zh-CN" altLang="zh-CN" smtClean="0"/>
          </a:p>
          <a:p>
            <a:pPr lvl="1"/>
            <a:r>
              <a:rPr lang="en-US" altLang="zh-CN" smtClean="0"/>
              <a:t>A</a:t>
            </a:r>
            <a:r>
              <a:rPr lang="zh-CN" altLang="zh-CN" smtClean="0"/>
              <a:t>可以否认发过该消息，</a:t>
            </a:r>
            <a:r>
              <a:rPr lang="en-US" altLang="zh-CN" smtClean="0"/>
              <a:t>B</a:t>
            </a:r>
            <a:r>
              <a:rPr lang="zh-CN" altLang="zh-CN" smtClean="0"/>
              <a:t>无法证明</a:t>
            </a:r>
            <a:r>
              <a:rPr lang="en-US" altLang="zh-CN" smtClean="0"/>
              <a:t>A</a:t>
            </a:r>
            <a:r>
              <a:rPr lang="zh-CN" altLang="zh-CN" smtClean="0"/>
              <a:t>确实发了该消息。</a:t>
            </a:r>
            <a:endParaRPr lang="zh-CN" altLang="zh-CN" smtClean="0"/>
          </a:p>
          <a:p>
            <a:r>
              <a:rPr lang="zh-CN" altLang="en-US" smtClean="0"/>
              <a:t>例如：通过</a:t>
            </a:r>
            <a:r>
              <a:rPr lang="en-US" altLang="zh-CN" smtClean="0"/>
              <a:t>Email</a:t>
            </a:r>
            <a:r>
              <a:rPr lang="zh-CN" altLang="en-US" smtClean="0"/>
              <a:t>向股票经纪人发出执行某项交易的命令；股票交易亏损后抵赖发出过命令。</a:t>
            </a:r>
            <a:endParaRPr lang="zh-CN" altLang="en-US" dirty="0" smtClean="0"/>
          </a:p>
        </p:txBody>
      </p:sp>
      <p:sp>
        <p:nvSpPr>
          <p:cNvPr id="6146" name="Rectangle 2"/>
          <p:cNvSpPr>
            <a:spLocks noGrp="1" noChangeArrowheads="1"/>
          </p:cNvSpPr>
          <p:nvPr>
            <p:ph type="title"/>
          </p:nvPr>
        </p:nvSpPr>
        <p:spPr/>
        <p:txBody>
          <a:bodyPr/>
          <a:lstStyle/>
          <a:p>
            <a:r>
              <a:rPr lang="zh-CN" altLang="en-US" smtClean="0"/>
              <a:t>数字签名需求</a:t>
            </a:r>
            <a:endParaRPr lang="zh-CN" altLang="en-US"/>
          </a:p>
        </p:txBody>
      </p:sp>
    </p:spTree>
  </p:cSld>
  <p:clrMapOvr>
    <a:masterClrMapping/>
  </p:clrMapOvr>
  <p:transition spd="slow">
    <p:pull/>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idx="1"/>
          </p:nvPr>
        </p:nvSpPr>
        <p:spPr/>
        <p:txBody>
          <a:bodyPr>
            <a:normAutofit fontScale="92500" lnSpcReduction="20000"/>
          </a:bodyPr>
          <a:lstStyle/>
          <a:p>
            <a:r>
              <a:rPr lang="zh-CN" altLang="en-US" smtClean="0"/>
              <a:t>防止</a:t>
            </a:r>
            <a:r>
              <a:rPr lang="zh-CN" altLang="en-US"/>
              <a:t>源点或终点否认的认证</a:t>
            </a:r>
            <a:r>
              <a:rPr lang="zh-CN" altLang="en-US" smtClean="0"/>
              <a:t>技术</a:t>
            </a:r>
            <a:endParaRPr lang="en-US" altLang="zh-CN" smtClean="0"/>
          </a:p>
          <a:p>
            <a:r>
              <a:rPr lang="zh-CN" altLang="en-US" smtClean="0"/>
              <a:t>传统（笔迹）签名的模拟，</a:t>
            </a:r>
            <a:r>
              <a:rPr lang="zh-CN" altLang="en-US" smtClean="0">
                <a:sym typeface="Wingdings" panose="05000000000000000000" pitchFamily="2" charset="2"/>
              </a:rPr>
              <a:t>传统签名基本特点</a:t>
            </a:r>
            <a:r>
              <a:rPr lang="zh-CN" altLang="en-US">
                <a:sym typeface="Wingdings" panose="05000000000000000000" pitchFamily="2" charset="2"/>
              </a:rPr>
              <a:t>：</a:t>
            </a:r>
            <a:endParaRPr lang="en-US" altLang="zh-CN">
              <a:sym typeface="Wingdings" panose="05000000000000000000" pitchFamily="2" charset="2"/>
            </a:endParaRPr>
          </a:p>
          <a:p>
            <a:pPr lvl="1"/>
            <a:r>
              <a:rPr lang="zh-CN" altLang="en-US" smtClean="0">
                <a:sym typeface="Wingdings" panose="05000000000000000000" pitchFamily="2" charset="2"/>
              </a:rPr>
              <a:t>能</a:t>
            </a:r>
            <a:r>
              <a:rPr lang="zh-CN" altLang="en-US">
                <a:sym typeface="Wingdings" panose="05000000000000000000" pitchFamily="2" charset="2"/>
              </a:rPr>
              <a:t>与被签的文件在物理上不可分割</a:t>
            </a:r>
            <a:endParaRPr lang="zh-CN" altLang="en-US">
              <a:sym typeface="Wingdings" panose="05000000000000000000" pitchFamily="2" charset="2"/>
            </a:endParaRPr>
          </a:p>
          <a:p>
            <a:pPr lvl="1"/>
            <a:r>
              <a:rPr lang="zh-CN" altLang="en-US" smtClean="0">
                <a:sym typeface="Wingdings" panose="05000000000000000000" pitchFamily="2" charset="2"/>
              </a:rPr>
              <a:t>签名</a:t>
            </a:r>
            <a:r>
              <a:rPr lang="zh-CN" altLang="en-US">
                <a:sym typeface="Wingdings" panose="05000000000000000000" pitchFamily="2" charset="2"/>
              </a:rPr>
              <a:t>者不能否认自己的签名</a:t>
            </a:r>
            <a:endParaRPr lang="zh-CN" altLang="en-US">
              <a:sym typeface="Wingdings" panose="05000000000000000000" pitchFamily="2" charset="2"/>
            </a:endParaRPr>
          </a:p>
          <a:p>
            <a:pPr lvl="1"/>
            <a:r>
              <a:rPr lang="zh-CN" altLang="en-US" smtClean="0">
                <a:sym typeface="Wingdings" panose="05000000000000000000" pitchFamily="2" charset="2"/>
              </a:rPr>
              <a:t>签名</a:t>
            </a:r>
            <a:r>
              <a:rPr lang="zh-CN" altLang="en-US">
                <a:sym typeface="Wingdings" panose="05000000000000000000" pitchFamily="2" charset="2"/>
              </a:rPr>
              <a:t>不能被</a:t>
            </a:r>
            <a:r>
              <a:rPr lang="zh-CN" altLang="en-US" smtClean="0">
                <a:sym typeface="Wingdings" panose="05000000000000000000" pitchFamily="2" charset="2"/>
              </a:rPr>
              <a:t>伪造</a:t>
            </a:r>
            <a:endParaRPr lang="zh-CN" altLang="en-US" smtClean="0">
              <a:sym typeface="Wingdings" panose="05000000000000000000" pitchFamily="2" charset="2"/>
            </a:endParaRPr>
          </a:p>
          <a:p>
            <a:pPr lvl="1"/>
            <a:r>
              <a:rPr lang="zh-CN" altLang="en-US" smtClean="0">
                <a:sym typeface="Wingdings" panose="05000000000000000000" pitchFamily="2" charset="2"/>
              </a:rPr>
              <a:t>容易被验证</a:t>
            </a:r>
            <a:endParaRPr lang="zh-CN" altLang="en-US" smtClean="0">
              <a:sym typeface="Wingdings" panose="05000000000000000000" pitchFamily="2" charset="2"/>
            </a:endParaRPr>
          </a:p>
          <a:p>
            <a:r>
              <a:rPr lang="zh-CN" altLang="en-US" smtClean="0">
                <a:sym typeface="Wingdings" panose="05000000000000000000" pitchFamily="2" charset="2"/>
              </a:rPr>
              <a:t>数字签名是传统签名的数字化，基本要求：</a:t>
            </a:r>
            <a:endParaRPr lang="en-US" altLang="zh-CN" smtClean="0">
              <a:sym typeface="Wingdings" panose="05000000000000000000" pitchFamily="2" charset="2"/>
            </a:endParaRPr>
          </a:p>
          <a:p>
            <a:pPr lvl="1"/>
            <a:r>
              <a:rPr lang="zh-CN" altLang="en-US" smtClean="0">
                <a:sym typeface="Wingdings" panose="05000000000000000000" pitchFamily="2" charset="2"/>
              </a:rPr>
              <a:t>能与所签文件“绑定”</a:t>
            </a:r>
            <a:endParaRPr lang="zh-CN" altLang="en-US" smtClean="0">
              <a:sym typeface="Wingdings" panose="05000000000000000000" pitchFamily="2" charset="2"/>
            </a:endParaRPr>
          </a:p>
          <a:p>
            <a:pPr lvl="1"/>
            <a:r>
              <a:rPr lang="zh-CN" altLang="en-US" smtClean="0">
                <a:sym typeface="Wingdings" panose="05000000000000000000" pitchFamily="2" charset="2"/>
              </a:rPr>
              <a:t>签名者不能否认自己的签名</a:t>
            </a:r>
            <a:endParaRPr lang="zh-CN" altLang="en-US" smtClean="0">
              <a:sym typeface="Wingdings" panose="05000000000000000000" pitchFamily="2" charset="2"/>
            </a:endParaRPr>
          </a:p>
          <a:p>
            <a:pPr lvl="1"/>
            <a:r>
              <a:rPr lang="zh-CN" altLang="en-US" smtClean="0">
                <a:sym typeface="Wingdings" panose="05000000000000000000" pitchFamily="2" charset="2"/>
              </a:rPr>
              <a:t>签名不能被伪造</a:t>
            </a:r>
            <a:endParaRPr lang="zh-CN" altLang="en-US" smtClean="0">
              <a:sym typeface="Wingdings" panose="05000000000000000000" pitchFamily="2" charset="2"/>
            </a:endParaRPr>
          </a:p>
          <a:p>
            <a:pPr lvl="1"/>
            <a:r>
              <a:rPr lang="zh-CN" altLang="en-US" smtClean="0">
                <a:sym typeface="Wingdings" panose="05000000000000000000" pitchFamily="2" charset="2"/>
              </a:rPr>
              <a:t>容易被自动验证</a:t>
            </a:r>
            <a:endParaRPr lang="zh-CN" altLang="en-US" dirty="0" smtClean="0"/>
          </a:p>
        </p:txBody>
      </p:sp>
      <p:sp>
        <p:nvSpPr>
          <p:cNvPr id="41993" name="Rectangle 9"/>
          <p:cNvSpPr>
            <a:spLocks noGrp="1" noChangeArrowheads="1"/>
          </p:cNvSpPr>
          <p:nvPr>
            <p:ph type="title"/>
          </p:nvPr>
        </p:nvSpPr>
        <p:spPr/>
        <p:txBody>
          <a:bodyPr/>
          <a:lstStyle/>
          <a:p>
            <a:r>
              <a:rPr lang="zh-CN" altLang="en-US" smtClean="0"/>
              <a:t>数字签名</a:t>
            </a:r>
            <a:endParaRPr lang="zh-CN" altLang="en-US" dirty="0"/>
          </a:p>
        </p:txBody>
      </p:sp>
    </p:spTree>
  </p:cSld>
  <p:clrMapOvr>
    <a:masterClrMapping/>
  </p:clrMapOvr>
  <p:transition spd="slow">
    <p:pull/>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sym typeface="Wingdings" panose="05000000000000000000" pitchFamily="2" charset="2"/>
              </a:rPr>
              <a:t>以方式分</a:t>
            </a:r>
            <a:endParaRPr lang="zh-CN" altLang="en-US" smtClean="0">
              <a:sym typeface="Wingdings" panose="05000000000000000000" pitchFamily="2" charset="2"/>
            </a:endParaRPr>
          </a:p>
          <a:p>
            <a:pPr lvl="1"/>
            <a:r>
              <a:rPr lang="zh-CN" altLang="en-US" smtClean="0"/>
              <a:t>直接数字签名</a:t>
            </a:r>
            <a:endParaRPr lang="en-US" altLang="zh-CN" smtClean="0"/>
          </a:p>
          <a:p>
            <a:pPr lvl="1"/>
            <a:r>
              <a:rPr lang="zh-CN" altLang="en-US" smtClean="0"/>
              <a:t>仲裁数字签名</a:t>
            </a:r>
            <a:endParaRPr lang="en-US" altLang="zh-CN" smtClean="0">
              <a:sym typeface="Wingdings" panose="05000000000000000000" pitchFamily="2" charset="2"/>
            </a:endParaRPr>
          </a:p>
          <a:p>
            <a:r>
              <a:rPr lang="zh-CN" altLang="en-US" smtClean="0">
                <a:sym typeface="Wingdings" panose="05000000000000000000" pitchFamily="2" charset="2"/>
              </a:rPr>
              <a:t>以安全性分</a:t>
            </a:r>
            <a:endParaRPr lang="zh-CN" altLang="en-US" smtClean="0">
              <a:sym typeface="Wingdings" panose="05000000000000000000" pitchFamily="2" charset="2"/>
            </a:endParaRPr>
          </a:p>
          <a:p>
            <a:pPr lvl="1"/>
            <a:r>
              <a:rPr lang="zh-CN" altLang="en-US" smtClean="0">
                <a:sym typeface="Wingdings" panose="05000000000000000000" pitchFamily="2" charset="2"/>
              </a:rPr>
              <a:t>无条件安全的数字签名</a:t>
            </a:r>
            <a:endParaRPr lang="zh-CN" altLang="en-US" smtClean="0">
              <a:sym typeface="Wingdings" panose="05000000000000000000" pitchFamily="2" charset="2"/>
            </a:endParaRPr>
          </a:p>
          <a:p>
            <a:pPr lvl="1"/>
            <a:r>
              <a:rPr lang="zh-CN" altLang="en-US" smtClean="0">
                <a:sym typeface="Wingdings" panose="05000000000000000000" pitchFamily="2" charset="2"/>
              </a:rPr>
              <a:t>计算上安全的数字签名</a:t>
            </a:r>
            <a:endParaRPr lang="zh-CN" altLang="en-US" smtClean="0">
              <a:sym typeface="Wingdings" panose="05000000000000000000" pitchFamily="2" charset="2"/>
            </a:endParaRPr>
          </a:p>
          <a:p>
            <a:r>
              <a:rPr lang="zh-CN" altLang="en-US" smtClean="0">
                <a:sym typeface="Wingdings" panose="05000000000000000000" pitchFamily="2" charset="2"/>
              </a:rPr>
              <a:t>以可签名次数分</a:t>
            </a:r>
            <a:endParaRPr lang="zh-CN" altLang="en-US" smtClean="0">
              <a:sym typeface="Wingdings" panose="05000000000000000000" pitchFamily="2" charset="2"/>
            </a:endParaRPr>
          </a:p>
          <a:p>
            <a:pPr lvl="1"/>
            <a:r>
              <a:rPr lang="zh-CN" altLang="en-US" smtClean="0">
                <a:sym typeface="Wingdings" panose="05000000000000000000" pitchFamily="2" charset="2"/>
              </a:rPr>
              <a:t>一次性的数字签名</a:t>
            </a:r>
            <a:endParaRPr lang="zh-CN" altLang="en-US" smtClean="0">
              <a:sym typeface="Wingdings" panose="05000000000000000000" pitchFamily="2" charset="2"/>
            </a:endParaRPr>
          </a:p>
          <a:p>
            <a:pPr lvl="1"/>
            <a:r>
              <a:rPr lang="zh-CN" altLang="en-US" smtClean="0">
                <a:sym typeface="Wingdings" panose="05000000000000000000" pitchFamily="2" charset="2"/>
              </a:rPr>
              <a:t>多次性的数字签名</a:t>
            </a:r>
            <a:endParaRPr lang="zh-CN" altLang="en-US" smtClean="0">
              <a:sym typeface="Wingdings" panose="05000000000000000000" pitchFamily="2" charset="2"/>
            </a:endParaRPr>
          </a:p>
          <a:p>
            <a:endParaRPr lang="zh-CN" altLang="en-US" dirty="0"/>
          </a:p>
        </p:txBody>
      </p:sp>
      <p:sp>
        <p:nvSpPr>
          <p:cNvPr id="7" name="标题 6"/>
          <p:cNvSpPr>
            <a:spLocks noGrp="1"/>
          </p:cNvSpPr>
          <p:nvPr>
            <p:ph type="title"/>
          </p:nvPr>
        </p:nvSpPr>
        <p:spPr/>
        <p:txBody>
          <a:bodyPr/>
          <a:lstStyle/>
          <a:p>
            <a:r>
              <a:rPr lang="zh-CN" altLang="en-US" smtClean="0"/>
              <a:t>数字签名分类</a:t>
            </a:r>
            <a:endParaRPr lang="zh-CN" altLang="en-US" dirty="0"/>
          </a:p>
        </p:txBody>
      </p:sp>
    </p:spTree>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1" name="Rectangle 3"/>
          <p:cNvSpPr>
            <a:spLocks noGrp="1" noChangeArrowheads="1"/>
          </p:cNvSpPr>
          <p:nvPr>
            <p:ph idx="1"/>
          </p:nvPr>
        </p:nvSpPr>
        <p:spPr/>
        <p:txBody>
          <a:bodyPr>
            <a:normAutofit fontScale="92500"/>
          </a:bodyPr>
          <a:lstStyle/>
          <a:p>
            <a:r>
              <a:rPr lang="zh-CN" altLang="en-US" smtClean="0"/>
              <a:t>认证交换机制（</a:t>
            </a:r>
            <a:r>
              <a:rPr lang="en-US" altLang="zh-CN" smtClean="0"/>
              <a:t>authentication exchange</a:t>
            </a:r>
            <a:r>
              <a:rPr lang="zh-CN" altLang="en-US" smtClean="0"/>
              <a:t>） </a:t>
            </a:r>
            <a:endParaRPr lang="zh-CN" altLang="en-US" smtClean="0"/>
          </a:p>
          <a:p>
            <a:pPr lvl="1"/>
            <a:r>
              <a:rPr lang="zh-CN" altLang="en-US" smtClean="0"/>
              <a:t>在认证者和被认证者</a:t>
            </a:r>
            <a:r>
              <a:rPr lang="zh-CN" altLang="en-US"/>
              <a:t>之间共享某些信息</a:t>
            </a:r>
            <a:r>
              <a:rPr lang="zh-CN" altLang="en-US" smtClean="0"/>
              <a:t>实现认证</a:t>
            </a:r>
            <a:endParaRPr lang="zh-CN" altLang="en-US" smtClean="0"/>
          </a:p>
          <a:p>
            <a:r>
              <a:rPr lang="zh-CN" altLang="en-US" smtClean="0"/>
              <a:t>业务填充机制（</a:t>
            </a:r>
            <a:r>
              <a:rPr lang="en-US" altLang="zh-CN" smtClean="0"/>
              <a:t>traffic padding</a:t>
            </a:r>
            <a:r>
              <a:rPr lang="zh-CN" altLang="en-US" smtClean="0"/>
              <a:t>）</a:t>
            </a:r>
            <a:endParaRPr lang="zh-CN" altLang="en-US" smtClean="0"/>
          </a:p>
          <a:p>
            <a:pPr lvl="1"/>
            <a:r>
              <a:rPr lang="zh-CN" altLang="en-US" smtClean="0"/>
              <a:t>发送额外数据掩盖正常通信流量特征，保护业务流机密性</a:t>
            </a:r>
            <a:endParaRPr lang="zh-CN" altLang="en-US" smtClean="0"/>
          </a:p>
          <a:p>
            <a:r>
              <a:rPr lang="zh-CN" altLang="en-AU" smtClean="0"/>
              <a:t>路由控制（</a:t>
            </a:r>
            <a:r>
              <a:rPr lang="en-US" altLang="zh-CN" smtClean="0"/>
              <a:t>Routing Control</a:t>
            </a:r>
            <a:r>
              <a:rPr lang="zh-CN" altLang="en-US" smtClean="0"/>
              <a:t>）</a:t>
            </a:r>
            <a:endParaRPr lang="zh-CN" altLang="en-US" smtClean="0"/>
          </a:p>
          <a:p>
            <a:pPr lvl="1"/>
            <a:r>
              <a:rPr lang="zh-CN" altLang="en-US" smtClean="0"/>
              <a:t>控制路由过程进行安全保护 </a:t>
            </a:r>
            <a:endParaRPr lang="zh-CN" altLang="en-US" smtClean="0"/>
          </a:p>
          <a:p>
            <a:r>
              <a:rPr lang="zh-CN" altLang="en-AU" smtClean="0"/>
              <a:t>公正机制（</a:t>
            </a:r>
            <a:r>
              <a:rPr lang="en-US" altLang="zh-CN" smtClean="0"/>
              <a:t>Notarization</a:t>
            </a:r>
            <a:r>
              <a:rPr lang="zh-CN" altLang="en-US" smtClean="0"/>
              <a:t>）</a:t>
            </a:r>
            <a:endParaRPr lang="zh-CN" altLang="en-US" smtClean="0"/>
          </a:p>
          <a:p>
            <a:pPr lvl="1"/>
            <a:r>
              <a:rPr lang="zh-CN" altLang="en-US" smtClean="0"/>
              <a:t>利用可信第三方来实现安全功能</a:t>
            </a:r>
            <a:endParaRPr lang="zh-CN" altLang="en-US" smtClean="0"/>
          </a:p>
          <a:p>
            <a:endParaRPr lang="zh-CN" altLang="en-US"/>
          </a:p>
        </p:txBody>
      </p:sp>
      <p:sp>
        <p:nvSpPr>
          <p:cNvPr id="647170" name="Rectangle 2"/>
          <p:cNvSpPr>
            <a:spLocks noGrp="1" noChangeArrowheads="1"/>
          </p:cNvSpPr>
          <p:nvPr>
            <p:ph type="title"/>
          </p:nvPr>
        </p:nvSpPr>
        <p:spPr/>
        <p:txBody>
          <a:bodyPr/>
          <a:lstStyle/>
          <a:p>
            <a:r>
              <a:rPr lang="en-US" smtClean="0"/>
              <a:t>X.800</a:t>
            </a:r>
            <a:r>
              <a:rPr lang="zh-CN" altLang="en-US" smtClean="0"/>
              <a:t>规定的安全机制（续）</a:t>
            </a:r>
            <a:endParaRPr lang="zh-CN" altLang="en-US"/>
          </a:p>
        </p:txBody>
      </p:sp>
      <p:sp>
        <p:nvSpPr>
          <p:cNvPr id="4" name="日期占位符 3"/>
          <p:cNvSpPr>
            <a:spLocks noGrp="1"/>
          </p:cNvSpPr>
          <p:nvPr>
            <p:ph type="dt" sz="half" idx="2"/>
          </p:nvPr>
        </p:nvSpPr>
        <p:spPr/>
        <p:txBody>
          <a:bodyPr/>
          <a:lstStyle/>
          <a:p>
            <a:fld id="{4B5B7406-CD35-4DD4-BCA6-BB7A398ECF46}" type="datetime1">
              <a:rPr lang="zh-CN" altLang="en-US"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sz="4400">
                <a:latin typeface="Times New Roman" panose="02020603050405020304" pitchFamily="18" charset="0"/>
              </a:rPr>
              <a:t>直接数字签名</a:t>
            </a:r>
            <a:endParaRPr lang="zh-CN" altLang="en-US" sz="4400">
              <a:latin typeface="Times New Roman" panose="02020603050405020304" pitchFamily="18" charset="0"/>
            </a:endParaRPr>
          </a:p>
        </p:txBody>
      </p:sp>
      <p:sp>
        <p:nvSpPr>
          <p:cNvPr id="86" name="日期占位符 3"/>
          <p:cNvSpPr>
            <a:spLocks noGrp="1"/>
          </p:cNvSpPr>
          <p:nvPr>
            <p:ph type="dt" sz="half" idx="2"/>
          </p:nvPr>
        </p:nvSpPr>
        <p:spPr>
          <a:xfrm>
            <a:off x="457200" y="6248400"/>
            <a:ext cx="2133600" cy="457200"/>
          </a:xfrm>
          <a:prstGeom prst="rect">
            <a:avLst/>
          </a:prstGeom>
        </p:spPr>
        <p:txBody>
          <a:bodyPr/>
          <a:lstStyle/>
          <a:p>
            <a:fld id="{2B4183B1-5BEA-4FD4-87AC-61E9741A039F}" type="datetime1">
              <a:rPr lang="zh-CN" altLang="en-US"/>
            </a:fld>
            <a:endParaRPr lang="en-US" altLang="zh-CN"/>
          </a:p>
        </p:txBody>
      </p:sp>
      <p:sp>
        <p:nvSpPr>
          <p:cNvPr id="578564" name="Rectangle 4"/>
          <p:cNvSpPr>
            <a:spLocks noRot="1" noChangeArrowheads="1"/>
          </p:cNvSpPr>
          <p:nvPr/>
        </p:nvSpPr>
        <p:spPr bwMode="auto">
          <a:xfrm>
            <a:off x="1116013" y="1196975"/>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b="1">
              <a:latin typeface="Times New Roman" panose="02020603050405020304" pitchFamily="18" charset="0"/>
            </a:endParaRPr>
          </a:p>
        </p:txBody>
      </p:sp>
      <p:grpSp>
        <p:nvGrpSpPr>
          <p:cNvPr id="578565" name="Group 5"/>
          <p:cNvGrpSpPr/>
          <p:nvPr/>
        </p:nvGrpSpPr>
        <p:grpSpPr bwMode="auto">
          <a:xfrm>
            <a:off x="3491904" y="1480766"/>
            <a:ext cx="2016125" cy="576262"/>
            <a:chOff x="1202" y="799"/>
            <a:chExt cx="1270" cy="363"/>
          </a:xfrm>
        </p:grpSpPr>
        <p:sp>
          <p:nvSpPr>
            <p:cNvPr id="578566" name="Line 6"/>
            <p:cNvSpPr>
              <a:spLocks noChangeShapeType="1"/>
            </p:cNvSpPr>
            <p:nvPr/>
          </p:nvSpPr>
          <p:spPr bwMode="auto">
            <a:xfrm>
              <a:off x="1292" y="1161"/>
              <a:ext cx="1180"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67" name="Text Box 7"/>
            <p:cNvSpPr txBox="1">
              <a:spLocks noChangeArrowheads="1"/>
            </p:cNvSpPr>
            <p:nvPr/>
          </p:nvSpPr>
          <p:spPr bwMode="auto">
            <a:xfrm>
              <a:off x="1202" y="799"/>
              <a:ext cx="1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anose="02020603050405020304" pitchFamily="18" charset="0"/>
                </a:rPr>
                <a:t>S</a:t>
              </a:r>
              <a:r>
                <a:rPr kumimoji="1" lang="en-US" altLang="zh-CN" sz="2400" b="1" baseline="-25000">
                  <a:solidFill>
                    <a:srgbClr val="C22A8F"/>
                  </a:solidFill>
                  <a:latin typeface="Times New Roman" panose="02020603050405020304" pitchFamily="18" charset="0"/>
                </a:rPr>
                <a:t>a</a:t>
              </a:r>
              <a:r>
                <a:rPr kumimoji="1" lang="zh-CN" altLang="en-US" sz="2400" b="1">
                  <a:solidFill>
                    <a:srgbClr val="C22A8F"/>
                  </a:solidFill>
                  <a:latin typeface="Times New Roman" panose="02020603050405020304" pitchFamily="18" charset="0"/>
                </a:rPr>
                <a:t>（</a:t>
              </a:r>
              <a:r>
                <a:rPr kumimoji="1" lang="en-US" altLang="zh-CN" sz="2400" b="1">
                  <a:solidFill>
                    <a:srgbClr val="C22A8F"/>
                  </a:solidFill>
                  <a:latin typeface="Times New Roman" panose="02020603050405020304" pitchFamily="18" charset="0"/>
                </a:rPr>
                <a:t>M</a:t>
              </a:r>
              <a:r>
                <a:rPr kumimoji="1" lang="zh-CN" altLang="en-US" sz="2400" b="1">
                  <a:solidFill>
                    <a:srgbClr val="C22A8F"/>
                  </a:solidFill>
                  <a:latin typeface="Times New Roman" panose="02020603050405020304" pitchFamily="18" charset="0"/>
                </a:rPr>
                <a:t>）</a:t>
              </a:r>
              <a:endParaRPr kumimoji="1" lang="zh-CN" altLang="en-US" sz="2400" b="1">
                <a:solidFill>
                  <a:srgbClr val="C22A8F"/>
                </a:solidFill>
                <a:latin typeface="Times New Roman" panose="02020603050405020304" pitchFamily="18" charset="0"/>
              </a:endParaRPr>
            </a:p>
          </p:txBody>
        </p:sp>
      </p:grpSp>
      <p:grpSp>
        <p:nvGrpSpPr>
          <p:cNvPr id="578598" name="Group 38"/>
          <p:cNvGrpSpPr/>
          <p:nvPr/>
        </p:nvGrpSpPr>
        <p:grpSpPr bwMode="auto">
          <a:xfrm>
            <a:off x="2696567" y="1836366"/>
            <a:ext cx="3603625" cy="944562"/>
            <a:chOff x="701" y="1023"/>
            <a:chExt cx="2270" cy="595"/>
          </a:xfrm>
        </p:grpSpPr>
        <p:grpSp>
          <p:nvGrpSpPr>
            <p:cNvPr id="578599" name="Group 39"/>
            <p:cNvGrpSpPr/>
            <p:nvPr/>
          </p:nvGrpSpPr>
          <p:grpSpPr bwMode="auto">
            <a:xfrm>
              <a:off x="701" y="1023"/>
              <a:ext cx="726" cy="594"/>
              <a:chOff x="701" y="1023"/>
              <a:chExt cx="726" cy="594"/>
            </a:xfrm>
          </p:grpSpPr>
          <p:grpSp>
            <p:nvGrpSpPr>
              <p:cNvPr id="578600" name="Group 40"/>
              <p:cNvGrpSpPr/>
              <p:nvPr/>
            </p:nvGrpSpPr>
            <p:grpSpPr bwMode="auto">
              <a:xfrm>
                <a:off x="883" y="1023"/>
                <a:ext cx="380" cy="381"/>
                <a:chOff x="229" y="1077"/>
                <a:chExt cx="380" cy="517"/>
              </a:xfrm>
            </p:grpSpPr>
            <p:pic>
              <p:nvPicPr>
                <p:cNvPr id="578601"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2"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3" name="Text Box 43"/>
              <p:cNvSpPr txBox="1">
                <a:spLocks noChangeArrowheads="1"/>
              </p:cNvSpPr>
              <p:nvPr/>
            </p:nvSpPr>
            <p:spPr bwMode="auto">
              <a:xfrm>
                <a:off x="701" y="1386"/>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Alice (A)</a:t>
                </a:r>
                <a:endParaRPr lang="en-US" altLang="zh-CN" b="1">
                  <a:solidFill>
                    <a:schemeClr val="tx2"/>
                  </a:solidFill>
                  <a:latin typeface="Times New Roman" panose="02020603050405020304" pitchFamily="18" charset="0"/>
                </a:endParaRPr>
              </a:p>
            </p:txBody>
          </p:sp>
        </p:grpSp>
        <p:grpSp>
          <p:nvGrpSpPr>
            <p:cNvPr id="578604" name="Group 44"/>
            <p:cNvGrpSpPr/>
            <p:nvPr/>
          </p:nvGrpSpPr>
          <p:grpSpPr bwMode="auto">
            <a:xfrm>
              <a:off x="2381" y="1025"/>
              <a:ext cx="590" cy="593"/>
              <a:chOff x="2381" y="1025"/>
              <a:chExt cx="590" cy="593"/>
            </a:xfrm>
          </p:grpSpPr>
          <p:grpSp>
            <p:nvGrpSpPr>
              <p:cNvPr id="578605" name="Group 45"/>
              <p:cNvGrpSpPr/>
              <p:nvPr/>
            </p:nvGrpSpPr>
            <p:grpSpPr bwMode="auto">
              <a:xfrm>
                <a:off x="2517" y="1025"/>
                <a:ext cx="380" cy="381"/>
                <a:chOff x="229" y="1077"/>
                <a:chExt cx="380" cy="517"/>
              </a:xfrm>
            </p:grpSpPr>
            <p:pic>
              <p:nvPicPr>
                <p:cNvPr id="578606"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7" name="Picture 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8" name="Text Box 48"/>
              <p:cNvSpPr txBox="1">
                <a:spLocks noChangeArrowheads="1"/>
              </p:cNvSpPr>
              <p:nvPr/>
            </p:nvSpPr>
            <p:spPr bwMode="auto">
              <a:xfrm>
                <a:off x="2381" y="1387"/>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Bob (B)</a:t>
                </a:r>
                <a:endParaRPr lang="en-US" altLang="zh-CN" b="1">
                  <a:solidFill>
                    <a:schemeClr val="tx2"/>
                  </a:solidFill>
                  <a:latin typeface="Times New Roman" panose="02020603050405020304" pitchFamily="18" charset="0"/>
                </a:endParaRPr>
              </a:p>
            </p:txBody>
          </p:sp>
        </p:grpSp>
        <p:sp>
          <p:nvSpPr>
            <p:cNvPr id="578609" name="Text Box 49"/>
            <p:cNvSpPr txBox="1">
              <a:spLocks noChangeArrowheads="1"/>
            </p:cNvSpPr>
            <p:nvPr/>
          </p:nvSpPr>
          <p:spPr bwMode="auto">
            <a:xfrm>
              <a:off x="1383" y="1389"/>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anose="02020603050405020304" pitchFamily="18" charset="0"/>
                </a:rPr>
                <a:t>直接签名</a:t>
              </a:r>
              <a:endParaRPr lang="zh-CN" altLang="en-US" sz="1200" b="1">
                <a:solidFill>
                  <a:srgbClr val="000000"/>
                </a:solidFill>
                <a:latin typeface="Times New Roman" panose="02020603050405020304" pitchFamily="18" charset="0"/>
              </a:endParaRPr>
            </a:p>
          </p:txBody>
        </p:sp>
      </p:grpSp>
      <p:grpSp>
        <p:nvGrpSpPr>
          <p:cNvPr id="87" name="Group 8"/>
          <p:cNvGrpSpPr/>
          <p:nvPr/>
        </p:nvGrpSpPr>
        <p:grpSpPr bwMode="auto">
          <a:xfrm>
            <a:off x="3492525" y="3278237"/>
            <a:ext cx="2303463" cy="576263"/>
            <a:chOff x="3606" y="844"/>
            <a:chExt cx="1451" cy="363"/>
          </a:xfrm>
        </p:grpSpPr>
        <p:sp>
          <p:nvSpPr>
            <p:cNvPr id="88" name="Line 9"/>
            <p:cNvSpPr>
              <a:spLocks noChangeShapeType="1"/>
            </p:cNvSpPr>
            <p:nvPr/>
          </p:nvSpPr>
          <p:spPr bwMode="auto">
            <a:xfrm>
              <a:off x="3696" y="1206"/>
              <a:ext cx="1316"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Text Box 10"/>
            <p:cNvSpPr txBox="1">
              <a:spLocks noChangeArrowheads="1"/>
            </p:cNvSpPr>
            <p:nvPr/>
          </p:nvSpPr>
          <p:spPr bwMode="auto">
            <a:xfrm>
              <a:off x="3606" y="844"/>
              <a:ext cx="1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anose="02020603050405020304" pitchFamily="18" charset="0"/>
                </a:rPr>
                <a:t>E</a:t>
              </a:r>
              <a:r>
                <a:rPr kumimoji="1" lang="en-US" altLang="zh-CN" sz="2400" b="1" baseline="-25000">
                  <a:solidFill>
                    <a:srgbClr val="C22A8F"/>
                  </a:solidFill>
                  <a:latin typeface="Times New Roman" panose="02020603050405020304" pitchFamily="18" charset="0"/>
                </a:rPr>
                <a:t>b</a:t>
              </a:r>
              <a:r>
                <a:rPr kumimoji="1" lang="en-US" altLang="zh-CN" sz="2400" b="1">
                  <a:solidFill>
                    <a:srgbClr val="C22A8F"/>
                  </a:solidFill>
                  <a:latin typeface="Times New Roman" panose="02020603050405020304" pitchFamily="18" charset="0"/>
                </a:rPr>
                <a:t>(S</a:t>
              </a:r>
              <a:r>
                <a:rPr kumimoji="1" lang="en-US" altLang="zh-CN" sz="2400" b="1" baseline="-25000">
                  <a:solidFill>
                    <a:srgbClr val="C22A8F"/>
                  </a:solidFill>
                  <a:latin typeface="Times New Roman" panose="02020603050405020304" pitchFamily="18" charset="0"/>
                </a:rPr>
                <a:t>a</a:t>
              </a:r>
              <a:r>
                <a:rPr kumimoji="1" lang="en-US" altLang="zh-CN" sz="2400" b="1">
                  <a:solidFill>
                    <a:srgbClr val="C22A8F"/>
                  </a:solidFill>
                  <a:latin typeface="Times New Roman" panose="02020603050405020304" pitchFamily="18" charset="0"/>
                </a:rPr>
                <a:t>(M))</a:t>
              </a:r>
              <a:endParaRPr kumimoji="1" lang="en-US" altLang="zh-CN" sz="2400" b="1">
                <a:solidFill>
                  <a:srgbClr val="C22A8F"/>
                </a:solidFill>
                <a:latin typeface="Times New Roman" panose="02020603050405020304" pitchFamily="18" charset="0"/>
              </a:endParaRPr>
            </a:p>
          </p:txBody>
        </p:sp>
      </p:grpSp>
      <p:grpSp>
        <p:nvGrpSpPr>
          <p:cNvPr id="90" name="Group 50"/>
          <p:cNvGrpSpPr/>
          <p:nvPr/>
        </p:nvGrpSpPr>
        <p:grpSpPr bwMode="auto">
          <a:xfrm>
            <a:off x="2771800" y="3565575"/>
            <a:ext cx="3744913" cy="871537"/>
            <a:chOff x="3152" y="1025"/>
            <a:chExt cx="2359" cy="549"/>
          </a:xfrm>
        </p:grpSpPr>
        <p:grpSp>
          <p:nvGrpSpPr>
            <p:cNvPr id="91" name="Group 51"/>
            <p:cNvGrpSpPr/>
            <p:nvPr/>
          </p:nvGrpSpPr>
          <p:grpSpPr bwMode="auto">
            <a:xfrm>
              <a:off x="3152" y="1025"/>
              <a:ext cx="726" cy="549"/>
              <a:chOff x="3152" y="1025"/>
              <a:chExt cx="726" cy="549"/>
            </a:xfrm>
          </p:grpSpPr>
          <p:grpSp>
            <p:nvGrpSpPr>
              <p:cNvPr id="98" name="Group 52"/>
              <p:cNvGrpSpPr/>
              <p:nvPr/>
            </p:nvGrpSpPr>
            <p:grpSpPr bwMode="auto">
              <a:xfrm>
                <a:off x="3288" y="1025"/>
                <a:ext cx="380" cy="381"/>
                <a:chOff x="229" y="1077"/>
                <a:chExt cx="380" cy="517"/>
              </a:xfrm>
            </p:grpSpPr>
            <p:pic>
              <p:nvPicPr>
                <p:cNvPr id="100" name="Picture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9" name="Text Box 55"/>
              <p:cNvSpPr txBox="1">
                <a:spLocks noChangeArrowheads="1"/>
              </p:cNvSpPr>
              <p:nvPr/>
            </p:nvSpPr>
            <p:spPr bwMode="auto">
              <a:xfrm>
                <a:off x="3152" y="134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Alice (A)</a:t>
                </a:r>
                <a:endParaRPr lang="en-US" altLang="zh-CN" b="1">
                  <a:solidFill>
                    <a:schemeClr val="tx2"/>
                  </a:solidFill>
                  <a:latin typeface="Times New Roman" panose="02020603050405020304" pitchFamily="18" charset="0"/>
                </a:endParaRPr>
              </a:p>
            </p:txBody>
          </p:sp>
        </p:grpSp>
        <p:grpSp>
          <p:nvGrpSpPr>
            <p:cNvPr id="92" name="Group 56"/>
            <p:cNvGrpSpPr/>
            <p:nvPr/>
          </p:nvGrpSpPr>
          <p:grpSpPr bwMode="auto">
            <a:xfrm>
              <a:off x="4921" y="1025"/>
              <a:ext cx="590" cy="549"/>
              <a:chOff x="4921" y="1025"/>
              <a:chExt cx="590" cy="549"/>
            </a:xfrm>
          </p:grpSpPr>
          <p:grpSp>
            <p:nvGrpSpPr>
              <p:cNvPr id="94" name="Group 57"/>
              <p:cNvGrpSpPr/>
              <p:nvPr/>
            </p:nvGrpSpPr>
            <p:grpSpPr bwMode="auto">
              <a:xfrm>
                <a:off x="5012" y="1025"/>
                <a:ext cx="380" cy="381"/>
                <a:chOff x="229" y="1077"/>
                <a:chExt cx="380" cy="517"/>
              </a:xfrm>
            </p:grpSpPr>
            <p:pic>
              <p:nvPicPr>
                <p:cNvPr id="96"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5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5" name="Text Box 60"/>
              <p:cNvSpPr txBox="1">
                <a:spLocks noChangeArrowheads="1"/>
              </p:cNvSpPr>
              <p:nvPr/>
            </p:nvSpPr>
            <p:spPr bwMode="auto">
              <a:xfrm>
                <a:off x="4921" y="134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Bob (B)</a:t>
                </a:r>
                <a:endParaRPr lang="en-US" altLang="zh-CN" b="1">
                  <a:solidFill>
                    <a:schemeClr val="tx2"/>
                  </a:solidFill>
                  <a:latin typeface="Times New Roman" panose="02020603050405020304" pitchFamily="18" charset="0"/>
                </a:endParaRPr>
              </a:p>
            </p:txBody>
          </p:sp>
        </p:grpSp>
        <p:sp>
          <p:nvSpPr>
            <p:cNvPr id="93" name="Text Box 61"/>
            <p:cNvSpPr txBox="1">
              <a:spLocks noChangeArrowheads="1"/>
            </p:cNvSpPr>
            <p:nvPr/>
          </p:nvSpPr>
          <p:spPr bwMode="auto">
            <a:xfrm>
              <a:off x="3878" y="1344"/>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anose="02020603050405020304" pitchFamily="18" charset="0"/>
                </a:rPr>
                <a:t>加密＋签名</a:t>
              </a:r>
              <a:endParaRPr lang="zh-CN" altLang="en-US" sz="1200" b="1">
                <a:solidFill>
                  <a:srgbClr val="000000"/>
                </a:solidFill>
                <a:latin typeface="Times New Roman" panose="02020603050405020304"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8598"/>
                                        </p:tgtEl>
                                        <p:attrNameLst>
                                          <p:attrName>style.visibility</p:attrName>
                                        </p:attrNameLst>
                                      </p:cBhvr>
                                      <p:to>
                                        <p:strVal val="visible"/>
                                      </p:to>
                                    </p:set>
                                    <p:anim calcmode="lin" valueType="num">
                                      <p:cBhvr additive="base">
                                        <p:cTn id="7" dur="500" fill="hold"/>
                                        <p:tgtEl>
                                          <p:spTgt spid="578598"/>
                                        </p:tgtEl>
                                        <p:attrNameLst>
                                          <p:attrName>ppt_x</p:attrName>
                                        </p:attrNameLst>
                                      </p:cBhvr>
                                      <p:tavLst>
                                        <p:tav tm="0">
                                          <p:val>
                                            <p:strVal val="#ppt_x"/>
                                          </p:val>
                                        </p:tav>
                                        <p:tav tm="100000">
                                          <p:val>
                                            <p:strVal val="#ppt_x"/>
                                          </p:val>
                                        </p:tav>
                                      </p:tavLst>
                                    </p:anim>
                                    <p:anim calcmode="lin" valueType="num">
                                      <p:cBhvr additive="base">
                                        <p:cTn id="8" dur="500" fill="hold"/>
                                        <p:tgtEl>
                                          <p:spTgt spid="57859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78565"/>
                                        </p:tgtEl>
                                        <p:attrNameLst>
                                          <p:attrName>style.visibility</p:attrName>
                                        </p:attrNameLst>
                                      </p:cBhvr>
                                      <p:to>
                                        <p:strVal val="visible"/>
                                      </p:to>
                                    </p:set>
                                    <p:anim calcmode="lin" valueType="num">
                                      <p:cBhvr additive="base">
                                        <p:cTn id="12" dur="500" fill="hold"/>
                                        <p:tgtEl>
                                          <p:spTgt spid="578565"/>
                                        </p:tgtEl>
                                        <p:attrNameLst>
                                          <p:attrName>ppt_x</p:attrName>
                                        </p:attrNameLst>
                                      </p:cBhvr>
                                      <p:tavLst>
                                        <p:tav tm="0">
                                          <p:val>
                                            <p:strVal val="0-#ppt_w/2"/>
                                          </p:val>
                                        </p:tav>
                                        <p:tav tm="100000">
                                          <p:val>
                                            <p:strVal val="#ppt_x"/>
                                          </p:val>
                                        </p:tav>
                                      </p:tavLst>
                                    </p:anim>
                                    <p:anim calcmode="lin" valueType="num">
                                      <p:cBhvr additive="base">
                                        <p:cTn id="13" dur="500" fill="hold"/>
                                        <p:tgtEl>
                                          <p:spTgt spid="57856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ppt_x"/>
                                          </p:val>
                                        </p:tav>
                                        <p:tav tm="100000">
                                          <p:val>
                                            <p:strVal val="#ppt_x"/>
                                          </p:val>
                                        </p:tav>
                                      </p:tavLst>
                                    </p:anim>
                                    <p:anim calcmode="lin" valueType="num">
                                      <p:cBhvr additive="base">
                                        <p:cTn id="19" dur="500" fill="hold"/>
                                        <p:tgtEl>
                                          <p:spTgt spid="90"/>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additive="base">
                                        <p:cTn id="23" dur="500" fill="hold"/>
                                        <p:tgtEl>
                                          <p:spTgt spid="87"/>
                                        </p:tgtEl>
                                        <p:attrNameLst>
                                          <p:attrName>ppt_x</p:attrName>
                                        </p:attrNameLst>
                                      </p:cBhvr>
                                      <p:tavLst>
                                        <p:tav tm="0">
                                          <p:val>
                                            <p:strVal val="0-#ppt_w/2"/>
                                          </p:val>
                                        </p:tav>
                                        <p:tav tm="100000">
                                          <p:val>
                                            <p:strVal val="#ppt_x"/>
                                          </p:val>
                                        </p:tav>
                                      </p:tavLst>
                                    </p:anim>
                                    <p:anim calcmode="lin" valueType="num">
                                      <p:cBhvr additive="base">
                                        <p:cTn id="24"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sz="4400">
                <a:latin typeface="Times New Roman" panose="02020603050405020304" pitchFamily="18" charset="0"/>
              </a:rPr>
              <a:t>直接数字签名</a:t>
            </a:r>
            <a:endParaRPr lang="zh-CN" altLang="en-US" sz="4400">
              <a:latin typeface="Times New Roman" panose="02020603050405020304" pitchFamily="18" charset="0"/>
            </a:endParaRPr>
          </a:p>
        </p:txBody>
      </p:sp>
      <p:sp>
        <p:nvSpPr>
          <p:cNvPr id="86" name="日期占位符 3"/>
          <p:cNvSpPr>
            <a:spLocks noGrp="1"/>
          </p:cNvSpPr>
          <p:nvPr>
            <p:ph type="dt" sz="half" idx="2"/>
          </p:nvPr>
        </p:nvSpPr>
        <p:spPr>
          <a:xfrm>
            <a:off x="457200" y="6248400"/>
            <a:ext cx="2133600" cy="457200"/>
          </a:xfrm>
          <a:prstGeom prst="rect">
            <a:avLst/>
          </a:prstGeom>
        </p:spPr>
        <p:txBody>
          <a:bodyPr/>
          <a:lstStyle/>
          <a:p>
            <a:fld id="{2B4183B1-5BEA-4FD4-87AC-61E9741A039F}" type="datetime1">
              <a:rPr lang="zh-CN" altLang="en-US"/>
            </a:fld>
            <a:endParaRPr lang="en-US" altLang="zh-CN"/>
          </a:p>
        </p:txBody>
      </p:sp>
      <p:sp>
        <p:nvSpPr>
          <p:cNvPr id="578564" name="Rectangle 4"/>
          <p:cNvSpPr>
            <a:spLocks noRot="1" noChangeArrowheads="1"/>
          </p:cNvSpPr>
          <p:nvPr/>
        </p:nvSpPr>
        <p:spPr bwMode="auto">
          <a:xfrm>
            <a:off x="1116013" y="1196975"/>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b="1">
              <a:latin typeface="Times New Roman" panose="02020603050405020304" pitchFamily="18" charset="0"/>
            </a:endParaRPr>
          </a:p>
        </p:txBody>
      </p:sp>
      <p:grpSp>
        <p:nvGrpSpPr>
          <p:cNvPr id="578571" name="Group 11"/>
          <p:cNvGrpSpPr/>
          <p:nvPr/>
        </p:nvGrpSpPr>
        <p:grpSpPr bwMode="auto">
          <a:xfrm>
            <a:off x="1551484" y="2636342"/>
            <a:ext cx="2663825" cy="577850"/>
            <a:chOff x="1111" y="1797"/>
            <a:chExt cx="1678" cy="364"/>
          </a:xfrm>
        </p:grpSpPr>
        <p:sp>
          <p:nvSpPr>
            <p:cNvPr id="578572" name="Line 12"/>
            <p:cNvSpPr>
              <a:spLocks noChangeShapeType="1"/>
            </p:cNvSpPr>
            <p:nvPr/>
          </p:nvSpPr>
          <p:spPr bwMode="auto">
            <a:xfrm>
              <a:off x="1156" y="2160"/>
              <a:ext cx="1453"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73" name="Text Box 13"/>
            <p:cNvSpPr txBox="1">
              <a:spLocks noChangeArrowheads="1"/>
            </p:cNvSpPr>
            <p:nvPr/>
          </p:nvSpPr>
          <p:spPr bwMode="auto">
            <a:xfrm>
              <a:off x="1111" y="1797"/>
              <a:ext cx="1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anose="02020603050405020304" pitchFamily="18" charset="0"/>
                </a:rPr>
                <a:t>M</a:t>
              </a:r>
              <a:r>
                <a:rPr kumimoji="1" lang="zh-CN" altLang="en-US" sz="2400" b="1">
                  <a:solidFill>
                    <a:srgbClr val="C22A8F"/>
                  </a:solidFill>
                  <a:latin typeface="Times New Roman" panose="02020603050405020304" pitchFamily="18" charset="0"/>
                </a:rPr>
                <a:t>，</a:t>
              </a:r>
              <a:r>
                <a:rPr kumimoji="1" lang="en-US" altLang="zh-CN" sz="2400" b="1">
                  <a:solidFill>
                    <a:srgbClr val="C22A8F"/>
                  </a:solidFill>
                  <a:latin typeface="Times New Roman" panose="02020603050405020304" pitchFamily="18" charset="0"/>
                </a:rPr>
                <a:t>S</a:t>
              </a:r>
              <a:r>
                <a:rPr kumimoji="1" lang="en-US" altLang="zh-CN" sz="2400" b="1" baseline="-25000">
                  <a:solidFill>
                    <a:srgbClr val="C22A8F"/>
                  </a:solidFill>
                  <a:latin typeface="Times New Roman" panose="02020603050405020304" pitchFamily="18" charset="0"/>
                </a:rPr>
                <a:t>a</a:t>
              </a:r>
              <a:r>
                <a:rPr kumimoji="1" lang="en-US" altLang="zh-CN" sz="2400" b="1">
                  <a:solidFill>
                    <a:srgbClr val="C22A8F"/>
                  </a:solidFill>
                  <a:latin typeface="Times New Roman" panose="02020603050405020304" pitchFamily="18" charset="0"/>
                </a:rPr>
                <a:t>(H(M))</a:t>
              </a:r>
              <a:endParaRPr kumimoji="1" lang="en-US" altLang="zh-CN" sz="2400" b="1">
                <a:solidFill>
                  <a:srgbClr val="C22A8F"/>
                </a:solidFill>
                <a:latin typeface="Times New Roman" panose="02020603050405020304" pitchFamily="18" charset="0"/>
              </a:endParaRPr>
            </a:p>
          </p:txBody>
        </p:sp>
      </p:grpSp>
      <p:grpSp>
        <p:nvGrpSpPr>
          <p:cNvPr id="578574" name="Group 14"/>
          <p:cNvGrpSpPr/>
          <p:nvPr/>
        </p:nvGrpSpPr>
        <p:grpSpPr bwMode="auto">
          <a:xfrm>
            <a:off x="5367834" y="2564904"/>
            <a:ext cx="2879725" cy="576263"/>
            <a:chOff x="3515" y="1752"/>
            <a:chExt cx="1814" cy="363"/>
          </a:xfrm>
        </p:grpSpPr>
        <p:sp>
          <p:nvSpPr>
            <p:cNvPr id="578575" name="Line 15"/>
            <p:cNvSpPr>
              <a:spLocks noChangeShapeType="1"/>
            </p:cNvSpPr>
            <p:nvPr/>
          </p:nvSpPr>
          <p:spPr bwMode="auto">
            <a:xfrm>
              <a:off x="3786" y="2114"/>
              <a:ext cx="1271" cy="1"/>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76" name="Text Box 16"/>
            <p:cNvSpPr txBox="1">
              <a:spLocks noChangeArrowheads="1"/>
            </p:cNvSpPr>
            <p:nvPr/>
          </p:nvSpPr>
          <p:spPr bwMode="auto">
            <a:xfrm>
              <a:off x="3515" y="1752"/>
              <a:ext cx="18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anose="02020603050405020304" pitchFamily="18" charset="0"/>
                </a:rPr>
                <a:t>E</a:t>
              </a:r>
              <a:r>
                <a:rPr kumimoji="1" lang="en-US" altLang="zh-CN" sz="2400" b="1" baseline="-25000">
                  <a:solidFill>
                    <a:srgbClr val="C22A8F"/>
                  </a:solidFill>
                  <a:latin typeface="Times New Roman" panose="02020603050405020304" pitchFamily="18" charset="0"/>
                </a:rPr>
                <a:t>b</a:t>
              </a:r>
              <a:r>
                <a:rPr kumimoji="1" lang="en-US" altLang="zh-CN" sz="2400" b="1">
                  <a:solidFill>
                    <a:srgbClr val="C22A8F"/>
                  </a:solidFill>
                  <a:latin typeface="Times New Roman" panose="02020603050405020304" pitchFamily="18" charset="0"/>
                </a:rPr>
                <a:t>(M</a:t>
              </a:r>
              <a:r>
                <a:rPr kumimoji="1" lang="zh-CN" altLang="en-US" sz="2400" b="1">
                  <a:solidFill>
                    <a:srgbClr val="C22A8F"/>
                  </a:solidFill>
                  <a:latin typeface="Times New Roman" panose="02020603050405020304" pitchFamily="18" charset="0"/>
                </a:rPr>
                <a:t>，</a:t>
              </a:r>
              <a:r>
                <a:rPr kumimoji="1" lang="en-US" altLang="zh-CN" sz="2400" b="1">
                  <a:solidFill>
                    <a:srgbClr val="C22A8F"/>
                  </a:solidFill>
                  <a:latin typeface="Times New Roman" panose="02020603050405020304" pitchFamily="18" charset="0"/>
                </a:rPr>
                <a:t>S</a:t>
              </a:r>
              <a:r>
                <a:rPr kumimoji="1" lang="en-US" altLang="zh-CN" sz="2400" b="1" baseline="-25000">
                  <a:solidFill>
                    <a:srgbClr val="C22A8F"/>
                  </a:solidFill>
                  <a:latin typeface="Times New Roman" panose="02020603050405020304" pitchFamily="18" charset="0"/>
                </a:rPr>
                <a:t>a</a:t>
              </a:r>
              <a:r>
                <a:rPr kumimoji="1" lang="en-US" altLang="zh-CN" sz="2400" b="1">
                  <a:solidFill>
                    <a:srgbClr val="C22A8F"/>
                  </a:solidFill>
                  <a:latin typeface="Times New Roman" panose="02020603050405020304" pitchFamily="18" charset="0"/>
                </a:rPr>
                <a:t>(H(M)))</a:t>
              </a:r>
              <a:endParaRPr kumimoji="1" lang="en-US" altLang="zh-CN" sz="2400" b="1">
                <a:solidFill>
                  <a:srgbClr val="C22A8F"/>
                </a:solidFill>
                <a:latin typeface="Times New Roman" panose="02020603050405020304" pitchFamily="18" charset="0"/>
              </a:endParaRPr>
            </a:p>
          </p:txBody>
        </p:sp>
      </p:grpSp>
      <p:sp>
        <p:nvSpPr>
          <p:cNvPr id="578577" name="Rectangle 17"/>
          <p:cNvSpPr>
            <a:spLocks noChangeArrowheads="1"/>
          </p:cNvSpPr>
          <p:nvPr/>
        </p:nvSpPr>
        <p:spPr bwMode="auto">
          <a:xfrm>
            <a:off x="1474788" y="4508500"/>
            <a:ext cx="935037" cy="93662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ctr"/>
            <a:r>
              <a:rPr kumimoji="1" lang="en-US" altLang="zh-CN" sz="2400" b="1">
                <a:solidFill>
                  <a:schemeClr val="tx2"/>
                </a:solidFill>
                <a:latin typeface="Times New Roman" panose="02020603050405020304" pitchFamily="18" charset="0"/>
              </a:rPr>
              <a:t>M</a:t>
            </a:r>
            <a:endParaRPr kumimoji="1" lang="en-US" altLang="zh-CN" sz="2400" b="1">
              <a:solidFill>
                <a:schemeClr val="tx2"/>
              </a:solidFill>
              <a:latin typeface="Times New Roman" panose="02020603050405020304" pitchFamily="18" charset="0"/>
            </a:endParaRPr>
          </a:p>
        </p:txBody>
      </p:sp>
      <p:sp>
        <p:nvSpPr>
          <p:cNvPr id="578578" name="Rectangle 18"/>
          <p:cNvSpPr>
            <a:spLocks noChangeArrowheads="1"/>
          </p:cNvSpPr>
          <p:nvPr/>
        </p:nvSpPr>
        <p:spPr bwMode="auto">
          <a:xfrm>
            <a:off x="4391025" y="4508500"/>
            <a:ext cx="828675" cy="93662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ctr"/>
            <a:r>
              <a:rPr kumimoji="1" lang="en-US" altLang="zh-CN" sz="2400" b="1">
                <a:solidFill>
                  <a:schemeClr val="tx2"/>
                </a:solidFill>
                <a:latin typeface="Times New Roman" panose="02020603050405020304" pitchFamily="18" charset="0"/>
              </a:rPr>
              <a:t>M</a:t>
            </a:r>
            <a:endParaRPr kumimoji="1" lang="en-US" altLang="zh-CN" sz="2400" b="1">
              <a:solidFill>
                <a:schemeClr val="tx2"/>
              </a:solidFill>
              <a:latin typeface="Times New Roman" panose="02020603050405020304" pitchFamily="18" charset="0"/>
            </a:endParaRPr>
          </a:p>
        </p:txBody>
      </p:sp>
      <p:sp>
        <p:nvSpPr>
          <p:cNvPr id="578579" name="Rectangle 19"/>
          <p:cNvSpPr>
            <a:spLocks noChangeArrowheads="1"/>
          </p:cNvSpPr>
          <p:nvPr/>
        </p:nvSpPr>
        <p:spPr bwMode="auto">
          <a:xfrm>
            <a:off x="4391025" y="5445125"/>
            <a:ext cx="827088" cy="504825"/>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pPr algn="ctr"/>
            <a:r>
              <a:rPr kumimoji="1" lang="en-US" altLang="zh-CN" sz="2400" b="1">
                <a:solidFill>
                  <a:schemeClr val="tx2"/>
                </a:solidFill>
                <a:latin typeface="Times New Roman" panose="02020603050405020304" pitchFamily="18" charset="0"/>
              </a:rPr>
              <a:t>S</a:t>
            </a:r>
            <a:endParaRPr kumimoji="1" lang="en-US" altLang="zh-CN" sz="2400" b="1">
              <a:solidFill>
                <a:schemeClr val="tx2"/>
              </a:solidFill>
              <a:latin typeface="Times New Roman" panose="02020603050405020304" pitchFamily="18" charset="0"/>
            </a:endParaRPr>
          </a:p>
        </p:txBody>
      </p:sp>
      <p:sp>
        <p:nvSpPr>
          <p:cNvPr id="578580" name="Line 20"/>
          <p:cNvSpPr>
            <a:spLocks noChangeShapeType="1"/>
          </p:cNvSpPr>
          <p:nvPr/>
        </p:nvSpPr>
        <p:spPr bwMode="auto">
          <a:xfrm>
            <a:off x="2411413" y="4652963"/>
            <a:ext cx="1979612"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1" name="Line 21"/>
          <p:cNvSpPr>
            <a:spLocks noChangeShapeType="1"/>
          </p:cNvSpPr>
          <p:nvPr/>
        </p:nvSpPr>
        <p:spPr bwMode="auto">
          <a:xfrm>
            <a:off x="1833563" y="5446713"/>
            <a:ext cx="0" cy="431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2" name="Line 22"/>
          <p:cNvSpPr>
            <a:spLocks noChangeShapeType="1"/>
          </p:cNvSpPr>
          <p:nvPr/>
        </p:nvSpPr>
        <p:spPr bwMode="auto">
          <a:xfrm>
            <a:off x="1833563" y="5878513"/>
            <a:ext cx="1225550"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3" name="Text Box 23"/>
          <p:cNvSpPr txBox="1">
            <a:spLocks noChangeArrowheads="1"/>
          </p:cNvSpPr>
          <p:nvPr/>
        </p:nvSpPr>
        <p:spPr bwMode="auto">
          <a:xfrm>
            <a:off x="1870075" y="602138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anose="02020603050405020304" pitchFamily="18" charset="0"/>
              </a:rPr>
              <a:t>H</a:t>
            </a:r>
            <a:r>
              <a:rPr kumimoji="1" lang="zh-CN" altLang="en-US" sz="2400" b="1">
                <a:solidFill>
                  <a:srgbClr val="C22A8F"/>
                </a:solidFill>
                <a:latin typeface="Times New Roman" panose="02020603050405020304" pitchFamily="18" charset="0"/>
              </a:rPr>
              <a:t>（</a:t>
            </a:r>
            <a:r>
              <a:rPr kumimoji="1" lang="en-US" altLang="zh-CN" sz="2400" b="1">
                <a:solidFill>
                  <a:srgbClr val="C22A8F"/>
                </a:solidFill>
                <a:latin typeface="Times New Roman" panose="02020603050405020304" pitchFamily="18" charset="0"/>
              </a:rPr>
              <a:t>M</a:t>
            </a:r>
            <a:r>
              <a:rPr kumimoji="1" lang="zh-CN" altLang="en-US" sz="2400" b="1">
                <a:solidFill>
                  <a:srgbClr val="C22A8F"/>
                </a:solidFill>
                <a:latin typeface="Times New Roman" panose="02020603050405020304" pitchFamily="18" charset="0"/>
              </a:rPr>
              <a:t>）</a:t>
            </a:r>
            <a:endParaRPr kumimoji="1" lang="zh-CN" altLang="en-US" sz="2400" b="1">
              <a:solidFill>
                <a:srgbClr val="C22A8F"/>
              </a:solidFill>
              <a:latin typeface="Times New Roman" panose="02020603050405020304" pitchFamily="18" charset="0"/>
            </a:endParaRPr>
          </a:p>
        </p:txBody>
      </p:sp>
      <p:sp>
        <p:nvSpPr>
          <p:cNvPr id="578584" name="Line 24"/>
          <p:cNvSpPr>
            <a:spLocks noChangeShapeType="1"/>
          </p:cNvSpPr>
          <p:nvPr/>
        </p:nvSpPr>
        <p:spPr bwMode="auto">
          <a:xfrm>
            <a:off x="3527425" y="5876925"/>
            <a:ext cx="863600"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5" name="Text Box 25"/>
          <p:cNvSpPr txBox="1">
            <a:spLocks noChangeArrowheads="1"/>
          </p:cNvSpPr>
          <p:nvPr/>
        </p:nvSpPr>
        <p:spPr bwMode="auto">
          <a:xfrm>
            <a:off x="3454400" y="6021388"/>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anose="02020603050405020304" pitchFamily="18" charset="0"/>
              </a:rPr>
              <a:t>E</a:t>
            </a:r>
            <a:r>
              <a:rPr kumimoji="1" lang="en-US" altLang="zh-CN" sz="2400" b="1" baseline="-25000">
                <a:solidFill>
                  <a:srgbClr val="C22A8F"/>
                </a:solidFill>
                <a:latin typeface="Times New Roman" panose="02020603050405020304" pitchFamily="18" charset="0"/>
              </a:rPr>
              <a:t>k</a:t>
            </a:r>
            <a:r>
              <a:rPr kumimoji="1" lang="zh-CN" altLang="en-US" sz="2400" b="1">
                <a:solidFill>
                  <a:srgbClr val="C22A8F"/>
                </a:solidFill>
                <a:latin typeface="Times New Roman" panose="02020603050405020304" pitchFamily="18" charset="0"/>
              </a:rPr>
              <a:t>（</a:t>
            </a:r>
            <a:r>
              <a:rPr kumimoji="1" lang="en-US" altLang="zh-CN" sz="2400" b="1">
                <a:solidFill>
                  <a:srgbClr val="C22A8F"/>
                </a:solidFill>
                <a:latin typeface="Times New Roman" panose="02020603050405020304" pitchFamily="18" charset="0"/>
              </a:rPr>
              <a:t>H</a:t>
            </a:r>
            <a:r>
              <a:rPr kumimoji="1" lang="zh-CN" altLang="en-US" sz="2400" b="1">
                <a:solidFill>
                  <a:srgbClr val="C22A8F"/>
                </a:solidFill>
                <a:latin typeface="Times New Roman" panose="02020603050405020304" pitchFamily="18" charset="0"/>
              </a:rPr>
              <a:t>）</a:t>
            </a:r>
            <a:endParaRPr kumimoji="1" lang="zh-CN" altLang="en-US" sz="2400" b="1">
              <a:solidFill>
                <a:srgbClr val="C22A8F"/>
              </a:solidFill>
              <a:latin typeface="Times New Roman" panose="02020603050405020304" pitchFamily="18" charset="0"/>
            </a:endParaRPr>
          </a:p>
        </p:txBody>
      </p:sp>
      <p:sp>
        <p:nvSpPr>
          <p:cNvPr id="578586" name="Rectangle 26"/>
          <p:cNvSpPr>
            <a:spLocks noChangeArrowheads="1"/>
          </p:cNvSpPr>
          <p:nvPr/>
        </p:nvSpPr>
        <p:spPr bwMode="auto">
          <a:xfrm>
            <a:off x="6011863" y="4508500"/>
            <a:ext cx="935037" cy="1008063"/>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ctr"/>
            <a:r>
              <a:rPr kumimoji="1" lang="en-US" altLang="zh-CN" sz="2400" b="1">
                <a:solidFill>
                  <a:schemeClr val="tx2"/>
                </a:solidFill>
                <a:latin typeface="Times New Roman" panose="02020603050405020304" pitchFamily="18" charset="0"/>
              </a:rPr>
              <a:t>M</a:t>
            </a:r>
            <a:endParaRPr kumimoji="1" lang="en-US" altLang="zh-CN" sz="2400" b="1">
              <a:solidFill>
                <a:schemeClr val="tx2"/>
              </a:solidFill>
              <a:latin typeface="Times New Roman" panose="02020603050405020304" pitchFamily="18" charset="0"/>
            </a:endParaRPr>
          </a:p>
        </p:txBody>
      </p:sp>
      <p:sp>
        <p:nvSpPr>
          <p:cNvPr id="578587" name="Line 27"/>
          <p:cNvSpPr>
            <a:spLocks noChangeShapeType="1"/>
          </p:cNvSpPr>
          <p:nvPr/>
        </p:nvSpPr>
        <p:spPr bwMode="auto">
          <a:xfrm>
            <a:off x="5254625" y="4724400"/>
            <a:ext cx="720725"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8" name="Line 28"/>
          <p:cNvSpPr>
            <a:spLocks noChangeShapeType="1"/>
          </p:cNvSpPr>
          <p:nvPr/>
        </p:nvSpPr>
        <p:spPr bwMode="auto">
          <a:xfrm>
            <a:off x="6983413" y="4724400"/>
            <a:ext cx="1008062"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9" name="Line 29"/>
          <p:cNvSpPr>
            <a:spLocks noChangeShapeType="1"/>
          </p:cNvSpPr>
          <p:nvPr/>
        </p:nvSpPr>
        <p:spPr bwMode="auto">
          <a:xfrm>
            <a:off x="5254625" y="5876925"/>
            <a:ext cx="2016125"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0" name="Text Box 30"/>
          <p:cNvSpPr txBox="1">
            <a:spLocks noChangeArrowheads="1"/>
          </p:cNvSpPr>
          <p:nvPr/>
        </p:nvSpPr>
        <p:spPr bwMode="auto">
          <a:xfrm>
            <a:off x="5830888" y="6021388"/>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anose="02020603050405020304" pitchFamily="18" charset="0"/>
              </a:rPr>
              <a:t>D</a:t>
            </a:r>
            <a:r>
              <a:rPr kumimoji="1" lang="en-US" altLang="zh-CN" sz="2400" b="1" baseline="-25000">
                <a:solidFill>
                  <a:srgbClr val="C22A8F"/>
                </a:solidFill>
                <a:latin typeface="Times New Roman" panose="02020603050405020304" pitchFamily="18" charset="0"/>
              </a:rPr>
              <a:t>k</a:t>
            </a:r>
            <a:r>
              <a:rPr kumimoji="1" lang="zh-CN" altLang="en-US" sz="2400" b="1">
                <a:solidFill>
                  <a:srgbClr val="C22A8F"/>
                </a:solidFill>
                <a:latin typeface="Times New Roman" panose="02020603050405020304" pitchFamily="18" charset="0"/>
              </a:rPr>
              <a:t>（</a:t>
            </a:r>
            <a:r>
              <a:rPr kumimoji="1" lang="en-US" altLang="zh-CN" sz="2400" b="1">
                <a:solidFill>
                  <a:srgbClr val="C22A8F"/>
                </a:solidFill>
                <a:latin typeface="Times New Roman" panose="02020603050405020304" pitchFamily="18" charset="0"/>
              </a:rPr>
              <a:t>H</a:t>
            </a:r>
            <a:r>
              <a:rPr kumimoji="1" lang="zh-CN" altLang="en-US" sz="2400" b="1">
                <a:solidFill>
                  <a:srgbClr val="C22A8F"/>
                </a:solidFill>
                <a:latin typeface="Times New Roman" panose="02020603050405020304" pitchFamily="18" charset="0"/>
              </a:rPr>
              <a:t>）</a:t>
            </a:r>
            <a:endParaRPr kumimoji="1" lang="zh-CN" altLang="en-US" sz="2400" b="1">
              <a:solidFill>
                <a:srgbClr val="C22A8F"/>
              </a:solidFill>
              <a:latin typeface="Times New Roman" panose="02020603050405020304" pitchFamily="18" charset="0"/>
            </a:endParaRPr>
          </a:p>
        </p:txBody>
      </p:sp>
      <p:sp>
        <p:nvSpPr>
          <p:cNvPr id="578591" name="Line 31"/>
          <p:cNvSpPr>
            <a:spLocks noChangeShapeType="1"/>
          </p:cNvSpPr>
          <p:nvPr/>
        </p:nvSpPr>
        <p:spPr bwMode="auto">
          <a:xfrm>
            <a:off x="8207375" y="4868863"/>
            <a:ext cx="0" cy="36036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2" name="Line 32"/>
          <p:cNvSpPr>
            <a:spLocks noChangeShapeType="1"/>
          </p:cNvSpPr>
          <p:nvPr/>
        </p:nvSpPr>
        <p:spPr bwMode="auto">
          <a:xfrm flipV="1">
            <a:off x="7702550" y="5876925"/>
            <a:ext cx="504825" cy="1588"/>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3" name="Oval 33"/>
          <p:cNvSpPr>
            <a:spLocks noChangeArrowheads="1"/>
          </p:cNvSpPr>
          <p:nvPr/>
        </p:nvSpPr>
        <p:spPr bwMode="auto">
          <a:xfrm>
            <a:off x="3094038" y="5589588"/>
            <a:ext cx="433387" cy="431800"/>
          </a:xfrm>
          <a:prstGeom prst="ellipse">
            <a:avLst/>
          </a:prstGeom>
          <a:solidFill>
            <a:srgbClr val="FFFF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tx2"/>
                </a:solidFill>
                <a:latin typeface="Times New Roman" panose="02020603050405020304" pitchFamily="18" charset="0"/>
              </a:rPr>
              <a:t>H</a:t>
            </a:r>
            <a:endParaRPr kumimoji="1" lang="en-US" altLang="zh-CN" sz="2400" b="1">
              <a:solidFill>
                <a:schemeClr val="tx2"/>
              </a:solidFill>
              <a:latin typeface="Times New Roman" panose="02020603050405020304" pitchFamily="18" charset="0"/>
            </a:endParaRPr>
          </a:p>
        </p:txBody>
      </p:sp>
      <p:sp>
        <p:nvSpPr>
          <p:cNvPr id="578594" name="Oval 34"/>
          <p:cNvSpPr>
            <a:spLocks noChangeArrowheads="1"/>
          </p:cNvSpPr>
          <p:nvPr/>
        </p:nvSpPr>
        <p:spPr bwMode="auto">
          <a:xfrm>
            <a:off x="7991475" y="4508500"/>
            <a:ext cx="433388" cy="431800"/>
          </a:xfrm>
          <a:prstGeom prst="ellipse">
            <a:avLst/>
          </a:prstGeom>
          <a:solidFill>
            <a:srgbClr val="FFFF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tx2"/>
                </a:solidFill>
                <a:latin typeface="Times New Roman" panose="02020603050405020304" pitchFamily="18" charset="0"/>
              </a:rPr>
              <a:t>H</a:t>
            </a:r>
            <a:endParaRPr kumimoji="1" lang="en-US" altLang="zh-CN" sz="2400" b="1">
              <a:solidFill>
                <a:schemeClr val="tx2"/>
              </a:solidFill>
              <a:latin typeface="Times New Roman" panose="02020603050405020304" pitchFamily="18" charset="0"/>
            </a:endParaRPr>
          </a:p>
        </p:txBody>
      </p:sp>
      <p:sp>
        <p:nvSpPr>
          <p:cNvPr id="578595" name="Oval 35"/>
          <p:cNvSpPr>
            <a:spLocks noChangeArrowheads="1"/>
          </p:cNvSpPr>
          <p:nvPr/>
        </p:nvSpPr>
        <p:spPr bwMode="auto">
          <a:xfrm>
            <a:off x="7270750" y="5661025"/>
            <a:ext cx="433388" cy="431800"/>
          </a:xfrm>
          <a:prstGeom prst="ellipse">
            <a:avLst/>
          </a:prstGeom>
          <a:solidFill>
            <a:srgbClr val="FFFF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tx2"/>
                </a:solidFill>
                <a:latin typeface="Times New Roman" panose="02020603050405020304" pitchFamily="18" charset="0"/>
              </a:rPr>
              <a:t>H</a:t>
            </a:r>
            <a:endParaRPr kumimoji="1" lang="en-US" altLang="zh-CN" sz="2400" b="1">
              <a:solidFill>
                <a:schemeClr val="tx2"/>
              </a:solidFill>
              <a:latin typeface="Times New Roman" panose="02020603050405020304" pitchFamily="18" charset="0"/>
            </a:endParaRPr>
          </a:p>
        </p:txBody>
      </p:sp>
      <p:sp>
        <p:nvSpPr>
          <p:cNvPr id="578596" name="Line 36"/>
          <p:cNvSpPr>
            <a:spLocks noChangeShapeType="1"/>
          </p:cNvSpPr>
          <p:nvPr/>
        </p:nvSpPr>
        <p:spPr bwMode="auto">
          <a:xfrm flipV="1">
            <a:off x="8207375" y="5516563"/>
            <a:ext cx="0" cy="36036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7" name="Text Box 37"/>
          <p:cNvSpPr txBox="1">
            <a:spLocks noChangeArrowheads="1"/>
          </p:cNvSpPr>
          <p:nvPr/>
        </p:nvSpPr>
        <p:spPr bwMode="auto">
          <a:xfrm>
            <a:off x="7702550" y="5229225"/>
            <a:ext cx="1152525" cy="39687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solidFill>
                  <a:srgbClr val="C22A8F"/>
                </a:solidFill>
                <a:latin typeface="Times New Roman" panose="02020603050405020304" pitchFamily="18" charset="0"/>
              </a:rPr>
              <a:t>比较</a:t>
            </a:r>
            <a:endParaRPr lang="zh-CN" altLang="en-US" sz="2000" b="1">
              <a:solidFill>
                <a:srgbClr val="C22A8F"/>
              </a:solidFill>
              <a:latin typeface="Times New Roman" panose="02020603050405020304" pitchFamily="18" charset="0"/>
            </a:endParaRPr>
          </a:p>
        </p:txBody>
      </p:sp>
      <p:grpSp>
        <p:nvGrpSpPr>
          <p:cNvPr id="578622" name="Group 62"/>
          <p:cNvGrpSpPr/>
          <p:nvPr/>
        </p:nvGrpSpPr>
        <p:grpSpPr bwMode="auto">
          <a:xfrm>
            <a:off x="827584" y="2780804"/>
            <a:ext cx="3848100" cy="1012825"/>
            <a:chOff x="655" y="1888"/>
            <a:chExt cx="2424" cy="638"/>
          </a:xfrm>
        </p:grpSpPr>
        <p:grpSp>
          <p:nvGrpSpPr>
            <p:cNvPr id="578623" name="Group 63"/>
            <p:cNvGrpSpPr/>
            <p:nvPr/>
          </p:nvGrpSpPr>
          <p:grpSpPr bwMode="auto">
            <a:xfrm>
              <a:off x="655" y="1932"/>
              <a:ext cx="726" cy="594"/>
              <a:chOff x="655" y="1932"/>
              <a:chExt cx="726" cy="594"/>
            </a:xfrm>
          </p:grpSpPr>
          <p:grpSp>
            <p:nvGrpSpPr>
              <p:cNvPr id="578624" name="Group 64"/>
              <p:cNvGrpSpPr/>
              <p:nvPr/>
            </p:nvGrpSpPr>
            <p:grpSpPr bwMode="auto">
              <a:xfrm>
                <a:off x="837" y="1932"/>
                <a:ext cx="380" cy="381"/>
                <a:chOff x="229" y="1077"/>
                <a:chExt cx="380" cy="517"/>
              </a:xfrm>
            </p:grpSpPr>
            <p:pic>
              <p:nvPicPr>
                <p:cNvPr id="578625"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26" name="Picture 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27" name="Text Box 67"/>
              <p:cNvSpPr txBox="1">
                <a:spLocks noChangeArrowheads="1"/>
              </p:cNvSpPr>
              <p:nvPr/>
            </p:nvSpPr>
            <p:spPr bwMode="auto">
              <a:xfrm>
                <a:off x="65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Alice (A)</a:t>
                </a:r>
                <a:endParaRPr lang="en-US" altLang="zh-CN" b="1">
                  <a:solidFill>
                    <a:schemeClr val="tx2"/>
                  </a:solidFill>
                  <a:latin typeface="Times New Roman" panose="02020603050405020304" pitchFamily="18" charset="0"/>
                </a:endParaRPr>
              </a:p>
            </p:txBody>
          </p:sp>
        </p:grpSp>
        <p:grpSp>
          <p:nvGrpSpPr>
            <p:cNvPr id="578628" name="Group 68"/>
            <p:cNvGrpSpPr/>
            <p:nvPr/>
          </p:nvGrpSpPr>
          <p:grpSpPr bwMode="auto">
            <a:xfrm>
              <a:off x="2426" y="1888"/>
              <a:ext cx="653" cy="594"/>
              <a:chOff x="2426" y="1888"/>
              <a:chExt cx="653" cy="594"/>
            </a:xfrm>
          </p:grpSpPr>
          <p:grpSp>
            <p:nvGrpSpPr>
              <p:cNvPr id="578629" name="Group 69"/>
              <p:cNvGrpSpPr/>
              <p:nvPr/>
            </p:nvGrpSpPr>
            <p:grpSpPr bwMode="auto">
              <a:xfrm>
                <a:off x="2699" y="1888"/>
                <a:ext cx="380" cy="381"/>
                <a:chOff x="229" y="1077"/>
                <a:chExt cx="380" cy="517"/>
              </a:xfrm>
            </p:grpSpPr>
            <p:pic>
              <p:nvPicPr>
                <p:cNvPr id="578630"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31" name="Picture 7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32" name="Text Box 72"/>
              <p:cNvSpPr txBox="1">
                <a:spLocks noChangeArrowheads="1"/>
              </p:cNvSpPr>
              <p:nvPr/>
            </p:nvSpPr>
            <p:spPr bwMode="auto">
              <a:xfrm>
                <a:off x="2426" y="2251"/>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Bob (B)</a:t>
                </a:r>
                <a:endParaRPr lang="en-US" altLang="zh-CN" b="1">
                  <a:solidFill>
                    <a:schemeClr val="tx2"/>
                  </a:solidFill>
                  <a:latin typeface="Times New Roman" panose="02020603050405020304" pitchFamily="18" charset="0"/>
                </a:endParaRPr>
              </a:p>
            </p:txBody>
          </p:sp>
        </p:grpSp>
        <p:sp>
          <p:nvSpPr>
            <p:cNvPr id="578633" name="Text Box 73"/>
            <p:cNvSpPr txBox="1">
              <a:spLocks noChangeArrowheads="1"/>
            </p:cNvSpPr>
            <p:nvPr/>
          </p:nvSpPr>
          <p:spPr bwMode="auto">
            <a:xfrm>
              <a:off x="1474" y="2341"/>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b="1">
                  <a:solidFill>
                    <a:srgbClr val="000000"/>
                  </a:solidFill>
                  <a:latin typeface="Times New Roman" panose="02020603050405020304" pitchFamily="18" charset="0"/>
                </a:rPr>
                <a:t>Hash</a:t>
              </a:r>
              <a:r>
                <a:rPr lang="zh-CN" altLang="en-US" sz="1200" b="1">
                  <a:solidFill>
                    <a:srgbClr val="000000"/>
                  </a:solidFill>
                  <a:latin typeface="Times New Roman" panose="02020603050405020304" pitchFamily="18" charset="0"/>
                </a:rPr>
                <a:t>＋签名</a:t>
              </a:r>
              <a:endParaRPr lang="zh-CN" altLang="en-US" sz="1200" b="1">
                <a:solidFill>
                  <a:srgbClr val="000000"/>
                </a:solidFill>
                <a:latin typeface="Times New Roman" panose="02020603050405020304" pitchFamily="18" charset="0"/>
              </a:endParaRPr>
            </a:p>
          </p:txBody>
        </p:sp>
      </p:grpSp>
      <p:grpSp>
        <p:nvGrpSpPr>
          <p:cNvPr id="578634" name="Group 74"/>
          <p:cNvGrpSpPr/>
          <p:nvPr/>
        </p:nvGrpSpPr>
        <p:grpSpPr bwMode="auto">
          <a:xfrm>
            <a:off x="4859834" y="2637929"/>
            <a:ext cx="3703637" cy="1155700"/>
            <a:chOff x="3195" y="1798"/>
            <a:chExt cx="2333" cy="728"/>
          </a:xfrm>
        </p:grpSpPr>
        <p:grpSp>
          <p:nvGrpSpPr>
            <p:cNvPr id="578635" name="Group 75"/>
            <p:cNvGrpSpPr/>
            <p:nvPr/>
          </p:nvGrpSpPr>
          <p:grpSpPr bwMode="auto">
            <a:xfrm>
              <a:off x="3195" y="1932"/>
              <a:ext cx="726" cy="594"/>
              <a:chOff x="3195" y="1932"/>
              <a:chExt cx="726" cy="594"/>
            </a:xfrm>
          </p:grpSpPr>
          <p:grpSp>
            <p:nvGrpSpPr>
              <p:cNvPr id="578636" name="Group 76"/>
              <p:cNvGrpSpPr/>
              <p:nvPr/>
            </p:nvGrpSpPr>
            <p:grpSpPr bwMode="auto">
              <a:xfrm>
                <a:off x="3377" y="1932"/>
                <a:ext cx="380" cy="381"/>
                <a:chOff x="229" y="1077"/>
                <a:chExt cx="380" cy="517"/>
              </a:xfrm>
            </p:grpSpPr>
            <p:pic>
              <p:nvPicPr>
                <p:cNvPr id="578637" name="Picture 7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38" name="Picture 7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39" name="Text Box 79"/>
              <p:cNvSpPr txBox="1">
                <a:spLocks noChangeArrowheads="1"/>
              </p:cNvSpPr>
              <p:nvPr/>
            </p:nvSpPr>
            <p:spPr bwMode="auto">
              <a:xfrm>
                <a:off x="319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Alice (A)</a:t>
                </a:r>
                <a:endParaRPr lang="en-US" altLang="zh-CN" b="1">
                  <a:solidFill>
                    <a:schemeClr val="tx2"/>
                  </a:solidFill>
                  <a:latin typeface="Times New Roman" panose="02020603050405020304" pitchFamily="18" charset="0"/>
                </a:endParaRPr>
              </a:p>
            </p:txBody>
          </p:sp>
        </p:grpSp>
        <p:grpSp>
          <p:nvGrpSpPr>
            <p:cNvPr id="578640" name="Group 80"/>
            <p:cNvGrpSpPr/>
            <p:nvPr/>
          </p:nvGrpSpPr>
          <p:grpSpPr bwMode="auto">
            <a:xfrm>
              <a:off x="4876" y="1798"/>
              <a:ext cx="652" cy="639"/>
              <a:chOff x="4876" y="1798"/>
              <a:chExt cx="652" cy="639"/>
            </a:xfrm>
          </p:grpSpPr>
          <p:grpSp>
            <p:nvGrpSpPr>
              <p:cNvPr id="578641" name="Group 81"/>
              <p:cNvGrpSpPr/>
              <p:nvPr/>
            </p:nvGrpSpPr>
            <p:grpSpPr bwMode="auto">
              <a:xfrm>
                <a:off x="5148" y="1798"/>
                <a:ext cx="380" cy="381"/>
                <a:chOff x="229" y="1077"/>
                <a:chExt cx="380" cy="517"/>
              </a:xfrm>
            </p:grpSpPr>
            <p:pic>
              <p:nvPicPr>
                <p:cNvPr id="578642" name="Picture 8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43" name="Picture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44" name="Text Box 84"/>
              <p:cNvSpPr txBox="1">
                <a:spLocks noChangeArrowheads="1"/>
              </p:cNvSpPr>
              <p:nvPr/>
            </p:nvSpPr>
            <p:spPr bwMode="auto">
              <a:xfrm>
                <a:off x="4876" y="2206"/>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anose="02020603050405020304" pitchFamily="18" charset="0"/>
                  </a:rPr>
                  <a:t>Bob (B)</a:t>
                </a:r>
                <a:endParaRPr lang="en-US" altLang="zh-CN" b="1">
                  <a:solidFill>
                    <a:schemeClr val="tx2"/>
                  </a:solidFill>
                  <a:latin typeface="Times New Roman" panose="02020603050405020304" pitchFamily="18" charset="0"/>
                </a:endParaRPr>
              </a:p>
            </p:txBody>
          </p:sp>
        </p:grpSp>
        <p:sp>
          <p:nvSpPr>
            <p:cNvPr id="578645" name="Text Box 85"/>
            <p:cNvSpPr txBox="1">
              <a:spLocks noChangeArrowheads="1"/>
            </p:cNvSpPr>
            <p:nvPr/>
          </p:nvSpPr>
          <p:spPr bwMode="auto">
            <a:xfrm>
              <a:off x="3923" y="2296"/>
              <a:ext cx="1044"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anose="02020603050405020304" pitchFamily="18" charset="0"/>
                </a:rPr>
                <a:t>加密＋签名＋</a:t>
              </a:r>
              <a:r>
                <a:rPr lang="en-US" altLang="zh-CN" sz="1200" b="1">
                  <a:solidFill>
                    <a:srgbClr val="000000"/>
                  </a:solidFill>
                  <a:latin typeface="Times New Roman" panose="02020603050405020304" pitchFamily="18" charset="0"/>
                </a:rPr>
                <a:t>Hash</a:t>
              </a:r>
              <a:endParaRPr lang="en-US" altLang="zh-CN" sz="1200" b="1">
                <a:solidFill>
                  <a:srgbClr val="000000"/>
                </a:solidFill>
                <a:latin typeface="Times New Roman" panose="02020603050405020304" pitchFamily="18" charset="0"/>
              </a:endParaRPr>
            </a:p>
          </p:txBody>
        </p:sp>
      </p:grpSp>
      <p:sp>
        <p:nvSpPr>
          <p:cNvPr id="578646" name="Text Box 86"/>
          <p:cNvSpPr txBox="1">
            <a:spLocks noChangeArrowheads="1"/>
          </p:cNvSpPr>
          <p:nvPr/>
        </p:nvSpPr>
        <p:spPr bwMode="auto">
          <a:xfrm>
            <a:off x="4427538" y="6308725"/>
            <a:ext cx="1439862" cy="274638"/>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b="1">
                <a:solidFill>
                  <a:srgbClr val="000000"/>
                </a:solidFill>
                <a:latin typeface="Times New Roman" panose="02020603050405020304" pitchFamily="18" charset="0"/>
              </a:rPr>
              <a:t>Hash</a:t>
            </a:r>
            <a:r>
              <a:rPr lang="zh-CN" altLang="en-US" sz="1200" b="1">
                <a:solidFill>
                  <a:srgbClr val="000000"/>
                </a:solidFill>
                <a:latin typeface="Times New Roman" panose="02020603050405020304" pitchFamily="18" charset="0"/>
              </a:rPr>
              <a:t>＋签名</a:t>
            </a:r>
            <a:endParaRPr lang="zh-CN" altLang="en-US" sz="1200" b="1">
              <a:solidFill>
                <a:srgbClr val="000000"/>
              </a:solidFill>
              <a:latin typeface="Times New Roman" panose="02020603050405020304"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8622"/>
                                        </p:tgtEl>
                                        <p:attrNameLst>
                                          <p:attrName>style.visibility</p:attrName>
                                        </p:attrNameLst>
                                      </p:cBhvr>
                                      <p:to>
                                        <p:strVal val="visible"/>
                                      </p:to>
                                    </p:set>
                                    <p:anim calcmode="lin" valueType="num">
                                      <p:cBhvr additive="base">
                                        <p:cTn id="7" dur="500" fill="hold"/>
                                        <p:tgtEl>
                                          <p:spTgt spid="578622"/>
                                        </p:tgtEl>
                                        <p:attrNameLst>
                                          <p:attrName>ppt_x</p:attrName>
                                        </p:attrNameLst>
                                      </p:cBhvr>
                                      <p:tavLst>
                                        <p:tav tm="0">
                                          <p:val>
                                            <p:strVal val="#ppt_x"/>
                                          </p:val>
                                        </p:tav>
                                        <p:tav tm="100000">
                                          <p:val>
                                            <p:strVal val="#ppt_x"/>
                                          </p:val>
                                        </p:tav>
                                      </p:tavLst>
                                    </p:anim>
                                    <p:anim calcmode="lin" valueType="num">
                                      <p:cBhvr additive="base">
                                        <p:cTn id="8" dur="500" fill="hold"/>
                                        <p:tgtEl>
                                          <p:spTgt spid="5786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78571"/>
                                        </p:tgtEl>
                                        <p:attrNameLst>
                                          <p:attrName>style.visibility</p:attrName>
                                        </p:attrNameLst>
                                      </p:cBhvr>
                                      <p:to>
                                        <p:strVal val="visible"/>
                                      </p:to>
                                    </p:set>
                                    <p:anim calcmode="lin" valueType="num">
                                      <p:cBhvr additive="base">
                                        <p:cTn id="12" dur="500" fill="hold"/>
                                        <p:tgtEl>
                                          <p:spTgt spid="578571"/>
                                        </p:tgtEl>
                                        <p:attrNameLst>
                                          <p:attrName>ppt_x</p:attrName>
                                        </p:attrNameLst>
                                      </p:cBhvr>
                                      <p:tavLst>
                                        <p:tav tm="0">
                                          <p:val>
                                            <p:strVal val="0-#ppt_w/2"/>
                                          </p:val>
                                        </p:tav>
                                        <p:tav tm="100000">
                                          <p:val>
                                            <p:strVal val="#ppt_x"/>
                                          </p:val>
                                        </p:tav>
                                      </p:tavLst>
                                    </p:anim>
                                    <p:anim calcmode="lin" valueType="num">
                                      <p:cBhvr additive="base">
                                        <p:cTn id="13" dur="500" fill="hold"/>
                                        <p:tgtEl>
                                          <p:spTgt spid="57857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78634"/>
                                        </p:tgtEl>
                                        <p:attrNameLst>
                                          <p:attrName>style.visibility</p:attrName>
                                        </p:attrNameLst>
                                      </p:cBhvr>
                                      <p:to>
                                        <p:strVal val="visible"/>
                                      </p:to>
                                    </p:set>
                                    <p:anim calcmode="lin" valueType="num">
                                      <p:cBhvr additive="base">
                                        <p:cTn id="18" dur="500" fill="hold"/>
                                        <p:tgtEl>
                                          <p:spTgt spid="578634"/>
                                        </p:tgtEl>
                                        <p:attrNameLst>
                                          <p:attrName>ppt_x</p:attrName>
                                        </p:attrNameLst>
                                      </p:cBhvr>
                                      <p:tavLst>
                                        <p:tav tm="0">
                                          <p:val>
                                            <p:strVal val="#ppt_x"/>
                                          </p:val>
                                        </p:tav>
                                        <p:tav tm="100000">
                                          <p:val>
                                            <p:strVal val="#ppt_x"/>
                                          </p:val>
                                        </p:tav>
                                      </p:tavLst>
                                    </p:anim>
                                    <p:anim calcmode="lin" valueType="num">
                                      <p:cBhvr additive="base">
                                        <p:cTn id="19" dur="500" fill="hold"/>
                                        <p:tgtEl>
                                          <p:spTgt spid="578634"/>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578574"/>
                                        </p:tgtEl>
                                        <p:attrNameLst>
                                          <p:attrName>style.visibility</p:attrName>
                                        </p:attrNameLst>
                                      </p:cBhvr>
                                      <p:to>
                                        <p:strVal val="visible"/>
                                      </p:to>
                                    </p:set>
                                    <p:anim calcmode="lin" valueType="num">
                                      <p:cBhvr additive="base">
                                        <p:cTn id="23" dur="500" fill="hold"/>
                                        <p:tgtEl>
                                          <p:spTgt spid="578574"/>
                                        </p:tgtEl>
                                        <p:attrNameLst>
                                          <p:attrName>ppt_x</p:attrName>
                                        </p:attrNameLst>
                                      </p:cBhvr>
                                      <p:tavLst>
                                        <p:tav tm="0">
                                          <p:val>
                                            <p:strVal val="0-#ppt_w/2"/>
                                          </p:val>
                                        </p:tav>
                                        <p:tav tm="100000">
                                          <p:val>
                                            <p:strVal val="#ppt_x"/>
                                          </p:val>
                                        </p:tav>
                                      </p:tavLst>
                                    </p:anim>
                                    <p:anim calcmode="lin" valueType="num">
                                      <p:cBhvr additive="base">
                                        <p:cTn id="24" dur="500" fill="hold"/>
                                        <p:tgtEl>
                                          <p:spTgt spid="57857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78577"/>
                                        </p:tgtEl>
                                        <p:attrNameLst>
                                          <p:attrName>style.visibility</p:attrName>
                                        </p:attrNameLst>
                                      </p:cBhvr>
                                      <p:to>
                                        <p:strVal val="visible"/>
                                      </p:to>
                                    </p:set>
                                    <p:anim calcmode="lin" valueType="num">
                                      <p:cBhvr additive="base">
                                        <p:cTn id="29" dur="500" fill="hold"/>
                                        <p:tgtEl>
                                          <p:spTgt spid="578577"/>
                                        </p:tgtEl>
                                        <p:attrNameLst>
                                          <p:attrName>ppt_x</p:attrName>
                                        </p:attrNameLst>
                                      </p:cBhvr>
                                      <p:tavLst>
                                        <p:tav tm="0">
                                          <p:val>
                                            <p:strVal val="0-#ppt_w/2"/>
                                          </p:val>
                                        </p:tav>
                                        <p:tav tm="100000">
                                          <p:val>
                                            <p:strVal val="#ppt_x"/>
                                          </p:val>
                                        </p:tav>
                                      </p:tavLst>
                                    </p:anim>
                                    <p:anim calcmode="lin" valueType="num">
                                      <p:cBhvr additive="base">
                                        <p:cTn id="30" dur="500" fill="hold"/>
                                        <p:tgtEl>
                                          <p:spTgt spid="57857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78581"/>
                                        </p:tgtEl>
                                        <p:attrNameLst>
                                          <p:attrName>style.visibility</p:attrName>
                                        </p:attrNameLst>
                                      </p:cBhvr>
                                      <p:to>
                                        <p:strVal val="visible"/>
                                      </p:to>
                                    </p:set>
                                    <p:anim calcmode="lin" valueType="num">
                                      <p:cBhvr additive="base">
                                        <p:cTn id="33" dur="500" fill="hold"/>
                                        <p:tgtEl>
                                          <p:spTgt spid="578581"/>
                                        </p:tgtEl>
                                        <p:attrNameLst>
                                          <p:attrName>ppt_x</p:attrName>
                                        </p:attrNameLst>
                                      </p:cBhvr>
                                      <p:tavLst>
                                        <p:tav tm="0">
                                          <p:val>
                                            <p:strVal val="0-#ppt_w/2"/>
                                          </p:val>
                                        </p:tav>
                                        <p:tav tm="100000">
                                          <p:val>
                                            <p:strVal val="#ppt_x"/>
                                          </p:val>
                                        </p:tav>
                                      </p:tavLst>
                                    </p:anim>
                                    <p:anim calcmode="lin" valueType="num">
                                      <p:cBhvr additive="base">
                                        <p:cTn id="34" dur="500" fill="hold"/>
                                        <p:tgtEl>
                                          <p:spTgt spid="57858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578582"/>
                                        </p:tgtEl>
                                        <p:attrNameLst>
                                          <p:attrName>style.visibility</p:attrName>
                                        </p:attrNameLst>
                                      </p:cBhvr>
                                      <p:to>
                                        <p:strVal val="visible"/>
                                      </p:to>
                                    </p:set>
                                    <p:anim calcmode="lin" valueType="num">
                                      <p:cBhvr additive="base">
                                        <p:cTn id="37" dur="500" fill="hold"/>
                                        <p:tgtEl>
                                          <p:spTgt spid="578582"/>
                                        </p:tgtEl>
                                        <p:attrNameLst>
                                          <p:attrName>ppt_x</p:attrName>
                                        </p:attrNameLst>
                                      </p:cBhvr>
                                      <p:tavLst>
                                        <p:tav tm="0">
                                          <p:val>
                                            <p:strVal val="0-#ppt_w/2"/>
                                          </p:val>
                                        </p:tav>
                                        <p:tav tm="100000">
                                          <p:val>
                                            <p:strVal val="#ppt_x"/>
                                          </p:val>
                                        </p:tav>
                                      </p:tavLst>
                                    </p:anim>
                                    <p:anim calcmode="lin" valueType="num">
                                      <p:cBhvr additive="base">
                                        <p:cTn id="38" dur="500" fill="hold"/>
                                        <p:tgtEl>
                                          <p:spTgt spid="578582"/>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78583"/>
                                        </p:tgtEl>
                                        <p:attrNameLst>
                                          <p:attrName>style.visibility</p:attrName>
                                        </p:attrNameLst>
                                      </p:cBhvr>
                                      <p:to>
                                        <p:strVal val="visible"/>
                                      </p:to>
                                    </p:set>
                                    <p:anim calcmode="lin" valueType="num">
                                      <p:cBhvr additive="base">
                                        <p:cTn id="41" dur="500" fill="hold"/>
                                        <p:tgtEl>
                                          <p:spTgt spid="578583"/>
                                        </p:tgtEl>
                                        <p:attrNameLst>
                                          <p:attrName>ppt_x</p:attrName>
                                        </p:attrNameLst>
                                      </p:cBhvr>
                                      <p:tavLst>
                                        <p:tav tm="0">
                                          <p:val>
                                            <p:strVal val="0-#ppt_w/2"/>
                                          </p:val>
                                        </p:tav>
                                        <p:tav tm="100000">
                                          <p:val>
                                            <p:strVal val="#ppt_x"/>
                                          </p:val>
                                        </p:tav>
                                      </p:tavLst>
                                    </p:anim>
                                    <p:anim calcmode="lin" valueType="num">
                                      <p:cBhvr additive="base">
                                        <p:cTn id="42" dur="500" fill="hold"/>
                                        <p:tgtEl>
                                          <p:spTgt spid="57858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78593"/>
                                        </p:tgtEl>
                                        <p:attrNameLst>
                                          <p:attrName>style.visibility</p:attrName>
                                        </p:attrNameLst>
                                      </p:cBhvr>
                                      <p:to>
                                        <p:strVal val="visible"/>
                                      </p:to>
                                    </p:set>
                                    <p:anim calcmode="lin" valueType="num">
                                      <p:cBhvr additive="base">
                                        <p:cTn id="45" dur="500" fill="hold"/>
                                        <p:tgtEl>
                                          <p:spTgt spid="578593"/>
                                        </p:tgtEl>
                                        <p:attrNameLst>
                                          <p:attrName>ppt_x</p:attrName>
                                        </p:attrNameLst>
                                      </p:cBhvr>
                                      <p:tavLst>
                                        <p:tav tm="0">
                                          <p:val>
                                            <p:strVal val="0-#ppt_w/2"/>
                                          </p:val>
                                        </p:tav>
                                        <p:tav tm="100000">
                                          <p:val>
                                            <p:strVal val="#ppt_x"/>
                                          </p:val>
                                        </p:tav>
                                      </p:tavLst>
                                    </p:anim>
                                    <p:anim calcmode="lin" valueType="num">
                                      <p:cBhvr additive="base">
                                        <p:cTn id="46" dur="500" fill="hold"/>
                                        <p:tgtEl>
                                          <p:spTgt spid="578593"/>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78580"/>
                                        </p:tgtEl>
                                        <p:attrNameLst>
                                          <p:attrName>style.visibility</p:attrName>
                                        </p:attrNameLst>
                                      </p:cBhvr>
                                      <p:to>
                                        <p:strVal val="visible"/>
                                      </p:to>
                                    </p:set>
                                    <p:anim calcmode="lin" valueType="num">
                                      <p:cBhvr additive="base">
                                        <p:cTn id="49" dur="500" fill="hold"/>
                                        <p:tgtEl>
                                          <p:spTgt spid="578580"/>
                                        </p:tgtEl>
                                        <p:attrNameLst>
                                          <p:attrName>ppt_x</p:attrName>
                                        </p:attrNameLst>
                                      </p:cBhvr>
                                      <p:tavLst>
                                        <p:tav tm="0">
                                          <p:val>
                                            <p:strVal val="0-#ppt_w/2"/>
                                          </p:val>
                                        </p:tav>
                                        <p:tav tm="100000">
                                          <p:val>
                                            <p:strVal val="#ppt_x"/>
                                          </p:val>
                                        </p:tav>
                                      </p:tavLst>
                                    </p:anim>
                                    <p:anim calcmode="lin" valueType="num">
                                      <p:cBhvr additive="base">
                                        <p:cTn id="50" dur="500" fill="hold"/>
                                        <p:tgtEl>
                                          <p:spTgt spid="578580"/>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78584"/>
                                        </p:tgtEl>
                                        <p:attrNameLst>
                                          <p:attrName>style.visibility</p:attrName>
                                        </p:attrNameLst>
                                      </p:cBhvr>
                                      <p:to>
                                        <p:strVal val="visible"/>
                                      </p:to>
                                    </p:set>
                                    <p:anim calcmode="lin" valueType="num">
                                      <p:cBhvr additive="base">
                                        <p:cTn id="53" dur="500" fill="hold"/>
                                        <p:tgtEl>
                                          <p:spTgt spid="578584"/>
                                        </p:tgtEl>
                                        <p:attrNameLst>
                                          <p:attrName>ppt_x</p:attrName>
                                        </p:attrNameLst>
                                      </p:cBhvr>
                                      <p:tavLst>
                                        <p:tav tm="0">
                                          <p:val>
                                            <p:strVal val="0-#ppt_w/2"/>
                                          </p:val>
                                        </p:tav>
                                        <p:tav tm="100000">
                                          <p:val>
                                            <p:strVal val="#ppt_x"/>
                                          </p:val>
                                        </p:tav>
                                      </p:tavLst>
                                    </p:anim>
                                    <p:anim calcmode="lin" valueType="num">
                                      <p:cBhvr additive="base">
                                        <p:cTn id="54" dur="500" fill="hold"/>
                                        <p:tgtEl>
                                          <p:spTgt spid="578584"/>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578585"/>
                                        </p:tgtEl>
                                        <p:attrNameLst>
                                          <p:attrName>style.visibility</p:attrName>
                                        </p:attrNameLst>
                                      </p:cBhvr>
                                      <p:to>
                                        <p:strVal val="visible"/>
                                      </p:to>
                                    </p:set>
                                    <p:anim calcmode="lin" valueType="num">
                                      <p:cBhvr additive="base">
                                        <p:cTn id="57" dur="500" fill="hold"/>
                                        <p:tgtEl>
                                          <p:spTgt spid="578585"/>
                                        </p:tgtEl>
                                        <p:attrNameLst>
                                          <p:attrName>ppt_x</p:attrName>
                                        </p:attrNameLst>
                                      </p:cBhvr>
                                      <p:tavLst>
                                        <p:tav tm="0">
                                          <p:val>
                                            <p:strVal val="0-#ppt_w/2"/>
                                          </p:val>
                                        </p:tav>
                                        <p:tav tm="100000">
                                          <p:val>
                                            <p:strVal val="#ppt_x"/>
                                          </p:val>
                                        </p:tav>
                                      </p:tavLst>
                                    </p:anim>
                                    <p:anim calcmode="lin" valueType="num">
                                      <p:cBhvr additive="base">
                                        <p:cTn id="58" dur="500" fill="hold"/>
                                        <p:tgtEl>
                                          <p:spTgt spid="578585"/>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 presetClass="entr" presetSubtype="8" fill="hold" grpId="0" nodeType="afterEffect">
                                  <p:stCondLst>
                                    <p:cond delay="0"/>
                                  </p:stCondLst>
                                  <p:childTnLst>
                                    <p:set>
                                      <p:cBhvr>
                                        <p:cTn id="61" dur="1" fill="hold">
                                          <p:stCondLst>
                                            <p:cond delay="0"/>
                                          </p:stCondLst>
                                        </p:cTn>
                                        <p:tgtEl>
                                          <p:spTgt spid="578578"/>
                                        </p:tgtEl>
                                        <p:attrNameLst>
                                          <p:attrName>style.visibility</p:attrName>
                                        </p:attrNameLst>
                                      </p:cBhvr>
                                      <p:to>
                                        <p:strVal val="visible"/>
                                      </p:to>
                                    </p:set>
                                    <p:anim calcmode="lin" valueType="num">
                                      <p:cBhvr additive="base">
                                        <p:cTn id="62" dur="500" fill="hold"/>
                                        <p:tgtEl>
                                          <p:spTgt spid="578578"/>
                                        </p:tgtEl>
                                        <p:attrNameLst>
                                          <p:attrName>ppt_x</p:attrName>
                                        </p:attrNameLst>
                                      </p:cBhvr>
                                      <p:tavLst>
                                        <p:tav tm="0">
                                          <p:val>
                                            <p:strVal val="0-#ppt_w/2"/>
                                          </p:val>
                                        </p:tav>
                                        <p:tav tm="100000">
                                          <p:val>
                                            <p:strVal val="#ppt_x"/>
                                          </p:val>
                                        </p:tav>
                                      </p:tavLst>
                                    </p:anim>
                                    <p:anim calcmode="lin" valueType="num">
                                      <p:cBhvr additive="base">
                                        <p:cTn id="63" dur="500" fill="hold"/>
                                        <p:tgtEl>
                                          <p:spTgt spid="578578"/>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578579"/>
                                        </p:tgtEl>
                                        <p:attrNameLst>
                                          <p:attrName>style.visibility</p:attrName>
                                        </p:attrNameLst>
                                      </p:cBhvr>
                                      <p:to>
                                        <p:strVal val="visible"/>
                                      </p:to>
                                    </p:set>
                                    <p:anim calcmode="lin" valueType="num">
                                      <p:cBhvr additive="base">
                                        <p:cTn id="66" dur="500" fill="hold"/>
                                        <p:tgtEl>
                                          <p:spTgt spid="578579"/>
                                        </p:tgtEl>
                                        <p:attrNameLst>
                                          <p:attrName>ppt_x</p:attrName>
                                        </p:attrNameLst>
                                      </p:cBhvr>
                                      <p:tavLst>
                                        <p:tav tm="0">
                                          <p:val>
                                            <p:strVal val="0-#ppt_w/2"/>
                                          </p:val>
                                        </p:tav>
                                        <p:tav tm="100000">
                                          <p:val>
                                            <p:strVal val="#ppt_x"/>
                                          </p:val>
                                        </p:tav>
                                      </p:tavLst>
                                    </p:anim>
                                    <p:anim calcmode="lin" valueType="num">
                                      <p:cBhvr additive="base">
                                        <p:cTn id="67" dur="500" fill="hold"/>
                                        <p:tgtEl>
                                          <p:spTgt spid="578579"/>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578589"/>
                                        </p:tgtEl>
                                        <p:attrNameLst>
                                          <p:attrName>style.visibility</p:attrName>
                                        </p:attrNameLst>
                                      </p:cBhvr>
                                      <p:to>
                                        <p:strVal val="visible"/>
                                      </p:to>
                                    </p:set>
                                    <p:anim calcmode="lin" valueType="num">
                                      <p:cBhvr additive="base">
                                        <p:cTn id="70" dur="500" fill="hold"/>
                                        <p:tgtEl>
                                          <p:spTgt spid="578589"/>
                                        </p:tgtEl>
                                        <p:attrNameLst>
                                          <p:attrName>ppt_x</p:attrName>
                                        </p:attrNameLst>
                                      </p:cBhvr>
                                      <p:tavLst>
                                        <p:tav tm="0">
                                          <p:val>
                                            <p:strVal val="0-#ppt_w/2"/>
                                          </p:val>
                                        </p:tav>
                                        <p:tav tm="100000">
                                          <p:val>
                                            <p:strVal val="#ppt_x"/>
                                          </p:val>
                                        </p:tav>
                                      </p:tavLst>
                                    </p:anim>
                                    <p:anim calcmode="lin" valueType="num">
                                      <p:cBhvr additive="base">
                                        <p:cTn id="71" dur="500" fill="hold"/>
                                        <p:tgtEl>
                                          <p:spTgt spid="578589"/>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578590"/>
                                        </p:tgtEl>
                                        <p:attrNameLst>
                                          <p:attrName>style.visibility</p:attrName>
                                        </p:attrNameLst>
                                      </p:cBhvr>
                                      <p:to>
                                        <p:strVal val="visible"/>
                                      </p:to>
                                    </p:set>
                                    <p:anim calcmode="lin" valueType="num">
                                      <p:cBhvr additive="base">
                                        <p:cTn id="74" dur="500" fill="hold"/>
                                        <p:tgtEl>
                                          <p:spTgt spid="578590"/>
                                        </p:tgtEl>
                                        <p:attrNameLst>
                                          <p:attrName>ppt_x</p:attrName>
                                        </p:attrNameLst>
                                      </p:cBhvr>
                                      <p:tavLst>
                                        <p:tav tm="0">
                                          <p:val>
                                            <p:strVal val="0-#ppt_w/2"/>
                                          </p:val>
                                        </p:tav>
                                        <p:tav tm="100000">
                                          <p:val>
                                            <p:strVal val="#ppt_x"/>
                                          </p:val>
                                        </p:tav>
                                      </p:tavLst>
                                    </p:anim>
                                    <p:anim calcmode="lin" valueType="num">
                                      <p:cBhvr additive="base">
                                        <p:cTn id="75" dur="500" fill="hold"/>
                                        <p:tgtEl>
                                          <p:spTgt spid="578590"/>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578595"/>
                                        </p:tgtEl>
                                        <p:attrNameLst>
                                          <p:attrName>style.visibility</p:attrName>
                                        </p:attrNameLst>
                                      </p:cBhvr>
                                      <p:to>
                                        <p:strVal val="visible"/>
                                      </p:to>
                                    </p:set>
                                    <p:anim calcmode="lin" valueType="num">
                                      <p:cBhvr additive="base">
                                        <p:cTn id="78" dur="500" fill="hold"/>
                                        <p:tgtEl>
                                          <p:spTgt spid="578595"/>
                                        </p:tgtEl>
                                        <p:attrNameLst>
                                          <p:attrName>ppt_x</p:attrName>
                                        </p:attrNameLst>
                                      </p:cBhvr>
                                      <p:tavLst>
                                        <p:tav tm="0">
                                          <p:val>
                                            <p:strVal val="0-#ppt_w/2"/>
                                          </p:val>
                                        </p:tav>
                                        <p:tav tm="100000">
                                          <p:val>
                                            <p:strVal val="#ppt_x"/>
                                          </p:val>
                                        </p:tav>
                                      </p:tavLst>
                                    </p:anim>
                                    <p:anim calcmode="lin" valueType="num">
                                      <p:cBhvr additive="base">
                                        <p:cTn id="79" dur="500" fill="hold"/>
                                        <p:tgtEl>
                                          <p:spTgt spid="578595"/>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578587"/>
                                        </p:tgtEl>
                                        <p:attrNameLst>
                                          <p:attrName>style.visibility</p:attrName>
                                        </p:attrNameLst>
                                      </p:cBhvr>
                                      <p:to>
                                        <p:strVal val="visible"/>
                                      </p:to>
                                    </p:set>
                                    <p:anim calcmode="lin" valueType="num">
                                      <p:cBhvr additive="base">
                                        <p:cTn id="82" dur="500" fill="hold"/>
                                        <p:tgtEl>
                                          <p:spTgt spid="578587"/>
                                        </p:tgtEl>
                                        <p:attrNameLst>
                                          <p:attrName>ppt_x</p:attrName>
                                        </p:attrNameLst>
                                      </p:cBhvr>
                                      <p:tavLst>
                                        <p:tav tm="0">
                                          <p:val>
                                            <p:strVal val="0-#ppt_w/2"/>
                                          </p:val>
                                        </p:tav>
                                        <p:tav tm="100000">
                                          <p:val>
                                            <p:strVal val="#ppt_x"/>
                                          </p:val>
                                        </p:tav>
                                      </p:tavLst>
                                    </p:anim>
                                    <p:anim calcmode="lin" valueType="num">
                                      <p:cBhvr additive="base">
                                        <p:cTn id="83" dur="500" fill="hold"/>
                                        <p:tgtEl>
                                          <p:spTgt spid="578587"/>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578586"/>
                                        </p:tgtEl>
                                        <p:attrNameLst>
                                          <p:attrName>style.visibility</p:attrName>
                                        </p:attrNameLst>
                                      </p:cBhvr>
                                      <p:to>
                                        <p:strVal val="visible"/>
                                      </p:to>
                                    </p:set>
                                    <p:anim calcmode="lin" valueType="num">
                                      <p:cBhvr additive="base">
                                        <p:cTn id="86" dur="500" fill="hold"/>
                                        <p:tgtEl>
                                          <p:spTgt spid="578586"/>
                                        </p:tgtEl>
                                        <p:attrNameLst>
                                          <p:attrName>ppt_x</p:attrName>
                                        </p:attrNameLst>
                                      </p:cBhvr>
                                      <p:tavLst>
                                        <p:tav tm="0">
                                          <p:val>
                                            <p:strVal val="0-#ppt_w/2"/>
                                          </p:val>
                                        </p:tav>
                                        <p:tav tm="100000">
                                          <p:val>
                                            <p:strVal val="#ppt_x"/>
                                          </p:val>
                                        </p:tav>
                                      </p:tavLst>
                                    </p:anim>
                                    <p:anim calcmode="lin" valueType="num">
                                      <p:cBhvr additive="base">
                                        <p:cTn id="87" dur="500" fill="hold"/>
                                        <p:tgtEl>
                                          <p:spTgt spid="578586"/>
                                        </p:tgtEl>
                                        <p:attrNameLst>
                                          <p:attrName>ppt_y</p:attrName>
                                        </p:attrNameLst>
                                      </p:cBhvr>
                                      <p:tavLst>
                                        <p:tav tm="0">
                                          <p:val>
                                            <p:strVal val="#ppt_y"/>
                                          </p:val>
                                        </p:tav>
                                        <p:tav tm="100000">
                                          <p:val>
                                            <p:strVal val="#ppt_y"/>
                                          </p:val>
                                        </p:tav>
                                      </p:tavLst>
                                    </p:anim>
                                  </p:childTnLst>
                                </p:cTn>
                              </p:par>
                            </p:childTnLst>
                          </p:cTn>
                        </p:par>
                        <p:par>
                          <p:cTn id="88" fill="hold">
                            <p:stCondLst>
                              <p:cond delay="1000"/>
                            </p:stCondLst>
                            <p:childTnLst>
                              <p:par>
                                <p:cTn id="89" presetID="2" presetClass="entr" presetSubtype="8" fill="hold" grpId="0" nodeType="afterEffect">
                                  <p:stCondLst>
                                    <p:cond delay="0"/>
                                  </p:stCondLst>
                                  <p:childTnLst>
                                    <p:set>
                                      <p:cBhvr>
                                        <p:cTn id="90" dur="1" fill="hold">
                                          <p:stCondLst>
                                            <p:cond delay="0"/>
                                          </p:stCondLst>
                                        </p:cTn>
                                        <p:tgtEl>
                                          <p:spTgt spid="578588"/>
                                        </p:tgtEl>
                                        <p:attrNameLst>
                                          <p:attrName>style.visibility</p:attrName>
                                        </p:attrNameLst>
                                      </p:cBhvr>
                                      <p:to>
                                        <p:strVal val="visible"/>
                                      </p:to>
                                    </p:set>
                                    <p:anim calcmode="lin" valueType="num">
                                      <p:cBhvr additive="base">
                                        <p:cTn id="91" dur="500" fill="hold"/>
                                        <p:tgtEl>
                                          <p:spTgt spid="578588"/>
                                        </p:tgtEl>
                                        <p:attrNameLst>
                                          <p:attrName>ppt_x</p:attrName>
                                        </p:attrNameLst>
                                      </p:cBhvr>
                                      <p:tavLst>
                                        <p:tav tm="0">
                                          <p:val>
                                            <p:strVal val="0-#ppt_w/2"/>
                                          </p:val>
                                        </p:tav>
                                        <p:tav tm="100000">
                                          <p:val>
                                            <p:strVal val="#ppt_x"/>
                                          </p:val>
                                        </p:tav>
                                      </p:tavLst>
                                    </p:anim>
                                    <p:anim calcmode="lin" valueType="num">
                                      <p:cBhvr additive="base">
                                        <p:cTn id="92" dur="500" fill="hold"/>
                                        <p:tgtEl>
                                          <p:spTgt spid="578588"/>
                                        </p:tgtEl>
                                        <p:attrNameLst>
                                          <p:attrName>ppt_y</p:attrName>
                                        </p:attrNameLst>
                                      </p:cBhvr>
                                      <p:tavLst>
                                        <p:tav tm="0">
                                          <p:val>
                                            <p:strVal val="#ppt_y"/>
                                          </p:val>
                                        </p:tav>
                                        <p:tav tm="100000">
                                          <p:val>
                                            <p:strVal val="#ppt_y"/>
                                          </p:val>
                                        </p:tav>
                                      </p:tavLst>
                                    </p:anim>
                                  </p:childTnLst>
                                </p:cTn>
                              </p:par>
                            </p:childTnLst>
                          </p:cTn>
                        </p:par>
                        <p:par>
                          <p:cTn id="93" fill="hold">
                            <p:stCondLst>
                              <p:cond delay="1500"/>
                            </p:stCondLst>
                            <p:childTnLst>
                              <p:par>
                                <p:cTn id="94" presetID="2" presetClass="entr" presetSubtype="8" fill="hold" grpId="0" nodeType="afterEffect">
                                  <p:stCondLst>
                                    <p:cond delay="0"/>
                                  </p:stCondLst>
                                  <p:childTnLst>
                                    <p:set>
                                      <p:cBhvr>
                                        <p:cTn id="95" dur="1" fill="hold">
                                          <p:stCondLst>
                                            <p:cond delay="0"/>
                                          </p:stCondLst>
                                        </p:cTn>
                                        <p:tgtEl>
                                          <p:spTgt spid="578594"/>
                                        </p:tgtEl>
                                        <p:attrNameLst>
                                          <p:attrName>style.visibility</p:attrName>
                                        </p:attrNameLst>
                                      </p:cBhvr>
                                      <p:to>
                                        <p:strVal val="visible"/>
                                      </p:to>
                                    </p:set>
                                    <p:anim calcmode="lin" valueType="num">
                                      <p:cBhvr additive="base">
                                        <p:cTn id="96" dur="500" fill="hold"/>
                                        <p:tgtEl>
                                          <p:spTgt spid="578594"/>
                                        </p:tgtEl>
                                        <p:attrNameLst>
                                          <p:attrName>ppt_x</p:attrName>
                                        </p:attrNameLst>
                                      </p:cBhvr>
                                      <p:tavLst>
                                        <p:tav tm="0">
                                          <p:val>
                                            <p:strVal val="0-#ppt_w/2"/>
                                          </p:val>
                                        </p:tav>
                                        <p:tav tm="100000">
                                          <p:val>
                                            <p:strVal val="#ppt_x"/>
                                          </p:val>
                                        </p:tav>
                                      </p:tavLst>
                                    </p:anim>
                                    <p:anim calcmode="lin" valueType="num">
                                      <p:cBhvr additive="base">
                                        <p:cTn id="97" dur="500" fill="hold"/>
                                        <p:tgtEl>
                                          <p:spTgt spid="578594"/>
                                        </p:tgtEl>
                                        <p:attrNameLst>
                                          <p:attrName>ppt_y</p:attrName>
                                        </p:attrNameLst>
                                      </p:cBhvr>
                                      <p:tavLst>
                                        <p:tav tm="0">
                                          <p:val>
                                            <p:strVal val="#ppt_y"/>
                                          </p:val>
                                        </p:tav>
                                        <p:tav tm="100000">
                                          <p:val>
                                            <p:strVal val="#ppt_y"/>
                                          </p:val>
                                        </p:tav>
                                      </p:tavLst>
                                    </p:anim>
                                  </p:childTnLst>
                                </p:cTn>
                              </p:par>
                            </p:childTnLst>
                          </p:cTn>
                        </p:par>
                        <p:par>
                          <p:cTn id="98" fill="hold">
                            <p:stCondLst>
                              <p:cond delay="2000"/>
                            </p:stCondLst>
                            <p:childTnLst>
                              <p:par>
                                <p:cTn id="99" presetID="2" presetClass="entr" presetSubtype="8" fill="hold" grpId="0" nodeType="afterEffect">
                                  <p:stCondLst>
                                    <p:cond delay="0"/>
                                  </p:stCondLst>
                                  <p:childTnLst>
                                    <p:set>
                                      <p:cBhvr>
                                        <p:cTn id="100" dur="1" fill="hold">
                                          <p:stCondLst>
                                            <p:cond delay="0"/>
                                          </p:stCondLst>
                                        </p:cTn>
                                        <p:tgtEl>
                                          <p:spTgt spid="578591"/>
                                        </p:tgtEl>
                                        <p:attrNameLst>
                                          <p:attrName>style.visibility</p:attrName>
                                        </p:attrNameLst>
                                      </p:cBhvr>
                                      <p:to>
                                        <p:strVal val="visible"/>
                                      </p:to>
                                    </p:set>
                                    <p:anim calcmode="lin" valueType="num">
                                      <p:cBhvr additive="base">
                                        <p:cTn id="101" dur="500" fill="hold"/>
                                        <p:tgtEl>
                                          <p:spTgt spid="578591"/>
                                        </p:tgtEl>
                                        <p:attrNameLst>
                                          <p:attrName>ppt_x</p:attrName>
                                        </p:attrNameLst>
                                      </p:cBhvr>
                                      <p:tavLst>
                                        <p:tav tm="0">
                                          <p:val>
                                            <p:strVal val="0-#ppt_w/2"/>
                                          </p:val>
                                        </p:tav>
                                        <p:tav tm="100000">
                                          <p:val>
                                            <p:strVal val="#ppt_x"/>
                                          </p:val>
                                        </p:tav>
                                      </p:tavLst>
                                    </p:anim>
                                    <p:anim calcmode="lin" valueType="num">
                                      <p:cBhvr additive="base">
                                        <p:cTn id="102" dur="500" fill="hold"/>
                                        <p:tgtEl>
                                          <p:spTgt spid="578591"/>
                                        </p:tgtEl>
                                        <p:attrNameLst>
                                          <p:attrName>ppt_y</p:attrName>
                                        </p:attrNameLst>
                                      </p:cBhvr>
                                      <p:tavLst>
                                        <p:tav tm="0">
                                          <p:val>
                                            <p:strVal val="#ppt_y"/>
                                          </p:val>
                                        </p:tav>
                                        <p:tav tm="100000">
                                          <p:val>
                                            <p:strVal val="#ppt_y"/>
                                          </p:val>
                                        </p:tav>
                                      </p:tavLst>
                                    </p:anim>
                                  </p:childTnLst>
                                </p:cTn>
                              </p:par>
                            </p:childTnLst>
                          </p:cTn>
                        </p:par>
                        <p:par>
                          <p:cTn id="103" fill="hold">
                            <p:stCondLst>
                              <p:cond delay="2500"/>
                            </p:stCondLst>
                            <p:childTnLst>
                              <p:par>
                                <p:cTn id="104" presetID="2" presetClass="entr" presetSubtype="8" fill="hold" grpId="0" nodeType="afterEffect">
                                  <p:stCondLst>
                                    <p:cond delay="0"/>
                                  </p:stCondLst>
                                  <p:childTnLst>
                                    <p:set>
                                      <p:cBhvr>
                                        <p:cTn id="105" dur="1" fill="hold">
                                          <p:stCondLst>
                                            <p:cond delay="0"/>
                                          </p:stCondLst>
                                        </p:cTn>
                                        <p:tgtEl>
                                          <p:spTgt spid="578592"/>
                                        </p:tgtEl>
                                        <p:attrNameLst>
                                          <p:attrName>style.visibility</p:attrName>
                                        </p:attrNameLst>
                                      </p:cBhvr>
                                      <p:to>
                                        <p:strVal val="visible"/>
                                      </p:to>
                                    </p:set>
                                    <p:anim calcmode="lin" valueType="num">
                                      <p:cBhvr additive="base">
                                        <p:cTn id="106" dur="500" fill="hold"/>
                                        <p:tgtEl>
                                          <p:spTgt spid="578592"/>
                                        </p:tgtEl>
                                        <p:attrNameLst>
                                          <p:attrName>ppt_x</p:attrName>
                                        </p:attrNameLst>
                                      </p:cBhvr>
                                      <p:tavLst>
                                        <p:tav tm="0">
                                          <p:val>
                                            <p:strVal val="0-#ppt_w/2"/>
                                          </p:val>
                                        </p:tav>
                                        <p:tav tm="100000">
                                          <p:val>
                                            <p:strVal val="#ppt_x"/>
                                          </p:val>
                                        </p:tav>
                                      </p:tavLst>
                                    </p:anim>
                                    <p:anim calcmode="lin" valueType="num">
                                      <p:cBhvr additive="base">
                                        <p:cTn id="107" dur="500" fill="hold"/>
                                        <p:tgtEl>
                                          <p:spTgt spid="578592"/>
                                        </p:tgtEl>
                                        <p:attrNameLst>
                                          <p:attrName>ppt_y</p:attrName>
                                        </p:attrNameLst>
                                      </p:cBhvr>
                                      <p:tavLst>
                                        <p:tav tm="0">
                                          <p:val>
                                            <p:strVal val="#ppt_y"/>
                                          </p:val>
                                        </p:tav>
                                        <p:tav tm="100000">
                                          <p:val>
                                            <p:strVal val="#ppt_y"/>
                                          </p:val>
                                        </p:tav>
                                      </p:tavLst>
                                    </p:anim>
                                  </p:childTnLst>
                                </p:cTn>
                              </p:par>
                            </p:childTnLst>
                          </p:cTn>
                        </p:par>
                        <p:par>
                          <p:cTn id="108" fill="hold">
                            <p:stCondLst>
                              <p:cond delay="3000"/>
                            </p:stCondLst>
                            <p:childTnLst>
                              <p:par>
                                <p:cTn id="109" presetID="2" presetClass="entr" presetSubtype="8" fill="hold" grpId="0" nodeType="afterEffect">
                                  <p:stCondLst>
                                    <p:cond delay="0"/>
                                  </p:stCondLst>
                                  <p:childTnLst>
                                    <p:set>
                                      <p:cBhvr>
                                        <p:cTn id="110" dur="1" fill="hold">
                                          <p:stCondLst>
                                            <p:cond delay="0"/>
                                          </p:stCondLst>
                                        </p:cTn>
                                        <p:tgtEl>
                                          <p:spTgt spid="578596"/>
                                        </p:tgtEl>
                                        <p:attrNameLst>
                                          <p:attrName>style.visibility</p:attrName>
                                        </p:attrNameLst>
                                      </p:cBhvr>
                                      <p:to>
                                        <p:strVal val="visible"/>
                                      </p:to>
                                    </p:set>
                                    <p:anim calcmode="lin" valueType="num">
                                      <p:cBhvr additive="base">
                                        <p:cTn id="111" dur="500" fill="hold"/>
                                        <p:tgtEl>
                                          <p:spTgt spid="578596"/>
                                        </p:tgtEl>
                                        <p:attrNameLst>
                                          <p:attrName>ppt_x</p:attrName>
                                        </p:attrNameLst>
                                      </p:cBhvr>
                                      <p:tavLst>
                                        <p:tav tm="0">
                                          <p:val>
                                            <p:strVal val="0-#ppt_w/2"/>
                                          </p:val>
                                        </p:tav>
                                        <p:tav tm="100000">
                                          <p:val>
                                            <p:strVal val="#ppt_x"/>
                                          </p:val>
                                        </p:tav>
                                      </p:tavLst>
                                    </p:anim>
                                    <p:anim calcmode="lin" valueType="num">
                                      <p:cBhvr additive="base">
                                        <p:cTn id="112" dur="500" fill="hold"/>
                                        <p:tgtEl>
                                          <p:spTgt spid="578596"/>
                                        </p:tgtEl>
                                        <p:attrNameLst>
                                          <p:attrName>ppt_y</p:attrName>
                                        </p:attrNameLst>
                                      </p:cBhvr>
                                      <p:tavLst>
                                        <p:tav tm="0">
                                          <p:val>
                                            <p:strVal val="#ppt_y"/>
                                          </p:val>
                                        </p:tav>
                                        <p:tav tm="100000">
                                          <p:val>
                                            <p:strVal val="#ppt_y"/>
                                          </p:val>
                                        </p:tav>
                                      </p:tavLst>
                                    </p:anim>
                                  </p:childTnLst>
                                </p:cTn>
                              </p:par>
                            </p:childTnLst>
                          </p:cTn>
                        </p:par>
                        <p:par>
                          <p:cTn id="113" fill="hold">
                            <p:stCondLst>
                              <p:cond delay="3500"/>
                            </p:stCondLst>
                            <p:childTnLst>
                              <p:par>
                                <p:cTn id="114" presetID="1" presetClass="entr" presetSubtype="0" fill="hold" grpId="0" nodeType="afterEffect">
                                  <p:stCondLst>
                                    <p:cond delay="0"/>
                                  </p:stCondLst>
                                  <p:childTnLst>
                                    <p:set>
                                      <p:cBhvr>
                                        <p:cTn id="115" dur="1" fill="hold">
                                          <p:stCondLst>
                                            <p:cond delay="0"/>
                                          </p:stCondLst>
                                        </p:cTn>
                                        <p:tgtEl>
                                          <p:spTgt spid="578597"/>
                                        </p:tgtEl>
                                        <p:attrNameLst>
                                          <p:attrName>style.visibility</p:attrName>
                                        </p:attrNameLst>
                                      </p:cBhvr>
                                      <p:to>
                                        <p:strVal val="visible"/>
                                      </p:to>
                                    </p:set>
                                  </p:childTnLst>
                                </p:cTn>
                              </p:par>
                            </p:childTnLst>
                          </p:cTn>
                        </p:par>
                        <p:par>
                          <p:cTn id="116" fill="hold">
                            <p:stCondLst>
                              <p:cond delay="3500"/>
                            </p:stCondLst>
                            <p:childTnLst>
                              <p:par>
                                <p:cTn id="117" presetID="2" presetClass="entr" presetSubtype="4" fill="hold" grpId="0" nodeType="afterEffect">
                                  <p:stCondLst>
                                    <p:cond delay="0"/>
                                  </p:stCondLst>
                                  <p:childTnLst>
                                    <p:set>
                                      <p:cBhvr>
                                        <p:cTn id="118" dur="1" fill="hold">
                                          <p:stCondLst>
                                            <p:cond delay="0"/>
                                          </p:stCondLst>
                                        </p:cTn>
                                        <p:tgtEl>
                                          <p:spTgt spid="578646"/>
                                        </p:tgtEl>
                                        <p:attrNameLst>
                                          <p:attrName>style.visibility</p:attrName>
                                        </p:attrNameLst>
                                      </p:cBhvr>
                                      <p:to>
                                        <p:strVal val="visible"/>
                                      </p:to>
                                    </p:set>
                                    <p:anim calcmode="lin" valueType="num">
                                      <p:cBhvr additive="base">
                                        <p:cTn id="119" dur="500" fill="hold"/>
                                        <p:tgtEl>
                                          <p:spTgt spid="578646"/>
                                        </p:tgtEl>
                                        <p:attrNameLst>
                                          <p:attrName>ppt_x</p:attrName>
                                        </p:attrNameLst>
                                      </p:cBhvr>
                                      <p:tavLst>
                                        <p:tav tm="0">
                                          <p:val>
                                            <p:strVal val="#ppt_x"/>
                                          </p:val>
                                        </p:tav>
                                        <p:tav tm="100000">
                                          <p:val>
                                            <p:strVal val="#ppt_x"/>
                                          </p:val>
                                        </p:tav>
                                      </p:tavLst>
                                    </p:anim>
                                    <p:anim calcmode="lin" valueType="num">
                                      <p:cBhvr additive="base">
                                        <p:cTn id="120" dur="500" fill="hold"/>
                                        <p:tgtEl>
                                          <p:spTgt spid="578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77" grpId="0" animBg="1"/>
      <p:bldP spid="578578" grpId="0" animBg="1"/>
      <p:bldP spid="578579" grpId="0" animBg="1"/>
      <p:bldP spid="578580" grpId="0" animBg="1"/>
      <p:bldP spid="578581" grpId="0" animBg="1"/>
      <p:bldP spid="578582" grpId="0" animBg="1"/>
      <p:bldP spid="578583" grpId="0"/>
      <p:bldP spid="578584" grpId="0" animBg="1"/>
      <p:bldP spid="578585" grpId="0"/>
      <p:bldP spid="578586" grpId="0" animBg="1"/>
      <p:bldP spid="578587" grpId="0" animBg="1"/>
      <p:bldP spid="578588" grpId="0" animBg="1"/>
      <p:bldP spid="578589" grpId="0" animBg="1"/>
      <p:bldP spid="578590" grpId="0"/>
      <p:bldP spid="578591" grpId="0" animBg="1"/>
      <p:bldP spid="578592" grpId="0" animBg="1"/>
      <p:bldP spid="578593" grpId="0" animBg="1"/>
      <p:bldP spid="578594" grpId="0" animBg="1"/>
      <p:bldP spid="578595" grpId="0" animBg="1"/>
      <p:bldP spid="578596" grpId="0" animBg="1"/>
      <p:bldP spid="578597" grpId="0"/>
      <p:bldP spid="578646"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r>
              <a:rPr lang="zh-CN" altLang="en-US" dirty="0" smtClean="0"/>
              <a:t>引入</a:t>
            </a:r>
            <a:r>
              <a:rPr lang="zh-CN" altLang="en-US" smtClean="0"/>
              <a:t>仲裁者</a:t>
            </a:r>
            <a:endParaRPr lang="zh-CN" altLang="en-US" dirty="0" smtClean="0"/>
          </a:p>
          <a:p>
            <a:pPr lvl="1"/>
            <a:r>
              <a:rPr lang="zh-CN" altLang="en-US" sz="2200" smtClean="0"/>
              <a:t>发送方将签名</a:t>
            </a:r>
            <a:r>
              <a:rPr lang="zh-CN" altLang="en-US" sz="2200" dirty="0" smtClean="0"/>
              <a:t>消息首先送到</a:t>
            </a:r>
            <a:r>
              <a:rPr lang="zh-CN" altLang="en-US" sz="2200" smtClean="0"/>
              <a:t>仲裁者；</a:t>
            </a:r>
            <a:endParaRPr lang="zh-CN" altLang="en-US" sz="2200" dirty="0" smtClean="0"/>
          </a:p>
          <a:p>
            <a:pPr lvl="1"/>
            <a:r>
              <a:rPr lang="zh-CN" altLang="en-US" sz="2200"/>
              <a:t>仲裁</a:t>
            </a:r>
            <a:r>
              <a:rPr lang="zh-CN" altLang="en-US" sz="2200" smtClean="0"/>
              <a:t>者</a:t>
            </a:r>
            <a:r>
              <a:rPr lang="zh-CN" altLang="zh-CN" sz="2200" smtClean="0"/>
              <a:t>测试消息及其签名，</a:t>
            </a:r>
            <a:r>
              <a:rPr lang="zh-CN" altLang="zh-CN" sz="2200" dirty="0" smtClean="0"/>
              <a:t>以检查其来源</a:t>
            </a:r>
            <a:r>
              <a:rPr lang="zh-CN" altLang="zh-CN" sz="2200" smtClean="0"/>
              <a:t>和内容</a:t>
            </a:r>
            <a:r>
              <a:rPr lang="zh-CN" altLang="en-US" sz="2200" smtClean="0"/>
              <a:t>；</a:t>
            </a:r>
            <a:endParaRPr lang="zh-CN" altLang="en-US" sz="2200" dirty="0" smtClean="0"/>
          </a:p>
          <a:p>
            <a:pPr lvl="1"/>
            <a:r>
              <a:rPr lang="zh-CN" altLang="zh-CN" sz="2200" dirty="0" smtClean="0"/>
              <a:t>然后将</a:t>
            </a:r>
            <a:r>
              <a:rPr lang="zh-CN" altLang="zh-CN" sz="2200" smtClean="0"/>
              <a:t>消息加上</a:t>
            </a:r>
            <a:r>
              <a:rPr lang="zh-CN" altLang="en-US" sz="2200" b="1" smtClean="0">
                <a:solidFill>
                  <a:srgbClr val="C00000"/>
                </a:solidFill>
              </a:rPr>
              <a:t>时间戳</a:t>
            </a:r>
            <a:r>
              <a:rPr lang="zh-CN" altLang="en-US" sz="2200" smtClean="0"/>
              <a:t>，</a:t>
            </a:r>
            <a:r>
              <a:rPr lang="zh-CN" altLang="zh-CN" sz="2200" smtClean="0"/>
              <a:t>并与</a:t>
            </a:r>
            <a:r>
              <a:rPr lang="zh-CN" altLang="zh-CN" sz="2200" b="1" smtClean="0">
                <a:solidFill>
                  <a:srgbClr val="C00000"/>
                </a:solidFill>
              </a:rPr>
              <a:t>仲裁验证通过指示</a:t>
            </a:r>
            <a:r>
              <a:rPr lang="zh-CN" altLang="zh-CN" sz="2200" smtClean="0"/>
              <a:t>一起发给</a:t>
            </a:r>
            <a:r>
              <a:rPr lang="zh-CN" altLang="en-US" sz="2200" smtClean="0"/>
              <a:t>接收者。</a:t>
            </a:r>
            <a:endParaRPr lang="zh-CN" altLang="en-US" dirty="0" smtClean="0"/>
          </a:p>
          <a:p>
            <a:r>
              <a:rPr lang="zh-CN" altLang="zh-CN" smtClean="0"/>
              <a:t>仲裁者扮演</a:t>
            </a:r>
            <a:r>
              <a:rPr lang="zh-CN" altLang="zh-CN" dirty="0" smtClean="0"/>
              <a:t>敏感</a:t>
            </a:r>
            <a:r>
              <a:rPr lang="zh-CN" altLang="zh-CN" smtClean="0"/>
              <a:t>和关键角色</a:t>
            </a:r>
            <a:r>
              <a:rPr lang="zh-CN" altLang="zh-CN" dirty="0" smtClean="0"/>
              <a:t>。</a:t>
            </a:r>
            <a:endParaRPr lang="zh-CN" altLang="zh-CN" dirty="0" smtClean="0"/>
          </a:p>
          <a:p>
            <a:pPr lvl="1"/>
            <a:r>
              <a:rPr lang="zh-CN" altLang="zh-CN" sz="2200" smtClean="0"/>
              <a:t>所有参与者</a:t>
            </a:r>
            <a:r>
              <a:rPr lang="zh-CN" altLang="zh-CN" sz="2200" dirty="0" smtClean="0"/>
              <a:t>必须极大地相信这一仲裁机制工作正常。（</a:t>
            </a:r>
            <a:r>
              <a:rPr lang="en-US" altLang="zh-CN" sz="2200" dirty="0" smtClean="0"/>
              <a:t>trusted system</a:t>
            </a:r>
            <a:r>
              <a:rPr lang="zh-CN" altLang="en-US" sz="2200" dirty="0" smtClean="0"/>
              <a:t>）</a:t>
            </a:r>
            <a:endParaRPr lang="zh-CN" altLang="en-US" dirty="0" smtClean="0"/>
          </a:p>
        </p:txBody>
      </p:sp>
      <p:sp>
        <p:nvSpPr>
          <p:cNvPr id="14338" name="Rectangle 2"/>
          <p:cNvSpPr>
            <a:spLocks noGrp="1" noChangeArrowheads="1"/>
          </p:cNvSpPr>
          <p:nvPr>
            <p:ph type="title"/>
          </p:nvPr>
        </p:nvSpPr>
        <p:spPr/>
        <p:txBody>
          <a:bodyPr/>
          <a:lstStyle/>
          <a:p>
            <a:pPr fontAlgn="auto">
              <a:spcAft>
                <a:spcPts val="0"/>
              </a:spcAft>
              <a:defRPr/>
            </a:pPr>
            <a:r>
              <a:rPr lang="zh-CN" altLang="en-US" dirty="0"/>
              <a:t>仲裁数字签名</a:t>
            </a:r>
            <a:endParaRPr lang="zh-CN" altLang="en-US" dirty="0"/>
          </a:p>
        </p:txBody>
      </p:sp>
    </p:spTree>
  </p:cSld>
  <p:clrMapOvr>
    <a:masterClrMapping/>
  </p:clrMapOvr>
  <p:transition spd="slow">
    <p:pull/>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normAutofit/>
          </a:bodyPr>
          <a:lstStyle/>
          <a:p>
            <a:r>
              <a:rPr lang="zh-CN" altLang="en-US" smtClean="0">
                <a:sym typeface="Symbol" panose="05050102010706020507" pitchFamily="18" charset="2"/>
              </a:rPr>
              <a:t>消息</a:t>
            </a:r>
            <a:r>
              <a:rPr lang="zh-CN" altLang="en-US">
                <a:sym typeface="Symbol" panose="05050102010706020507" pitchFamily="18" charset="2"/>
              </a:rPr>
              <a:t>发送者先将消息盲化</a:t>
            </a:r>
            <a:endParaRPr lang="en-US" altLang="zh-CN">
              <a:sym typeface="Symbol" panose="05050102010706020507" pitchFamily="18" charset="2"/>
            </a:endParaRPr>
          </a:p>
          <a:p>
            <a:r>
              <a:rPr lang="zh-CN" altLang="en-US" smtClean="0">
                <a:sym typeface="Symbol" panose="05050102010706020507" pitchFamily="18" charset="2"/>
              </a:rPr>
              <a:t>让</a:t>
            </a:r>
            <a:r>
              <a:rPr lang="zh-CN" altLang="en-US">
                <a:sym typeface="Symbol" panose="05050102010706020507" pitchFamily="18" charset="2"/>
              </a:rPr>
              <a:t>签名者对盲化的消息进行</a:t>
            </a:r>
            <a:r>
              <a:rPr lang="zh-CN" altLang="en-US" smtClean="0">
                <a:sym typeface="Symbol" panose="05050102010706020507" pitchFamily="18" charset="2"/>
              </a:rPr>
              <a:t>签名</a:t>
            </a:r>
            <a:endParaRPr lang="en-US" altLang="zh-CN" smtClean="0">
              <a:sym typeface="Symbol" panose="05050102010706020507" pitchFamily="18" charset="2"/>
            </a:endParaRPr>
          </a:p>
          <a:p>
            <a:r>
              <a:rPr lang="zh-CN" altLang="en-US" smtClean="0">
                <a:sym typeface="Symbol" panose="05050102010706020507" pitchFamily="18" charset="2"/>
              </a:rPr>
              <a:t>消息</a:t>
            </a:r>
            <a:r>
              <a:rPr lang="zh-CN" altLang="en-US">
                <a:sym typeface="Symbol" panose="05050102010706020507" pitchFamily="18" charset="2"/>
              </a:rPr>
              <a:t>拥有者对签名除去盲因子，得到签名者关于原消息的签名。 </a:t>
            </a:r>
            <a:endParaRPr lang="en-US" altLang="zh-CN" smtClean="0">
              <a:sym typeface="Symbol" panose="05050102010706020507" pitchFamily="18" charset="2"/>
            </a:endParaRPr>
          </a:p>
          <a:p>
            <a:r>
              <a:rPr lang="zh-CN" altLang="en-US" smtClean="0">
                <a:sym typeface="Symbol" panose="05050102010706020507" pitchFamily="18" charset="2"/>
              </a:rPr>
              <a:t>类比：</a:t>
            </a:r>
            <a:endParaRPr lang="en-US" altLang="zh-CN" smtClean="0">
              <a:sym typeface="Symbol" panose="05050102010706020507" pitchFamily="18" charset="2"/>
            </a:endParaRPr>
          </a:p>
          <a:p>
            <a:pPr lvl="1"/>
            <a:r>
              <a:rPr lang="zh-CN" altLang="en-US" smtClean="0">
                <a:sym typeface="Symbol" panose="05050102010706020507" pitchFamily="18" charset="2"/>
              </a:rPr>
              <a:t>盲化：将盲签的</a:t>
            </a:r>
            <a:r>
              <a:rPr lang="zh-CN" altLang="en-US">
                <a:sym typeface="Symbol" panose="05050102010706020507" pitchFamily="18" charset="2"/>
              </a:rPr>
              <a:t>文件放进</a:t>
            </a:r>
            <a:r>
              <a:rPr lang="zh-CN" altLang="en-US" smtClean="0">
                <a:sym typeface="Symbol" panose="05050102010706020507" pitchFamily="18" charset="2"/>
              </a:rPr>
              <a:t>信封；</a:t>
            </a:r>
            <a:endParaRPr lang="en-US" altLang="zh-CN" smtClean="0">
              <a:sym typeface="Symbol" panose="05050102010706020507" pitchFamily="18" charset="2"/>
            </a:endParaRPr>
          </a:p>
          <a:p>
            <a:pPr lvl="1"/>
            <a:r>
              <a:rPr lang="zh-CN" altLang="en-US" smtClean="0">
                <a:sym typeface="Symbol" panose="05050102010706020507" pitchFamily="18" charset="2"/>
              </a:rPr>
              <a:t>签名：信</a:t>
            </a:r>
            <a:r>
              <a:rPr lang="zh-CN" altLang="en-US">
                <a:sym typeface="Symbol" panose="05050102010706020507" pitchFamily="18" charset="2"/>
              </a:rPr>
              <a:t>封里放一张复写纸</a:t>
            </a:r>
            <a:r>
              <a:rPr lang="zh-CN" altLang="en-US" smtClean="0">
                <a:sym typeface="Symbol" panose="05050102010706020507" pitchFamily="18" charset="2"/>
              </a:rPr>
              <a:t>，签名</a:t>
            </a:r>
            <a:r>
              <a:rPr lang="zh-CN" altLang="en-US">
                <a:sym typeface="Symbol" panose="05050102010706020507" pitchFamily="18" charset="2"/>
              </a:rPr>
              <a:t>者</a:t>
            </a:r>
            <a:r>
              <a:rPr lang="zh-CN" altLang="en-US" smtClean="0">
                <a:sym typeface="Symbol" panose="05050102010706020507" pitchFamily="18" charset="2"/>
              </a:rPr>
              <a:t>签信封，签名透过</a:t>
            </a:r>
            <a:r>
              <a:rPr lang="zh-CN" altLang="en-US">
                <a:sym typeface="Symbol" panose="05050102010706020507" pitchFamily="18" charset="2"/>
              </a:rPr>
              <a:t>复写纸</a:t>
            </a:r>
            <a:r>
              <a:rPr lang="zh-CN" altLang="en-US" smtClean="0">
                <a:sym typeface="Symbol" panose="05050102010706020507" pitchFamily="18" charset="2"/>
              </a:rPr>
              <a:t>签到文件上</a:t>
            </a:r>
            <a:endParaRPr lang="en-US" altLang="zh-CN" smtClean="0">
              <a:sym typeface="Symbol" panose="05050102010706020507" pitchFamily="18" charset="2"/>
            </a:endParaRPr>
          </a:p>
          <a:p>
            <a:pPr lvl="1"/>
            <a:r>
              <a:rPr lang="zh-CN" altLang="en-US" smtClean="0">
                <a:sym typeface="Symbol" panose="05050102010706020507" pitchFamily="18" charset="2"/>
              </a:rPr>
              <a:t>去盲：打开信封</a:t>
            </a:r>
            <a:endParaRPr lang="zh-CN" altLang="en-US">
              <a:sym typeface="Symbol" panose="05050102010706020507" pitchFamily="18" charset="2"/>
            </a:endParaRPr>
          </a:p>
        </p:txBody>
      </p:sp>
      <p:sp>
        <p:nvSpPr>
          <p:cNvPr id="34818" name="Rectangle 2"/>
          <p:cNvSpPr>
            <a:spLocks noGrp="1" noChangeArrowheads="1"/>
          </p:cNvSpPr>
          <p:nvPr>
            <p:ph type="title"/>
          </p:nvPr>
        </p:nvSpPr>
        <p:spPr/>
        <p:txBody>
          <a:bodyPr/>
          <a:lstStyle/>
          <a:p>
            <a:r>
              <a:rPr lang="zh-CN" altLang="en-US" smtClean="0"/>
              <a:t>盲签名</a:t>
            </a:r>
            <a:r>
              <a:rPr lang="zh-CN" altLang="en-US">
                <a:sym typeface="Symbol" panose="05050102010706020507" pitchFamily="18" charset="2"/>
              </a:rPr>
              <a:t>步骤</a:t>
            </a:r>
            <a:endParaRPr lang="zh-CN" altLang="en-US"/>
          </a:p>
        </p:txBody>
      </p:sp>
    </p:spTree>
  </p:cSld>
  <p:clrMapOvr>
    <a:masterClrMapping/>
  </p:clrMapOvr>
  <p:transition spd="slow">
    <p:pull/>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mtClean="0">
                <a:latin typeface="Times New Roman" panose="02020603050405020304" pitchFamily="18" charset="0"/>
              </a:rPr>
              <a:t>第六章 </a:t>
            </a:r>
            <a:r>
              <a:rPr lang="zh-CN" altLang="en-US">
                <a:latin typeface="Times New Roman" panose="02020603050405020304" pitchFamily="18" charset="0"/>
              </a:rPr>
              <a:t>身份</a:t>
            </a:r>
            <a:r>
              <a:rPr lang="zh-CN" altLang="en-US" smtClean="0">
                <a:latin typeface="Times New Roman" panose="02020603050405020304" pitchFamily="18" charset="0"/>
              </a:rPr>
              <a:t>认证</a:t>
            </a:r>
            <a:endParaRPr lang="zh-CN" altLang="en-US"/>
          </a:p>
        </p:txBody>
      </p:sp>
      <p:sp>
        <p:nvSpPr>
          <p:cNvPr id="4" name="副标题 3"/>
          <p:cNvSpPr>
            <a:spLocks noGrp="1"/>
          </p:cNvSpPr>
          <p:nvPr>
            <p:ph type="subTitle" idx="1"/>
          </p:nvPr>
        </p:nvSpPr>
        <p:spPr/>
        <p:txBody>
          <a:bodyPr/>
          <a:lstStyle/>
          <a:p>
            <a:endParaRPr lang="zh-CN" altLang="en-US"/>
          </a:p>
        </p:txBody>
      </p:sp>
      <p:sp>
        <p:nvSpPr>
          <p:cNvPr id="17410" name="灯片编号占位符 3"/>
          <p:cNvSpPr>
            <a:spLocks noGrp="1"/>
          </p:cNvSpPr>
          <p:nvPr>
            <p:ph type="sldNum" sz="quarter" idx="4294967295"/>
          </p:nvPr>
        </p:nvSpPr>
        <p:spPr>
          <a:xfrm>
            <a:off x="0" y="6408738"/>
            <a:ext cx="511175" cy="449262"/>
          </a:xfrm>
        </p:spPr>
        <p:txBody>
          <a:bodyPr/>
          <a:lstStyle/>
          <a:p>
            <a:fld id="{595BCB53-8DF0-42C2-AACF-FB3A2F69A7EE}" type="slidenum">
              <a:rPr lang="en-US" altLang="zh-CN" smtClean="0"/>
            </a:fld>
            <a:endParaRPr lang="en-US" altLang="zh-CN" smtClean="0"/>
          </a:p>
        </p:txBody>
      </p:sp>
    </p:spTree>
  </p:cSld>
  <p:clrMapOvr>
    <a:masterClrMapping/>
  </p:clrMapOvr>
  <p:transition spd="slow">
    <p:pull/>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zh-CN" altLang="en-US" smtClean="0"/>
              <a:t>认证</a:t>
            </a:r>
            <a:r>
              <a:rPr lang="en-US" altLang="zh-CN" smtClean="0"/>
              <a:t>( authentication ) </a:t>
            </a:r>
            <a:r>
              <a:rPr lang="zh-CN" altLang="en-US" smtClean="0"/>
              <a:t>：</a:t>
            </a:r>
            <a:endParaRPr lang="en-US" altLang="zh-CN" smtClean="0"/>
          </a:p>
          <a:p>
            <a:pPr lvl="1"/>
            <a:r>
              <a:rPr lang="zh-CN" altLang="en-US" smtClean="0"/>
              <a:t>证实主体的真实身份与其所声称的身份是否相符的过程。</a:t>
            </a:r>
            <a:endParaRPr lang="en-US" altLang="zh-CN" smtClean="0"/>
          </a:p>
          <a:p>
            <a:r>
              <a:rPr lang="zh-CN" altLang="en-US" smtClean="0"/>
              <a:t>现实生活中，主要通过各种证件来验证身份，比如：身份证、户口本等。</a:t>
            </a:r>
            <a:endParaRPr lang="zh-CN" altLang="en-US" smtClean="0"/>
          </a:p>
          <a:p>
            <a:endParaRPr lang="en-US" altLang="zh-CN" smtClean="0"/>
          </a:p>
        </p:txBody>
      </p:sp>
      <p:sp>
        <p:nvSpPr>
          <p:cNvPr id="559106" name="Rectangle 2"/>
          <p:cNvSpPr>
            <a:spLocks noGrp="1" noChangeArrowheads="1"/>
          </p:cNvSpPr>
          <p:nvPr>
            <p:ph type="title"/>
          </p:nvPr>
        </p:nvSpPr>
        <p:spPr/>
        <p:txBody>
          <a:bodyPr/>
          <a:lstStyle/>
          <a:p>
            <a:r>
              <a:rPr lang="zh-CN" altLang="en-US" smtClean="0"/>
              <a:t>身份认证概述 </a:t>
            </a:r>
            <a:endParaRPr lang="zh-CN" altLang="en-US"/>
          </a:p>
        </p:txBody>
      </p:sp>
      <p:sp>
        <p:nvSpPr>
          <p:cNvPr id="18436" name="灯片编号占位符 6"/>
          <p:cNvSpPr>
            <a:spLocks noGrp="1"/>
          </p:cNvSpPr>
          <p:nvPr>
            <p:ph type="sldNum" sz="quarter" idx="4"/>
          </p:nvPr>
        </p:nvSpPr>
        <p:spPr/>
        <p:txBody>
          <a:bodyPr/>
          <a:lstStyle/>
          <a:p>
            <a:fld id="{2A4B26B2-128E-428F-AC02-E18D3879DBC4}" type="slidenum">
              <a:rPr lang="en-US" altLang="zh-CN" smtClean="0"/>
            </a:fld>
            <a:endParaRPr lang="en-US" altLang="zh-CN" smtClean="0"/>
          </a:p>
        </p:txBody>
      </p:sp>
      <p:sp>
        <p:nvSpPr>
          <p:cNvPr id="18437"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获得系统服务所必须的第一道关卡。</a:t>
            </a:r>
            <a:endParaRPr lang="zh-CN" altLang="en-US"/>
          </a:p>
          <a:p>
            <a:r>
              <a:rPr lang="zh-CN" altLang="en-US" smtClean="0"/>
              <a:t>访问控制和审计的前提。</a:t>
            </a:r>
            <a:endParaRPr lang="zh-CN" altLang="en-US"/>
          </a:p>
        </p:txBody>
      </p:sp>
      <p:sp>
        <p:nvSpPr>
          <p:cNvPr id="559106" name="Rectangle 2"/>
          <p:cNvSpPr>
            <a:spLocks noGrp="1" noChangeArrowheads="1"/>
          </p:cNvSpPr>
          <p:nvPr>
            <p:ph type="title"/>
          </p:nvPr>
        </p:nvSpPr>
        <p:spPr/>
        <p:txBody>
          <a:bodyPr/>
          <a:lstStyle/>
          <a:p>
            <a:pPr eaLnBrk="1" fontAlgn="auto" hangingPunct="1">
              <a:spcAft>
                <a:spcPts val="0"/>
              </a:spcAft>
              <a:defRPr/>
            </a:pPr>
            <a:r>
              <a:rPr lang="zh-CN" altLang="en-US" sz="4400" smtClean="0">
                <a:latin typeface="宋体" pitchFamily="2" charset="-122"/>
                <a:cs typeface="Times New Roman" panose="02020603050405020304" pitchFamily="18" charset="0"/>
              </a:rPr>
              <a:t>用户对资源的访问过程</a:t>
            </a:r>
            <a:endParaRPr lang="zh-CN" altLang="en-US"/>
          </a:p>
        </p:txBody>
      </p:sp>
      <p:sp>
        <p:nvSpPr>
          <p:cNvPr id="19459" name="灯片编号占位符 6"/>
          <p:cNvSpPr>
            <a:spLocks noGrp="1"/>
          </p:cNvSpPr>
          <p:nvPr>
            <p:ph type="sldNum" sz="quarter" idx="4"/>
          </p:nvPr>
        </p:nvSpPr>
        <p:spPr bwMode="auto">
          <a:noFill/>
          <a:ln>
            <a:miter lim="800000"/>
          </a:ln>
        </p:spPr>
        <p:txBody>
          <a:bodyPr wrap="square" lIns="91440" tIns="45720" rIns="91440" bIns="45720" numCol="1" anchorCtr="0" compatLnSpc="1"/>
          <a:lstStyle/>
          <a:p>
            <a:fld id="{72C09518-DE9C-4E57-AF01-1ACF4217BB15}" type="slidenum">
              <a:rPr lang="en-US" altLang="zh-CN" smtClean="0"/>
            </a:fld>
            <a:endParaRPr lang="en-US" altLang="zh-CN" smtClean="0"/>
          </a:p>
        </p:txBody>
      </p:sp>
      <p:sp>
        <p:nvSpPr>
          <p:cNvPr id="19460"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grpSp>
        <p:nvGrpSpPr>
          <p:cNvPr id="19461" name="Group 17"/>
          <p:cNvGrpSpPr/>
          <p:nvPr/>
        </p:nvGrpSpPr>
        <p:grpSpPr bwMode="auto">
          <a:xfrm>
            <a:off x="1357313" y="2836192"/>
            <a:ext cx="6354762" cy="3113088"/>
            <a:chOff x="979" y="3066"/>
            <a:chExt cx="2283" cy="1055"/>
          </a:xfrm>
        </p:grpSpPr>
        <p:sp>
          <p:nvSpPr>
            <p:cNvPr id="19462" name="Text Box 6"/>
            <p:cNvSpPr txBox="1">
              <a:spLocks noChangeArrowheads="1"/>
            </p:cNvSpPr>
            <p:nvPr/>
          </p:nvSpPr>
          <p:spPr bwMode="auto">
            <a:xfrm>
              <a:off x="2038" y="3499"/>
              <a:ext cx="623" cy="182"/>
            </a:xfrm>
            <a:prstGeom prst="rect">
              <a:avLst/>
            </a:prstGeom>
            <a:solidFill>
              <a:srgbClr val="FFFFFF"/>
            </a:solidFill>
            <a:ln w="9525">
              <a:solidFill>
                <a:srgbClr val="000000"/>
              </a:solidFill>
              <a:miter lim="800000"/>
            </a:ln>
          </p:spPr>
          <p:txBody>
            <a:bodyPr lIns="18000" tIns="46800" rIns="18000" bIns="46800"/>
            <a:lstStyle/>
            <a:p>
              <a:pPr algn="ctr" eaLnBrk="0" hangingPunct="0"/>
              <a:r>
                <a:rPr kumimoji="0" lang="zh-CN" altLang="en-US">
                  <a:latin typeface="宋体" pitchFamily="2" charset="-122"/>
                </a:rPr>
                <a:t>访问控制</a:t>
              </a:r>
              <a:endParaRPr kumimoji="0" lang="zh-CN" altLang="en-US">
                <a:latin typeface="宋体" pitchFamily="2" charset="-122"/>
              </a:endParaRPr>
            </a:p>
          </p:txBody>
        </p:sp>
        <p:sp>
          <p:nvSpPr>
            <p:cNvPr id="19463" name="Oval 7"/>
            <p:cNvSpPr>
              <a:spLocks noChangeArrowheads="1"/>
            </p:cNvSpPr>
            <p:nvPr/>
          </p:nvSpPr>
          <p:spPr bwMode="auto">
            <a:xfrm>
              <a:off x="979" y="3481"/>
              <a:ext cx="439" cy="187"/>
            </a:xfrm>
            <a:prstGeom prst="ellipse">
              <a:avLst/>
            </a:prstGeom>
            <a:solidFill>
              <a:srgbClr val="FFFFFF"/>
            </a:solidFill>
            <a:ln w="9525">
              <a:solidFill>
                <a:srgbClr val="000000"/>
              </a:solidFill>
              <a:round/>
            </a:ln>
          </p:spPr>
          <p:txBody>
            <a:bodyPr tIns="10800" bIns="10800"/>
            <a:lstStyle/>
            <a:p>
              <a:pPr algn="ctr" eaLnBrk="0" hangingPunct="0"/>
              <a:r>
                <a:rPr kumimoji="0" lang="zh-CN" altLang="en-US">
                  <a:latin typeface="Times New Roman" panose="02020603050405020304" pitchFamily="18" charset="0"/>
                </a:rPr>
                <a:t>用户</a:t>
              </a:r>
              <a:endParaRPr kumimoji="0" lang="zh-CN" altLang="en-US">
                <a:latin typeface="Times New Roman" panose="02020603050405020304" pitchFamily="18" charset="0"/>
              </a:endParaRPr>
            </a:p>
          </p:txBody>
        </p:sp>
        <p:sp>
          <p:nvSpPr>
            <p:cNvPr id="19464" name="Text Box 8"/>
            <p:cNvSpPr txBox="1">
              <a:spLocks noChangeArrowheads="1"/>
            </p:cNvSpPr>
            <p:nvPr/>
          </p:nvSpPr>
          <p:spPr bwMode="auto">
            <a:xfrm>
              <a:off x="1678" y="3357"/>
              <a:ext cx="144" cy="499"/>
            </a:xfrm>
            <a:prstGeom prst="rect">
              <a:avLst/>
            </a:prstGeom>
            <a:solidFill>
              <a:srgbClr val="FFFFFF"/>
            </a:solidFill>
            <a:ln w="9525">
              <a:solidFill>
                <a:srgbClr val="000000"/>
              </a:solidFill>
              <a:miter lim="800000"/>
            </a:ln>
          </p:spPr>
          <p:txBody>
            <a:bodyPr lIns="18000" tIns="10800" rIns="18000" bIns="10800"/>
            <a:lstStyle/>
            <a:p>
              <a:pPr algn="ctr" eaLnBrk="0" hangingPunct="0"/>
              <a:r>
                <a:rPr kumimoji="0" lang="zh-CN" altLang="en-US">
                  <a:latin typeface="宋体" pitchFamily="2" charset="-122"/>
                </a:rPr>
                <a:t>身份认证</a:t>
              </a:r>
              <a:endParaRPr kumimoji="0" lang="zh-CN" altLang="en-US">
                <a:latin typeface="宋体" pitchFamily="2" charset="-122"/>
              </a:endParaRPr>
            </a:p>
          </p:txBody>
        </p:sp>
        <p:sp>
          <p:nvSpPr>
            <p:cNvPr id="19465" name="AutoShape 9"/>
            <p:cNvSpPr>
              <a:spLocks noChangeArrowheads="1"/>
            </p:cNvSpPr>
            <p:nvPr/>
          </p:nvSpPr>
          <p:spPr bwMode="auto">
            <a:xfrm>
              <a:off x="2974" y="3419"/>
              <a:ext cx="288" cy="312"/>
            </a:xfrm>
            <a:prstGeom prst="can">
              <a:avLst>
                <a:gd name="adj" fmla="val 27083"/>
              </a:avLst>
            </a:prstGeom>
            <a:solidFill>
              <a:srgbClr val="FFFFFF"/>
            </a:solidFill>
            <a:ln w="9525">
              <a:solidFill>
                <a:srgbClr val="000000"/>
              </a:solidFill>
              <a:round/>
            </a:ln>
          </p:spPr>
          <p:txBody>
            <a:bodyPr/>
            <a:lstStyle/>
            <a:p>
              <a:pPr algn="just" eaLnBrk="0" hangingPunct="0"/>
              <a:r>
                <a:rPr kumimoji="0" lang="zh-CN" altLang="en-US">
                  <a:latin typeface="Times New Roman" panose="02020603050405020304" pitchFamily="18" charset="0"/>
                </a:rPr>
                <a:t>资源</a:t>
              </a:r>
              <a:endParaRPr kumimoji="0" lang="zh-CN" altLang="en-US">
                <a:latin typeface="Times New Roman" panose="02020603050405020304" pitchFamily="18" charset="0"/>
              </a:endParaRPr>
            </a:p>
          </p:txBody>
        </p:sp>
        <p:sp>
          <p:nvSpPr>
            <p:cNvPr id="19466" name="AutoShape 10"/>
            <p:cNvSpPr>
              <a:spLocks noChangeArrowheads="1"/>
            </p:cNvSpPr>
            <p:nvPr/>
          </p:nvSpPr>
          <p:spPr bwMode="auto">
            <a:xfrm>
              <a:off x="1462" y="3544"/>
              <a:ext cx="216" cy="62"/>
            </a:xfrm>
            <a:prstGeom prst="rightArrow">
              <a:avLst>
                <a:gd name="adj1" fmla="val 50000"/>
                <a:gd name="adj2" fmla="val 87097"/>
              </a:avLst>
            </a:prstGeom>
            <a:solidFill>
              <a:srgbClr val="FFFFFF"/>
            </a:solidFill>
            <a:ln w="9525">
              <a:solidFill>
                <a:srgbClr val="000000"/>
              </a:solidFill>
              <a:miter lim="800000"/>
            </a:ln>
          </p:spPr>
          <p:txBody>
            <a:bodyPr/>
            <a:lstStyle/>
            <a:p>
              <a:endParaRPr lang="zh-CN" altLang="en-US"/>
            </a:p>
          </p:txBody>
        </p:sp>
        <p:sp>
          <p:nvSpPr>
            <p:cNvPr id="19467" name="AutoShape 11"/>
            <p:cNvSpPr>
              <a:spLocks noChangeArrowheads="1"/>
            </p:cNvSpPr>
            <p:nvPr/>
          </p:nvSpPr>
          <p:spPr bwMode="auto">
            <a:xfrm>
              <a:off x="1822" y="3544"/>
              <a:ext cx="216" cy="62"/>
            </a:xfrm>
            <a:prstGeom prst="rightArrow">
              <a:avLst>
                <a:gd name="adj1" fmla="val 50000"/>
                <a:gd name="adj2" fmla="val 87097"/>
              </a:avLst>
            </a:prstGeom>
            <a:solidFill>
              <a:srgbClr val="FFFFFF"/>
            </a:solidFill>
            <a:ln w="9525">
              <a:solidFill>
                <a:srgbClr val="000000"/>
              </a:solidFill>
              <a:miter lim="800000"/>
            </a:ln>
          </p:spPr>
          <p:txBody>
            <a:bodyPr/>
            <a:lstStyle/>
            <a:p>
              <a:endParaRPr lang="zh-CN" altLang="en-US"/>
            </a:p>
          </p:txBody>
        </p:sp>
        <p:sp>
          <p:nvSpPr>
            <p:cNvPr id="19468" name="AutoShape 12"/>
            <p:cNvSpPr>
              <a:spLocks noChangeArrowheads="1"/>
            </p:cNvSpPr>
            <p:nvPr/>
          </p:nvSpPr>
          <p:spPr bwMode="auto">
            <a:xfrm>
              <a:off x="2326" y="3694"/>
              <a:ext cx="80" cy="170"/>
            </a:xfrm>
            <a:prstGeom prst="upArrow">
              <a:avLst>
                <a:gd name="adj1" fmla="val 50000"/>
                <a:gd name="adj2" fmla="val 53125"/>
              </a:avLst>
            </a:prstGeom>
            <a:solidFill>
              <a:srgbClr val="FFFFFF"/>
            </a:solidFill>
            <a:ln w="9525">
              <a:solidFill>
                <a:srgbClr val="000000"/>
              </a:solidFill>
              <a:miter lim="800000"/>
            </a:ln>
          </p:spPr>
          <p:txBody>
            <a:bodyPr vert="eaVert"/>
            <a:lstStyle/>
            <a:p>
              <a:endParaRPr lang="zh-CN" altLang="en-US"/>
            </a:p>
          </p:txBody>
        </p:sp>
        <p:sp>
          <p:nvSpPr>
            <p:cNvPr id="19469" name="AutoShape 13"/>
            <p:cNvSpPr>
              <a:spLocks noChangeArrowheads="1"/>
            </p:cNvSpPr>
            <p:nvPr/>
          </p:nvSpPr>
          <p:spPr bwMode="auto">
            <a:xfrm>
              <a:off x="2326" y="3358"/>
              <a:ext cx="81" cy="124"/>
            </a:xfrm>
            <a:prstGeom prst="upArrow">
              <a:avLst>
                <a:gd name="adj1" fmla="val 50000"/>
                <a:gd name="adj2" fmla="val 38272"/>
              </a:avLst>
            </a:prstGeom>
            <a:solidFill>
              <a:srgbClr val="FFFFFF"/>
            </a:solidFill>
            <a:ln w="9525">
              <a:solidFill>
                <a:srgbClr val="000000"/>
              </a:solidFill>
              <a:miter lim="800000"/>
            </a:ln>
          </p:spPr>
          <p:txBody>
            <a:bodyPr vert="eaVert"/>
            <a:lstStyle/>
            <a:p>
              <a:endParaRPr lang="zh-CN" altLang="en-US"/>
            </a:p>
          </p:txBody>
        </p:sp>
        <p:sp>
          <p:nvSpPr>
            <p:cNvPr id="19470" name="AutoShape 14"/>
            <p:cNvSpPr>
              <a:spLocks noChangeArrowheads="1"/>
            </p:cNvSpPr>
            <p:nvPr/>
          </p:nvSpPr>
          <p:spPr bwMode="auto">
            <a:xfrm>
              <a:off x="2686" y="3544"/>
              <a:ext cx="288" cy="62"/>
            </a:xfrm>
            <a:prstGeom prst="rightArrow">
              <a:avLst>
                <a:gd name="adj1" fmla="val 50000"/>
                <a:gd name="adj2" fmla="val 116129"/>
              </a:avLst>
            </a:prstGeom>
            <a:solidFill>
              <a:srgbClr val="FFFFFF"/>
            </a:solidFill>
            <a:ln w="9525">
              <a:solidFill>
                <a:srgbClr val="000000"/>
              </a:solidFill>
              <a:miter lim="800000"/>
            </a:ln>
          </p:spPr>
          <p:txBody>
            <a:bodyPr/>
            <a:lstStyle/>
            <a:p>
              <a:endParaRPr lang="zh-CN" altLang="en-US"/>
            </a:p>
          </p:txBody>
        </p:sp>
        <p:sp>
          <p:nvSpPr>
            <p:cNvPr id="19471" name="AutoShape 15"/>
            <p:cNvSpPr>
              <a:spLocks noChangeArrowheads="1"/>
            </p:cNvSpPr>
            <p:nvPr/>
          </p:nvSpPr>
          <p:spPr bwMode="auto">
            <a:xfrm>
              <a:off x="2062" y="3872"/>
              <a:ext cx="643" cy="249"/>
            </a:xfrm>
            <a:prstGeom prst="can">
              <a:avLst>
                <a:gd name="adj" fmla="val 25000"/>
              </a:avLst>
            </a:prstGeom>
            <a:noFill/>
            <a:ln w="9525">
              <a:solidFill>
                <a:srgbClr val="000000"/>
              </a:solidFill>
              <a:round/>
            </a:ln>
          </p:spPr>
          <p:txBody>
            <a:bodyPr/>
            <a:lstStyle/>
            <a:p>
              <a:pPr algn="ctr" eaLnBrk="0" hangingPunct="0"/>
              <a:r>
                <a:rPr kumimoji="0" lang="zh-CN" altLang="en-US">
                  <a:latin typeface="Times New Roman" panose="02020603050405020304" pitchFamily="18" charset="0"/>
                </a:rPr>
                <a:t>授权数据库</a:t>
              </a:r>
              <a:endParaRPr kumimoji="0" lang="zh-CN" altLang="en-US">
                <a:latin typeface="Times New Roman" panose="02020603050405020304" pitchFamily="18" charset="0"/>
              </a:endParaRPr>
            </a:p>
          </p:txBody>
        </p:sp>
        <p:sp>
          <p:nvSpPr>
            <p:cNvPr id="19472" name="AutoShape 16"/>
            <p:cNvSpPr>
              <a:spLocks noChangeArrowheads="1"/>
            </p:cNvSpPr>
            <p:nvPr/>
          </p:nvSpPr>
          <p:spPr bwMode="auto">
            <a:xfrm>
              <a:off x="2062" y="3066"/>
              <a:ext cx="643" cy="249"/>
            </a:xfrm>
            <a:prstGeom prst="can">
              <a:avLst>
                <a:gd name="adj" fmla="val 25000"/>
              </a:avLst>
            </a:prstGeom>
            <a:noFill/>
            <a:ln w="9525">
              <a:solidFill>
                <a:srgbClr val="000000"/>
              </a:solidFill>
              <a:round/>
            </a:ln>
          </p:spPr>
          <p:txBody>
            <a:bodyPr/>
            <a:lstStyle/>
            <a:p>
              <a:pPr algn="ctr" eaLnBrk="0" hangingPunct="0"/>
              <a:r>
                <a:rPr kumimoji="0" lang="zh-CN" altLang="en-US">
                  <a:latin typeface="Times New Roman" panose="02020603050405020304" pitchFamily="18" charset="0"/>
                </a:rPr>
                <a:t>审计数据库</a:t>
              </a:r>
              <a:endParaRPr kumimoji="0" lang="zh-CN" altLang="en-US">
                <a:latin typeface="Times New Roman" panose="02020603050405020304" pitchFamily="18" charset="0"/>
              </a:endParaRPr>
            </a:p>
          </p:txBody>
        </p:sp>
      </p:grpSp>
    </p:spTree>
  </p:cSld>
  <p:clrMapOvr>
    <a:masterClrMapping/>
  </p:clrMapOvr>
  <p:transition spd="slow">
    <p:pull/>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t>身份认证系统组成：</a:t>
            </a:r>
            <a:endParaRPr lang="zh-CN" altLang="en-US" smtClean="0"/>
          </a:p>
          <a:p>
            <a:pPr lvl="1"/>
            <a:r>
              <a:rPr lang="zh-CN" altLang="en-US" smtClean="0"/>
              <a:t>认证服务器</a:t>
            </a:r>
            <a:endParaRPr lang="zh-CN" altLang="en-US" smtClean="0"/>
          </a:p>
          <a:p>
            <a:pPr lvl="1"/>
            <a:r>
              <a:rPr lang="zh-CN" altLang="en-US" smtClean="0"/>
              <a:t>认证系统用户端软件</a:t>
            </a:r>
            <a:endParaRPr lang="zh-CN" altLang="en-US" smtClean="0"/>
          </a:p>
          <a:p>
            <a:pPr lvl="1"/>
            <a:r>
              <a:rPr lang="zh-CN" altLang="en-US" smtClean="0"/>
              <a:t>认证设备</a:t>
            </a:r>
            <a:endParaRPr lang="zh-CN" altLang="en-US" smtClean="0"/>
          </a:p>
          <a:p>
            <a:pPr lvl="1"/>
            <a:r>
              <a:rPr lang="zh-CN" altLang="en-US" smtClean="0"/>
              <a:t>认证协议</a:t>
            </a:r>
            <a:endParaRPr lang="zh-CN" altLang="en-US" smtClean="0"/>
          </a:p>
          <a:p>
            <a:pPr lvl="1"/>
            <a:endParaRPr lang="zh-CN" altLang="en-US" smtClean="0"/>
          </a:p>
          <a:p>
            <a:endParaRPr lang="zh-CN" altLang="en-US"/>
          </a:p>
        </p:txBody>
      </p:sp>
      <p:sp>
        <p:nvSpPr>
          <p:cNvPr id="592898" name="Rectangle 2"/>
          <p:cNvSpPr>
            <a:spLocks noGrp="1" noChangeArrowheads="1"/>
          </p:cNvSpPr>
          <p:nvPr>
            <p:ph type="title"/>
          </p:nvPr>
        </p:nvSpPr>
        <p:spPr/>
        <p:txBody>
          <a:bodyPr/>
          <a:lstStyle/>
          <a:p>
            <a:r>
              <a:rPr lang="zh-CN" altLang="en-US" smtClean="0"/>
              <a:t>身份认证组成及模型</a:t>
            </a:r>
            <a:endParaRPr lang="zh-CN" altLang="en-US"/>
          </a:p>
        </p:txBody>
      </p:sp>
      <p:sp>
        <p:nvSpPr>
          <p:cNvPr id="47106" name="日期占位符 3"/>
          <p:cNvSpPr>
            <a:spLocks noGrp="1"/>
          </p:cNvSpPr>
          <p:nvPr>
            <p:ph type="dt" sz="half" idx="2"/>
          </p:nvPr>
        </p:nvSpPr>
        <p:spPr/>
        <p:txBody>
          <a:bodyPr/>
          <a:lstStyle/>
          <a:p>
            <a:fld id="{CA36FA9B-939D-4963-8ED3-332A582DF349}" type="datetime1">
              <a:rPr lang="zh-CN" altLang="en-US" smtClean="0"/>
            </a:fld>
            <a:endParaRPr lang="en-US" altLang="zh-CN" smtClean="0"/>
          </a:p>
        </p:txBody>
      </p:sp>
      <p:grpSp>
        <p:nvGrpSpPr>
          <p:cNvPr id="2" name="Group 5"/>
          <p:cNvGrpSpPr/>
          <p:nvPr/>
        </p:nvGrpSpPr>
        <p:grpSpPr bwMode="auto">
          <a:xfrm>
            <a:off x="1691682" y="3068640"/>
            <a:ext cx="6121404" cy="3552826"/>
            <a:chOff x="1904" y="1933"/>
            <a:chExt cx="3856" cy="2238"/>
          </a:xfrm>
        </p:grpSpPr>
        <p:sp>
          <p:nvSpPr>
            <p:cNvPr id="47110" name="Text Box 6"/>
            <p:cNvSpPr txBox="1">
              <a:spLocks noChangeArrowheads="1"/>
            </p:cNvSpPr>
            <p:nvPr/>
          </p:nvSpPr>
          <p:spPr bwMode="auto">
            <a:xfrm>
              <a:off x="1904" y="3037"/>
              <a:ext cx="977" cy="333"/>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anose="02020603050405020304" pitchFamily="18" charset="0"/>
                </a:rPr>
                <a:t>示证者</a:t>
              </a:r>
              <a:endParaRPr lang="zh-CN" altLang="en-US" sz="2800" b="1">
                <a:solidFill>
                  <a:srgbClr val="000066"/>
                </a:solidFill>
                <a:latin typeface="Times New Roman" panose="02020603050405020304" pitchFamily="18" charset="0"/>
              </a:endParaRPr>
            </a:p>
          </p:txBody>
        </p:sp>
        <p:sp>
          <p:nvSpPr>
            <p:cNvPr id="47111" name="Text Box 7"/>
            <p:cNvSpPr txBox="1">
              <a:spLocks noChangeArrowheads="1"/>
            </p:cNvSpPr>
            <p:nvPr/>
          </p:nvSpPr>
          <p:spPr bwMode="auto">
            <a:xfrm>
              <a:off x="3174" y="1933"/>
              <a:ext cx="1542" cy="333"/>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anose="02020603050405020304" pitchFamily="18" charset="0"/>
                </a:rPr>
                <a:t>可信第三方</a:t>
              </a:r>
              <a:endParaRPr lang="zh-CN" altLang="en-US" sz="2800" b="1">
                <a:solidFill>
                  <a:srgbClr val="000066"/>
                </a:solidFill>
                <a:latin typeface="Times New Roman" panose="02020603050405020304" pitchFamily="18" charset="0"/>
              </a:endParaRPr>
            </a:p>
          </p:txBody>
        </p:sp>
        <p:sp>
          <p:nvSpPr>
            <p:cNvPr id="47112" name="Text Box 8"/>
            <p:cNvSpPr txBox="1">
              <a:spLocks noChangeArrowheads="1"/>
            </p:cNvSpPr>
            <p:nvPr/>
          </p:nvSpPr>
          <p:spPr bwMode="auto">
            <a:xfrm>
              <a:off x="5041" y="3037"/>
              <a:ext cx="624" cy="602"/>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anose="02020603050405020304" pitchFamily="18" charset="0"/>
                </a:rPr>
                <a:t>验证者</a:t>
              </a:r>
              <a:endParaRPr lang="zh-CN" altLang="en-US" sz="2800" b="1">
                <a:solidFill>
                  <a:srgbClr val="000066"/>
                </a:solidFill>
                <a:latin typeface="Times New Roman" panose="02020603050405020304" pitchFamily="18" charset="0"/>
              </a:endParaRPr>
            </a:p>
          </p:txBody>
        </p:sp>
        <p:sp>
          <p:nvSpPr>
            <p:cNvPr id="47113" name="Line 9"/>
            <p:cNvSpPr>
              <a:spLocks noChangeShapeType="1"/>
            </p:cNvSpPr>
            <p:nvPr/>
          </p:nvSpPr>
          <p:spPr bwMode="auto">
            <a:xfrm flipV="1">
              <a:off x="2593" y="2101"/>
              <a:ext cx="535" cy="936"/>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4" name="Line 10"/>
            <p:cNvSpPr>
              <a:spLocks noChangeShapeType="1"/>
            </p:cNvSpPr>
            <p:nvPr/>
          </p:nvSpPr>
          <p:spPr bwMode="auto">
            <a:xfrm>
              <a:off x="2881" y="3229"/>
              <a:ext cx="2160" cy="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5" name="Line 11"/>
            <p:cNvSpPr>
              <a:spLocks noChangeShapeType="1"/>
            </p:cNvSpPr>
            <p:nvPr/>
          </p:nvSpPr>
          <p:spPr bwMode="auto">
            <a:xfrm>
              <a:off x="4716" y="2237"/>
              <a:ext cx="661" cy="80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6" name="Text Box 12"/>
            <p:cNvSpPr txBox="1">
              <a:spLocks noChangeArrowheads="1"/>
            </p:cNvSpPr>
            <p:nvPr/>
          </p:nvSpPr>
          <p:spPr bwMode="auto">
            <a:xfrm>
              <a:off x="2585" y="2270"/>
              <a:ext cx="499" cy="288"/>
            </a:xfrm>
            <a:prstGeom prst="rect">
              <a:avLst/>
            </a:prstGeom>
            <a:noFill/>
            <a:ln w="9525">
              <a:noFill/>
              <a:miter lim="800000"/>
            </a:ln>
          </p:spPr>
          <p:txBody>
            <a:bodyPr>
              <a:spAutoFit/>
            </a:bodyPr>
            <a:lstStyle/>
            <a:p>
              <a:pPr>
                <a:spcBef>
                  <a:spcPct val="50000"/>
                </a:spcBef>
              </a:pPr>
              <a:r>
                <a:rPr lang="en-US" altLang="zh-CN">
                  <a:solidFill>
                    <a:srgbClr val="CC0000"/>
                  </a:solidFill>
                  <a:latin typeface="Times New Roman" panose="02020603050405020304" pitchFamily="18" charset="0"/>
                </a:rPr>
                <a:t>AP</a:t>
              </a:r>
              <a:endParaRPr lang="en-US" altLang="zh-CN">
                <a:solidFill>
                  <a:srgbClr val="CC0000"/>
                </a:solidFill>
                <a:latin typeface="Times New Roman" panose="02020603050405020304" pitchFamily="18" charset="0"/>
              </a:endParaRPr>
            </a:p>
          </p:txBody>
        </p:sp>
        <p:sp>
          <p:nvSpPr>
            <p:cNvPr id="47117" name="Text Box 13"/>
            <p:cNvSpPr txBox="1">
              <a:spLocks noChangeArrowheads="1"/>
            </p:cNvSpPr>
            <p:nvPr/>
          </p:nvSpPr>
          <p:spPr bwMode="auto">
            <a:xfrm>
              <a:off x="3537" y="3325"/>
              <a:ext cx="953" cy="288"/>
            </a:xfrm>
            <a:prstGeom prst="rect">
              <a:avLst/>
            </a:prstGeom>
            <a:noFill/>
            <a:ln w="9525">
              <a:noFill/>
              <a:miter lim="800000"/>
            </a:ln>
          </p:spPr>
          <p:txBody>
            <a:bodyPr>
              <a:spAutoFit/>
            </a:bodyPr>
            <a:lstStyle/>
            <a:p>
              <a:pPr>
                <a:spcBef>
                  <a:spcPct val="50000"/>
                </a:spcBef>
              </a:pPr>
              <a:r>
                <a:rPr lang="en-US" altLang="zh-CN">
                  <a:solidFill>
                    <a:srgbClr val="CC0000"/>
                  </a:solidFill>
                  <a:latin typeface="Times New Roman" panose="02020603050405020304" pitchFamily="18" charset="0"/>
                </a:rPr>
                <a:t>AP</a:t>
              </a:r>
              <a:endParaRPr lang="en-US" altLang="zh-CN">
                <a:solidFill>
                  <a:srgbClr val="CC0000"/>
                </a:solidFill>
                <a:latin typeface="Times New Roman" panose="02020603050405020304" pitchFamily="18" charset="0"/>
              </a:endParaRPr>
            </a:p>
          </p:txBody>
        </p:sp>
        <p:sp>
          <p:nvSpPr>
            <p:cNvPr id="47118" name="Text Box 14"/>
            <p:cNvSpPr txBox="1">
              <a:spLocks noChangeArrowheads="1"/>
            </p:cNvSpPr>
            <p:nvPr/>
          </p:nvSpPr>
          <p:spPr bwMode="auto">
            <a:xfrm>
              <a:off x="4807" y="2191"/>
              <a:ext cx="953" cy="288"/>
            </a:xfrm>
            <a:prstGeom prst="rect">
              <a:avLst/>
            </a:prstGeom>
            <a:noFill/>
            <a:ln w="9525">
              <a:noFill/>
              <a:miter lim="800000"/>
            </a:ln>
          </p:spPr>
          <p:txBody>
            <a:bodyPr>
              <a:spAutoFit/>
            </a:bodyPr>
            <a:lstStyle/>
            <a:p>
              <a:pPr>
                <a:spcBef>
                  <a:spcPct val="50000"/>
                </a:spcBef>
              </a:pPr>
              <a:r>
                <a:rPr lang="en-US" altLang="zh-CN">
                  <a:solidFill>
                    <a:srgbClr val="CC0000"/>
                  </a:solidFill>
                  <a:latin typeface="Times New Roman" panose="02020603050405020304" pitchFamily="18" charset="0"/>
                </a:rPr>
                <a:t>AP</a:t>
              </a:r>
              <a:endParaRPr lang="en-US" altLang="zh-CN">
                <a:solidFill>
                  <a:srgbClr val="CC0000"/>
                </a:solidFill>
                <a:latin typeface="Times New Roman" panose="02020603050405020304" pitchFamily="18" charset="0"/>
              </a:endParaRPr>
            </a:p>
          </p:txBody>
        </p:sp>
        <p:sp>
          <p:nvSpPr>
            <p:cNvPr id="47119" name="Text Box 15"/>
            <p:cNvSpPr txBox="1">
              <a:spLocks noChangeArrowheads="1"/>
            </p:cNvSpPr>
            <p:nvPr/>
          </p:nvSpPr>
          <p:spPr bwMode="auto">
            <a:xfrm>
              <a:off x="3334" y="3838"/>
              <a:ext cx="1542" cy="333"/>
            </a:xfrm>
            <a:prstGeom prst="rect">
              <a:avLst/>
            </a:prstGeom>
            <a:solidFill>
              <a:schemeClr val="hlink"/>
            </a:solidFill>
            <a:ln w="9525">
              <a:solidFill>
                <a:schemeClr val="tx1"/>
              </a:solidFill>
              <a:miter lim="800000"/>
            </a:ln>
          </p:spPr>
          <p:txBody>
            <a:bodyPr>
              <a:spAutoFit/>
            </a:bodyPr>
            <a:lstStyle/>
            <a:p>
              <a:pPr algn="ctr">
                <a:spcBef>
                  <a:spcPct val="50000"/>
                </a:spcBef>
              </a:pPr>
              <a:r>
                <a:rPr lang="zh-CN" altLang="en-US" sz="2800" b="1">
                  <a:solidFill>
                    <a:srgbClr val="000066"/>
                  </a:solidFill>
                  <a:latin typeface="Times New Roman" panose="02020603050405020304" pitchFamily="18" charset="0"/>
                </a:rPr>
                <a:t>攻击者</a:t>
              </a:r>
              <a:endParaRPr lang="zh-CN" altLang="en-US" sz="2800" b="1">
                <a:solidFill>
                  <a:srgbClr val="000066"/>
                </a:solidFill>
                <a:latin typeface="Times New Roman" panose="02020603050405020304" pitchFamily="18" charset="0"/>
              </a:endParaRPr>
            </a:p>
          </p:txBody>
        </p:sp>
        <p:sp>
          <p:nvSpPr>
            <p:cNvPr id="47120" name="Line 16"/>
            <p:cNvSpPr>
              <a:spLocks noChangeShapeType="1"/>
            </p:cNvSpPr>
            <p:nvPr/>
          </p:nvSpPr>
          <p:spPr bwMode="auto">
            <a:xfrm flipH="1">
              <a:off x="4036" y="3235"/>
              <a:ext cx="363" cy="589"/>
            </a:xfrm>
            <a:prstGeom prst="line">
              <a:avLst/>
            </a:prstGeom>
            <a:noFill/>
            <a:ln w="9525">
              <a:solidFill>
                <a:schemeClr val="tx1"/>
              </a:solidFill>
              <a:round/>
              <a:tailEnd type="triangle" w="med" len="med"/>
            </a:ln>
          </p:spPr>
          <p:txBody>
            <a:bodyPr/>
            <a:lstStyle/>
            <a:p>
              <a:endParaRPr lang="zh-CN" altLang="en-US"/>
            </a:p>
          </p:txBody>
        </p:sp>
        <p:sp>
          <p:nvSpPr>
            <p:cNvPr id="47121" name="Line 17"/>
            <p:cNvSpPr>
              <a:spLocks noChangeShapeType="1"/>
            </p:cNvSpPr>
            <p:nvPr/>
          </p:nvSpPr>
          <p:spPr bwMode="auto">
            <a:xfrm>
              <a:off x="2902" y="2554"/>
              <a:ext cx="635" cy="1316"/>
            </a:xfrm>
            <a:prstGeom prst="line">
              <a:avLst/>
            </a:prstGeom>
            <a:noFill/>
            <a:ln w="9525">
              <a:solidFill>
                <a:schemeClr val="tx1"/>
              </a:solidFill>
              <a:round/>
              <a:tailEnd type="triangle" w="med" len="med"/>
            </a:ln>
          </p:spPr>
          <p:txBody>
            <a:bodyPr/>
            <a:lstStyle/>
            <a:p>
              <a:endParaRPr lang="zh-CN" altLang="en-US"/>
            </a:p>
          </p:txBody>
        </p:sp>
        <p:sp>
          <p:nvSpPr>
            <p:cNvPr id="47122" name="Line 18"/>
            <p:cNvSpPr>
              <a:spLocks noChangeShapeType="1"/>
            </p:cNvSpPr>
            <p:nvPr/>
          </p:nvSpPr>
          <p:spPr bwMode="auto">
            <a:xfrm flipH="1">
              <a:off x="4535" y="2600"/>
              <a:ext cx="499" cy="1270"/>
            </a:xfrm>
            <a:prstGeom prst="line">
              <a:avLst/>
            </a:prstGeom>
            <a:noFill/>
            <a:ln w="9525">
              <a:solidFill>
                <a:schemeClr val="tx1"/>
              </a:solidFill>
              <a:round/>
              <a:tailEnd type="triangle" w="med" len="me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fontScale="85000" lnSpcReduction="20000"/>
          </a:bodyPr>
          <a:lstStyle/>
          <a:p>
            <a:r>
              <a:rPr lang="zh-CN" altLang="en-US" smtClean="0"/>
              <a:t>用户所</a:t>
            </a:r>
            <a:r>
              <a:rPr lang="zh-CN" altLang="en-US"/>
              <a:t>知</a:t>
            </a:r>
            <a:r>
              <a:rPr lang="en-US" altLang="zh-CN" smtClean="0"/>
              <a:t>Something the user know</a:t>
            </a:r>
            <a:endParaRPr lang="zh-CN" altLang="en-US" smtClean="0"/>
          </a:p>
          <a:p>
            <a:pPr lvl="1"/>
            <a:r>
              <a:rPr lang="zh-CN" altLang="en-US" smtClean="0"/>
              <a:t>密码、口令等</a:t>
            </a:r>
            <a:endParaRPr lang="en-US" altLang="zh-CN" smtClean="0"/>
          </a:p>
          <a:p>
            <a:pPr lvl="1"/>
            <a:r>
              <a:rPr lang="zh-CN" altLang="en-US"/>
              <a:t>简单</a:t>
            </a:r>
            <a:r>
              <a:rPr lang="zh-CN" altLang="en-US" smtClean="0"/>
              <a:t>，开销小，容易泄密，最</a:t>
            </a:r>
            <a:r>
              <a:rPr lang="zh-CN" altLang="en-US"/>
              <a:t>不安全；</a:t>
            </a:r>
            <a:endParaRPr lang="zh-CN" altLang="en-US"/>
          </a:p>
          <a:p>
            <a:r>
              <a:rPr lang="zh-CN" altLang="en-US" smtClean="0"/>
              <a:t>用户所有</a:t>
            </a:r>
            <a:r>
              <a:rPr lang="en-US" altLang="zh-CN" smtClean="0"/>
              <a:t>Something the user possesses</a:t>
            </a:r>
            <a:endParaRPr lang="zh-CN" altLang="en-US" smtClean="0"/>
          </a:p>
          <a:p>
            <a:pPr lvl="1"/>
            <a:r>
              <a:rPr lang="zh-CN" altLang="en-US" smtClean="0"/>
              <a:t>身份证、护照、密钥盘等</a:t>
            </a:r>
            <a:endParaRPr lang="en-US" altLang="zh-CN" smtClean="0"/>
          </a:p>
          <a:p>
            <a:pPr lvl="1"/>
            <a:r>
              <a:rPr lang="zh-CN" altLang="en-US" smtClean="0"/>
              <a:t>泄密可能性较小，安全性高于第一类，系统相对</a:t>
            </a:r>
            <a:r>
              <a:rPr lang="zh-CN" altLang="en-US"/>
              <a:t>复杂</a:t>
            </a:r>
            <a:r>
              <a:rPr lang="zh-CN" altLang="en-US" smtClean="0"/>
              <a:t>；</a:t>
            </a:r>
            <a:endParaRPr lang="zh-CN" altLang="en-US" smtClean="0"/>
          </a:p>
          <a:p>
            <a:r>
              <a:rPr lang="zh-CN" altLang="en-US" smtClean="0"/>
              <a:t>用户特征</a:t>
            </a:r>
            <a:r>
              <a:rPr lang="en-US" altLang="zh-CN" smtClean="0"/>
              <a:t>Something the user is (or How he behaves)</a:t>
            </a:r>
            <a:endParaRPr lang="en-US" altLang="zh-CN" smtClean="0"/>
          </a:p>
          <a:p>
            <a:pPr lvl="1"/>
            <a:r>
              <a:rPr lang="zh-CN" altLang="en-US" smtClean="0"/>
              <a:t>指纹、笔迹、声音、虹膜、</a:t>
            </a:r>
            <a:r>
              <a:rPr lang="en-US" altLang="zh-CN" smtClean="0"/>
              <a:t>DNA</a:t>
            </a:r>
            <a:r>
              <a:rPr lang="zh-CN" altLang="en-US" smtClean="0"/>
              <a:t>等</a:t>
            </a:r>
            <a:endParaRPr lang="en-US" altLang="zh-CN" smtClean="0"/>
          </a:p>
          <a:p>
            <a:pPr lvl="1"/>
            <a:r>
              <a:rPr lang="zh-CN" altLang="en-US"/>
              <a:t>第</a:t>
            </a:r>
            <a:endParaRPr lang="zh-CN" altLang="en-US"/>
          </a:p>
          <a:p>
            <a:pPr lvl="1"/>
            <a:r>
              <a:rPr lang="zh-CN" altLang="en-US" smtClean="0"/>
              <a:t>安全性</a:t>
            </a:r>
            <a:r>
              <a:rPr lang="zh-CN" altLang="en-US"/>
              <a:t>最高</a:t>
            </a:r>
            <a:r>
              <a:rPr lang="zh-CN" altLang="en-US" smtClean="0"/>
              <a:t>，如窃取指纹很困难，涉及</a:t>
            </a:r>
            <a:r>
              <a:rPr lang="zh-CN" altLang="en-US"/>
              <a:t>更</a:t>
            </a:r>
            <a:r>
              <a:rPr lang="zh-CN" altLang="en-US" smtClean="0"/>
              <a:t>复杂算法</a:t>
            </a:r>
            <a:r>
              <a:rPr lang="zh-CN" altLang="en-US"/>
              <a:t>和实现技术</a:t>
            </a:r>
            <a:r>
              <a:rPr lang="zh-CN" altLang="en-US" smtClean="0"/>
              <a:t>。</a:t>
            </a:r>
            <a:endParaRPr lang="zh-CN" altLang="en-US"/>
          </a:p>
        </p:txBody>
      </p:sp>
      <p:sp>
        <p:nvSpPr>
          <p:cNvPr id="596994" name="Rectangle 2"/>
          <p:cNvSpPr>
            <a:spLocks noGrp="1" noChangeArrowheads="1"/>
          </p:cNvSpPr>
          <p:nvPr>
            <p:ph type="title"/>
          </p:nvPr>
        </p:nvSpPr>
        <p:spPr/>
        <p:txBody>
          <a:bodyPr/>
          <a:lstStyle/>
          <a:p>
            <a:r>
              <a:rPr lang="zh-CN" altLang="en-US" smtClean="0"/>
              <a:t>身份认证依据</a:t>
            </a:r>
            <a:endParaRPr lang="zh-CN" altLang="en-US"/>
          </a:p>
        </p:txBody>
      </p:sp>
      <p:sp>
        <p:nvSpPr>
          <p:cNvPr id="49154" name="日期占位符 3"/>
          <p:cNvSpPr>
            <a:spLocks noGrp="1"/>
          </p:cNvSpPr>
          <p:nvPr>
            <p:ph type="dt" sz="half" idx="2"/>
          </p:nvPr>
        </p:nvSpPr>
        <p:spPr/>
        <p:txBody>
          <a:bodyPr/>
          <a:lstStyle/>
          <a:p>
            <a:fld id="{40552D93-AA42-40C3-B325-82E9C3C4502C}" type="datetime1">
              <a:rPr lang="zh-CN" altLang="en-US" smtClean="0"/>
            </a:fld>
            <a:endParaRPr lang="en-US" altLang="zh-CN" smtClean="0"/>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smtClean="0"/>
              <a:t>非密码</a:t>
            </a:r>
            <a:endParaRPr lang="en-US" altLang="zh-CN" smtClean="0"/>
          </a:p>
          <a:p>
            <a:r>
              <a:rPr lang="zh-CN" altLang="en-US" smtClean="0"/>
              <a:t>基于</a:t>
            </a:r>
            <a:r>
              <a:rPr lang="zh-CN" altLang="en-US"/>
              <a:t>密码</a:t>
            </a:r>
            <a:r>
              <a:rPr lang="zh-CN" altLang="en-US" smtClean="0"/>
              <a:t>算法</a:t>
            </a:r>
            <a:endParaRPr lang="zh-CN" altLang="en-US"/>
          </a:p>
          <a:p>
            <a:pPr lvl="1"/>
            <a:r>
              <a:rPr lang="zh-CN" altLang="en-US" smtClean="0"/>
              <a:t>对称密码算法</a:t>
            </a:r>
            <a:endParaRPr lang="zh-CN" altLang="en-US"/>
          </a:p>
          <a:p>
            <a:pPr lvl="1"/>
            <a:r>
              <a:rPr lang="zh-CN" altLang="en-US" smtClean="0"/>
              <a:t>公开密码</a:t>
            </a:r>
            <a:r>
              <a:rPr lang="zh-CN" altLang="en-US"/>
              <a:t>算法</a:t>
            </a:r>
            <a:endParaRPr lang="zh-CN" altLang="en-US"/>
          </a:p>
          <a:p>
            <a:pPr lvl="1"/>
            <a:r>
              <a:rPr lang="zh-CN" altLang="en-US" smtClean="0"/>
              <a:t>密码</a:t>
            </a:r>
            <a:r>
              <a:rPr lang="zh-CN" altLang="en-US"/>
              <a:t>校验</a:t>
            </a:r>
            <a:r>
              <a:rPr lang="zh-CN" altLang="en-US" smtClean="0"/>
              <a:t>函数</a:t>
            </a:r>
            <a:endParaRPr lang="zh-CN" altLang="en-US" smtClean="0"/>
          </a:p>
          <a:p>
            <a:r>
              <a:rPr lang="zh-CN" altLang="en-US" smtClean="0"/>
              <a:t>零知识证明协议</a:t>
            </a:r>
            <a:endParaRPr lang="zh-CN" altLang="en-US" smtClean="0"/>
          </a:p>
          <a:p>
            <a:endParaRPr lang="zh-CN" altLang="en-US"/>
          </a:p>
          <a:p>
            <a:endParaRPr lang="zh-CN" altLang="en-US"/>
          </a:p>
        </p:txBody>
      </p:sp>
      <p:sp>
        <p:nvSpPr>
          <p:cNvPr id="599042" name="Rectangle 2"/>
          <p:cNvSpPr>
            <a:spLocks noGrp="1" noChangeArrowheads="1"/>
          </p:cNvSpPr>
          <p:nvPr>
            <p:ph type="title"/>
          </p:nvPr>
        </p:nvSpPr>
        <p:spPr/>
        <p:txBody>
          <a:bodyPr/>
          <a:lstStyle/>
          <a:p>
            <a:r>
              <a:rPr lang="zh-CN" altLang="en-US" smtClean="0"/>
              <a:t>身份认证机制</a:t>
            </a:r>
            <a:endParaRPr lang="zh-CN" altLang="en-US"/>
          </a:p>
        </p:txBody>
      </p:sp>
      <p:sp>
        <p:nvSpPr>
          <p:cNvPr id="50178" name="日期占位符 3"/>
          <p:cNvSpPr>
            <a:spLocks noGrp="1"/>
          </p:cNvSpPr>
          <p:nvPr>
            <p:ph type="dt" sz="half" idx="2"/>
          </p:nvPr>
        </p:nvSpPr>
        <p:spPr/>
        <p:txBody>
          <a:bodyPr/>
          <a:lstStyle/>
          <a:p>
            <a:fld id="{FA0141E2-9075-43DB-A090-FCDF48D351C1}" type="datetime1">
              <a:rPr lang="zh-CN" altLang="en-US" smtClean="0"/>
            </a:fld>
            <a:endParaRPr lang="en-US" altLang="zh-CN"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p:txBody>
          <a:bodyPr/>
          <a:lstStyle/>
          <a:p>
            <a:r>
              <a:rPr lang="zh-CN" altLang="en-US" smtClean="0"/>
              <a:t>安全服务是由安全机制来实现的</a:t>
            </a:r>
            <a:endParaRPr lang="zh-CN" altLang="en-US" smtClean="0"/>
          </a:p>
          <a:p>
            <a:r>
              <a:rPr lang="zh-CN" altLang="en-US" smtClean="0"/>
              <a:t>一种安全机制可以实现一种或者多种安全服务</a:t>
            </a:r>
            <a:endParaRPr lang="zh-CN" altLang="en-US" smtClean="0"/>
          </a:p>
          <a:p>
            <a:r>
              <a:rPr lang="zh-CN" altLang="en-US" smtClean="0"/>
              <a:t>一种安全服务可以由一种或者多种安全机制来实现 </a:t>
            </a:r>
            <a:endParaRPr lang="zh-CN" altLang="en-US"/>
          </a:p>
        </p:txBody>
      </p:sp>
      <p:sp>
        <p:nvSpPr>
          <p:cNvPr id="563202" name="Rectangle 2"/>
          <p:cNvSpPr>
            <a:spLocks noGrp="1" noChangeArrowheads="1"/>
          </p:cNvSpPr>
          <p:nvPr>
            <p:ph type="title"/>
          </p:nvPr>
        </p:nvSpPr>
        <p:spPr/>
        <p:txBody>
          <a:bodyPr/>
          <a:lstStyle/>
          <a:p>
            <a:r>
              <a:rPr lang="zh-CN" altLang="en-US" smtClean="0"/>
              <a:t>安全服务与安全机制的关系</a:t>
            </a:r>
            <a:endParaRPr lang="zh-CN" altLang="en-US"/>
          </a:p>
        </p:txBody>
      </p:sp>
      <p:sp>
        <p:nvSpPr>
          <p:cNvPr id="4" name="日期占位符 3"/>
          <p:cNvSpPr>
            <a:spLocks noGrp="1"/>
          </p:cNvSpPr>
          <p:nvPr>
            <p:ph type="dt" sz="half" idx="2"/>
          </p:nvPr>
        </p:nvSpPr>
        <p:spPr/>
        <p:txBody>
          <a:bodyPr/>
          <a:lstStyle/>
          <a:p>
            <a:fld id="{28376E6A-E283-41B8-9B31-9F9DA6410FE8}" type="datetime1">
              <a:rPr lang="zh-CN" altLang="en-US"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half" idx="10"/>
          </p:nvPr>
        </p:nvSpPr>
        <p:spPr/>
        <p:txBody>
          <a:bodyPr/>
          <a:lstStyle/>
          <a:p>
            <a:fld id="{82B558D9-78E3-4799-8C93-EAF1055426EE}" type="datetime1">
              <a:rPr lang="zh-CN" altLang="en-US" smtClean="0"/>
            </a:fld>
            <a:endParaRPr lang="en-US" altLang="zh-CN" smtClean="0"/>
          </a:p>
        </p:txBody>
      </p:sp>
      <p:sp>
        <p:nvSpPr>
          <p:cNvPr id="607234" name="Rectangle 2"/>
          <p:cNvSpPr>
            <a:spLocks noGrp="1" noChangeArrowheads="1"/>
          </p:cNvSpPr>
          <p:nvPr>
            <p:ph type="title"/>
          </p:nvPr>
        </p:nvSpPr>
        <p:spPr/>
        <p:txBody>
          <a:bodyPr/>
          <a:lstStyle/>
          <a:p>
            <a:r>
              <a:rPr lang="zh-CN" altLang="en-US" smtClean="0"/>
              <a:t>口令机制：加盐</a:t>
            </a:r>
            <a:r>
              <a:rPr lang="en-US" altLang="zh-CN" smtClean="0"/>
              <a:t>Hash</a:t>
            </a:r>
            <a:r>
              <a:rPr lang="zh-CN" altLang="en-US" smtClean="0"/>
              <a:t>口令表</a:t>
            </a:r>
            <a:endParaRPr lang="zh-CN" altLang="en-US"/>
          </a:p>
        </p:txBody>
      </p:sp>
      <p:sp>
        <p:nvSpPr>
          <p:cNvPr id="54276" name="Rectangle 4"/>
          <p:cNvSpPr>
            <a:spLocks noRot="1" noChangeArrowheads="1"/>
          </p:cNvSpPr>
          <p:nvPr/>
        </p:nvSpPr>
        <p:spPr bwMode="auto">
          <a:xfrm>
            <a:off x="1116013" y="1196975"/>
            <a:ext cx="7704137" cy="4602163"/>
          </a:xfrm>
          <a:prstGeom prst="rect">
            <a:avLst/>
          </a:prstGeom>
          <a:noFill/>
          <a:ln w="9525">
            <a:noFill/>
            <a:miter lim="800000"/>
          </a:ln>
        </p:spPr>
        <p:txBody>
          <a:bodyPr/>
          <a:lstStyle/>
          <a:p>
            <a:pPr marL="533400" indent="-533400">
              <a:spcBef>
                <a:spcPct val="20000"/>
              </a:spcBef>
              <a:buClr>
                <a:schemeClr val="tx2"/>
              </a:buClr>
              <a:buSzPct val="70000"/>
              <a:buFont typeface="Wingdings" panose="05000000000000000000" pitchFamily="2" charset="2"/>
              <a:buChar char="l"/>
            </a:pPr>
            <a:endParaRPr lang="zh-CN" altLang="en-US" sz="3000" b="1">
              <a:latin typeface="Times New Roman" panose="02020603050405020304" pitchFamily="18" charset="0"/>
            </a:endParaRPr>
          </a:p>
        </p:txBody>
      </p:sp>
      <p:sp>
        <p:nvSpPr>
          <p:cNvPr id="54277" name="AutoShape 5"/>
          <p:cNvSpPr>
            <a:spLocks noChangeArrowheads="1"/>
          </p:cNvSpPr>
          <p:nvPr/>
        </p:nvSpPr>
        <p:spPr bwMode="auto">
          <a:xfrm>
            <a:off x="3276600" y="2997200"/>
            <a:ext cx="1223963" cy="576263"/>
          </a:xfrm>
          <a:prstGeom prst="flowChartDecision">
            <a:avLst/>
          </a:prstGeom>
          <a:solidFill>
            <a:srgbClr val="FFFFFF"/>
          </a:solidFill>
          <a:ln w="9525">
            <a:solidFill>
              <a:schemeClr val="tx1"/>
            </a:solidFill>
            <a:miter lim="800000"/>
          </a:ln>
        </p:spPr>
        <p:txBody>
          <a:bodyPr wrap="none" anchor="ctr"/>
          <a:lstStyle/>
          <a:p>
            <a:pPr algn="ctr"/>
            <a:r>
              <a:rPr lang="en-US" altLang="zh-CN" sz="1400" b="1">
                <a:latin typeface="Times New Roman" panose="02020603050405020304" pitchFamily="18" charset="0"/>
              </a:rPr>
              <a:t>ID OK</a:t>
            </a:r>
            <a:r>
              <a:rPr lang="zh-CN" altLang="en-US" sz="1400" b="1">
                <a:latin typeface="Times New Roman" panose="02020603050405020304" pitchFamily="18" charset="0"/>
              </a:rPr>
              <a:t>？</a:t>
            </a:r>
            <a:endParaRPr lang="zh-CN" altLang="en-US" sz="1400" b="1">
              <a:latin typeface="Times New Roman" panose="02020603050405020304" pitchFamily="18" charset="0"/>
            </a:endParaRPr>
          </a:p>
        </p:txBody>
      </p:sp>
      <p:sp>
        <p:nvSpPr>
          <p:cNvPr id="54278" name="Line 6"/>
          <p:cNvSpPr>
            <a:spLocks noChangeShapeType="1"/>
          </p:cNvSpPr>
          <p:nvPr/>
        </p:nvSpPr>
        <p:spPr bwMode="auto">
          <a:xfrm>
            <a:off x="4500563" y="3284538"/>
            <a:ext cx="1511300" cy="0"/>
          </a:xfrm>
          <a:prstGeom prst="line">
            <a:avLst/>
          </a:prstGeom>
          <a:noFill/>
          <a:ln w="9525">
            <a:solidFill>
              <a:schemeClr val="tx1"/>
            </a:solidFill>
            <a:round/>
            <a:tailEnd type="triangle" w="med" len="med"/>
          </a:ln>
        </p:spPr>
        <p:txBody>
          <a:bodyPr wrap="none" anchor="ctr"/>
          <a:lstStyle/>
          <a:p>
            <a:endParaRPr lang="zh-CN" altLang="en-US"/>
          </a:p>
        </p:txBody>
      </p:sp>
      <p:sp>
        <p:nvSpPr>
          <p:cNvPr id="54279" name="Line 7"/>
          <p:cNvSpPr>
            <a:spLocks noChangeShapeType="1"/>
          </p:cNvSpPr>
          <p:nvPr/>
        </p:nvSpPr>
        <p:spPr bwMode="auto">
          <a:xfrm>
            <a:off x="3851275" y="2349500"/>
            <a:ext cx="0" cy="647700"/>
          </a:xfrm>
          <a:prstGeom prst="line">
            <a:avLst/>
          </a:prstGeom>
          <a:noFill/>
          <a:ln w="9525">
            <a:solidFill>
              <a:schemeClr val="tx1"/>
            </a:solidFill>
            <a:round/>
            <a:tailEnd type="triangle" w="med" len="med"/>
          </a:ln>
        </p:spPr>
        <p:txBody>
          <a:bodyPr wrap="none" anchor="ctr"/>
          <a:lstStyle/>
          <a:p>
            <a:endParaRPr lang="zh-CN" altLang="en-US"/>
          </a:p>
        </p:txBody>
      </p:sp>
      <p:sp>
        <p:nvSpPr>
          <p:cNvPr id="54280" name="Text Box 8"/>
          <p:cNvSpPr txBox="1">
            <a:spLocks noChangeArrowheads="1"/>
          </p:cNvSpPr>
          <p:nvPr/>
        </p:nvSpPr>
        <p:spPr bwMode="auto">
          <a:xfrm>
            <a:off x="4067175" y="2420938"/>
            <a:ext cx="2017713"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用户输入</a:t>
            </a:r>
            <a:r>
              <a:rPr lang="en-US" altLang="zh-CN" sz="1400" b="1">
                <a:latin typeface="Times New Roman" panose="02020603050405020304" pitchFamily="18" charset="0"/>
              </a:rPr>
              <a:t>ID</a:t>
            </a:r>
            <a:endParaRPr lang="en-US" altLang="zh-CN" sz="1400" b="1">
              <a:latin typeface="Times New Roman" panose="02020603050405020304" pitchFamily="18" charset="0"/>
            </a:endParaRPr>
          </a:p>
        </p:txBody>
      </p:sp>
      <p:sp>
        <p:nvSpPr>
          <p:cNvPr id="54281" name="Text Box 9"/>
          <p:cNvSpPr txBox="1">
            <a:spLocks noChangeArrowheads="1"/>
          </p:cNvSpPr>
          <p:nvPr/>
        </p:nvSpPr>
        <p:spPr bwMode="auto">
          <a:xfrm>
            <a:off x="6011863" y="3068638"/>
            <a:ext cx="1296987"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拒绝</a:t>
            </a:r>
            <a:endParaRPr lang="zh-CN" altLang="en-US" sz="1400" b="1">
              <a:latin typeface="Times New Roman" panose="02020603050405020304" pitchFamily="18" charset="0"/>
            </a:endParaRPr>
          </a:p>
        </p:txBody>
      </p:sp>
      <p:sp>
        <p:nvSpPr>
          <p:cNvPr id="54282" name="Rectangle 10"/>
          <p:cNvSpPr>
            <a:spLocks noChangeArrowheads="1"/>
          </p:cNvSpPr>
          <p:nvPr/>
        </p:nvSpPr>
        <p:spPr bwMode="auto">
          <a:xfrm>
            <a:off x="2771775" y="3933825"/>
            <a:ext cx="2376488" cy="358775"/>
          </a:xfrm>
          <a:prstGeom prst="rect">
            <a:avLst/>
          </a:prstGeom>
          <a:solidFill>
            <a:srgbClr val="FFFFFF"/>
          </a:solidFill>
          <a:ln w="9525">
            <a:solidFill>
              <a:schemeClr val="tx1"/>
            </a:solidFill>
            <a:miter lim="800000"/>
          </a:ln>
        </p:spPr>
        <p:txBody>
          <a:bodyPr wrap="none" anchor="ctr"/>
          <a:lstStyle/>
          <a:p>
            <a:pPr algn="ctr"/>
            <a:r>
              <a:rPr lang="zh-CN" altLang="en-US" sz="1400" b="1">
                <a:latin typeface="Times New Roman" panose="02020603050405020304" pitchFamily="18" charset="0"/>
              </a:rPr>
              <a:t>查找与该</a:t>
            </a:r>
            <a:r>
              <a:rPr lang="en-US" altLang="zh-CN" sz="1400" b="1">
                <a:latin typeface="Times New Roman" panose="02020603050405020304" pitchFamily="18" charset="0"/>
              </a:rPr>
              <a:t>ID</a:t>
            </a:r>
            <a:r>
              <a:rPr lang="zh-CN" altLang="en-US" sz="1400" b="1">
                <a:latin typeface="Times New Roman" panose="02020603050405020304" pitchFamily="18" charset="0"/>
              </a:rPr>
              <a:t>对应的</a:t>
            </a:r>
            <a:r>
              <a:rPr lang="en-US" altLang="zh-CN" sz="1400" b="1">
                <a:latin typeface="Times New Roman" panose="02020603050405020304" pitchFamily="18" charset="0"/>
              </a:rPr>
              <a:t>H(PW+R)</a:t>
            </a:r>
            <a:endParaRPr lang="en-US" altLang="zh-CN" sz="1400" b="1">
              <a:latin typeface="Times New Roman" panose="02020603050405020304" pitchFamily="18" charset="0"/>
            </a:endParaRPr>
          </a:p>
        </p:txBody>
      </p:sp>
      <p:graphicFrame>
        <p:nvGraphicFramePr>
          <p:cNvPr id="607243" name="Group 11"/>
          <p:cNvGraphicFramePr>
            <a:graphicFrameLocks noGrp="1"/>
          </p:cNvGraphicFramePr>
          <p:nvPr/>
        </p:nvGraphicFramePr>
        <p:xfrm>
          <a:off x="6084888" y="4005263"/>
          <a:ext cx="2663825" cy="2029968"/>
        </p:xfrm>
        <a:graphic>
          <a:graphicData uri="http://schemas.openxmlformats.org/drawingml/2006/table">
            <a:tbl>
              <a:tblPr/>
              <a:tblGrid>
                <a:gridCol w="2663825"/>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rPr>
                        <a:t>身份标识    注册口令          盐</a:t>
                      </a: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itchFamily="2" charset="-122"/>
                        </a:rPr>
                        <a:t>ID1····     H(PW1+R1)      </a:t>
                      </a:r>
                      <a:r>
                        <a:rPr kumimoji="0" lang="en-US" altLang="zh-CN" sz="1600" b="1" i="0" u="none" strike="noStrike" cap="none" normalizeH="0" baseline="0" smtClean="0">
                          <a:ln>
                            <a:noFill/>
                          </a:ln>
                          <a:solidFill>
                            <a:srgbClr val="C00000"/>
                          </a:solidFill>
                          <a:effectLst/>
                          <a:latin typeface="Times New Roman" panose="02020603050405020304" pitchFamily="18" charset="0"/>
                          <a:ea typeface="宋体" pitchFamily="2" charset="-122"/>
                        </a:rPr>
                        <a:t>R1</a:t>
                      </a:r>
                      <a:endParaRPr kumimoji="0" lang="en-US" altLang="zh-CN" sz="1600" b="1" i="0" u="none" strike="noStrike" cap="none" normalizeH="0" baseline="0" smtClean="0">
                        <a:ln>
                          <a:noFill/>
                        </a:ln>
                        <a:solidFill>
                          <a:srgbClr val="C00000"/>
                        </a:solidFill>
                        <a:effectLst/>
                        <a:latin typeface="Times New Roman" panose="02020603050405020304"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itchFamily="2" charset="-122"/>
                        </a:rPr>
                        <a:t>ID2        H(PW2+R2)        </a:t>
                      </a:r>
                      <a:r>
                        <a:rPr kumimoji="0" lang="en-US" altLang="zh-CN" sz="1600" b="1" i="0" u="none" strike="noStrike" cap="none" normalizeH="0" baseline="0" smtClean="0">
                          <a:ln>
                            <a:noFill/>
                          </a:ln>
                          <a:solidFill>
                            <a:srgbClr val="C00000"/>
                          </a:solidFill>
                          <a:effectLst/>
                          <a:latin typeface="Times New Roman" panose="02020603050405020304" pitchFamily="18" charset="0"/>
                          <a:ea typeface="宋体" pitchFamily="2" charset="-122"/>
                        </a:rPr>
                        <a:t>R2</a:t>
                      </a:r>
                      <a:endParaRPr kumimoji="0" lang="en-US" altLang="zh-CN" sz="1600" b="1" i="0" u="none" strike="noStrike" cap="none" normalizeH="0" baseline="0" smtClean="0">
                        <a:ln>
                          <a:noFill/>
                        </a:ln>
                        <a:solidFill>
                          <a:srgbClr val="C00000"/>
                        </a:solidFill>
                        <a:effectLst/>
                        <a:latin typeface="Times New Roman" panose="02020603050405020304"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itchFamily="2" charset="-122"/>
                        </a:rPr>
                        <a:t>ID3        H(PW3+R3)        </a:t>
                      </a:r>
                      <a:r>
                        <a:rPr kumimoji="0" lang="en-US" altLang="zh-CN" sz="1600" b="1" i="0" u="none" strike="noStrike" cap="none" normalizeH="0" baseline="0" smtClean="0">
                          <a:ln>
                            <a:noFill/>
                          </a:ln>
                          <a:solidFill>
                            <a:srgbClr val="C00000"/>
                          </a:solidFill>
                          <a:effectLst/>
                          <a:latin typeface="Times New Roman" panose="02020603050405020304" pitchFamily="18" charset="0"/>
                          <a:ea typeface="宋体" pitchFamily="2" charset="-122"/>
                        </a:rPr>
                        <a:t>R3</a:t>
                      </a:r>
                      <a:endParaRPr kumimoji="0" lang="en-US" altLang="zh-CN" sz="1600" b="1" i="0" u="none" strike="noStrike" cap="none" normalizeH="0" baseline="0" smtClean="0">
                        <a:ln>
                          <a:noFill/>
                        </a:ln>
                        <a:solidFill>
                          <a:srgbClr val="C00000"/>
                        </a:solidFill>
                        <a:effectLst/>
                        <a:latin typeface="Times New Roman" panose="02020603050405020304"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itchFamily="2" charset="-122"/>
                        </a:rPr>
                        <a:t>....                 ....           ...</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itchFamily="2" charset="-122"/>
                        </a:rPr>
                        <a:t>IDn        H(PWn+Rn)       </a:t>
                      </a:r>
                      <a:r>
                        <a:rPr kumimoji="0" lang="en-US" altLang="zh-CN" sz="1600" b="1" i="0" u="none" strike="noStrike" cap="none" normalizeH="0" baseline="0" smtClean="0">
                          <a:ln>
                            <a:noFill/>
                          </a:ln>
                          <a:solidFill>
                            <a:srgbClr val="C00000"/>
                          </a:solidFill>
                          <a:effectLst/>
                          <a:latin typeface="Times New Roman" panose="02020603050405020304" pitchFamily="18" charset="0"/>
                          <a:ea typeface="宋体" pitchFamily="2" charset="-122"/>
                        </a:rPr>
                        <a:t>Rn</a:t>
                      </a:r>
                      <a:endParaRPr kumimoji="0" lang="en-US" altLang="zh-CN" sz="1600" b="1" i="0" u="none" strike="noStrike" cap="none" normalizeH="0" baseline="0" smtClean="0">
                        <a:ln>
                          <a:noFill/>
                        </a:ln>
                        <a:solidFill>
                          <a:srgbClr val="C00000"/>
                        </a:solidFill>
                        <a:effectLst/>
                        <a:latin typeface="Times New Roman" panose="02020603050405020304"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291" name="Line 19"/>
          <p:cNvSpPr>
            <a:spLocks noChangeShapeType="1"/>
          </p:cNvSpPr>
          <p:nvPr/>
        </p:nvSpPr>
        <p:spPr bwMode="auto">
          <a:xfrm>
            <a:off x="3851275" y="3573463"/>
            <a:ext cx="0" cy="360362"/>
          </a:xfrm>
          <a:prstGeom prst="line">
            <a:avLst/>
          </a:prstGeom>
          <a:noFill/>
          <a:ln w="9525">
            <a:solidFill>
              <a:schemeClr val="tx1"/>
            </a:solidFill>
            <a:round/>
            <a:tailEnd type="triangle" w="med" len="med"/>
          </a:ln>
        </p:spPr>
        <p:txBody>
          <a:bodyPr wrap="none" anchor="ctr"/>
          <a:lstStyle/>
          <a:p>
            <a:endParaRPr lang="zh-CN" altLang="en-US"/>
          </a:p>
        </p:txBody>
      </p:sp>
      <p:sp>
        <p:nvSpPr>
          <p:cNvPr id="54292" name="Line 20"/>
          <p:cNvSpPr>
            <a:spLocks noChangeShapeType="1"/>
          </p:cNvSpPr>
          <p:nvPr/>
        </p:nvSpPr>
        <p:spPr bwMode="auto">
          <a:xfrm>
            <a:off x="5148263" y="4076700"/>
            <a:ext cx="865187" cy="0"/>
          </a:xfrm>
          <a:prstGeom prst="line">
            <a:avLst/>
          </a:prstGeom>
          <a:noFill/>
          <a:ln w="9525">
            <a:solidFill>
              <a:schemeClr val="tx1"/>
            </a:solidFill>
            <a:round/>
            <a:tailEnd type="triangle" w="med" len="med"/>
          </a:ln>
        </p:spPr>
        <p:txBody>
          <a:bodyPr wrap="none" anchor="ctr"/>
          <a:lstStyle/>
          <a:p>
            <a:endParaRPr lang="zh-CN" altLang="en-US"/>
          </a:p>
        </p:txBody>
      </p:sp>
      <p:sp>
        <p:nvSpPr>
          <p:cNvPr id="54293" name="AutoShape 21"/>
          <p:cNvSpPr>
            <a:spLocks noChangeArrowheads="1"/>
          </p:cNvSpPr>
          <p:nvPr/>
        </p:nvSpPr>
        <p:spPr bwMode="auto">
          <a:xfrm>
            <a:off x="3276600" y="5157788"/>
            <a:ext cx="1223963" cy="574675"/>
          </a:xfrm>
          <a:prstGeom prst="flowChartDecision">
            <a:avLst/>
          </a:prstGeom>
          <a:solidFill>
            <a:srgbClr val="FFFFFF"/>
          </a:solidFill>
          <a:ln w="9525">
            <a:solidFill>
              <a:schemeClr val="tx1"/>
            </a:solidFill>
            <a:miter lim="800000"/>
          </a:ln>
        </p:spPr>
        <p:txBody>
          <a:bodyPr wrap="none" anchor="ctr"/>
          <a:lstStyle/>
          <a:p>
            <a:pPr algn="ctr"/>
            <a:r>
              <a:rPr lang="zh-CN" altLang="en-US" sz="1400" b="1">
                <a:latin typeface="Times New Roman" panose="02020603050405020304" pitchFamily="18" charset="0"/>
              </a:rPr>
              <a:t>相同？</a:t>
            </a:r>
            <a:endParaRPr lang="zh-CN" altLang="en-US" sz="1400" b="1">
              <a:latin typeface="Times New Roman" panose="02020603050405020304" pitchFamily="18" charset="0"/>
            </a:endParaRPr>
          </a:p>
        </p:txBody>
      </p:sp>
      <p:sp>
        <p:nvSpPr>
          <p:cNvPr id="54294" name="Line 22"/>
          <p:cNvSpPr>
            <a:spLocks noChangeShapeType="1"/>
          </p:cNvSpPr>
          <p:nvPr/>
        </p:nvSpPr>
        <p:spPr bwMode="auto">
          <a:xfrm>
            <a:off x="1619250" y="2492375"/>
            <a:ext cx="0" cy="1296988"/>
          </a:xfrm>
          <a:prstGeom prst="line">
            <a:avLst/>
          </a:prstGeom>
          <a:noFill/>
          <a:ln w="9525">
            <a:solidFill>
              <a:schemeClr val="tx1"/>
            </a:solidFill>
            <a:round/>
            <a:tailEnd type="triangle" w="med" len="med"/>
          </a:ln>
        </p:spPr>
        <p:txBody>
          <a:bodyPr wrap="none" anchor="ctr"/>
          <a:lstStyle/>
          <a:p>
            <a:endParaRPr lang="zh-CN" altLang="en-US"/>
          </a:p>
        </p:txBody>
      </p:sp>
      <p:sp>
        <p:nvSpPr>
          <p:cNvPr id="54295" name="Line 23"/>
          <p:cNvSpPr>
            <a:spLocks noChangeShapeType="1"/>
          </p:cNvSpPr>
          <p:nvPr/>
        </p:nvSpPr>
        <p:spPr bwMode="auto">
          <a:xfrm>
            <a:off x="1619250" y="4797425"/>
            <a:ext cx="2232025" cy="0"/>
          </a:xfrm>
          <a:prstGeom prst="line">
            <a:avLst/>
          </a:prstGeom>
          <a:noFill/>
          <a:ln w="9525">
            <a:solidFill>
              <a:schemeClr val="tx1"/>
            </a:solidFill>
            <a:round/>
            <a:tailEnd type="triangle" w="med" len="med"/>
          </a:ln>
        </p:spPr>
        <p:txBody>
          <a:bodyPr wrap="none" anchor="ctr"/>
          <a:lstStyle/>
          <a:p>
            <a:endParaRPr lang="zh-CN" altLang="en-US"/>
          </a:p>
        </p:txBody>
      </p:sp>
      <p:sp>
        <p:nvSpPr>
          <p:cNvPr id="54296" name="Line 24"/>
          <p:cNvSpPr>
            <a:spLocks noChangeShapeType="1"/>
          </p:cNvSpPr>
          <p:nvPr/>
        </p:nvSpPr>
        <p:spPr bwMode="auto">
          <a:xfrm>
            <a:off x="3851275" y="4797425"/>
            <a:ext cx="0" cy="360363"/>
          </a:xfrm>
          <a:prstGeom prst="line">
            <a:avLst/>
          </a:prstGeom>
          <a:noFill/>
          <a:ln w="9525">
            <a:solidFill>
              <a:schemeClr val="tx1"/>
            </a:solidFill>
            <a:round/>
            <a:tailEnd type="triangle" w="med" len="med"/>
          </a:ln>
        </p:spPr>
        <p:txBody>
          <a:bodyPr wrap="none" anchor="ctr"/>
          <a:lstStyle/>
          <a:p>
            <a:endParaRPr lang="zh-CN" altLang="en-US"/>
          </a:p>
        </p:txBody>
      </p:sp>
      <p:sp>
        <p:nvSpPr>
          <p:cNvPr id="54297" name="Line 25"/>
          <p:cNvSpPr>
            <a:spLocks noChangeShapeType="1"/>
          </p:cNvSpPr>
          <p:nvPr/>
        </p:nvSpPr>
        <p:spPr bwMode="auto">
          <a:xfrm>
            <a:off x="4499992" y="5445125"/>
            <a:ext cx="576263" cy="0"/>
          </a:xfrm>
          <a:prstGeom prst="line">
            <a:avLst/>
          </a:prstGeom>
          <a:noFill/>
          <a:ln w="9525">
            <a:solidFill>
              <a:schemeClr val="tx1"/>
            </a:solidFill>
            <a:round/>
            <a:tailEnd type="triangle" w="med" len="med"/>
          </a:ln>
        </p:spPr>
        <p:txBody>
          <a:bodyPr wrap="none" anchor="ctr"/>
          <a:lstStyle/>
          <a:p>
            <a:endParaRPr lang="zh-CN" altLang="en-US"/>
          </a:p>
        </p:txBody>
      </p:sp>
      <p:sp>
        <p:nvSpPr>
          <p:cNvPr id="54298" name="Line 26"/>
          <p:cNvSpPr>
            <a:spLocks noChangeShapeType="1"/>
          </p:cNvSpPr>
          <p:nvPr/>
        </p:nvSpPr>
        <p:spPr bwMode="auto">
          <a:xfrm>
            <a:off x="3851275" y="5733256"/>
            <a:ext cx="0" cy="360362"/>
          </a:xfrm>
          <a:prstGeom prst="line">
            <a:avLst/>
          </a:prstGeom>
          <a:noFill/>
          <a:ln w="9525">
            <a:solidFill>
              <a:schemeClr val="tx1"/>
            </a:solidFill>
            <a:round/>
            <a:tailEnd type="triangle" w="med" len="med"/>
          </a:ln>
        </p:spPr>
        <p:txBody>
          <a:bodyPr wrap="none" anchor="ctr"/>
          <a:lstStyle/>
          <a:p>
            <a:endParaRPr lang="zh-CN" altLang="en-US"/>
          </a:p>
        </p:txBody>
      </p:sp>
      <p:sp>
        <p:nvSpPr>
          <p:cNvPr id="54299" name="Text Box 27"/>
          <p:cNvSpPr txBox="1">
            <a:spLocks noChangeArrowheads="1"/>
          </p:cNvSpPr>
          <p:nvPr/>
        </p:nvSpPr>
        <p:spPr bwMode="auto">
          <a:xfrm>
            <a:off x="3635375" y="6165850"/>
            <a:ext cx="649288"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接受</a:t>
            </a:r>
            <a:endParaRPr lang="zh-CN" altLang="en-US" sz="1400" b="1">
              <a:latin typeface="Times New Roman" panose="02020603050405020304" pitchFamily="18" charset="0"/>
            </a:endParaRPr>
          </a:p>
        </p:txBody>
      </p:sp>
      <p:sp>
        <p:nvSpPr>
          <p:cNvPr id="54300" name="Text Box 28"/>
          <p:cNvSpPr txBox="1">
            <a:spLocks noChangeArrowheads="1"/>
          </p:cNvSpPr>
          <p:nvPr/>
        </p:nvSpPr>
        <p:spPr bwMode="auto">
          <a:xfrm>
            <a:off x="5148263" y="5229225"/>
            <a:ext cx="720725"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拒绝</a:t>
            </a:r>
            <a:endParaRPr lang="zh-CN" altLang="en-US" sz="1400" b="1">
              <a:latin typeface="Times New Roman" panose="02020603050405020304" pitchFamily="18" charset="0"/>
            </a:endParaRPr>
          </a:p>
        </p:txBody>
      </p:sp>
      <p:sp>
        <p:nvSpPr>
          <p:cNvPr id="54301" name="Text Box 29"/>
          <p:cNvSpPr txBox="1">
            <a:spLocks noChangeArrowheads="1"/>
          </p:cNvSpPr>
          <p:nvPr/>
        </p:nvSpPr>
        <p:spPr bwMode="auto">
          <a:xfrm>
            <a:off x="4572000" y="2924175"/>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N</a:t>
            </a:r>
            <a:endParaRPr lang="en-US" altLang="zh-CN" sz="1400" b="1">
              <a:latin typeface="Times New Roman" panose="02020603050405020304" pitchFamily="18" charset="0"/>
            </a:endParaRPr>
          </a:p>
        </p:txBody>
      </p:sp>
      <p:sp>
        <p:nvSpPr>
          <p:cNvPr id="54302" name="Text Box 30"/>
          <p:cNvSpPr txBox="1">
            <a:spLocks noChangeArrowheads="1"/>
          </p:cNvSpPr>
          <p:nvPr/>
        </p:nvSpPr>
        <p:spPr bwMode="auto">
          <a:xfrm>
            <a:off x="4572000" y="5013325"/>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N</a:t>
            </a:r>
            <a:endParaRPr lang="en-US" altLang="zh-CN" sz="1400" b="1">
              <a:latin typeface="Times New Roman" panose="02020603050405020304" pitchFamily="18" charset="0"/>
            </a:endParaRPr>
          </a:p>
        </p:txBody>
      </p:sp>
      <p:sp>
        <p:nvSpPr>
          <p:cNvPr id="54303" name="Text Box 31"/>
          <p:cNvSpPr txBox="1">
            <a:spLocks noChangeArrowheads="1"/>
          </p:cNvSpPr>
          <p:nvPr/>
        </p:nvSpPr>
        <p:spPr bwMode="auto">
          <a:xfrm>
            <a:off x="3995738" y="3573463"/>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Y</a:t>
            </a:r>
            <a:endParaRPr lang="en-US" altLang="zh-CN" sz="1400" b="1">
              <a:latin typeface="Times New Roman" panose="02020603050405020304" pitchFamily="18" charset="0"/>
            </a:endParaRPr>
          </a:p>
        </p:txBody>
      </p:sp>
      <p:sp>
        <p:nvSpPr>
          <p:cNvPr id="54304" name="Text Box 32"/>
          <p:cNvSpPr txBox="1">
            <a:spLocks noChangeArrowheads="1"/>
          </p:cNvSpPr>
          <p:nvPr/>
        </p:nvSpPr>
        <p:spPr bwMode="auto">
          <a:xfrm>
            <a:off x="4140200" y="5734050"/>
            <a:ext cx="720725" cy="304800"/>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Y</a:t>
            </a:r>
            <a:endParaRPr lang="en-US" altLang="zh-CN" sz="1400" b="1">
              <a:latin typeface="Times New Roman" panose="02020603050405020304" pitchFamily="18" charset="0"/>
            </a:endParaRPr>
          </a:p>
        </p:txBody>
      </p:sp>
      <p:sp>
        <p:nvSpPr>
          <p:cNvPr id="54305" name="Text Box 33"/>
          <p:cNvSpPr txBox="1">
            <a:spLocks noChangeArrowheads="1"/>
          </p:cNvSpPr>
          <p:nvPr/>
        </p:nvSpPr>
        <p:spPr bwMode="auto">
          <a:xfrm>
            <a:off x="1692275" y="2420938"/>
            <a:ext cx="2017713" cy="304800"/>
          </a:xfrm>
          <a:prstGeom prst="rect">
            <a:avLst/>
          </a:prstGeom>
          <a:noFill/>
          <a:ln w="9525">
            <a:noFill/>
            <a:miter lim="800000"/>
          </a:ln>
        </p:spPr>
        <p:txBody>
          <a:bodyPr>
            <a:spAutoFit/>
          </a:bodyPr>
          <a:lstStyle/>
          <a:p>
            <a:pPr>
              <a:spcBef>
                <a:spcPct val="50000"/>
              </a:spcBef>
            </a:pPr>
            <a:r>
              <a:rPr lang="zh-CN" altLang="en-US" sz="1400" b="1">
                <a:latin typeface="Times New Roman" panose="02020603050405020304" pitchFamily="18" charset="0"/>
              </a:rPr>
              <a:t>用户输入</a:t>
            </a:r>
            <a:r>
              <a:rPr lang="en-US" altLang="zh-CN" sz="1400" b="1">
                <a:latin typeface="Times New Roman" panose="02020603050405020304" pitchFamily="18" charset="0"/>
              </a:rPr>
              <a:t>PW</a:t>
            </a:r>
            <a:endParaRPr lang="en-US" altLang="zh-CN" sz="1400" b="1">
              <a:latin typeface="Times New Roman" panose="02020603050405020304" pitchFamily="18" charset="0"/>
            </a:endParaRPr>
          </a:p>
        </p:txBody>
      </p:sp>
      <p:sp>
        <p:nvSpPr>
          <p:cNvPr id="54306" name="Text Box 34"/>
          <p:cNvSpPr txBox="1">
            <a:spLocks noChangeArrowheads="1"/>
          </p:cNvSpPr>
          <p:nvPr/>
        </p:nvSpPr>
        <p:spPr bwMode="auto">
          <a:xfrm>
            <a:off x="6012160" y="3399383"/>
            <a:ext cx="2735263" cy="461665"/>
          </a:xfrm>
          <a:prstGeom prst="rect">
            <a:avLst/>
          </a:prstGeom>
          <a:noFill/>
          <a:ln w="9525">
            <a:noFill/>
            <a:miter lim="800000"/>
          </a:ln>
        </p:spPr>
        <p:txBody>
          <a:bodyPr>
            <a:spAutoFit/>
          </a:bodyPr>
          <a:lstStyle/>
          <a:p>
            <a:pPr algn="ctr">
              <a:spcBef>
                <a:spcPct val="50000"/>
              </a:spcBef>
            </a:pPr>
            <a:r>
              <a:rPr lang="zh-CN" altLang="en-US" b="1" smtClean="0">
                <a:solidFill>
                  <a:srgbClr val="CC0000"/>
                </a:solidFill>
                <a:latin typeface="Times New Roman" panose="02020603050405020304" pitchFamily="18" charset="0"/>
              </a:rPr>
              <a:t>加盐</a:t>
            </a:r>
            <a:r>
              <a:rPr lang="en-US" altLang="zh-CN" b="1" smtClean="0">
                <a:solidFill>
                  <a:srgbClr val="CC0000"/>
                </a:solidFill>
                <a:latin typeface="Times New Roman" panose="02020603050405020304" pitchFamily="18" charset="0"/>
              </a:rPr>
              <a:t>Hash</a:t>
            </a:r>
            <a:r>
              <a:rPr lang="zh-CN" altLang="en-US" b="1" smtClean="0">
                <a:solidFill>
                  <a:srgbClr val="CC0000"/>
                </a:solidFill>
                <a:latin typeface="Times New Roman" panose="02020603050405020304" pitchFamily="18" charset="0"/>
              </a:rPr>
              <a:t>口令</a:t>
            </a:r>
            <a:r>
              <a:rPr lang="zh-CN" altLang="en-US" b="1">
                <a:solidFill>
                  <a:srgbClr val="CC0000"/>
                </a:solidFill>
                <a:latin typeface="Times New Roman" panose="02020603050405020304" pitchFamily="18" charset="0"/>
              </a:rPr>
              <a:t>表</a:t>
            </a:r>
            <a:endParaRPr lang="zh-CN" altLang="en-US" b="1">
              <a:solidFill>
                <a:srgbClr val="CC0000"/>
              </a:solidFill>
              <a:latin typeface="Times New Roman" panose="02020603050405020304" pitchFamily="18" charset="0"/>
            </a:endParaRPr>
          </a:p>
        </p:txBody>
      </p:sp>
      <p:sp>
        <p:nvSpPr>
          <p:cNvPr id="54307" name="Rectangle 35"/>
          <p:cNvSpPr>
            <a:spLocks noChangeArrowheads="1"/>
          </p:cNvSpPr>
          <p:nvPr/>
        </p:nvSpPr>
        <p:spPr bwMode="auto">
          <a:xfrm>
            <a:off x="1042988" y="3789363"/>
            <a:ext cx="1225550" cy="576262"/>
          </a:xfrm>
          <a:prstGeom prst="rect">
            <a:avLst/>
          </a:prstGeom>
          <a:solidFill>
            <a:srgbClr val="FFFFFF"/>
          </a:solidFill>
          <a:ln w="9525">
            <a:solidFill>
              <a:schemeClr val="tx1"/>
            </a:solidFill>
            <a:miter lim="800000"/>
          </a:ln>
        </p:spPr>
        <p:txBody>
          <a:bodyPr wrap="none" anchor="ctr"/>
          <a:lstStyle/>
          <a:p>
            <a:pPr algn="ctr"/>
            <a:r>
              <a:rPr lang="zh-CN" altLang="en-US" sz="1400" b="1">
                <a:latin typeface="Times New Roman" panose="02020603050405020304" pitchFamily="18" charset="0"/>
              </a:rPr>
              <a:t>用预定的</a:t>
            </a:r>
            <a:r>
              <a:rPr lang="en-US" altLang="zh-CN" sz="1400" b="1">
                <a:latin typeface="Times New Roman" panose="02020603050405020304" pitchFamily="18" charset="0"/>
              </a:rPr>
              <a:t>Hash</a:t>
            </a:r>
            <a:endParaRPr lang="en-US" altLang="zh-CN" sz="1400" b="1">
              <a:latin typeface="Times New Roman" panose="02020603050405020304" pitchFamily="18" charset="0"/>
            </a:endParaRPr>
          </a:p>
          <a:p>
            <a:pPr algn="ctr"/>
            <a:r>
              <a:rPr lang="zh-CN" altLang="en-US" sz="1400" b="1">
                <a:latin typeface="Times New Roman" panose="02020603050405020304" pitchFamily="18" charset="0"/>
              </a:rPr>
              <a:t>函数计算</a:t>
            </a:r>
            <a:endParaRPr lang="zh-CN" altLang="en-US" sz="1400" b="1">
              <a:latin typeface="Times New Roman" panose="02020603050405020304" pitchFamily="18" charset="0"/>
            </a:endParaRPr>
          </a:p>
        </p:txBody>
      </p:sp>
      <p:sp>
        <p:nvSpPr>
          <p:cNvPr id="54308" name="Line 36"/>
          <p:cNvSpPr>
            <a:spLocks noChangeShapeType="1"/>
          </p:cNvSpPr>
          <p:nvPr/>
        </p:nvSpPr>
        <p:spPr bwMode="auto">
          <a:xfrm>
            <a:off x="1619250" y="4365625"/>
            <a:ext cx="0" cy="431800"/>
          </a:xfrm>
          <a:prstGeom prst="line">
            <a:avLst/>
          </a:prstGeom>
          <a:noFill/>
          <a:ln w="9525">
            <a:solidFill>
              <a:schemeClr val="tx1"/>
            </a:solidFill>
            <a:round/>
            <a:tailEnd type="triangle" w="med" len="med"/>
          </a:ln>
        </p:spPr>
        <p:txBody>
          <a:bodyPr wrap="none" anchor="ctr"/>
          <a:lstStyle/>
          <a:p>
            <a:endParaRPr lang="zh-CN" altLang="en-US"/>
          </a:p>
        </p:txBody>
      </p:sp>
      <p:sp>
        <p:nvSpPr>
          <p:cNvPr id="54309" name="Text Box 37"/>
          <p:cNvSpPr txBox="1">
            <a:spLocks noChangeArrowheads="1"/>
          </p:cNvSpPr>
          <p:nvPr/>
        </p:nvSpPr>
        <p:spPr bwMode="auto">
          <a:xfrm>
            <a:off x="1835150" y="4508500"/>
            <a:ext cx="1152525" cy="338554"/>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H(PW‘+</a:t>
            </a:r>
            <a:r>
              <a:rPr lang="en-US" altLang="zh-CN" sz="1600" b="1">
                <a:solidFill>
                  <a:srgbClr val="C00000"/>
                </a:solidFill>
                <a:latin typeface="Times New Roman" panose="02020603050405020304" pitchFamily="18" charset="0"/>
              </a:rPr>
              <a:t>R</a:t>
            </a:r>
            <a:r>
              <a:rPr lang="en-US" altLang="zh-CN" sz="1400" b="1">
                <a:latin typeface="Times New Roman" panose="02020603050405020304" pitchFamily="18" charset="0"/>
              </a:rPr>
              <a:t>)</a:t>
            </a:r>
            <a:endParaRPr lang="en-US" altLang="zh-CN" sz="1400" b="1">
              <a:latin typeface="Times New Roman" panose="02020603050405020304" pitchFamily="18" charset="0"/>
            </a:endParaRPr>
          </a:p>
        </p:txBody>
      </p:sp>
      <p:sp>
        <p:nvSpPr>
          <p:cNvPr id="54310" name="Text Box 38"/>
          <p:cNvSpPr txBox="1">
            <a:spLocks noChangeArrowheads="1"/>
          </p:cNvSpPr>
          <p:nvPr/>
        </p:nvSpPr>
        <p:spPr bwMode="auto">
          <a:xfrm>
            <a:off x="4716463" y="4508500"/>
            <a:ext cx="1152525" cy="304800"/>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H(PW+R)</a:t>
            </a:r>
            <a:endParaRPr lang="en-US" altLang="zh-CN" sz="1400" b="1">
              <a:latin typeface="Times New Roman" panose="02020603050405020304" pitchFamily="18" charset="0"/>
            </a:endParaRPr>
          </a:p>
        </p:txBody>
      </p:sp>
      <p:sp>
        <p:nvSpPr>
          <p:cNvPr id="54311" name="Text Box 39"/>
          <p:cNvSpPr txBox="1">
            <a:spLocks noChangeArrowheads="1"/>
          </p:cNvSpPr>
          <p:nvPr/>
        </p:nvSpPr>
        <p:spPr bwMode="auto">
          <a:xfrm>
            <a:off x="5219700" y="3716338"/>
            <a:ext cx="504825" cy="304800"/>
          </a:xfrm>
          <a:prstGeom prst="rect">
            <a:avLst/>
          </a:prstGeom>
          <a:noFill/>
          <a:ln w="9525">
            <a:noFill/>
            <a:miter lim="800000"/>
          </a:ln>
        </p:spPr>
        <p:txBody>
          <a:bodyPr>
            <a:spAutoFit/>
          </a:bodyPr>
          <a:lstStyle/>
          <a:p>
            <a:pPr>
              <a:spcBef>
                <a:spcPct val="50000"/>
              </a:spcBef>
            </a:pPr>
            <a:r>
              <a:rPr lang="en-US" altLang="zh-CN" sz="1400" b="1">
                <a:latin typeface="Times New Roman" panose="02020603050405020304" pitchFamily="18" charset="0"/>
              </a:rPr>
              <a:t>ID</a:t>
            </a:r>
            <a:endParaRPr lang="en-US" altLang="zh-CN" sz="1400" b="1">
              <a:latin typeface="Times New Roman" panose="02020603050405020304" pitchFamily="18" charset="0"/>
            </a:endParaRPr>
          </a:p>
        </p:txBody>
      </p:sp>
      <p:sp>
        <p:nvSpPr>
          <p:cNvPr id="54312" name="Line 40"/>
          <p:cNvSpPr>
            <a:spLocks noChangeShapeType="1"/>
          </p:cNvSpPr>
          <p:nvPr/>
        </p:nvSpPr>
        <p:spPr bwMode="auto">
          <a:xfrm flipH="1">
            <a:off x="3851275" y="4797425"/>
            <a:ext cx="2233613" cy="0"/>
          </a:xfrm>
          <a:prstGeom prst="line">
            <a:avLst/>
          </a:prstGeom>
          <a:noFill/>
          <a:ln w="9525">
            <a:solidFill>
              <a:schemeClr val="tx1"/>
            </a:solidFill>
            <a:round/>
            <a:tailEnd type="triangle" w="med" len="med"/>
          </a:ln>
        </p:spPr>
        <p:txBody>
          <a:bodyPr wrap="none" anchor="ctr"/>
          <a:lstStyle/>
          <a:p>
            <a:endParaRPr lang="zh-CN" altLang="en-US"/>
          </a:p>
        </p:txBody>
      </p:sp>
      <p:sp>
        <p:nvSpPr>
          <p:cNvPr id="54313" name="Line 41"/>
          <p:cNvSpPr>
            <a:spLocks noChangeShapeType="1"/>
          </p:cNvSpPr>
          <p:nvPr/>
        </p:nvSpPr>
        <p:spPr bwMode="auto">
          <a:xfrm flipV="1">
            <a:off x="5724525" y="4508500"/>
            <a:ext cx="0" cy="288925"/>
          </a:xfrm>
          <a:prstGeom prst="line">
            <a:avLst/>
          </a:prstGeom>
          <a:noFill/>
          <a:ln w="9525">
            <a:solidFill>
              <a:schemeClr val="tx1"/>
            </a:solidFill>
            <a:round/>
          </a:ln>
        </p:spPr>
        <p:txBody>
          <a:bodyPr wrap="none" anchor="ctr"/>
          <a:lstStyle/>
          <a:p>
            <a:endParaRPr lang="zh-CN" altLang="en-US"/>
          </a:p>
        </p:txBody>
      </p:sp>
      <p:sp>
        <p:nvSpPr>
          <p:cNvPr id="54314" name="Line 42"/>
          <p:cNvSpPr>
            <a:spLocks noChangeShapeType="1"/>
          </p:cNvSpPr>
          <p:nvPr/>
        </p:nvSpPr>
        <p:spPr bwMode="auto">
          <a:xfrm flipH="1">
            <a:off x="2484438" y="4508500"/>
            <a:ext cx="3240087" cy="0"/>
          </a:xfrm>
          <a:prstGeom prst="line">
            <a:avLst/>
          </a:prstGeom>
          <a:noFill/>
          <a:ln w="9525">
            <a:solidFill>
              <a:schemeClr val="tx1"/>
            </a:solidFill>
            <a:round/>
          </a:ln>
        </p:spPr>
        <p:txBody>
          <a:bodyPr wrap="none" anchor="ctr"/>
          <a:lstStyle/>
          <a:p>
            <a:endParaRPr lang="zh-CN" altLang="en-US"/>
          </a:p>
        </p:txBody>
      </p:sp>
      <p:sp>
        <p:nvSpPr>
          <p:cNvPr id="54315" name="Line 43"/>
          <p:cNvSpPr>
            <a:spLocks noChangeShapeType="1"/>
          </p:cNvSpPr>
          <p:nvPr/>
        </p:nvSpPr>
        <p:spPr bwMode="auto">
          <a:xfrm>
            <a:off x="2484438" y="4149725"/>
            <a:ext cx="0" cy="358775"/>
          </a:xfrm>
          <a:prstGeom prst="line">
            <a:avLst/>
          </a:prstGeom>
          <a:noFill/>
          <a:ln w="9525">
            <a:solidFill>
              <a:schemeClr val="tx1"/>
            </a:solidFill>
            <a:round/>
          </a:ln>
        </p:spPr>
        <p:txBody>
          <a:bodyPr wrap="none" anchor="ctr"/>
          <a:lstStyle/>
          <a:p>
            <a:endParaRPr lang="zh-CN" altLang="en-US"/>
          </a:p>
        </p:txBody>
      </p:sp>
      <p:sp>
        <p:nvSpPr>
          <p:cNvPr id="54316" name="Line 44"/>
          <p:cNvSpPr>
            <a:spLocks noChangeShapeType="1"/>
          </p:cNvSpPr>
          <p:nvPr/>
        </p:nvSpPr>
        <p:spPr bwMode="auto">
          <a:xfrm flipH="1">
            <a:off x="2268538" y="4149725"/>
            <a:ext cx="215900" cy="0"/>
          </a:xfrm>
          <a:prstGeom prst="line">
            <a:avLst/>
          </a:prstGeom>
          <a:noFill/>
          <a:ln w="9525">
            <a:solidFill>
              <a:schemeClr val="tx1"/>
            </a:solidFill>
            <a:round/>
            <a:tailEnd type="triangle" w="med" len="med"/>
          </a:ln>
        </p:spPr>
        <p:txBody>
          <a:bodyPr wrap="none" anchor="ctr"/>
          <a:lstStyle/>
          <a:p>
            <a:endParaRPr lang="zh-CN" altLang="en-US"/>
          </a:p>
        </p:txBody>
      </p:sp>
      <p:sp>
        <p:nvSpPr>
          <p:cNvPr id="54317" name="Text Box 45"/>
          <p:cNvSpPr txBox="1">
            <a:spLocks noChangeArrowheads="1"/>
          </p:cNvSpPr>
          <p:nvPr/>
        </p:nvSpPr>
        <p:spPr bwMode="auto">
          <a:xfrm>
            <a:off x="5076825" y="4221163"/>
            <a:ext cx="504825" cy="369332"/>
          </a:xfrm>
          <a:prstGeom prst="rect">
            <a:avLst/>
          </a:prstGeom>
          <a:noFill/>
          <a:ln w="9525">
            <a:noFill/>
            <a:miter lim="800000"/>
          </a:ln>
        </p:spPr>
        <p:txBody>
          <a:bodyPr>
            <a:spAutoFit/>
          </a:bodyPr>
          <a:lstStyle/>
          <a:p>
            <a:pPr>
              <a:spcBef>
                <a:spcPct val="50000"/>
              </a:spcBef>
            </a:pPr>
            <a:r>
              <a:rPr lang="en-US" altLang="zh-CN" sz="1800" b="1">
                <a:solidFill>
                  <a:srgbClr val="C00000"/>
                </a:solidFill>
                <a:latin typeface="Times New Roman" panose="02020603050405020304" pitchFamily="18" charset="0"/>
              </a:rPr>
              <a:t>R</a:t>
            </a:r>
            <a:endParaRPr lang="en-US" altLang="zh-CN" sz="1800" b="1">
              <a:solidFill>
                <a:srgbClr val="C00000"/>
              </a:solidFill>
              <a:latin typeface="Times New Roman" panose="02020603050405020304" pitchFamily="18" charset="0"/>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8205" y="2897585"/>
            <a:ext cx="5715861" cy="2215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灯片编号占位符 6"/>
          <p:cNvSpPr>
            <a:spLocks noGrp="1"/>
          </p:cNvSpPr>
          <p:nvPr>
            <p:ph type="sldNum" sz="quarter" idx="12"/>
          </p:nvPr>
        </p:nvSpPr>
        <p:spPr/>
        <p:txBody>
          <a:bodyPr/>
          <a:lstStyle/>
          <a:p>
            <a:fld id="{62C65A8F-B81D-49A6-A88B-AE95AFA12D84}" type="slidenum">
              <a:rPr lang="en-US" altLang="zh-CN" smtClean="0"/>
            </a:fld>
            <a:endParaRPr lang="en-US" altLang="zh-CN" smtClean="0"/>
          </a:p>
        </p:txBody>
      </p:sp>
      <p:sp>
        <p:nvSpPr>
          <p:cNvPr id="783362" name="Rectangle 2"/>
          <p:cNvSpPr>
            <a:spLocks noGrp="1" noChangeArrowheads="1"/>
          </p:cNvSpPr>
          <p:nvPr>
            <p:ph type="title"/>
          </p:nvPr>
        </p:nvSpPr>
        <p:spPr/>
        <p:txBody>
          <a:bodyPr/>
          <a:lstStyle/>
          <a:p>
            <a:r>
              <a:rPr lang="zh-CN" altLang="en-US" smtClean="0"/>
              <a:t>加盐</a:t>
            </a:r>
            <a:r>
              <a:rPr lang="en-US" altLang="zh-CN" smtClean="0"/>
              <a:t>hash</a:t>
            </a:r>
            <a:r>
              <a:rPr lang="zh-CN" altLang="en-US" smtClean="0"/>
              <a:t>口令机制</a:t>
            </a:r>
            <a:r>
              <a:rPr lang="en-US" altLang="zh-CN" smtClean="0"/>
              <a:t>——</a:t>
            </a:r>
            <a:r>
              <a:rPr lang="zh-CN" altLang="en-US" smtClean="0"/>
              <a:t>重放攻击 </a:t>
            </a:r>
            <a:endParaRPr lang="zh-CN" altLang="en-US"/>
          </a:p>
        </p:txBody>
      </p:sp>
      <p:sp>
        <p:nvSpPr>
          <p:cNvPr id="25605"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grpSp>
        <p:nvGrpSpPr>
          <p:cNvPr id="25606" name="Group 26"/>
          <p:cNvGrpSpPr/>
          <p:nvPr/>
        </p:nvGrpSpPr>
        <p:grpSpPr bwMode="auto">
          <a:xfrm>
            <a:off x="755576" y="2710374"/>
            <a:ext cx="7474024" cy="2619385"/>
            <a:chOff x="1102" y="3697"/>
            <a:chExt cx="2016" cy="623"/>
          </a:xfrm>
        </p:grpSpPr>
        <p:sp>
          <p:nvSpPr>
            <p:cNvPr id="25607" name="computr1"/>
            <p:cNvSpPr>
              <a:spLocks noEditPoints="1" noChangeArrowheads="1"/>
            </p:cNvSpPr>
            <p:nvPr/>
          </p:nvSpPr>
          <p:spPr bwMode="auto">
            <a:xfrm>
              <a:off x="2902" y="3759"/>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ln>
          </p:spPr>
          <p:txBody>
            <a:bodyPr/>
            <a:lstStyle/>
            <a:p>
              <a:endParaRPr lang="zh-CN" altLang="en-US" b="1"/>
            </a:p>
          </p:txBody>
        </p:sp>
        <p:sp>
          <p:nvSpPr>
            <p:cNvPr id="25608" name="computr3"/>
            <p:cNvSpPr>
              <a:spLocks noEditPoints="1" noChangeArrowheads="1"/>
            </p:cNvSpPr>
            <p:nvPr/>
          </p:nvSpPr>
          <p:spPr bwMode="auto">
            <a:xfrm>
              <a:off x="1102" y="3697"/>
              <a:ext cx="288" cy="24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00 w 21600"/>
                <a:gd name="T13" fmla="*/ 2602 h 21600"/>
                <a:gd name="T14" fmla="*/ 16350 w 21600"/>
                <a:gd name="T15" fmla="*/ 11798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noFill/>
            <a:ln w="9525">
              <a:solidFill>
                <a:srgbClr val="000000"/>
              </a:solidFill>
              <a:miter lim="800000"/>
            </a:ln>
          </p:spPr>
          <p:txBody>
            <a:bodyPr/>
            <a:lstStyle/>
            <a:p>
              <a:endParaRPr lang="zh-CN" altLang="en-US" b="1"/>
            </a:p>
          </p:txBody>
        </p:sp>
        <p:sp>
          <p:nvSpPr>
            <p:cNvPr id="25609" name="Text Box 18"/>
            <p:cNvSpPr txBox="1">
              <a:spLocks noChangeArrowheads="1"/>
            </p:cNvSpPr>
            <p:nvPr/>
          </p:nvSpPr>
          <p:spPr bwMode="auto">
            <a:xfrm>
              <a:off x="2398" y="4070"/>
              <a:ext cx="612" cy="250"/>
            </a:xfrm>
            <a:prstGeom prst="rect">
              <a:avLst/>
            </a:prstGeom>
            <a:solidFill>
              <a:srgbClr val="FFFFFF"/>
            </a:solidFill>
            <a:ln w="9525">
              <a:noFill/>
              <a:miter lim="800000"/>
            </a:ln>
          </p:spPr>
          <p:txBody>
            <a:bodyPr lIns="18000" tIns="10800" rIns="18000" bIns="10800"/>
            <a:lstStyle/>
            <a:p>
              <a:pPr algn="ctr" eaLnBrk="0" hangingPunct="0"/>
              <a:r>
                <a:rPr kumimoji="0" lang="zh-CN" altLang="en-US" b="1">
                  <a:latin typeface="宋体" pitchFamily="2" charset="-122"/>
                </a:rPr>
                <a:t>拷贝认证</a:t>
              </a:r>
              <a:r>
                <a:rPr kumimoji="0" lang="zh-CN" altLang="en-US" b="1" smtClean="0">
                  <a:latin typeface="宋体" pitchFamily="2" charset="-122"/>
                </a:rPr>
                <a:t>信息</a:t>
              </a:r>
              <a:endParaRPr kumimoji="0" lang="en-US" altLang="zh-CN" b="1" smtClean="0">
                <a:latin typeface="宋体" pitchFamily="2" charset="-122"/>
              </a:endParaRPr>
            </a:p>
            <a:p>
              <a:pPr algn="ctr" eaLnBrk="0" hangingPunct="0"/>
              <a:r>
                <a:rPr kumimoji="0" lang="zh-CN" altLang="en-US" b="1" smtClean="0">
                  <a:latin typeface="宋体" pitchFamily="2" charset="-122"/>
                </a:rPr>
                <a:t>重放</a:t>
              </a:r>
              <a:endParaRPr kumimoji="0" lang="zh-CN" altLang="en-US" b="1">
                <a:latin typeface="宋体" pitchFamily="2" charset="-122"/>
              </a:endParaRPr>
            </a:p>
          </p:txBody>
        </p:sp>
        <p:sp>
          <p:nvSpPr>
            <p:cNvPr id="25610" name="computr1"/>
            <p:cNvSpPr>
              <a:spLocks noEditPoints="1" noChangeArrowheads="1"/>
            </p:cNvSpPr>
            <p:nvPr/>
          </p:nvSpPr>
          <p:spPr bwMode="auto">
            <a:xfrm>
              <a:off x="2182" y="4132"/>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ln>
          </p:spPr>
          <p:txBody>
            <a:bodyPr/>
            <a:lstStyle/>
            <a:p>
              <a:endParaRPr lang="zh-CN" altLang="en-US" b="1"/>
            </a:p>
          </p:txBody>
        </p:sp>
        <p:sp>
          <p:nvSpPr>
            <p:cNvPr id="25611" name="Line 20"/>
            <p:cNvSpPr>
              <a:spLocks noChangeShapeType="1"/>
            </p:cNvSpPr>
            <p:nvPr/>
          </p:nvSpPr>
          <p:spPr bwMode="auto">
            <a:xfrm>
              <a:off x="1246" y="3946"/>
              <a:ext cx="0" cy="62"/>
            </a:xfrm>
            <a:prstGeom prst="line">
              <a:avLst/>
            </a:prstGeom>
            <a:noFill/>
            <a:ln w="9525">
              <a:solidFill>
                <a:srgbClr val="000000"/>
              </a:solidFill>
              <a:round/>
            </a:ln>
          </p:spPr>
          <p:txBody>
            <a:bodyPr/>
            <a:lstStyle/>
            <a:p>
              <a:endParaRPr lang="zh-CN" altLang="en-US" b="1"/>
            </a:p>
          </p:txBody>
        </p:sp>
        <p:sp>
          <p:nvSpPr>
            <p:cNvPr id="25612" name="Line 21"/>
            <p:cNvSpPr>
              <a:spLocks noChangeShapeType="1"/>
            </p:cNvSpPr>
            <p:nvPr/>
          </p:nvSpPr>
          <p:spPr bwMode="auto">
            <a:xfrm>
              <a:off x="3046" y="3946"/>
              <a:ext cx="0" cy="62"/>
            </a:xfrm>
            <a:prstGeom prst="line">
              <a:avLst/>
            </a:prstGeom>
            <a:noFill/>
            <a:ln w="9525">
              <a:solidFill>
                <a:srgbClr val="000000"/>
              </a:solidFill>
              <a:round/>
            </a:ln>
          </p:spPr>
          <p:txBody>
            <a:bodyPr/>
            <a:lstStyle/>
            <a:p>
              <a:endParaRPr lang="zh-CN" altLang="en-US" b="1"/>
            </a:p>
          </p:txBody>
        </p:sp>
        <p:sp>
          <p:nvSpPr>
            <p:cNvPr id="25613" name="Line 22"/>
            <p:cNvSpPr>
              <a:spLocks noChangeShapeType="1"/>
            </p:cNvSpPr>
            <p:nvPr/>
          </p:nvSpPr>
          <p:spPr bwMode="auto">
            <a:xfrm>
              <a:off x="1246" y="4008"/>
              <a:ext cx="1800" cy="0"/>
            </a:xfrm>
            <a:prstGeom prst="line">
              <a:avLst/>
            </a:prstGeom>
            <a:noFill/>
            <a:ln w="9525">
              <a:solidFill>
                <a:srgbClr val="000000"/>
              </a:solidFill>
              <a:round/>
            </a:ln>
          </p:spPr>
          <p:txBody>
            <a:bodyPr/>
            <a:lstStyle/>
            <a:p>
              <a:endParaRPr lang="zh-CN" altLang="en-US" b="1"/>
            </a:p>
          </p:txBody>
        </p:sp>
        <p:sp>
          <p:nvSpPr>
            <p:cNvPr id="25614" name="Line 23"/>
            <p:cNvSpPr>
              <a:spLocks noChangeShapeType="1"/>
            </p:cNvSpPr>
            <p:nvPr/>
          </p:nvSpPr>
          <p:spPr bwMode="auto">
            <a:xfrm flipV="1">
              <a:off x="2290" y="4008"/>
              <a:ext cx="0" cy="124"/>
            </a:xfrm>
            <a:prstGeom prst="line">
              <a:avLst/>
            </a:prstGeom>
            <a:noFill/>
            <a:ln w="9525">
              <a:solidFill>
                <a:srgbClr val="000000"/>
              </a:solidFill>
              <a:round/>
              <a:tailEnd type="triangle" w="med" len="med"/>
            </a:ln>
          </p:spPr>
          <p:txBody>
            <a:bodyPr/>
            <a:lstStyle/>
            <a:p>
              <a:endParaRPr lang="zh-CN" altLang="en-US" b="1"/>
            </a:p>
          </p:txBody>
        </p:sp>
        <p:sp>
          <p:nvSpPr>
            <p:cNvPr id="25615" name="Line 24"/>
            <p:cNvSpPr>
              <a:spLocks noChangeShapeType="1"/>
            </p:cNvSpPr>
            <p:nvPr/>
          </p:nvSpPr>
          <p:spPr bwMode="auto">
            <a:xfrm flipH="1">
              <a:off x="1534" y="3946"/>
              <a:ext cx="1296" cy="0"/>
            </a:xfrm>
            <a:prstGeom prst="line">
              <a:avLst/>
            </a:prstGeom>
            <a:noFill/>
            <a:ln w="9525">
              <a:solidFill>
                <a:srgbClr val="000000"/>
              </a:solidFill>
              <a:round/>
              <a:tailEnd type="triangle" w="med" len="med"/>
            </a:ln>
          </p:spPr>
          <p:txBody>
            <a:bodyPr/>
            <a:lstStyle/>
            <a:p>
              <a:endParaRPr lang="zh-CN" altLang="en-US" b="1"/>
            </a:p>
          </p:txBody>
        </p:sp>
        <p:sp>
          <p:nvSpPr>
            <p:cNvPr id="25616" name="Text Box 25"/>
            <p:cNvSpPr txBox="1">
              <a:spLocks noChangeArrowheads="1"/>
            </p:cNvSpPr>
            <p:nvPr/>
          </p:nvSpPr>
          <p:spPr bwMode="auto">
            <a:xfrm>
              <a:off x="1678" y="3759"/>
              <a:ext cx="1080" cy="125"/>
            </a:xfrm>
            <a:prstGeom prst="rect">
              <a:avLst/>
            </a:prstGeom>
            <a:solidFill>
              <a:srgbClr val="FFFFFF"/>
            </a:solidFill>
            <a:ln w="9525">
              <a:noFill/>
              <a:miter lim="800000"/>
            </a:ln>
          </p:spPr>
          <p:txBody>
            <a:bodyPr lIns="18000" tIns="10800" rIns="18000" bIns="10800"/>
            <a:lstStyle/>
            <a:p>
              <a:pPr algn="ctr" eaLnBrk="0" hangingPunct="0"/>
              <a:r>
                <a:rPr kumimoji="0" lang="zh-CN" altLang="en-US" b="1">
                  <a:latin typeface="宋体" pitchFamily="2" charset="-122"/>
                </a:rPr>
                <a:t>认证信息（</a:t>
              </a:r>
              <a:r>
                <a:rPr kumimoji="0" lang="zh-CN" altLang="en-US" b="1" smtClean="0">
                  <a:latin typeface="宋体" pitchFamily="2" charset="-122"/>
                </a:rPr>
                <a:t>加盐</a:t>
              </a:r>
              <a:r>
                <a:rPr kumimoji="0" lang="en-US" altLang="zh-CN" b="1" smtClean="0">
                  <a:latin typeface="宋体" pitchFamily="2" charset="-122"/>
                </a:rPr>
                <a:t>hash</a:t>
              </a:r>
              <a:r>
                <a:rPr kumimoji="0" lang="zh-CN" altLang="en-US" b="1" smtClean="0">
                  <a:latin typeface="宋体" pitchFamily="2" charset="-122"/>
                </a:rPr>
                <a:t>口令</a:t>
              </a:r>
              <a:r>
                <a:rPr kumimoji="0" lang="zh-CN" altLang="en-US" b="1">
                  <a:latin typeface="宋体" pitchFamily="2" charset="-122"/>
                </a:rPr>
                <a:t>）</a:t>
              </a:r>
              <a:endParaRPr kumimoji="0" lang="zh-CN" altLang="en-US" b="1">
                <a:latin typeface="宋体" pitchFamily="2"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additive="base">
                                        <p:cTn id="7" dur="500" fill="hold"/>
                                        <p:tgtEl>
                                          <p:spTgt spid="25606"/>
                                        </p:tgtEl>
                                        <p:attrNameLst>
                                          <p:attrName>ppt_x</p:attrName>
                                        </p:attrNameLst>
                                      </p:cBhvr>
                                      <p:tavLst>
                                        <p:tav tm="0">
                                          <p:val>
                                            <p:strVal val="#ppt_x"/>
                                          </p:val>
                                        </p:tav>
                                        <p:tav tm="100000">
                                          <p:val>
                                            <p:strVal val="#ppt_x"/>
                                          </p:val>
                                        </p:tav>
                                      </p:tavLst>
                                    </p:anim>
                                    <p:anim calcmode="lin" valueType="num">
                                      <p:cBhvr additive="base">
                                        <p:cTn id="8"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mtClean="0"/>
              <a:t>在登录过程中加入不确定因素，使每次登录过程中传送的信息都不相同</a:t>
            </a:r>
            <a:endParaRPr lang="en-US" altLang="zh-CN" smtClean="0"/>
          </a:p>
          <a:p>
            <a:r>
              <a:rPr lang="zh-CN" altLang="en-US" smtClean="0"/>
              <a:t>确定</a:t>
            </a:r>
            <a:r>
              <a:rPr lang="zh-CN" altLang="en-US"/>
              <a:t>口令的方法：</a:t>
            </a:r>
            <a:r>
              <a:rPr lang="zh-CN" altLang="en-US" smtClean="0"/>
              <a:t> </a:t>
            </a:r>
            <a:endParaRPr lang="zh-CN" altLang="en-US" smtClean="0"/>
          </a:p>
          <a:p>
            <a:pPr lvl="1"/>
            <a:r>
              <a:rPr lang="zh-CN" altLang="en-US" smtClean="0"/>
              <a:t>口令序列</a:t>
            </a:r>
            <a:endParaRPr lang="zh-CN" altLang="en-US" smtClean="0"/>
          </a:p>
          <a:p>
            <a:pPr lvl="1"/>
            <a:r>
              <a:rPr lang="zh-CN" altLang="en-US" smtClean="0"/>
              <a:t>挑战</a:t>
            </a:r>
            <a:r>
              <a:rPr lang="en-US" altLang="zh-CN" smtClean="0"/>
              <a:t>/</a:t>
            </a:r>
            <a:r>
              <a:rPr lang="zh-CN" altLang="en-US" smtClean="0"/>
              <a:t>回答</a:t>
            </a:r>
            <a:endParaRPr lang="zh-CN" altLang="en-US" smtClean="0"/>
          </a:p>
          <a:p>
            <a:pPr lvl="1"/>
            <a:r>
              <a:rPr lang="zh-CN" altLang="en-US"/>
              <a:t>时间</a:t>
            </a:r>
            <a:r>
              <a:rPr lang="zh-CN" altLang="en-US" smtClean="0"/>
              <a:t>戳</a:t>
            </a:r>
            <a:endParaRPr lang="zh-CN" altLang="en-US" smtClean="0"/>
          </a:p>
        </p:txBody>
      </p:sp>
      <p:sp>
        <p:nvSpPr>
          <p:cNvPr id="3" name="标题 2"/>
          <p:cNvSpPr>
            <a:spLocks noGrp="1"/>
          </p:cNvSpPr>
          <p:nvPr>
            <p:ph type="title"/>
          </p:nvPr>
        </p:nvSpPr>
        <p:spPr/>
        <p:txBody>
          <a:bodyPr/>
          <a:lstStyle/>
          <a:p>
            <a:r>
              <a:rPr lang="zh-CN" altLang="en-US" smtClean="0"/>
              <a:t>对抗重放攻击</a:t>
            </a:r>
            <a:r>
              <a:rPr lang="en-US" altLang="zh-CN" smtClean="0"/>
              <a:t>——</a:t>
            </a:r>
            <a:r>
              <a:rPr lang="zh-CN" altLang="en-US" smtClean="0"/>
              <a:t>一次性口令 </a:t>
            </a:r>
            <a:endParaRPr lang="zh-CN" altLang="en-US"/>
          </a:p>
        </p:txBody>
      </p:sp>
      <p:sp>
        <p:nvSpPr>
          <p:cNvPr id="4" name="灯片编号占位符 3"/>
          <p:cNvSpPr>
            <a:spLocks noGrp="1"/>
          </p:cNvSpPr>
          <p:nvPr>
            <p:ph type="sldNum" sz="quarter" idx="4"/>
          </p:nvPr>
        </p:nvSpPr>
        <p:spPr/>
        <p:txBody>
          <a:bodyPr/>
          <a:lstStyle/>
          <a:p>
            <a:fld id="{ABFCE6DA-D661-425D-AE6F-6414FC7C8D7B}"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BFCE6DA-D661-425D-AE6F-6414FC7C8D7B}" type="slidenum">
              <a:rPr lang="en-US" altLang="zh-CN" smtClean="0"/>
            </a:fld>
            <a:endParaRPr lang="en-US" altLang="zh-CN"/>
          </a:p>
        </p:txBody>
      </p:sp>
      <p:sp>
        <p:nvSpPr>
          <p:cNvPr id="3" name="标题 2"/>
          <p:cNvSpPr>
            <a:spLocks noGrp="1"/>
          </p:cNvSpPr>
          <p:nvPr>
            <p:ph type="title"/>
          </p:nvPr>
        </p:nvSpPr>
        <p:spPr/>
        <p:txBody>
          <a:bodyPr/>
          <a:lstStyle/>
          <a:p>
            <a:r>
              <a:rPr lang="zh-CN" altLang="en-US" smtClean="0"/>
              <a:t>挑战</a:t>
            </a:r>
            <a:r>
              <a:rPr lang="en-US" altLang="zh-CN" smtClean="0"/>
              <a:t>/</a:t>
            </a:r>
            <a:r>
              <a:rPr lang="zh-CN" altLang="en-US" smtClean="0"/>
              <a:t>回答</a:t>
            </a:r>
            <a:endParaRPr lang="zh-CN" altLang="en-US"/>
          </a:p>
        </p:txBody>
      </p:sp>
      <p:grpSp>
        <p:nvGrpSpPr>
          <p:cNvPr id="5" name="组合 4"/>
          <p:cNvGrpSpPr/>
          <p:nvPr/>
        </p:nvGrpSpPr>
        <p:grpSpPr>
          <a:xfrm>
            <a:off x="1187548" y="2276872"/>
            <a:ext cx="6408788" cy="2593008"/>
            <a:chOff x="2051000" y="2084338"/>
            <a:chExt cx="6408788" cy="2593008"/>
          </a:xfrm>
        </p:grpSpPr>
        <p:sp>
          <p:nvSpPr>
            <p:cNvPr id="6" name="Rectangle 5"/>
            <p:cNvSpPr>
              <a:spLocks noChangeArrowheads="1"/>
            </p:cNvSpPr>
            <p:nvPr/>
          </p:nvSpPr>
          <p:spPr bwMode="auto">
            <a:xfrm>
              <a:off x="2627313" y="2446338"/>
              <a:ext cx="1871662" cy="1051718"/>
            </a:xfrm>
            <a:prstGeom prst="rect">
              <a:avLst/>
            </a:prstGeom>
            <a:solidFill>
              <a:srgbClr val="FFFFFF"/>
            </a:solidFill>
            <a:ln w="9525">
              <a:solidFill>
                <a:schemeClr val="tx1"/>
              </a:solidFill>
              <a:miter lim="800000"/>
            </a:ln>
          </p:spPr>
          <p:txBody>
            <a:bodyPr wrap="none" anchor="ctr"/>
            <a:lstStyle/>
            <a:p>
              <a:pPr algn="ctr"/>
              <a:r>
                <a:rPr lang="zh-CN" altLang="en-US" sz="1800" b="1">
                  <a:latin typeface="Times New Roman" panose="02020603050405020304" pitchFamily="18" charset="0"/>
                </a:rPr>
                <a:t>客户端</a:t>
              </a:r>
              <a:endParaRPr lang="zh-CN" altLang="en-US" sz="1800" b="1">
                <a:latin typeface="Times New Roman" panose="02020603050405020304" pitchFamily="18" charset="0"/>
              </a:endParaRPr>
            </a:p>
          </p:txBody>
        </p:sp>
        <p:sp>
          <p:nvSpPr>
            <p:cNvPr id="7" name="Rectangle 6"/>
            <p:cNvSpPr>
              <a:spLocks noChangeArrowheads="1"/>
            </p:cNvSpPr>
            <p:nvPr/>
          </p:nvSpPr>
          <p:spPr bwMode="auto">
            <a:xfrm>
              <a:off x="6588125" y="2349500"/>
              <a:ext cx="1871663" cy="1368425"/>
            </a:xfrm>
            <a:prstGeom prst="rect">
              <a:avLst/>
            </a:prstGeom>
            <a:solidFill>
              <a:srgbClr val="FFFFFF"/>
            </a:solidFill>
            <a:ln w="9525">
              <a:solidFill>
                <a:schemeClr val="tx1"/>
              </a:solidFill>
              <a:miter lim="800000"/>
            </a:ln>
          </p:spPr>
          <p:txBody>
            <a:bodyPr wrap="none" anchor="ctr"/>
            <a:lstStyle/>
            <a:p>
              <a:pPr algn="ctr"/>
              <a:r>
                <a:rPr lang="zh-CN" altLang="en-US" sz="1800" b="1" smtClean="0">
                  <a:latin typeface="Times New Roman" panose="02020603050405020304" pitchFamily="18" charset="0"/>
                </a:rPr>
                <a:t>认证</a:t>
              </a:r>
              <a:endParaRPr lang="en-US" altLang="zh-CN" sz="1800" b="1" smtClean="0">
                <a:latin typeface="Times New Roman" panose="02020603050405020304" pitchFamily="18" charset="0"/>
              </a:endParaRPr>
            </a:p>
            <a:p>
              <a:pPr algn="ctr"/>
              <a:r>
                <a:rPr lang="zh-CN" altLang="en-US" sz="1800" b="1" smtClean="0">
                  <a:latin typeface="Times New Roman" panose="02020603050405020304" pitchFamily="18" charset="0"/>
                </a:rPr>
                <a:t>服务器</a:t>
              </a:r>
              <a:endParaRPr lang="en-US" altLang="zh-CN" sz="1800" b="1" smtClean="0">
                <a:latin typeface="Times New Roman" panose="02020603050405020304" pitchFamily="18" charset="0"/>
              </a:endParaRPr>
            </a:p>
            <a:p>
              <a:pPr algn="ctr"/>
              <a:r>
                <a:rPr lang="en-US" altLang="zh-CN" sz="1800" b="1" smtClean="0">
                  <a:latin typeface="Times New Roman" panose="02020603050405020304" pitchFamily="18" charset="0"/>
                </a:rPr>
                <a:t>h’=f(PW’+R)</a:t>
              </a:r>
              <a:endParaRPr lang="zh-CN" altLang="en-US" sz="1800" b="1">
                <a:latin typeface="Times New Roman" panose="02020603050405020304" pitchFamily="18" charset="0"/>
              </a:endParaRPr>
            </a:p>
          </p:txBody>
        </p:sp>
        <p:sp>
          <p:nvSpPr>
            <p:cNvPr id="8" name="Rectangle 7"/>
            <p:cNvSpPr>
              <a:spLocks noChangeArrowheads="1"/>
            </p:cNvSpPr>
            <p:nvPr/>
          </p:nvSpPr>
          <p:spPr bwMode="auto">
            <a:xfrm>
              <a:off x="2627313" y="4101084"/>
              <a:ext cx="1871662" cy="576262"/>
            </a:xfrm>
            <a:prstGeom prst="rect">
              <a:avLst/>
            </a:prstGeom>
            <a:solidFill>
              <a:srgbClr val="FFFFFF"/>
            </a:solidFill>
            <a:ln w="9525">
              <a:solidFill>
                <a:schemeClr val="tx1"/>
              </a:solidFill>
              <a:miter lim="800000"/>
            </a:ln>
          </p:spPr>
          <p:txBody>
            <a:bodyPr wrap="none" anchor="ctr"/>
            <a:lstStyle/>
            <a:p>
              <a:pPr algn="ctr"/>
              <a:r>
                <a:rPr lang="en-US" altLang="zh-CN" sz="1800" b="1" smtClean="0">
                  <a:latin typeface="Times New Roman" panose="02020603050405020304" pitchFamily="18" charset="0"/>
                </a:rPr>
                <a:t>h=f(PW+R)</a:t>
              </a:r>
              <a:endParaRPr lang="zh-CN" altLang="en-US" sz="1800" b="1">
                <a:latin typeface="Times New Roman" panose="02020603050405020304" pitchFamily="18" charset="0"/>
              </a:endParaRPr>
            </a:p>
          </p:txBody>
        </p:sp>
        <p:sp>
          <p:nvSpPr>
            <p:cNvPr id="9" name="Line 10"/>
            <p:cNvSpPr>
              <a:spLocks noChangeShapeType="1"/>
            </p:cNvSpPr>
            <p:nvPr/>
          </p:nvSpPr>
          <p:spPr bwMode="auto">
            <a:xfrm flipV="1">
              <a:off x="4500563" y="2614613"/>
              <a:ext cx="2087561" cy="0"/>
            </a:xfrm>
            <a:prstGeom prst="line">
              <a:avLst/>
            </a:prstGeom>
            <a:noFill/>
            <a:ln w="9525">
              <a:solidFill>
                <a:schemeClr val="tx1"/>
              </a:solidFill>
              <a:round/>
              <a:tailEnd type="triangle" w="med" len="med"/>
            </a:ln>
          </p:spPr>
          <p:txBody>
            <a:bodyPr/>
            <a:lstStyle/>
            <a:p>
              <a:endParaRPr lang="zh-CN" altLang="en-US" sz="2800"/>
            </a:p>
          </p:txBody>
        </p:sp>
        <p:sp>
          <p:nvSpPr>
            <p:cNvPr id="10" name="Text Box 11"/>
            <p:cNvSpPr txBox="1">
              <a:spLocks noChangeArrowheads="1"/>
            </p:cNvSpPr>
            <p:nvPr/>
          </p:nvSpPr>
          <p:spPr bwMode="auto">
            <a:xfrm>
              <a:off x="4788024" y="2278063"/>
              <a:ext cx="1512764" cy="369332"/>
            </a:xfrm>
            <a:prstGeom prst="rect">
              <a:avLst/>
            </a:prstGeom>
            <a:noFill/>
            <a:ln w="9525">
              <a:noFill/>
              <a:miter lim="800000"/>
            </a:ln>
          </p:spPr>
          <p:txBody>
            <a:bodyPr wrap="square">
              <a:spAutoFit/>
            </a:bodyPr>
            <a:lstStyle/>
            <a:p>
              <a:pPr algn="ctr">
                <a:spcBef>
                  <a:spcPct val="50000"/>
                </a:spcBef>
              </a:pPr>
              <a:r>
                <a:rPr lang="en-US" altLang="zh-CN" sz="1800" b="1" smtClean="0">
                  <a:latin typeface="Times New Roman" panose="02020603050405020304" pitchFamily="18" charset="0"/>
                </a:rPr>
                <a:t>request</a:t>
              </a:r>
              <a:endParaRPr lang="zh-CN" altLang="en-US" sz="1800" b="1">
                <a:latin typeface="Times New Roman" panose="02020603050405020304" pitchFamily="18" charset="0"/>
              </a:endParaRPr>
            </a:p>
          </p:txBody>
        </p:sp>
        <p:sp>
          <p:nvSpPr>
            <p:cNvPr id="11" name="Line 12"/>
            <p:cNvSpPr>
              <a:spLocks noChangeShapeType="1"/>
            </p:cNvSpPr>
            <p:nvPr/>
          </p:nvSpPr>
          <p:spPr bwMode="auto">
            <a:xfrm flipH="1">
              <a:off x="4500563" y="2997200"/>
              <a:ext cx="2087562" cy="0"/>
            </a:xfrm>
            <a:prstGeom prst="line">
              <a:avLst/>
            </a:prstGeom>
            <a:noFill/>
            <a:ln w="9525">
              <a:solidFill>
                <a:schemeClr val="tx1"/>
              </a:solidFill>
              <a:round/>
              <a:tailEnd type="triangle" w="med" len="med"/>
            </a:ln>
          </p:spPr>
          <p:txBody>
            <a:bodyPr/>
            <a:lstStyle/>
            <a:p>
              <a:endParaRPr lang="zh-CN" altLang="en-US" sz="2800"/>
            </a:p>
          </p:txBody>
        </p:sp>
        <p:sp>
          <p:nvSpPr>
            <p:cNvPr id="12" name="Text Box 13"/>
            <p:cNvSpPr txBox="1">
              <a:spLocks noChangeArrowheads="1"/>
            </p:cNvSpPr>
            <p:nvPr/>
          </p:nvSpPr>
          <p:spPr bwMode="auto">
            <a:xfrm>
              <a:off x="4788024" y="2660402"/>
              <a:ext cx="1511300" cy="369332"/>
            </a:xfrm>
            <a:prstGeom prst="rect">
              <a:avLst/>
            </a:prstGeom>
            <a:noFill/>
            <a:ln w="9525">
              <a:noFill/>
              <a:miter lim="800000"/>
            </a:ln>
          </p:spPr>
          <p:txBody>
            <a:bodyPr>
              <a:spAutoFit/>
            </a:bodyPr>
            <a:lstStyle/>
            <a:p>
              <a:pPr algn="ctr">
                <a:spcBef>
                  <a:spcPct val="50000"/>
                </a:spcBef>
              </a:pPr>
              <a:r>
                <a:rPr lang="zh-CN" altLang="en-US" sz="1800" b="1" smtClean="0">
                  <a:latin typeface="Times New Roman" panose="02020603050405020304" pitchFamily="18" charset="0"/>
                </a:rPr>
                <a:t>随机数</a:t>
              </a:r>
              <a:r>
                <a:rPr lang="en-US" altLang="zh-CN" sz="1800" b="1" smtClean="0">
                  <a:latin typeface="Times New Roman" panose="02020603050405020304" pitchFamily="18" charset="0"/>
                </a:rPr>
                <a:t>R</a:t>
              </a:r>
              <a:endParaRPr lang="zh-CN" altLang="en-US" sz="1800" b="1">
                <a:latin typeface="Times New Roman" panose="02020603050405020304" pitchFamily="18" charset="0"/>
              </a:endParaRPr>
            </a:p>
          </p:txBody>
        </p:sp>
        <p:sp>
          <p:nvSpPr>
            <p:cNvPr id="13" name="Line 16"/>
            <p:cNvSpPr>
              <a:spLocks noChangeShapeType="1"/>
            </p:cNvSpPr>
            <p:nvPr/>
          </p:nvSpPr>
          <p:spPr bwMode="auto">
            <a:xfrm>
              <a:off x="3347864" y="3501010"/>
              <a:ext cx="0" cy="600074"/>
            </a:xfrm>
            <a:prstGeom prst="line">
              <a:avLst/>
            </a:prstGeom>
            <a:noFill/>
            <a:ln w="9525">
              <a:solidFill>
                <a:schemeClr val="tx1"/>
              </a:solidFill>
              <a:round/>
              <a:tailEnd type="triangle" w="med" len="med"/>
            </a:ln>
          </p:spPr>
          <p:txBody>
            <a:bodyPr/>
            <a:lstStyle/>
            <a:p>
              <a:endParaRPr lang="zh-CN" altLang="en-US" sz="2800"/>
            </a:p>
          </p:txBody>
        </p:sp>
        <p:sp>
          <p:nvSpPr>
            <p:cNvPr id="14" name="Line 18"/>
            <p:cNvSpPr>
              <a:spLocks noChangeShapeType="1"/>
            </p:cNvSpPr>
            <p:nvPr/>
          </p:nvSpPr>
          <p:spPr bwMode="auto">
            <a:xfrm flipV="1">
              <a:off x="3635375" y="3501008"/>
              <a:ext cx="0" cy="600075"/>
            </a:xfrm>
            <a:prstGeom prst="line">
              <a:avLst/>
            </a:prstGeom>
            <a:noFill/>
            <a:ln w="9525">
              <a:solidFill>
                <a:schemeClr val="tx1"/>
              </a:solidFill>
              <a:round/>
              <a:tailEnd type="triangle" w="med" len="med"/>
            </a:ln>
          </p:spPr>
          <p:txBody>
            <a:bodyPr/>
            <a:lstStyle/>
            <a:p>
              <a:endParaRPr lang="zh-CN" altLang="en-US" sz="2800"/>
            </a:p>
          </p:txBody>
        </p:sp>
        <p:sp>
          <p:nvSpPr>
            <p:cNvPr id="15" name="Text Box 19"/>
            <p:cNvSpPr txBox="1">
              <a:spLocks noChangeArrowheads="1"/>
            </p:cNvSpPr>
            <p:nvPr/>
          </p:nvSpPr>
          <p:spPr bwMode="auto">
            <a:xfrm>
              <a:off x="3708400" y="3667696"/>
              <a:ext cx="1654968" cy="369332"/>
            </a:xfrm>
            <a:prstGeom prst="rect">
              <a:avLst/>
            </a:prstGeom>
            <a:noFill/>
            <a:ln w="9525">
              <a:noFill/>
              <a:miter lim="800000"/>
            </a:ln>
          </p:spPr>
          <p:txBody>
            <a:bodyPr wrap="square">
              <a:spAutoFit/>
            </a:bodyPr>
            <a:lstStyle/>
            <a:p>
              <a:pPr>
                <a:spcBef>
                  <a:spcPct val="50000"/>
                </a:spcBef>
              </a:pPr>
              <a:r>
                <a:rPr lang="zh-CN" altLang="en-US" sz="1800" b="1" smtClean="0">
                  <a:latin typeface="Times New Roman" panose="02020603050405020304" pitchFamily="18" charset="0"/>
                </a:rPr>
                <a:t>产生</a:t>
              </a:r>
              <a:r>
                <a:rPr lang="zh-CN" altLang="en-US" sz="1800" b="1">
                  <a:latin typeface="Times New Roman" panose="02020603050405020304" pitchFamily="18" charset="0"/>
                </a:rPr>
                <a:t>本次口令</a:t>
              </a:r>
              <a:endParaRPr lang="zh-CN" altLang="en-US" sz="1800" b="1">
                <a:latin typeface="Times New Roman" panose="02020603050405020304" pitchFamily="18" charset="0"/>
              </a:endParaRPr>
            </a:p>
          </p:txBody>
        </p:sp>
        <p:sp>
          <p:nvSpPr>
            <p:cNvPr id="16" name="Line 20"/>
            <p:cNvSpPr>
              <a:spLocks noChangeShapeType="1"/>
            </p:cNvSpPr>
            <p:nvPr/>
          </p:nvSpPr>
          <p:spPr bwMode="auto">
            <a:xfrm>
              <a:off x="4500563" y="3430588"/>
              <a:ext cx="2087562" cy="0"/>
            </a:xfrm>
            <a:prstGeom prst="line">
              <a:avLst/>
            </a:prstGeom>
            <a:noFill/>
            <a:ln w="9525">
              <a:solidFill>
                <a:schemeClr val="tx1"/>
              </a:solidFill>
              <a:round/>
              <a:tailEnd type="triangle" w="med" len="med"/>
            </a:ln>
          </p:spPr>
          <p:txBody>
            <a:bodyPr/>
            <a:lstStyle/>
            <a:p>
              <a:endParaRPr lang="zh-CN" altLang="en-US" sz="2800"/>
            </a:p>
          </p:txBody>
        </p:sp>
        <p:sp>
          <p:nvSpPr>
            <p:cNvPr id="17" name="Text Box 21"/>
            <p:cNvSpPr txBox="1">
              <a:spLocks noChangeArrowheads="1"/>
            </p:cNvSpPr>
            <p:nvPr/>
          </p:nvSpPr>
          <p:spPr bwMode="auto">
            <a:xfrm>
              <a:off x="4789488" y="3082856"/>
              <a:ext cx="1511300" cy="369332"/>
            </a:xfrm>
            <a:prstGeom prst="rect">
              <a:avLst/>
            </a:prstGeom>
            <a:noFill/>
            <a:ln w="9525">
              <a:noFill/>
              <a:miter lim="800000"/>
            </a:ln>
          </p:spPr>
          <p:txBody>
            <a:bodyPr>
              <a:spAutoFit/>
            </a:bodyPr>
            <a:lstStyle/>
            <a:p>
              <a:pPr algn="ctr">
                <a:spcBef>
                  <a:spcPct val="50000"/>
                </a:spcBef>
              </a:pPr>
              <a:r>
                <a:rPr lang="en-US" altLang="zh-CN" sz="1800" b="1" smtClean="0">
                  <a:latin typeface="Times New Roman" panose="02020603050405020304" pitchFamily="18" charset="0"/>
                </a:rPr>
                <a:t>h</a:t>
              </a:r>
              <a:endParaRPr lang="zh-CN" altLang="en-US" sz="1800" b="1">
                <a:latin typeface="Times New Roman" panose="02020603050405020304" pitchFamily="18" charset="0"/>
              </a:endParaRPr>
            </a:p>
          </p:txBody>
        </p:sp>
        <p:sp>
          <p:nvSpPr>
            <p:cNvPr id="18" name="Line 8"/>
            <p:cNvSpPr>
              <a:spLocks noChangeShapeType="1"/>
            </p:cNvSpPr>
            <p:nvPr/>
          </p:nvSpPr>
          <p:spPr bwMode="auto">
            <a:xfrm>
              <a:off x="3563888" y="2109168"/>
              <a:ext cx="0" cy="239712"/>
            </a:xfrm>
            <a:prstGeom prst="line">
              <a:avLst/>
            </a:prstGeom>
            <a:noFill/>
            <a:ln w="9525">
              <a:solidFill>
                <a:schemeClr val="tx1"/>
              </a:solidFill>
              <a:round/>
              <a:tailEnd type="triangle" w="med" len="med"/>
            </a:ln>
          </p:spPr>
          <p:txBody>
            <a:bodyPr/>
            <a:lstStyle/>
            <a:p>
              <a:endParaRPr lang="zh-CN" altLang="en-US" sz="2800"/>
            </a:p>
          </p:txBody>
        </p:sp>
        <p:sp>
          <p:nvSpPr>
            <p:cNvPr id="19" name="Text Box 9"/>
            <p:cNvSpPr txBox="1">
              <a:spLocks noChangeArrowheads="1"/>
            </p:cNvSpPr>
            <p:nvPr/>
          </p:nvSpPr>
          <p:spPr bwMode="auto">
            <a:xfrm>
              <a:off x="2051000" y="2084338"/>
              <a:ext cx="1512888" cy="369332"/>
            </a:xfrm>
            <a:prstGeom prst="rect">
              <a:avLst/>
            </a:prstGeom>
            <a:noFill/>
            <a:ln w="9525">
              <a:noFill/>
              <a:miter lim="800000"/>
            </a:ln>
          </p:spPr>
          <p:txBody>
            <a:bodyPr>
              <a:spAutoFit/>
            </a:bodyPr>
            <a:lstStyle/>
            <a:p>
              <a:pPr algn="ctr">
                <a:spcBef>
                  <a:spcPct val="50000"/>
                </a:spcBef>
              </a:pPr>
              <a:r>
                <a:rPr lang="zh-CN" altLang="en-US" sz="1800" b="1" smtClean="0">
                  <a:latin typeface="Times New Roman" panose="02020603050405020304" pitchFamily="18" charset="0"/>
                </a:rPr>
                <a:t>用户登录</a:t>
              </a:r>
              <a:r>
                <a:rPr lang="en-US" altLang="zh-CN" sz="1800" b="1" smtClean="0">
                  <a:latin typeface="Times New Roman" panose="02020603050405020304" pitchFamily="18" charset="0"/>
                </a:rPr>
                <a:t>PW</a:t>
              </a:r>
              <a:endParaRPr lang="zh-CN" altLang="en-US" sz="1800" b="1">
                <a:latin typeface="Times New Roman" panose="02020603050405020304" pitchFamily="18" charset="0"/>
              </a:endParaRPr>
            </a:p>
          </p:txBody>
        </p:sp>
      </p:grpSp>
    </p:spTree>
  </p:cSld>
  <p:clrMapOvr>
    <a:masterClrMapping/>
  </p:clrMapOvr>
  <p:transition spd="slow">
    <p:pull/>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lstStyle/>
          <a:p>
            <a:r>
              <a:rPr lang="en-US" altLang="zh-CN" smtClean="0"/>
              <a:t>ISO/IEC9798-2</a:t>
            </a:r>
            <a:r>
              <a:rPr lang="zh-CN" altLang="en-US" smtClean="0"/>
              <a:t>协议</a:t>
            </a:r>
            <a:endParaRPr lang="zh-CN" altLang="en-US" smtClean="0"/>
          </a:p>
          <a:p>
            <a:pPr lvl="1"/>
            <a:r>
              <a:rPr lang="zh-CN" altLang="en-US" smtClean="0"/>
              <a:t>单向认证</a:t>
            </a:r>
            <a:r>
              <a:rPr lang="en-US" altLang="zh-CN" smtClean="0"/>
              <a:t>(</a:t>
            </a:r>
            <a:r>
              <a:rPr lang="zh-CN" altLang="en-US" smtClean="0"/>
              <a:t>时间戳</a:t>
            </a:r>
            <a:r>
              <a:rPr lang="en-US" altLang="zh-CN" smtClean="0"/>
              <a:t>)</a:t>
            </a:r>
            <a:endParaRPr lang="en-US" altLang="zh-CN" smtClean="0"/>
          </a:p>
          <a:p>
            <a:pPr lvl="1"/>
            <a:endParaRPr lang="en-US" altLang="zh-CN" smtClean="0"/>
          </a:p>
          <a:p>
            <a:pPr lvl="1"/>
            <a:endParaRPr lang="en-US" altLang="zh-CN" smtClean="0"/>
          </a:p>
          <a:p>
            <a:pPr lvl="1"/>
            <a:r>
              <a:rPr lang="zh-CN" altLang="en-US" smtClean="0"/>
              <a:t>双向认证</a:t>
            </a:r>
            <a:r>
              <a:rPr lang="en-US" altLang="zh-CN" smtClean="0"/>
              <a:t>(</a:t>
            </a:r>
            <a:r>
              <a:rPr lang="zh-CN" altLang="en-US" smtClean="0"/>
              <a:t>时间戳</a:t>
            </a:r>
            <a:r>
              <a:rPr lang="en-US" altLang="zh-CN" smtClean="0"/>
              <a:t>)</a:t>
            </a:r>
            <a:endParaRPr lang="en-US" altLang="zh-CN" smtClean="0"/>
          </a:p>
        </p:txBody>
      </p:sp>
      <p:sp>
        <p:nvSpPr>
          <p:cNvPr id="828418" name="Rectangle 2"/>
          <p:cNvSpPr>
            <a:spLocks noGrp="1" noChangeArrowheads="1"/>
          </p:cNvSpPr>
          <p:nvPr>
            <p:ph type="title"/>
          </p:nvPr>
        </p:nvSpPr>
        <p:spPr/>
        <p:txBody>
          <a:bodyPr/>
          <a:lstStyle/>
          <a:p>
            <a:r>
              <a:rPr lang="zh-CN" altLang="en-US" smtClean="0"/>
              <a:t>基于对称密码的认证 </a:t>
            </a:r>
            <a:endParaRPr lang="zh-CN" altLang="en-US"/>
          </a:p>
        </p:txBody>
      </p:sp>
      <p:sp>
        <p:nvSpPr>
          <p:cNvPr id="60420" name="灯片编号占位符 6"/>
          <p:cNvSpPr>
            <a:spLocks noGrp="1"/>
          </p:cNvSpPr>
          <p:nvPr>
            <p:ph type="sldNum" sz="quarter" idx="4"/>
          </p:nvPr>
        </p:nvSpPr>
        <p:spPr/>
        <p:txBody>
          <a:bodyPr/>
          <a:lstStyle/>
          <a:p>
            <a:fld id="{BB5BD258-5DE5-42A7-B2F0-70050E420BB6}" type="slidenum">
              <a:rPr lang="en-US" altLang="zh-CN" smtClean="0"/>
            </a:fld>
            <a:endParaRPr lang="en-US" altLang="zh-CN" smtClean="0"/>
          </a:p>
        </p:txBody>
      </p:sp>
      <p:sp>
        <p:nvSpPr>
          <p:cNvPr id="60421" name="Text Box 19"/>
          <p:cNvSpPr txBox="1">
            <a:spLocks noChangeArrowheads="1"/>
          </p:cNvSpPr>
          <p:nvPr/>
        </p:nvSpPr>
        <p:spPr bwMode="auto">
          <a:xfrm>
            <a:off x="914400" y="2636912"/>
            <a:ext cx="3810000" cy="466725"/>
          </a:xfrm>
          <a:prstGeom prst="rect">
            <a:avLst/>
          </a:prstGeom>
          <a:noFill/>
          <a:ln w="9525">
            <a:solidFill>
              <a:schemeClr val="tx1"/>
            </a:solidFill>
            <a:miter lim="800000"/>
          </a:ln>
        </p:spPr>
        <p:txBody>
          <a:bodyPr>
            <a:spAutoFit/>
          </a:bodyPr>
          <a:lstStyle/>
          <a:p>
            <a:pPr marL="457200" indent="-457200">
              <a:spcBef>
                <a:spcPct val="50000"/>
              </a:spcBef>
            </a:pP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baseline="-10000">
                <a:latin typeface="Times New Roman" panose="02020603050405020304" pitchFamily="18" charset="0"/>
                <a:sym typeface="Symbol" panose="05050102010706020507" pitchFamily="18" charset="2"/>
              </a:rPr>
              <a:t>K</a:t>
            </a:r>
            <a:r>
              <a:rPr lang="en-US" altLang="zh-CN" i="1" baseline="-25000">
                <a:latin typeface="Times New Roman" panose="02020603050405020304" pitchFamily="18" charset="0"/>
                <a:sym typeface="Symbol" panose="05050102010706020507" pitchFamily="18" charset="2"/>
              </a:rPr>
              <a:t>AB</a:t>
            </a:r>
            <a:endParaRPr lang="en-US" altLang="zh-CN" i="1" baseline="-25000">
              <a:latin typeface="Times New Roman" panose="02020603050405020304" pitchFamily="18" charset="0"/>
              <a:sym typeface="Symbol" panose="05050102010706020507" pitchFamily="18" charset="2"/>
            </a:endParaRPr>
          </a:p>
        </p:txBody>
      </p:sp>
      <p:sp>
        <p:nvSpPr>
          <p:cNvPr id="60422" name="Text Box 20"/>
          <p:cNvSpPr txBox="1">
            <a:spLocks noChangeArrowheads="1"/>
          </p:cNvSpPr>
          <p:nvPr/>
        </p:nvSpPr>
        <p:spPr bwMode="auto">
          <a:xfrm>
            <a:off x="914400" y="4077072"/>
            <a:ext cx="38100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baseline="-10000">
                <a:latin typeface="Times New Roman" panose="02020603050405020304" pitchFamily="18" charset="0"/>
                <a:sym typeface="Symbol" panose="05050102010706020507" pitchFamily="18" charset="2"/>
              </a:rPr>
              <a:t>K</a:t>
            </a:r>
            <a:r>
              <a:rPr lang="en-US" altLang="zh-CN" i="1" baseline="-25000">
                <a:latin typeface="Times New Roman" panose="02020603050405020304" pitchFamily="18" charset="0"/>
                <a:sym typeface="Symbol" panose="05050102010706020507" pitchFamily="18" charset="2"/>
              </a:rPr>
              <a:t>AB</a:t>
            </a:r>
            <a:endParaRPr lang="en-US" altLang="zh-CN" i="1">
              <a:latin typeface="Times New Roman" panose="02020603050405020304" pitchFamily="18" charset="0"/>
            </a:endParaRPr>
          </a:p>
          <a:p>
            <a:pPr marL="457200" indent="-457200">
              <a:spcBef>
                <a:spcPct val="50000"/>
              </a:spcBef>
            </a:pP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a:t>
            </a:r>
            <a:r>
              <a:rPr lang="en-US" altLang="zh-CN" i="1" baseline="-10000">
                <a:latin typeface="Times New Roman" panose="02020603050405020304" pitchFamily="18" charset="0"/>
                <a:sym typeface="Symbol" panose="05050102010706020507" pitchFamily="18" charset="2"/>
              </a:rPr>
              <a:t>K</a:t>
            </a:r>
            <a:r>
              <a:rPr lang="en-US" altLang="zh-CN" i="1" baseline="-25000">
                <a:latin typeface="Times New Roman" panose="02020603050405020304" pitchFamily="18" charset="0"/>
                <a:sym typeface="Symbol" panose="05050102010706020507" pitchFamily="18" charset="2"/>
              </a:rPr>
              <a:t>AB</a:t>
            </a:r>
            <a:endParaRPr lang="en-US" altLang="zh-CN" i="1" baseline="-25000">
              <a:latin typeface="Times New Roman" panose="02020603050405020304" pitchFamily="18" charset="0"/>
              <a:sym typeface="Symbol" panose="05050102010706020507" pitchFamily="18" charset="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0421"/>
                                        </p:tgtEl>
                                        <p:attrNameLst>
                                          <p:attrName>style.visibility</p:attrName>
                                        </p:attrNameLst>
                                      </p:cBhvr>
                                      <p:to>
                                        <p:strVal val="visible"/>
                                      </p:to>
                                    </p:set>
                                    <p:anim calcmode="lin" valueType="num">
                                      <p:cBhvr additive="base">
                                        <p:cTn id="17" dur="500" fill="hold"/>
                                        <p:tgtEl>
                                          <p:spTgt spid="60421"/>
                                        </p:tgtEl>
                                        <p:attrNameLst>
                                          <p:attrName>ppt_x</p:attrName>
                                        </p:attrNameLst>
                                      </p:cBhvr>
                                      <p:tavLst>
                                        <p:tav tm="0">
                                          <p:val>
                                            <p:strVal val="#ppt_x"/>
                                          </p:val>
                                        </p:tav>
                                        <p:tav tm="100000">
                                          <p:val>
                                            <p:strVal val="#ppt_x"/>
                                          </p:val>
                                        </p:tav>
                                      </p:tavLst>
                                    </p:anim>
                                    <p:anim calcmode="lin" valueType="num">
                                      <p:cBhvr additive="base">
                                        <p:cTn id="18"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Effect transition="in" filter="fade">
                                      <p:cBhvr>
                                        <p:cTn id="23" dur="500"/>
                                        <p:tgtEl>
                                          <p:spTgt spid="604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0422"/>
                                        </p:tgtEl>
                                        <p:attrNameLst>
                                          <p:attrName>style.visibility</p:attrName>
                                        </p:attrNameLst>
                                      </p:cBhvr>
                                      <p:to>
                                        <p:strVal val="visible"/>
                                      </p:to>
                                    </p:set>
                                    <p:anim calcmode="lin" valueType="num">
                                      <p:cBhvr additive="base">
                                        <p:cTn id="28" dur="500" fill="hold"/>
                                        <p:tgtEl>
                                          <p:spTgt spid="60422"/>
                                        </p:tgtEl>
                                        <p:attrNameLst>
                                          <p:attrName>ppt_x</p:attrName>
                                        </p:attrNameLst>
                                      </p:cBhvr>
                                      <p:tavLst>
                                        <p:tav tm="0">
                                          <p:val>
                                            <p:strVal val="#ppt_x"/>
                                          </p:val>
                                        </p:tav>
                                        <p:tav tm="100000">
                                          <p:val>
                                            <p:strVal val="#ppt_x"/>
                                          </p:val>
                                        </p:tav>
                                      </p:tavLst>
                                    </p:anim>
                                    <p:anim calcmode="lin" valueType="num">
                                      <p:cBhvr additive="base">
                                        <p:cTn id="29" dur="500" fill="hold"/>
                                        <p:tgtEl>
                                          <p:spTgt spid="60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1" grpId="0" animBg="1"/>
      <p:bldP spid="60422" grpId="0" animBg="1"/>
    </p:bld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normAutofit/>
          </a:bodyPr>
          <a:lstStyle/>
          <a:p>
            <a:r>
              <a:rPr lang="en-US" altLang="zh-CN" smtClean="0"/>
              <a:t>ISO/IEC9798-2</a:t>
            </a:r>
            <a:r>
              <a:rPr lang="zh-CN" altLang="en-US" smtClean="0"/>
              <a:t>协议</a:t>
            </a:r>
            <a:endParaRPr lang="zh-CN" altLang="en-US" smtClean="0"/>
          </a:p>
          <a:p>
            <a:pPr lvl="1"/>
            <a:r>
              <a:rPr lang="zh-CN" altLang="en-US" smtClean="0"/>
              <a:t>单向认证</a:t>
            </a:r>
            <a:r>
              <a:rPr lang="en-US" altLang="zh-CN" smtClean="0"/>
              <a:t>(</a:t>
            </a:r>
            <a:r>
              <a:rPr lang="zh-CN" altLang="en-US" smtClean="0"/>
              <a:t>一次性随机数</a:t>
            </a:r>
            <a:r>
              <a:rPr lang="en-US" altLang="zh-CN" smtClean="0"/>
              <a:t>)</a:t>
            </a:r>
            <a:endParaRPr lang="en-US" altLang="zh-CN" smtClean="0"/>
          </a:p>
          <a:p>
            <a:pPr lvl="1"/>
            <a:endParaRPr lang="en-US" altLang="zh-CN" smtClean="0"/>
          </a:p>
          <a:p>
            <a:pPr lvl="1"/>
            <a:endParaRPr lang="en-US" altLang="zh-CN" smtClean="0"/>
          </a:p>
          <a:p>
            <a:pPr lvl="1"/>
            <a:endParaRPr lang="en-US" altLang="zh-CN" smtClean="0"/>
          </a:p>
          <a:p>
            <a:pPr lvl="1"/>
            <a:r>
              <a:rPr lang="zh-CN" altLang="en-US" smtClean="0"/>
              <a:t>双向认证</a:t>
            </a:r>
            <a:r>
              <a:rPr lang="en-US" altLang="zh-CN" smtClean="0"/>
              <a:t>(</a:t>
            </a:r>
            <a:r>
              <a:rPr lang="zh-CN" altLang="en-US" smtClean="0"/>
              <a:t>一次性随机数</a:t>
            </a:r>
            <a:r>
              <a:rPr lang="en-US" altLang="zh-CN" smtClean="0"/>
              <a:t>)</a:t>
            </a:r>
            <a:endParaRPr lang="en-US" altLang="zh-CN" smtClean="0"/>
          </a:p>
        </p:txBody>
      </p:sp>
      <p:sp>
        <p:nvSpPr>
          <p:cNvPr id="830466" name="Rectangle 2"/>
          <p:cNvSpPr>
            <a:spLocks noGrp="1" noChangeArrowheads="1"/>
          </p:cNvSpPr>
          <p:nvPr>
            <p:ph type="title"/>
          </p:nvPr>
        </p:nvSpPr>
        <p:spPr/>
        <p:txBody>
          <a:bodyPr/>
          <a:lstStyle/>
          <a:p>
            <a:r>
              <a:rPr lang="zh-CN" altLang="en-US" smtClean="0"/>
              <a:t>基于对称密码的认证 </a:t>
            </a:r>
            <a:endParaRPr lang="zh-CN" altLang="en-US"/>
          </a:p>
        </p:txBody>
      </p:sp>
      <p:sp>
        <p:nvSpPr>
          <p:cNvPr id="61444" name="灯片编号占位符 6"/>
          <p:cNvSpPr>
            <a:spLocks noGrp="1"/>
          </p:cNvSpPr>
          <p:nvPr>
            <p:ph type="sldNum" sz="quarter" idx="4"/>
          </p:nvPr>
        </p:nvSpPr>
        <p:spPr/>
        <p:txBody>
          <a:bodyPr/>
          <a:lstStyle/>
          <a:p>
            <a:fld id="{1E60AC8B-19D9-41BE-9377-036297B0C538}" type="slidenum">
              <a:rPr lang="en-US" altLang="zh-CN" smtClean="0"/>
            </a:fld>
            <a:endParaRPr lang="en-US" altLang="zh-CN" smtClean="0"/>
          </a:p>
        </p:txBody>
      </p:sp>
      <p:sp>
        <p:nvSpPr>
          <p:cNvPr id="61445" name="Text Box 6"/>
          <p:cNvSpPr txBox="1">
            <a:spLocks noChangeArrowheads="1"/>
          </p:cNvSpPr>
          <p:nvPr/>
        </p:nvSpPr>
        <p:spPr bwMode="auto">
          <a:xfrm>
            <a:off x="1043608" y="2662713"/>
            <a:ext cx="39624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anose="02020603050405020304" pitchFamily="18" charset="0"/>
                <a:sym typeface="Symbol" panose="05050102010706020507" pitchFamily="18" charset="2"/>
              </a:rPr>
              <a:t>1. </a:t>
            </a:r>
            <a:r>
              <a:rPr lang="en-US" altLang="zh-CN" i="1">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 : </a:t>
            </a:r>
            <a:r>
              <a:rPr lang="en-US" altLang="zh-CN" i="1" smtClean="0">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endParaRPr lang="en-US" altLang="zh-CN" i="1" baseline="-25000">
              <a:latin typeface="Times New Roman" panose="02020603050405020304" pitchFamily="18" charset="0"/>
              <a:sym typeface="Symbol" panose="05050102010706020507" pitchFamily="18" charset="2"/>
            </a:endParaRPr>
          </a:p>
          <a:p>
            <a:pPr marL="457200" indent="-457200">
              <a:spcBef>
                <a:spcPct val="50000"/>
              </a:spcBef>
            </a:pPr>
            <a:r>
              <a:rPr lang="en-US" altLang="zh-CN">
                <a:latin typeface="Times New Roman" panose="02020603050405020304" pitchFamily="18" charset="0"/>
              </a:rPr>
              <a:t>2.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baseline="-10000">
                <a:latin typeface="Times New Roman" panose="02020603050405020304" pitchFamily="18" charset="0"/>
                <a:sym typeface="Symbol" panose="05050102010706020507" pitchFamily="18" charset="2"/>
              </a:rPr>
              <a:t>K</a:t>
            </a:r>
            <a:r>
              <a:rPr lang="en-US" altLang="zh-CN" i="1" baseline="-25000">
                <a:latin typeface="Times New Roman" panose="02020603050405020304" pitchFamily="18" charset="0"/>
                <a:sym typeface="Symbol" panose="05050102010706020507" pitchFamily="18" charset="2"/>
              </a:rPr>
              <a:t>AB</a:t>
            </a:r>
            <a:endParaRPr lang="en-US" altLang="zh-CN" i="1" baseline="-25000">
              <a:latin typeface="Times New Roman" panose="02020603050405020304" pitchFamily="18" charset="0"/>
              <a:sym typeface="Symbol" panose="05050102010706020507" pitchFamily="18" charset="2"/>
            </a:endParaRPr>
          </a:p>
        </p:txBody>
      </p:sp>
      <p:sp>
        <p:nvSpPr>
          <p:cNvPr id="61446" name="Text Box 7"/>
          <p:cNvSpPr txBox="1">
            <a:spLocks noChangeArrowheads="1"/>
          </p:cNvSpPr>
          <p:nvPr/>
        </p:nvSpPr>
        <p:spPr bwMode="auto">
          <a:xfrm>
            <a:off x="914400" y="4437112"/>
            <a:ext cx="3962400" cy="1562100"/>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anose="02020603050405020304" pitchFamily="18" charset="0"/>
                <a:sym typeface="Symbol" panose="05050102010706020507" pitchFamily="18" charset="2"/>
              </a:rPr>
              <a:t>1. </a:t>
            </a:r>
            <a:r>
              <a:rPr lang="en-US" altLang="zh-CN" i="1">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 : </a:t>
            </a:r>
            <a:r>
              <a:rPr lang="en-US" altLang="zh-CN" i="1" smtClean="0">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endParaRPr lang="en-US" altLang="zh-CN" i="1" baseline="-25000">
              <a:latin typeface="Times New Roman" panose="02020603050405020304" pitchFamily="18" charset="0"/>
              <a:sym typeface="Symbol" panose="05050102010706020507" pitchFamily="18" charset="2"/>
            </a:endParaRPr>
          </a:p>
          <a:p>
            <a:pPr marL="457200" indent="-457200">
              <a:spcBef>
                <a:spcPct val="50000"/>
              </a:spcBef>
            </a:pPr>
            <a:r>
              <a:rPr lang="en-US" altLang="zh-CN">
                <a:latin typeface="Times New Roman" panose="02020603050405020304" pitchFamily="18" charset="0"/>
              </a:rPr>
              <a:t>2.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smtClean="0">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baseline="-10000">
                <a:latin typeface="Times New Roman" panose="02020603050405020304" pitchFamily="18" charset="0"/>
                <a:sym typeface="Symbol" panose="05050102010706020507" pitchFamily="18" charset="2"/>
              </a:rPr>
              <a:t>K</a:t>
            </a:r>
            <a:r>
              <a:rPr lang="en-US" altLang="zh-CN" i="1" baseline="-25000">
                <a:latin typeface="Times New Roman" panose="02020603050405020304" pitchFamily="18" charset="0"/>
                <a:sym typeface="Symbol" panose="05050102010706020507" pitchFamily="18" charset="2"/>
              </a:rPr>
              <a:t>AB</a:t>
            </a:r>
            <a:endParaRPr lang="en-US" altLang="zh-CN">
              <a:latin typeface="Times New Roman" panose="02020603050405020304" pitchFamily="18" charset="0"/>
              <a:sym typeface="Symbol" panose="05050102010706020507" pitchFamily="18" charset="2"/>
            </a:endParaRPr>
          </a:p>
          <a:p>
            <a:pPr marL="457200" indent="-457200">
              <a:spcBef>
                <a:spcPct val="50000"/>
              </a:spcBef>
            </a:pPr>
            <a:r>
              <a:rPr lang="en-US" altLang="zh-CN">
                <a:latin typeface="Times New Roman" panose="02020603050405020304" pitchFamily="18" charset="0"/>
              </a:rPr>
              <a:t>3. </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 : </a:t>
            </a:r>
            <a:r>
              <a:rPr lang="en-US" altLang="zh-CN" smtClean="0">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A</a:t>
            </a:r>
            <a:r>
              <a:rPr lang="en-US" altLang="zh-CN" smtClean="0">
                <a:latin typeface="Times New Roman" panose="02020603050405020304" pitchFamily="18" charset="0"/>
                <a:sym typeface="Symbol" panose="05050102010706020507" pitchFamily="18" charset="2"/>
              </a:rPr>
              <a:t>}</a:t>
            </a:r>
            <a:r>
              <a:rPr lang="en-US" altLang="zh-CN" i="1" baseline="-10000" smtClean="0">
                <a:latin typeface="Times New Roman" panose="02020603050405020304" pitchFamily="18" charset="0"/>
                <a:sym typeface="Symbol" panose="05050102010706020507" pitchFamily="18" charset="2"/>
              </a:rPr>
              <a:t>K</a:t>
            </a:r>
            <a:r>
              <a:rPr lang="en-US" altLang="zh-CN" i="1" baseline="-25000" smtClean="0">
                <a:latin typeface="Times New Roman" panose="02020603050405020304" pitchFamily="18" charset="0"/>
                <a:sym typeface="Symbol" panose="05050102010706020507" pitchFamily="18" charset="2"/>
              </a:rPr>
              <a:t>AB</a:t>
            </a:r>
            <a:endParaRPr lang="en-US" altLang="zh-CN" i="1" baseline="-25000">
              <a:latin typeface="Times New Roman" panose="02020603050405020304" pitchFamily="18" charset="0"/>
              <a:sym typeface="Symbol" panose="05050102010706020507" pitchFamily="18" charset="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fade">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 calcmode="lin" valueType="num">
                                      <p:cBhvr additive="base">
                                        <p:cTn id="17" dur="500" fill="hold"/>
                                        <p:tgtEl>
                                          <p:spTgt spid="61445"/>
                                        </p:tgtEl>
                                        <p:attrNameLst>
                                          <p:attrName>ppt_x</p:attrName>
                                        </p:attrNameLst>
                                      </p:cBhvr>
                                      <p:tavLst>
                                        <p:tav tm="0">
                                          <p:val>
                                            <p:strVal val="#ppt_x"/>
                                          </p:val>
                                        </p:tav>
                                        <p:tav tm="100000">
                                          <p:val>
                                            <p:strVal val="#ppt_x"/>
                                          </p:val>
                                        </p:tav>
                                      </p:tavLst>
                                    </p:anim>
                                    <p:anim calcmode="lin" valueType="num">
                                      <p:cBhvr additive="base">
                                        <p:cTn id="18"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animEffect transition="in" filter="fade">
                                      <p:cBhvr>
                                        <p:cTn id="23" dur="500"/>
                                        <p:tgtEl>
                                          <p:spTgt spid="6144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1446"/>
                                        </p:tgtEl>
                                        <p:attrNameLst>
                                          <p:attrName>style.visibility</p:attrName>
                                        </p:attrNameLst>
                                      </p:cBhvr>
                                      <p:to>
                                        <p:strVal val="visible"/>
                                      </p:to>
                                    </p:set>
                                    <p:anim calcmode="lin" valueType="num">
                                      <p:cBhvr additive="base">
                                        <p:cTn id="28" dur="500" fill="hold"/>
                                        <p:tgtEl>
                                          <p:spTgt spid="61446"/>
                                        </p:tgtEl>
                                        <p:attrNameLst>
                                          <p:attrName>ppt_x</p:attrName>
                                        </p:attrNameLst>
                                      </p:cBhvr>
                                      <p:tavLst>
                                        <p:tav tm="0">
                                          <p:val>
                                            <p:strVal val="#ppt_x"/>
                                          </p:val>
                                        </p:tav>
                                        <p:tav tm="100000">
                                          <p:val>
                                            <p:strVal val="#ppt_x"/>
                                          </p:val>
                                        </p:tav>
                                      </p:tavLst>
                                    </p:anim>
                                    <p:anim calcmode="lin" valueType="num">
                                      <p:cBhvr additive="base">
                                        <p:cTn id="29"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5" grpId="0" animBg="1"/>
      <p:bldP spid="61446"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idx="1"/>
          </p:nvPr>
        </p:nvSpPr>
        <p:spPr/>
        <p:txBody>
          <a:bodyPr/>
          <a:lstStyle/>
          <a:p>
            <a:r>
              <a:rPr lang="zh-CN" altLang="en-US" smtClean="0"/>
              <a:t>旧的会话密钥仍有用</a:t>
            </a:r>
            <a:r>
              <a:rPr lang="en-US" altLang="zh-CN" smtClean="0"/>
              <a:t>-Denning</a:t>
            </a:r>
            <a:r>
              <a:rPr lang="zh-CN" altLang="en-US" smtClean="0"/>
              <a:t>和</a:t>
            </a:r>
            <a:r>
              <a:rPr lang="en-US" altLang="zh-CN" smtClean="0"/>
              <a:t>Sacco</a:t>
            </a:r>
            <a:r>
              <a:rPr lang="zh-CN" altLang="en-US" smtClean="0"/>
              <a:t>在</a:t>
            </a:r>
            <a:r>
              <a:rPr lang="en-US" altLang="zh-CN" smtClean="0"/>
              <a:t>1981</a:t>
            </a:r>
            <a:r>
              <a:rPr lang="zh-CN" altLang="en-US" smtClean="0"/>
              <a:t>年发现</a:t>
            </a:r>
            <a:endParaRPr lang="zh-CN" altLang="en-US"/>
          </a:p>
        </p:txBody>
      </p:sp>
      <p:sp>
        <p:nvSpPr>
          <p:cNvPr id="237570" name="Rectangle 2"/>
          <p:cNvSpPr>
            <a:spLocks noGrp="1" noChangeArrowheads="1"/>
          </p:cNvSpPr>
          <p:nvPr>
            <p:ph type="title"/>
          </p:nvPr>
        </p:nvSpPr>
        <p:spPr/>
        <p:txBody>
          <a:bodyPr/>
          <a:lstStyle/>
          <a:p>
            <a:r>
              <a:rPr lang="zh-CN" altLang="en-US" dirty="0" smtClean="0"/>
              <a:t>针对</a:t>
            </a:r>
            <a:r>
              <a:rPr lang="en-US" altLang="zh-CN" dirty="0" smtClean="0"/>
              <a:t>Needham-Schroeder</a:t>
            </a:r>
            <a:r>
              <a:rPr lang="zh-CN" altLang="en-US" dirty="0" smtClean="0"/>
              <a:t>的攻击</a:t>
            </a:r>
            <a:endParaRPr lang="zh-CN" altLang="en-US" dirty="0"/>
          </a:p>
        </p:txBody>
      </p:sp>
      <p:grpSp>
        <p:nvGrpSpPr>
          <p:cNvPr id="237572" name="Group 4"/>
          <p:cNvGrpSpPr/>
          <p:nvPr/>
        </p:nvGrpSpPr>
        <p:grpSpPr bwMode="auto">
          <a:xfrm>
            <a:off x="3922713" y="2205038"/>
            <a:ext cx="603250" cy="604837"/>
            <a:chOff x="229" y="1077"/>
            <a:chExt cx="380" cy="517"/>
          </a:xfrm>
        </p:grpSpPr>
        <p:pic>
          <p:nvPicPr>
            <p:cNvPr id="237573" name="Picture 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74"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7575" name="Group 7"/>
          <p:cNvGrpSpPr/>
          <p:nvPr/>
        </p:nvGrpSpPr>
        <p:grpSpPr bwMode="auto">
          <a:xfrm>
            <a:off x="6515100" y="4438650"/>
            <a:ext cx="603250" cy="604838"/>
            <a:chOff x="229" y="1077"/>
            <a:chExt cx="380" cy="517"/>
          </a:xfrm>
        </p:grpSpPr>
        <p:pic>
          <p:nvPicPr>
            <p:cNvPr id="237576" name="Picture 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77" name="Picture 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7578" name="Group 10"/>
          <p:cNvGrpSpPr/>
          <p:nvPr/>
        </p:nvGrpSpPr>
        <p:grpSpPr bwMode="auto">
          <a:xfrm>
            <a:off x="1187450" y="4365625"/>
            <a:ext cx="603250" cy="604838"/>
            <a:chOff x="229" y="1077"/>
            <a:chExt cx="380" cy="517"/>
          </a:xfrm>
        </p:grpSpPr>
        <p:pic>
          <p:nvPicPr>
            <p:cNvPr id="237579" name="Picture 1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8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7581" name="Text Box 13"/>
          <p:cNvSpPr txBox="1">
            <a:spLocks noChangeArrowheads="1"/>
          </p:cNvSpPr>
          <p:nvPr/>
        </p:nvSpPr>
        <p:spPr bwMode="auto">
          <a:xfrm>
            <a:off x="898525" y="494188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Alice (A)</a:t>
            </a:r>
            <a:endParaRPr kumimoji="0" lang="en-US" altLang="zh-CN" sz="1800">
              <a:latin typeface="Arial" panose="020B0604020202020204" pitchFamily="34" charset="0"/>
            </a:endParaRPr>
          </a:p>
        </p:txBody>
      </p:sp>
      <p:sp>
        <p:nvSpPr>
          <p:cNvPr id="237582" name="Text Box 14"/>
          <p:cNvSpPr txBox="1">
            <a:spLocks noChangeArrowheads="1"/>
          </p:cNvSpPr>
          <p:nvPr/>
        </p:nvSpPr>
        <p:spPr bwMode="auto">
          <a:xfrm>
            <a:off x="6372225" y="508635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Bob (B)</a:t>
            </a:r>
            <a:endParaRPr kumimoji="0" lang="en-US" altLang="zh-CN" sz="1800">
              <a:latin typeface="Arial" panose="020B0604020202020204" pitchFamily="34" charset="0"/>
            </a:endParaRPr>
          </a:p>
        </p:txBody>
      </p:sp>
      <p:sp>
        <p:nvSpPr>
          <p:cNvPr id="237583" name="Text Box 15"/>
          <p:cNvSpPr txBox="1">
            <a:spLocks noChangeArrowheads="1"/>
          </p:cNvSpPr>
          <p:nvPr/>
        </p:nvSpPr>
        <p:spPr bwMode="auto">
          <a:xfrm>
            <a:off x="3635375" y="2781300"/>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solidFill>
                  <a:srgbClr val="CC0000"/>
                </a:solidFill>
                <a:latin typeface="Arial" panose="020B0604020202020204" pitchFamily="34" charset="0"/>
              </a:rPr>
              <a:t>Trent (T)</a:t>
            </a:r>
            <a:endParaRPr kumimoji="0" lang="en-US" altLang="zh-CN" sz="1800">
              <a:solidFill>
                <a:srgbClr val="CC0000"/>
              </a:solidFill>
              <a:latin typeface="Arial" panose="020B0604020202020204" pitchFamily="34" charset="0"/>
            </a:endParaRPr>
          </a:p>
        </p:txBody>
      </p:sp>
      <p:sp>
        <p:nvSpPr>
          <p:cNvPr id="237584" name="Line 16"/>
          <p:cNvSpPr>
            <a:spLocks noChangeShapeType="1"/>
          </p:cNvSpPr>
          <p:nvPr/>
        </p:nvSpPr>
        <p:spPr bwMode="auto">
          <a:xfrm flipV="1">
            <a:off x="1403350" y="2638425"/>
            <a:ext cx="2303463" cy="172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5" name="Text Box 17"/>
          <p:cNvSpPr txBox="1">
            <a:spLocks noChangeArrowheads="1"/>
          </p:cNvSpPr>
          <p:nvPr/>
        </p:nvSpPr>
        <p:spPr bwMode="auto">
          <a:xfrm rot="-2282823">
            <a:off x="1474788" y="3286125"/>
            <a:ext cx="1296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A, B, R</a:t>
            </a:r>
            <a:r>
              <a:rPr kumimoji="0" lang="en-US" altLang="zh-CN" sz="1800" baseline="-25000">
                <a:latin typeface="Arial" panose="020B0604020202020204" pitchFamily="34" charset="0"/>
              </a:rPr>
              <a:t>A</a:t>
            </a:r>
            <a:endParaRPr kumimoji="0" lang="en-US" altLang="zh-CN" sz="1800" baseline="-25000">
              <a:latin typeface="Arial" panose="020B0604020202020204" pitchFamily="34" charset="0"/>
            </a:endParaRPr>
          </a:p>
        </p:txBody>
      </p:sp>
      <p:sp>
        <p:nvSpPr>
          <p:cNvPr id="237586" name="Line 18"/>
          <p:cNvSpPr>
            <a:spLocks noChangeShapeType="1"/>
          </p:cNvSpPr>
          <p:nvPr/>
        </p:nvSpPr>
        <p:spPr bwMode="auto">
          <a:xfrm flipH="1">
            <a:off x="1906588" y="3070225"/>
            <a:ext cx="1800225" cy="14398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7" name="Text Box 19"/>
          <p:cNvSpPr txBox="1">
            <a:spLocks noChangeArrowheads="1"/>
          </p:cNvSpPr>
          <p:nvPr/>
        </p:nvSpPr>
        <p:spPr bwMode="auto">
          <a:xfrm rot="-2420035">
            <a:off x="1906588" y="3646488"/>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A</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en-US" altLang="zh-CN" sz="1800">
                <a:latin typeface="Arial" panose="020B0604020202020204" pitchFamily="34" charset="0"/>
              </a:rPr>
              <a:t>,B,K,E</a:t>
            </a:r>
            <a:r>
              <a:rPr kumimoji="0" lang="en-US" altLang="zh-CN" sz="1800" baseline="-25000">
                <a:latin typeface="Arial" panose="020B0604020202020204" pitchFamily="34" charset="0"/>
              </a:rPr>
              <a:t>B</a:t>
            </a:r>
            <a:r>
              <a:rPr kumimoji="0" lang="en-US" altLang="zh-CN" sz="1800">
                <a:latin typeface="Arial" panose="020B0604020202020204" pitchFamily="34" charset="0"/>
              </a:rPr>
              <a:t>(K,A))</a:t>
            </a:r>
            <a:endParaRPr kumimoji="0" lang="en-US" altLang="zh-CN" sz="1800" baseline="-25000">
              <a:latin typeface="Arial" panose="020B0604020202020204" pitchFamily="34" charset="0"/>
            </a:endParaRPr>
          </a:p>
        </p:txBody>
      </p:sp>
      <p:sp>
        <p:nvSpPr>
          <p:cNvPr id="237588" name="Line 20"/>
          <p:cNvSpPr>
            <a:spLocks noChangeShapeType="1"/>
          </p:cNvSpPr>
          <p:nvPr/>
        </p:nvSpPr>
        <p:spPr bwMode="auto">
          <a:xfrm>
            <a:off x="2051050" y="4654550"/>
            <a:ext cx="432117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9" name="Text Box 21"/>
          <p:cNvSpPr txBox="1">
            <a:spLocks noChangeArrowheads="1"/>
          </p:cNvSpPr>
          <p:nvPr/>
        </p:nvSpPr>
        <p:spPr bwMode="auto">
          <a:xfrm>
            <a:off x="2841625" y="4294188"/>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B</a:t>
            </a:r>
            <a:r>
              <a:rPr kumimoji="0" lang="en-US" altLang="zh-CN" sz="1800">
                <a:latin typeface="Arial" panose="020B0604020202020204" pitchFamily="34" charset="0"/>
              </a:rPr>
              <a:t>(K,A</a:t>
            </a:r>
            <a:r>
              <a:rPr kumimoji="0" lang="zh-CN" altLang="en-US" sz="1800">
                <a:latin typeface="Arial" panose="020B0604020202020204" pitchFamily="34" charset="0"/>
              </a:rPr>
              <a:t>）</a:t>
            </a:r>
            <a:endParaRPr kumimoji="0" lang="zh-CN" altLang="en-US" sz="1800" baseline="-25000">
              <a:latin typeface="Arial" panose="020B0604020202020204" pitchFamily="34" charset="0"/>
            </a:endParaRPr>
          </a:p>
        </p:txBody>
      </p:sp>
      <p:sp>
        <p:nvSpPr>
          <p:cNvPr id="237590" name="Oval 22"/>
          <p:cNvSpPr>
            <a:spLocks noChangeArrowheads="1"/>
          </p:cNvSpPr>
          <p:nvPr/>
        </p:nvSpPr>
        <p:spPr bwMode="auto">
          <a:xfrm>
            <a:off x="179388" y="4076700"/>
            <a:ext cx="792162" cy="719138"/>
          </a:xfrm>
          <a:prstGeom prst="ellipse">
            <a:avLst/>
          </a:prstGeom>
          <a:gradFill rotWithShape="1">
            <a:gsLst>
              <a:gs pos="0">
                <a:schemeClr val="accent1">
                  <a:gamma/>
                  <a:shade val="46275"/>
                  <a:invGamma/>
                </a:schemeClr>
              </a:gs>
              <a:gs pos="100000">
                <a:schemeClr val="accent1"/>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anose="020B0604020202020204" pitchFamily="34" charset="0"/>
              </a:rPr>
              <a:t>K</a:t>
            </a:r>
            <a:endParaRPr kumimoji="0" lang="en-US" altLang="zh-CN" sz="1800">
              <a:solidFill>
                <a:srgbClr val="CC0000"/>
              </a:solidFill>
              <a:latin typeface="Arial" panose="020B0604020202020204" pitchFamily="34" charset="0"/>
            </a:endParaRPr>
          </a:p>
        </p:txBody>
      </p:sp>
      <p:sp>
        <p:nvSpPr>
          <p:cNvPr id="237591" name="Oval 23"/>
          <p:cNvSpPr>
            <a:spLocks noChangeArrowheads="1"/>
          </p:cNvSpPr>
          <p:nvPr/>
        </p:nvSpPr>
        <p:spPr bwMode="auto">
          <a:xfrm>
            <a:off x="7307263" y="4510088"/>
            <a:ext cx="792162" cy="719137"/>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anose="020B0604020202020204" pitchFamily="34" charset="0"/>
              </a:rPr>
              <a:t>K</a:t>
            </a:r>
            <a:endParaRPr kumimoji="0" lang="en-US" altLang="zh-CN" sz="1800">
              <a:solidFill>
                <a:srgbClr val="CC0000"/>
              </a:solidFill>
              <a:latin typeface="Arial" panose="020B0604020202020204" pitchFamily="34" charset="0"/>
            </a:endParaRPr>
          </a:p>
        </p:txBody>
      </p:sp>
      <p:sp>
        <p:nvSpPr>
          <p:cNvPr id="237592" name="Line 24"/>
          <p:cNvSpPr>
            <a:spLocks noChangeShapeType="1"/>
          </p:cNvSpPr>
          <p:nvPr/>
        </p:nvSpPr>
        <p:spPr bwMode="auto">
          <a:xfrm flipH="1">
            <a:off x="2051050" y="5013325"/>
            <a:ext cx="424815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3" name="Text Box 25"/>
          <p:cNvSpPr txBox="1">
            <a:spLocks noChangeArrowheads="1"/>
          </p:cNvSpPr>
          <p:nvPr/>
        </p:nvSpPr>
        <p:spPr bwMode="auto">
          <a:xfrm>
            <a:off x="2914650" y="4654550"/>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K</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zh-CN" altLang="en-US" sz="1800">
                <a:latin typeface="Arial" panose="020B0604020202020204" pitchFamily="34" charset="0"/>
              </a:rPr>
              <a:t>）</a:t>
            </a:r>
            <a:endParaRPr kumimoji="0" lang="zh-CN" altLang="en-US" sz="1800" baseline="-25000">
              <a:latin typeface="Arial" panose="020B0604020202020204" pitchFamily="34" charset="0"/>
            </a:endParaRPr>
          </a:p>
        </p:txBody>
      </p:sp>
      <p:sp>
        <p:nvSpPr>
          <p:cNvPr id="237594" name="Line 26"/>
          <p:cNvSpPr>
            <a:spLocks noChangeShapeType="1"/>
          </p:cNvSpPr>
          <p:nvPr/>
        </p:nvSpPr>
        <p:spPr bwMode="auto">
          <a:xfrm flipH="1">
            <a:off x="2051050" y="5373688"/>
            <a:ext cx="4248150"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5" name="Text Box 27"/>
          <p:cNvSpPr txBox="1">
            <a:spLocks noChangeArrowheads="1"/>
          </p:cNvSpPr>
          <p:nvPr/>
        </p:nvSpPr>
        <p:spPr bwMode="auto">
          <a:xfrm>
            <a:off x="2841625" y="50133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K</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zh-CN" altLang="en-US" sz="1800">
                <a:latin typeface="Arial" panose="020B0604020202020204" pitchFamily="34" charset="0"/>
              </a:rPr>
              <a:t>－</a:t>
            </a:r>
            <a:r>
              <a:rPr kumimoji="0" lang="en-US" altLang="zh-CN" sz="1800">
                <a:latin typeface="Arial" panose="020B0604020202020204" pitchFamily="34" charset="0"/>
              </a:rPr>
              <a:t>1</a:t>
            </a:r>
            <a:r>
              <a:rPr kumimoji="0" lang="zh-CN" altLang="en-US" sz="1800">
                <a:latin typeface="Arial" panose="020B0604020202020204" pitchFamily="34" charset="0"/>
              </a:rPr>
              <a:t>）</a:t>
            </a:r>
            <a:endParaRPr kumimoji="0" lang="zh-CN" altLang="en-US" sz="1800" baseline="-25000">
              <a:latin typeface="Arial" panose="020B0604020202020204" pitchFamily="34" charset="0"/>
            </a:endParaRPr>
          </a:p>
        </p:txBody>
      </p:sp>
      <p:sp>
        <p:nvSpPr>
          <p:cNvPr id="237596" name="Line 28"/>
          <p:cNvSpPr>
            <a:spLocks noChangeShapeType="1"/>
          </p:cNvSpPr>
          <p:nvPr/>
        </p:nvSpPr>
        <p:spPr bwMode="auto">
          <a:xfrm flipH="1">
            <a:off x="2051050" y="5805488"/>
            <a:ext cx="4248150"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7" name="Text Box 29"/>
          <p:cNvSpPr txBox="1">
            <a:spLocks noChangeArrowheads="1"/>
          </p:cNvSpPr>
          <p:nvPr/>
        </p:nvSpPr>
        <p:spPr bwMode="auto">
          <a:xfrm>
            <a:off x="2841625" y="54451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K</a:t>
            </a:r>
            <a:r>
              <a:rPr kumimoji="0" lang="en-US" altLang="zh-CN" sz="1800">
                <a:latin typeface="Arial" panose="020B0604020202020204" pitchFamily="34" charset="0"/>
              </a:rPr>
              <a:t>(M={I Love XXX})</a:t>
            </a:r>
            <a:endParaRPr kumimoji="0" lang="en-US" altLang="zh-CN" sz="1800" baseline="-25000">
              <a:latin typeface="Arial" panose="020B0604020202020204" pitchFamily="34" charset="0"/>
            </a:endParaRPr>
          </a:p>
        </p:txBody>
      </p:sp>
      <p:grpSp>
        <p:nvGrpSpPr>
          <p:cNvPr id="237598" name="Group 30"/>
          <p:cNvGrpSpPr/>
          <p:nvPr/>
        </p:nvGrpSpPr>
        <p:grpSpPr bwMode="auto">
          <a:xfrm>
            <a:off x="466725" y="4621213"/>
            <a:ext cx="360363" cy="550862"/>
            <a:chOff x="3551" y="2020"/>
            <a:chExt cx="227" cy="347"/>
          </a:xfrm>
        </p:grpSpPr>
        <p:grpSp>
          <p:nvGrpSpPr>
            <p:cNvPr id="237599" name="Group 31"/>
            <p:cNvGrpSpPr/>
            <p:nvPr/>
          </p:nvGrpSpPr>
          <p:grpSpPr bwMode="auto">
            <a:xfrm>
              <a:off x="3571" y="2038"/>
              <a:ext cx="182" cy="329"/>
              <a:chOff x="3571" y="2038"/>
              <a:chExt cx="182" cy="329"/>
            </a:xfrm>
          </p:grpSpPr>
          <p:sp>
            <p:nvSpPr>
              <p:cNvPr id="237600" name="Freeform 32"/>
              <p:cNvSpPr/>
              <p:nvPr/>
            </p:nvSpPr>
            <p:spPr bwMode="auto">
              <a:xfrm>
                <a:off x="3571" y="2038"/>
                <a:ext cx="182" cy="322"/>
              </a:xfrm>
              <a:custGeom>
                <a:avLst/>
                <a:gdLst>
                  <a:gd name="T0" fmla="*/ 23 w 182"/>
                  <a:gd name="T1" fmla="*/ 20 h 322"/>
                  <a:gd name="T2" fmla="*/ 36 w 182"/>
                  <a:gd name="T3" fmla="*/ 13 h 322"/>
                  <a:gd name="T4" fmla="*/ 54 w 182"/>
                  <a:gd name="T5" fmla="*/ 6 h 322"/>
                  <a:gd name="T6" fmla="*/ 78 w 182"/>
                  <a:gd name="T7" fmla="*/ 0 h 322"/>
                  <a:gd name="T8" fmla="*/ 96 w 182"/>
                  <a:gd name="T9" fmla="*/ 0 h 322"/>
                  <a:gd name="T10" fmla="*/ 114 w 182"/>
                  <a:gd name="T11" fmla="*/ 0 h 322"/>
                  <a:gd name="T12" fmla="*/ 133 w 182"/>
                  <a:gd name="T13" fmla="*/ 6 h 322"/>
                  <a:gd name="T14" fmla="*/ 151 w 182"/>
                  <a:gd name="T15" fmla="*/ 13 h 322"/>
                  <a:gd name="T16" fmla="*/ 157 w 182"/>
                  <a:gd name="T17" fmla="*/ 27 h 322"/>
                  <a:gd name="T18" fmla="*/ 163 w 182"/>
                  <a:gd name="T19" fmla="*/ 41 h 322"/>
                  <a:gd name="T20" fmla="*/ 168 w 182"/>
                  <a:gd name="T21" fmla="*/ 48 h 322"/>
                  <a:gd name="T22" fmla="*/ 168 w 182"/>
                  <a:gd name="T23" fmla="*/ 69 h 322"/>
                  <a:gd name="T24" fmla="*/ 168 w 182"/>
                  <a:gd name="T25" fmla="*/ 83 h 322"/>
                  <a:gd name="T26" fmla="*/ 168 w 182"/>
                  <a:gd name="T27" fmla="*/ 97 h 322"/>
                  <a:gd name="T28" fmla="*/ 168 w 182"/>
                  <a:gd name="T29" fmla="*/ 111 h 322"/>
                  <a:gd name="T30" fmla="*/ 168 w 182"/>
                  <a:gd name="T31" fmla="*/ 125 h 322"/>
                  <a:gd name="T32" fmla="*/ 175 w 182"/>
                  <a:gd name="T33" fmla="*/ 125 h 322"/>
                  <a:gd name="T34" fmla="*/ 181 w 182"/>
                  <a:gd name="T35" fmla="*/ 125 h 322"/>
                  <a:gd name="T36" fmla="*/ 181 w 182"/>
                  <a:gd name="T37" fmla="*/ 146 h 322"/>
                  <a:gd name="T38" fmla="*/ 175 w 182"/>
                  <a:gd name="T39" fmla="*/ 167 h 322"/>
                  <a:gd name="T40" fmla="*/ 175 w 182"/>
                  <a:gd name="T41" fmla="*/ 188 h 322"/>
                  <a:gd name="T42" fmla="*/ 175 w 182"/>
                  <a:gd name="T43" fmla="*/ 195 h 322"/>
                  <a:gd name="T44" fmla="*/ 168 w 182"/>
                  <a:gd name="T45" fmla="*/ 202 h 322"/>
                  <a:gd name="T46" fmla="*/ 163 w 182"/>
                  <a:gd name="T47" fmla="*/ 195 h 322"/>
                  <a:gd name="T48" fmla="*/ 163 w 182"/>
                  <a:gd name="T49" fmla="*/ 209 h 322"/>
                  <a:gd name="T50" fmla="*/ 157 w 182"/>
                  <a:gd name="T51" fmla="*/ 230 h 322"/>
                  <a:gd name="T52" fmla="*/ 157 w 182"/>
                  <a:gd name="T53" fmla="*/ 244 h 322"/>
                  <a:gd name="T54" fmla="*/ 151 w 182"/>
                  <a:gd name="T55" fmla="*/ 286 h 322"/>
                  <a:gd name="T56" fmla="*/ 102 w 182"/>
                  <a:gd name="T57" fmla="*/ 321 h 322"/>
                  <a:gd name="T58" fmla="*/ 36 w 182"/>
                  <a:gd name="T59" fmla="*/ 286 h 322"/>
                  <a:gd name="T60" fmla="*/ 36 w 182"/>
                  <a:gd name="T61" fmla="*/ 251 h 322"/>
                  <a:gd name="T62" fmla="*/ 30 w 182"/>
                  <a:gd name="T63" fmla="*/ 216 h 322"/>
                  <a:gd name="T64" fmla="*/ 23 w 182"/>
                  <a:gd name="T65" fmla="*/ 195 h 322"/>
                  <a:gd name="T66" fmla="*/ 23 w 182"/>
                  <a:gd name="T67" fmla="*/ 202 h 322"/>
                  <a:gd name="T68" fmla="*/ 12 w 182"/>
                  <a:gd name="T69" fmla="*/ 202 h 322"/>
                  <a:gd name="T70" fmla="*/ 5 w 182"/>
                  <a:gd name="T71" fmla="*/ 160 h 322"/>
                  <a:gd name="T72" fmla="*/ 0 w 182"/>
                  <a:gd name="T73" fmla="*/ 139 h 322"/>
                  <a:gd name="T74" fmla="*/ 0 w 182"/>
                  <a:gd name="T75" fmla="*/ 132 h 322"/>
                  <a:gd name="T76" fmla="*/ 5 w 182"/>
                  <a:gd name="T77" fmla="*/ 132 h 322"/>
                  <a:gd name="T78" fmla="*/ 5 w 182"/>
                  <a:gd name="T79" fmla="*/ 118 h 322"/>
                  <a:gd name="T80" fmla="*/ 5 w 182"/>
                  <a:gd name="T81" fmla="*/ 90 h 322"/>
                  <a:gd name="T82" fmla="*/ 5 w 182"/>
                  <a:gd name="T83" fmla="*/ 76 h 322"/>
                  <a:gd name="T84" fmla="*/ 12 w 182"/>
                  <a:gd name="T85" fmla="*/ 55 h 322"/>
                  <a:gd name="T86" fmla="*/ 17 w 182"/>
                  <a:gd name="T87" fmla="*/ 34 h 322"/>
                  <a:gd name="T88" fmla="*/ 23 w 182"/>
                  <a:gd name="T89" fmla="*/ 2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322">
                    <a:moveTo>
                      <a:pt x="23" y="20"/>
                    </a:moveTo>
                    <a:lnTo>
                      <a:pt x="36" y="13"/>
                    </a:lnTo>
                    <a:lnTo>
                      <a:pt x="54" y="6"/>
                    </a:lnTo>
                    <a:lnTo>
                      <a:pt x="78" y="0"/>
                    </a:lnTo>
                    <a:lnTo>
                      <a:pt x="96" y="0"/>
                    </a:lnTo>
                    <a:lnTo>
                      <a:pt x="114" y="0"/>
                    </a:lnTo>
                    <a:lnTo>
                      <a:pt x="133" y="6"/>
                    </a:lnTo>
                    <a:lnTo>
                      <a:pt x="151" y="13"/>
                    </a:lnTo>
                    <a:lnTo>
                      <a:pt x="157" y="27"/>
                    </a:lnTo>
                    <a:lnTo>
                      <a:pt x="163" y="41"/>
                    </a:lnTo>
                    <a:lnTo>
                      <a:pt x="168" y="48"/>
                    </a:lnTo>
                    <a:lnTo>
                      <a:pt x="168" y="69"/>
                    </a:lnTo>
                    <a:lnTo>
                      <a:pt x="168" y="83"/>
                    </a:lnTo>
                    <a:lnTo>
                      <a:pt x="168" y="97"/>
                    </a:lnTo>
                    <a:lnTo>
                      <a:pt x="168" y="111"/>
                    </a:lnTo>
                    <a:lnTo>
                      <a:pt x="168" y="125"/>
                    </a:lnTo>
                    <a:lnTo>
                      <a:pt x="175" y="125"/>
                    </a:lnTo>
                    <a:lnTo>
                      <a:pt x="181" y="125"/>
                    </a:lnTo>
                    <a:lnTo>
                      <a:pt x="181" y="146"/>
                    </a:lnTo>
                    <a:lnTo>
                      <a:pt x="175" y="167"/>
                    </a:lnTo>
                    <a:lnTo>
                      <a:pt x="175" y="188"/>
                    </a:lnTo>
                    <a:lnTo>
                      <a:pt x="175" y="195"/>
                    </a:lnTo>
                    <a:lnTo>
                      <a:pt x="168" y="202"/>
                    </a:lnTo>
                    <a:lnTo>
                      <a:pt x="163" y="195"/>
                    </a:lnTo>
                    <a:lnTo>
                      <a:pt x="163" y="209"/>
                    </a:lnTo>
                    <a:lnTo>
                      <a:pt x="157" y="230"/>
                    </a:lnTo>
                    <a:lnTo>
                      <a:pt x="157" y="244"/>
                    </a:lnTo>
                    <a:lnTo>
                      <a:pt x="151" y="286"/>
                    </a:lnTo>
                    <a:lnTo>
                      <a:pt x="102" y="321"/>
                    </a:lnTo>
                    <a:lnTo>
                      <a:pt x="36" y="286"/>
                    </a:lnTo>
                    <a:lnTo>
                      <a:pt x="36" y="251"/>
                    </a:lnTo>
                    <a:lnTo>
                      <a:pt x="30" y="216"/>
                    </a:lnTo>
                    <a:lnTo>
                      <a:pt x="23" y="195"/>
                    </a:lnTo>
                    <a:lnTo>
                      <a:pt x="23" y="202"/>
                    </a:lnTo>
                    <a:lnTo>
                      <a:pt x="12" y="202"/>
                    </a:lnTo>
                    <a:lnTo>
                      <a:pt x="5" y="160"/>
                    </a:lnTo>
                    <a:lnTo>
                      <a:pt x="0" y="139"/>
                    </a:lnTo>
                    <a:lnTo>
                      <a:pt x="0" y="132"/>
                    </a:lnTo>
                    <a:lnTo>
                      <a:pt x="5" y="132"/>
                    </a:lnTo>
                    <a:lnTo>
                      <a:pt x="5" y="118"/>
                    </a:lnTo>
                    <a:lnTo>
                      <a:pt x="5" y="90"/>
                    </a:lnTo>
                    <a:lnTo>
                      <a:pt x="5" y="76"/>
                    </a:lnTo>
                    <a:lnTo>
                      <a:pt x="12" y="55"/>
                    </a:lnTo>
                    <a:lnTo>
                      <a:pt x="17" y="34"/>
                    </a:lnTo>
                    <a:lnTo>
                      <a:pt x="23" y="20"/>
                    </a:lnTo>
                  </a:path>
                </a:pathLst>
              </a:custGeom>
              <a:solidFill>
                <a:srgbClr val="FFBF7F"/>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1" name="Freeform 33"/>
              <p:cNvSpPr/>
              <p:nvPr/>
            </p:nvSpPr>
            <p:spPr bwMode="auto">
              <a:xfrm>
                <a:off x="3571" y="2046"/>
                <a:ext cx="110" cy="321"/>
              </a:xfrm>
              <a:custGeom>
                <a:avLst/>
                <a:gdLst>
                  <a:gd name="T0" fmla="*/ 68 w 110"/>
                  <a:gd name="T1" fmla="*/ 34 h 321"/>
                  <a:gd name="T2" fmla="*/ 57 w 110"/>
                  <a:gd name="T3" fmla="*/ 111 h 321"/>
                  <a:gd name="T4" fmla="*/ 51 w 110"/>
                  <a:gd name="T5" fmla="*/ 117 h 321"/>
                  <a:gd name="T6" fmla="*/ 68 w 110"/>
                  <a:gd name="T7" fmla="*/ 117 h 321"/>
                  <a:gd name="T8" fmla="*/ 86 w 110"/>
                  <a:gd name="T9" fmla="*/ 125 h 321"/>
                  <a:gd name="T10" fmla="*/ 92 w 110"/>
                  <a:gd name="T11" fmla="*/ 125 h 321"/>
                  <a:gd name="T12" fmla="*/ 92 w 110"/>
                  <a:gd name="T13" fmla="*/ 187 h 321"/>
                  <a:gd name="T14" fmla="*/ 109 w 110"/>
                  <a:gd name="T15" fmla="*/ 187 h 321"/>
                  <a:gd name="T16" fmla="*/ 92 w 110"/>
                  <a:gd name="T17" fmla="*/ 208 h 321"/>
                  <a:gd name="T18" fmla="*/ 80 w 110"/>
                  <a:gd name="T19" fmla="*/ 194 h 321"/>
                  <a:gd name="T20" fmla="*/ 74 w 110"/>
                  <a:gd name="T21" fmla="*/ 194 h 321"/>
                  <a:gd name="T22" fmla="*/ 80 w 110"/>
                  <a:gd name="T23" fmla="*/ 180 h 321"/>
                  <a:gd name="T24" fmla="*/ 80 w 110"/>
                  <a:gd name="T25" fmla="*/ 146 h 321"/>
                  <a:gd name="T26" fmla="*/ 45 w 110"/>
                  <a:gd name="T27" fmla="*/ 153 h 321"/>
                  <a:gd name="T28" fmla="*/ 40 w 110"/>
                  <a:gd name="T29" fmla="*/ 187 h 321"/>
                  <a:gd name="T30" fmla="*/ 45 w 110"/>
                  <a:gd name="T31" fmla="*/ 215 h 321"/>
                  <a:gd name="T32" fmla="*/ 68 w 110"/>
                  <a:gd name="T33" fmla="*/ 278 h 321"/>
                  <a:gd name="T34" fmla="*/ 109 w 110"/>
                  <a:gd name="T35" fmla="*/ 271 h 321"/>
                  <a:gd name="T36" fmla="*/ 92 w 110"/>
                  <a:gd name="T37" fmla="*/ 320 h 321"/>
                  <a:gd name="T38" fmla="*/ 34 w 110"/>
                  <a:gd name="T39" fmla="*/ 278 h 321"/>
                  <a:gd name="T40" fmla="*/ 28 w 110"/>
                  <a:gd name="T41" fmla="*/ 236 h 321"/>
                  <a:gd name="T42" fmla="*/ 22 w 110"/>
                  <a:gd name="T43" fmla="*/ 187 h 321"/>
                  <a:gd name="T44" fmla="*/ 16 w 110"/>
                  <a:gd name="T45" fmla="*/ 194 h 321"/>
                  <a:gd name="T46" fmla="*/ 11 w 110"/>
                  <a:gd name="T47" fmla="*/ 187 h 321"/>
                  <a:gd name="T48" fmla="*/ 0 w 110"/>
                  <a:gd name="T49" fmla="*/ 132 h 321"/>
                  <a:gd name="T50" fmla="*/ 0 w 110"/>
                  <a:gd name="T51" fmla="*/ 125 h 321"/>
                  <a:gd name="T52" fmla="*/ 5 w 110"/>
                  <a:gd name="T53" fmla="*/ 117 h 321"/>
                  <a:gd name="T54" fmla="*/ 5 w 110"/>
                  <a:gd name="T55" fmla="*/ 104 h 321"/>
                  <a:gd name="T56" fmla="*/ 5 w 110"/>
                  <a:gd name="T57" fmla="*/ 83 h 321"/>
                  <a:gd name="T58" fmla="*/ 5 w 110"/>
                  <a:gd name="T59" fmla="*/ 76 h 321"/>
                  <a:gd name="T60" fmla="*/ 11 w 110"/>
                  <a:gd name="T61" fmla="*/ 55 h 321"/>
                  <a:gd name="T62" fmla="*/ 11 w 110"/>
                  <a:gd name="T63" fmla="*/ 41 h 321"/>
                  <a:gd name="T64" fmla="*/ 16 w 110"/>
                  <a:gd name="T65" fmla="*/ 27 h 321"/>
                  <a:gd name="T66" fmla="*/ 22 w 110"/>
                  <a:gd name="T67" fmla="*/ 13 h 321"/>
                  <a:gd name="T68" fmla="*/ 34 w 110"/>
                  <a:gd name="T69" fmla="*/ 6 h 321"/>
                  <a:gd name="T70" fmla="*/ 51 w 110"/>
                  <a:gd name="T71" fmla="*/ 0 h 321"/>
                  <a:gd name="T72" fmla="*/ 45 w 110"/>
                  <a:gd name="T73" fmla="*/ 6 h 321"/>
                  <a:gd name="T74" fmla="*/ 45 w 110"/>
                  <a:gd name="T75" fmla="*/ 20 h 321"/>
                  <a:gd name="T76" fmla="*/ 51 w 110"/>
                  <a:gd name="T77" fmla="*/ 27 h 321"/>
                  <a:gd name="T78" fmla="*/ 51 w 110"/>
                  <a:gd name="T79" fmla="*/ 34 h 321"/>
                  <a:gd name="T80" fmla="*/ 63 w 110"/>
                  <a:gd name="T81" fmla="*/ 34 h 321"/>
                  <a:gd name="T82" fmla="*/ 68 w 110"/>
                  <a:gd name="T83" fmla="*/ 34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 h="321">
                    <a:moveTo>
                      <a:pt x="68" y="34"/>
                    </a:moveTo>
                    <a:lnTo>
                      <a:pt x="57" y="111"/>
                    </a:lnTo>
                    <a:lnTo>
                      <a:pt x="51" y="117"/>
                    </a:lnTo>
                    <a:lnTo>
                      <a:pt x="68" y="117"/>
                    </a:lnTo>
                    <a:lnTo>
                      <a:pt x="86" y="125"/>
                    </a:lnTo>
                    <a:lnTo>
                      <a:pt x="92" y="125"/>
                    </a:lnTo>
                    <a:lnTo>
                      <a:pt x="92" y="187"/>
                    </a:lnTo>
                    <a:lnTo>
                      <a:pt x="109" y="187"/>
                    </a:lnTo>
                    <a:lnTo>
                      <a:pt x="92" y="208"/>
                    </a:lnTo>
                    <a:lnTo>
                      <a:pt x="80" y="194"/>
                    </a:lnTo>
                    <a:lnTo>
                      <a:pt x="74" y="194"/>
                    </a:lnTo>
                    <a:lnTo>
                      <a:pt x="80" y="180"/>
                    </a:lnTo>
                    <a:lnTo>
                      <a:pt x="80" y="146"/>
                    </a:lnTo>
                    <a:lnTo>
                      <a:pt x="45" y="153"/>
                    </a:lnTo>
                    <a:lnTo>
                      <a:pt x="40" y="187"/>
                    </a:lnTo>
                    <a:lnTo>
                      <a:pt x="45" y="215"/>
                    </a:lnTo>
                    <a:lnTo>
                      <a:pt x="68" y="278"/>
                    </a:lnTo>
                    <a:lnTo>
                      <a:pt x="109" y="271"/>
                    </a:lnTo>
                    <a:lnTo>
                      <a:pt x="92" y="320"/>
                    </a:lnTo>
                    <a:lnTo>
                      <a:pt x="34" y="278"/>
                    </a:lnTo>
                    <a:lnTo>
                      <a:pt x="28" y="236"/>
                    </a:lnTo>
                    <a:lnTo>
                      <a:pt x="22" y="187"/>
                    </a:lnTo>
                    <a:lnTo>
                      <a:pt x="16" y="194"/>
                    </a:lnTo>
                    <a:lnTo>
                      <a:pt x="11" y="187"/>
                    </a:lnTo>
                    <a:lnTo>
                      <a:pt x="0" y="132"/>
                    </a:lnTo>
                    <a:lnTo>
                      <a:pt x="0" y="125"/>
                    </a:lnTo>
                    <a:lnTo>
                      <a:pt x="5" y="117"/>
                    </a:lnTo>
                    <a:lnTo>
                      <a:pt x="5" y="104"/>
                    </a:lnTo>
                    <a:lnTo>
                      <a:pt x="5" y="83"/>
                    </a:lnTo>
                    <a:lnTo>
                      <a:pt x="5" y="76"/>
                    </a:lnTo>
                    <a:lnTo>
                      <a:pt x="11" y="55"/>
                    </a:lnTo>
                    <a:lnTo>
                      <a:pt x="11" y="41"/>
                    </a:lnTo>
                    <a:lnTo>
                      <a:pt x="16" y="27"/>
                    </a:lnTo>
                    <a:lnTo>
                      <a:pt x="22" y="13"/>
                    </a:lnTo>
                    <a:lnTo>
                      <a:pt x="34" y="6"/>
                    </a:lnTo>
                    <a:lnTo>
                      <a:pt x="51" y="0"/>
                    </a:lnTo>
                    <a:lnTo>
                      <a:pt x="45" y="6"/>
                    </a:lnTo>
                    <a:lnTo>
                      <a:pt x="45" y="20"/>
                    </a:lnTo>
                    <a:lnTo>
                      <a:pt x="51" y="27"/>
                    </a:lnTo>
                    <a:lnTo>
                      <a:pt x="51" y="34"/>
                    </a:lnTo>
                    <a:lnTo>
                      <a:pt x="63" y="34"/>
                    </a:lnTo>
                    <a:lnTo>
                      <a:pt x="68" y="34"/>
                    </a:lnTo>
                  </a:path>
                </a:pathLst>
              </a:custGeom>
              <a:solidFill>
                <a:srgbClr val="FF9F1F"/>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7602" name="Freeform 34"/>
            <p:cNvSpPr/>
            <p:nvPr/>
          </p:nvSpPr>
          <p:spPr bwMode="auto">
            <a:xfrm>
              <a:off x="3564" y="2020"/>
              <a:ext cx="195" cy="191"/>
            </a:xfrm>
            <a:custGeom>
              <a:avLst/>
              <a:gdLst>
                <a:gd name="T0" fmla="*/ 18 w 195"/>
                <a:gd name="T1" fmla="*/ 190 h 191"/>
                <a:gd name="T2" fmla="*/ 0 w 195"/>
                <a:gd name="T3" fmla="*/ 142 h 191"/>
                <a:gd name="T4" fmla="*/ 6 w 195"/>
                <a:gd name="T5" fmla="*/ 95 h 191"/>
                <a:gd name="T6" fmla="*/ 6 w 195"/>
                <a:gd name="T7" fmla="*/ 60 h 191"/>
                <a:gd name="T8" fmla="*/ 18 w 195"/>
                <a:gd name="T9" fmla="*/ 47 h 191"/>
                <a:gd name="T10" fmla="*/ 24 w 195"/>
                <a:gd name="T11" fmla="*/ 33 h 191"/>
                <a:gd name="T12" fmla="*/ 42 w 195"/>
                <a:gd name="T13" fmla="*/ 19 h 191"/>
                <a:gd name="T14" fmla="*/ 66 w 195"/>
                <a:gd name="T15" fmla="*/ 13 h 191"/>
                <a:gd name="T16" fmla="*/ 91 w 195"/>
                <a:gd name="T17" fmla="*/ 0 h 191"/>
                <a:gd name="T18" fmla="*/ 121 w 195"/>
                <a:gd name="T19" fmla="*/ 6 h 191"/>
                <a:gd name="T20" fmla="*/ 145 w 195"/>
                <a:gd name="T21" fmla="*/ 13 h 191"/>
                <a:gd name="T22" fmla="*/ 157 w 195"/>
                <a:gd name="T23" fmla="*/ 19 h 191"/>
                <a:gd name="T24" fmla="*/ 170 w 195"/>
                <a:gd name="T25" fmla="*/ 26 h 191"/>
                <a:gd name="T26" fmla="*/ 175 w 195"/>
                <a:gd name="T27" fmla="*/ 40 h 191"/>
                <a:gd name="T28" fmla="*/ 181 w 195"/>
                <a:gd name="T29" fmla="*/ 54 h 191"/>
                <a:gd name="T30" fmla="*/ 188 w 195"/>
                <a:gd name="T31" fmla="*/ 88 h 191"/>
                <a:gd name="T32" fmla="*/ 194 w 195"/>
                <a:gd name="T33" fmla="*/ 115 h 191"/>
                <a:gd name="T34" fmla="*/ 194 w 195"/>
                <a:gd name="T35" fmla="*/ 142 h 191"/>
                <a:gd name="T36" fmla="*/ 194 w 195"/>
                <a:gd name="T37" fmla="*/ 149 h 191"/>
                <a:gd name="T38" fmla="*/ 188 w 195"/>
                <a:gd name="T39" fmla="*/ 176 h 191"/>
                <a:gd name="T40" fmla="*/ 188 w 195"/>
                <a:gd name="T41" fmla="*/ 149 h 191"/>
                <a:gd name="T42" fmla="*/ 175 w 195"/>
                <a:gd name="T43" fmla="*/ 156 h 191"/>
                <a:gd name="T44" fmla="*/ 170 w 195"/>
                <a:gd name="T45" fmla="*/ 170 h 191"/>
                <a:gd name="T46" fmla="*/ 170 w 195"/>
                <a:gd name="T47" fmla="*/ 156 h 191"/>
                <a:gd name="T48" fmla="*/ 170 w 195"/>
                <a:gd name="T49" fmla="*/ 135 h 191"/>
                <a:gd name="T50" fmla="*/ 157 w 195"/>
                <a:gd name="T51" fmla="*/ 101 h 191"/>
                <a:gd name="T52" fmla="*/ 164 w 195"/>
                <a:gd name="T53" fmla="*/ 88 h 191"/>
                <a:gd name="T54" fmla="*/ 145 w 195"/>
                <a:gd name="T55" fmla="*/ 95 h 191"/>
                <a:gd name="T56" fmla="*/ 127 w 195"/>
                <a:gd name="T57" fmla="*/ 101 h 191"/>
                <a:gd name="T58" fmla="*/ 115 w 195"/>
                <a:gd name="T59" fmla="*/ 95 h 191"/>
                <a:gd name="T60" fmla="*/ 97 w 195"/>
                <a:gd name="T61" fmla="*/ 95 h 191"/>
                <a:gd name="T62" fmla="*/ 85 w 195"/>
                <a:gd name="T63" fmla="*/ 88 h 191"/>
                <a:gd name="T64" fmla="*/ 97 w 195"/>
                <a:gd name="T65" fmla="*/ 101 h 191"/>
                <a:gd name="T66" fmla="*/ 91 w 195"/>
                <a:gd name="T67" fmla="*/ 101 h 191"/>
                <a:gd name="T68" fmla="*/ 66 w 195"/>
                <a:gd name="T69" fmla="*/ 95 h 191"/>
                <a:gd name="T70" fmla="*/ 54 w 195"/>
                <a:gd name="T71" fmla="*/ 88 h 191"/>
                <a:gd name="T72" fmla="*/ 42 w 195"/>
                <a:gd name="T73" fmla="*/ 81 h 191"/>
                <a:gd name="T74" fmla="*/ 42 w 195"/>
                <a:gd name="T75" fmla="*/ 95 h 191"/>
                <a:gd name="T76" fmla="*/ 36 w 195"/>
                <a:gd name="T77" fmla="*/ 115 h 191"/>
                <a:gd name="T78" fmla="*/ 30 w 195"/>
                <a:gd name="T79" fmla="*/ 129 h 191"/>
                <a:gd name="T80" fmla="*/ 30 w 195"/>
                <a:gd name="T81" fmla="*/ 142 h 191"/>
                <a:gd name="T82" fmla="*/ 30 w 195"/>
                <a:gd name="T83" fmla="*/ 156 h 191"/>
                <a:gd name="T84" fmla="*/ 30 w 195"/>
                <a:gd name="T85" fmla="*/ 170 h 191"/>
                <a:gd name="T86" fmla="*/ 24 w 195"/>
                <a:gd name="T87" fmla="*/ 156 h 191"/>
                <a:gd name="T88" fmla="*/ 12 w 195"/>
                <a:gd name="T89" fmla="*/ 149 h 191"/>
                <a:gd name="T90" fmla="*/ 6 w 195"/>
                <a:gd name="T91" fmla="*/ 163 h 191"/>
                <a:gd name="T92" fmla="*/ 18 w 195"/>
                <a:gd name="T93" fmla="*/ 1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5" h="191">
                  <a:moveTo>
                    <a:pt x="18" y="190"/>
                  </a:moveTo>
                  <a:lnTo>
                    <a:pt x="0" y="142"/>
                  </a:lnTo>
                  <a:lnTo>
                    <a:pt x="6" y="95"/>
                  </a:lnTo>
                  <a:lnTo>
                    <a:pt x="6" y="60"/>
                  </a:lnTo>
                  <a:lnTo>
                    <a:pt x="18" y="47"/>
                  </a:lnTo>
                  <a:lnTo>
                    <a:pt x="24" y="33"/>
                  </a:lnTo>
                  <a:lnTo>
                    <a:pt x="42" y="19"/>
                  </a:lnTo>
                  <a:lnTo>
                    <a:pt x="66" y="13"/>
                  </a:lnTo>
                  <a:lnTo>
                    <a:pt x="91" y="0"/>
                  </a:lnTo>
                  <a:lnTo>
                    <a:pt x="121" y="6"/>
                  </a:lnTo>
                  <a:lnTo>
                    <a:pt x="145" y="13"/>
                  </a:lnTo>
                  <a:lnTo>
                    <a:pt x="157" y="19"/>
                  </a:lnTo>
                  <a:lnTo>
                    <a:pt x="170" y="26"/>
                  </a:lnTo>
                  <a:lnTo>
                    <a:pt x="175" y="40"/>
                  </a:lnTo>
                  <a:lnTo>
                    <a:pt x="181" y="54"/>
                  </a:lnTo>
                  <a:lnTo>
                    <a:pt x="188" y="88"/>
                  </a:lnTo>
                  <a:lnTo>
                    <a:pt x="194" y="115"/>
                  </a:lnTo>
                  <a:lnTo>
                    <a:pt x="194" y="142"/>
                  </a:lnTo>
                  <a:lnTo>
                    <a:pt x="194" y="149"/>
                  </a:lnTo>
                  <a:lnTo>
                    <a:pt x="188" y="176"/>
                  </a:lnTo>
                  <a:lnTo>
                    <a:pt x="188" y="149"/>
                  </a:lnTo>
                  <a:lnTo>
                    <a:pt x="175" y="156"/>
                  </a:lnTo>
                  <a:lnTo>
                    <a:pt x="170" y="170"/>
                  </a:lnTo>
                  <a:lnTo>
                    <a:pt x="170" y="156"/>
                  </a:lnTo>
                  <a:lnTo>
                    <a:pt x="170" y="135"/>
                  </a:lnTo>
                  <a:lnTo>
                    <a:pt x="157" y="101"/>
                  </a:lnTo>
                  <a:lnTo>
                    <a:pt x="164" y="88"/>
                  </a:lnTo>
                  <a:lnTo>
                    <a:pt x="145" y="95"/>
                  </a:lnTo>
                  <a:lnTo>
                    <a:pt x="127" y="101"/>
                  </a:lnTo>
                  <a:lnTo>
                    <a:pt x="115" y="95"/>
                  </a:lnTo>
                  <a:lnTo>
                    <a:pt x="97" y="95"/>
                  </a:lnTo>
                  <a:lnTo>
                    <a:pt x="85" y="88"/>
                  </a:lnTo>
                  <a:lnTo>
                    <a:pt x="97" y="101"/>
                  </a:lnTo>
                  <a:lnTo>
                    <a:pt x="91" y="101"/>
                  </a:lnTo>
                  <a:lnTo>
                    <a:pt x="66" y="95"/>
                  </a:lnTo>
                  <a:lnTo>
                    <a:pt x="54" y="88"/>
                  </a:lnTo>
                  <a:lnTo>
                    <a:pt x="42" y="81"/>
                  </a:lnTo>
                  <a:lnTo>
                    <a:pt x="42" y="95"/>
                  </a:lnTo>
                  <a:lnTo>
                    <a:pt x="36" y="115"/>
                  </a:lnTo>
                  <a:lnTo>
                    <a:pt x="30" y="129"/>
                  </a:lnTo>
                  <a:lnTo>
                    <a:pt x="30" y="142"/>
                  </a:lnTo>
                  <a:lnTo>
                    <a:pt x="30" y="156"/>
                  </a:lnTo>
                  <a:lnTo>
                    <a:pt x="30" y="170"/>
                  </a:lnTo>
                  <a:lnTo>
                    <a:pt x="24" y="156"/>
                  </a:lnTo>
                  <a:lnTo>
                    <a:pt x="12" y="149"/>
                  </a:lnTo>
                  <a:lnTo>
                    <a:pt x="6" y="163"/>
                  </a:lnTo>
                  <a:lnTo>
                    <a:pt x="18" y="190"/>
                  </a:lnTo>
                </a:path>
              </a:pathLst>
            </a:custGeom>
            <a:solidFill>
              <a:srgbClr val="000000"/>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3" name="Freeform 35"/>
            <p:cNvSpPr/>
            <p:nvPr/>
          </p:nvSpPr>
          <p:spPr bwMode="auto">
            <a:xfrm>
              <a:off x="3551" y="2155"/>
              <a:ext cx="227" cy="78"/>
            </a:xfrm>
            <a:custGeom>
              <a:avLst/>
              <a:gdLst>
                <a:gd name="T0" fmla="*/ 102 w 227"/>
                <a:gd name="T1" fmla="*/ 14 h 78"/>
                <a:gd name="T2" fmla="*/ 77 w 227"/>
                <a:gd name="T3" fmla="*/ 7 h 78"/>
                <a:gd name="T4" fmla="*/ 23 w 227"/>
                <a:gd name="T5" fmla="*/ 5 h 78"/>
                <a:gd name="T6" fmla="*/ 0 w 227"/>
                <a:gd name="T7" fmla="*/ 2 h 78"/>
                <a:gd name="T8" fmla="*/ 7 w 227"/>
                <a:gd name="T9" fmla="*/ 51 h 78"/>
                <a:gd name="T10" fmla="*/ 26 w 227"/>
                <a:gd name="T11" fmla="*/ 75 h 78"/>
                <a:gd name="T12" fmla="*/ 73 w 227"/>
                <a:gd name="T13" fmla="*/ 77 h 78"/>
                <a:gd name="T14" fmla="*/ 87 w 227"/>
                <a:gd name="T15" fmla="*/ 67 h 78"/>
                <a:gd name="T16" fmla="*/ 101 w 227"/>
                <a:gd name="T17" fmla="*/ 40 h 78"/>
                <a:gd name="T18" fmla="*/ 116 w 227"/>
                <a:gd name="T19" fmla="*/ 40 h 78"/>
                <a:gd name="T20" fmla="*/ 132 w 227"/>
                <a:gd name="T21" fmla="*/ 57 h 78"/>
                <a:gd name="T22" fmla="*/ 148 w 227"/>
                <a:gd name="T23" fmla="*/ 75 h 78"/>
                <a:gd name="T24" fmla="*/ 192 w 227"/>
                <a:gd name="T25" fmla="*/ 75 h 78"/>
                <a:gd name="T26" fmla="*/ 213 w 227"/>
                <a:gd name="T27" fmla="*/ 49 h 78"/>
                <a:gd name="T28" fmla="*/ 226 w 227"/>
                <a:gd name="T29" fmla="*/ 0 h 78"/>
                <a:gd name="T30" fmla="*/ 195 w 227"/>
                <a:gd name="T31" fmla="*/ 5 h 78"/>
                <a:gd name="T32" fmla="*/ 146 w 227"/>
                <a:gd name="T33" fmla="*/ 6 h 78"/>
                <a:gd name="T34" fmla="*/ 116 w 227"/>
                <a:gd name="T35" fmla="*/ 14 h 78"/>
                <a:gd name="T36" fmla="*/ 102 w 227"/>
                <a:gd name="T37" fmla="*/ 1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78">
                  <a:moveTo>
                    <a:pt x="102" y="14"/>
                  </a:moveTo>
                  <a:lnTo>
                    <a:pt x="77" y="7"/>
                  </a:lnTo>
                  <a:lnTo>
                    <a:pt x="23" y="5"/>
                  </a:lnTo>
                  <a:lnTo>
                    <a:pt x="0" y="2"/>
                  </a:lnTo>
                  <a:lnTo>
                    <a:pt x="7" y="51"/>
                  </a:lnTo>
                  <a:lnTo>
                    <a:pt x="26" y="75"/>
                  </a:lnTo>
                  <a:lnTo>
                    <a:pt x="73" y="77"/>
                  </a:lnTo>
                  <a:lnTo>
                    <a:pt x="87" y="67"/>
                  </a:lnTo>
                  <a:lnTo>
                    <a:pt x="101" y="40"/>
                  </a:lnTo>
                  <a:lnTo>
                    <a:pt x="116" y="40"/>
                  </a:lnTo>
                  <a:lnTo>
                    <a:pt x="132" y="57"/>
                  </a:lnTo>
                  <a:lnTo>
                    <a:pt x="148" y="75"/>
                  </a:lnTo>
                  <a:lnTo>
                    <a:pt x="192" y="75"/>
                  </a:lnTo>
                  <a:lnTo>
                    <a:pt x="213" y="49"/>
                  </a:lnTo>
                  <a:lnTo>
                    <a:pt x="226" y="0"/>
                  </a:lnTo>
                  <a:lnTo>
                    <a:pt x="195" y="5"/>
                  </a:lnTo>
                  <a:lnTo>
                    <a:pt x="146" y="6"/>
                  </a:lnTo>
                  <a:lnTo>
                    <a:pt x="116" y="14"/>
                  </a:lnTo>
                  <a:lnTo>
                    <a:pt x="102" y="14"/>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4" name="Oval 36"/>
            <p:cNvSpPr>
              <a:spLocks noChangeArrowheads="1"/>
            </p:cNvSpPr>
            <p:nvPr/>
          </p:nvSpPr>
          <p:spPr bwMode="auto">
            <a:xfrm>
              <a:off x="3578" y="2172"/>
              <a:ext cx="55" cy="4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5" name="Oval 37"/>
            <p:cNvSpPr>
              <a:spLocks noChangeArrowheads="1"/>
            </p:cNvSpPr>
            <p:nvPr/>
          </p:nvSpPr>
          <p:spPr bwMode="auto">
            <a:xfrm>
              <a:off x="3621" y="2191"/>
              <a:ext cx="12" cy="17"/>
            </a:xfrm>
            <a:prstGeom prst="ellipse">
              <a:avLst/>
            </a:prstGeom>
            <a:solidFill>
              <a:schemeClr val="bg2"/>
            </a:solidFill>
            <a:ln w="12700">
              <a:solidFill>
                <a:srgbClr val="3365FB"/>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6" name="Oval 38"/>
            <p:cNvSpPr>
              <a:spLocks noChangeArrowheads="1"/>
            </p:cNvSpPr>
            <p:nvPr/>
          </p:nvSpPr>
          <p:spPr bwMode="auto">
            <a:xfrm>
              <a:off x="3694" y="2170"/>
              <a:ext cx="54" cy="4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7" name="Oval 39"/>
            <p:cNvSpPr>
              <a:spLocks noChangeArrowheads="1"/>
            </p:cNvSpPr>
            <p:nvPr/>
          </p:nvSpPr>
          <p:spPr bwMode="auto">
            <a:xfrm>
              <a:off x="3728" y="2190"/>
              <a:ext cx="15" cy="17"/>
            </a:xfrm>
            <a:prstGeom prst="ellipse">
              <a:avLst/>
            </a:prstGeom>
            <a:solidFill>
              <a:schemeClr val="bg2"/>
            </a:solidFill>
            <a:ln w="12700">
              <a:solidFill>
                <a:srgbClr val="3365FB"/>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8" name="Freeform 40"/>
            <p:cNvSpPr/>
            <p:nvPr/>
          </p:nvSpPr>
          <p:spPr bwMode="auto">
            <a:xfrm>
              <a:off x="3579" y="2249"/>
              <a:ext cx="159" cy="54"/>
            </a:xfrm>
            <a:custGeom>
              <a:avLst/>
              <a:gdLst>
                <a:gd name="T0" fmla="*/ 69 w 159"/>
                <a:gd name="T1" fmla="*/ 1 h 54"/>
                <a:gd name="T2" fmla="*/ 40 w 159"/>
                <a:gd name="T3" fmla="*/ 9 h 54"/>
                <a:gd name="T4" fmla="*/ 19 w 159"/>
                <a:gd name="T5" fmla="*/ 22 h 54"/>
                <a:gd name="T6" fmla="*/ 12 w 159"/>
                <a:gd name="T7" fmla="*/ 42 h 54"/>
                <a:gd name="T8" fmla="*/ 2 w 159"/>
                <a:gd name="T9" fmla="*/ 46 h 54"/>
                <a:gd name="T10" fmla="*/ 0 w 159"/>
                <a:gd name="T11" fmla="*/ 42 h 54"/>
                <a:gd name="T12" fmla="*/ 1 w 159"/>
                <a:gd name="T13" fmla="*/ 50 h 54"/>
                <a:gd name="T14" fmla="*/ 14 w 159"/>
                <a:gd name="T15" fmla="*/ 49 h 54"/>
                <a:gd name="T16" fmla="*/ 25 w 159"/>
                <a:gd name="T17" fmla="*/ 38 h 54"/>
                <a:gd name="T18" fmla="*/ 37 w 159"/>
                <a:gd name="T19" fmla="*/ 33 h 54"/>
                <a:gd name="T20" fmla="*/ 54 w 159"/>
                <a:gd name="T21" fmla="*/ 33 h 54"/>
                <a:gd name="T22" fmla="*/ 75 w 159"/>
                <a:gd name="T23" fmla="*/ 34 h 54"/>
                <a:gd name="T24" fmla="*/ 78 w 159"/>
                <a:gd name="T25" fmla="*/ 29 h 54"/>
                <a:gd name="T26" fmla="*/ 84 w 159"/>
                <a:gd name="T27" fmla="*/ 36 h 54"/>
                <a:gd name="T28" fmla="*/ 124 w 159"/>
                <a:gd name="T29" fmla="*/ 35 h 54"/>
                <a:gd name="T30" fmla="*/ 137 w 159"/>
                <a:gd name="T31" fmla="*/ 44 h 54"/>
                <a:gd name="T32" fmla="*/ 142 w 159"/>
                <a:gd name="T33" fmla="*/ 53 h 54"/>
                <a:gd name="T34" fmla="*/ 154 w 159"/>
                <a:gd name="T35" fmla="*/ 51 h 54"/>
                <a:gd name="T36" fmla="*/ 158 w 159"/>
                <a:gd name="T37" fmla="*/ 44 h 54"/>
                <a:gd name="T38" fmla="*/ 151 w 159"/>
                <a:gd name="T39" fmla="*/ 46 h 54"/>
                <a:gd name="T40" fmla="*/ 145 w 159"/>
                <a:gd name="T41" fmla="*/ 41 h 54"/>
                <a:gd name="T42" fmla="*/ 140 w 159"/>
                <a:gd name="T43" fmla="*/ 29 h 54"/>
                <a:gd name="T44" fmla="*/ 130 w 159"/>
                <a:gd name="T45" fmla="*/ 19 h 54"/>
                <a:gd name="T46" fmla="*/ 120 w 159"/>
                <a:gd name="T47" fmla="*/ 13 h 54"/>
                <a:gd name="T48" fmla="*/ 99 w 159"/>
                <a:gd name="T49" fmla="*/ 3 h 54"/>
                <a:gd name="T50" fmla="*/ 82 w 159"/>
                <a:gd name="T5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54">
                  <a:moveTo>
                    <a:pt x="69" y="1"/>
                  </a:moveTo>
                  <a:lnTo>
                    <a:pt x="40" y="9"/>
                  </a:lnTo>
                  <a:lnTo>
                    <a:pt x="19" y="22"/>
                  </a:lnTo>
                  <a:lnTo>
                    <a:pt x="12" y="42"/>
                  </a:lnTo>
                  <a:lnTo>
                    <a:pt x="2" y="46"/>
                  </a:lnTo>
                  <a:lnTo>
                    <a:pt x="0" y="42"/>
                  </a:lnTo>
                  <a:lnTo>
                    <a:pt x="1" y="50"/>
                  </a:lnTo>
                  <a:lnTo>
                    <a:pt x="14" y="49"/>
                  </a:lnTo>
                  <a:lnTo>
                    <a:pt x="25" y="38"/>
                  </a:lnTo>
                  <a:lnTo>
                    <a:pt x="37" y="33"/>
                  </a:lnTo>
                  <a:lnTo>
                    <a:pt x="54" y="33"/>
                  </a:lnTo>
                  <a:lnTo>
                    <a:pt x="75" y="34"/>
                  </a:lnTo>
                  <a:lnTo>
                    <a:pt x="78" y="29"/>
                  </a:lnTo>
                  <a:lnTo>
                    <a:pt x="84" y="36"/>
                  </a:lnTo>
                  <a:lnTo>
                    <a:pt x="124" y="35"/>
                  </a:lnTo>
                  <a:lnTo>
                    <a:pt x="137" y="44"/>
                  </a:lnTo>
                  <a:lnTo>
                    <a:pt x="142" y="53"/>
                  </a:lnTo>
                  <a:lnTo>
                    <a:pt x="154" y="51"/>
                  </a:lnTo>
                  <a:lnTo>
                    <a:pt x="158" y="44"/>
                  </a:lnTo>
                  <a:lnTo>
                    <a:pt x="151" y="46"/>
                  </a:lnTo>
                  <a:lnTo>
                    <a:pt x="145" y="41"/>
                  </a:lnTo>
                  <a:lnTo>
                    <a:pt x="140" y="29"/>
                  </a:lnTo>
                  <a:lnTo>
                    <a:pt x="130" y="19"/>
                  </a:lnTo>
                  <a:lnTo>
                    <a:pt x="120" y="13"/>
                  </a:lnTo>
                  <a:lnTo>
                    <a:pt x="99" y="3"/>
                  </a:lnTo>
                  <a:lnTo>
                    <a:pt x="82" y="0"/>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9" name="Freeform 41"/>
            <p:cNvSpPr/>
            <p:nvPr/>
          </p:nvSpPr>
          <p:spPr bwMode="auto">
            <a:xfrm>
              <a:off x="3637" y="2197"/>
              <a:ext cx="87" cy="82"/>
            </a:xfrm>
            <a:custGeom>
              <a:avLst/>
              <a:gdLst>
                <a:gd name="T0" fmla="*/ 0 w 87"/>
                <a:gd name="T1" fmla="*/ 32 h 82"/>
                <a:gd name="T2" fmla="*/ 0 w 87"/>
                <a:gd name="T3" fmla="*/ 50 h 82"/>
                <a:gd name="T4" fmla="*/ 26 w 87"/>
                <a:gd name="T5" fmla="*/ 54 h 82"/>
                <a:gd name="T6" fmla="*/ 71 w 87"/>
                <a:gd name="T7" fmla="*/ 81 h 82"/>
                <a:gd name="T8" fmla="*/ 86 w 87"/>
                <a:gd name="T9" fmla="*/ 75 h 82"/>
                <a:gd name="T10" fmla="*/ 86 w 87"/>
                <a:gd name="T11" fmla="*/ 59 h 82"/>
                <a:gd name="T12" fmla="*/ 39 w 87"/>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87" h="82">
                  <a:moveTo>
                    <a:pt x="0" y="32"/>
                  </a:moveTo>
                  <a:lnTo>
                    <a:pt x="0" y="50"/>
                  </a:lnTo>
                  <a:lnTo>
                    <a:pt x="26" y="54"/>
                  </a:lnTo>
                  <a:lnTo>
                    <a:pt x="71" y="81"/>
                  </a:lnTo>
                  <a:lnTo>
                    <a:pt x="86" y="75"/>
                  </a:lnTo>
                  <a:lnTo>
                    <a:pt x="86" y="59"/>
                  </a:lnTo>
                  <a:lnTo>
                    <a:pt x="39" y="0"/>
                  </a:lnTo>
                </a:path>
              </a:pathLst>
            </a:custGeom>
            <a:solidFill>
              <a:srgbClr val="FFBF5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7610" name="Freeform 42"/>
          <p:cNvSpPr/>
          <p:nvPr/>
        </p:nvSpPr>
        <p:spPr bwMode="auto">
          <a:xfrm>
            <a:off x="395288" y="5124450"/>
            <a:ext cx="487362" cy="1257300"/>
          </a:xfrm>
          <a:custGeom>
            <a:avLst/>
            <a:gdLst>
              <a:gd name="T0" fmla="*/ 115 w 307"/>
              <a:gd name="T1" fmla="*/ 3 h 792"/>
              <a:gd name="T2" fmla="*/ 52 w 307"/>
              <a:gd name="T3" fmla="*/ 37 h 792"/>
              <a:gd name="T4" fmla="*/ 12 w 307"/>
              <a:gd name="T5" fmla="*/ 166 h 792"/>
              <a:gd name="T6" fmla="*/ 5 w 307"/>
              <a:gd name="T7" fmla="*/ 215 h 792"/>
              <a:gd name="T8" fmla="*/ 0 w 307"/>
              <a:gd name="T9" fmla="*/ 321 h 792"/>
              <a:gd name="T10" fmla="*/ 43 w 307"/>
              <a:gd name="T11" fmla="*/ 321 h 792"/>
              <a:gd name="T12" fmla="*/ 45 w 307"/>
              <a:gd name="T13" fmla="*/ 231 h 792"/>
              <a:gd name="T14" fmla="*/ 75 w 307"/>
              <a:gd name="T15" fmla="*/ 151 h 792"/>
              <a:gd name="T16" fmla="*/ 79 w 307"/>
              <a:gd name="T17" fmla="*/ 268 h 792"/>
              <a:gd name="T18" fmla="*/ 72 w 307"/>
              <a:gd name="T19" fmla="*/ 393 h 792"/>
              <a:gd name="T20" fmla="*/ 92 w 307"/>
              <a:gd name="T21" fmla="*/ 397 h 792"/>
              <a:gd name="T22" fmla="*/ 89 w 307"/>
              <a:gd name="T23" fmla="*/ 556 h 792"/>
              <a:gd name="T24" fmla="*/ 85 w 307"/>
              <a:gd name="T25" fmla="*/ 783 h 792"/>
              <a:gd name="T26" fmla="*/ 112 w 307"/>
              <a:gd name="T27" fmla="*/ 791 h 792"/>
              <a:gd name="T28" fmla="*/ 142 w 307"/>
              <a:gd name="T29" fmla="*/ 775 h 792"/>
              <a:gd name="T30" fmla="*/ 168 w 307"/>
              <a:gd name="T31" fmla="*/ 400 h 792"/>
              <a:gd name="T32" fmla="*/ 179 w 307"/>
              <a:gd name="T33" fmla="*/ 617 h 792"/>
              <a:gd name="T34" fmla="*/ 185 w 307"/>
              <a:gd name="T35" fmla="*/ 775 h 792"/>
              <a:gd name="T36" fmla="*/ 222 w 307"/>
              <a:gd name="T37" fmla="*/ 791 h 792"/>
              <a:gd name="T38" fmla="*/ 251 w 307"/>
              <a:gd name="T39" fmla="*/ 787 h 792"/>
              <a:gd name="T40" fmla="*/ 238 w 307"/>
              <a:gd name="T41" fmla="*/ 488 h 792"/>
              <a:gd name="T42" fmla="*/ 240 w 307"/>
              <a:gd name="T43" fmla="*/ 405 h 792"/>
              <a:gd name="T44" fmla="*/ 257 w 307"/>
              <a:gd name="T45" fmla="*/ 403 h 792"/>
              <a:gd name="T46" fmla="*/ 247 w 307"/>
              <a:gd name="T47" fmla="*/ 314 h 792"/>
              <a:gd name="T48" fmla="*/ 254 w 307"/>
              <a:gd name="T49" fmla="*/ 145 h 792"/>
              <a:gd name="T50" fmla="*/ 263 w 307"/>
              <a:gd name="T51" fmla="*/ 214 h 792"/>
              <a:gd name="T52" fmla="*/ 251 w 307"/>
              <a:gd name="T53" fmla="*/ 319 h 792"/>
              <a:gd name="T54" fmla="*/ 292 w 307"/>
              <a:gd name="T55" fmla="*/ 319 h 792"/>
              <a:gd name="T56" fmla="*/ 304 w 307"/>
              <a:gd name="T57" fmla="*/ 224 h 792"/>
              <a:gd name="T58" fmla="*/ 306 w 307"/>
              <a:gd name="T59" fmla="*/ 181 h 792"/>
              <a:gd name="T60" fmla="*/ 272 w 307"/>
              <a:gd name="T61" fmla="*/ 37 h 792"/>
              <a:gd name="T62" fmla="*/ 198 w 307"/>
              <a:gd name="T63" fmla="*/ 0 h 792"/>
              <a:gd name="T64" fmla="*/ 165 w 307"/>
              <a:gd name="T65" fmla="*/ 249 h 792"/>
              <a:gd name="T66" fmla="*/ 115 w 307"/>
              <a:gd name="T67" fmla="*/ 3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7" h="792">
                <a:moveTo>
                  <a:pt x="115" y="3"/>
                </a:moveTo>
                <a:lnTo>
                  <a:pt x="52" y="37"/>
                </a:lnTo>
                <a:lnTo>
                  <a:pt x="12" y="166"/>
                </a:lnTo>
                <a:lnTo>
                  <a:pt x="5" y="215"/>
                </a:lnTo>
                <a:lnTo>
                  <a:pt x="0" y="321"/>
                </a:lnTo>
                <a:lnTo>
                  <a:pt x="43" y="321"/>
                </a:lnTo>
                <a:lnTo>
                  <a:pt x="45" y="231"/>
                </a:lnTo>
                <a:lnTo>
                  <a:pt x="75" y="151"/>
                </a:lnTo>
                <a:lnTo>
                  <a:pt x="79" y="268"/>
                </a:lnTo>
                <a:lnTo>
                  <a:pt x="72" y="393"/>
                </a:lnTo>
                <a:lnTo>
                  <a:pt x="92" y="397"/>
                </a:lnTo>
                <a:lnTo>
                  <a:pt x="89" y="556"/>
                </a:lnTo>
                <a:lnTo>
                  <a:pt x="85" y="783"/>
                </a:lnTo>
                <a:lnTo>
                  <a:pt x="112" y="791"/>
                </a:lnTo>
                <a:lnTo>
                  <a:pt x="142" y="775"/>
                </a:lnTo>
                <a:lnTo>
                  <a:pt x="168" y="400"/>
                </a:lnTo>
                <a:lnTo>
                  <a:pt x="179" y="617"/>
                </a:lnTo>
                <a:lnTo>
                  <a:pt x="185" y="775"/>
                </a:lnTo>
                <a:lnTo>
                  <a:pt x="222" y="791"/>
                </a:lnTo>
                <a:lnTo>
                  <a:pt x="251" y="787"/>
                </a:lnTo>
                <a:lnTo>
                  <a:pt x="238" y="488"/>
                </a:lnTo>
                <a:lnTo>
                  <a:pt x="240" y="405"/>
                </a:lnTo>
                <a:lnTo>
                  <a:pt x="257" y="403"/>
                </a:lnTo>
                <a:lnTo>
                  <a:pt x="247" y="314"/>
                </a:lnTo>
                <a:lnTo>
                  <a:pt x="254" y="145"/>
                </a:lnTo>
                <a:lnTo>
                  <a:pt x="263" y="214"/>
                </a:lnTo>
                <a:lnTo>
                  <a:pt x="251" y="319"/>
                </a:lnTo>
                <a:lnTo>
                  <a:pt x="292" y="319"/>
                </a:lnTo>
                <a:lnTo>
                  <a:pt x="304" y="224"/>
                </a:lnTo>
                <a:lnTo>
                  <a:pt x="306" y="181"/>
                </a:lnTo>
                <a:lnTo>
                  <a:pt x="272" y="37"/>
                </a:lnTo>
                <a:lnTo>
                  <a:pt x="198" y="0"/>
                </a:lnTo>
                <a:lnTo>
                  <a:pt x="165" y="249"/>
                </a:lnTo>
                <a:lnTo>
                  <a:pt x="115" y="3"/>
                </a:lnTo>
              </a:path>
            </a:pathLst>
          </a:custGeom>
          <a:solidFill>
            <a:srgbClr val="000080"/>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round/>
              </a14:hiddenLine>
            </a:ext>
          </a:extLst>
        </p:spPr>
        <p:txBody>
          <a:bodyPr/>
          <a:lstStyle/>
          <a:p>
            <a:endParaRPr lang="zh-CN" altLang="en-US"/>
          </a:p>
        </p:txBody>
      </p:sp>
      <p:sp>
        <p:nvSpPr>
          <p:cNvPr id="237611" name="Text Box 43"/>
          <p:cNvSpPr txBox="1">
            <a:spLocks noChangeArrowheads="1"/>
          </p:cNvSpPr>
          <p:nvPr/>
        </p:nvSpPr>
        <p:spPr bwMode="auto">
          <a:xfrm>
            <a:off x="611188" y="6237288"/>
            <a:ext cx="108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Mallory</a:t>
            </a:r>
            <a:endParaRPr kumimoji="0" lang="en-US" altLang="zh-CN" sz="1800">
              <a:latin typeface="Arial" panose="020B0604020202020204" pitchFamily="34" charset="0"/>
            </a:endParaRPr>
          </a:p>
        </p:txBody>
      </p:sp>
      <p:sp>
        <p:nvSpPr>
          <p:cNvPr id="237612" name="Line 44"/>
          <p:cNvSpPr>
            <a:spLocks noChangeShapeType="1"/>
          </p:cNvSpPr>
          <p:nvPr/>
        </p:nvSpPr>
        <p:spPr bwMode="auto">
          <a:xfrm flipV="1">
            <a:off x="1042988" y="4724400"/>
            <a:ext cx="1584325" cy="122555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7585"/>
                                        </p:tgtEl>
                                        <p:attrNameLst>
                                          <p:attrName>style.visibility</p:attrName>
                                        </p:attrNameLst>
                                      </p:cBhvr>
                                      <p:to>
                                        <p:strVal val="visible"/>
                                      </p:to>
                                    </p:set>
                                    <p:anim calcmode="lin" valueType="num">
                                      <p:cBhvr additive="base">
                                        <p:cTn id="7" dur="500" fill="hold"/>
                                        <p:tgtEl>
                                          <p:spTgt spid="237585"/>
                                        </p:tgtEl>
                                        <p:attrNameLst>
                                          <p:attrName>ppt_x</p:attrName>
                                        </p:attrNameLst>
                                      </p:cBhvr>
                                      <p:tavLst>
                                        <p:tav tm="0">
                                          <p:val>
                                            <p:strVal val="#ppt_x"/>
                                          </p:val>
                                        </p:tav>
                                        <p:tav tm="100000">
                                          <p:val>
                                            <p:strVal val="#ppt_x"/>
                                          </p:val>
                                        </p:tav>
                                      </p:tavLst>
                                    </p:anim>
                                    <p:anim calcmode="lin" valueType="num">
                                      <p:cBhvr additive="base">
                                        <p:cTn id="8" dur="500" fill="hold"/>
                                        <p:tgtEl>
                                          <p:spTgt spid="2375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7584"/>
                                        </p:tgtEl>
                                        <p:attrNameLst>
                                          <p:attrName>style.visibility</p:attrName>
                                        </p:attrNameLst>
                                      </p:cBhvr>
                                      <p:to>
                                        <p:strVal val="visible"/>
                                      </p:to>
                                    </p:set>
                                    <p:anim calcmode="lin" valueType="num">
                                      <p:cBhvr additive="base">
                                        <p:cTn id="11" dur="500" fill="hold"/>
                                        <p:tgtEl>
                                          <p:spTgt spid="237584"/>
                                        </p:tgtEl>
                                        <p:attrNameLst>
                                          <p:attrName>ppt_x</p:attrName>
                                        </p:attrNameLst>
                                      </p:cBhvr>
                                      <p:tavLst>
                                        <p:tav tm="0">
                                          <p:val>
                                            <p:strVal val="#ppt_x"/>
                                          </p:val>
                                        </p:tav>
                                        <p:tav tm="100000">
                                          <p:val>
                                            <p:strVal val="#ppt_x"/>
                                          </p:val>
                                        </p:tav>
                                      </p:tavLst>
                                    </p:anim>
                                    <p:anim calcmode="lin" valueType="num">
                                      <p:cBhvr additive="base">
                                        <p:cTn id="12" dur="500" fill="hold"/>
                                        <p:tgtEl>
                                          <p:spTgt spid="23758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7586"/>
                                        </p:tgtEl>
                                        <p:attrNameLst>
                                          <p:attrName>style.visibility</p:attrName>
                                        </p:attrNameLst>
                                      </p:cBhvr>
                                      <p:to>
                                        <p:strVal val="visible"/>
                                      </p:to>
                                    </p:set>
                                    <p:anim calcmode="lin" valueType="num">
                                      <p:cBhvr additive="base">
                                        <p:cTn id="17" dur="500" fill="hold"/>
                                        <p:tgtEl>
                                          <p:spTgt spid="237586"/>
                                        </p:tgtEl>
                                        <p:attrNameLst>
                                          <p:attrName>ppt_x</p:attrName>
                                        </p:attrNameLst>
                                      </p:cBhvr>
                                      <p:tavLst>
                                        <p:tav tm="0">
                                          <p:val>
                                            <p:strVal val="#ppt_x"/>
                                          </p:val>
                                        </p:tav>
                                        <p:tav tm="100000">
                                          <p:val>
                                            <p:strVal val="#ppt_x"/>
                                          </p:val>
                                        </p:tav>
                                      </p:tavLst>
                                    </p:anim>
                                    <p:anim calcmode="lin" valueType="num">
                                      <p:cBhvr additive="base">
                                        <p:cTn id="18" dur="500" fill="hold"/>
                                        <p:tgtEl>
                                          <p:spTgt spid="23758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7587"/>
                                        </p:tgtEl>
                                        <p:attrNameLst>
                                          <p:attrName>style.visibility</p:attrName>
                                        </p:attrNameLst>
                                      </p:cBhvr>
                                      <p:to>
                                        <p:strVal val="visible"/>
                                      </p:to>
                                    </p:set>
                                    <p:anim calcmode="lin" valueType="num">
                                      <p:cBhvr additive="base">
                                        <p:cTn id="21" dur="500" fill="hold"/>
                                        <p:tgtEl>
                                          <p:spTgt spid="237587"/>
                                        </p:tgtEl>
                                        <p:attrNameLst>
                                          <p:attrName>ppt_x</p:attrName>
                                        </p:attrNameLst>
                                      </p:cBhvr>
                                      <p:tavLst>
                                        <p:tav tm="0">
                                          <p:val>
                                            <p:strVal val="#ppt_x"/>
                                          </p:val>
                                        </p:tav>
                                        <p:tav tm="100000">
                                          <p:val>
                                            <p:strVal val="#ppt_x"/>
                                          </p:val>
                                        </p:tav>
                                      </p:tavLst>
                                    </p:anim>
                                    <p:anim calcmode="lin" valueType="num">
                                      <p:cBhvr additive="base">
                                        <p:cTn id="22" dur="500" fill="hold"/>
                                        <p:tgtEl>
                                          <p:spTgt spid="23758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7589"/>
                                        </p:tgtEl>
                                        <p:attrNameLst>
                                          <p:attrName>style.visibility</p:attrName>
                                        </p:attrNameLst>
                                      </p:cBhvr>
                                      <p:to>
                                        <p:strVal val="visible"/>
                                      </p:to>
                                    </p:set>
                                    <p:anim calcmode="lin" valueType="num">
                                      <p:cBhvr additive="base">
                                        <p:cTn id="27" dur="500" fill="hold"/>
                                        <p:tgtEl>
                                          <p:spTgt spid="237589"/>
                                        </p:tgtEl>
                                        <p:attrNameLst>
                                          <p:attrName>ppt_x</p:attrName>
                                        </p:attrNameLst>
                                      </p:cBhvr>
                                      <p:tavLst>
                                        <p:tav tm="0">
                                          <p:val>
                                            <p:strVal val="#ppt_x"/>
                                          </p:val>
                                        </p:tav>
                                        <p:tav tm="100000">
                                          <p:val>
                                            <p:strVal val="#ppt_x"/>
                                          </p:val>
                                        </p:tav>
                                      </p:tavLst>
                                    </p:anim>
                                    <p:anim calcmode="lin" valueType="num">
                                      <p:cBhvr additive="base">
                                        <p:cTn id="28" dur="500" fill="hold"/>
                                        <p:tgtEl>
                                          <p:spTgt spid="23758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7588"/>
                                        </p:tgtEl>
                                        <p:attrNameLst>
                                          <p:attrName>style.visibility</p:attrName>
                                        </p:attrNameLst>
                                      </p:cBhvr>
                                      <p:to>
                                        <p:strVal val="visible"/>
                                      </p:to>
                                    </p:set>
                                    <p:anim calcmode="lin" valueType="num">
                                      <p:cBhvr additive="base">
                                        <p:cTn id="31" dur="500" fill="hold"/>
                                        <p:tgtEl>
                                          <p:spTgt spid="237588"/>
                                        </p:tgtEl>
                                        <p:attrNameLst>
                                          <p:attrName>ppt_x</p:attrName>
                                        </p:attrNameLst>
                                      </p:cBhvr>
                                      <p:tavLst>
                                        <p:tav tm="0">
                                          <p:val>
                                            <p:strVal val="#ppt_x"/>
                                          </p:val>
                                        </p:tav>
                                        <p:tav tm="100000">
                                          <p:val>
                                            <p:strVal val="#ppt_x"/>
                                          </p:val>
                                        </p:tav>
                                      </p:tavLst>
                                    </p:anim>
                                    <p:anim calcmode="lin" valueType="num">
                                      <p:cBhvr additive="base">
                                        <p:cTn id="32" dur="500" fill="hold"/>
                                        <p:tgtEl>
                                          <p:spTgt spid="23758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37590"/>
                                        </p:tgtEl>
                                        <p:attrNameLst>
                                          <p:attrName>style.visibility</p:attrName>
                                        </p:attrNameLst>
                                      </p:cBhvr>
                                      <p:to>
                                        <p:strVal val="visible"/>
                                      </p:to>
                                    </p:set>
                                    <p:anim calcmode="lin" valueType="num">
                                      <p:cBhvr>
                                        <p:cTn id="37" dur="500" fill="hold"/>
                                        <p:tgtEl>
                                          <p:spTgt spid="237590"/>
                                        </p:tgtEl>
                                        <p:attrNameLst>
                                          <p:attrName>ppt_w</p:attrName>
                                        </p:attrNameLst>
                                      </p:cBhvr>
                                      <p:tavLst>
                                        <p:tav tm="0">
                                          <p:val>
                                            <p:strVal val="#ppt_w*0.70"/>
                                          </p:val>
                                        </p:tav>
                                        <p:tav tm="100000">
                                          <p:val>
                                            <p:strVal val="#ppt_w"/>
                                          </p:val>
                                        </p:tav>
                                      </p:tavLst>
                                    </p:anim>
                                    <p:anim calcmode="lin" valueType="num">
                                      <p:cBhvr>
                                        <p:cTn id="38" dur="500" fill="hold"/>
                                        <p:tgtEl>
                                          <p:spTgt spid="237590"/>
                                        </p:tgtEl>
                                        <p:attrNameLst>
                                          <p:attrName>ppt_h</p:attrName>
                                        </p:attrNameLst>
                                      </p:cBhvr>
                                      <p:tavLst>
                                        <p:tav tm="0">
                                          <p:val>
                                            <p:strVal val="#ppt_h"/>
                                          </p:val>
                                        </p:tav>
                                        <p:tav tm="100000">
                                          <p:val>
                                            <p:strVal val="#ppt_h"/>
                                          </p:val>
                                        </p:tav>
                                      </p:tavLst>
                                    </p:anim>
                                    <p:animEffect transition="in" filter="fade">
                                      <p:cBhvr>
                                        <p:cTn id="39" dur="500"/>
                                        <p:tgtEl>
                                          <p:spTgt spid="237590"/>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37591"/>
                                        </p:tgtEl>
                                        <p:attrNameLst>
                                          <p:attrName>style.visibility</p:attrName>
                                        </p:attrNameLst>
                                      </p:cBhvr>
                                      <p:to>
                                        <p:strVal val="visible"/>
                                      </p:to>
                                    </p:set>
                                    <p:anim calcmode="lin" valueType="num">
                                      <p:cBhvr>
                                        <p:cTn id="42" dur="500" fill="hold"/>
                                        <p:tgtEl>
                                          <p:spTgt spid="237591"/>
                                        </p:tgtEl>
                                        <p:attrNameLst>
                                          <p:attrName>ppt_w</p:attrName>
                                        </p:attrNameLst>
                                      </p:cBhvr>
                                      <p:tavLst>
                                        <p:tav tm="0">
                                          <p:val>
                                            <p:strVal val="#ppt_w*0.70"/>
                                          </p:val>
                                        </p:tav>
                                        <p:tav tm="100000">
                                          <p:val>
                                            <p:strVal val="#ppt_w"/>
                                          </p:val>
                                        </p:tav>
                                      </p:tavLst>
                                    </p:anim>
                                    <p:anim calcmode="lin" valueType="num">
                                      <p:cBhvr>
                                        <p:cTn id="43" dur="500" fill="hold"/>
                                        <p:tgtEl>
                                          <p:spTgt spid="237591"/>
                                        </p:tgtEl>
                                        <p:attrNameLst>
                                          <p:attrName>ppt_h</p:attrName>
                                        </p:attrNameLst>
                                      </p:cBhvr>
                                      <p:tavLst>
                                        <p:tav tm="0">
                                          <p:val>
                                            <p:strVal val="#ppt_h"/>
                                          </p:val>
                                        </p:tav>
                                        <p:tav tm="100000">
                                          <p:val>
                                            <p:strVal val="#ppt_h"/>
                                          </p:val>
                                        </p:tav>
                                      </p:tavLst>
                                    </p:anim>
                                    <p:animEffect transition="in" filter="fade">
                                      <p:cBhvr>
                                        <p:cTn id="44" dur="500"/>
                                        <p:tgtEl>
                                          <p:spTgt spid="23759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7593"/>
                                        </p:tgtEl>
                                        <p:attrNameLst>
                                          <p:attrName>style.visibility</p:attrName>
                                        </p:attrNameLst>
                                      </p:cBhvr>
                                      <p:to>
                                        <p:strVal val="visible"/>
                                      </p:to>
                                    </p:set>
                                    <p:anim calcmode="lin" valueType="num">
                                      <p:cBhvr additive="base">
                                        <p:cTn id="49" dur="500" fill="hold"/>
                                        <p:tgtEl>
                                          <p:spTgt spid="237593"/>
                                        </p:tgtEl>
                                        <p:attrNameLst>
                                          <p:attrName>ppt_x</p:attrName>
                                        </p:attrNameLst>
                                      </p:cBhvr>
                                      <p:tavLst>
                                        <p:tav tm="0">
                                          <p:val>
                                            <p:strVal val="#ppt_x"/>
                                          </p:val>
                                        </p:tav>
                                        <p:tav tm="100000">
                                          <p:val>
                                            <p:strVal val="#ppt_x"/>
                                          </p:val>
                                        </p:tav>
                                      </p:tavLst>
                                    </p:anim>
                                    <p:anim calcmode="lin" valueType="num">
                                      <p:cBhvr additive="base">
                                        <p:cTn id="50" dur="500" fill="hold"/>
                                        <p:tgtEl>
                                          <p:spTgt spid="23759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7592"/>
                                        </p:tgtEl>
                                        <p:attrNameLst>
                                          <p:attrName>style.visibility</p:attrName>
                                        </p:attrNameLst>
                                      </p:cBhvr>
                                      <p:to>
                                        <p:strVal val="visible"/>
                                      </p:to>
                                    </p:set>
                                    <p:anim calcmode="lin" valueType="num">
                                      <p:cBhvr additive="base">
                                        <p:cTn id="53" dur="500" fill="hold"/>
                                        <p:tgtEl>
                                          <p:spTgt spid="237592"/>
                                        </p:tgtEl>
                                        <p:attrNameLst>
                                          <p:attrName>ppt_x</p:attrName>
                                        </p:attrNameLst>
                                      </p:cBhvr>
                                      <p:tavLst>
                                        <p:tav tm="0">
                                          <p:val>
                                            <p:strVal val="#ppt_x"/>
                                          </p:val>
                                        </p:tav>
                                        <p:tav tm="100000">
                                          <p:val>
                                            <p:strVal val="#ppt_x"/>
                                          </p:val>
                                        </p:tav>
                                      </p:tavLst>
                                    </p:anim>
                                    <p:anim calcmode="lin" valueType="num">
                                      <p:cBhvr additive="base">
                                        <p:cTn id="54" dur="500" fill="hold"/>
                                        <p:tgtEl>
                                          <p:spTgt spid="23759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7595"/>
                                        </p:tgtEl>
                                        <p:attrNameLst>
                                          <p:attrName>style.visibility</p:attrName>
                                        </p:attrNameLst>
                                      </p:cBhvr>
                                      <p:to>
                                        <p:strVal val="visible"/>
                                      </p:to>
                                    </p:set>
                                    <p:anim calcmode="lin" valueType="num">
                                      <p:cBhvr additive="base">
                                        <p:cTn id="59" dur="500" fill="hold"/>
                                        <p:tgtEl>
                                          <p:spTgt spid="237595"/>
                                        </p:tgtEl>
                                        <p:attrNameLst>
                                          <p:attrName>ppt_x</p:attrName>
                                        </p:attrNameLst>
                                      </p:cBhvr>
                                      <p:tavLst>
                                        <p:tav tm="0">
                                          <p:val>
                                            <p:strVal val="#ppt_x"/>
                                          </p:val>
                                        </p:tav>
                                        <p:tav tm="100000">
                                          <p:val>
                                            <p:strVal val="#ppt_x"/>
                                          </p:val>
                                        </p:tav>
                                      </p:tavLst>
                                    </p:anim>
                                    <p:anim calcmode="lin" valueType="num">
                                      <p:cBhvr additive="base">
                                        <p:cTn id="60" dur="500" fill="hold"/>
                                        <p:tgtEl>
                                          <p:spTgt spid="23759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7594"/>
                                        </p:tgtEl>
                                        <p:attrNameLst>
                                          <p:attrName>style.visibility</p:attrName>
                                        </p:attrNameLst>
                                      </p:cBhvr>
                                      <p:to>
                                        <p:strVal val="visible"/>
                                      </p:to>
                                    </p:set>
                                    <p:anim calcmode="lin" valueType="num">
                                      <p:cBhvr additive="base">
                                        <p:cTn id="63" dur="500" fill="hold"/>
                                        <p:tgtEl>
                                          <p:spTgt spid="237594"/>
                                        </p:tgtEl>
                                        <p:attrNameLst>
                                          <p:attrName>ppt_x</p:attrName>
                                        </p:attrNameLst>
                                      </p:cBhvr>
                                      <p:tavLst>
                                        <p:tav tm="0">
                                          <p:val>
                                            <p:strVal val="#ppt_x"/>
                                          </p:val>
                                        </p:tav>
                                        <p:tav tm="100000">
                                          <p:val>
                                            <p:strVal val="#ppt_x"/>
                                          </p:val>
                                        </p:tav>
                                      </p:tavLst>
                                    </p:anim>
                                    <p:anim calcmode="lin" valueType="num">
                                      <p:cBhvr additive="base">
                                        <p:cTn id="64" dur="500" fill="hold"/>
                                        <p:tgtEl>
                                          <p:spTgt spid="23759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37597"/>
                                        </p:tgtEl>
                                        <p:attrNameLst>
                                          <p:attrName>style.visibility</p:attrName>
                                        </p:attrNameLst>
                                      </p:cBhvr>
                                      <p:to>
                                        <p:strVal val="visible"/>
                                      </p:to>
                                    </p:set>
                                    <p:anim calcmode="lin" valueType="num">
                                      <p:cBhvr additive="base">
                                        <p:cTn id="69" dur="500" fill="hold"/>
                                        <p:tgtEl>
                                          <p:spTgt spid="237597"/>
                                        </p:tgtEl>
                                        <p:attrNameLst>
                                          <p:attrName>ppt_x</p:attrName>
                                        </p:attrNameLst>
                                      </p:cBhvr>
                                      <p:tavLst>
                                        <p:tav tm="0">
                                          <p:val>
                                            <p:strVal val="#ppt_x"/>
                                          </p:val>
                                        </p:tav>
                                        <p:tav tm="100000">
                                          <p:val>
                                            <p:strVal val="#ppt_x"/>
                                          </p:val>
                                        </p:tav>
                                      </p:tavLst>
                                    </p:anim>
                                    <p:anim calcmode="lin" valueType="num">
                                      <p:cBhvr additive="base">
                                        <p:cTn id="70" dur="500" fill="hold"/>
                                        <p:tgtEl>
                                          <p:spTgt spid="23759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7596"/>
                                        </p:tgtEl>
                                        <p:attrNameLst>
                                          <p:attrName>style.visibility</p:attrName>
                                        </p:attrNameLst>
                                      </p:cBhvr>
                                      <p:to>
                                        <p:strVal val="visible"/>
                                      </p:to>
                                    </p:set>
                                    <p:anim calcmode="lin" valueType="num">
                                      <p:cBhvr additive="base">
                                        <p:cTn id="73" dur="500" fill="hold"/>
                                        <p:tgtEl>
                                          <p:spTgt spid="237596"/>
                                        </p:tgtEl>
                                        <p:attrNameLst>
                                          <p:attrName>ppt_x</p:attrName>
                                        </p:attrNameLst>
                                      </p:cBhvr>
                                      <p:tavLst>
                                        <p:tav tm="0">
                                          <p:val>
                                            <p:strVal val="#ppt_x"/>
                                          </p:val>
                                        </p:tav>
                                        <p:tav tm="100000">
                                          <p:val>
                                            <p:strVal val="#ppt_x"/>
                                          </p:val>
                                        </p:tav>
                                      </p:tavLst>
                                    </p:anim>
                                    <p:anim calcmode="lin" valueType="num">
                                      <p:cBhvr additive="base">
                                        <p:cTn id="74" dur="500" fill="hold"/>
                                        <p:tgtEl>
                                          <p:spTgt spid="2375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4" grpId="0" animBg="1"/>
      <p:bldP spid="237585" grpId="0"/>
      <p:bldP spid="237586" grpId="0" animBg="1"/>
      <p:bldP spid="237587" grpId="0"/>
      <p:bldP spid="237588" grpId="0" animBg="1"/>
      <p:bldP spid="237589" grpId="0"/>
      <p:bldP spid="237590" grpId="0" animBg="1"/>
      <p:bldP spid="237591" grpId="0" animBg="1"/>
      <p:bldP spid="237592" grpId="0" animBg="1"/>
      <p:bldP spid="237593" grpId="0"/>
      <p:bldP spid="237594" grpId="0" animBg="1"/>
      <p:bldP spid="237595" grpId="0"/>
      <p:bldP spid="237596" grpId="0" animBg="1"/>
      <p:bldP spid="237597"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21" name="Rectangle 29"/>
          <p:cNvSpPr>
            <a:spLocks noGrp="1" noChangeArrowheads="1"/>
          </p:cNvSpPr>
          <p:nvPr>
            <p:ph idx="1"/>
          </p:nvPr>
        </p:nvSpPr>
        <p:spPr/>
        <p:txBody>
          <a:bodyPr/>
          <a:lstStyle/>
          <a:p>
            <a:r>
              <a:rPr lang="zh-CN" altLang="en-US" smtClean="0"/>
              <a:t>旧的会话密钥仍有用－解决方案：时戳</a:t>
            </a:r>
            <a:endParaRPr lang="zh-CN" altLang="en-US"/>
          </a:p>
        </p:txBody>
      </p:sp>
      <p:sp>
        <p:nvSpPr>
          <p:cNvPr id="238594" name="Rectangle 2"/>
          <p:cNvSpPr>
            <a:spLocks noGrp="1" noChangeArrowheads="1"/>
          </p:cNvSpPr>
          <p:nvPr>
            <p:ph type="title"/>
          </p:nvPr>
        </p:nvSpPr>
        <p:spPr/>
        <p:txBody>
          <a:bodyPr>
            <a:normAutofit fontScale="90000"/>
          </a:bodyPr>
          <a:lstStyle/>
          <a:p>
            <a:r>
              <a:rPr lang="en-US" altLang="zh-CN" smtClean="0"/>
              <a:t>Needham</a:t>
            </a:r>
            <a:r>
              <a:rPr lang="zh-CN" altLang="en-US" smtClean="0"/>
              <a:t>－</a:t>
            </a:r>
            <a:r>
              <a:rPr lang="en-US" altLang="zh-CN" smtClean="0"/>
              <a:t>Schroeder</a:t>
            </a:r>
            <a:r>
              <a:rPr lang="zh-CN" altLang="en-US" smtClean="0"/>
              <a:t>协议补充方案</a:t>
            </a:r>
            <a:endParaRPr lang="zh-CN" altLang="en-US"/>
          </a:p>
        </p:txBody>
      </p:sp>
      <p:grpSp>
        <p:nvGrpSpPr>
          <p:cNvPr id="238595" name="Group 3"/>
          <p:cNvGrpSpPr/>
          <p:nvPr/>
        </p:nvGrpSpPr>
        <p:grpSpPr bwMode="auto">
          <a:xfrm>
            <a:off x="4140200" y="2492375"/>
            <a:ext cx="603250" cy="604838"/>
            <a:chOff x="229" y="1077"/>
            <a:chExt cx="380" cy="517"/>
          </a:xfrm>
        </p:grpSpPr>
        <p:pic>
          <p:nvPicPr>
            <p:cNvPr id="238596" name="Picture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7"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598" name="Group 6"/>
          <p:cNvGrpSpPr/>
          <p:nvPr/>
        </p:nvGrpSpPr>
        <p:grpSpPr bwMode="auto">
          <a:xfrm>
            <a:off x="6732588" y="4725988"/>
            <a:ext cx="603250" cy="604837"/>
            <a:chOff x="229" y="1077"/>
            <a:chExt cx="380" cy="517"/>
          </a:xfrm>
        </p:grpSpPr>
        <p:pic>
          <p:nvPicPr>
            <p:cNvPr id="238599"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0"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601" name="Group 9"/>
          <p:cNvGrpSpPr/>
          <p:nvPr/>
        </p:nvGrpSpPr>
        <p:grpSpPr bwMode="auto">
          <a:xfrm>
            <a:off x="1404938" y="4652963"/>
            <a:ext cx="603250" cy="604837"/>
            <a:chOff x="229" y="1077"/>
            <a:chExt cx="380" cy="517"/>
          </a:xfrm>
        </p:grpSpPr>
        <p:pic>
          <p:nvPicPr>
            <p:cNvPr id="238602" name="Picture 1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3"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8604" name="Text Box 12"/>
          <p:cNvSpPr txBox="1">
            <a:spLocks noChangeArrowheads="1"/>
          </p:cNvSpPr>
          <p:nvPr/>
        </p:nvSpPr>
        <p:spPr bwMode="auto">
          <a:xfrm>
            <a:off x="1116013" y="522922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Alice (A)</a:t>
            </a:r>
            <a:endParaRPr kumimoji="0" lang="en-US" altLang="zh-CN" sz="1800">
              <a:latin typeface="Arial" panose="020B0604020202020204" pitchFamily="34" charset="0"/>
            </a:endParaRPr>
          </a:p>
        </p:txBody>
      </p:sp>
      <p:sp>
        <p:nvSpPr>
          <p:cNvPr id="238605" name="Text Box 13"/>
          <p:cNvSpPr txBox="1">
            <a:spLocks noChangeArrowheads="1"/>
          </p:cNvSpPr>
          <p:nvPr/>
        </p:nvSpPr>
        <p:spPr bwMode="auto">
          <a:xfrm>
            <a:off x="6589713" y="53736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Bob (B)</a:t>
            </a:r>
            <a:endParaRPr kumimoji="0" lang="en-US" altLang="zh-CN" sz="1800">
              <a:latin typeface="Arial" panose="020B0604020202020204" pitchFamily="34" charset="0"/>
            </a:endParaRPr>
          </a:p>
        </p:txBody>
      </p:sp>
      <p:sp>
        <p:nvSpPr>
          <p:cNvPr id="238606" name="Text Box 14"/>
          <p:cNvSpPr txBox="1">
            <a:spLocks noChangeArrowheads="1"/>
          </p:cNvSpPr>
          <p:nvPr/>
        </p:nvSpPr>
        <p:spPr bwMode="auto">
          <a:xfrm>
            <a:off x="3852863" y="30686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solidFill>
                  <a:srgbClr val="CC0000"/>
                </a:solidFill>
                <a:latin typeface="Arial" panose="020B0604020202020204" pitchFamily="34" charset="0"/>
              </a:rPr>
              <a:t>Trent (T)</a:t>
            </a:r>
            <a:endParaRPr kumimoji="0" lang="en-US" altLang="zh-CN" sz="1800">
              <a:solidFill>
                <a:srgbClr val="CC0000"/>
              </a:solidFill>
              <a:latin typeface="Arial" panose="020B0604020202020204" pitchFamily="34" charset="0"/>
            </a:endParaRPr>
          </a:p>
        </p:txBody>
      </p:sp>
      <p:sp>
        <p:nvSpPr>
          <p:cNvPr id="238607" name="Line 15"/>
          <p:cNvSpPr>
            <a:spLocks noChangeShapeType="1"/>
          </p:cNvSpPr>
          <p:nvPr/>
        </p:nvSpPr>
        <p:spPr bwMode="auto">
          <a:xfrm flipV="1">
            <a:off x="1620838" y="2925763"/>
            <a:ext cx="2303462" cy="172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08" name="Text Box 16"/>
          <p:cNvSpPr txBox="1">
            <a:spLocks noChangeArrowheads="1"/>
          </p:cNvSpPr>
          <p:nvPr/>
        </p:nvSpPr>
        <p:spPr bwMode="auto">
          <a:xfrm rot="-2282823">
            <a:off x="1692275" y="3573463"/>
            <a:ext cx="1296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A, B, R</a:t>
            </a:r>
            <a:r>
              <a:rPr kumimoji="0" lang="en-US" altLang="zh-CN" sz="1800" baseline="-25000">
                <a:latin typeface="Arial" panose="020B0604020202020204" pitchFamily="34" charset="0"/>
              </a:rPr>
              <a:t>A</a:t>
            </a:r>
            <a:endParaRPr kumimoji="0" lang="en-US" altLang="zh-CN" sz="1800" baseline="-25000">
              <a:latin typeface="Arial" panose="020B0604020202020204" pitchFamily="34" charset="0"/>
            </a:endParaRPr>
          </a:p>
        </p:txBody>
      </p:sp>
      <p:sp>
        <p:nvSpPr>
          <p:cNvPr id="238609" name="Line 17"/>
          <p:cNvSpPr>
            <a:spLocks noChangeShapeType="1"/>
          </p:cNvSpPr>
          <p:nvPr/>
        </p:nvSpPr>
        <p:spPr bwMode="auto">
          <a:xfrm flipH="1">
            <a:off x="2124075" y="3357563"/>
            <a:ext cx="1800225" cy="14398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0" name="Text Box 18"/>
          <p:cNvSpPr txBox="1">
            <a:spLocks noChangeArrowheads="1"/>
          </p:cNvSpPr>
          <p:nvPr/>
        </p:nvSpPr>
        <p:spPr bwMode="auto">
          <a:xfrm rot="-2420035">
            <a:off x="2124075" y="39338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A</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en-US" altLang="zh-CN" sz="1800">
                <a:latin typeface="Arial" panose="020B0604020202020204" pitchFamily="34" charset="0"/>
              </a:rPr>
              <a:t>,B,K,E</a:t>
            </a:r>
            <a:r>
              <a:rPr kumimoji="0" lang="en-US" altLang="zh-CN" sz="1800" baseline="-25000">
                <a:latin typeface="Arial" panose="020B0604020202020204" pitchFamily="34" charset="0"/>
              </a:rPr>
              <a:t>B</a:t>
            </a:r>
            <a:r>
              <a:rPr kumimoji="0" lang="en-US" altLang="zh-CN" sz="1800">
                <a:latin typeface="Arial" panose="020B0604020202020204" pitchFamily="34" charset="0"/>
              </a:rPr>
              <a:t>(K,A,T))</a:t>
            </a:r>
            <a:endParaRPr kumimoji="0" lang="en-US" altLang="zh-CN" sz="1800" baseline="-25000">
              <a:latin typeface="Arial" panose="020B0604020202020204" pitchFamily="34" charset="0"/>
            </a:endParaRPr>
          </a:p>
        </p:txBody>
      </p:sp>
      <p:sp>
        <p:nvSpPr>
          <p:cNvPr id="238611" name="Line 19"/>
          <p:cNvSpPr>
            <a:spLocks noChangeShapeType="1"/>
          </p:cNvSpPr>
          <p:nvPr/>
        </p:nvSpPr>
        <p:spPr bwMode="auto">
          <a:xfrm>
            <a:off x="2268538" y="4941888"/>
            <a:ext cx="432117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2" name="Text Box 20"/>
          <p:cNvSpPr txBox="1">
            <a:spLocks noChangeArrowheads="1"/>
          </p:cNvSpPr>
          <p:nvPr/>
        </p:nvSpPr>
        <p:spPr bwMode="auto">
          <a:xfrm>
            <a:off x="3059113" y="45815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B</a:t>
            </a:r>
            <a:r>
              <a:rPr kumimoji="0" lang="en-US" altLang="zh-CN" sz="1800">
                <a:latin typeface="Arial" panose="020B0604020202020204" pitchFamily="34" charset="0"/>
              </a:rPr>
              <a:t>(K,A,T</a:t>
            </a:r>
            <a:r>
              <a:rPr kumimoji="0" lang="zh-CN" altLang="en-US" sz="1800">
                <a:latin typeface="Arial" panose="020B0604020202020204" pitchFamily="34" charset="0"/>
              </a:rPr>
              <a:t>）</a:t>
            </a:r>
            <a:endParaRPr kumimoji="0" lang="zh-CN" altLang="en-US" sz="1800" baseline="-25000">
              <a:latin typeface="Arial" panose="020B0604020202020204" pitchFamily="34" charset="0"/>
            </a:endParaRPr>
          </a:p>
        </p:txBody>
      </p:sp>
      <p:sp>
        <p:nvSpPr>
          <p:cNvPr id="238613" name="Oval 21"/>
          <p:cNvSpPr>
            <a:spLocks noChangeArrowheads="1"/>
          </p:cNvSpPr>
          <p:nvPr/>
        </p:nvSpPr>
        <p:spPr bwMode="auto">
          <a:xfrm>
            <a:off x="396875" y="4510088"/>
            <a:ext cx="792163" cy="719137"/>
          </a:xfrm>
          <a:prstGeom prst="ellipse">
            <a:avLst/>
          </a:prstGeom>
          <a:gradFill rotWithShape="1">
            <a:gsLst>
              <a:gs pos="0">
                <a:schemeClr val="accent1">
                  <a:gamma/>
                  <a:shade val="46275"/>
                  <a:invGamma/>
                </a:schemeClr>
              </a:gs>
              <a:gs pos="100000">
                <a:schemeClr val="accent1"/>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anose="020B0604020202020204" pitchFamily="34" charset="0"/>
              </a:rPr>
              <a:t>K</a:t>
            </a:r>
            <a:endParaRPr kumimoji="0" lang="en-US" altLang="zh-CN" sz="1800">
              <a:solidFill>
                <a:srgbClr val="CC0000"/>
              </a:solidFill>
              <a:latin typeface="Arial" panose="020B0604020202020204" pitchFamily="34" charset="0"/>
            </a:endParaRPr>
          </a:p>
        </p:txBody>
      </p:sp>
      <p:sp>
        <p:nvSpPr>
          <p:cNvPr id="238614" name="Oval 22"/>
          <p:cNvSpPr>
            <a:spLocks noChangeArrowheads="1"/>
          </p:cNvSpPr>
          <p:nvPr/>
        </p:nvSpPr>
        <p:spPr bwMode="auto">
          <a:xfrm>
            <a:off x="7524750" y="4797425"/>
            <a:ext cx="792163" cy="719138"/>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anose="020B0604020202020204" pitchFamily="34" charset="0"/>
              </a:rPr>
              <a:t>K</a:t>
            </a:r>
            <a:endParaRPr kumimoji="0" lang="en-US" altLang="zh-CN" sz="1800">
              <a:solidFill>
                <a:srgbClr val="CC0000"/>
              </a:solidFill>
              <a:latin typeface="Arial" panose="020B0604020202020204" pitchFamily="34" charset="0"/>
            </a:endParaRPr>
          </a:p>
        </p:txBody>
      </p:sp>
      <p:sp>
        <p:nvSpPr>
          <p:cNvPr id="238615" name="Line 23"/>
          <p:cNvSpPr>
            <a:spLocks noChangeShapeType="1"/>
          </p:cNvSpPr>
          <p:nvPr/>
        </p:nvSpPr>
        <p:spPr bwMode="auto">
          <a:xfrm flipH="1">
            <a:off x="2268538" y="5300663"/>
            <a:ext cx="424815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6" name="Text Box 24"/>
          <p:cNvSpPr txBox="1">
            <a:spLocks noChangeArrowheads="1"/>
          </p:cNvSpPr>
          <p:nvPr/>
        </p:nvSpPr>
        <p:spPr bwMode="auto">
          <a:xfrm>
            <a:off x="3132138" y="4941888"/>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K</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zh-CN" altLang="en-US" sz="1800">
                <a:latin typeface="Arial" panose="020B0604020202020204" pitchFamily="34" charset="0"/>
              </a:rPr>
              <a:t>）</a:t>
            </a:r>
            <a:endParaRPr kumimoji="0" lang="zh-CN" altLang="en-US" sz="1800" baseline="-25000">
              <a:latin typeface="Arial" panose="020B0604020202020204" pitchFamily="34" charset="0"/>
            </a:endParaRPr>
          </a:p>
        </p:txBody>
      </p:sp>
      <p:sp>
        <p:nvSpPr>
          <p:cNvPr id="238617" name="Line 25"/>
          <p:cNvSpPr>
            <a:spLocks noChangeShapeType="1"/>
          </p:cNvSpPr>
          <p:nvPr/>
        </p:nvSpPr>
        <p:spPr bwMode="auto">
          <a:xfrm flipH="1">
            <a:off x="2268538" y="5661025"/>
            <a:ext cx="4248150"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8" name="Text Box 26"/>
          <p:cNvSpPr txBox="1">
            <a:spLocks noChangeArrowheads="1"/>
          </p:cNvSpPr>
          <p:nvPr/>
        </p:nvSpPr>
        <p:spPr bwMode="auto">
          <a:xfrm>
            <a:off x="3059113" y="53006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K</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zh-CN" altLang="en-US" sz="1800">
                <a:latin typeface="Arial" panose="020B0604020202020204" pitchFamily="34" charset="0"/>
              </a:rPr>
              <a:t>－</a:t>
            </a:r>
            <a:r>
              <a:rPr kumimoji="0" lang="en-US" altLang="zh-CN" sz="1800">
                <a:latin typeface="Arial" panose="020B0604020202020204" pitchFamily="34" charset="0"/>
              </a:rPr>
              <a:t>1</a:t>
            </a:r>
            <a:r>
              <a:rPr kumimoji="0" lang="zh-CN" altLang="en-US" sz="1800">
                <a:latin typeface="Arial" panose="020B0604020202020204" pitchFamily="34" charset="0"/>
              </a:rPr>
              <a:t>）</a:t>
            </a:r>
            <a:endParaRPr kumimoji="0" lang="zh-CN" altLang="en-US" sz="1800" baseline="-25000">
              <a:latin typeface="Arial" panose="020B0604020202020204" pitchFamily="34" charset="0"/>
            </a:endParaRPr>
          </a:p>
        </p:txBody>
      </p:sp>
      <p:sp>
        <p:nvSpPr>
          <p:cNvPr id="238619" name="Line 27"/>
          <p:cNvSpPr>
            <a:spLocks noChangeShapeType="1"/>
          </p:cNvSpPr>
          <p:nvPr/>
        </p:nvSpPr>
        <p:spPr bwMode="auto">
          <a:xfrm flipH="1">
            <a:off x="2268538" y="6092825"/>
            <a:ext cx="4248150"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20" name="Text Box 28"/>
          <p:cNvSpPr txBox="1">
            <a:spLocks noChangeArrowheads="1"/>
          </p:cNvSpPr>
          <p:nvPr/>
        </p:nvSpPr>
        <p:spPr bwMode="auto">
          <a:xfrm>
            <a:off x="3059113" y="57324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K</a:t>
            </a:r>
            <a:r>
              <a:rPr kumimoji="0" lang="en-US" altLang="zh-CN" sz="1800">
                <a:latin typeface="Arial" panose="020B0604020202020204" pitchFamily="34" charset="0"/>
              </a:rPr>
              <a:t>(M={I Love XXX})</a:t>
            </a:r>
            <a:endParaRPr kumimoji="0" lang="en-US" altLang="zh-CN" sz="1800" baseline="-25000">
              <a:latin typeface="Arial" panose="020B0604020202020204"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608"/>
                                        </p:tgtEl>
                                        <p:attrNameLst>
                                          <p:attrName>style.visibility</p:attrName>
                                        </p:attrNameLst>
                                      </p:cBhvr>
                                      <p:to>
                                        <p:strVal val="visible"/>
                                      </p:to>
                                    </p:set>
                                    <p:anim calcmode="lin" valueType="num">
                                      <p:cBhvr additive="base">
                                        <p:cTn id="7" dur="500" fill="hold"/>
                                        <p:tgtEl>
                                          <p:spTgt spid="238608"/>
                                        </p:tgtEl>
                                        <p:attrNameLst>
                                          <p:attrName>ppt_x</p:attrName>
                                        </p:attrNameLst>
                                      </p:cBhvr>
                                      <p:tavLst>
                                        <p:tav tm="0">
                                          <p:val>
                                            <p:strVal val="#ppt_x"/>
                                          </p:val>
                                        </p:tav>
                                        <p:tav tm="100000">
                                          <p:val>
                                            <p:strVal val="#ppt_x"/>
                                          </p:val>
                                        </p:tav>
                                      </p:tavLst>
                                    </p:anim>
                                    <p:anim calcmode="lin" valueType="num">
                                      <p:cBhvr additive="base">
                                        <p:cTn id="8" dur="500" fill="hold"/>
                                        <p:tgtEl>
                                          <p:spTgt spid="2386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8607"/>
                                        </p:tgtEl>
                                        <p:attrNameLst>
                                          <p:attrName>style.visibility</p:attrName>
                                        </p:attrNameLst>
                                      </p:cBhvr>
                                      <p:to>
                                        <p:strVal val="visible"/>
                                      </p:to>
                                    </p:set>
                                    <p:anim calcmode="lin" valueType="num">
                                      <p:cBhvr additive="base">
                                        <p:cTn id="11" dur="500" fill="hold"/>
                                        <p:tgtEl>
                                          <p:spTgt spid="238607"/>
                                        </p:tgtEl>
                                        <p:attrNameLst>
                                          <p:attrName>ppt_x</p:attrName>
                                        </p:attrNameLst>
                                      </p:cBhvr>
                                      <p:tavLst>
                                        <p:tav tm="0">
                                          <p:val>
                                            <p:strVal val="#ppt_x"/>
                                          </p:val>
                                        </p:tav>
                                        <p:tav tm="100000">
                                          <p:val>
                                            <p:strVal val="#ppt_x"/>
                                          </p:val>
                                        </p:tav>
                                      </p:tavLst>
                                    </p:anim>
                                    <p:anim calcmode="lin" valueType="num">
                                      <p:cBhvr additive="base">
                                        <p:cTn id="12" dur="500" fill="hold"/>
                                        <p:tgtEl>
                                          <p:spTgt spid="23860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8609"/>
                                        </p:tgtEl>
                                        <p:attrNameLst>
                                          <p:attrName>style.visibility</p:attrName>
                                        </p:attrNameLst>
                                      </p:cBhvr>
                                      <p:to>
                                        <p:strVal val="visible"/>
                                      </p:to>
                                    </p:set>
                                    <p:anim calcmode="lin" valueType="num">
                                      <p:cBhvr additive="base">
                                        <p:cTn id="17" dur="500" fill="hold"/>
                                        <p:tgtEl>
                                          <p:spTgt spid="238609"/>
                                        </p:tgtEl>
                                        <p:attrNameLst>
                                          <p:attrName>ppt_x</p:attrName>
                                        </p:attrNameLst>
                                      </p:cBhvr>
                                      <p:tavLst>
                                        <p:tav tm="0">
                                          <p:val>
                                            <p:strVal val="#ppt_x"/>
                                          </p:val>
                                        </p:tav>
                                        <p:tav tm="100000">
                                          <p:val>
                                            <p:strVal val="#ppt_x"/>
                                          </p:val>
                                        </p:tav>
                                      </p:tavLst>
                                    </p:anim>
                                    <p:anim calcmode="lin" valueType="num">
                                      <p:cBhvr additive="base">
                                        <p:cTn id="18" dur="500" fill="hold"/>
                                        <p:tgtEl>
                                          <p:spTgt spid="23860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8610"/>
                                        </p:tgtEl>
                                        <p:attrNameLst>
                                          <p:attrName>style.visibility</p:attrName>
                                        </p:attrNameLst>
                                      </p:cBhvr>
                                      <p:to>
                                        <p:strVal val="visible"/>
                                      </p:to>
                                    </p:set>
                                    <p:anim calcmode="lin" valueType="num">
                                      <p:cBhvr additive="base">
                                        <p:cTn id="21" dur="500" fill="hold"/>
                                        <p:tgtEl>
                                          <p:spTgt spid="238610"/>
                                        </p:tgtEl>
                                        <p:attrNameLst>
                                          <p:attrName>ppt_x</p:attrName>
                                        </p:attrNameLst>
                                      </p:cBhvr>
                                      <p:tavLst>
                                        <p:tav tm="0">
                                          <p:val>
                                            <p:strVal val="#ppt_x"/>
                                          </p:val>
                                        </p:tav>
                                        <p:tav tm="100000">
                                          <p:val>
                                            <p:strVal val="#ppt_x"/>
                                          </p:val>
                                        </p:tav>
                                      </p:tavLst>
                                    </p:anim>
                                    <p:anim calcmode="lin" valueType="num">
                                      <p:cBhvr additive="base">
                                        <p:cTn id="22" dur="500" fill="hold"/>
                                        <p:tgtEl>
                                          <p:spTgt spid="2386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8612"/>
                                        </p:tgtEl>
                                        <p:attrNameLst>
                                          <p:attrName>style.visibility</p:attrName>
                                        </p:attrNameLst>
                                      </p:cBhvr>
                                      <p:to>
                                        <p:strVal val="visible"/>
                                      </p:to>
                                    </p:set>
                                    <p:anim calcmode="lin" valueType="num">
                                      <p:cBhvr additive="base">
                                        <p:cTn id="27" dur="500" fill="hold"/>
                                        <p:tgtEl>
                                          <p:spTgt spid="238612"/>
                                        </p:tgtEl>
                                        <p:attrNameLst>
                                          <p:attrName>ppt_x</p:attrName>
                                        </p:attrNameLst>
                                      </p:cBhvr>
                                      <p:tavLst>
                                        <p:tav tm="0">
                                          <p:val>
                                            <p:strVal val="#ppt_x"/>
                                          </p:val>
                                        </p:tav>
                                        <p:tav tm="100000">
                                          <p:val>
                                            <p:strVal val="#ppt_x"/>
                                          </p:val>
                                        </p:tav>
                                      </p:tavLst>
                                    </p:anim>
                                    <p:anim calcmode="lin" valueType="num">
                                      <p:cBhvr additive="base">
                                        <p:cTn id="28" dur="500" fill="hold"/>
                                        <p:tgtEl>
                                          <p:spTgt spid="2386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8611"/>
                                        </p:tgtEl>
                                        <p:attrNameLst>
                                          <p:attrName>style.visibility</p:attrName>
                                        </p:attrNameLst>
                                      </p:cBhvr>
                                      <p:to>
                                        <p:strVal val="visible"/>
                                      </p:to>
                                    </p:set>
                                    <p:anim calcmode="lin" valueType="num">
                                      <p:cBhvr additive="base">
                                        <p:cTn id="31" dur="500" fill="hold"/>
                                        <p:tgtEl>
                                          <p:spTgt spid="238611"/>
                                        </p:tgtEl>
                                        <p:attrNameLst>
                                          <p:attrName>ppt_x</p:attrName>
                                        </p:attrNameLst>
                                      </p:cBhvr>
                                      <p:tavLst>
                                        <p:tav tm="0">
                                          <p:val>
                                            <p:strVal val="#ppt_x"/>
                                          </p:val>
                                        </p:tav>
                                        <p:tav tm="100000">
                                          <p:val>
                                            <p:strVal val="#ppt_x"/>
                                          </p:val>
                                        </p:tav>
                                      </p:tavLst>
                                    </p:anim>
                                    <p:anim calcmode="lin" valueType="num">
                                      <p:cBhvr additive="base">
                                        <p:cTn id="32" dur="500" fill="hold"/>
                                        <p:tgtEl>
                                          <p:spTgt spid="2386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38613"/>
                                        </p:tgtEl>
                                        <p:attrNameLst>
                                          <p:attrName>style.visibility</p:attrName>
                                        </p:attrNameLst>
                                      </p:cBhvr>
                                      <p:to>
                                        <p:strVal val="visible"/>
                                      </p:to>
                                    </p:set>
                                    <p:anim calcmode="lin" valueType="num">
                                      <p:cBhvr>
                                        <p:cTn id="37" dur="500" fill="hold"/>
                                        <p:tgtEl>
                                          <p:spTgt spid="238613"/>
                                        </p:tgtEl>
                                        <p:attrNameLst>
                                          <p:attrName>ppt_w</p:attrName>
                                        </p:attrNameLst>
                                      </p:cBhvr>
                                      <p:tavLst>
                                        <p:tav tm="0">
                                          <p:val>
                                            <p:strVal val="#ppt_w*0.70"/>
                                          </p:val>
                                        </p:tav>
                                        <p:tav tm="100000">
                                          <p:val>
                                            <p:strVal val="#ppt_w"/>
                                          </p:val>
                                        </p:tav>
                                      </p:tavLst>
                                    </p:anim>
                                    <p:anim calcmode="lin" valueType="num">
                                      <p:cBhvr>
                                        <p:cTn id="38" dur="500" fill="hold"/>
                                        <p:tgtEl>
                                          <p:spTgt spid="238613"/>
                                        </p:tgtEl>
                                        <p:attrNameLst>
                                          <p:attrName>ppt_h</p:attrName>
                                        </p:attrNameLst>
                                      </p:cBhvr>
                                      <p:tavLst>
                                        <p:tav tm="0">
                                          <p:val>
                                            <p:strVal val="#ppt_h"/>
                                          </p:val>
                                        </p:tav>
                                        <p:tav tm="100000">
                                          <p:val>
                                            <p:strVal val="#ppt_h"/>
                                          </p:val>
                                        </p:tav>
                                      </p:tavLst>
                                    </p:anim>
                                    <p:animEffect transition="in" filter="fade">
                                      <p:cBhvr>
                                        <p:cTn id="39" dur="500"/>
                                        <p:tgtEl>
                                          <p:spTgt spid="238613"/>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38614"/>
                                        </p:tgtEl>
                                        <p:attrNameLst>
                                          <p:attrName>style.visibility</p:attrName>
                                        </p:attrNameLst>
                                      </p:cBhvr>
                                      <p:to>
                                        <p:strVal val="visible"/>
                                      </p:to>
                                    </p:set>
                                    <p:anim calcmode="lin" valueType="num">
                                      <p:cBhvr>
                                        <p:cTn id="42" dur="500" fill="hold"/>
                                        <p:tgtEl>
                                          <p:spTgt spid="238614"/>
                                        </p:tgtEl>
                                        <p:attrNameLst>
                                          <p:attrName>ppt_w</p:attrName>
                                        </p:attrNameLst>
                                      </p:cBhvr>
                                      <p:tavLst>
                                        <p:tav tm="0">
                                          <p:val>
                                            <p:strVal val="#ppt_w*0.70"/>
                                          </p:val>
                                        </p:tav>
                                        <p:tav tm="100000">
                                          <p:val>
                                            <p:strVal val="#ppt_w"/>
                                          </p:val>
                                        </p:tav>
                                      </p:tavLst>
                                    </p:anim>
                                    <p:anim calcmode="lin" valueType="num">
                                      <p:cBhvr>
                                        <p:cTn id="43" dur="500" fill="hold"/>
                                        <p:tgtEl>
                                          <p:spTgt spid="238614"/>
                                        </p:tgtEl>
                                        <p:attrNameLst>
                                          <p:attrName>ppt_h</p:attrName>
                                        </p:attrNameLst>
                                      </p:cBhvr>
                                      <p:tavLst>
                                        <p:tav tm="0">
                                          <p:val>
                                            <p:strVal val="#ppt_h"/>
                                          </p:val>
                                        </p:tav>
                                        <p:tav tm="100000">
                                          <p:val>
                                            <p:strVal val="#ppt_h"/>
                                          </p:val>
                                        </p:tav>
                                      </p:tavLst>
                                    </p:anim>
                                    <p:animEffect transition="in" filter="fade">
                                      <p:cBhvr>
                                        <p:cTn id="44" dur="500"/>
                                        <p:tgtEl>
                                          <p:spTgt spid="23861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8616"/>
                                        </p:tgtEl>
                                        <p:attrNameLst>
                                          <p:attrName>style.visibility</p:attrName>
                                        </p:attrNameLst>
                                      </p:cBhvr>
                                      <p:to>
                                        <p:strVal val="visible"/>
                                      </p:to>
                                    </p:set>
                                    <p:anim calcmode="lin" valueType="num">
                                      <p:cBhvr additive="base">
                                        <p:cTn id="49" dur="500" fill="hold"/>
                                        <p:tgtEl>
                                          <p:spTgt spid="238616"/>
                                        </p:tgtEl>
                                        <p:attrNameLst>
                                          <p:attrName>ppt_x</p:attrName>
                                        </p:attrNameLst>
                                      </p:cBhvr>
                                      <p:tavLst>
                                        <p:tav tm="0">
                                          <p:val>
                                            <p:strVal val="#ppt_x"/>
                                          </p:val>
                                        </p:tav>
                                        <p:tav tm="100000">
                                          <p:val>
                                            <p:strVal val="#ppt_x"/>
                                          </p:val>
                                        </p:tav>
                                      </p:tavLst>
                                    </p:anim>
                                    <p:anim calcmode="lin" valueType="num">
                                      <p:cBhvr additive="base">
                                        <p:cTn id="50" dur="500" fill="hold"/>
                                        <p:tgtEl>
                                          <p:spTgt spid="2386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8615"/>
                                        </p:tgtEl>
                                        <p:attrNameLst>
                                          <p:attrName>style.visibility</p:attrName>
                                        </p:attrNameLst>
                                      </p:cBhvr>
                                      <p:to>
                                        <p:strVal val="visible"/>
                                      </p:to>
                                    </p:set>
                                    <p:anim calcmode="lin" valueType="num">
                                      <p:cBhvr additive="base">
                                        <p:cTn id="53" dur="500" fill="hold"/>
                                        <p:tgtEl>
                                          <p:spTgt spid="238615"/>
                                        </p:tgtEl>
                                        <p:attrNameLst>
                                          <p:attrName>ppt_x</p:attrName>
                                        </p:attrNameLst>
                                      </p:cBhvr>
                                      <p:tavLst>
                                        <p:tav tm="0">
                                          <p:val>
                                            <p:strVal val="#ppt_x"/>
                                          </p:val>
                                        </p:tav>
                                        <p:tav tm="100000">
                                          <p:val>
                                            <p:strVal val="#ppt_x"/>
                                          </p:val>
                                        </p:tav>
                                      </p:tavLst>
                                    </p:anim>
                                    <p:anim calcmode="lin" valueType="num">
                                      <p:cBhvr additive="base">
                                        <p:cTn id="54" dur="500" fill="hold"/>
                                        <p:tgtEl>
                                          <p:spTgt spid="2386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8618"/>
                                        </p:tgtEl>
                                        <p:attrNameLst>
                                          <p:attrName>style.visibility</p:attrName>
                                        </p:attrNameLst>
                                      </p:cBhvr>
                                      <p:to>
                                        <p:strVal val="visible"/>
                                      </p:to>
                                    </p:set>
                                    <p:anim calcmode="lin" valueType="num">
                                      <p:cBhvr additive="base">
                                        <p:cTn id="59" dur="500" fill="hold"/>
                                        <p:tgtEl>
                                          <p:spTgt spid="238618"/>
                                        </p:tgtEl>
                                        <p:attrNameLst>
                                          <p:attrName>ppt_x</p:attrName>
                                        </p:attrNameLst>
                                      </p:cBhvr>
                                      <p:tavLst>
                                        <p:tav tm="0">
                                          <p:val>
                                            <p:strVal val="#ppt_x"/>
                                          </p:val>
                                        </p:tav>
                                        <p:tav tm="100000">
                                          <p:val>
                                            <p:strVal val="#ppt_x"/>
                                          </p:val>
                                        </p:tav>
                                      </p:tavLst>
                                    </p:anim>
                                    <p:anim calcmode="lin" valueType="num">
                                      <p:cBhvr additive="base">
                                        <p:cTn id="60" dur="500" fill="hold"/>
                                        <p:tgtEl>
                                          <p:spTgt spid="2386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8617"/>
                                        </p:tgtEl>
                                        <p:attrNameLst>
                                          <p:attrName>style.visibility</p:attrName>
                                        </p:attrNameLst>
                                      </p:cBhvr>
                                      <p:to>
                                        <p:strVal val="visible"/>
                                      </p:to>
                                    </p:set>
                                    <p:anim calcmode="lin" valueType="num">
                                      <p:cBhvr additive="base">
                                        <p:cTn id="63" dur="500" fill="hold"/>
                                        <p:tgtEl>
                                          <p:spTgt spid="238617"/>
                                        </p:tgtEl>
                                        <p:attrNameLst>
                                          <p:attrName>ppt_x</p:attrName>
                                        </p:attrNameLst>
                                      </p:cBhvr>
                                      <p:tavLst>
                                        <p:tav tm="0">
                                          <p:val>
                                            <p:strVal val="#ppt_x"/>
                                          </p:val>
                                        </p:tav>
                                        <p:tav tm="100000">
                                          <p:val>
                                            <p:strVal val="#ppt_x"/>
                                          </p:val>
                                        </p:tav>
                                      </p:tavLst>
                                    </p:anim>
                                    <p:anim calcmode="lin" valueType="num">
                                      <p:cBhvr additive="base">
                                        <p:cTn id="64" dur="500" fill="hold"/>
                                        <p:tgtEl>
                                          <p:spTgt spid="23861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38620"/>
                                        </p:tgtEl>
                                        <p:attrNameLst>
                                          <p:attrName>style.visibility</p:attrName>
                                        </p:attrNameLst>
                                      </p:cBhvr>
                                      <p:to>
                                        <p:strVal val="visible"/>
                                      </p:to>
                                    </p:set>
                                    <p:anim calcmode="lin" valueType="num">
                                      <p:cBhvr additive="base">
                                        <p:cTn id="69" dur="500" fill="hold"/>
                                        <p:tgtEl>
                                          <p:spTgt spid="238620"/>
                                        </p:tgtEl>
                                        <p:attrNameLst>
                                          <p:attrName>ppt_x</p:attrName>
                                        </p:attrNameLst>
                                      </p:cBhvr>
                                      <p:tavLst>
                                        <p:tav tm="0">
                                          <p:val>
                                            <p:strVal val="#ppt_x"/>
                                          </p:val>
                                        </p:tav>
                                        <p:tav tm="100000">
                                          <p:val>
                                            <p:strVal val="#ppt_x"/>
                                          </p:val>
                                        </p:tav>
                                      </p:tavLst>
                                    </p:anim>
                                    <p:anim calcmode="lin" valueType="num">
                                      <p:cBhvr additive="base">
                                        <p:cTn id="70" dur="500" fill="hold"/>
                                        <p:tgtEl>
                                          <p:spTgt spid="23862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8619"/>
                                        </p:tgtEl>
                                        <p:attrNameLst>
                                          <p:attrName>style.visibility</p:attrName>
                                        </p:attrNameLst>
                                      </p:cBhvr>
                                      <p:to>
                                        <p:strVal val="visible"/>
                                      </p:to>
                                    </p:set>
                                    <p:anim calcmode="lin" valueType="num">
                                      <p:cBhvr additive="base">
                                        <p:cTn id="73" dur="500" fill="hold"/>
                                        <p:tgtEl>
                                          <p:spTgt spid="238619"/>
                                        </p:tgtEl>
                                        <p:attrNameLst>
                                          <p:attrName>ppt_x</p:attrName>
                                        </p:attrNameLst>
                                      </p:cBhvr>
                                      <p:tavLst>
                                        <p:tav tm="0">
                                          <p:val>
                                            <p:strVal val="#ppt_x"/>
                                          </p:val>
                                        </p:tav>
                                        <p:tav tm="100000">
                                          <p:val>
                                            <p:strVal val="#ppt_x"/>
                                          </p:val>
                                        </p:tav>
                                      </p:tavLst>
                                    </p:anim>
                                    <p:anim calcmode="lin" valueType="num">
                                      <p:cBhvr additive="base">
                                        <p:cTn id="74" dur="500" fill="hold"/>
                                        <p:tgtEl>
                                          <p:spTgt spid="238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7" grpId="0" animBg="1"/>
      <p:bldP spid="238608" grpId="0"/>
      <p:bldP spid="238609" grpId="0" animBg="1"/>
      <p:bldP spid="238610" grpId="0"/>
      <p:bldP spid="238611" grpId="0" animBg="1"/>
      <p:bldP spid="238612" grpId="0"/>
      <p:bldP spid="238613" grpId="0" animBg="1"/>
      <p:bldP spid="238614" grpId="0" animBg="1"/>
      <p:bldP spid="238615" grpId="0" animBg="1"/>
      <p:bldP spid="238616" grpId="0"/>
      <p:bldP spid="238617" grpId="0" animBg="1"/>
      <p:bldP spid="238618" grpId="0"/>
      <p:bldP spid="238619" grpId="0" animBg="1"/>
      <p:bldP spid="238620"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基于公钥密码的认证 </a:t>
            </a:r>
            <a:endParaRPr lang="zh-CN" altLang="en-US">
              <a:latin typeface="宋体" pitchFamily="2" charset="-122"/>
            </a:endParaRPr>
          </a:p>
        </p:txBody>
      </p:sp>
      <p:sp>
        <p:nvSpPr>
          <p:cNvPr id="67587"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smtClean="0">
                <a:latin typeface="Times New Roman" panose="02020603050405020304" pitchFamily="18" charset="0"/>
              </a:rPr>
              <a:t>ISO/IEC 9798-3 </a:t>
            </a:r>
            <a:r>
              <a:rPr lang="zh-CN" altLang="en-US" sz="2400" smtClean="0">
                <a:latin typeface="Times New Roman" panose="02020603050405020304" pitchFamily="18" charset="0"/>
              </a:rPr>
              <a:t>单向认证</a:t>
            </a:r>
            <a:endParaRPr lang="zh-CN" altLang="en-US" sz="2400" smtClean="0">
              <a:latin typeface="Times New Roman" panose="02020603050405020304" pitchFamily="18" charset="0"/>
            </a:endParaRPr>
          </a:p>
          <a:p>
            <a:pPr algn="just" eaLnBrk="1" hangingPunct="1"/>
            <a:endParaRPr lang="zh-CN" altLang="en-US" sz="2400" smtClean="0">
              <a:latin typeface="Times New Roman" panose="02020603050405020304" pitchFamily="18" charset="0"/>
            </a:endParaRPr>
          </a:p>
          <a:p>
            <a:pPr lvl="1" algn="just" eaLnBrk="1" hangingPunct="1"/>
            <a:endParaRPr lang="zh-CN" altLang="en-US" sz="2000" smtClean="0">
              <a:latin typeface="Times New Roman" panose="02020603050405020304" pitchFamily="18" charset="0"/>
            </a:endParaRPr>
          </a:p>
          <a:p>
            <a:pPr algn="just" eaLnBrk="1" hangingPunct="1"/>
            <a:r>
              <a:rPr lang="en-US" altLang="zh-CN" sz="2400" smtClean="0">
                <a:latin typeface="Times New Roman" panose="02020603050405020304" pitchFamily="18" charset="0"/>
              </a:rPr>
              <a:t>ISO/IEC 9798-3 </a:t>
            </a:r>
            <a:r>
              <a:rPr lang="zh-CN" altLang="en-US" sz="2400" smtClean="0">
                <a:latin typeface="Times New Roman" panose="02020603050405020304" pitchFamily="18" charset="0"/>
              </a:rPr>
              <a:t>单向认证</a:t>
            </a:r>
            <a:endParaRPr lang="zh-CN" altLang="en-US" sz="2400" smtClean="0">
              <a:latin typeface="Times New Roman" panose="02020603050405020304" pitchFamily="18" charset="0"/>
            </a:endParaRPr>
          </a:p>
          <a:p>
            <a:pPr algn="just" eaLnBrk="1" hangingPunct="1"/>
            <a:endParaRPr lang="zh-CN" altLang="en-US" sz="2400" smtClean="0">
              <a:latin typeface="Times New Roman" panose="02020603050405020304" pitchFamily="18" charset="0"/>
            </a:endParaRPr>
          </a:p>
          <a:p>
            <a:pPr algn="just" eaLnBrk="1" hangingPunct="1"/>
            <a:endParaRPr lang="zh-CN" altLang="en-US" sz="2400" smtClean="0">
              <a:latin typeface="Times New Roman" panose="02020603050405020304" pitchFamily="18" charset="0"/>
            </a:endParaRPr>
          </a:p>
          <a:p>
            <a:pPr algn="just" eaLnBrk="1" hangingPunct="1"/>
            <a:endParaRPr lang="zh-CN" altLang="en-US" sz="2400" smtClean="0">
              <a:latin typeface="Times New Roman" panose="02020603050405020304" pitchFamily="18" charset="0"/>
            </a:endParaRPr>
          </a:p>
          <a:p>
            <a:pPr algn="just" eaLnBrk="1" hangingPunct="1"/>
            <a:endParaRPr lang="en-US" altLang="zh-CN" sz="2400" smtClean="0">
              <a:latin typeface="Times New Roman" panose="02020603050405020304" pitchFamily="18" charset="0"/>
            </a:endParaRPr>
          </a:p>
        </p:txBody>
      </p:sp>
      <p:sp>
        <p:nvSpPr>
          <p:cNvPr id="67588"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933214C6-4A21-4C08-879B-9F8DD414C097}" type="slidenum">
              <a:rPr lang="en-US" altLang="zh-CN" smtClean="0"/>
            </a:fld>
            <a:endParaRPr lang="en-US" altLang="zh-CN" smtClean="0"/>
          </a:p>
        </p:txBody>
      </p:sp>
      <p:sp>
        <p:nvSpPr>
          <p:cNvPr id="67589" name="Text Box 5"/>
          <p:cNvSpPr txBox="1">
            <a:spLocks noChangeArrowheads="1"/>
          </p:cNvSpPr>
          <p:nvPr/>
        </p:nvSpPr>
        <p:spPr bwMode="auto">
          <a:xfrm>
            <a:off x="838200" y="2590800"/>
            <a:ext cx="7620000" cy="466725"/>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anose="02020603050405020304" pitchFamily="18" charset="0"/>
              </a:rPr>
              <a:t>1.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 </a:t>
            </a:r>
            <a:r>
              <a:rPr lang="en-US" altLang="zh-CN" i="1">
                <a:latin typeface="Times New Roman" panose="02020603050405020304" pitchFamily="18" charset="0"/>
                <a:sym typeface="Symbol" panose="05050102010706020507" pitchFamily="18" charset="2"/>
              </a:rPr>
              <a:t>, B, Sig</a:t>
            </a:r>
            <a:r>
              <a:rPr lang="en-US" altLang="zh-CN" i="1" baseline="-2500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,B)</a:t>
            </a:r>
            <a:endParaRPr lang="en-US" altLang="zh-CN" i="1" baseline="-25000">
              <a:latin typeface="Times New Roman" panose="02020603050405020304" pitchFamily="18" charset="0"/>
              <a:sym typeface="Symbol" panose="05050102010706020507" pitchFamily="18" charset="2"/>
            </a:endParaRPr>
          </a:p>
        </p:txBody>
      </p:sp>
      <p:sp>
        <p:nvSpPr>
          <p:cNvPr id="67590" name="Text Box 6"/>
          <p:cNvSpPr txBox="1">
            <a:spLocks noChangeArrowheads="1"/>
          </p:cNvSpPr>
          <p:nvPr/>
        </p:nvSpPr>
        <p:spPr bwMode="auto">
          <a:xfrm>
            <a:off x="762000" y="3933056"/>
            <a:ext cx="76200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smtClean="0">
                <a:latin typeface="Times New Roman" panose="02020603050405020304" pitchFamily="18" charset="0"/>
              </a:rPr>
              <a:t>1. </a:t>
            </a:r>
            <a:r>
              <a:rPr lang="en-US" altLang="zh-CN" i="1" smtClean="0">
                <a:latin typeface="Times New Roman" panose="02020603050405020304" pitchFamily="18" charset="0"/>
              </a:rPr>
              <a:t>B</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A</a:t>
            </a:r>
            <a:r>
              <a:rPr lang="en-US" altLang="zh-CN" smtClean="0">
                <a:latin typeface="Times New Roman" panose="02020603050405020304" pitchFamily="18" charset="0"/>
                <a:sym typeface="Symbol" panose="05050102010706020507" pitchFamily="18" charset="2"/>
              </a:rPr>
              <a:t>:  </a:t>
            </a:r>
            <a:r>
              <a:rPr lang="en-US" altLang="zh-CN" i="1" smtClean="0">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endParaRPr lang="en-US" altLang="zh-CN" smtClean="0">
              <a:latin typeface="Times New Roman" panose="02020603050405020304" pitchFamily="18" charset="0"/>
            </a:endParaRPr>
          </a:p>
          <a:p>
            <a:pPr marL="457200" indent="-457200">
              <a:spcBef>
                <a:spcPct val="50000"/>
              </a:spcBef>
            </a:pPr>
            <a:r>
              <a:rPr lang="en-US" altLang="zh-CN" smtClean="0">
                <a:latin typeface="Times New Roman" panose="02020603050405020304" pitchFamily="18" charset="0"/>
              </a:rPr>
              <a:t>2. </a:t>
            </a:r>
            <a:r>
              <a:rPr lang="en-US" altLang="zh-CN" i="1" smtClean="0">
                <a:latin typeface="Times New Roman" panose="02020603050405020304" pitchFamily="18" charset="0"/>
              </a:rPr>
              <a:t>A</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B</a:t>
            </a:r>
            <a:r>
              <a:rPr lang="en-US" altLang="zh-CN" smtClean="0">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r>
              <a:rPr lang="en-US" altLang="zh-CN" i="1" smtClean="0">
                <a:latin typeface="Times New Roman" panose="02020603050405020304" pitchFamily="18" charset="0"/>
                <a:sym typeface="Symbol" panose="05050102010706020507" pitchFamily="18" charset="2"/>
              </a:rPr>
              <a:t>, Sig</a:t>
            </a:r>
            <a:r>
              <a:rPr lang="en-US" altLang="zh-CN" i="1" baseline="-25000" smtClean="0">
                <a:latin typeface="Times New Roman" panose="02020603050405020304" pitchFamily="18" charset="0"/>
                <a:sym typeface="Symbol" panose="05050102010706020507" pitchFamily="18" charset="2"/>
              </a:rPr>
              <a:t>A </a:t>
            </a:r>
            <a:r>
              <a:rPr lang="en-US" altLang="zh-CN" i="1" smtClean="0">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r>
              <a:rPr lang="en-US" altLang="zh-CN" i="1" smtClean="0">
                <a:latin typeface="Times New Roman" panose="02020603050405020304" pitchFamily="18" charset="0"/>
                <a:sym typeface="Symbol" panose="05050102010706020507" pitchFamily="18" charset="2"/>
              </a:rPr>
              <a:t>, B)</a:t>
            </a:r>
            <a:endParaRPr lang="en-US" altLang="zh-CN" i="1">
              <a:latin typeface="Times New Roman" panose="02020603050405020304" pitchFamily="18" charset="0"/>
              <a:sym typeface="Symbol" panose="05050102010706020507" pitchFamily="18" charset="2"/>
            </a:endParaRPr>
          </a:p>
        </p:txBody>
      </p:sp>
    </p:spTree>
  </p:cSld>
  <p:clrMapOvr>
    <a:masterClrMapping/>
  </p:clrMapOvr>
  <p:transition spd="slow">
    <p:pull/>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基于公钥密码的认证 </a:t>
            </a:r>
            <a:endParaRPr lang="zh-CN" altLang="en-US">
              <a:latin typeface="宋体" pitchFamily="2" charset="-122"/>
            </a:endParaRPr>
          </a:p>
        </p:txBody>
      </p:sp>
      <p:sp>
        <p:nvSpPr>
          <p:cNvPr id="68611"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smtClean="0">
                <a:latin typeface="Times New Roman" panose="02020603050405020304" pitchFamily="18" charset="0"/>
              </a:rPr>
              <a:t>ISO/IEC 9798-3 </a:t>
            </a:r>
            <a:r>
              <a:rPr lang="zh-CN" altLang="en-US" sz="2400" smtClean="0">
                <a:latin typeface="Times New Roman" panose="02020603050405020304" pitchFamily="18" charset="0"/>
              </a:rPr>
              <a:t>双向认证</a:t>
            </a:r>
            <a:endParaRPr lang="zh-CN" altLang="en-US" sz="2400" smtClean="0">
              <a:latin typeface="Times New Roman" panose="02020603050405020304" pitchFamily="18" charset="0"/>
            </a:endParaRPr>
          </a:p>
          <a:p>
            <a:pPr algn="just" eaLnBrk="1" hangingPunct="1"/>
            <a:endParaRPr lang="zh-CN" altLang="en-US" sz="2400" smtClean="0">
              <a:latin typeface="Times New Roman" panose="02020603050405020304" pitchFamily="18" charset="0"/>
            </a:endParaRPr>
          </a:p>
          <a:p>
            <a:pPr lvl="1" algn="just" eaLnBrk="1" hangingPunct="1"/>
            <a:endParaRPr lang="zh-CN" altLang="en-US" sz="2000" smtClean="0">
              <a:latin typeface="Times New Roman" panose="02020603050405020304" pitchFamily="18" charset="0"/>
            </a:endParaRPr>
          </a:p>
          <a:p>
            <a:pPr algn="just" eaLnBrk="1" hangingPunct="1"/>
            <a:endParaRPr lang="zh-CN" altLang="en-US" sz="2400" smtClean="0">
              <a:latin typeface="Times New Roman" panose="02020603050405020304" pitchFamily="18" charset="0"/>
            </a:endParaRPr>
          </a:p>
          <a:p>
            <a:pPr algn="just" eaLnBrk="1" hangingPunct="1"/>
            <a:r>
              <a:rPr lang="en-US" altLang="zh-CN" sz="2400" smtClean="0">
                <a:latin typeface="Times New Roman" panose="02020603050405020304" pitchFamily="18" charset="0"/>
              </a:rPr>
              <a:t>ISO/IEC 9798-3 </a:t>
            </a:r>
            <a:r>
              <a:rPr lang="zh-CN" altLang="en-US" sz="2400" smtClean="0">
                <a:latin typeface="Times New Roman" panose="02020603050405020304" pitchFamily="18" charset="0"/>
              </a:rPr>
              <a:t>双向认证</a:t>
            </a:r>
            <a:endParaRPr lang="zh-CN" altLang="en-US" sz="2400" smtClean="0">
              <a:latin typeface="Times New Roman" panose="02020603050405020304" pitchFamily="18" charset="0"/>
            </a:endParaRPr>
          </a:p>
          <a:p>
            <a:pPr algn="just" eaLnBrk="1" hangingPunct="1"/>
            <a:endParaRPr lang="zh-CN" altLang="en-US" sz="2400" smtClean="0">
              <a:latin typeface="Times New Roman" panose="02020603050405020304" pitchFamily="18" charset="0"/>
            </a:endParaRPr>
          </a:p>
          <a:p>
            <a:pPr algn="just" eaLnBrk="1" hangingPunct="1"/>
            <a:endParaRPr lang="zh-CN" altLang="en-US" sz="2400" smtClean="0">
              <a:latin typeface="Times New Roman" panose="02020603050405020304" pitchFamily="18" charset="0"/>
            </a:endParaRPr>
          </a:p>
          <a:p>
            <a:pPr algn="just" eaLnBrk="1" hangingPunct="1"/>
            <a:endParaRPr lang="zh-CN" altLang="en-US" sz="2400" smtClean="0">
              <a:latin typeface="Times New Roman" panose="02020603050405020304" pitchFamily="18" charset="0"/>
            </a:endParaRPr>
          </a:p>
          <a:p>
            <a:pPr algn="just" eaLnBrk="1" hangingPunct="1"/>
            <a:endParaRPr lang="en-US" altLang="zh-CN" sz="2400" smtClean="0">
              <a:latin typeface="Times New Roman" panose="02020603050405020304" pitchFamily="18" charset="0"/>
            </a:endParaRPr>
          </a:p>
        </p:txBody>
      </p:sp>
      <p:sp>
        <p:nvSpPr>
          <p:cNvPr id="68612"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A5707FCE-26D9-447B-BC80-5B7F10901E7F}" type="slidenum">
              <a:rPr lang="en-US" altLang="zh-CN" smtClean="0"/>
            </a:fld>
            <a:endParaRPr lang="en-US" altLang="zh-CN" smtClean="0"/>
          </a:p>
        </p:txBody>
      </p:sp>
      <p:sp>
        <p:nvSpPr>
          <p:cNvPr id="68613" name="Text Box 6"/>
          <p:cNvSpPr txBox="1">
            <a:spLocks noChangeArrowheads="1"/>
          </p:cNvSpPr>
          <p:nvPr/>
        </p:nvSpPr>
        <p:spPr bwMode="auto">
          <a:xfrm>
            <a:off x="762000" y="2590800"/>
            <a:ext cx="7620000" cy="1014413"/>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anose="02020603050405020304" pitchFamily="18" charset="0"/>
              </a:rPr>
              <a:t>1.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 , B, Sig</a:t>
            </a:r>
            <a:r>
              <a:rPr lang="en-US" altLang="zh-CN" i="1" baseline="-25000">
                <a:latin typeface="Times New Roman" panose="02020603050405020304" pitchFamily="18" charset="0"/>
                <a:sym typeface="Symbol" panose="05050102010706020507" pitchFamily="18" charset="2"/>
              </a:rPr>
              <a:t>A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A </a:t>
            </a:r>
            <a:r>
              <a:rPr lang="en-US" altLang="zh-CN" i="1">
                <a:latin typeface="Times New Roman" panose="02020603050405020304" pitchFamily="18" charset="0"/>
                <a:sym typeface="Symbol" panose="05050102010706020507" pitchFamily="18" charset="2"/>
              </a:rPr>
              <a:t>,B)</a:t>
            </a:r>
            <a:endParaRPr lang="en-US" altLang="zh-CN" i="1">
              <a:latin typeface="Times New Roman" panose="02020603050405020304" pitchFamily="18" charset="0"/>
              <a:sym typeface="Symbol" panose="05050102010706020507" pitchFamily="18" charset="2"/>
            </a:endParaRPr>
          </a:p>
          <a:p>
            <a:pPr marL="457200" indent="-457200">
              <a:spcBef>
                <a:spcPct val="50000"/>
              </a:spcBef>
            </a:pPr>
            <a:r>
              <a:rPr lang="en-US" altLang="zh-CN">
                <a:latin typeface="Times New Roman" panose="02020603050405020304" pitchFamily="18" charset="0"/>
              </a:rPr>
              <a:t>2. </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B </a:t>
            </a:r>
            <a:r>
              <a:rPr lang="en-US" altLang="zh-CN" i="1">
                <a:latin typeface="Times New Roman" panose="02020603050405020304" pitchFamily="18" charset="0"/>
                <a:sym typeface="Symbol" panose="05050102010706020507" pitchFamily="18" charset="2"/>
              </a:rPr>
              <a:t>, A, Sig</a:t>
            </a:r>
            <a:r>
              <a:rPr lang="en-US" altLang="zh-CN" i="1" baseline="-25000">
                <a:latin typeface="Times New Roman" panose="02020603050405020304" pitchFamily="18" charset="0"/>
                <a:sym typeface="Symbol" panose="05050102010706020507" pitchFamily="18" charset="2"/>
              </a:rPr>
              <a:t>B </a:t>
            </a:r>
            <a:r>
              <a:rPr lang="en-US" altLang="zh-CN" i="1">
                <a:latin typeface="Times New Roman" panose="02020603050405020304" pitchFamily="18" charset="0"/>
                <a:sym typeface="Symbol" panose="05050102010706020507" pitchFamily="18" charset="2"/>
              </a:rPr>
              <a:t>(T</a:t>
            </a:r>
            <a:r>
              <a:rPr lang="en-US" altLang="zh-CN" i="1" baseline="-25000">
                <a:latin typeface="Times New Roman" panose="02020603050405020304" pitchFamily="18" charset="0"/>
                <a:sym typeface="Symbol" panose="05050102010706020507" pitchFamily="18" charset="2"/>
              </a:rPr>
              <a:t>B </a:t>
            </a:r>
            <a:r>
              <a:rPr lang="en-US" altLang="zh-CN" i="1">
                <a:latin typeface="Times New Roman" panose="02020603050405020304" pitchFamily="18" charset="0"/>
                <a:sym typeface="Symbol" panose="05050102010706020507" pitchFamily="18" charset="2"/>
              </a:rPr>
              <a:t>, A)</a:t>
            </a:r>
            <a:endParaRPr lang="en-US" altLang="zh-CN" i="1">
              <a:latin typeface="Times New Roman" panose="02020603050405020304" pitchFamily="18" charset="0"/>
              <a:sym typeface="Symbol" panose="05050102010706020507" pitchFamily="18" charset="2"/>
            </a:endParaRPr>
          </a:p>
        </p:txBody>
      </p:sp>
      <p:sp>
        <p:nvSpPr>
          <p:cNvPr id="68614" name="Text Box 7"/>
          <p:cNvSpPr txBox="1">
            <a:spLocks noChangeArrowheads="1"/>
          </p:cNvSpPr>
          <p:nvPr/>
        </p:nvSpPr>
        <p:spPr bwMode="auto">
          <a:xfrm>
            <a:off x="762000" y="4343400"/>
            <a:ext cx="7620000" cy="1562100"/>
          </a:xfrm>
          <a:prstGeom prst="rect">
            <a:avLst/>
          </a:prstGeom>
          <a:noFill/>
          <a:ln w="9525">
            <a:solidFill>
              <a:schemeClr val="tx1"/>
            </a:solidFill>
            <a:miter lim="800000"/>
          </a:ln>
        </p:spPr>
        <p:txBody>
          <a:bodyPr>
            <a:spAutoFit/>
          </a:bodyPr>
          <a:lstStyle/>
          <a:p>
            <a:pPr marL="457200" indent="-457200">
              <a:spcBef>
                <a:spcPct val="50000"/>
              </a:spcBef>
            </a:pPr>
            <a:r>
              <a:rPr lang="en-US" altLang="zh-CN">
                <a:latin typeface="Times New Roman" panose="02020603050405020304" pitchFamily="18" charset="0"/>
              </a:rPr>
              <a:t>1. </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endParaRPr lang="en-US" altLang="zh-CN">
              <a:latin typeface="Times New Roman" panose="02020603050405020304" pitchFamily="18" charset="0"/>
            </a:endParaRPr>
          </a:p>
          <a:p>
            <a:pPr marL="457200" indent="-457200">
              <a:spcBef>
                <a:spcPct val="50000"/>
              </a:spcBef>
            </a:pPr>
            <a:r>
              <a:rPr lang="en-US" altLang="zh-CN">
                <a:latin typeface="Times New Roman" panose="02020603050405020304" pitchFamily="18" charset="0"/>
              </a:rPr>
              <a:t>2.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B</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A </a:t>
            </a:r>
            <a:r>
              <a:rPr lang="en-US" altLang="zh-CN" i="1">
                <a:latin typeface="Times New Roman" panose="02020603050405020304" pitchFamily="18" charset="0"/>
                <a:sym typeface="Symbol" panose="05050102010706020507" pitchFamily="18" charset="2"/>
              </a:rPr>
              <a:t>, </a:t>
            </a:r>
            <a:r>
              <a:rPr lang="en-US" altLang="zh-CN" i="1" smtClean="0">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sym typeface="Symbol" panose="05050102010706020507" pitchFamily="18" charset="2"/>
              </a:rPr>
              <a:t>, B, Sig</a:t>
            </a:r>
            <a:r>
              <a:rPr lang="en-US" altLang="zh-CN" i="1" baseline="-25000">
                <a:latin typeface="Times New Roman" panose="02020603050405020304" pitchFamily="18" charset="0"/>
                <a:sym typeface="Symbol" panose="05050102010706020507" pitchFamily="18" charset="2"/>
              </a:rPr>
              <a:t>A </a:t>
            </a:r>
            <a:r>
              <a:rPr lang="en-US" altLang="zh-CN" i="1" smtClean="0">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 </a:t>
            </a:r>
            <a:r>
              <a:rPr lang="en-US" altLang="zh-CN" i="1" smtClean="0">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sym typeface="Symbol" panose="05050102010706020507" pitchFamily="18" charset="2"/>
              </a:rPr>
              <a:t>, B)</a:t>
            </a:r>
            <a:endParaRPr lang="en-US" altLang="zh-CN" i="1">
              <a:latin typeface="Times New Roman" panose="02020603050405020304" pitchFamily="18" charset="0"/>
              <a:sym typeface="Symbol" panose="05050102010706020507" pitchFamily="18" charset="2"/>
            </a:endParaRPr>
          </a:p>
          <a:p>
            <a:pPr marL="457200" indent="-457200">
              <a:spcBef>
                <a:spcPct val="50000"/>
              </a:spcBef>
            </a:pPr>
            <a:r>
              <a:rPr lang="en-US" altLang="zh-CN">
                <a:latin typeface="Times New Roman" panose="02020603050405020304" pitchFamily="18" charset="0"/>
                <a:sym typeface="Symbol" panose="05050102010706020507" pitchFamily="18" charset="2"/>
              </a:rPr>
              <a:t>3. </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r>
              <a:rPr lang="en-US" altLang="zh-CN" i="1" smtClean="0">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 </a:t>
            </a:r>
            <a:r>
              <a:rPr lang="en-US" altLang="zh-CN" i="1" smtClean="0">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 A, Sig</a:t>
            </a:r>
            <a:r>
              <a:rPr lang="en-US" altLang="zh-CN" i="1" baseline="-25000">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sym typeface="Symbol" panose="05050102010706020507" pitchFamily="18" charset="2"/>
              </a:rPr>
              <a:t> </a:t>
            </a:r>
            <a:r>
              <a:rPr lang="en-US" altLang="zh-CN" i="1" smtClean="0">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B</a:t>
            </a:r>
            <a:r>
              <a:rPr lang="en-US" altLang="zh-CN" i="1">
                <a:latin typeface="Times New Roman" panose="02020603050405020304" pitchFamily="18" charset="0"/>
                <a:sym typeface="Symbol" panose="05050102010706020507" pitchFamily="18" charset="2"/>
              </a:rPr>
              <a:t>, </a:t>
            </a:r>
            <a:r>
              <a:rPr lang="en-US" altLang="zh-CN" i="1" smtClean="0">
                <a:latin typeface="Times New Roman" panose="02020603050405020304" pitchFamily="18" charset="0"/>
                <a:sym typeface="Symbol" panose="05050102010706020507" pitchFamily="18" charset="2"/>
              </a:rPr>
              <a:t>R</a:t>
            </a:r>
            <a:r>
              <a:rPr lang="en-US" altLang="zh-CN" i="1" baseline="-25000" smtClean="0">
                <a:latin typeface="Times New Roman" panose="02020603050405020304" pitchFamily="18" charset="0"/>
                <a:sym typeface="Symbol" panose="05050102010706020507" pitchFamily="18" charset="2"/>
              </a:rPr>
              <a:t>A</a:t>
            </a:r>
            <a:r>
              <a:rPr lang="en-US" altLang="zh-CN" i="1">
                <a:latin typeface="Times New Roman" panose="02020603050405020304" pitchFamily="18" charset="0"/>
                <a:sym typeface="Symbol" panose="05050102010706020507" pitchFamily="18" charset="2"/>
              </a:rPr>
              <a:t>, A)</a:t>
            </a:r>
            <a:endParaRPr lang="en-US" altLang="zh-CN" i="1">
              <a:latin typeface="Times New Roman" panose="02020603050405020304" pitchFamily="18" charset="0"/>
              <a:sym typeface="Symbol" panose="05050102010706020507" pitchFamily="18" charset="2"/>
            </a:endParaRPr>
          </a:p>
        </p:txBody>
      </p:sp>
    </p:spTree>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428" name="Rectangle 180"/>
          <p:cNvSpPr>
            <a:spLocks noGrp="1" noChangeArrowheads="1"/>
          </p:cNvSpPr>
          <p:nvPr>
            <p:ph type="title"/>
          </p:nvPr>
        </p:nvSpPr>
        <p:spPr>
          <a:xfrm>
            <a:off x="457200" y="-171400"/>
            <a:ext cx="8229600" cy="1143000"/>
          </a:xfrm>
        </p:spPr>
        <p:txBody>
          <a:bodyPr/>
          <a:lstStyle/>
          <a:p>
            <a:r>
              <a:rPr lang="zh-CN" altLang="en-US" smtClean="0"/>
              <a:t>安全服务与安全机制的关系（续）</a:t>
            </a:r>
            <a:endParaRPr lang="zh-CN" altLang="en-US"/>
          </a:p>
        </p:txBody>
      </p:sp>
      <p:sp>
        <p:nvSpPr>
          <p:cNvPr id="181" name="日期占位符 3"/>
          <p:cNvSpPr>
            <a:spLocks noGrp="1"/>
          </p:cNvSpPr>
          <p:nvPr>
            <p:ph type="dt" sz="half" idx="2"/>
          </p:nvPr>
        </p:nvSpPr>
        <p:spPr/>
        <p:txBody>
          <a:bodyPr/>
          <a:lstStyle/>
          <a:p>
            <a:fld id="{D6D6FBF5-9070-4E41-AF62-018C4E34F21F}" type="datetime1">
              <a:rPr lang="zh-CN" altLang="en-US" smtClean="0"/>
            </a:fld>
            <a:endParaRPr lang="en-US" altLang="zh-CN"/>
          </a:p>
        </p:txBody>
      </p:sp>
      <p:graphicFrame>
        <p:nvGraphicFramePr>
          <p:cNvPr id="565445" name="Group 197"/>
          <p:cNvGraphicFramePr>
            <a:graphicFrameLocks noGrp="1"/>
          </p:cNvGraphicFramePr>
          <p:nvPr/>
        </p:nvGraphicFramePr>
        <p:xfrm>
          <a:off x="322263" y="788248"/>
          <a:ext cx="8497887" cy="5593080"/>
        </p:xfrm>
        <a:graphic>
          <a:graphicData uri="http://schemas.openxmlformats.org/drawingml/2006/table">
            <a:tbl>
              <a:tblPr/>
              <a:tblGrid>
                <a:gridCol w="581025"/>
                <a:gridCol w="2068512"/>
                <a:gridCol w="762000"/>
                <a:gridCol w="914400"/>
                <a:gridCol w="749300"/>
                <a:gridCol w="758825"/>
                <a:gridCol w="606425"/>
                <a:gridCol w="755650"/>
                <a:gridCol w="611188"/>
                <a:gridCol w="690562"/>
              </a:tblGrid>
              <a:tr h="474663">
                <a:tc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机制</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服务</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hMerge="1">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加密</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数字签名</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访问</a:t>
                      </a: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控制</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数据完整性</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认证交换</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业务流填充</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路由控制</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公证</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认</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证</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对等实体认证</a:t>
                      </a: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数据起源认证</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rowSpan="3">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kern="1200"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访问控制</a:t>
                      </a:r>
                      <a:endParaRPr kumimoji="0" lang="zh-CN" altLang="en-US" sz="1600" b="1" i="0" u="none" strike="noStrike" kern="1200"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自主访问控制</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6556">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强制访问控制</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6556">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基于角色的访问控制</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kern="1200"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机</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密 性</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连接机密性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无连接机密性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选择字段机密性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业务流机密性</a:t>
                      </a: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rgbClr val="FF0000"/>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完</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整</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性</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可恢复的连接完整性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不可恢复的连接完整性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选择字段的连接完整性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无连接完整性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选择字段的无连接完整性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非否认</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数据起源的非否认</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传递过程的非否认</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250825" y="274638"/>
            <a:ext cx="8893175" cy="1143000"/>
          </a:xfrm>
        </p:spPr>
        <p:txBody>
          <a:bodyPr>
            <a:normAutofit/>
          </a:bodyPr>
          <a:lstStyle/>
          <a:p>
            <a:r>
              <a:rPr lang="en-US" altLang="zh-CN" sz="4400" smtClean="0"/>
              <a:t>Needham</a:t>
            </a:r>
            <a:r>
              <a:rPr lang="zh-CN" altLang="en-US" sz="4400"/>
              <a:t>－</a:t>
            </a:r>
            <a:r>
              <a:rPr lang="en-US" altLang="zh-CN" sz="4400"/>
              <a:t>Scroeder</a:t>
            </a:r>
            <a:r>
              <a:rPr lang="zh-CN" altLang="en-US" sz="4400"/>
              <a:t>（公钥方案）</a:t>
            </a:r>
            <a:endParaRPr lang="zh-CN" altLang="en-US" sz="4400"/>
          </a:p>
        </p:txBody>
      </p:sp>
      <p:grpSp>
        <p:nvGrpSpPr>
          <p:cNvPr id="251907" name="Group 3"/>
          <p:cNvGrpSpPr/>
          <p:nvPr/>
        </p:nvGrpSpPr>
        <p:grpSpPr bwMode="auto">
          <a:xfrm>
            <a:off x="4354513" y="2274888"/>
            <a:ext cx="603250" cy="604837"/>
            <a:chOff x="229" y="1077"/>
            <a:chExt cx="380" cy="517"/>
          </a:xfrm>
        </p:grpSpPr>
        <p:pic>
          <p:nvPicPr>
            <p:cNvPr id="251908" name="Picture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9"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0" name="Group 6"/>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Alice (A)</a:t>
            </a:r>
            <a:endParaRPr kumimoji="0" lang="en-US" altLang="zh-CN" sz="1800">
              <a:latin typeface="Arial" panose="020B0604020202020204" pitchFamily="34" charset="0"/>
            </a:endParaRPr>
          </a:p>
        </p:txBody>
      </p:sp>
      <p:sp>
        <p:nvSpPr>
          <p:cNvPr id="251917" name="Text Box 13"/>
          <p:cNvSpPr txBox="1">
            <a:spLocks noChangeArrowheads="1"/>
          </p:cNvSpPr>
          <p:nvPr/>
        </p:nvSpPr>
        <p:spPr bwMode="auto">
          <a:xfrm>
            <a:off x="6804025" y="51562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Bob (B)</a:t>
            </a:r>
            <a:endParaRPr kumimoji="0" lang="en-US" altLang="zh-CN" sz="1800">
              <a:latin typeface="Arial" panose="020B0604020202020204" pitchFamily="34" charset="0"/>
            </a:endParaRPr>
          </a:p>
        </p:txBody>
      </p:sp>
      <p:sp>
        <p:nvSpPr>
          <p:cNvPr id="251918" name="Text Box 14"/>
          <p:cNvSpPr txBox="1">
            <a:spLocks noChangeArrowheads="1"/>
          </p:cNvSpPr>
          <p:nvPr/>
        </p:nvSpPr>
        <p:spPr bwMode="auto">
          <a:xfrm>
            <a:off x="4067175" y="2851150"/>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solidFill>
                  <a:srgbClr val="CC0000"/>
                </a:solidFill>
                <a:latin typeface="Arial" panose="020B0604020202020204" pitchFamily="34" charset="0"/>
              </a:rPr>
              <a:t>Trent (T)</a:t>
            </a:r>
            <a:endParaRPr kumimoji="0" lang="en-US" altLang="zh-CN" sz="1800">
              <a:solidFill>
                <a:srgbClr val="CC0000"/>
              </a:solidFill>
              <a:latin typeface="Arial" panose="020B0604020202020204" pitchFamily="34" charset="0"/>
            </a:endParaRPr>
          </a:p>
        </p:txBody>
      </p:sp>
      <p:sp>
        <p:nvSpPr>
          <p:cNvPr id="251919" name="Line 15"/>
          <p:cNvSpPr>
            <a:spLocks noChangeShapeType="1"/>
          </p:cNvSpPr>
          <p:nvPr/>
        </p:nvSpPr>
        <p:spPr bwMode="auto">
          <a:xfrm>
            <a:off x="2627313" y="4581525"/>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419475" y="40052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b</a:t>
            </a:r>
            <a:r>
              <a:rPr kumimoji="0" lang="zh-CN" altLang="en-US" sz="1800">
                <a:latin typeface="Arial" panose="020B0604020202020204" pitchFamily="34" charset="0"/>
              </a:rPr>
              <a:t>（</a:t>
            </a:r>
            <a:r>
              <a:rPr kumimoji="0" lang="en-US" altLang="zh-CN" sz="18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endParaRPr kumimoji="0" lang="zh-CN" altLang="en-US" sz="1800">
              <a:latin typeface="Arial" panose="020B0604020202020204" pitchFamily="34" charset="0"/>
            </a:endParaRP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a</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en-US" altLang="zh-CN" sz="1800">
                <a:latin typeface="Arial" panose="020B0604020202020204" pitchFamily="34" charset="0"/>
              </a:rPr>
              <a:t>)</a:t>
            </a:r>
            <a:endParaRPr kumimoji="0" lang="en-US" altLang="zh-CN" sz="1800">
              <a:latin typeface="Arial" panose="020B0604020202020204" pitchFamily="34" charset="0"/>
            </a:endParaRPr>
          </a:p>
        </p:txBody>
      </p:sp>
      <p:sp>
        <p:nvSpPr>
          <p:cNvPr id="251923" name="Line 19"/>
          <p:cNvSpPr>
            <a:spLocks noChangeShapeType="1"/>
          </p:cNvSpPr>
          <p:nvPr/>
        </p:nvSpPr>
        <p:spPr bwMode="auto">
          <a:xfrm>
            <a:off x="2627313" y="5948363"/>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419475" y="55165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b</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en-US" altLang="zh-CN" sz="1800">
                <a:latin typeface="Arial" panose="020B0604020202020204" pitchFamily="34" charset="0"/>
              </a:rPr>
              <a:t>)</a:t>
            </a:r>
            <a:endParaRPr kumimoji="0" lang="en-US" altLang="zh-CN" sz="1800">
              <a:latin typeface="Arial" panose="020B0604020202020204"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9"/>
                                        </p:tgtEl>
                                        <p:attrNameLst>
                                          <p:attrName>style.visibility</p:attrName>
                                        </p:attrNameLst>
                                      </p:cBhvr>
                                      <p:to>
                                        <p:strVal val="visible"/>
                                      </p:to>
                                    </p:set>
                                    <p:anim calcmode="lin" valueType="num">
                                      <p:cBhvr additive="base">
                                        <p:cTn id="7" dur="500" fill="hold"/>
                                        <p:tgtEl>
                                          <p:spTgt spid="251919"/>
                                        </p:tgtEl>
                                        <p:attrNameLst>
                                          <p:attrName>ppt_x</p:attrName>
                                        </p:attrNameLst>
                                      </p:cBhvr>
                                      <p:tavLst>
                                        <p:tav tm="0">
                                          <p:val>
                                            <p:strVal val="#ppt_x"/>
                                          </p:val>
                                        </p:tav>
                                        <p:tav tm="100000">
                                          <p:val>
                                            <p:strVal val="#ppt_x"/>
                                          </p:val>
                                        </p:tav>
                                      </p:tavLst>
                                    </p:anim>
                                    <p:anim calcmode="lin" valueType="num">
                                      <p:cBhvr additive="base">
                                        <p:cTn id="8" dur="500" fill="hold"/>
                                        <p:tgtEl>
                                          <p:spTgt spid="2519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20"/>
                                        </p:tgtEl>
                                        <p:attrNameLst>
                                          <p:attrName>style.visibility</p:attrName>
                                        </p:attrNameLst>
                                      </p:cBhvr>
                                      <p:to>
                                        <p:strVal val="visible"/>
                                      </p:to>
                                    </p:set>
                                    <p:anim calcmode="lin" valueType="num">
                                      <p:cBhvr additive="base">
                                        <p:cTn id="11" dur="500" fill="hold"/>
                                        <p:tgtEl>
                                          <p:spTgt spid="251920"/>
                                        </p:tgtEl>
                                        <p:attrNameLst>
                                          <p:attrName>ppt_x</p:attrName>
                                        </p:attrNameLst>
                                      </p:cBhvr>
                                      <p:tavLst>
                                        <p:tav tm="0">
                                          <p:val>
                                            <p:strVal val="#ppt_x"/>
                                          </p:val>
                                        </p:tav>
                                        <p:tav tm="100000">
                                          <p:val>
                                            <p:strVal val="#ppt_x"/>
                                          </p:val>
                                        </p:tav>
                                      </p:tavLst>
                                    </p:anim>
                                    <p:anim calcmode="lin" valueType="num">
                                      <p:cBhvr additive="base">
                                        <p:cTn id="12"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1922"/>
                                        </p:tgtEl>
                                        <p:attrNameLst>
                                          <p:attrName>style.visibility</p:attrName>
                                        </p:attrNameLst>
                                      </p:cBhvr>
                                      <p:to>
                                        <p:strVal val="visible"/>
                                      </p:to>
                                    </p:set>
                                    <p:anim calcmode="lin" valueType="num">
                                      <p:cBhvr additive="base">
                                        <p:cTn id="17" dur="500" fill="hold"/>
                                        <p:tgtEl>
                                          <p:spTgt spid="251922"/>
                                        </p:tgtEl>
                                        <p:attrNameLst>
                                          <p:attrName>ppt_x</p:attrName>
                                        </p:attrNameLst>
                                      </p:cBhvr>
                                      <p:tavLst>
                                        <p:tav tm="0">
                                          <p:val>
                                            <p:strVal val="#ppt_x"/>
                                          </p:val>
                                        </p:tav>
                                        <p:tav tm="100000">
                                          <p:val>
                                            <p:strVal val="#ppt_x"/>
                                          </p:val>
                                        </p:tav>
                                      </p:tavLst>
                                    </p:anim>
                                    <p:anim calcmode="lin" valueType="num">
                                      <p:cBhvr additive="base">
                                        <p:cTn id="18" dur="500" fill="hold"/>
                                        <p:tgtEl>
                                          <p:spTgt spid="2519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1921"/>
                                        </p:tgtEl>
                                        <p:attrNameLst>
                                          <p:attrName>style.visibility</p:attrName>
                                        </p:attrNameLst>
                                      </p:cBhvr>
                                      <p:to>
                                        <p:strVal val="visible"/>
                                      </p:to>
                                    </p:set>
                                    <p:anim calcmode="lin" valueType="num">
                                      <p:cBhvr additive="base">
                                        <p:cTn id="21" dur="500" fill="hold"/>
                                        <p:tgtEl>
                                          <p:spTgt spid="251921"/>
                                        </p:tgtEl>
                                        <p:attrNameLst>
                                          <p:attrName>ppt_x</p:attrName>
                                        </p:attrNameLst>
                                      </p:cBhvr>
                                      <p:tavLst>
                                        <p:tav tm="0">
                                          <p:val>
                                            <p:strVal val="#ppt_x"/>
                                          </p:val>
                                        </p:tav>
                                        <p:tav tm="100000">
                                          <p:val>
                                            <p:strVal val="#ppt_x"/>
                                          </p:val>
                                        </p:tav>
                                      </p:tavLst>
                                    </p:anim>
                                    <p:anim calcmode="lin" valueType="num">
                                      <p:cBhvr additive="base">
                                        <p:cTn id="22"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1924"/>
                                        </p:tgtEl>
                                        <p:attrNameLst>
                                          <p:attrName>style.visibility</p:attrName>
                                        </p:attrNameLst>
                                      </p:cBhvr>
                                      <p:to>
                                        <p:strVal val="visible"/>
                                      </p:to>
                                    </p:set>
                                    <p:anim calcmode="lin" valueType="num">
                                      <p:cBhvr additive="base">
                                        <p:cTn id="27" dur="500" fill="hold"/>
                                        <p:tgtEl>
                                          <p:spTgt spid="251924"/>
                                        </p:tgtEl>
                                        <p:attrNameLst>
                                          <p:attrName>ppt_x</p:attrName>
                                        </p:attrNameLst>
                                      </p:cBhvr>
                                      <p:tavLst>
                                        <p:tav tm="0">
                                          <p:val>
                                            <p:strVal val="#ppt_x"/>
                                          </p:val>
                                        </p:tav>
                                        <p:tav tm="100000">
                                          <p:val>
                                            <p:strVal val="#ppt_x"/>
                                          </p:val>
                                        </p:tav>
                                      </p:tavLst>
                                    </p:anim>
                                    <p:anim calcmode="lin" valueType="num">
                                      <p:cBhvr additive="base">
                                        <p:cTn id="28" dur="500" fill="hold"/>
                                        <p:tgtEl>
                                          <p:spTgt spid="2519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1923"/>
                                        </p:tgtEl>
                                        <p:attrNameLst>
                                          <p:attrName>style.visibility</p:attrName>
                                        </p:attrNameLst>
                                      </p:cBhvr>
                                      <p:to>
                                        <p:strVal val="visible"/>
                                      </p:to>
                                    </p:set>
                                    <p:anim calcmode="lin" valueType="num">
                                      <p:cBhvr additive="base">
                                        <p:cTn id="31" dur="500" fill="hold"/>
                                        <p:tgtEl>
                                          <p:spTgt spid="251923"/>
                                        </p:tgtEl>
                                        <p:attrNameLst>
                                          <p:attrName>ppt_x</p:attrName>
                                        </p:attrNameLst>
                                      </p:cBhvr>
                                      <p:tavLst>
                                        <p:tav tm="0">
                                          <p:val>
                                            <p:strVal val="#ppt_x"/>
                                          </p:val>
                                        </p:tav>
                                        <p:tav tm="100000">
                                          <p:val>
                                            <p:strVal val="#ppt_x"/>
                                          </p:val>
                                        </p:tav>
                                      </p:tavLst>
                                    </p:anim>
                                    <p:anim calcmode="lin" valueType="num">
                                      <p:cBhvr additive="base">
                                        <p:cTn id="32"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animBg="1"/>
      <p:bldP spid="251920" grpId="0"/>
      <p:bldP spid="251921" grpId="0" animBg="1"/>
      <p:bldP spid="251922" grpId="0"/>
      <p:bldP spid="251923" grpId="0" animBg="1"/>
      <p:bldP spid="251924"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250825" y="274638"/>
            <a:ext cx="8893175" cy="1143000"/>
          </a:xfrm>
        </p:spPr>
        <p:txBody>
          <a:bodyPr>
            <a:normAutofit/>
          </a:bodyPr>
          <a:lstStyle/>
          <a:p>
            <a:r>
              <a:rPr lang="en-US" altLang="zh-CN" sz="4400" smtClean="0"/>
              <a:t>Needham</a:t>
            </a:r>
            <a:r>
              <a:rPr lang="zh-CN" altLang="en-US" sz="4400"/>
              <a:t>－</a:t>
            </a:r>
            <a:r>
              <a:rPr lang="en-US" altLang="zh-CN" sz="4400"/>
              <a:t>Scroeder</a:t>
            </a:r>
            <a:r>
              <a:rPr lang="zh-CN" altLang="en-US" sz="4400"/>
              <a:t>（公钥方案）</a:t>
            </a:r>
            <a:endParaRPr lang="zh-CN" altLang="en-US" sz="4400"/>
          </a:p>
        </p:txBody>
      </p:sp>
      <p:grpSp>
        <p:nvGrpSpPr>
          <p:cNvPr id="251907" name="Group 3"/>
          <p:cNvGrpSpPr/>
          <p:nvPr/>
        </p:nvGrpSpPr>
        <p:grpSpPr bwMode="auto">
          <a:xfrm>
            <a:off x="4354513" y="2274888"/>
            <a:ext cx="603250" cy="604837"/>
            <a:chOff x="229" y="1077"/>
            <a:chExt cx="380" cy="517"/>
          </a:xfrm>
        </p:grpSpPr>
        <p:pic>
          <p:nvPicPr>
            <p:cNvPr id="251908" name="Picture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9"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0" name="Group 6"/>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anose="020B0604020202020204" pitchFamily="34" charset="0"/>
              </a:rPr>
              <a:t>Alice (A)</a:t>
            </a:r>
            <a:endParaRPr kumimoji="0" lang="en-US" altLang="zh-CN" sz="1800">
              <a:latin typeface="Arial" panose="020B0604020202020204" pitchFamily="34" charset="0"/>
            </a:endParaRPr>
          </a:p>
        </p:txBody>
      </p:sp>
      <p:sp>
        <p:nvSpPr>
          <p:cNvPr id="251917" name="Text Box 13"/>
          <p:cNvSpPr txBox="1">
            <a:spLocks noChangeArrowheads="1"/>
          </p:cNvSpPr>
          <p:nvPr/>
        </p:nvSpPr>
        <p:spPr bwMode="auto">
          <a:xfrm>
            <a:off x="6804025" y="5156200"/>
            <a:ext cx="1368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en-US" altLang="zh-CN" sz="1800" smtClean="0">
                <a:solidFill>
                  <a:srgbClr val="FF0000"/>
                </a:solidFill>
                <a:latin typeface="Arial" panose="020B0604020202020204" pitchFamily="34" charset="0"/>
              </a:rPr>
              <a:t>Caro (C)</a:t>
            </a:r>
            <a:endParaRPr kumimoji="0" lang="en-US" altLang="zh-CN" sz="1800">
              <a:solidFill>
                <a:srgbClr val="FF0000"/>
              </a:solidFill>
              <a:latin typeface="Arial" panose="020B0604020202020204" pitchFamily="34" charset="0"/>
            </a:endParaRPr>
          </a:p>
        </p:txBody>
      </p:sp>
      <p:sp>
        <p:nvSpPr>
          <p:cNvPr id="251918" name="Text Box 14"/>
          <p:cNvSpPr txBox="1">
            <a:spLocks noChangeArrowheads="1"/>
          </p:cNvSpPr>
          <p:nvPr/>
        </p:nvSpPr>
        <p:spPr bwMode="auto">
          <a:xfrm>
            <a:off x="4067175" y="2851150"/>
            <a:ext cx="1152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smtClean="0">
                <a:solidFill>
                  <a:srgbClr val="CC0000"/>
                </a:solidFill>
                <a:latin typeface="Arial" panose="020B0604020202020204" pitchFamily="34" charset="0"/>
              </a:rPr>
              <a:t>Bob (B)</a:t>
            </a:r>
            <a:endParaRPr kumimoji="0" lang="en-US" altLang="zh-CN" sz="1800">
              <a:solidFill>
                <a:srgbClr val="CC0000"/>
              </a:solidFill>
              <a:latin typeface="Arial" panose="020B0604020202020204" pitchFamily="34" charset="0"/>
            </a:endParaRPr>
          </a:p>
        </p:txBody>
      </p:sp>
      <p:sp>
        <p:nvSpPr>
          <p:cNvPr id="251919" name="Line 15"/>
          <p:cNvSpPr>
            <a:spLocks noChangeShapeType="1"/>
          </p:cNvSpPr>
          <p:nvPr/>
        </p:nvSpPr>
        <p:spPr bwMode="auto">
          <a:xfrm>
            <a:off x="2627313" y="4725144"/>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059832" y="421441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anose="020B0604020202020204" pitchFamily="34" charset="0"/>
              </a:rPr>
              <a:t>E</a:t>
            </a:r>
            <a:r>
              <a:rPr kumimoji="0" lang="en-US" altLang="zh-CN" sz="1800" baseline="-25000">
                <a:latin typeface="Arial" panose="020B0604020202020204" pitchFamily="34" charset="0"/>
              </a:rPr>
              <a:t>c</a:t>
            </a:r>
            <a:r>
              <a:rPr kumimoji="0" lang="zh-CN" altLang="en-US" sz="1800" smtClean="0">
                <a:latin typeface="Arial" panose="020B0604020202020204" pitchFamily="34" charset="0"/>
              </a:rPr>
              <a:t>（</a:t>
            </a:r>
            <a:r>
              <a:rPr kumimoji="0" lang="en-US" altLang="zh-CN" sz="18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endParaRPr kumimoji="0" lang="zh-CN" altLang="en-US" sz="1800">
              <a:latin typeface="Arial" panose="020B0604020202020204" pitchFamily="34" charset="0"/>
            </a:endParaRP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a</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en-US" altLang="zh-CN" sz="1800">
                <a:latin typeface="Arial" panose="020B0604020202020204" pitchFamily="34" charset="0"/>
              </a:rPr>
              <a:t>)</a:t>
            </a:r>
            <a:endParaRPr kumimoji="0" lang="en-US" altLang="zh-CN" sz="1800">
              <a:latin typeface="Arial" panose="020B0604020202020204" pitchFamily="34" charset="0"/>
            </a:endParaRPr>
          </a:p>
        </p:txBody>
      </p:sp>
      <p:sp>
        <p:nvSpPr>
          <p:cNvPr id="251923" name="Line 19"/>
          <p:cNvSpPr>
            <a:spLocks noChangeShapeType="1"/>
          </p:cNvSpPr>
          <p:nvPr/>
        </p:nvSpPr>
        <p:spPr bwMode="auto">
          <a:xfrm>
            <a:off x="2627313" y="5733256"/>
            <a:ext cx="41767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203848" y="529453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anose="020B0604020202020204" pitchFamily="34" charset="0"/>
              </a:rPr>
              <a:t>E</a:t>
            </a:r>
            <a:r>
              <a:rPr kumimoji="0" lang="en-US" altLang="zh-CN" sz="1800" baseline="-25000" smtClean="0">
                <a:latin typeface="Arial" panose="020B0604020202020204" pitchFamily="34" charset="0"/>
              </a:rPr>
              <a:t>c</a:t>
            </a:r>
            <a:r>
              <a:rPr kumimoji="0" lang="en-US" altLang="zh-CN" sz="1800" smtClean="0">
                <a:latin typeface="Arial" panose="020B0604020202020204" pitchFamily="34" charset="0"/>
              </a:rPr>
              <a:t>(R</a:t>
            </a:r>
            <a:r>
              <a:rPr kumimoji="0" lang="en-US" altLang="zh-CN" sz="1800" baseline="-25000" smtClean="0">
                <a:latin typeface="Arial" panose="020B0604020202020204" pitchFamily="34" charset="0"/>
              </a:rPr>
              <a:t>b</a:t>
            </a:r>
            <a:r>
              <a:rPr kumimoji="0" lang="en-US" altLang="zh-CN" sz="1800">
                <a:latin typeface="Arial" panose="020B0604020202020204" pitchFamily="34" charset="0"/>
              </a:rPr>
              <a:t>)</a:t>
            </a:r>
            <a:endParaRPr kumimoji="0" lang="en-US" altLang="zh-CN" sz="1800">
              <a:latin typeface="Arial" panose="020B0604020202020204" pitchFamily="34" charset="0"/>
            </a:endParaRPr>
          </a:p>
        </p:txBody>
      </p:sp>
      <p:sp>
        <p:nvSpPr>
          <p:cNvPr id="21" name="Line 15"/>
          <p:cNvSpPr>
            <a:spLocks noChangeShapeType="1"/>
          </p:cNvSpPr>
          <p:nvPr/>
        </p:nvSpPr>
        <p:spPr bwMode="auto">
          <a:xfrm>
            <a:off x="5547252" y="2351381"/>
            <a:ext cx="1975644" cy="1611313"/>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16"/>
          <p:cNvSpPr txBox="1">
            <a:spLocks noChangeArrowheads="1"/>
          </p:cNvSpPr>
          <p:nvPr/>
        </p:nvSpPr>
        <p:spPr bwMode="auto">
          <a:xfrm rot="2301322">
            <a:off x="5295632" y="273510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anose="020B0604020202020204" pitchFamily="34" charset="0"/>
              </a:rPr>
              <a:t>E</a:t>
            </a:r>
            <a:r>
              <a:rPr kumimoji="0" lang="en-US" altLang="zh-CN" sz="1800" baseline="-25000">
                <a:latin typeface="Arial" panose="020B0604020202020204" pitchFamily="34" charset="0"/>
              </a:rPr>
              <a:t>b</a:t>
            </a:r>
            <a:r>
              <a:rPr kumimoji="0" lang="zh-CN" altLang="en-US" sz="1800" smtClean="0">
                <a:latin typeface="Arial" panose="020B0604020202020204" pitchFamily="34" charset="0"/>
              </a:rPr>
              <a:t>（</a:t>
            </a:r>
            <a:r>
              <a:rPr kumimoji="0" lang="en-US" altLang="zh-CN" sz="18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endParaRPr kumimoji="0" lang="zh-CN" altLang="en-US" sz="1800">
              <a:latin typeface="Arial" panose="020B0604020202020204" pitchFamily="34" charset="0"/>
            </a:endParaRPr>
          </a:p>
        </p:txBody>
      </p:sp>
      <p:sp>
        <p:nvSpPr>
          <p:cNvPr id="23" name="Line 17"/>
          <p:cNvSpPr>
            <a:spLocks noChangeShapeType="1"/>
          </p:cNvSpPr>
          <p:nvPr/>
        </p:nvSpPr>
        <p:spPr bwMode="auto">
          <a:xfrm rot="2438371" flipV="1">
            <a:off x="5040679" y="3428904"/>
            <a:ext cx="2318681" cy="38467"/>
          </a:xfrm>
          <a:prstGeom prst="line">
            <a:avLst/>
          </a:prstGeom>
          <a:noFill/>
          <a:ln w="9525">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8"/>
          <p:cNvSpPr txBox="1">
            <a:spLocks noChangeArrowheads="1"/>
          </p:cNvSpPr>
          <p:nvPr/>
        </p:nvSpPr>
        <p:spPr bwMode="auto">
          <a:xfrm rot="2438371">
            <a:off x="5079990" y="3127403"/>
            <a:ext cx="25543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a:latin typeface="Arial" panose="020B0604020202020204" pitchFamily="34" charset="0"/>
              </a:rPr>
              <a:t>E</a:t>
            </a:r>
            <a:r>
              <a:rPr kumimoji="0" lang="en-US" altLang="zh-CN" sz="1800" baseline="-25000">
                <a:latin typeface="Arial" panose="020B0604020202020204" pitchFamily="34" charset="0"/>
              </a:rPr>
              <a:t>a</a:t>
            </a:r>
            <a:r>
              <a:rPr kumimoji="0" lang="en-US" altLang="zh-CN" sz="1800">
                <a:latin typeface="Arial" panose="020B0604020202020204" pitchFamily="34" charset="0"/>
              </a:rPr>
              <a:t>(R</a:t>
            </a:r>
            <a:r>
              <a:rPr kumimoji="0" lang="en-US" altLang="zh-CN" sz="1800" baseline="-25000">
                <a:latin typeface="Arial" panose="020B0604020202020204" pitchFamily="34" charset="0"/>
              </a:rPr>
              <a:t>a</a:t>
            </a:r>
            <a:r>
              <a:rPr kumimoji="0" lang="zh-CN" altLang="en-US" sz="1800">
                <a:latin typeface="Arial" panose="020B0604020202020204" pitchFamily="34" charset="0"/>
              </a:rPr>
              <a:t>，</a:t>
            </a:r>
            <a:r>
              <a:rPr kumimoji="0" lang="en-US" altLang="zh-CN" sz="1800">
                <a:latin typeface="Arial" panose="020B0604020202020204" pitchFamily="34" charset="0"/>
              </a:rPr>
              <a:t>R</a:t>
            </a:r>
            <a:r>
              <a:rPr kumimoji="0" lang="en-US" altLang="zh-CN" sz="1800" baseline="-25000">
                <a:latin typeface="Arial" panose="020B0604020202020204" pitchFamily="34" charset="0"/>
              </a:rPr>
              <a:t>b</a:t>
            </a:r>
            <a:r>
              <a:rPr kumimoji="0" lang="en-US" altLang="zh-CN" sz="1800">
                <a:latin typeface="Arial" panose="020B0604020202020204" pitchFamily="34" charset="0"/>
              </a:rPr>
              <a:t>)</a:t>
            </a:r>
            <a:endParaRPr kumimoji="0" lang="en-US" altLang="zh-CN" sz="1800">
              <a:latin typeface="Arial" panose="020B0604020202020204" pitchFamily="34" charset="0"/>
            </a:endParaRPr>
          </a:p>
        </p:txBody>
      </p:sp>
      <p:sp>
        <p:nvSpPr>
          <p:cNvPr id="25" name="Line 15"/>
          <p:cNvSpPr>
            <a:spLocks noChangeShapeType="1"/>
          </p:cNvSpPr>
          <p:nvPr/>
        </p:nvSpPr>
        <p:spPr bwMode="auto">
          <a:xfrm>
            <a:off x="5013081" y="3099353"/>
            <a:ext cx="1575143" cy="1265751"/>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16"/>
          <p:cNvSpPr txBox="1">
            <a:spLocks noChangeArrowheads="1"/>
          </p:cNvSpPr>
          <p:nvPr/>
        </p:nvSpPr>
        <p:spPr bwMode="auto">
          <a:xfrm rot="2301322">
            <a:off x="4567579" y="3486300"/>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anose="020B0604020202020204" pitchFamily="34" charset="0"/>
              </a:rPr>
              <a:t>E</a:t>
            </a:r>
            <a:r>
              <a:rPr kumimoji="0" lang="en-US" altLang="zh-CN" sz="1800" baseline="-25000">
                <a:latin typeface="Arial" panose="020B0604020202020204" pitchFamily="34" charset="0"/>
              </a:rPr>
              <a:t>b</a:t>
            </a:r>
            <a:r>
              <a:rPr kumimoji="0" lang="zh-CN" altLang="en-US" sz="1800" smtClean="0">
                <a:latin typeface="Arial" panose="020B0604020202020204" pitchFamily="34" charset="0"/>
              </a:rPr>
              <a:t>（</a:t>
            </a:r>
            <a:r>
              <a:rPr kumimoji="0" lang="en-US" altLang="zh-CN" sz="1800">
                <a:latin typeface="Arial" panose="020B0604020202020204" pitchFamily="34" charset="0"/>
              </a:rPr>
              <a:t>A</a:t>
            </a:r>
            <a:r>
              <a:rPr kumimoji="0" lang="zh-CN" altLang="en-US" sz="1800">
                <a:latin typeface="Arial" panose="020B0604020202020204" pitchFamily="34" charset="0"/>
              </a:rPr>
              <a:t>，</a:t>
            </a:r>
            <a:r>
              <a:rPr kumimoji="0" lang="en-US" altLang="zh-CN" sz="1800" smtClean="0">
                <a:latin typeface="Arial" panose="020B0604020202020204" pitchFamily="34" charset="0"/>
              </a:rPr>
              <a:t>R</a:t>
            </a:r>
            <a:r>
              <a:rPr kumimoji="0" lang="en-US" altLang="zh-CN" sz="1800" baseline="-25000" smtClean="0">
                <a:latin typeface="Arial" panose="020B0604020202020204" pitchFamily="34" charset="0"/>
              </a:rPr>
              <a:t>b</a:t>
            </a:r>
            <a:r>
              <a:rPr kumimoji="0" lang="zh-CN" altLang="en-US" sz="1800" smtClean="0">
                <a:latin typeface="Arial" panose="020B0604020202020204" pitchFamily="34" charset="0"/>
              </a:rPr>
              <a:t>）</a:t>
            </a:r>
            <a:endParaRPr kumimoji="0" lang="zh-CN" altLang="en-US" sz="1800">
              <a:latin typeface="Arial" panose="020B0604020202020204" pitchFamily="34" charset="0"/>
            </a:endParaRPr>
          </a:p>
        </p:txBody>
      </p:sp>
      <p:sp>
        <p:nvSpPr>
          <p:cNvPr id="2" name="矩形 1"/>
          <p:cNvSpPr/>
          <p:nvPr/>
        </p:nvSpPr>
        <p:spPr>
          <a:xfrm>
            <a:off x="1259632" y="5877272"/>
            <a:ext cx="6409134" cy="830997"/>
          </a:xfrm>
          <a:prstGeom prst="rect">
            <a:avLst/>
          </a:prstGeom>
          <a:solidFill>
            <a:srgbClr val="FFFF00"/>
          </a:solidFill>
          <a:ln>
            <a:solidFill>
              <a:srgbClr val="FFFF00"/>
            </a:solidFill>
          </a:ln>
        </p:spPr>
        <p:txBody>
          <a:bodyPr wrap="square">
            <a:spAutoFit/>
          </a:bodyPr>
          <a:lstStyle/>
          <a:p>
            <a:pPr algn="ctr" eaLnBrk="1" hangingPunct="1"/>
            <a:r>
              <a:rPr lang="zh-CN" altLang="en-US" b="1" smtClean="0">
                <a:latin typeface="宋体" pitchFamily="2" charset="-122"/>
              </a:rPr>
              <a:t>在</a:t>
            </a:r>
            <a:r>
              <a:rPr lang="zh-CN" altLang="en-US" b="1">
                <a:latin typeface="宋体" pitchFamily="2" charset="-122"/>
              </a:rPr>
              <a:t>第二条</a:t>
            </a:r>
            <a:r>
              <a:rPr lang="zh-CN" altLang="en-US" b="1" smtClean="0">
                <a:latin typeface="宋体" pitchFamily="2" charset="-122"/>
              </a:rPr>
              <a:t>消息</a:t>
            </a:r>
            <a:r>
              <a:rPr lang="zh-CN" altLang="en-US" b="1">
                <a:latin typeface="宋体" pitchFamily="2" charset="-122"/>
              </a:rPr>
              <a:t>中增加</a:t>
            </a:r>
            <a:r>
              <a:rPr lang="en-US" altLang="zh-CN" b="1">
                <a:latin typeface="宋体" pitchFamily="2" charset="-122"/>
              </a:rPr>
              <a:t>B</a:t>
            </a:r>
            <a:r>
              <a:rPr lang="zh-CN" altLang="en-US" b="1">
                <a:latin typeface="宋体" pitchFamily="2" charset="-122"/>
              </a:rPr>
              <a:t>的</a:t>
            </a:r>
            <a:r>
              <a:rPr lang="zh-CN" altLang="en-US" b="1" smtClean="0">
                <a:latin typeface="宋体" pitchFamily="2" charset="-122"/>
              </a:rPr>
              <a:t>标识阻止</a:t>
            </a:r>
            <a:r>
              <a:rPr lang="zh-CN" altLang="en-US" b="1">
                <a:latin typeface="宋体" pitchFamily="2" charset="-122"/>
              </a:rPr>
              <a:t>这种</a:t>
            </a:r>
            <a:r>
              <a:rPr lang="zh-CN" altLang="en-US" b="1" smtClean="0">
                <a:latin typeface="宋体" pitchFamily="2" charset="-122"/>
              </a:rPr>
              <a:t>攻击</a:t>
            </a:r>
            <a:endParaRPr lang="en-US" altLang="zh-CN" b="1" smtClean="0">
              <a:latin typeface="宋体" pitchFamily="2" charset="-122"/>
            </a:endParaRPr>
          </a:p>
          <a:p>
            <a:pPr algn="ctr"/>
            <a:r>
              <a:rPr kumimoji="0" lang="en-US" altLang="zh-CN" b="1">
                <a:latin typeface="Arial" panose="020B0604020202020204" pitchFamily="34" charset="0"/>
              </a:rPr>
              <a:t>E</a:t>
            </a:r>
            <a:r>
              <a:rPr kumimoji="0" lang="en-US" altLang="zh-CN" b="1" baseline="-25000">
                <a:latin typeface="Arial" panose="020B0604020202020204" pitchFamily="34" charset="0"/>
              </a:rPr>
              <a:t>a</a:t>
            </a:r>
            <a:r>
              <a:rPr kumimoji="0" lang="en-US" altLang="zh-CN" b="1">
                <a:latin typeface="Arial" panose="020B0604020202020204" pitchFamily="34" charset="0"/>
              </a:rPr>
              <a:t>(R</a:t>
            </a:r>
            <a:r>
              <a:rPr kumimoji="0" lang="en-US" altLang="zh-CN" b="1" baseline="-25000">
                <a:latin typeface="Arial" panose="020B0604020202020204" pitchFamily="34" charset="0"/>
              </a:rPr>
              <a:t>a</a:t>
            </a:r>
            <a:r>
              <a:rPr kumimoji="0" lang="zh-CN" altLang="en-US" b="1" smtClean="0">
                <a:latin typeface="Arial" panose="020B0604020202020204" pitchFamily="34" charset="0"/>
              </a:rPr>
              <a:t>，</a:t>
            </a:r>
            <a:r>
              <a:rPr kumimoji="0" lang="en-US" altLang="zh-CN" b="1" smtClean="0">
                <a:latin typeface="Arial" panose="020B0604020202020204" pitchFamily="34" charset="0"/>
              </a:rPr>
              <a:t>B</a:t>
            </a:r>
            <a:r>
              <a:rPr kumimoji="0" lang="zh-CN" altLang="en-US" b="1" smtClean="0">
                <a:latin typeface="Arial" panose="020B0604020202020204" pitchFamily="34" charset="0"/>
              </a:rPr>
              <a:t>，</a:t>
            </a:r>
            <a:r>
              <a:rPr kumimoji="0" lang="en-US" altLang="zh-CN" b="1" smtClean="0">
                <a:latin typeface="Arial" panose="020B0604020202020204" pitchFamily="34" charset="0"/>
              </a:rPr>
              <a:t>R</a:t>
            </a:r>
            <a:r>
              <a:rPr kumimoji="0" lang="en-US" altLang="zh-CN" b="1" baseline="-25000" smtClean="0">
                <a:latin typeface="Arial" panose="020B0604020202020204" pitchFamily="34" charset="0"/>
              </a:rPr>
              <a:t>b</a:t>
            </a:r>
            <a:r>
              <a:rPr kumimoji="0" lang="en-US" altLang="zh-CN" b="1" smtClean="0">
                <a:latin typeface="Arial" panose="020B0604020202020204" pitchFamily="34" charset="0"/>
              </a:rPr>
              <a:t>)</a:t>
            </a:r>
            <a:endParaRPr lang="en-US" altLang="zh-CN" b="1">
              <a:latin typeface="宋体"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9"/>
                                        </p:tgtEl>
                                        <p:attrNameLst>
                                          <p:attrName>style.visibility</p:attrName>
                                        </p:attrNameLst>
                                      </p:cBhvr>
                                      <p:to>
                                        <p:strVal val="visible"/>
                                      </p:to>
                                    </p:set>
                                    <p:anim calcmode="lin" valueType="num">
                                      <p:cBhvr additive="base">
                                        <p:cTn id="7" dur="500" fill="hold"/>
                                        <p:tgtEl>
                                          <p:spTgt spid="251919"/>
                                        </p:tgtEl>
                                        <p:attrNameLst>
                                          <p:attrName>ppt_x</p:attrName>
                                        </p:attrNameLst>
                                      </p:cBhvr>
                                      <p:tavLst>
                                        <p:tav tm="0">
                                          <p:val>
                                            <p:strVal val="#ppt_x"/>
                                          </p:val>
                                        </p:tav>
                                        <p:tav tm="100000">
                                          <p:val>
                                            <p:strVal val="#ppt_x"/>
                                          </p:val>
                                        </p:tav>
                                      </p:tavLst>
                                    </p:anim>
                                    <p:anim calcmode="lin" valueType="num">
                                      <p:cBhvr additive="base">
                                        <p:cTn id="8" dur="500" fill="hold"/>
                                        <p:tgtEl>
                                          <p:spTgt spid="2519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20"/>
                                        </p:tgtEl>
                                        <p:attrNameLst>
                                          <p:attrName>style.visibility</p:attrName>
                                        </p:attrNameLst>
                                      </p:cBhvr>
                                      <p:to>
                                        <p:strVal val="visible"/>
                                      </p:to>
                                    </p:set>
                                    <p:anim calcmode="lin" valueType="num">
                                      <p:cBhvr additive="base">
                                        <p:cTn id="11" dur="500" fill="hold"/>
                                        <p:tgtEl>
                                          <p:spTgt spid="251920"/>
                                        </p:tgtEl>
                                        <p:attrNameLst>
                                          <p:attrName>ppt_x</p:attrName>
                                        </p:attrNameLst>
                                      </p:cBhvr>
                                      <p:tavLst>
                                        <p:tav tm="0">
                                          <p:val>
                                            <p:strVal val="#ppt_x"/>
                                          </p:val>
                                        </p:tav>
                                        <p:tav tm="100000">
                                          <p:val>
                                            <p:strVal val="#ppt_x"/>
                                          </p:val>
                                        </p:tav>
                                      </p:tavLst>
                                    </p:anim>
                                    <p:anim calcmode="lin" valueType="num">
                                      <p:cBhvr additive="base">
                                        <p:cTn id="12"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1922"/>
                                        </p:tgtEl>
                                        <p:attrNameLst>
                                          <p:attrName>style.visibility</p:attrName>
                                        </p:attrNameLst>
                                      </p:cBhvr>
                                      <p:to>
                                        <p:strVal val="visible"/>
                                      </p:to>
                                    </p:set>
                                    <p:anim calcmode="lin" valueType="num">
                                      <p:cBhvr additive="base">
                                        <p:cTn id="37" dur="500" fill="hold"/>
                                        <p:tgtEl>
                                          <p:spTgt spid="251922"/>
                                        </p:tgtEl>
                                        <p:attrNameLst>
                                          <p:attrName>ppt_x</p:attrName>
                                        </p:attrNameLst>
                                      </p:cBhvr>
                                      <p:tavLst>
                                        <p:tav tm="0">
                                          <p:val>
                                            <p:strVal val="#ppt_x"/>
                                          </p:val>
                                        </p:tav>
                                        <p:tav tm="100000">
                                          <p:val>
                                            <p:strVal val="#ppt_x"/>
                                          </p:val>
                                        </p:tav>
                                      </p:tavLst>
                                    </p:anim>
                                    <p:anim calcmode="lin" valueType="num">
                                      <p:cBhvr additive="base">
                                        <p:cTn id="38" dur="500" fill="hold"/>
                                        <p:tgtEl>
                                          <p:spTgt spid="2519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1921"/>
                                        </p:tgtEl>
                                        <p:attrNameLst>
                                          <p:attrName>style.visibility</p:attrName>
                                        </p:attrNameLst>
                                      </p:cBhvr>
                                      <p:to>
                                        <p:strVal val="visible"/>
                                      </p:to>
                                    </p:set>
                                    <p:anim calcmode="lin" valueType="num">
                                      <p:cBhvr additive="base">
                                        <p:cTn id="41" dur="500" fill="hold"/>
                                        <p:tgtEl>
                                          <p:spTgt spid="251921"/>
                                        </p:tgtEl>
                                        <p:attrNameLst>
                                          <p:attrName>ppt_x</p:attrName>
                                        </p:attrNameLst>
                                      </p:cBhvr>
                                      <p:tavLst>
                                        <p:tav tm="0">
                                          <p:val>
                                            <p:strVal val="#ppt_x"/>
                                          </p:val>
                                        </p:tav>
                                        <p:tav tm="100000">
                                          <p:val>
                                            <p:strVal val="#ppt_x"/>
                                          </p:val>
                                        </p:tav>
                                      </p:tavLst>
                                    </p:anim>
                                    <p:anim calcmode="lin" valueType="num">
                                      <p:cBhvr additive="base">
                                        <p:cTn id="42"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1924"/>
                                        </p:tgtEl>
                                        <p:attrNameLst>
                                          <p:attrName>style.visibility</p:attrName>
                                        </p:attrNameLst>
                                      </p:cBhvr>
                                      <p:to>
                                        <p:strVal val="visible"/>
                                      </p:to>
                                    </p:set>
                                    <p:anim calcmode="lin" valueType="num">
                                      <p:cBhvr additive="base">
                                        <p:cTn id="47" dur="500" fill="hold"/>
                                        <p:tgtEl>
                                          <p:spTgt spid="251924"/>
                                        </p:tgtEl>
                                        <p:attrNameLst>
                                          <p:attrName>ppt_x</p:attrName>
                                        </p:attrNameLst>
                                      </p:cBhvr>
                                      <p:tavLst>
                                        <p:tav tm="0">
                                          <p:val>
                                            <p:strVal val="#ppt_x"/>
                                          </p:val>
                                        </p:tav>
                                        <p:tav tm="100000">
                                          <p:val>
                                            <p:strVal val="#ppt_x"/>
                                          </p:val>
                                        </p:tav>
                                      </p:tavLst>
                                    </p:anim>
                                    <p:anim calcmode="lin" valueType="num">
                                      <p:cBhvr additive="base">
                                        <p:cTn id="48" dur="500" fill="hold"/>
                                        <p:tgtEl>
                                          <p:spTgt spid="2519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1923"/>
                                        </p:tgtEl>
                                        <p:attrNameLst>
                                          <p:attrName>style.visibility</p:attrName>
                                        </p:attrNameLst>
                                      </p:cBhvr>
                                      <p:to>
                                        <p:strVal val="visible"/>
                                      </p:to>
                                    </p:set>
                                    <p:anim calcmode="lin" valueType="num">
                                      <p:cBhvr additive="base">
                                        <p:cTn id="51" dur="500" fill="hold"/>
                                        <p:tgtEl>
                                          <p:spTgt spid="251923"/>
                                        </p:tgtEl>
                                        <p:attrNameLst>
                                          <p:attrName>ppt_x</p:attrName>
                                        </p:attrNameLst>
                                      </p:cBhvr>
                                      <p:tavLst>
                                        <p:tav tm="0">
                                          <p:val>
                                            <p:strVal val="#ppt_x"/>
                                          </p:val>
                                        </p:tav>
                                        <p:tav tm="100000">
                                          <p:val>
                                            <p:strVal val="#ppt_x"/>
                                          </p:val>
                                        </p:tav>
                                      </p:tavLst>
                                    </p:anim>
                                    <p:anim calcmode="lin" valueType="num">
                                      <p:cBhvr additive="base">
                                        <p:cTn id="52"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animBg="1"/>
      <p:bldP spid="251920" grpId="0"/>
      <p:bldP spid="251921" grpId="0" animBg="1"/>
      <p:bldP spid="251922" grpId="0"/>
      <p:bldP spid="251923" grpId="0" animBg="1"/>
      <p:bldP spid="251924" grpId="0"/>
      <p:bldP spid="21" grpId="0" animBg="1"/>
      <p:bldP spid="22" grpId="0"/>
      <p:bldP spid="23" grpId="0" animBg="1"/>
      <p:bldP spid="24" grpId="0"/>
      <p:bldP spid="25" grpId="0" animBg="1"/>
      <p:bldP spid="26" grpId="0"/>
      <p:bldP spid="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idx="1"/>
          </p:nvPr>
        </p:nvSpPr>
        <p:spPr/>
        <p:txBody>
          <a:bodyPr>
            <a:normAutofit/>
          </a:bodyPr>
          <a:lstStyle/>
          <a:p>
            <a:r>
              <a:rPr lang="zh-CN" altLang="en-US" smtClean="0"/>
              <a:t>基于对称密码技术</a:t>
            </a:r>
            <a:r>
              <a:rPr lang="zh-CN" altLang="en-US" b="1" smtClean="0">
                <a:solidFill>
                  <a:srgbClr val="FF0000"/>
                </a:solidFill>
              </a:rPr>
              <a:t>集中式</a:t>
            </a:r>
            <a:r>
              <a:rPr lang="zh-CN" altLang="en-US" smtClean="0"/>
              <a:t>的身份认证框架结构。</a:t>
            </a:r>
            <a:endParaRPr lang="zh-CN" altLang="en-US" smtClean="0"/>
          </a:p>
          <a:p>
            <a:pPr lvl="1"/>
            <a:r>
              <a:rPr lang="zh-CN" altLang="en-US" smtClean="0"/>
              <a:t>使用</a:t>
            </a:r>
            <a:r>
              <a:rPr lang="en-US" altLang="zh-CN" smtClean="0"/>
              <a:t>DES</a:t>
            </a:r>
            <a:r>
              <a:rPr lang="zh-CN" altLang="en-US" smtClean="0"/>
              <a:t>加密算法</a:t>
            </a:r>
            <a:endParaRPr lang="en-US" altLang="zh-CN" smtClean="0"/>
          </a:p>
          <a:p>
            <a:pPr lvl="1"/>
            <a:r>
              <a:rPr lang="zh-CN" altLang="en-US" smtClean="0"/>
              <a:t>引入可信第三方</a:t>
            </a:r>
            <a:endParaRPr lang="en-US" altLang="zh-CN" smtClean="0"/>
          </a:p>
          <a:p>
            <a:pPr lvl="1"/>
            <a:r>
              <a:rPr lang="zh-CN" altLang="en-US" smtClean="0"/>
              <a:t>采用基于</a:t>
            </a:r>
            <a:r>
              <a:rPr lang="en-US" altLang="zh-CN" smtClean="0"/>
              <a:t>Needham-Schroeder</a:t>
            </a:r>
            <a:r>
              <a:rPr lang="zh-CN" altLang="en-US" smtClean="0"/>
              <a:t>协议</a:t>
            </a:r>
            <a:endParaRPr lang="en-US" altLang="zh-CN" smtClean="0"/>
          </a:p>
          <a:p>
            <a:pPr lvl="1"/>
            <a:r>
              <a:rPr lang="zh-CN" altLang="en-US" smtClean="0"/>
              <a:t>实现用户与服务器间的相互认证。</a:t>
            </a:r>
            <a:endParaRPr lang="en-US" altLang="zh-CN" smtClean="0"/>
          </a:p>
          <a:p>
            <a:pPr lvl="2"/>
            <a:endParaRPr lang="zh-CN" altLang="en-US" smtClean="0"/>
          </a:p>
        </p:txBody>
      </p:sp>
      <p:sp>
        <p:nvSpPr>
          <p:cNvPr id="491524" name="Rectangle 4"/>
          <p:cNvSpPr>
            <a:spLocks noGrp="1" noChangeArrowheads="1"/>
          </p:cNvSpPr>
          <p:nvPr>
            <p:ph type="title"/>
          </p:nvPr>
        </p:nvSpPr>
        <p:spPr/>
        <p:txBody>
          <a:bodyPr/>
          <a:lstStyle/>
          <a:p>
            <a:r>
              <a:rPr lang="en-US" altLang="zh-CN" smtClean="0"/>
              <a:t>Kerberos</a:t>
            </a:r>
            <a:r>
              <a:rPr lang="zh-CN" altLang="en-US" smtClean="0"/>
              <a:t>简介</a:t>
            </a:r>
            <a:endParaRPr lang="zh-CN" altLang="en-US"/>
          </a:p>
        </p:txBody>
      </p:sp>
      <p:sp>
        <p:nvSpPr>
          <p:cNvPr id="94210" name="日期占位符 3"/>
          <p:cNvSpPr>
            <a:spLocks noGrp="1"/>
          </p:cNvSpPr>
          <p:nvPr>
            <p:ph type="dt" sz="half" idx="2"/>
          </p:nvPr>
        </p:nvSpPr>
        <p:spPr/>
        <p:txBody>
          <a:bodyPr/>
          <a:lstStyle/>
          <a:p>
            <a:fld id="{B19363B7-9AC9-4D5A-B7E6-EFD8C0203533}" type="datetime1">
              <a:rPr lang="zh-CN" altLang="en-US" smtClean="0"/>
            </a:fld>
            <a:endParaRPr lang="en-US" altLang="zh-CN" smtClean="0"/>
          </a:p>
        </p:txBody>
      </p:sp>
      <p:grpSp>
        <p:nvGrpSpPr>
          <p:cNvPr id="5" name="Group 3"/>
          <p:cNvGrpSpPr/>
          <p:nvPr/>
        </p:nvGrpSpPr>
        <p:grpSpPr bwMode="auto">
          <a:xfrm>
            <a:off x="1475656" y="4008076"/>
            <a:ext cx="5832475" cy="2735263"/>
            <a:chOff x="0" y="0"/>
            <a:chExt cx="4305" cy="1872"/>
          </a:xfrm>
        </p:grpSpPr>
        <p:sp>
          <p:nvSpPr>
            <p:cNvPr id="6" name="Oval 4"/>
            <p:cNvSpPr>
              <a:spLocks noChangeArrowheads="1"/>
            </p:cNvSpPr>
            <p:nvPr/>
          </p:nvSpPr>
          <p:spPr bwMode="auto">
            <a:xfrm>
              <a:off x="1260" y="0"/>
              <a:ext cx="1590" cy="624"/>
            </a:xfrm>
            <a:prstGeom prst="ellipse">
              <a:avLst/>
            </a:prstGeom>
            <a:solidFill>
              <a:srgbClr val="FFFFFF"/>
            </a:solidFill>
            <a:ln w="9525">
              <a:solidFill>
                <a:srgbClr val="000000"/>
              </a:solidFill>
              <a:round/>
            </a:ln>
          </p:spPr>
          <p:txBody>
            <a:bodyPr/>
            <a:lstStyle/>
            <a:p>
              <a:pPr algn="ctr"/>
              <a:r>
                <a:rPr lang="zh-CN" altLang="zh-CN" sz="2400">
                  <a:solidFill>
                    <a:srgbClr val="000404"/>
                  </a:solidFill>
                  <a:latin typeface="TimesNewRoman,Bold" charset="0"/>
                </a:rPr>
                <a:t>Kerberos</a:t>
              </a:r>
              <a:endParaRPr lang="zh-CN" altLang="zh-CN" sz="2400">
                <a:solidFill>
                  <a:srgbClr val="000404"/>
                </a:solidFill>
                <a:latin typeface="TimesNewRoman,Bold" charset="0"/>
              </a:endParaRPr>
            </a:p>
          </p:txBody>
        </p:sp>
        <p:sp>
          <p:nvSpPr>
            <p:cNvPr id="7" name="Oval 5"/>
            <p:cNvSpPr>
              <a:spLocks noChangeArrowheads="1"/>
            </p:cNvSpPr>
            <p:nvPr/>
          </p:nvSpPr>
          <p:spPr bwMode="auto">
            <a:xfrm>
              <a:off x="0" y="1248"/>
              <a:ext cx="1440" cy="624"/>
            </a:xfrm>
            <a:prstGeom prst="ellipse">
              <a:avLst/>
            </a:prstGeom>
            <a:solidFill>
              <a:srgbClr val="FFFFFF"/>
            </a:solidFill>
            <a:ln w="9525">
              <a:solidFill>
                <a:srgbClr val="000000"/>
              </a:solidFill>
              <a:round/>
            </a:ln>
          </p:spPr>
          <p:txBody>
            <a:bodyPr/>
            <a:lstStyle/>
            <a:p>
              <a:pPr algn="ctr"/>
              <a:r>
                <a:rPr lang="zh-CN" altLang="zh-CN" sz="2400">
                  <a:solidFill>
                    <a:srgbClr val="000404"/>
                  </a:solidFill>
                  <a:latin typeface="TimesNewRoman" charset="0"/>
                </a:rPr>
                <a:t>Client</a:t>
              </a:r>
              <a:endParaRPr lang="zh-CN" altLang="zh-CN" sz="2400">
                <a:solidFill>
                  <a:srgbClr val="000404"/>
                </a:solidFill>
                <a:latin typeface="TimesNewRoman" charset="0"/>
              </a:endParaRPr>
            </a:p>
          </p:txBody>
        </p:sp>
        <p:sp>
          <p:nvSpPr>
            <p:cNvPr id="8" name="Oval 6"/>
            <p:cNvSpPr>
              <a:spLocks noChangeArrowheads="1"/>
            </p:cNvSpPr>
            <p:nvPr/>
          </p:nvSpPr>
          <p:spPr bwMode="auto">
            <a:xfrm>
              <a:off x="2865" y="1248"/>
              <a:ext cx="1440" cy="624"/>
            </a:xfrm>
            <a:prstGeom prst="ellipse">
              <a:avLst/>
            </a:prstGeom>
            <a:solidFill>
              <a:srgbClr val="FFFFFF"/>
            </a:solidFill>
            <a:ln w="9525">
              <a:solidFill>
                <a:srgbClr val="000000"/>
              </a:solidFill>
              <a:round/>
            </a:ln>
          </p:spPr>
          <p:txBody>
            <a:bodyPr/>
            <a:lstStyle/>
            <a:p>
              <a:pPr algn="ctr"/>
              <a:r>
                <a:rPr lang="zh-CN" altLang="zh-CN" sz="2400">
                  <a:solidFill>
                    <a:srgbClr val="000404"/>
                  </a:solidFill>
                  <a:latin typeface="TimesNewRoman" charset="0"/>
                </a:rPr>
                <a:t>Server</a:t>
              </a:r>
              <a:endParaRPr lang="zh-CN" altLang="zh-CN" sz="2400">
                <a:solidFill>
                  <a:srgbClr val="000404"/>
                </a:solidFill>
                <a:latin typeface="TimesNewRoman" charset="0"/>
              </a:endParaRPr>
            </a:p>
          </p:txBody>
        </p:sp>
        <p:sp>
          <p:nvSpPr>
            <p:cNvPr id="9" name="Line 7"/>
            <p:cNvSpPr>
              <a:spLocks noChangeShapeType="1"/>
            </p:cNvSpPr>
            <p:nvPr/>
          </p:nvSpPr>
          <p:spPr bwMode="auto">
            <a:xfrm flipV="1">
              <a:off x="540" y="498"/>
              <a:ext cx="90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flipH="1">
              <a:off x="900" y="609"/>
              <a:ext cx="720" cy="63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1425" y="1485"/>
              <a:ext cx="14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flipH="1">
              <a:off x="1410" y="1635"/>
              <a:ext cx="14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mtClean="0"/>
              <a:t>解决办法</a:t>
            </a:r>
            <a:endParaRPr lang="zh-CN" altLang="en-US" smtClean="0"/>
          </a:p>
          <a:p>
            <a:pPr lvl="1"/>
            <a:r>
              <a:rPr lang="zh-CN" altLang="en-US" smtClean="0"/>
              <a:t>票据重用。</a:t>
            </a:r>
            <a:endParaRPr lang="zh-CN" altLang="en-US" smtClean="0"/>
          </a:p>
          <a:p>
            <a:pPr lvl="1"/>
            <a:r>
              <a:rPr lang="zh-CN" altLang="en-US" smtClean="0"/>
              <a:t>引入票据许可服务器</a:t>
            </a:r>
            <a:r>
              <a:rPr lang="en-US" altLang="zh-CN" smtClean="0"/>
              <a:t>TGS(ticket-granting server)</a:t>
            </a:r>
            <a:endParaRPr lang="zh-CN" altLang="en-US" smtClean="0"/>
          </a:p>
          <a:p>
            <a:pPr lvl="1"/>
            <a:r>
              <a:rPr lang="en-US" altLang="zh-CN" smtClean="0"/>
              <a:t>AS</a:t>
            </a:r>
            <a:r>
              <a:rPr lang="zh-CN" altLang="en-US" smtClean="0"/>
              <a:t>不直接向客户发放访问应用服务器的票据，而由 </a:t>
            </a:r>
            <a:r>
              <a:rPr lang="en-US" altLang="zh-CN" smtClean="0"/>
              <a:t>TGS</a:t>
            </a:r>
            <a:r>
              <a:rPr lang="zh-CN" altLang="en-US" smtClean="0"/>
              <a:t>向客户发放</a:t>
            </a:r>
            <a:endParaRPr lang="en-US" altLang="zh-CN" smtClean="0"/>
          </a:p>
          <a:p>
            <a:r>
              <a:rPr lang="zh-CN" altLang="en-US" sz="2800">
                <a:latin typeface="Times New Roman" panose="02020603050405020304" pitchFamily="18" charset="0"/>
              </a:rPr>
              <a:t>两种票据</a:t>
            </a:r>
            <a:endParaRPr lang="zh-CN" altLang="en-US" sz="2800">
              <a:latin typeface="Times New Roman" panose="02020603050405020304" pitchFamily="18" charset="0"/>
            </a:endParaRPr>
          </a:p>
          <a:p>
            <a:pPr lvl="1"/>
            <a:r>
              <a:rPr lang="zh-CN" altLang="en-US" sz="2400">
                <a:latin typeface="Times New Roman" panose="02020603050405020304" pitchFamily="18" charset="0"/>
              </a:rPr>
              <a:t>票据许可</a:t>
            </a:r>
            <a:r>
              <a:rPr lang="zh-CN" altLang="en-US" sz="2400" smtClean="0">
                <a:latin typeface="Times New Roman" panose="02020603050405020304" pitchFamily="18" charset="0"/>
              </a:rPr>
              <a:t>票据</a:t>
            </a:r>
            <a:r>
              <a:rPr lang="en-US" altLang="zh-CN" sz="2400">
                <a:latin typeface="Times New Roman" panose="02020603050405020304" pitchFamily="18" charset="0"/>
              </a:rPr>
              <a:t>Ticket</a:t>
            </a:r>
            <a:r>
              <a:rPr lang="en-US" altLang="zh-CN" sz="2400" baseline="-25000">
                <a:latin typeface="Times New Roman" panose="02020603050405020304" pitchFamily="18" charset="0"/>
              </a:rPr>
              <a:t>tgs </a:t>
            </a:r>
            <a:r>
              <a:rPr lang="zh-CN" altLang="en-US" sz="2400" smtClean="0">
                <a:latin typeface="Times New Roman" panose="02020603050405020304" pitchFamily="18" charset="0"/>
              </a:rPr>
              <a:t>（</a:t>
            </a:r>
            <a:r>
              <a:rPr lang="en-US" altLang="zh-CN" sz="2400">
                <a:latin typeface="Times New Roman" panose="02020603050405020304" pitchFamily="18" charset="0"/>
              </a:rPr>
              <a:t>Ticket granting ticket</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lvl="2"/>
            <a:r>
              <a:rPr lang="zh-CN" altLang="en-US" sz="2200">
                <a:latin typeface="Times New Roman" panose="02020603050405020304" pitchFamily="18" charset="0"/>
              </a:rPr>
              <a:t>客户访问 </a:t>
            </a:r>
            <a:r>
              <a:rPr lang="en-US" altLang="zh-CN" sz="2200" smtClean="0">
                <a:latin typeface="Times New Roman" panose="02020603050405020304" pitchFamily="18" charset="0"/>
              </a:rPr>
              <a:t>TGS</a:t>
            </a:r>
            <a:r>
              <a:rPr lang="zh-CN" altLang="en-US" sz="2200" smtClean="0">
                <a:latin typeface="Times New Roman" panose="02020603050405020304" pitchFamily="18" charset="0"/>
              </a:rPr>
              <a:t>的票据</a:t>
            </a:r>
            <a:endParaRPr lang="zh-CN" altLang="en-US" sz="2200">
              <a:latin typeface="Times New Roman" panose="02020603050405020304" pitchFamily="18" charset="0"/>
            </a:endParaRPr>
          </a:p>
          <a:p>
            <a:pPr lvl="2"/>
            <a:r>
              <a:rPr lang="zh-CN" altLang="en-US" sz="2200" smtClean="0">
                <a:latin typeface="Times New Roman" panose="02020603050405020304" pitchFamily="18" charset="0"/>
              </a:rPr>
              <a:t>由 </a:t>
            </a:r>
            <a:r>
              <a:rPr lang="en-US" altLang="zh-CN" sz="2200">
                <a:latin typeface="Times New Roman" panose="02020603050405020304" pitchFamily="18" charset="0"/>
              </a:rPr>
              <a:t>AS </a:t>
            </a:r>
            <a:r>
              <a:rPr lang="zh-CN" altLang="en-US" sz="2200" smtClean="0">
                <a:latin typeface="Times New Roman" panose="02020603050405020304" pitchFamily="18" charset="0"/>
              </a:rPr>
              <a:t>发放，在</a:t>
            </a:r>
            <a:r>
              <a:rPr lang="zh-CN" altLang="en-US" sz="2200">
                <a:latin typeface="Times New Roman" panose="02020603050405020304" pitchFamily="18" charset="0"/>
              </a:rPr>
              <a:t>用户登录时向 </a:t>
            </a:r>
            <a:r>
              <a:rPr lang="en-US" altLang="zh-CN" sz="2200">
                <a:latin typeface="Times New Roman" panose="02020603050405020304" pitchFamily="18" charset="0"/>
              </a:rPr>
              <a:t>AS </a:t>
            </a:r>
            <a:r>
              <a:rPr lang="zh-CN" altLang="en-US" sz="2200">
                <a:latin typeface="Times New Roman" panose="02020603050405020304" pitchFamily="18" charset="0"/>
              </a:rPr>
              <a:t>申请一次，可多次重复使用；</a:t>
            </a:r>
            <a:endParaRPr lang="zh-CN" altLang="en-US" sz="2200">
              <a:latin typeface="Times New Roman" panose="02020603050405020304" pitchFamily="18" charset="0"/>
            </a:endParaRPr>
          </a:p>
          <a:p>
            <a:pPr lvl="1"/>
            <a:r>
              <a:rPr lang="zh-CN" altLang="en-US" sz="2400">
                <a:latin typeface="Times New Roman" panose="02020603050405020304" pitchFamily="18" charset="0"/>
              </a:rPr>
              <a:t>服务许可</a:t>
            </a:r>
            <a:r>
              <a:rPr lang="zh-CN" altLang="en-US" sz="2400" smtClean="0">
                <a:latin typeface="Times New Roman" panose="02020603050405020304" pitchFamily="18" charset="0"/>
              </a:rPr>
              <a:t>票据</a:t>
            </a:r>
            <a:r>
              <a:rPr lang="en-US" altLang="zh-CN" sz="2400">
                <a:latin typeface="Times New Roman" panose="02020603050405020304" pitchFamily="18" charset="0"/>
              </a:rPr>
              <a:t>TicketV </a:t>
            </a:r>
            <a:r>
              <a:rPr lang="zh-CN" altLang="en-US" sz="2400" smtClean="0">
                <a:latin typeface="Times New Roman" panose="02020603050405020304" pitchFamily="18" charset="0"/>
              </a:rPr>
              <a:t>（</a:t>
            </a:r>
            <a:r>
              <a:rPr lang="en-US" altLang="zh-CN" sz="2400">
                <a:latin typeface="Times New Roman" panose="02020603050405020304" pitchFamily="18" charset="0"/>
              </a:rPr>
              <a:t>Service granting ticket</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lvl="2"/>
            <a:r>
              <a:rPr lang="zh-CN" altLang="en-US" sz="2200" smtClean="0">
                <a:latin typeface="Times New Roman" panose="02020603050405020304" pitchFamily="18" charset="0"/>
              </a:rPr>
              <a:t>客户访问应用时的</a:t>
            </a:r>
            <a:r>
              <a:rPr lang="zh-CN" altLang="en-US" sz="2200">
                <a:latin typeface="Times New Roman" panose="02020603050405020304" pitchFamily="18" charset="0"/>
              </a:rPr>
              <a:t>票据；</a:t>
            </a:r>
            <a:endParaRPr lang="zh-CN" altLang="en-US" sz="2200">
              <a:latin typeface="Times New Roman" panose="02020603050405020304" pitchFamily="18" charset="0"/>
            </a:endParaRPr>
          </a:p>
          <a:p>
            <a:pPr lvl="2"/>
            <a:r>
              <a:rPr lang="zh-CN" altLang="en-US" sz="2200" smtClean="0">
                <a:latin typeface="Times New Roman" panose="02020603050405020304" pitchFamily="18" charset="0"/>
              </a:rPr>
              <a:t>由</a:t>
            </a:r>
            <a:r>
              <a:rPr lang="en-US" altLang="zh-CN" sz="2200" smtClean="0">
                <a:latin typeface="Times New Roman" panose="02020603050405020304" pitchFamily="18" charset="0"/>
              </a:rPr>
              <a:t>TGS</a:t>
            </a:r>
            <a:r>
              <a:rPr lang="zh-CN" altLang="en-US" sz="2200" smtClean="0">
                <a:latin typeface="Times New Roman" panose="02020603050405020304" pitchFamily="18" charset="0"/>
              </a:rPr>
              <a:t>发放</a:t>
            </a:r>
            <a:endParaRPr lang="zh-CN" altLang="en-US"/>
          </a:p>
        </p:txBody>
      </p:sp>
      <p:sp>
        <p:nvSpPr>
          <p:cNvPr id="3" name="标题 2"/>
          <p:cNvSpPr>
            <a:spLocks noGrp="1"/>
          </p:cNvSpPr>
          <p:nvPr>
            <p:ph type="title"/>
          </p:nvPr>
        </p:nvSpPr>
        <p:spPr/>
        <p:txBody>
          <a:bodyPr/>
          <a:lstStyle/>
          <a:p>
            <a:r>
              <a:rPr lang="en-US" altLang="zh-CN" smtClean="0"/>
              <a:t>Kerberos</a:t>
            </a:r>
            <a:r>
              <a:rPr lang="zh-CN" altLang="en-US" smtClean="0"/>
              <a:t>设计思路（续）</a:t>
            </a:r>
            <a:endParaRPr lang="zh-CN" altLang="en-US"/>
          </a:p>
        </p:txBody>
      </p:sp>
      <p:sp>
        <p:nvSpPr>
          <p:cNvPr id="4" name="灯片编号占位符 3"/>
          <p:cNvSpPr>
            <a:spLocks noGrp="1"/>
          </p:cNvSpPr>
          <p:nvPr>
            <p:ph type="sldNum" sz="quarter" idx="4"/>
          </p:nvPr>
        </p:nvSpPr>
        <p:spPr/>
        <p:txBody>
          <a:bodyPr/>
          <a:lstStyle/>
          <a:p>
            <a:fld id="{ABFCE6DA-D661-425D-AE6F-6414FC7C8D7B}"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ctrTitle"/>
          </p:nvPr>
        </p:nvSpPr>
        <p:spPr/>
        <p:txBody>
          <a:bodyPr/>
          <a:lstStyle/>
          <a:p>
            <a:r>
              <a:rPr lang="zh-CN" altLang="en-US" smtClean="0"/>
              <a:t>第七章</a:t>
            </a:r>
            <a:endParaRPr lang="zh-CN" altLang="en-US"/>
          </a:p>
        </p:txBody>
      </p:sp>
      <p:sp>
        <p:nvSpPr>
          <p:cNvPr id="12291" name="Rectangle 2"/>
          <p:cNvSpPr>
            <a:spLocks noGrp="1" noChangeArrowheads="1"/>
          </p:cNvSpPr>
          <p:nvPr>
            <p:ph type="subTitle" idx="1"/>
          </p:nvPr>
        </p:nvSpPr>
        <p:spPr/>
        <p:txBody>
          <a:bodyPr/>
          <a:lstStyle/>
          <a:p>
            <a:r>
              <a:rPr lang="zh-CN" altLang="en-US" smtClean="0"/>
              <a:t>访问控制</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smtClean="0"/>
              <a:t>网络安全防护的主要</a:t>
            </a:r>
            <a:r>
              <a:rPr lang="zh-CN" altLang="en-US" b="1" smtClean="0">
                <a:solidFill>
                  <a:srgbClr val="FF0000"/>
                </a:solidFill>
              </a:rPr>
              <a:t>安全策略</a:t>
            </a:r>
            <a:r>
              <a:rPr lang="zh-CN" altLang="en-US" smtClean="0"/>
              <a:t>之一</a:t>
            </a:r>
            <a:endParaRPr lang="en-US" altLang="zh-CN" smtClean="0"/>
          </a:p>
          <a:p>
            <a:r>
              <a:rPr lang="zh-CN" altLang="en-US" smtClean="0"/>
              <a:t>依据授权规则，对提出的资源访问加以控制。</a:t>
            </a:r>
            <a:endParaRPr lang="en-US" altLang="zh-CN" smtClean="0"/>
          </a:p>
          <a:p>
            <a:pPr lvl="1"/>
            <a:r>
              <a:rPr lang="zh-CN" altLang="en-US" smtClean="0"/>
              <a:t>限制访问主体（用户、进程、服务等）对对任何资源（计算资源、通信资源或信息资源）进行</a:t>
            </a:r>
            <a:r>
              <a:rPr lang="zh-CN" altLang="en-US" b="1" smtClean="0">
                <a:solidFill>
                  <a:srgbClr val="FF0000"/>
                </a:solidFill>
              </a:rPr>
              <a:t>未授权访问</a:t>
            </a:r>
            <a:r>
              <a:rPr lang="zh-CN" altLang="en-US" smtClean="0"/>
              <a:t>，使计算机系统在合法范围内使用；</a:t>
            </a:r>
            <a:endParaRPr lang="en-US" altLang="zh-CN" smtClean="0"/>
          </a:p>
          <a:p>
            <a:pPr lvl="2"/>
            <a:r>
              <a:rPr lang="zh-CN" altLang="en-US"/>
              <a:t>非法用户使用</a:t>
            </a:r>
            <a:endParaRPr lang="en-US" altLang="zh-CN"/>
          </a:p>
          <a:p>
            <a:pPr lvl="2"/>
            <a:r>
              <a:rPr lang="zh-CN" altLang="en-US"/>
              <a:t>合法用户滥用权限</a:t>
            </a:r>
            <a:endParaRPr lang="en-US" altLang="zh-CN"/>
          </a:p>
          <a:p>
            <a:pPr lvl="1"/>
            <a:r>
              <a:rPr lang="zh-CN" altLang="en-US" smtClean="0"/>
              <a:t>决定用户能做什么，或代表用户的程序能做什么。</a:t>
            </a:r>
            <a:endParaRPr lang="zh-CN" altLang="en-US" smtClean="0"/>
          </a:p>
        </p:txBody>
      </p:sp>
      <p:sp>
        <p:nvSpPr>
          <p:cNvPr id="2" name="标题 1"/>
          <p:cNvSpPr>
            <a:spLocks noGrp="1"/>
          </p:cNvSpPr>
          <p:nvPr>
            <p:ph type="title"/>
          </p:nvPr>
        </p:nvSpPr>
        <p:spPr/>
        <p:txBody>
          <a:bodyPr/>
          <a:lstStyle/>
          <a:p>
            <a:r>
              <a:rPr lang="zh-CN" altLang="en-US" smtClean="0"/>
              <a:t>访问控制的概念</a:t>
            </a:r>
            <a:endParaRPr lang="zh-CN" altLang="en-US"/>
          </a:p>
        </p:txBody>
      </p:sp>
    </p:spTree>
  </p:cSld>
  <p:clrMapOvr>
    <a:masterClrMapping/>
  </p:clrMapOvr>
  <p:transition spd="slow">
    <p:pull/>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295400" y="457200"/>
            <a:ext cx="9601200" cy="579438"/>
          </a:xfrm>
          <a:prstGeom prst="rect">
            <a:avLst/>
          </a:prstGeom>
          <a:noFill/>
          <a:ln w="9525">
            <a:noFill/>
            <a:miter lim="800000"/>
          </a:ln>
        </p:spPr>
        <p:txBody>
          <a:bodyPr>
            <a:spAutoFit/>
          </a:bodyPr>
          <a:lstStyle/>
          <a:p>
            <a:r>
              <a:rPr lang="zh-CN" altLang="en-US" sz="3200" b="1">
                <a:solidFill>
                  <a:schemeClr val="tx2"/>
                </a:solidFill>
                <a:latin typeface="宋体" pitchFamily="2" charset="-122"/>
              </a:rPr>
              <a:t>访问控制与其他安全措施的关系模型</a:t>
            </a:r>
            <a:endParaRPr lang="zh-CN" altLang="en-US" sz="3200" b="1">
              <a:solidFill>
                <a:schemeClr val="tx2"/>
              </a:solidFill>
              <a:latin typeface="宋体" pitchFamily="2" charset="-122"/>
            </a:endParaRPr>
          </a:p>
        </p:txBody>
      </p:sp>
      <p:sp>
        <p:nvSpPr>
          <p:cNvPr id="15363" name="Text Box 3"/>
          <p:cNvSpPr txBox="1">
            <a:spLocks noChangeArrowheads="1"/>
          </p:cNvSpPr>
          <p:nvPr/>
        </p:nvSpPr>
        <p:spPr bwMode="auto">
          <a:xfrm>
            <a:off x="3581400" y="3581400"/>
            <a:ext cx="1295400" cy="1015663"/>
          </a:xfrm>
          <a:prstGeom prst="rect">
            <a:avLst/>
          </a:prstGeom>
          <a:solidFill>
            <a:srgbClr val="66FF66"/>
          </a:solidFill>
          <a:ln w="28575">
            <a:solidFill>
              <a:srgbClr val="FF3300"/>
            </a:solidFill>
            <a:miter lim="800000"/>
          </a:ln>
        </p:spPr>
        <p:txBody>
          <a:bodyPr>
            <a:spAutoFit/>
          </a:bodyPr>
          <a:lstStyle/>
          <a:p>
            <a:pPr algn="ctr" eaLnBrk="1" hangingPunct="1">
              <a:spcBef>
                <a:spcPct val="50000"/>
              </a:spcBef>
            </a:pPr>
            <a:r>
              <a:rPr kumimoji="1" lang="zh-CN" altLang="en-US" sz="2400" smtClean="0">
                <a:solidFill>
                  <a:schemeClr val="accent2"/>
                </a:solidFill>
                <a:latin typeface="Times New Roman" panose="02020603050405020304" pitchFamily="18" charset="0"/>
              </a:rPr>
              <a:t>引用</a:t>
            </a:r>
            <a:endParaRPr kumimoji="1" lang="en-US" altLang="zh-CN" sz="2400" smtClean="0">
              <a:solidFill>
                <a:schemeClr val="accent2"/>
              </a:solidFill>
              <a:latin typeface="Times New Roman" panose="02020603050405020304" pitchFamily="18" charset="0"/>
            </a:endParaRPr>
          </a:p>
          <a:p>
            <a:pPr algn="ctr" eaLnBrk="1" hangingPunct="1">
              <a:spcBef>
                <a:spcPct val="50000"/>
              </a:spcBef>
            </a:pPr>
            <a:r>
              <a:rPr kumimoji="1" lang="zh-CN" altLang="en-US" sz="2400" smtClean="0">
                <a:solidFill>
                  <a:schemeClr val="accent2"/>
                </a:solidFill>
                <a:latin typeface="Times New Roman" panose="02020603050405020304" pitchFamily="18" charset="0"/>
              </a:rPr>
              <a:t>监视器</a:t>
            </a:r>
            <a:endParaRPr kumimoji="1" lang="zh-CN" altLang="en-US" sz="2400">
              <a:solidFill>
                <a:schemeClr val="accent2"/>
              </a:solidFill>
              <a:latin typeface="Times New Roman" panose="02020603050405020304" pitchFamily="18" charset="0"/>
            </a:endParaRPr>
          </a:p>
        </p:txBody>
      </p:sp>
      <p:sp>
        <p:nvSpPr>
          <p:cNvPr id="15364" name="Line 4"/>
          <p:cNvSpPr>
            <a:spLocks noChangeShapeType="1"/>
          </p:cNvSpPr>
          <p:nvPr/>
        </p:nvSpPr>
        <p:spPr bwMode="auto">
          <a:xfrm flipH="1">
            <a:off x="2895600" y="3200400"/>
            <a:ext cx="0" cy="2057400"/>
          </a:xfrm>
          <a:prstGeom prst="line">
            <a:avLst/>
          </a:prstGeom>
          <a:noFill/>
          <a:ln w="38100">
            <a:solidFill>
              <a:srgbClr val="FF3300"/>
            </a:solidFill>
            <a:round/>
          </a:ln>
        </p:spPr>
        <p:txBody>
          <a:bodyPr wrap="none" anchor="ctr"/>
          <a:lstStyle/>
          <a:p>
            <a:endParaRPr lang="zh-CN" altLang="en-US"/>
          </a:p>
        </p:txBody>
      </p:sp>
      <p:sp>
        <p:nvSpPr>
          <p:cNvPr id="15365" name="Line 5"/>
          <p:cNvSpPr>
            <a:spLocks noChangeShapeType="1"/>
          </p:cNvSpPr>
          <p:nvPr/>
        </p:nvSpPr>
        <p:spPr bwMode="auto">
          <a:xfrm flipH="1">
            <a:off x="5638800" y="3124200"/>
            <a:ext cx="0" cy="2057400"/>
          </a:xfrm>
          <a:prstGeom prst="line">
            <a:avLst/>
          </a:prstGeom>
          <a:noFill/>
          <a:ln w="76200">
            <a:solidFill>
              <a:srgbClr val="FF3300"/>
            </a:solidFill>
            <a:round/>
          </a:ln>
        </p:spPr>
        <p:txBody>
          <a:bodyPr wrap="none" anchor="ctr"/>
          <a:lstStyle/>
          <a:p>
            <a:endParaRPr lang="zh-CN" altLang="en-US"/>
          </a:p>
        </p:txBody>
      </p:sp>
      <p:sp>
        <p:nvSpPr>
          <p:cNvPr id="15366" name="Text Box 6" descr="白色大理石"/>
          <p:cNvSpPr txBox="1">
            <a:spLocks noChangeArrowheads="1"/>
          </p:cNvSpPr>
          <p:nvPr/>
        </p:nvSpPr>
        <p:spPr bwMode="auto">
          <a:xfrm>
            <a:off x="2195513" y="4495800"/>
            <a:ext cx="1462087" cy="461665"/>
          </a:xfrm>
          <a:prstGeom prst="rect">
            <a:avLst/>
          </a:prstGeom>
          <a:noFill/>
          <a:ln w="28575">
            <a:noFill/>
            <a:miter lim="800000"/>
          </a:ln>
        </p:spPr>
        <p:txBody>
          <a:bodyPr wrap="square">
            <a:spAutoFit/>
          </a:bodyPr>
          <a:lstStyle/>
          <a:p>
            <a:pPr eaLnBrk="1" hangingPunct="1">
              <a:spcBef>
                <a:spcPct val="50000"/>
              </a:spcBef>
            </a:pPr>
            <a:r>
              <a:rPr kumimoji="1" lang="zh-CN" altLang="en-US" sz="2400" smtClean="0">
                <a:latin typeface="Times New Roman" panose="02020603050405020304" pitchFamily="18" charset="0"/>
              </a:rPr>
              <a:t>身份认证</a:t>
            </a:r>
            <a:endParaRPr kumimoji="1" lang="zh-CN" altLang="en-US" sz="2400">
              <a:latin typeface="Times New Roman" panose="02020603050405020304" pitchFamily="18" charset="0"/>
            </a:endParaRPr>
          </a:p>
        </p:txBody>
      </p:sp>
      <p:sp>
        <p:nvSpPr>
          <p:cNvPr id="15367" name="Text Box 7" descr="白色大理石"/>
          <p:cNvSpPr txBox="1">
            <a:spLocks noChangeArrowheads="1"/>
          </p:cNvSpPr>
          <p:nvPr/>
        </p:nvSpPr>
        <p:spPr bwMode="auto">
          <a:xfrm>
            <a:off x="4953000" y="4648200"/>
            <a:ext cx="1447800" cy="457200"/>
          </a:xfrm>
          <a:prstGeom prst="rect">
            <a:avLst/>
          </a:prstGeom>
          <a:noFill/>
          <a:ln w="2857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访问控制</a:t>
            </a:r>
            <a:endParaRPr kumimoji="1" lang="zh-CN" altLang="en-US" sz="2400">
              <a:latin typeface="Times New Roman" panose="02020603050405020304" pitchFamily="18" charset="0"/>
            </a:endParaRPr>
          </a:p>
        </p:txBody>
      </p:sp>
      <p:sp>
        <p:nvSpPr>
          <p:cNvPr id="15368" name="AutoShape 8"/>
          <p:cNvSpPr>
            <a:spLocks noChangeArrowheads="1"/>
          </p:cNvSpPr>
          <p:nvPr/>
        </p:nvSpPr>
        <p:spPr bwMode="auto">
          <a:xfrm>
            <a:off x="3581400" y="1371600"/>
            <a:ext cx="1219200" cy="1066800"/>
          </a:xfrm>
          <a:prstGeom prst="flowChartMagneticDisk">
            <a:avLst/>
          </a:prstGeom>
          <a:solidFill>
            <a:srgbClr val="66FF66"/>
          </a:solidFill>
          <a:ln w="28575">
            <a:solidFill>
              <a:srgbClr val="FF3300"/>
            </a:solidFill>
            <a:round/>
          </a:ln>
        </p:spPr>
        <p:txBody>
          <a:bodyPr wrap="none" anchor="ctr"/>
          <a:lstStyle/>
          <a:p>
            <a:pPr algn="ctr" eaLnBrk="1" hangingPunct="1"/>
            <a:endParaRPr kumimoji="1" lang="zh-CN" altLang="zh-CN" sz="2400">
              <a:solidFill>
                <a:schemeClr val="accent2"/>
              </a:solidFill>
              <a:latin typeface="Times New Roman" panose="02020603050405020304" pitchFamily="18" charset="0"/>
            </a:endParaRPr>
          </a:p>
        </p:txBody>
      </p:sp>
      <p:sp>
        <p:nvSpPr>
          <p:cNvPr id="15369" name="Text Box 9" descr="白色大理石"/>
          <p:cNvSpPr txBox="1">
            <a:spLocks noChangeArrowheads="1"/>
          </p:cNvSpPr>
          <p:nvPr/>
        </p:nvSpPr>
        <p:spPr bwMode="auto">
          <a:xfrm>
            <a:off x="3505200" y="1752600"/>
            <a:ext cx="1600200" cy="396875"/>
          </a:xfrm>
          <a:prstGeom prst="rect">
            <a:avLst/>
          </a:prstGeom>
          <a:noFill/>
          <a:ln w="28575">
            <a:noFill/>
            <a:miter lim="800000"/>
          </a:ln>
        </p:spPr>
        <p:txBody>
          <a:bodyPr>
            <a:spAutoFit/>
          </a:bodyPr>
          <a:lstStyle/>
          <a:p>
            <a:pPr algn="ctr" eaLnBrk="1" hangingPunct="1">
              <a:spcBef>
                <a:spcPct val="50000"/>
              </a:spcBef>
            </a:pPr>
            <a:r>
              <a:rPr kumimoji="1" lang="zh-CN" altLang="en-US" sz="2000" b="1">
                <a:solidFill>
                  <a:schemeClr val="accent2"/>
                </a:solidFill>
                <a:latin typeface="Times New Roman" panose="02020603050405020304" pitchFamily="18" charset="0"/>
              </a:rPr>
              <a:t>授权数据库</a:t>
            </a:r>
            <a:endParaRPr kumimoji="1" lang="zh-CN" altLang="en-US" sz="2000" b="1">
              <a:solidFill>
                <a:schemeClr val="accent2"/>
              </a:solidFill>
              <a:latin typeface="Times New Roman" panose="02020603050405020304" pitchFamily="18" charset="0"/>
            </a:endParaRPr>
          </a:p>
        </p:txBody>
      </p:sp>
      <p:sp>
        <p:nvSpPr>
          <p:cNvPr id="15370" name="Freeform 10" descr="白色大理石"/>
          <p:cNvSpPr/>
          <p:nvPr/>
        </p:nvSpPr>
        <p:spPr bwMode="auto">
          <a:xfrm>
            <a:off x="4102100" y="2438400"/>
            <a:ext cx="254000" cy="1143000"/>
          </a:xfrm>
          <a:custGeom>
            <a:avLst/>
            <a:gdLst>
              <a:gd name="T0" fmla="*/ 262096249 w 160"/>
              <a:gd name="T1" fmla="*/ 0 h 720"/>
              <a:gd name="T2" fmla="*/ 20161249 w 160"/>
              <a:gd name="T3" fmla="*/ 967740069 h 720"/>
              <a:gd name="T4" fmla="*/ 383063703 w 160"/>
              <a:gd name="T5" fmla="*/ 725804952 h 720"/>
              <a:gd name="T6" fmla="*/ 141128746 w 160"/>
              <a:gd name="T7" fmla="*/ 1814512678 h 720"/>
              <a:gd name="T8" fmla="*/ 0 60000 65536"/>
              <a:gd name="T9" fmla="*/ 0 60000 65536"/>
              <a:gd name="T10" fmla="*/ 0 60000 65536"/>
              <a:gd name="T11" fmla="*/ 0 60000 65536"/>
              <a:gd name="T12" fmla="*/ 0 w 160"/>
              <a:gd name="T13" fmla="*/ 0 h 720"/>
              <a:gd name="T14" fmla="*/ 160 w 160"/>
              <a:gd name="T15" fmla="*/ 720 h 720"/>
            </a:gdLst>
            <a:ahLst/>
            <a:cxnLst>
              <a:cxn ang="T8">
                <a:pos x="T0" y="T1"/>
              </a:cxn>
              <a:cxn ang="T9">
                <a:pos x="T2" y="T3"/>
              </a:cxn>
              <a:cxn ang="T10">
                <a:pos x="T4" y="T5"/>
              </a:cxn>
              <a:cxn ang="T11">
                <a:pos x="T6" y="T7"/>
              </a:cxn>
            </a:cxnLst>
            <a:rect l="T12" t="T13" r="T14" b="T15"/>
            <a:pathLst>
              <a:path w="160" h="720">
                <a:moveTo>
                  <a:pt x="104" y="0"/>
                </a:moveTo>
                <a:cubicBezTo>
                  <a:pt x="52" y="168"/>
                  <a:pt x="0" y="336"/>
                  <a:pt x="8" y="384"/>
                </a:cubicBezTo>
                <a:cubicBezTo>
                  <a:pt x="16" y="432"/>
                  <a:pt x="144" y="232"/>
                  <a:pt x="152" y="288"/>
                </a:cubicBezTo>
                <a:cubicBezTo>
                  <a:pt x="160" y="344"/>
                  <a:pt x="108" y="532"/>
                  <a:pt x="56" y="720"/>
                </a:cubicBezTo>
              </a:path>
            </a:pathLst>
          </a:custGeom>
          <a:noFill/>
          <a:ln w="28575">
            <a:solidFill>
              <a:schemeClr val="tx1"/>
            </a:solidFill>
            <a:round/>
            <a:headEnd type="triangle" w="med" len="med"/>
            <a:tailEnd type="triangle" w="med" len="med"/>
          </a:ln>
        </p:spPr>
        <p:txBody>
          <a:bodyPr wrap="none" anchor="ctr"/>
          <a:lstStyle/>
          <a:p>
            <a:endParaRPr lang="zh-CN" altLang="en-US"/>
          </a:p>
        </p:txBody>
      </p:sp>
      <p:sp>
        <p:nvSpPr>
          <p:cNvPr id="15371" name="Line 11"/>
          <p:cNvSpPr>
            <a:spLocks noChangeShapeType="1"/>
          </p:cNvSpPr>
          <p:nvPr/>
        </p:nvSpPr>
        <p:spPr bwMode="auto">
          <a:xfrm>
            <a:off x="1752600" y="4191000"/>
            <a:ext cx="1752600" cy="0"/>
          </a:xfrm>
          <a:prstGeom prst="line">
            <a:avLst/>
          </a:prstGeom>
          <a:noFill/>
          <a:ln w="28575">
            <a:solidFill>
              <a:schemeClr val="tx1"/>
            </a:solidFill>
            <a:round/>
            <a:tailEnd type="triangle" w="med" len="med"/>
          </a:ln>
        </p:spPr>
        <p:txBody>
          <a:bodyPr wrap="none" anchor="ctr"/>
          <a:lstStyle/>
          <a:p>
            <a:endParaRPr lang="zh-CN" altLang="en-US"/>
          </a:p>
        </p:txBody>
      </p:sp>
      <p:sp>
        <p:nvSpPr>
          <p:cNvPr id="15372" name="Line 12"/>
          <p:cNvSpPr>
            <a:spLocks noChangeShapeType="1"/>
          </p:cNvSpPr>
          <p:nvPr/>
        </p:nvSpPr>
        <p:spPr bwMode="auto">
          <a:xfrm>
            <a:off x="4876800" y="4191000"/>
            <a:ext cx="1752600" cy="0"/>
          </a:xfrm>
          <a:prstGeom prst="line">
            <a:avLst/>
          </a:prstGeom>
          <a:noFill/>
          <a:ln w="28575">
            <a:solidFill>
              <a:schemeClr val="tx1"/>
            </a:solidFill>
            <a:round/>
            <a:tailEnd type="triangle" w="med" len="med"/>
          </a:ln>
        </p:spPr>
        <p:txBody>
          <a:bodyPr wrap="none" anchor="ctr"/>
          <a:lstStyle/>
          <a:p>
            <a:endParaRPr lang="zh-CN" altLang="en-US"/>
          </a:p>
        </p:txBody>
      </p:sp>
      <p:sp>
        <p:nvSpPr>
          <p:cNvPr id="15373" name="Text Box 13" descr="白色大理石"/>
          <p:cNvSpPr txBox="1">
            <a:spLocks noChangeArrowheads="1"/>
          </p:cNvSpPr>
          <p:nvPr/>
        </p:nvSpPr>
        <p:spPr bwMode="auto">
          <a:xfrm>
            <a:off x="1143000" y="3733800"/>
            <a:ext cx="914400" cy="457200"/>
          </a:xfrm>
          <a:prstGeom prst="rect">
            <a:avLst/>
          </a:prstGeom>
          <a:noFill/>
          <a:ln w="2857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用户</a:t>
            </a:r>
            <a:endParaRPr kumimoji="1" lang="zh-CN" altLang="en-US" sz="2400">
              <a:latin typeface="Times New Roman" panose="02020603050405020304" pitchFamily="18" charset="0"/>
            </a:endParaRPr>
          </a:p>
        </p:txBody>
      </p:sp>
      <p:sp>
        <p:nvSpPr>
          <p:cNvPr id="15374" name="Text Box 14"/>
          <p:cNvSpPr txBox="1">
            <a:spLocks noChangeArrowheads="1"/>
          </p:cNvSpPr>
          <p:nvPr/>
        </p:nvSpPr>
        <p:spPr bwMode="auto">
          <a:xfrm>
            <a:off x="6477000" y="32004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目标</a:t>
            </a:r>
            <a:endParaRPr kumimoji="1" lang="zh-CN" altLang="en-US" sz="2400">
              <a:latin typeface="Times New Roman" panose="02020603050405020304" pitchFamily="18" charset="0"/>
            </a:endParaRPr>
          </a:p>
        </p:txBody>
      </p:sp>
      <p:sp>
        <p:nvSpPr>
          <p:cNvPr id="15375" name="Text Box 15"/>
          <p:cNvSpPr txBox="1">
            <a:spLocks noChangeArrowheads="1"/>
          </p:cNvSpPr>
          <p:nvPr/>
        </p:nvSpPr>
        <p:spPr bwMode="auto">
          <a:xfrm>
            <a:off x="6629400" y="33528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目标</a:t>
            </a:r>
            <a:endParaRPr kumimoji="1" lang="zh-CN" altLang="en-US" sz="2400">
              <a:latin typeface="Times New Roman" panose="02020603050405020304" pitchFamily="18" charset="0"/>
            </a:endParaRPr>
          </a:p>
        </p:txBody>
      </p:sp>
      <p:sp>
        <p:nvSpPr>
          <p:cNvPr id="15376" name="Text Box 16"/>
          <p:cNvSpPr txBox="1">
            <a:spLocks noChangeArrowheads="1"/>
          </p:cNvSpPr>
          <p:nvPr/>
        </p:nvSpPr>
        <p:spPr bwMode="auto">
          <a:xfrm>
            <a:off x="6781800" y="35052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目标</a:t>
            </a:r>
            <a:endParaRPr kumimoji="1" lang="zh-CN" altLang="en-US" sz="2400">
              <a:latin typeface="Times New Roman" panose="02020603050405020304" pitchFamily="18" charset="0"/>
            </a:endParaRPr>
          </a:p>
        </p:txBody>
      </p:sp>
      <p:sp>
        <p:nvSpPr>
          <p:cNvPr id="15377" name="Text Box 17"/>
          <p:cNvSpPr txBox="1">
            <a:spLocks noChangeArrowheads="1"/>
          </p:cNvSpPr>
          <p:nvPr/>
        </p:nvSpPr>
        <p:spPr bwMode="auto">
          <a:xfrm>
            <a:off x="6934200" y="36576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目标</a:t>
            </a:r>
            <a:endParaRPr kumimoji="1" lang="zh-CN" altLang="en-US" sz="2400">
              <a:latin typeface="Times New Roman" panose="02020603050405020304" pitchFamily="18" charset="0"/>
            </a:endParaRPr>
          </a:p>
        </p:txBody>
      </p:sp>
      <p:sp>
        <p:nvSpPr>
          <p:cNvPr id="15378" name="Text Box 18"/>
          <p:cNvSpPr txBox="1">
            <a:spLocks noChangeArrowheads="1"/>
          </p:cNvSpPr>
          <p:nvPr/>
        </p:nvSpPr>
        <p:spPr bwMode="auto">
          <a:xfrm>
            <a:off x="7086600" y="3810000"/>
            <a:ext cx="533400" cy="850900"/>
          </a:xfrm>
          <a:prstGeom prst="rect">
            <a:avLst/>
          </a:prstGeom>
          <a:solidFill>
            <a:srgbClr val="0099FF"/>
          </a:solidFill>
          <a:ln w="28575">
            <a:solidFill>
              <a:srgbClr val="FF3300"/>
            </a:solidFill>
            <a:miter lim="800000"/>
          </a:ln>
        </p:spPr>
        <p:txBody>
          <a:bodyPr>
            <a:spAutoFit/>
          </a:bodyPr>
          <a:lstStyle/>
          <a:p>
            <a:pPr eaLnBrk="1" hangingPunct="1">
              <a:spcBef>
                <a:spcPct val="50000"/>
              </a:spcBef>
            </a:pPr>
            <a:r>
              <a:rPr kumimoji="1" lang="zh-CN" altLang="en-US" sz="2400">
                <a:solidFill>
                  <a:schemeClr val="accent2"/>
                </a:solidFill>
                <a:latin typeface="Times New Roman" panose="02020603050405020304" pitchFamily="18" charset="0"/>
              </a:rPr>
              <a:t>目标</a:t>
            </a:r>
            <a:endParaRPr kumimoji="1" lang="zh-CN" altLang="en-US" sz="2400">
              <a:solidFill>
                <a:schemeClr val="accent2"/>
              </a:solidFill>
              <a:latin typeface="Times New Roman" panose="02020603050405020304" pitchFamily="18" charset="0"/>
            </a:endParaRPr>
          </a:p>
        </p:txBody>
      </p:sp>
      <p:sp>
        <p:nvSpPr>
          <p:cNvPr id="15379" name="Line 19"/>
          <p:cNvSpPr>
            <a:spLocks noChangeShapeType="1"/>
          </p:cNvSpPr>
          <p:nvPr/>
        </p:nvSpPr>
        <p:spPr bwMode="auto">
          <a:xfrm>
            <a:off x="1600200" y="1905000"/>
            <a:ext cx="1981200" cy="0"/>
          </a:xfrm>
          <a:prstGeom prst="line">
            <a:avLst/>
          </a:prstGeom>
          <a:noFill/>
          <a:ln w="28575">
            <a:solidFill>
              <a:schemeClr val="tx1"/>
            </a:solidFill>
            <a:round/>
            <a:tailEnd type="triangle" w="med" len="med"/>
          </a:ln>
        </p:spPr>
        <p:txBody>
          <a:bodyPr wrap="none" anchor="ctr"/>
          <a:lstStyle/>
          <a:p>
            <a:endParaRPr lang="zh-CN" altLang="en-US"/>
          </a:p>
        </p:txBody>
      </p:sp>
      <p:sp>
        <p:nvSpPr>
          <p:cNvPr id="15380" name="Line 20"/>
          <p:cNvSpPr>
            <a:spLocks noChangeShapeType="1"/>
          </p:cNvSpPr>
          <p:nvPr/>
        </p:nvSpPr>
        <p:spPr bwMode="auto">
          <a:xfrm>
            <a:off x="1752600" y="5029200"/>
            <a:ext cx="2286000" cy="1143000"/>
          </a:xfrm>
          <a:prstGeom prst="line">
            <a:avLst/>
          </a:prstGeom>
          <a:noFill/>
          <a:ln w="28575">
            <a:solidFill>
              <a:schemeClr val="tx2"/>
            </a:solidFill>
            <a:prstDash val="sysDot"/>
            <a:round/>
          </a:ln>
        </p:spPr>
        <p:txBody>
          <a:bodyPr wrap="none" anchor="ctr"/>
          <a:lstStyle/>
          <a:p>
            <a:endParaRPr lang="zh-CN" altLang="en-US"/>
          </a:p>
        </p:txBody>
      </p:sp>
      <p:sp>
        <p:nvSpPr>
          <p:cNvPr id="15381" name="Line 21"/>
          <p:cNvSpPr>
            <a:spLocks noChangeShapeType="1"/>
          </p:cNvSpPr>
          <p:nvPr/>
        </p:nvSpPr>
        <p:spPr bwMode="auto">
          <a:xfrm flipV="1">
            <a:off x="4800600" y="4800600"/>
            <a:ext cx="2362200" cy="1371600"/>
          </a:xfrm>
          <a:prstGeom prst="line">
            <a:avLst/>
          </a:prstGeom>
          <a:noFill/>
          <a:ln w="19050">
            <a:solidFill>
              <a:schemeClr val="tx1"/>
            </a:solidFill>
            <a:prstDash val="sysDot"/>
            <a:round/>
          </a:ln>
        </p:spPr>
        <p:txBody>
          <a:bodyPr wrap="none" anchor="ctr"/>
          <a:lstStyle/>
          <a:p>
            <a:endParaRPr lang="zh-CN" altLang="en-US"/>
          </a:p>
        </p:txBody>
      </p:sp>
      <p:sp>
        <p:nvSpPr>
          <p:cNvPr id="15382" name="Text Box 22"/>
          <p:cNvSpPr txBox="1">
            <a:spLocks noChangeArrowheads="1"/>
          </p:cNvSpPr>
          <p:nvPr/>
        </p:nvSpPr>
        <p:spPr bwMode="auto">
          <a:xfrm>
            <a:off x="3886200" y="5943600"/>
            <a:ext cx="990600" cy="485775"/>
          </a:xfrm>
          <a:prstGeom prst="rect">
            <a:avLst/>
          </a:prstGeom>
          <a:solidFill>
            <a:schemeClr val="bg2"/>
          </a:solidFill>
          <a:ln w="28575">
            <a:solidFill>
              <a:schemeClr val="tx2"/>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审  计</a:t>
            </a:r>
            <a:endParaRPr kumimoji="1" lang="zh-CN" altLang="en-US" sz="2400">
              <a:latin typeface="Times New Roman" panose="02020603050405020304" pitchFamily="18" charset="0"/>
            </a:endParaRPr>
          </a:p>
        </p:txBody>
      </p:sp>
      <p:sp>
        <p:nvSpPr>
          <p:cNvPr id="15383" name="Text Box 23" descr="白色大理石"/>
          <p:cNvSpPr txBox="1">
            <a:spLocks noChangeArrowheads="1"/>
          </p:cNvSpPr>
          <p:nvPr/>
        </p:nvSpPr>
        <p:spPr bwMode="auto">
          <a:xfrm>
            <a:off x="1331913" y="1341438"/>
            <a:ext cx="1727200" cy="457200"/>
          </a:xfrm>
          <a:prstGeom prst="rect">
            <a:avLst/>
          </a:prstGeom>
          <a:noFill/>
          <a:ln w="28575">
            <a:no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安全管理员</a:t>
            </a:r>
            <a:endParaRPr kumimoji="1" lang="zh-CN" altLang="en-US" sz="2400">
              <a:latin typeface="Times New Roman" panose="02020603050405020304" pitchFamily="18" charset="0"/>
            </a:endParaRPr>
          </a:p>
        </p:txBody>
      </p:sp>
      <p:sp>
        <p:nvSpPr>
          <p:cNvPr id="15384" name="Rectangle 24"/>
          <p:cNvSpPr>
            <a:spLocks noGrp="1" noChangeArrowheads="1"/>
          </p:cNvSpPr>
          <p:nvPr>
            <p:ph type="body" idx="4294967295"/>
          </p:nvPr>
        </p:nvSpPr>
        <p:spPr>
          <a:xfrm>
            <a:off x="0" y="1989138"/>
            <a:ext cx="7772400" cy="4114800"/>
          </a:xfrm>
        </p:spPr>
        <p:txBody>
          <a:bodyPr/>
          <a:lstStyle/>
          <a:p>
            <a:pPr eaLnBrk="1" hangingPunct="1">
              <a:buFont typeface="Wingdings" panose="05000000000000000000" pitchFamily="2" charset="2"/>
              <a:buNone/>
            </a:pPr>
            <a:r>
              <a:rPr lang="en-US" altLang="zh-CN" smtClean="0"/>
              <a:t> </a:t>
            </a:r>
            <a:endParaRPr lang="en-US" altLang="zh-CN"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访问控制三要素</a:t>
            </a:r>
            <a:endParaRPr lang="zh-CN" altLang="en-US" smtClean="0"/>
          </a:p>
          <a:p>
            <a:pPr lvl="1"/>
            <a:r>
              <a:rPr lang="zh-CN" altLang="en-US" smtClean="0"/>
              <a:t>主体</a:t>
            </a:r>
            <a:r>
              <a:rPr lang="en-US" altLang="zh-CN" smtClean="0"/>
              <a:t>Subject</a:t>
            </a:r>
            <a:r>
              <a:rPr lang="zh-CN" altLang="en-US" smtClean="0"/>
              <a:t>、客体</a:t>
            </a:r>
            <a:r>
              <a:rPr lang="en-US" altLang="zh-CN" smtClean="0"/>
              <a:t>Object</a:t>
            </a:r>
            <a:r>
              <a:rPr lang="zh-CN" altLang="en-US" smtClean="0"/>
              <a:t>、安全访问策略</a:t>
            </a:r>
            <a:endParaRPr lang="en-US" altLang="zh-CN" smtClean="0"/>
          </a:p>
          <a:p>
            <a:r>
              <a:rPr lang="zh-CN" altLang="en-US" smtClean="0"/>
              <a:t>形式化描述</a:t>
            </a:r>
            <a:endParaRPr lang="en-US" altLang="zh-CN" smtClean="0"/>
          </a:p>
          <a:p>
            <a:pPr lvl="1"/>
            <a:r>
              <a:rPr lang="zh-CN" altLang="en-US" smtClean="0"/>
              <a:t>三元函数 </a:t>
            </a:r>
            <a:r>
              <a:rPr lang="en-US" altLang="zh-CN" smtClean="0"/>
              <a:t>f(s,a,o)</a:t>
            </a:r>
            <a:endParaRPr lang="en-US" altLang="zh-CN" smtClean="0"/>
          </a:p>
          <a:p>
            <a:pPr lvl="1"/>
            <a:endParaRPr lang="zh-CN" altLang="en-US" smtClean="0"/>
          </a:p>
          <a:p>
            <a:endParaRPr lang="zh-CN" altLang="en-US"/>
          </a:p>
        </p:txBody>
      </p:sp>
      <p:sp>
        <p:nvSpPr>
          <p:cNvPr id="621570" name="Rectangle 2"/>
          <p:cNvSpPr>
            <a:spLocks noGrp="1" noChangeArrowheads="1"/>
          </p:cNvSpPr>
          <p:nvPr>
            <p:ph type="title"/>
          </p:nvPr>
        </p:nvSpPr>
        <p:spPr/>
        <p:txBody>
          <a:bodyPr/>
          <a:lstStyle/>
          <a:p>
            <a:r>
              <a:rPr lang="zh-CN" altLang="en-US" smtClean="0"/>
              <a:t>访问控制的组成</a:t>
            </a:r>
            <a:endParaRPr lang="en-US" altLang="zh-CN"/>
          </a:p>
        </p:txBody>
      </p:sp>
      <p:sp>
        <p:nvSpPr>
          <p:cNvPr id="57" name="日期占位符 3"/>
          <p:cNvSpPr>
            <a:spLocks noGrp="1"/>
          </p:cNvSpPr>
          <p:nvPr>
            <p:ph type="dt" sz="half" idx="2"/>
          </p:nvPr>
        </p:nvSpPr>
        <p:spPr/>
        <p:txBody>
          <a:bodyPr/>
          <a:lstStyle/>
          <a:p>
            <a:fld id="{B8456DCF-DCC3-4180-8E15-5D83CF35FD54}" type="datetime1">
              <a:rPr lang="zh-CN" altLang="en-US" smtClean="0"/>
            </a:fld>
            <a:endParaRPr lang="en-US" altLang="zh-CN"/>
          </a:p>
        </p:txBody>
      </p:sp>
      <p:grpSp>
        <p:nvGrpSpPr>
          <p:cNvPr id="4" name="组合 3"/>
          <p:cNvGrpSpPr/>
          <p:nvPr/>
        </p:nvGrpSpPr>
        <p:grpSpPr>
          <a:xfrm>
            <a:off x="899592" y="3731915"/>
            <a:ext cx="7405688" cy="2865437"/>
            <a:chOff x="1270000" y="3731915"/>
            <a:chExt cx="7405688" cy="2865437"/>
          </a:xfrm>
        </p:grpSpPr>
        <p:sp>
          <p:nvSpPr>
            <p:cNvPr id="621573" name="Rectangle 5"/>
            <p:cNvSpPr>
              <a:spLocks noChangeArrowheads="1" noTextEdit="1"/>
            </p:cNvSpPr>
            <p:nvPr/>
          </p:nvSpPr>
          <p:spPr bwMode="auto">
            <a:xfrm>
              <a:off x="2286000" y="373191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21574" name="Rectangle 6"/>
            <p:cNvSpPr>
              <a:spLocks noChangeArrowheads="1"/>
            </p:cNvSpPr>
            <p:nvPr/>
          </p:nvSpPr>
          <p:spPr bwMode="auto">
            <a:xfrm>
              <a:off x="1270000" y="3793827"/>
              <a:ext cx="1270000" cy="1028700"/>
            </a:xfrm>
            <a:prstGeom prst="rect">
              <a:avLst/>
            </a:prstGeom>
            <a:gradFill rotWithShape="1">
              <a:gsLst>
                <a:gs pos="0">
                  <a:srgbClr val="0000CC"/>
                </a:gs>
                <a:gs pos="50000">
                  <a:srgbClr val="FFFFFF"/>
                </a:gs>
                <a:gs pos="100000">
                  <a:srgbClr val="0000CC"/>
                </a:gs>
              </a:gsLst>
              <a:lin ang="5400000" scaled="1"/>
            </a:gradFill>
            <a:ln>
              <a:noFill/>
            </a:ln>
            <a:extLst>
              <a:ext uri="{91240B29-F687-4F45-9708-019B960494DF}">
                <a14:hiddenLine xmlns:a14="http://schemas.microsoft.com/office/drawing/2010/main" w="4826">
                  <a:solidFill>
                    <a:srgbClr val="000000"/>
                  </a:solidFill>
                  <a:miter lim="800000"/>
                  <a:headEnd/>
                  <a:tailEnd/>
                </a14:hiddenLine>
              </a:ext>
            </a:extLst>
          </p:spPr>
          <p:txBody>
            <a:bodyPr/>
            <a:lstStyle/>
            <a:p>
              <a:pPr algn="ctr"/>
              <a:endParaRPr lang="zh-CN" altLang="en-US" b="1">
                <a:solidFill>
                  <a:srgbClr val="000000"/>
                </a:solidFill>
              </a:endParaRPr>
            </a:p>
            <a:p>
              <a:pPr algn="ctr"/>
              <a:r>
                <a:rPr lang="zh-CN" altLang="en-US" b="1">
                  <a:solidFill>
                    <a:srgbClr val="000000"/>
                  </a:solidFill>
                </a:rPr>
                <a:t>主体</a:t>
              </a:r>
              <a:endParaRPr lang="zh-CN" altLang="en-US" b="1">
                <a:solidFill>
                  <a:srgbClr val="000000"/>
                </a:solidFill>
              </a:endParaRPr>
            </a:p>
          </p:txBody>
        </p:sp>
        <p:sp>
          <p:nvSpPr>
            <p:cNvPr id="621575" name="Rectangle 7"/>
            <p:cNvSpPr>
              <a:spLocks noChangeArrowheads="1"/>
            </p:cNvSpPr>
            <p:nvPr/>
          </p:nvSpPr>
          <p:spPr bwMode="auto">
            <a:xfrm>
              <a:off x="3851275" y="3793827"/>
              <a:ext cx="2073275" cy="1028700"/>
            </a:xfrm>
            <a:prstGeom prst="rect">
              <a:avLst/>
            </a:prstGeom>
            <a:solidFill>
              <a:srgbClr val="FFF3F9"/>
            </a:solidFill>
            <a:ln w="4826">
              <a:solidFill>
                <a:srgbClr val="000000"/>
              </a:solidFill>
              <a:miter lim="800000"/>
            </a:ln>
          </p:spPr>
          <p:txBody>
            <a:bodyPr/>
            <a:lstStyle/>
            <a:p>
              <a:pPr algn="ctr"/>
              <a:r>
                <a:rPr kumimoji="1" lang="zh-CN" altLang="en-US" b="1">
                  <a:solidFill>
                    <a:srgbClr val="000080"/>
                  </a:solidFill>
                </a:rPr>
                <a:t>访问控制实施功能</a:t>
              </a:r>
              <a:endParaRPr lang="zh-CN" altLang="en-US" b="1">
                <a:solidFill>
                  <a:srgbClr val="000000"/>
                </a:solidFill>
              </a:endParaRPr>
            </a:p>
          </p:txBody>
        </p:sp>
        <p:sp>
          <p:nvSpPr>
            <p:cNvPr id="621576" name="Rectangle 8"/>
            <p:cNvSpPr>
              <a:spLocks noChangeArrowheads="1"/>
            </p:cNvSpPr>
            <p:nvPr/>
          </p:nvSpPr>
          <p:spPr bwMode="auto">
            <a:xfrm>
              <a:off x="3868738" y="5570240"/>
              <a:ext cx="2073275" cy="1027112"/>
            </a:xfrm>
            <a:prstGeom prst="rect">
              <a:avLst/>
            </a:prstGeom>
            <a:solidFill>
              <a:srgbClr val="C0C0C0"/>
            </a:solidFill>
            <a:ln w="4826">
              <a:solidFill>
                <a:srgbClr val="000000"/>
              </a:solidFill>
              <a:miter lim="800000"/>
            </a:ln>
          </p:spPr>
          <p:txBody>
            <a:bodyPr/>
            <a:lstStyle/>
            <a:p>
              <a:pPr algn="ctr"/>
              <a:endParaRPr kumimoji="1" lang="zh-CN" altLang="en-US" b="1">
                <a:solidFill>
                  <a:srgbClr val="000080"/>
                </a:solidFill>
              </a:endParaRPr>
            </a:p>
            <a:p>
              <a:pPr algn="ctr"/>
              <a:r>
                <a:rPr kumimoji="1" lang="zh-CN" altLang="en-US" b="1">
                  <a:solidFill>
                    <a:srgbClr val="000080"/>
                  </a:solidFill>
                </a:rPr>
                <a:t>访问控制决策功能</a:t>
              </a:r>
              <a:endParaRPr lang="zh-CN" altLang="en-US" b="1">
                <a:solidFill>
                  <a:srgbClr val="000000"/>
                </a:solidFill>
              </a:endParaRPr>
            </a:p>
          </p:txBody>
        </p:sp>
        <p:sp>
          <p:nvSpPr>
            <p:cNvPr id="621577" name="Rectangle 9"/>
            <p:cNvSpPr>
              <a:spLocks noChangeArrowheads="1"/>
            </p:cNvSpPr>
            <p:nvPr/>
          </p:nvSpPr>
          <p:spPr bwMode="auto">
            <a:xfrm>
              <a:off x="7188200" y="3793827"/>
              <a:ext cx="1487488" cy="1028700"/>
            </a:xfrm>
            <a:prstGeom prst="rect">
              <a:avLst/>
            </a:prstGeom>
            <a:gradFill rotWithShape="1">
              <a:gsLst>
                <a:gs pos="0">
                  <a:srgbClr val="0000CC"/>
                </a:gs>
                <a:gs pos="50000">
                  <a:srgbClr val="FFFFFF"/>
                </a:gs>
                <a:gs pos="100000">
                  <a:srgbClr val="0000CC"/>
                </a:gs>
              </a:gsLst>
              <a:lin ang="5400000" scaled="1"/>
            </a:gradFill>
            <a:ln>
              <a:noFill/>
            </a:ln>
            <a:effectLst/>
            <a:extLst>
              <a:ext uri="{91240B29-F687-4F45-9708-019B960494DF}">
                <a14:hiddenLine xmlns:a14="http://schemas.microsoft.com/office/drawing/2010/main" w="4826">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00"/>
                </a:solidFill>
              </a:endParaRPr>
            </a:p>
            <a:p>
              <a:pPr algn="ctr"/>
              <a:r>
                <a:rPr lang="zh-CN" altLang="en-US" b="1">
                  <a:solidFill>
                    <a:srgbClr val="000000"/>
                  </a:solidFill>
                </a:rPr>
                <a:t>客体</a:t>
              </a:r>
              <a:endParaRPr lang="zh-CN" altLang="en-US" b="1">
                <a:solidFill>
                  <a:srgbClr val="000000"/>
                </a:solidFill>
              </a:endParaRPr>
            </a:p>
          </p:txBody>
        </p:sp>
        <p:sp>
          <p:nvSpPr>
            <p:cNvPr id="621578" name="Line 10"/>
            <p:cNvSpPr>
              <a:spLocks noChangeShapeType="1"/>
            </p:cNvSpPr>
            <p:nvPr/>
          </p:nvSpPr>
          <p:spPr bwMode="auto">
            <a:xfrm>
              <a:off x="2540000" y="4541540"/>
              <a:ext cx="1160463"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79" name="Freeform 11"/>
            <p:cNvSpPr/>
            <p:nvPr/>
          </p:nvSpPr>
          <p:spPr bwMode="auto">
            <a:xfrm>
              <a:off x="3689350" y="4473277"/>
              <a:ext cx="179388"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580" name="Line 12"/>
            <p:cNvSpPr>
              <a:spLocks noChangeShapeType="1"/>
            </p:cNvSpPr>
            <p:nvPr/>
          </p:nvSpPr>
          <p:spPr bwMode="auto">
            <a:xfrm>
              <a:off x="386873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1" name="Line 13"/>
            <p:cNvSpPr>
              <a:spLocks noChangeShapeType="1"/>
            </p:cNvSpPr>
            <p:nvPr/>
          </p:nvSpPr>
          <p:spPr bwMode="auto">
            <a:xfrm>
              <a:off x="392112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2" name="Line 14"/>
            <p:cNvSpPr>
              <a:spLocks noChangeShapeType="1"/>
            </p:cNvSpPr>
            <p:nvPr/>
          </p:nvSpPr>
          <p:spPr bwMode="auto">
            <a:xfrm>
              <a:off x="3973513"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3" name="Line 15"/>
            <p:cNvSpPr>
              <a:spLocks noChangeShapeType="1"/>
            </p:cNvSpPr>
            <p:nvPr/>
          </p:nvSpPr>
          <p:spPr bwMode="auto">
            <a:xfrm>
              <a:off x="402748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4" name="Line 16"/>
            <p:cNvSpPr>
              <a:spLocks noChangeShapeType="1"/>
            </p:cNvSpPr>
            <p:nvPr/>
          </p:nvSpPr>
          <p:spPr bwMode="auto">
            <a:xfrm>
              <a:off x="4079875"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5" name="Line 17"/>
            <p:cNvSpPr>
              <a:spLocks noChangeShapeType="1"/>
            </p:cNvSpPr>
            <p:nvPr/>
          </p:nvSpPr>
          <p:spPr bwMode="auto">
            <a:xfrm>
              <a:off x="4132263" y="4541540"/>
              <a:ext cx="28575"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6" name="Line 18"/>
            <p:cNvSpPr>
              <a:spLocks noChangeShapeType="1"/>
            </p:cNvSpPr>
            <p:nvPr/>
          </p:nvSpPr>
          <p:spPr bwMode="auto">
            <a:xfrm>
              <a:off x="418623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7" name="Line 19"/>
            <p:cNvSpPr>
              <a:spLocks noChangeShapeType="1"/>
            </p:cNvSpPr>
            <p:nvPr/>
          </p:nvSpPr>
          <p:spPr bwMode="auto">
            <a:xfrm>
              <a:off x="4240213"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8" name="Line 20"/>
            <p:cNvSpPr>
              <a:spLocks noChangeShapeType="1"/>
            </p:cNvSpPr>
            <p:nvPr/>
          </p:nvSpPr>
          <p:spPr bwMode="auto">
            <a:xfrm>
              <a:off x="429260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89" name="Line 21"/>
            <p:cNvSpPr>
              <a:spLocks noChangeShapeType="1"/>
            </p:cNvSpPr>
            <p:nvPr/>
          </p:nvSpPr>
          <p:spPr bwMode="auto">
            <a:xfrm>
              <a:off x="434498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0" name="Line 22"/>
            <p:cNvSpPr>
              <a:spLocks noChangeShapeType="1"/>
            </p:cNvSpPr>
            <p:nvPr/>
          </p:nvSpPr>
          <p:spPr bwMode="auto">
            <a:xfrm>
              <a:off x="4398963"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1" name="Line 23"/>
            <p:cNvSpPr>
              <a:spLocks noChangeShapeType="1"/>
            </p:cNvSpPr>
            <p:nvPr/>
          </p:nvSpPr>
          <p:spPr bwMode="auto">
            <a:xfrm>
              <a:off x="445135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2" name="Line 24"/>
            <p:cNvSpPr>
              <a:spLocks noChangeShapeType="1"/>
            </p:cNvSpPr>
            <p:nvPr/>
          </p:nvSpPr>
          <p:spPr bwMode="auto">
            <a:xfrm>
              <a:off x="450532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3" name="Line 25"/>
            <p:cNvSpPr>
              <a:spLocks noChangeShapeType="1"/>
            </p:cNvSpPr>
            <p:nvPr/>
          </p:nvSpPr>
          <p:spPr bwMode="auto">
            <a:xfrm>
              <a:off x="4532313" y="4570115"/>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4" name="Line 26"/>
            <p:cNvSpPr>
              <a:spLocks noChangeShapeType="1"/>
            </p:cNvSpPr>
            <p:nvPr/>
          </p:nvSpPr>
          <p:spPr bwMode="auto">
            <a:xfrm>
              <a:off x="4532313" y="4630440"/>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5" name="Line 27"/>
            <p:cNvSpPr>
              <a:spLocks noChangeShapeType="1"/>
            </p:cNvSpPr>
            <p:nvPr/>
          </p:nvSpPr>
          <p:spPr bwMode="auto">
            <a:xfrm>
              <a:off x="4532313" y="4690765"/>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6" name="Line 28"/>
            <p:cNvSpPr>
              <a:spLocks noChangeShapeType="1"/>
            </p:cNvSpPr>
            <p:nvPr/>
          </p:nvSpPr>
          <p:spPr bwMode="auto">
            <a:xfrm>
              <a:off x="4532313" y="4751090"/>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7" name="Line 29"/>
            <p:cNvSpPr>
              <a:spLocks noChangeShapeType="1"/>
            </p:cNvSpPr>
            <p:nvPr/>
          </p:nvSpPr>
          <p:spPr bwMode="auto">
            <a:xfrm>
              <a:off x="4532313" y="4809827"/>
              <a:ext cx="1587" cy="1270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8" name="Line 30"/>
            <p:cNvSpPr>
              <a:spLocks noChangeShapeType="1"/>
            </p:cNvSpPr>
            <p:nvPr/>
          </p:nvSpPr>
          <p:spPr bwMode="auto">
            <a:xfrm>
              <a:off x="4532313" y="4822527"/>
              <a:ext cx="1587" cy="560388"/>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599" name="Freeform 31"/>
            <p:cNvSpPr/>
            <p:nvPr/>
          </p:nvSpPr>
          <p:spPr bwMode="auto">
            <a:xfrm>
              <a:off x="4471988" y="5368627"/>
              <a:ext cx="120650" cy="201613"/>
            </a:xfrm>
            <a:custGeom>
              <a:avLst/>
              <a:gdLst>
                <a:gd name="T0" fmla="*/ 80 w 80"/>
                <a:gd name="T1" fmla="*/ 0 h 164"/>
                <a:gd name="T2" fmla="*/ 40 w 80"/>
                <a:gd name="T3" fmla="*/ 164 h 164"/>
                <a:gd name="T4" fmla="*/ 0 w 80"/>
                <a:gd name="T5" fmla="*/ 0 h 164"/>
                <a:gd name="T6" fmla="*/ 80 w 80"/>
                <a:gd name="T7" fmla="*/ 0 h 164"/>
              </a:gdLst>
              <a:ahLst/>
              <a:cxnLst>
                <a:cxn ang="0">
                  <a:pos x="T0" y="T1"/>
                </a:cxn>
                <a:cxn ang="0">
                  <a:pos x="T2" y="T3"/>
                </a:cxn>
                <a:cxn ang="0">
                  <a:pos x="T4" y="T5"/>
                </a:cxn>
                <a:cxn ang="0">
                  <a:pos x="T6" y="T7"/>
                </a:cxn>
              </a:cxnLst>
              <a:rect l="0" t="0" r="r" b="b"/>
              <a:pathLst>
                <a:path w="80" h="164">
                  <a:moveTo>
                    <a:pt x="80" y="0"/>
                  </a:moveTo>
                  <a:lnTo>
                    <a:pt x="40" y="164"/>
                  </a:lnTo>
                  <a:lnTo>
                    <a:pt x="0" y="0"/>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600" name="Line 32"/>
            <p:cNvSpPr>
              <a:spLocks noChangeShapeType="1"/>
            </p:cNvSpPr>
            <p:nvPr/>
          </p:nvSpPr>
          <p:spPr bwMode="auto">
            <a:xfrm flipV="1">
              <a:off x="5278438" y="5006677"/>
              <a:ext cx="1587" cy="563563"/>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1" name="Freeform 33"/>
            <p:cNvSpPr/>
            <p:nvPr/>
          </p:nvSpPr>
          <p:spPr bwMode="auto">
            <a:xfrm>
              <a:off x="5218113" y="4822527"/>
              <a:ext cx="119062" cy="201613"/>
            </a:xfrm>
            <a:custGeom>
              <a:avLst/>
              <a:gdLst>
                <a:gd name="T0" fmla="*/ 0 w 79"/>
                <a:gd name="T1" fmla="*/ 165 h 165"/>
                <a:gd name="T2" fmla="*/ 40 w 79"/>
                <a:gd name="T3" fmla="*/ 0 h 165"/>
                <a:gd name="T4" fmla="*/ 79 w 79"/>
                <a:gd name="T5" fmla="*/ 165 h 165"/>
                <a:gd name="T6" fmla="*/ 0 w 79"/>
                <a:gd name="T7" fmla="*/ 165 h 165"/>
              </a:gdLst>
              <a:ahLst/>
              <a:cxnLst>
                <a:cxn ang="0">
                  <a:pos x="T0" y="T1"/>
                </a:cxn>
                <a:cxn ang="0">
                  <a:pos x="T2" y="T3"/>
                </a:cxn>
                <a:cxn ang="0">
                  <a:pos x="T4" y="T5"/>
                </a:cxn>
                <a:cxn ang="0">
                  <a:pos x="T6" y="T7"/>
                </a:cxn>
              </a:cxnLst>
              <a:rect l="0" t="0" r="r" b="b"/>
              <a:pathLst>
                <a:path w="79" h="165">
                  <a:moveTo>
                    <a:pt x="0" y="165"/>
                  </a:moveTo>
                  <a:lnTo>
                    <a:pt x="40" y="0"/>
                  </a:lnTo>
                  <a:lnTo>
                    <a:pt x="79" y="165"/>
                  </a:lnTo>
                  <a:lnTo>
                    <a:pt x="0" y="1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602" name="Line 34"/>
            <p:cNvSpPr>
              <a:spLocks noChangeShapeType="1"/>
            </p:cNvSpPr>
            <p:nvPr/>
          </p:nvSpPr>
          <p:spPr bwMode="auto">
            <a:xfrm flipH="1">
              <a:off x="591502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3" name="Line 35"/>
            <p:cNvSpPr>
              <a:spLocks noChangeShapeType="1"/>
            </p:cNvSpPr>
            <p:nvPr/>
          </p:nvSpPr>
          <p:spPr bwMode="auto">
            <a:xfrm flipH="1">
              <a:off x="586263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4" name="Line 36"/>
            <p:cNvSpPr>
              <a:spLocks noChangeShapeType="1"/>
            </p:cNvSpPr>
            <p:nvPr/>
          </p:nvSpPr>
          <p:spPr bwMode="auto">
            <a:xfrm flipH="1">
              <a:off x="5808663"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5" name="Line 37"/>
            <p:cNvSpPr>
              <a:spLocks noChangeShapeType="1"/>
            </p:cNvSpPr>
            <p:nvPr/>
          </p:nvSpPr>
          <p:spPr bwMode="auto">
            <a:xfrm flipH="1">
              <a:off x="575468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6" name="Line 38"/>
            <p:cNvSpPr>
              <a:spLocks noChangeShapeType="1"/>
            </p:cNvSpPr>
            <p:nvPr/>
          </p:nvSpPr>
          <p:spPr bwMode="auto">
            <a:xfrm flipH="1">
              <a:off x="570230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7" name="Line 39"/>
            <p:cNvSpPr>
              <a:spLocks noChangeShapeType="1"/>
            </p:cNvSpPr>
            <p:nvPr/>
          </p:nvSpPr>
          <p:spPr bwMode="auto">
            <a:xfrm flipH="1">
              <a:off x="5649913"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8" name="Line 40"/>
            <p:cNvSpPr>
              <a:spLocks noChangeShapeType="1"/>
            </p:cNvSpPr>
            <p:nvPr/>
          </p:nvSpPr>
          <p:spPr bwMode="auto">
            <a:xfrm flipH="1">
              <a:off x="5595938"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09" name="Line 41"/>
            <p:cNvSpPr>
              <a:spLocks noChangeShapeType="1"/>
            </p:cNvSpPr>
            <p:nvPr/>
          </p:nvSpPr>
          <p:spPr bwMode="auto">
            <a:xfrm flipH="1">
              <a:off x="554355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0" name="Line 42"/>
            <p:cNvSpPr>
              <a:spLocks noChangeShapeType="1"/>
            </p:cNvSpPr>
            <p:nvPr/>
          </p:nvSpPr>
          <p:spPr bwMode="auto">
            <a:xfrm flipH="1">
              <a:off x="5489575"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1" name="Line 43"/>
            <p:cNvSpPr>
              <a:spLocks noChangeShapeType="1"/>
            </p:cNvSpPr>
            <p:nvPr/>
          </p:nvSpPr>
          <p:spPr bwMode="auto">
            <a:xfrm flipH="1">
              <a:off x="5435600" y="4541540"/>
              <a:ext cx="26988"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2" name="Line 44"/>
            <p:cNvSpPr>
              <a:spLocks noChangeShapeType="1"/>
            </p:cNvSpPr>
            <p:nvPr/>
          </p:nvSpPr>
          <p:spPr bwMode="auto">
            <a:xfrm flipH="1">
              <a:off x="5383213" y="4541540"/>
              <a:ext cx="26987"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3" name="Line 45"/>
            <p:cNvSpPr>
              <a:spLocks noChangeShapeType="1"/>
            </p:cNvSpPr>
            <p:nvPr/>
          </p:nvSpPr>
          <p:spPr bwMode="auto">
            <a:xfrm flipH="1">
              <a:off x="5330825"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4" name="Line 46"/>
            <p:cNvSpPr>
              <a:spLocks noChangeShapeType="1"/>
            </p:cNvSpPr>
            <p:nvPr/>
          </p:nvSpPr>
          <p:spPr bwMode="auto">
            <a:xfrm flipH="1">
              <a:off x="5278438" y="4541540"/>
              <a:ext cx="254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5" name="Line 47"/>
            <p:cNvSpPr>
              <a:spLocks noChangeShapeType="1"/>
            </p:cNvSpPr>
            <p:nvPr/>
          </p:nvSpPr>
          <p:spPr bwMode="auto">
            <a:xfrm>
              <a:off x="5278438" y="4570115"/>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6" name="Line 48"/>
            <p:cNvSpPr>
              <a:spLocks noChangeShapeType="1"/>
            </p:cNvSpPr>
            <p:nvPr/>
          </p:nvSpPr>
          <p:spPr bwMode="auto">
            <a:xfrm>
              <a:off x="5278438" y="4630440"/>
              <a:ext cx="1587" cy="3016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7" name="Line 49"/>
            <p:cNvSpPr>
              <a:spLocks noChangeShapeType="1"/>
            </p:cNvSpPr>
            <p:nvPr/>
          </p:nvSpPr>
          <p:spPr bwMode="auto">
            <a:xfrm>
              <a:off x="5278438" y="4690765"/>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8" name="Line 50"/>
            <p:cNvSpPr>
              <a:spLocks noChangeShapeType="1"/>
            </p:cNvSpPr>
            <p:nvPr/>
          </p:nvSpPr>
          <p:spPr bwMode="auto">
            <a:xfrm>
              <a:off x="5278438" y="4751090"/>
              <a:ext cx="1587" cy="28575"/>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19" name="Line 51"/>
            <p:cNvSpPr>
              <a:spLocks noChangeShapeType="1"/>
            </p:cNvSpPr>
            <p:nvPr/>
          </p:nvSpPr>
          <p:spPr bwMode="auto">
            <a:xfrm>
              <a:off x="5278438" y="4809827"/>
              <a:ext cx="1587" cy="30163"/>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20" name="Line 52"/>
            <p:cNvSpPr>
              <a:spLocks noChangeShapeType="1"/>
            </p:cNvSpPr>
            <p:nvPr/>
          </p:nvSpPr>
          <p:spPr bwMode="auto">
            <a:xfrm>
              <a:off x="5942013" y="4541540"/>
              <a:ext cx="1079500" cy="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1621" name="Freeform 53"/>
            <p:cNvSpPr/>
            <p:nvPr/>
          </p:nvSpPr>
          <p:spPr bwMode="auto">
            <a:xfrm>
              <a:off x="7008813" y="4473277"/>
              <a:ext cx="179387"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622" name="Rectangle 54"/>
            <p:cNvSpPr>
              <a:spLocks noChangeArrowheads="1"/>
            </p:cNvSpPr>
            <p:nvPr/>
          </p:nvSpPr>
          <p:spPr bwMode="auto">
            <a:xfrm>
              <a:off x="2562225"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itchFamily="2" charset="-122"/>
                </a:rPr>
                <a:t>提交访问请求</a:t>
              </a:r>
              <a:endParaRPr kumimoji="1" lang="zh-CN" altLang="en-US" sz="1600" b="1">
                <a:solidFill>
                  <a:srgbClr val="000000"/>
                </a:solidFill>
                <a:latin typeface="Times New Roman" panose="02020603050405020304" pitchFamily="18" charset="0"/>
              </a:endParaRPr>
            </a:p>
          </p:txBody>
        </p:sp>
        <p:sp>
          <p:nvSpPr>
            <p:cNvPr id="621623" name="Rectangle 55"/>
            <p:cNvSpPr>
              <a:spLocks noChangeArrowheads="1"/>
            </p:cNvSpPr>
            <p:nvPr/>
          </p:nvSpPr>
          <p:spPr bwMode="auto">
            <a:xfrm>
              <a:off x="5905500"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itchFamily="2" charset="-122"/>
                </a:rPr>
                <a:t>提出访问请求</a:t>
              </a:r>
              <a:endParaRPr kumimoji="1" lang="zh-CN" altLang="en-US" sz="1600" b="1">
                <a:solidFill>
                  <a:srgbClr val="000000"/>
                </a:solidFill>
                <a:latin typeface="Times New Roman" panose="02020603050405020304" pitchFamily="18" charset="0"/>
              </a:endParaRPr>
            </a:p>
          </p:txBody>
        </p:sp>
        <p:sp>
          <p:nvSpPr>
            <p:cNvPr id="621624" name="Rectangle 56"/>
            <p:cNvSpPr>
              <a:spLocks noChangeArrowheads="1"/>
            </p:cNvSpPr>
            <p:nvPr/>
          </p:nvSpPr>
          <p:spPr bwMode="auto">
            <a:xfrm>
              <a:off x="3225800" y="4957465"/>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itchFamily="2" charset="-122"/>
                </a:rPr>
                <a:t>请求决策</a:t>
              </a:r>
              <a:endParaRPr kumimoji="1" lang="zh-CN" altLang="en-US" sz="1600" b="1">
                <a:solidFill>
                  <a:srgbClr val="000000"/>
                </a:solidFill>
                <a:latin typeface="Times New Roman" panose="02020603050405020304" pitchFamily="18" charset="0"/>
              </a:endParaRPr>
            </a:p>
          </p:txBody>
        </p:sp>
        <p:sp>
          <p:nvSpPr>
            <p:cNvPr id="621625" name="Rectangle 57"/>
            <p:cNvSpPr>
              <a:spLocks noChangeArrowheads="1"/>
            </p:cNvSpPr>
            <p:nvPr/>
          </p:nvSpPr>
          <p:spPr bwMode="auto">
            <a:xfrm>
              <a:off x="5735638" y="4957465"/>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pitchFamily="2" charset="-122"/>
                </a:rPr>
                <a:t>决策</a:t>
              </a:r>
              <a:endParaRPr kumimoji="1" lang="zh-CN" altLang="en-US" sz="1600" b="1">
                <a:solidFill>
                  <a:srgbClr val="000000"/>
                </a:solidFill>
                <a:latin typeface="Times New Roman" panose="02020603050405020304"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normAutofit fontScale="92500" lnSpcReduction="10000"/>
          </a:bodyPr>
          <a:lstStyle/>
          <a:p>
            <a:r>
              <a:rPr lang="zh-CN" altLang="en-US" smtClean="0"/>
              <a:t>一般实现机制</a:t>
            </a:r>
            <a:endParaRPr lang="en-US" altLang="zh-CN" smtClean="0"/>
          </a:p>
          <a:p>
            <a:pPr lvl="1"/>
            <a:r>
              <a:rPr lang="zh-CN" altLang="en-US" smtClean="0"/>
              <a:t>基于访问控制属性：访问控制表</a:t>
            </a:r>
            <a:r>
              <a:rPr lang="en-US" altLang="zh-CN" smtClean="0"/>
              <a:t>/</a:t>
            </a:r>
            <a:r>
              <a:rPr lang="zh-CN" altLang="en-US" smtClean="0"/>
              <a:t>矩阵</a:t>
            </a:r>
            <a:endParaRPr lang="zh-CN" altLang="en-US" smtClean="0"/>
          </a:p>
          <a:p>
            <a:pPr lvl="1"/>
            <a:r>
              <a:rPr lang="zh-CN" altLang="en-US" smtClean="0"/>
              <a:t>基于用户和资源分级（“安全标签”）：多级访问控制</a:t>
            </a:r>
            <a:endParaRPr lang="zh-CN" altLang="en-US" smtClean="0"/>
          </a:p>
          <a:p>
            <a:r>
              <a:rPr lang="zh-CN" altLang="en-US" smtClean="0"/>
              <a:t>常见实现方法</a:t>
            </a:r>
            <a:endParaRPr lang="en-US" altLang="zh-CN" smtClean="0"/>
          </a:p>
          <a:p>
            <a:pPr lvl="1"/>
            <a:r>
              <a:rPr lang="en-US" altLang="zh-CN" smtClean="0"/>
              <a:t> </a:t>
            </a:r>
            <a:r>
              <a:rPr lang="zh-CN" altLang="en-US" smtClean="0"/>
              <a:t>访问控制表</a:t>
            </a:r>
            <a:r>
              <a:rPr lang="zh-CN" altLang="zh-CN" smtClean="0"/>
              <a:t>ACL</a:t>
            </a:r>
            <a:r>
              <a:rPr lang="en-US" altLang="zh-CN" smtClean="0"/>
              <a:t>s</a:t>
            </a:r>
            <a:r>
              <a:rPr lang="zh-CN" altLang="en-US" smtClean="0"/>
              <a:t>（</a:t>
            </a:r>
            <a:r>
              <a:rPr lang="en-US" altLang="zh-CN" smtClean="0"/>
              <a:t>Access Control Lists)</a:t>
            </a:r>
            <a:endParaRPr lang="zh-CN" altLang="zh-CN" smtClean="0"/>
          </a:p>
          <a:p>
            <a:pPr lvl="1"/>
            <a:r>
              <a:rPr lang="en-US" altLang="zh-CN" smtClean="0"/>
              <a:t> </a:t>
            </a:r>
            <a:r>
              <a:rPr lang="zh-CN" altLang="zh-CN" smtClean="0"/>
              <a:t>访问能力表（Capabilities)</a:t>
            </a:r>
            <a:endParaRPr lang="en-US" altLang="zh-CN" smtClean="0"/>
          </a:p>
          <a:p>
            <a:pPr lvl="1"/>
            <a:r>
              <a:rPr lang="en-US" altLang="zh-CN" smtClean="0"/>
              <a:t> </a:t>
            </a:r>
            <a:r>
              <a:rPr lang="zh-CN" altLang="en-US" smtClean="0"/>
              <a:t>访问控制矩阵</a:t>
            </a:r>
            <a:endParaRPr lang="zh-CN" altLang="en-US" smtClean="0"/>
          </a:p>
          <a:p>
            <a:pPr lvl="1"/>
            <a:r>
              <a:rPr lang="zh-CN" altLang="en-US" smtClean="0"/>
              <a:t> </a:t>
            </a:r>
            <a:r>
              <a:rPr lang="zh-CN" altLang="zh-CN" smtClean="0"/>
              <a:t>授权关系表</a:t>
            </a:r>
            <a:endParaRPr lang="zh-CN" altLang="en-US" smtClean="0"/>
          </a:p>
          <a:p>
            <a:pPr lvl="1"/>
            <a:r>
              <a:rPr lang="zh-CN" altLang="en-US" smtClean="0"/>
              <a:t> 访问控制安全标签</a:t>
            </a:r>
            <a:endParaRPr lang="en-US" altLang="zh-CN" smtClean="0"/>
          </a:p>
          <a:p>
            <a:pPr lvl="1"/>
            <a:r>
              <a:rPr lang="zh-CN" altLang="en-US" smtClean="0"/>
              <a:t> 其它</a:t>
            </a:r>
            <a:endParaRPr lang="zh-CN" altLang="en-US" smtClean="0"/>
          </a:p>
        </p:txBody>
      </p:sp>
      <p:sp>
        <p:nvSpPr>
          <p:cNvPr id="128002" name="Rectangle 2"/>
          <p:cNvSpPr>
            <a:spLocks noGrp="1" noChangeArrowheads="1"/>
          </p:cNvSpPr>
          <p:nvPr>
            <p:ph type="title"/>
          </p:nvPr>
        </p:nvSpPr>
        <p:spPr/>
        <p:txBody>
          <a:bodyPr/>
          <a:lstStyle/>
          <a:p>
            <a:r>
              <a:rPr lang="zh-CN" altLang="en-US" smtClean="0"/>
              <a:t>访问控制的一般实现机制和方法</a:t>
            </a:r>
            <a:endParaRPr lang="zh-CN" altLang="en-US"/>
          </a:p>
        </p:txBody>
      </p:sp>
    </p:spTree>
  </p:cSld>
  <p:clrMapOvr>
    <a:masterClrMapping/>
  </p:clrMapOvr>
  <p:transition spd="slow">
    <p:pull/>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mtClean="0"/>
              <a:t> </a:t>
            </a:r>
            <a:endParaRPr lang="en-US" altLang="zh-CN" smtClean="0"/>
          </a:p>
        </p:txBody>
      </p:sp>
      <p:sp>
        <p:nvSpPr>
          <p:cNvPr id="129026" name="Rectangle 2"/>
          <p:cNvSpPr>
            <a:spLocks noGrp="1" noChangeArrowheads="1"/>
          </p:cNvSpPr>
          <p:nvPr>
            <p:ph type="title"/>
          </p:nvPr>
        </p:nvSpPr>
        <p:spPr/>
        <p:txBody>
          <a:bodyPr/>
          <a:lstStyle/>
          <a:p>
            <a:pPr eaLnBrk="1" fontAlgn="auto" hangingPunct="1">
              <a:spcAft>
                <a:spcPts val="0"/>
              </a:spcAft>
              <a:defRPr/>
            </a:pPr>
            <a:r>
              <a:rPr lang="zh-CN" altLang="en-US"/>
              <a:t>访问控制表</a:t>
            </a:r>
            <a:r>
              <a:rPr lang="en-US" altLang="zh-CN"/>
              <a:t>(ACL)</a:t>
            </a:r>
            <a:endParaRPr lang="en-US" altLang="zh-CN"/>
          </a:p>
        </p:txBody>
      </p:sp>
      <p:grpSp>
        <p:nvGrpSpPr>
          <p:cNvPr id="2" name="组合 1"/>
          <p:cNvGrpSpPr/>
          <p:nvPr/>
        </p:nvGrpSpPr>
        <p:grpSpPr>
          <a:xfrm>
            <a:off x="1214438" y="2185988"/>
            <a:ext cx="6786562" cy="2700337"/>
            <a:chOff x="1214438" y="2185988"/>
            <a:chExt cx="6786562" cy="2700337"/>
          </a:xfrm>
        </p:grpSpPr>
        <p:sp>
          <p:nvSpPr>
            <p:cNvPr id="54276" name="Line 4"/>
            <p:cNvSpPr>
              <a:spLocks noChangeShapeType="1"/>
            </p:cNvSpPr>
            <p:nvPr/>
          </p:nvSpPr>
          <p:spPr bwMode="auto">
            <a:xfrm>
              <a:off x="3048000" y="2743200"/>
              <a:ext cx="1295400" cy="0"/>
            </a:xfrm>
            <a:prstGeom prst="line">
              <a:avLst/>
            </a:prstGeom>
            <a:noFill/>
            <a:ln w="28575">
              <a:solidFill>
                <a:schemeClr val="tx1"/>
              </a:solidFill>
              <a:round/>
            </a:ln>
          </p:spPr>
          <p:txBody>
            <a:bodyPr wrap="none" anchor="ctr"/>
            <a:lstStyle/>
            <a:p>
              <a:endParaRPr lang="zh-CN" altLang="en-US"/>
            </a:p>
          </p:txBody>
        </p:sp>
        <p:sp>
          <p:nvSpPr>
            <p:cNvPr id="54277" name="Line 5"/>
            <p:cNvSpPr>
              <a:spLocks noChangeShapeType="1"/>
            </p:cNvSpPr>
            <p:nvPr/>
          </p:nvSpPr>
          <p:spPr bwMode="auto">
            <a:xfrm>
              <a:off x="3048000" y="4267200"/>
              <a:ext cx="1295400" cy="0"/>
            </a:xfrm>
            <a:prstGeom prst="line">
              <a:avLst/>
            </a:prstGeom>
            <a:noFill/>
            <a:ln w="28575">
              <a:solidFill>
                <a:schemeClr val="tx1"/>
              </a:solidFill>
              <a:round/>
            </a:ln>
          </p:spPr>
          <p:txBody>
            <a:bodyPr wrap="none" anchor="ctr"/>
            <a:lstStyle/>
            <a:p>
              <a:endParaRPr lang="zh-CN" altLang="en-US"/>
            </a:p>
          </p:txBody>
        </p:sp>
        <p:sp>
          <p:nvSpPr>
            <p:cNvPr id="54278" name="Line 6"/>
            <p:cNvSpPr>
              <a:spLocks noChangeShapeType="1"/>
            </p:cNvSpPr>
            <p:nvPr/>
          </p:nvSpPr>
          <p:spPr bwMode="auto">
            <a:xfrm>
              <a:off x="4876800" y="2743200"/>
              <a:ext cx="1295400" cy="0"/>
            </a:xfrm>
            <a:prstGeom prst="line">
              <a:avLst/>
            </a:prstGeom>
            <a:noFill/>
            <a:ln w="28575">
              <a:solidFill>
                <a:schemeClr val="tx1"/>
              </a:solidFill>
              <a:round/>
            </a:ln>
          </p:spPr>
          <p:txBody>
            <a:bodyPr wrap="none" anchor="ctr"/>
            <a:lstStyle/>
            <a:p>
              <a:endParaRPr lang="zh-CN" altLang="en-US"/>
            </a:p>
          </p:txBody>
        </p:sp>
        <p:sp>
          <p:nvSpPr>
            <p:cNvPr id="54279" name="Line 7"/>
            <p:cNvSpPr>
              <a:spLocks noChangeShapeType="1"/>
            </p:cNvSpPr>
            <p:nvPr/>
          </p:nvSpPr>
          <p:spPr bwMode="auto">
            <a:xfrm>
              <a:off x="4876800" y="4267200"/>
              <a:ext cx="1295400" cy="0"/>
            </a:xfrm>
            <a:prstGeom prst="line">
              <a:avLst/>
            </a:prstGeom>
            <a:noFill/>
            <a:ln w="28575">
              <a:solidFill>
                <a:schemeClr val="tx1"/>
              </a:solidFill>
              <a:round/>
            </a:ln>
          </p:spPr>
          <p:txBody>
            <a:bodyPr wrap="none" anchor="ctr"/>
            <a:lstStyle/>
            <a:p>
              <a:endParaRPr lang="zh-CN" altLang="en-US"/>
            </a:p>
          </p:txBody>
        </p:sp>
        <p:sp>
          <p:nvSpPr>
            <p:cNvPr id="54280" name="Line 8"/>
            <p:cNvSpPr>
              <a:spLocks noChangeShapeType="1"/>
            </p:cNvSpPr>
            <p:nvPr/>
          </p:nvSpPr>
          <p:spPr bwMode="auto">
            <a:xfrm>
              <a:off x="6705600" y="2667000"/>
              <a:ext cx="1295400" cy="0"/>
            </a:xfrm>
            <a:prstGeom prst="line">
              <a:avLst/>
            </a:prstGeom>
            <a:noFill/>
            <a:ln w="28575">
              <a:solidFill>
                <a:schemeClr val="tx1"/>
              </a:solidFill>
              <a:round/>
            </a:ln>
          </p:spPr>
          <p:txBody>
            <a:bodyPr wrap="none" anchor="ctr"/>
            <a:lstStyle/>
            <a:p>
              <a:endParaRPr lang="zh-CN" altLang="en-US"/>
            </a:p>
          </p:txBody>
        </p:sp>
        <p:sp>
          <p:nvSpPr>
            <p:cNvPr id="54281" name="Line 9"/>
            <p:cNvSpPr>
              <a:spLocks noChangeShapeType="1"/>
            </p:cNvSpPr>
            <p:nvPr/>
          </p:nvSpPr>
          <p:spPr bwMode="auto">
            <a:xfrm>
              <a:off x="6705600" y="4191000"/>
              <a:ext cx="1295400" cy="0"/>
            </a:xfrm>
            <a:prstGeom prst="line">
              <a:avLst/>
            </a:prstGeom>
            <a:noFill/>
            <a:ln w="28575">
              <a:solidFill>
                <a:schemeClr val="tx1"/>
              </a:solidFill>
              <a:round/>
            </a:ln>
          </p:spPr>
          <p:txBody>
            <a:bodyPr wrap="none" anchor="ctr"/>
            <a:lstStyle/>
            <a:p>
              <a:endParaRPr lang="zh-CN" altLang="en-US"/>
            </a:p>
          </p:txBody>
        </p:sp>
        <p:sp>
          <p:nvSpPr>
            <p:cNvPr id="54282" name="Line 10"/>
            <p:cNvSpPr>
              <a:spLocks noChangeShapeType="1"/>
            </p:cNvSpPr>
            <p:nvPr/>
          </p:nvSpPr>
          <p:spPr bwMode="auto">
            <a:xfrm>
              <a:off x="3733800" y="4648200"/>
              <a:ext cx="685800" cy="0"/>
            </a:xfrm>
            <a:prstGeom prst="line">
              <a:avLst/>
            </a:prstGeom>
            <a:noFill/>
            <a:ln w="28575">
              <a:solidFill>
                <a:schemeClr val="tx1"/>
              </a:solidFill>
              <a:round/>
            </a:ln>
          </p:spPr>
          <p:txBody>
            <a:bodyPr wrap="none" anchor="ctr"/>
            <a:lstStyle/>
            <a:p>
              <a:endParaRPr lang="zh-CN" altLang="en-US"/>
            </a:p>
          </p:txBody>
        </p:sp>
        <p:sp>
          <p:nvSpPr>
            <p:cNvPr id="54283" name="Line 11"/>
            <p:cNvSpPr>
              <a:spLocks noChangeShapeType="1"/>
            </p:cNvSpPr>
            <p:nvPr/>
          </p:nvSpPr>
          <p:spPr bwMode="auto">
            <a:xfrm>
              <a:off x="5562600" y="4648200"/>
              <a:ext cx="685800" cy="0"/>
            </a:xfrm>
            <a:prstGeom prst="line">
              <a:avLst/>
            </a:prstGeom>
            <a:noFill/>
            <a:ln w="28575">
              <a:solidFill>
                <a:schemeClr val="tx1"/>
              </a:solidFill>
              <a:round/>
            </a:ln>
          </p:spPr>
          <p:txBody>
            <a:bodyPr wrap="none" anchor="ctr"/>
            <a:lstStyle/>
            <a:p>
              <a:endParaRPr lang="zh-CN" altLang="en-US"/>
            </a:p>
          </p:txBody>
        </p:sp>
        <p:grpSp>
          <p:nvGrpSpPr>
            <p:cNvPr id="54284" name="Group 12"/>
            <p:cNvGrpSpPr/>
            <p:nvPr/>
          </p:nvGrpSpPr>
          <p:grpSpPr bwMode="auto">
            <a:xfrm>
              <a:off x="2133600" y="2209800"/>
              <a:ext cx="5867400" cy="2676525"/>
              <a:chOff x="1344" y="1392"/>
              <a:chExt cx="3696" cy="1686"/>
            </a:xfrm>
          </p:grpSpPr>
          <p:sp>
            <p:nvSpPr>
              <p:cNvPr id="54302" name="Text Box 13"/>
              <p:cNvSpPr txBox="1">
                <a:spLocks noChangeArrowheads="1"/>
              </p:cNvSpPr>
              <p:nvPr/>
            </p:nvSpPr>
            <p:spPr bwMode="auto">
              <a:xfrm>
                <a:off x="1920" y="1392"/>
                <a:ext cx="816" cy="1686"/>
              </a:xfrm>
              <a:prstGeom prst="rect">
                <a:avLst/>
              </a:prstGeom>
              <a:solidFill>
                <a:schemeClr val="hlink"/>
              </a:solidFill>
              <a:ln w="28575">
                <a:solidFill>
                  <a:schemeClr val="tx1"/>
                </a:solidFill>
                <a:miter lim="800000"/>
              </a:ln>
            </p:spPr>
            <p:txBody>
              <a:bodyPr>
                <a:spAutoFit/>
              </a:bodyPr>
              <a:lstStyle/>
              <a:p>
                <a:pPr algn="ctr" eaLnBrk="1" hangingPunct="1">
                  <a:spcBef>
                    <a:spcPct val="50000"/>
                  </a:spcBef>
                </a:pPr>
                <a:r>
                  <a:rPr kumimoji="1" lang="zh-CN" altLang="zh-CN" sz="2400">
                    <a:latin typeface="Times New Roman" panose="02020603050405020304" pitchFamily="18" charset="0"/>
                  </a:rPr>
                  <a:t>userA</a:t>
                </a:r>
                <a:endParaRPr kumimoji="1" lang="zh-CN" altLang="zh-CN" sz="2400">
                  <a:latin typeface="Times New Roman" panose="02020603050405020304" pitchFamily="18" charset="0"/>
                </a:endParaRPr>
              </a:p>
              <a:p>
                <a:pPr algn="ctr" eaLnBrk="1" hangingPunct="1">
                  <a:spcBef>
                    <a:spcPct val="50000"/>
                  </a:spcBef>
                </a:pPr>
                <a:r>
                  <a:rPr kumimoji="1" lang="en-US" altLang="zh-CN" sz="2400">
                    <a:solidFill>
                      <a:srgbClr val="FF3300"/>
                    </a:solidFill>
                    <a:latin typeface="Times New Roman" panose="02020603050405020304" pitchFamily="18" charset="0"/>
                  </a:rPr>
                  <a:t>Own</a:t>
                </a:r>
                <a:endParaRPr kumimoji="1" lang="en-US" altLang="zh-CN" sz="2400">
                  <a:solidFill>
                    <a:srgbClr val="FF3300"/>
                  </a:solidFill>
                  <a:latin typeface="Times New Roman" panose="02020603050405020304" pitchFamily="18" charset="0"/>
                </a:endParaRPr>
              </a:p>
              <a:p>
                <a:pPr algn="ctr" eaLnBrk="1" hangingPunct="1">
                  <a:spcBef>
                    <a:spcPct val="50000"/>
                  </a:spcBef>
                </a:pPr>
                <a:r>
                  <a:rPr kumimoji="1" lang="en-US" altLang="zh-CN" sz="2400">
                    <a:solidFill>
                      <a:srgbClr val="FF3300"/>
                    </a:solidFill>
                    <a:latin typeface="Times New Roman" panose="02020603050405020304" pitchFamily="18" charset="0"/>
                  </a:rPr>
                  <a:t>R</a:t>
                </a:r>
                <a:endParaRPr kumimoji="1" lang="en-US" altLang="zh-CN" sz="2400">
                  <a:solidFill>
                    <a:srgbClr val="FF3300"/>
                  </a:solidFill>
                  <a:latin typeface="Times New Roman" panose="02020603050405020304" pitchFamily="18" charset="0"/>
                </a:endParaRPr>
              </a:p>
              <a:p>
                <a:pPr algn="ctr" eaLnBrk="1" hangingPunct="1">
                  <a:spcBef>
                    <a:spcPct val="50000"/>
                  </a:spcBef>
                </a:pPr>
                <a:r>
                  <a:rPr kumimoji="1" lang="en-US" altLang="zh-CN" sz="2400">
                    <a:solidFill>
                      <a:srgbClr val="FF3300"/>
                    </a:solidFill>
                    <a:latin typeface="Times New Roman" panose="02020603050405020304" pitchFamily="18" charset="0"/>
                  </a:rPr>
                  <a:t>W</a:t>
                </a:r>
                <a:endParaRPr kumimoji="1" lang="en-US" altLang="zh-CN" sz="2400">
                  <a:solidFill>
                    <a:srgbClr val="FF3300"/>
                  </a:solidFill>
                  <a:latin typeface="Times New Roman" panose="02020603050405020304" pitchFamily="18" charset="0"/>
                </a:endParaRPr>
              </a:p>
              <a:p>
                <a:pPr algn="ctr" eaLnBrk="1" hangingPunct="1">
                  <a:spcBef>
                    <a:spcPct val="50000"/>
                  </a:spcBef>
                </a:pPr>
                <a:r>
                  <a:rPr kumimoji="1" lang="en-US" altLang="zh-CN" sz="2400">
                    <a:latin typeface="Times New Roman" panose="02020603050405020304" pitchFamily="18" charset="0"/>
                  </a:rPr>
                  <a:t>O</a:t>
                </a:r>
                <a:endParaRPr kumimoji="1" lang="en-US" altLang="zh-CN" sz="2400">
                  <a:latin typeface="Times New Roman" panose="02020603050405020304" pitchFamily="18" charset="0"/>
                </a:endParaRPr>
              </a:p>
            </p:txBody>
          </p:sp>
          <p:sp>
            <p:nvSpPr>
              <p:cNvPr id="54303" name="Text Box 14"/>
              <p:cNvSpPr txBox="1">
                <a:spLocks noChangeArrowheads="1"/>
              </p:cNvSpPr>
              <p:nvPr/>
            </p:nvSpPr>
            <p:spPr bwMode="auto">
              <a:xfrm>
                <a:off x="3072" y="1392"/>
                <a:ext cx="816" cy="1686"/>
              </a:xfrm>
              <a:prstGeom prst="rect">
                <a:avLst/>
              </a:prstGeom>
              <a:solidFill>
                <a:schemeClr val="hlink"/>
              </a:solidFill>
              <a:ln w="28575">
                <a:solidFill>
                  <a:schemeClr val="tx1"/>
                </a:solidFill>
                <a:miter lim="800000"/>
              </a:ln>
            </p:spPr>
            <p:txBody>
              <a:bodyPr>
                <a:spAutoFit/>
              </a:bodyPr>
              <a:lstStyle/>
              <a:p>
                <a:pPr algn="ctr" eaLnBrk="1" hangingPunct="1">
                  <a:spcBef>
                    <a:spcPct val="50000"/>
                  </a:spcBef>
                </a:pPr>
                <a:r>
                  <a:rPr kumimoji="1" lang="zh-CN" altLang="zh-CN" sz="2400">
                    <a:latin typeface="Times New Roman" panose="02020603050405020304" pitchFamily="18" charset="0"/>
                  </a:rPr>
                  <a:t>userB</a:t>
                </a:r>
                <a:endParaRPr kumimoji="1" lang="zh-CN" altLang="zh-CN" sz="2400">
                  <a:latin typeface="Times New Roman" panose="02020603050405020304" pitchFamily="18" charset="0"/>
                </a:endParaRPr>
              </a:p>
              <a:p>
                <a:pPr algn="ctr" eaLnBrk="1" hangingPunct="1">
                  <a:spcBef>
                    <a:spcPct val="50000"/>
                  </a:spcBef>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pPr algn="ctr" eaLnBrk="1" hangingPunct="1">
                  <a:spcBef>
                    <a:spcPct val="50000"/>
                  </a:spcBef>
                </a:pPr>
                <a:r>
                  <a:rPr kumimoji="1" lang="en-US" altLang="zh-CN" sz="2400">
                    <a:solidFill>
                      <a:srgbClr val="FF3300"/>
                    </a:solidFill>
                    <a:latin typeface="Times New Roman" panose="02020603050405020304" pitchFamily="18" charset="0"/>
                  </a:rPr>
                  <a:t>R</a:t>
                </a:r>
                <a:endParaRPr kumimoji="1" lang="en-US" altLang="zh-CN" sz="2400">
                  <a:latin typeface="Times New Roman" panose="02020603050405020304" pitchFamily="18" charset="0"/>
                </a:endParaRPr>
              </a:p>
              <a:p>
                <a:pPr algn="ctr" eaLnBrk="1" hangingPunct="1">
                  <a:spcBef>
                    <a:spcPct val="50000"/>
                  </a:spcBef>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pPr algn="ctr" eaLnBrk="1" hangingPunct="1">
                  <a:spcBef>
                    <a:spcPct val="50000"/>
                  </a:spcBef>
                </a:pPr>
                <a:r>
                  <a:rPr kumimoji="1" lang="en-US" altLang="zh-CN" sz="2400">
                    <a:latin typeface="Times New Roman" panose="02020603050405020304" pitchFamily="18" charset="0"/>
                  </a:rPr>
                  <a:t>O</a:t>
                </a:r>
                <a:endParaRPr kumimoji="1" lang="en-US" altLang="zh-CN" sz="2400">
                  <a:latin typeface="Times New Roman" panose="02020603050405020304" pitchFamily="18" charset="0"/>
                </a:endParaRPr>
              </a:p>
            </p:txBody>
          </p:sp>
          <p:sp>
            <p:nvSpPr>
              <p:cNvPr id="54304" name="Text Box 15"/>
              <p:cNvSpPr txBox="1">
                <a:spLocks noChangeArrowheads="1"/>
              </p:cNvSpPr>
              <p:nvPr/>
            </p:nvSpPr>
            <p:spPr bwMode="auto">
              <a:xfrm>
                <a:off x="4224" y="1392"/>
                <a:ext cx="816" cy="1686"/>
              </a:xfrm>
              <a:prstGeom prst="rect">
                <a:avLst/>
              </a:prstGeom>
              <a:solidFill>
                <a:schemeClr val="hlink"/>
              </a:solidFill>
              <a:ln w="28575">
                <a:solidFill>
                  <a:schemeClr val="tx1"/>
                </a:solidFill>
                <a:miter lim="800000"/>
              </a:ln>
            </p:spPr>
            <p:txBody>
              <a:bodyPr>
                <a:spAutoFit/>
              </a:bodyPr>
              <a:lstStyle/>
              <a:p>
                <a:pPr algn="ctr" eaLnBrk="1" hangingPunct="1">
                  <a:spcBef>
                    <a:spcPct val="50000"/>
                  </a:spcBef>
                </a:pPr>
                <a:r>
                  <a:rPr kumimoji="1" lang="zh-CN" altLang="zh-CN" sz="2400">
                    <a:latin typeface="Times New Roman" panose="02020603050405020304" pitchFamily="18" charset="0"/>
                  </a:rPr>
                  <a:t>userC</a:t>
                </a:r>
                <a:endParaRPr kumimoji="1" lang="zh-CN" altLang="zh-CN" sz="2400">
                  <a:latin typeface="Times New Roman" panose="02020603050405020304" pitchFamily="18" charset="0"/>
                </a:endParaRPr>
              </a:p>
              <a:p>
                <a:pPr algn="ctr" eaLnBrk="1" hangingPunct="1">
                  <a:spcBef>
                    <a:spcPct val="50000"/>
                  </a:spcBef>
                </a:pPr>
                <a:r>
                  <a:rPr kumimoji="1" lang="en-US" altLang="zh-CN" sz="2400">
                    <a:solidFill>
                      <a:srgbClr val="FF3300"/>
                    </a:solidFill>
                    <a:latin typeface="Times New Roman" panose="02020603050405020304" pitchFamily="18" charset="0"/>
                  </a:rPr>
                  <a:t>R</a:t>
                </a:r>
                <a:endParaRPr kumimoji="1" lang="en-US" altLang="zh-CN" sz="2400">
                  <a:solidFill>
                    <a:srgbClr val="FF3300"/>
                  </a:solidFill>
                  <a:latin typeface="Times New Roman" panose="02020603050405020304" pitchFamily="18" charset="0"/>
                </a:endParaRPr>
              </a:p>
              <a:p>
                <a:pPr algn="ctr" eaLnBrk="1" hangingPunct="1">
                  <a:spcBef>
                    <a:spcPct val="50000"/>
                  </a:spcBef>
                </a:pPr>
                <a:r>
                  <a:rPr kumimoji="1" lang="en-US" altLang="zh-CN" sz="2400">
                    <a:solidFill>
                      <a:srgbClr val="FF3300"/>
                    </a:solidFill>
                    <a:latin typeface="Times New Roman" panose="02020603050405020304" pitchFamily="18" charset="0"/>
                  </a:rPr>
                  <a:t>W</a:t>
                </a:r>
                <a:endParaRPr kumimoji="1" lang="en-US" altLang="zh-CN" sz="2400">
                  <a:solidFill>
                    <a:srgbClr val="FF3300"/>
                  </a:solidFill>
                  <a:latin typeface="Times New Roman" panose="02020603050405020304" pitchFamily="18" charset="0"/>
                </a:endParaRPr>
              </a:p>
              <a:p>
                <a:pPr algn="ctr" eaLnBrk="1" hangingPunct="1">
                  <a:spcBef>
                    <a:spcPct val="50000"/>
                  </a:spcBef>
                </a:pPr>
                <a:endParaRPr kumimoji="1" lang="en-US" altLang="zh-CN" sz="2400">
                  <a:latin typeface="Times New Roman" panose="02020603050405020304" pitchFamily="18" charset="0"/>
                </a:endParaRPr>
              </a:p>
              <a:p>
                <a:pPr algn="ctr" eaLnBrk="1" hangingPunct="1">
                  <a:spcBef>
                    <a:spcPct val="50000"/>
                  </a:spcBef>
                </a:pPr>
                <a:r>
                  <a:rPr kumimoji="1" lang="en-US" altLang="zh-CN" sz="2400">
                    <a:latin typeface="Times New Roman" panose="02020603050405020304" pitchFamily="18" charset="0"/>
                  </a:rPr>
                  <a:t>O</a:t>
                </a:r>
                <a:endParaRPr kumimoji="1" lang="en-US" altLang="zh-CN" sz="2400">
                  <a:latin typeface="Times New Roman" panose="02020603050405020304" pitchFamily="18" charset="0"/>
                </a:endParaRPr>
              </a:p>
            </p:txBody>
          </p:sp>
          <p:sp>
            <p:nvSpPr>
              <p:cNvPr id="54305" name="Line 17"/>
              <p:cNvSpPr>
                <a:spLocks noChangeShapeType="1"/>
              </p:cNvSpPr>
              <p:nvPr/>
            </p:nvSpPr>
            <p:spPr bwMode="auto">
              <a:xfrm>
                <a:off x="1344" y="1536"/>
                <a:ext cx="576" cy="0"/>
              </a:xfrm>
              <a:prstGeom prst="line">
                <a:avLst/>
              </a:prstGeom>
              <a:noFill/>
              <a:ln w="28575">
                <a:solidFill>
                  <a:schemeClr val="tx1"/>
                </a:solidFill>
                <a:round/>
                <a:tailEnd type="triangle" w="med" len="med"/>
              </a:ln>
            </p:spPr>
            <p:txBody>
              <a:bodyPr wrap="none" anchor="ctr"/>
              <a:lstStyle/>
              <a:p>
                <a:endParaRPr lang="zh-CN" altLang="en-US"/>
              </a:p>
            </p:txBody>
          </p:sp>
          <p:sp>
            <p:nvSpPr>
              <p:cNvPr id="54306" name="Line 18"/>
              <p:cNvSpPr>
                <a:spLocks noChangeShapeType="1"/>
              </p:cNvSpPr>
              <p:nvPr/>
            </p:nvSpPr>
            <p:spPr bwMode="auto">
              <a:xfrm flipV="1">
                <a:off x="2784" y="1584"/>
                <a:ext cx="288" cy="1344"/>
              </a:xfrm>
              <a:prstGeom prst="line">
                <a:avLst/>
              </a:prstGeom>
              <a:noFill/>
              <a:ln w="28575">
                <a:solidFill>
                  <a:schemeClr val="tx1"/>
                </a:solidFill>
                <a:round/>
                <a:tailEnd type="triangle" w="med" len="med"/>
              </a:ln>
            </p:spPr>
            <p:txBody>
              <a:bodyPr wrap="none" anchor="ctr"/>
              <a:lstStyle/>
              <a:p>
                <a:endParaRPr lang="zh-CN" altLang="en-US"/>
              </a:p>
            </p:txBody>
          </p:sp>
          <p:sp>
            <p:nvSpPr>
              <p:cNvPr id="54307" name="Line 19"/>
              <p:cNvSpPr>
                <a:spLocks noChangeShapeType="1"/>
              </p:cNvSpPr>
              <p:nvPr/>
            </p:nvSpPr>
            <p:spPr bwMode="auto">
              <a:xfrm flipV="1">
                <a:off x="3936" y="1584"/>
                <a:ext cx="288" cy="1344"/>
              </a:xfrm>
              <a:prstGeom prst="line">
                <a:avLst/>
              </a:prstGeom>
              <a:noFill/>
              <a:ln w="28575">
                <a:solidFill>
                  <a:schemeClr val="tx1"/>
                </a:solidFill>
                <a:round/>
                <a:tailEnd type="triangle" w="med" len="med"/>
              </a:ln>
            </p:spPr>
            <p:txBody>
              <a:bodyPr wrap="none" anchor="ctr"/>
              <a:lstStyle/>
              <a:p>
                <a:endParaRPr lang="zh-CN" altLang="en-US"/>
              </a:p>
            </p:txBody>
          </p:sp>
        </p:grpSp>
        <p:sp>
          <p:nvSpPr>
            <p:cNvPr id="54285" name="Text Box 20" descr="白色大理石"/>
            <p:cNvSpPr txBox="1">
              <a:spLocks noChangeArrowheads="1"/>
            </p:cNvSpPr>
            <p:nvPr/>
          </p:nvSpPr>
          <p:spPr bwMode="auto">
            <a:xfrm>
              <a:off x="3048000" y="2209800"/>
              <a:ext cx="1295400" cy="26765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userA</a:t>
              </a:r>
              <a:endParaRPr kumimoji="1" lang="zh-CN" altLang="zh-CN" sz="2400">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Own</a:t>
              </a:r>
              <a:endParaRPr kumimoji="1" lang="en-US" altLang="zh-CN" sz="2400">
                <a:solidFill>
                  <a:srgbClr val="FF3300"/>
                </a:solidFill>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R</a:t>
              </a:r>
              <a:endParaRPr kumimoji="1" lang="en-US" altLang="zh-CN" sz="2400">
                <a:solidFill>
                  <a:srgbClr val="FF3300"/>
                </a:solidFill>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W</a:t>
              </a:r>
              <a:endParaRPr kumimoji="1" lang="en-US" altLang="zh-CN" sz="2400">
                <a:solidFill>
                  <a:srgbClr val="FF3300"/>
                </a:solidFill>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O</a:t>
              </a:r>
              <a:endParaRPr kumimoji="1" lang="en-US" altLang="zh-CN" sz="2400">
                <a:latin typeface="Times New Roman" panose="02020603050405020304" pitchFamily="18" charset="0"/>
              </a:endParaRPr>
            </a:p>
          </p:txBody>
        </p:sp>
        <p:sp>
          <p:nvSpPr>
            <p:cNvPr id="54286" name="Line 21"/>
            <p:cNvSpPr>
              <a:spLocks noChangeShapeType="1"/>
            </p:cNvSpPr>
            <p:nvPr/>
          </p:nvSpPr>
          <p:spPr bwMode="auto">
            <a:xfrm>
              <a:off x="3048000" y="2743200"/>
              <a:ext cx="1295400" cy="0"/>
            </a:xfrm>
            <a:prstGeom prst="line">
              <a:avLst/>
            </a:prstGeom>
            <a:noFill/>
            <a:ln w="28575">
              <a:solidFill>
                <a:schemeClr val="tx1"/>
              </a:solidFill>
              <a:round/>
            </a:ln>
          </p:spPr>
          <p:txBody>
            <a:bodyPr wrap="none" anchor="ctr"/>
            <a:lstStyle/>
            <a:p>
              <a:endParaRPr lang="zh-CN" altLang="en-US"/>
            </a:p>
          </p:txBody>
        </p:sp>
        <p:sp>
          <p:nvSpPr>
            <p:cNvPr id="54287" name="Line 22"/>
            <p:cNvSpPr>
              <a:spLocks noChangeShapeType="1"/>
            </p:cNvSpPr>
            <p:nvPr/>
          </p:nvSpPr>
          <p:spPr bwMode="auto">
            <a:xfrm>
              <a:off x="3048000" y="4267200"/>
              <a:ext cx="1295400" cy="0"/>
            </a:xfrm>
            <a:prstGeom prst="line">
              <a:avLst/>
            </a:prstGeom>
            <a:noFill/>
            <a:ln w="28575">
              <a:solidFill>
                <a:schemeClr val="tx1"/>
              </a:solidFill>
              <a:round/>
            </a:ln>
          </p:spPr>
          <p:txBody>
            <a:bodyPr wrap="none" anchor="ctr"/>
            <a:lstStyle/>
            <a:p>
              <a:endParaRPr lang="zh-CN" altLang="en-US"/>
            </a:p>
          </p:txBody>
        </p:sp>
        <p:sp>
          <p:nvSpPr>
            <p:cNvPr id="54288" name="Text Box 23" descr="白色大理石"/>
            <p:cNvSpPr txBox="1">
              <a:spLocks noChangeArrowheads="1"/>
            </p:cNvSpPr>
            <p:nvPr/>
          </p:nvSpPr>
          <p:spPr bwMode="auto">
            <a:xfrm>
              <a:off x="4876800" y="2209800"/>
              <a:ext cx="1295400" cy="26765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userB</a:t>
              </a:r>
              <a:endParaRPr kumimoji="1" lang="zh-CN"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R</a:t>
              </a: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O</a:t>
              </a:r>
              <a:endParaRPr kumimoji="1" lang="en-US" altLang="zh-CN" sz="2400">
                <a:latin typeface="Times New Roman" panose="02020603050405020304" pitchFamily="18" charset="0"/>
              </a:endParaRPr>
            </a:p>
          </p:txBody>
        </p:sp>
        <p:sp>
          <p:nvSpPr>
            <p:cNvPr id="54289" name="Line 24"/>
            <p:cNvSpPr>
              <a:spLocks noChangeShapeType="1"/>
            </p:cNvSpPr>
            <p:nvPr/>
          </p:nvSpPr>
          <p:spPr bwMode="auto">
            <a:xfrm>
              <a:off x="4876800" y="2743200"/>
              <a:ext cx="1295400" cy="0"/>
            </a:xfrm>
            <a:prstGeom prst="line">
              <a:avLst/>
            </a:prstGeom>
            <a:noFill/>
            <a:ln w="28575">
              <a:solidFill>
                <a:schemeClr val="tx1"/>
              </a:solidFill>
              <a:round/>
            </a:ln>
          </p:spPr>
          <p:txBody>
            <a:bodyPr wrap="none" anchor="ctr"/>
            <a:lstStyle/>
            <a:p>
              <a:endParaRPr lang="zh-CN" altLang="en-US"/>
            </a:p>
          </p:txBody>
        </p:sp>
        <p:sp>
          <p:nvSpPr>
            <p:cNvPr id="54290" name="Line 25"/>
            <p:cNvSpPr>
              <a:spLocks noChangeShapeType="1"/>
            </p:cNvSpPr>
            <p:nvPr/>
          </p:nvSpPr>
          <p:spPr bwMode="auto">
            <a:xfrm>
              <a:off x="4876800" y="4267200"/>
              <a:ext cx="1295400" cy="0"/>
            </a:xfrm>
            <a:prstGeom prst="line">
              <a:avLst/>
            </a:prstGeom>
            <a:noFill/>
            <a:ln w="28575">
              <a:solidFill>
                <a:schemeClr val="tx1"/>
              </a:solidFill>
              <a:round/>
            </a:ln>
          </p:spPr>
          <p:txBody>
            <a:bodyPr wrap="none" anchor="ctr"/>
            <a:lstStyle/>
            <a:p>
              <a:endParaRPr lang="zh-CN" altLang="en-US"/>
            </a:p>
          </p:txBody>
        </p:sp>
        <p:sp>
          <p:nvSpPr>
            <p:cNvPr id="54291" name="Text Box 26" descr="白色大理石"/>
            <p:cNvSpPr txBox="1">
              <a:spLocks noChangeArrowheads="1"/>
            </p:cNvSpPr>
            <p:nvPr/>
          </p:nvSpPr>
          <p:spPr bwMode="auto">
            <a:xfrm>
              <a:off x="6705600" y="2209800"/>
              <a:ext cx="1295400" cy="26765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userC</a:t>
              </a:r>
              <a:endParaRPr kumimoji="1" lang="zh-CN" altLang="zh-CN" sz="2400">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R</a:t>
              </a:r>
              <a:endParaRPr kumimoji="1" lang="en-US" altLang="zh-CN" sz="2400">
                <a:solidFill>
                  <a:srgbClr val="FF3300"/>
                </a:solidFill>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W</a:t>
              </a:r>
              <a:endParaRPr kumimoji="1" lang="en-US" altLang="zh-CN" sz="2400">
                <a:solidFill>
                  <a:srgbClr val="FF3300"/>
                </a:solidFill>
                <a:latin typeface="Times New Roman" panose="02020603050405020304" pitchFamily="18" charset="0"/>
              </a:endParaRPr>
            </a:p>
            <a:p>
              <a:pPr algn="ctr" eaLnBrk="1" hangingPunct="1">
                <a:spcBef>
                  <a:spcPct val="50000"/>
                </a:spcBef>
                <a:defRPr/>
              </a:pP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O</a:t>
              </a:r>
              <a:endParaRPr kumimoji="1" lang="en-US" altLang="zh-CN" sz="2400">
                <a:latin typeface="Times New Roman" panose="02020603050405020304" pitchFamily="18" charset="0"/>
              </a:endParaRPr>
            </a:p>
          </p:txBody>
        </p:sp>
        <p:sp>
          <p:nvSpPr>
            <p:cNvPr id="54292" name="Line 27"/>
            <p:cNvSpPr>
              <a:spLocks noChangeShapeType="1"/>
            </p:cNvSpPr>
            <p:nvPr/>
          </p:nvSpPr>
          <p:spPr bwMode="auto">
            <a:xfrm>
              <a:off x="6705600" y="2667000"/>
              <a:ext cx="1295400" cy="0"/>
            </a:xfrm>
            <a:prstGeom prst="line">
              <a:avLst/>
            </a:prstGeom>
            <a:noFill/>
            <a:ln w="28575">
              <a:solidFill>
                <a:schemeClr val="tx1"/>
              </a:solidFill>
              <a:round/>
            </a:ln>
          </p:spPr>
          <p:txBody>
            <a:bodyPr wrap="none" anchor="ctr"/>
            <a:lstStyle/>
            <a:p>
              <a:endParaRPr lang="zh-CN" altLang="en-US"/>
            </a:p>
          </p:txBody>
        </p:sp>
        <p:sp>
          <p:nvSpPr>
            <p:cNvPr id="54293" name="Line 28"/>
            <p:cNvSpPr>
              <a:spLocks noChangeShapeType="1"/>
            </p:cNvSpPr>
            <p:nvPr/>
          </p:nvSpPr>
          <p:spPr bwMode="auto">
            <a:xfrm>
              <a:off x="6705600" y="4191000"/>
              <a:ext cx="1295400" cy="0"/>
            </a:xfrm>
            <a:prstGeom prst="line">
              <a:avLst/>
            </a:prstGeom>
            <a:noFill/>
            <a:ln w="28575">
              <a:solidFill>
                <a:schemeClr val="tx1"/>
              </a:solidFill>
              <a:round/>
            </a:ln>
          </p:spPr>
          <p:txBody>
            <a:bodyPr wrap="none" anchor="ctr"/>
            <a:lstStyle/>
            <a:p>
              <a:endParaRPr lang="zh-CN" altLang="en-US"/>
            </a:p>
          </p:txBody>
        </p:sp>
        <p:sp>
          <p:nvSpPr>
            <p:cNvPr id="54294" name="Text Box 29" descr="白色大理石"/>
            <p:cNvSpPr txBox="1">
              <a:spLocks noChangeArrowheads="1"/>
            </p:cNvSpPr>
            <p:nvPr/>
          </p:nvSpPr>
          <p:spPr bwMode="auto">
            <a:xfrm>
              <a:off x="1214438" y="2185988"/>
              <a:ext cx="914400" cy="4572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spcBef>
                  <a:spcPct val="50000"/>
                </a:spcBef>
                <a:defRPr/>
              </a:pPr>
              <a:r>
                <a:rPr kumimoji="1" lang="en-US" altLang="zh-CN" sz="2400">
                  <a:latin typeface="Times New Roman" panose="02020603050405020304" pitchFamily="18" charset="0"/>
                </a:rPr>
                <a:t>Obj1</a:t>
              </a:r>
              <a:endParaRPr kumimoji="1" lang="en-US" altLang="zh-CN" sz="2400">
                <a:latin typeface="Times New Roman" panose="02020603050405020304" pitchFamily="18" charset="0"/>
              </a:endParaRPr>
            </a:p>
          </p:txBody>
        </p:sp>
        <p:sp>
          <p:nvSpPr>
            <p:cNvPr id="54295" name="Line 30"/>
            <p:cNvSpPr>
              <a:spLocks noChangeShapeType="1"/>
            </p:cNvSpPr>
            <p:nvPr/>
          </p:nvSpPr>
          <p:spPr bwMode="auto">
            <a:xfrm>
              <a:off x="2133600" y="2438400"/>
              <a:ext cx="914400" cy="0"/>
            </a:xfrm>
            <a:prstGeom prst="line">
              <a:avLst/>
            </a:prstGeom>
            <a:noFill/>
            <a:ln w="28575">
              <a:solidFill>
                <a:schemeClr val="tx1"/>
              </a:solidFill>
              <a:round/>
              <a:tailEnd type="triangle" w="med" len="med"/>
            </a:ln>
          </p:spPr>
          <p:txBody>
            <a:bodyPr wrap="none" anchor="ctr"/>
            <a:lstStyle/>
            <a:p>
              <a:endParaRPr lang="zh-CN" altLang="en-US"/>
            </a:p>
          </p:txBody>
        </p:sp>
        <p:sp>
          <p:nvSpPr>
            <p:cNvPr id="54296" name="Line 31"/>
            <p:cNvSpPr>
              <a:spLocks noChangeShapeType="1"/>
            </p:cNvSpPr>
            <p:nvPr/>
          </p:nvSpPr>
          <p:spPr bwMode="auto">
            <a:xfrm>
              <a:off x="3733800" y="4648200"/>
              <a:ext cx="685800" cy="0"/>
            </a:xfrm>
            <a:prstGeom prst="line">
              <a:avLst/>
            </a:prstGeom>
            <a:noFill/>
            <a:ln w="28575">
              <a:solidFill>
                <a:schemeClr val="tx1"/>
              </a:solidFill>
              <a:round/>
            </a:ln>
          </p:spPr>
          <p:txBody>
            <a:bodyPr wrap="none" anchor="ctr"/>
            <a:lstStyle/>
            <a:p>
              <a:endParaRPr lang="zh-CN" altLang="en-US"/>
            </a:p>
          </p:txBody>
        </p:sp>
        <p:sp>
          <p:nvSpPr>
            <p:cNvPr id="54297" name="Line 32"/>
            <p:cNvSpPr>
              <a:spLocks noChangeShapeType="1"/>
            </p:cNvSpPr>
            <p:nvPr/>
          </p:nvSpPr>
          <p:spPr bwMode="auto">
            <a:xfrm flipV="1">
              <a:off x="4419600" y="2514600"/>
              <a:ext cx="457200" cy="2133600"/>
            </a:xfrm>
            <a:prstGeom prst="line">
              <a:avLst/>
            </a:prstGeom>
            <a:noFill/>
            <a:ln w="28575">
              <a:solidFill>
                <a:schemeClr val="tx1"/>
              </a:solidFill>
              <a:round/>
              <a:tailEnd type="triangle" w="med" len="med"/>
            </a:ln>
          </p:spPr>
          <p:txBody>
            <a:bodyPr wrap="none" anchor="ctr"/>
            <a:lstStyle/>
            <a:p>
              <a:endParaRPr lang="zh-CN" altLang="en-US"/>
            </a:p>
          </p:txBody>
        </p:sp>
        <p:sp>
          <p:nvSpPr>
            <p:cNvPr id="54298" name="Line 33"/>
            <p:cNvSpPr>
              <a:spLocks noChangeShapeType="1"/>
            </p:cNvSpPr>
            <p:nvPr/>
          </p:nvSpPr>
          <p:spPr bwMode="auto">
            <a:xfrm>
              <a:off x="5562600" y="4648200"/>
              <a:ext cx="685800" cy="0"/>
            </a:xfrm>
            <a:prstGeom prst="line">
              <a:avLst/>
            </a:prstGeom>
            <a:noFill/>
            <a:ln w="28575">
              <a:solidFill>
                <a:schemeClr val="tx1"/>
              </a:solidFill>
              <a:round/>
            </a:ln>
          </p:spPr>
          <p:txBody>
            <a:bodyPr wrap="none" anchor="ctr"/>
            <a:lstStyle/>
            <a:p>
              <a:endParaRPr lang="zh-CN" altLang="en-US"/>
            </a:p>
          </p:txBody>
        </p:sp>
        <p:sp>
          <p:nvSpPr>
            <p:cNvPr id="54299" name="Line 34"/>
            <p:cNvSpPr>
              <a:spLocks noChangeShapeType="1"/>
            </p:cNvSpPr>
            <p:nvPr/>
          </p:nvSpPr>
          <p:spPr bwMode="auto">
            <a:xfrm flipV="1">
              <a:off x="6248400" y="2514600"/>
              <a:ext cx="457200" cy="2133600"/>
            </a:xfrm>
            <a:prstGeom prst="line">
              <a:avLst/>
            </a:prstGeom>
            <a:noFill/>
            <a:ln w="28575">
              <a:solidFill>
                <a:schemeClr val="tx1"/>
              </a:solidFill>
              <a:round/>
              <a:tailEnd type="triangle" w="med" len="med"/>
            </a:ln>
          </p:spPr>
          <p:txBody>
            <a:bodyPr wrap="none" anchor="ctr"/>
            <a:lstStyle/>
            <a:p>
              <a:endParaRPr lang="zh-CN" altLang="en-US"/>
            </a:p>
          </p:txBody>
        </p:sp>
      </p:grpSp>
      <p:sp>
        <p:nvSpPr>
          <p:cNvPr id="54301" name="Text Box 36"/>
          <p:cNvSpPr txBox="1">
            <a:spLocks noChangeArrowheads="1"/>
          </p:cNvSpPr>
          <p:nvPr/>
        </p:nvSpPr>
        <p:spPr bwMode="auto">
          <a:xfrm>
            <a:off x="899592" y="5410200"/>
            <a:ext cx="7482408" cy="523220"/>
          </a:xfrm>
          <a:prstGeom prst="rect">
            <a:avLst/>
          </a:prstGeom>
          <a:solidFill>
            <a:srgbClr val="FFFF00"/>
          </a:solidFill>
          <a:ln w="9525">
            <a:noFill/>
            <a:miter lim="800000"/>
          </a:ln>
        </p:spPr>
        <p:txBody>
          <a:bodyPr wrap="square">
            <a:spAutoFit/>
          </a:bodyPr>
          <a:lstStyle/>
          <a:p>
            <a:pPr eaLnBrk="1" hangingPunct="1">
              <a:spcBef>
                <a:spcPct val="50000"/>
              </a:spcBef>
            </a:pPr>
            <a:r>
              <a:rPr kumimoji="1" lang="zh-CN" altLang="en-US" sz="2800" b="1">
                <a:solidFill>
                  <a:srgbClr val="000066"/>
                </a:solidFill>
                <a:latin typeface="Times New Roman" panose="02020603050405020304" pitchFamily="18" charset="0"/>
              </a:rPr>
              <a:t>每个客体附加一个它可以访问的主体的明细表</a:t>
            </a:r>
            <a:r>
              <a:rPr kumimoji="1" lang="zh-CN" altLang="en-US" sz="2800">
                <a:latin typeface="Times New Roman" panose="02020603050405020304" pitchFamily="18" charset="0"/>
              </a:rPr>
              <a:t>。</a:t>
            </a:r>
            <a:endParaRPr kumimoji="1" lang="zh-CN" altLang="en-US" sz="2800">
              <a:latin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6538" y="1143000"/>
            <a:ext cx="35909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301"/>
                                        </p:tgtEl>
                                        <p:attrNameLst>
                                          <p:attrName>style.visibility</p:attrName>
                                        </p:attrNameLst>
                                      </p:cBhvr>
                                      <p:to>
                                        <p:strVal val="visible"/>
                                      </p:to>
                                    </p:set>
                                    <p:anim calcmode="lin" valueType="num">
                                      <p:cBhvr additive="base">
                                        <p:cTn id="13" dur="500" fill="hold"/>
                                        <p:tgtEl>
                                          <p:spTgt spid="54301"/>
                                        </p:tgtEl>
                                        <p:attrNameLst>
                                          <p:attrName>ppt_x</p:attrName>
                                        </p:attrNameLst>
                                      </p:cBhvr>
                                      <p:tavLst>
                                        <p:tav tm="0">
                                          <p:val>
                                            <p:strVal val="#ppt_x"/>
                                          </p:val>
                                        </p:tav>
                                        <p:tav tm="100000">
                                          <p:val>
                                            <p:strVal val="#ppt_x"/>
                                          </p:val>
                                        </p:tav>
                                      </p:tavLst>
                                    </p:anim>
                                    <p:anim calcmode="lin" valueType="num">
                                      <p:cBhvr additive="base">
                                        <p:cTn id="14" dur="500" fill="hold"/>
                                        <p:tgtEl>
                                          <p:spTgt spid="543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03" name="Rectangle 163"/>
          <p:cNvSpPr>
            <a:spLocks noGrp="1" noChangeArrowheads="1"/>
          </p:cNvSpPr>
          <p:nvPr>
            <p:ph type="title"/>
          </p:nvPr>
        </p:nvSpPr>
        <p:spPr/>
        <p:txBody>
          <a:bodyPr/>
          <a:lstStyle/>
          <a:p>
            <a:r>
              <a:rPr lang="en-US" altLang="zh-CN" smtClean="0"/>
              <a:t>TCP/IP</a:t>
            </a:r>
            <a:r>
              <a:rPr lang="zh-CN" altLang="en-US" smtClean="0"/>
              <a:t>协议模型安全服务的部署</a:t>
            </a:r>
            <a:endParaRPr lang="zh-CN" altLang="en-US"/>
          </a:p>
        </p:txBody>
      </p:sp>
      <p:sp>
        <p:nvSpPr>
          <p:cNvPr id="164" name="日期占位符 3"/>
          <p:cNvSpPr>
            <a:spLocks noGrp="1"/>
          </p:cNvSpPr>
          <p:nvPr>
            <p:ph type="dt" sz="half" idx="2"/>
          </p:nvPr>
        </p:nvSpPr>
        <p:spPr/>
        <p:txBody>
          <a:bodyPr/>
          <a:lstStyle/>
          <a:p>
            <a:fld id="{D3CD34EB-D20B-49F8-96F0-1B0A7C1DAA0C}" type="datetime1">
              <a:rPr lang="zh-CN" altLang="en-US" smtClean="0"/>
            </a:fld>
            <a:endParaRPr lang="en-US" altLang="zh-CN"/>
          </a:p>
        </p:txBody>
      </p:sp>
      <p:graphicFrame>
        <p:nvGraphicFramePr>
          <p:cNvPr id="573442" name="Group 2"/>
          <p:cNvGraphicFramePr>
            <a:graphicFrameLocks noGrp="1"/>
          </p:cNvGraphicFramePr>
          <p:nvPr/>
        </p:nvGraphicFramePr>
        <p:xfrm>
          <a:off x="323850" y="1327150"/>
          <a:ext cx="7416502" cy="4939348"/>
        </p:xfrm>
        <a:graphic>
          <a:graphicData uri="http://schemas.openxmlformats.org/drawingml/2006/table">
            <a:tbl>
              <a:tblPr/>
              <a:tblGrid>
                <a:gridCol w="658017"/>
                <a:gridCol w="2077965"/>
                <a:gridCol w="1152128"/>
                <a:gridCol w="1008112"/>
                <a:gridCol w="1224136"/>
                <a:gridCol w="1296144"/>
              </a:tblGrid>
              <a:tr h="243840">
                <a:tc rowSpan="2"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服务</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cPr/>
                </a:tc>
                <a:tc grid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TCP/IP</a:t>
                      </a:r>
                      <a:r>
                        <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协议层</a:t>
                      </a:r>
                      <a:endParaRPr kumimoji="0" lang="en-US" altLang="zh-CN"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1" gridSpan="2">
                  <a:tcPr/>
                </a:tc>
                <a:tc vMerge="1" hMerge="1">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网络接口层</a:t>
                      </a:r>
                      <a:endParaRPr kumimoji="0" lang="en-US" altLang="zh-CN"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网络层</a:t>
                      </a:r>
                      <a:endParaRPr kumimoji="0" lang="en-US" altLang="zh-CN"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传输层</a:t>
                      </a:r>
                      <a:endParaRPr kumimoji="0" lang="en-US" altLang="zh-CN"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应用层</a:t>
                      </a:r>
                      <a:endParaRPr kumimoji="0" lang="en-US" altLang="zh-CN"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认</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证</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对等实体认证</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数据起源认证</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访问控制</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自主访问控制</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强制访问控制</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机 密 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连接机密性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无连接机密性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defRPr/>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选择字段机密性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业务流机密性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完</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整</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可恢复的连接完整性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不可恢复的连接完整性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选择字段的连接完整性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无连接完整性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选择字段的无连接完整性</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非否认</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数据起源的非否认</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传递过程的非否认</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zh-CN" altLang="en-US" sz="13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mtClean="0"/>
              <a:t> </a:t>
            </a:r>
            <a:endParaRPr lang="en-US" altLang="zh-CN" smtClean="0"/>
          </a:p>
        </p:txBody>
      </p:sp>
      <p:sp>
        <p:nvSpPr>
          <p:cNvPr id="130050" name="Rectangle 2"/>
          <p:cNvSpPr>
            <a:spLocks noGrp="1" noChangeArrowheads="1"/>
          </p:cNvSpPr>
          <p:nvPr>
            <p:ph type="title"/>
          </p:nvPr>
        </p:nvSpPr>
        <p:spPr/>
        <p:txBody>
          <a:bodyPr/>
          <a:lstStyle/>
          <a:p>
            <a:pPr eaLnBrk="1" fontAlgn="auto" hangingPunct="1">
              <a:spcAft>
                <a:spcPts val="0"/>
              </a:spcAft>
              <a:defRPr/>
            </a:pPr>
            <a:r>
              <a:rPr lang="zh-CN" altLang="en-US"/>
              <a:t>访问能力表</a:t>
            </a:r>
            <a:r>
              <a:rPr lang="en-US" altLang="zh-CN"/>
              <a:t>(CL)</a:t>
            </a:r>
            <a:endParaRPr lang="en-US" altLang="zh-CN"/>
          </a:p>
        </p:txBody>
      </p:sp>
      <p:grpSp>
        <p:nvGrpSpPr>
          <p:cNvPr id="55300" name="Group 4"/>
          <p:cNvGrpSpPr/>
          <p:nvPr/>
        </p:nvGrpSpPr>
        <p:grpSpPr bwMode="auto">
          <a:xfrm>
            <a:off x="1143000" y="2209800"/>
            <a:ext cx="6858000" cy="2752725"/>
            <a:chOff x="720" y="1632"/>
            <a:chExt cx="4320" cy="1734"/>
          </a:xfrm>
        </p:grpSpPr>
        <p:sp>
          <p:nvSpPr>
            <p:cNvPr id="55302" name="Text Box 5"/>
            <p:cNvSpPr txBox="1">
              <a:spLocks noChangeArrowheads="1"/>
            </p:cNvSpPr>
            <p:nvPr/>
          </p:nvSpPr>
          <p:spPr bwMode="auto">
            <a:xfrm>
              <a:off x="1920" y="1680"/>
              <a:ext cx="816" cy="16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Obj1</a:t>
              </a:r>
              <a:endParaRPr kumimoji="1" lang="zh-CN" altLang="zh-CN" sz="2400">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Own</a:t>
              </a:r>
              <a:endParaRPr kumimoji="1" lang="en-US" altLang="zh-CN" sz="2400">
                <a:solidFill>
                  <a:srgbClr val="FF3300"/>
                </a:solidFill>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R</a:t>
              </a:r>
              <a:endParaRPr kumimoji="1" lang="en-US" altLang="zh-CN" sz="2400">
                <a:solidFill>
                  <a:srgbClr val="FF3300"/>
                </a:solidFill>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W</a:t>
              </a:r>
              <a:endParaRPr kumimoji="1" lang="en-US" altLang="zh-CN" sz="2400">
                <a:solidFill>
                  <a:srgbClr val="FF3300"/>
                </a:solidFill>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O</a:t>
              </a:r>
              <a:endParaRPr kumimoji="1" lang="en-US" altLang="zh-CN" sz="2400">
                <a:latin typeface="Times New Roman" panose="02020603050405020304" pitchFamily="18" charset="0"/>
              </a:endParaRPr>
            </a:p>
          </p:txBody>
        </p:sp>
        <p:sp>
          <p:nvSpPr>
            <p:cNvPr id="55303" name="Line 6"/>
            <p:cNvSpPr>
              <a:spLocks noChangeShapeType="1"/>
            </p:cNvSpPr>
            <p:nvPr/>
          </p:nvSpPr>
          <p:spPr bwMode="auto">
            <a:xfrm>
              <a:off x="1920" y="2016"/>
              <a:ext cx="816" cy="0"/>
            </a:xfrm>
            <a:prstGeom prst="line">
              <a:avLst/>
            </a:prstGeom>
            <a:noFill/>
            <a:ln w="28575">
              <a:solidFill>
                <a:schemeClr val="tx1"/>
              </a:solidFill>
              <a:round/>
            </a:ln>
          </p:spPr>
          <p:txBody>
            <a:bodyPr wrap="none" anchor="ctr"/>
            <a:lstStyle/>
            <a:p>
              <a:endParaRPr lang="zh-CN" altLang="en-US"/>
            </a:p>
          </p:txBody>
        </p:sp>
        <p:sp>
          <p:nvSpPr>
            <p:cNvPr id="55304" name="Line 7"/>
            <p:cNvSpPr>
              <a:spLocks noChangeShapeType="1"/>
            </p:cNvSpPr>
            <p:nvPr/>
          </p:nvSpPr>
          <p:spPr bwMode="auto">
            <a:xfrm>
              <a:off x="1920" y="2976"/>
              <a:ext cx="816" cy="0"/>
            </a:xfrm>
            <a:prstGeom prst="line">
              <a:avLst/>
            </a:prstGeom>
            <a:noFill/>
            <a:ln w="28575">
              <a:solidFill>
                <a:schemeClr val="tx1"/>
              </a:solidFill>
              <a:round/>
            </a:ln>
          </p:spPr>
          <p:txBody>
            <a:bodyPr wrap="none" anchor="ctr"/>
            <a:lstStyle/>
            <a:p>
              <a:endParaRPr lang="zh-CN" altLang="en-US"/>
            </a:p>
          </p:txBody>
        </p:sp>
        <p:sp>
          <p:nvSpPr>
            <p:cNvPr id="55305" name="Text Box 8"/>
            <p:cNvSpPr txBox="1">
              <a:spLocks noChangeArrowheads="1"/>
            </p:cNvSpPr>
            <p:nvPr/>
          </p:nvSpPr>
          <p:spPr bwMode="auto">
            <a:xfrm>
              <a:off x="3072" y="1680"/>
              <a:ext cx="816" cy="16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Obj2</a:t>
              </a:r>
              <a:endParaRPr kumimoji="1" lang="zh-CN"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R</a:t>
              </a: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O</a:t>
              </a:r>
              <a:endParaRPr kumimoji="1" lang="en-US" altLang="zh-CN" sz="2400">
                <a:latin typeface="Times New Roman" panose="02020603050405020304" pitchFamily="18" charset="0"/>
              </a:endParaRPr>
            </a:p>
          </p:txBody>
        </p:sp>
        <p:sp>
          <p:nvSpPr>
            <p:cNvPr id="55306" name="Line 9"/>
            <p:cNvSpPr>
              <a:spLocks noChangeShapeType="1"/>
            </p:cNvSpPr>
            <p:nvPr/>
          </p:nvSpPr>
          <p:spPr bwMode="auto">
            <a:xfrm>
              <a:off x="3072" y="2016"/>
              <a:ext cx="816" cy="0"/>
            </a:xfrm>
            <a:prstGeom prst="line">
              <a:avLst/>
            </a:prstGeom>
            <a:noFill/>
            <a:ln w="28575">
              <a:solidFill>
                <a:schemeClr val="tx1"/>
              </a:solidFill>
              <a:round/>
            </a:ln>
          </p:spPr>
          <p:txBody>
            <a:bodyPr wrap="none" anchor="ctr"/>
            <a:lstStyle/>
            <a:p>
              <a:endParaRPr lang="zh-CN" altLang="en-US"/>
            </a:p>
          </p:txBody>
        </p:sp>
        <p:sp>
          <p:nvSpPr>
            <p:cNvPr id="55307" name="Line 10"/>
            <p:cNvSpPr>
              <a:spLocks noChangeShapeType="1"/>
            </p:cNvSpPr>
            <p:nvPr/>
          </p:nvSpPr>
          <p:spPr bwMode="auto">
            <a:xfrm>
              <a:off x="3072" y="2976"/>
              <a:ext cx="816" cy="0"/>
            </a:xfrm>
            <a:prstGeom prst="line">
              <a:avLst/>
            </a:prstGeom>
            <a:noFill/>
            <a:ln w="28575">
              <a:solidFill>
                <a:schemeClr val="tx1"/>
              </a:solidFill>
              <a:round/>
            </a:ln>
          </p:spPr>
          <p:txBody>
            <a:bodyPr wrap="none" anchor="ctr"/>
            <a:lstStyle/>
            <a:p>
              <a:endParaRPr lang="zh-CN" altLang="en-US"/>
            </a:p>
          </p:txBody>
        </p:sp>
        <p:sp>
          <p:nvSpPr>
            <p:cNvPr id="55308" name="Text Box 11"/>
            <p:cNvSpPr txBox="1">
              <a:spLocks noChangeArrowheads="1"/>
            </p:cNvSpPr>
            <p:nvPr/>
          </p:nvSpPr>
          <p:spPr bwMode="auto">
            <a:xfrm>
              <a:off x="4224" y="1680"/>
              <a:ext cx="816" cy="16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anose="02020603050405020304" pitchFamily="18" charset="0"/>
                </a:rPr>
                <a:t>Obj3</a:t>
              </a:r>
              <a:endParaRPr kumimoji="1" lang="zh-CN"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 </a:t>
              </a: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R</a:t>
              </a:r>
              <a:endParaRPr kumimoji="1" lang="en-US" altLang="zh-CN" sz="2400">
                <a:solidFill>
                  <a:srgbClr val="FF3300"/>
                </a:solidFill>
                <a:latin typeface="Times New Roman" panose="02020603050405020304" pitchFamily="18" charset="0"/>
              </a:endParaRPr>
            </a:p>
            <a:p>
              <a:pPr algn="ctr" eaLnBrk="1" hangingPunct="1">
                <a:spcBef>
                  <a:spcPct val="50000"/>
                </a:spcBef>
                <a:defRPr/>
              </a:pPr>
              <a:r>
                <a:rPr kumimoji="1" lang="en-US" altLang="zh-CN" sz="2400">
                  <a:solidFill>
                    <a:srgbClr val="FF3300"/>
                  </a:solidFill>
                  <a:latin typeface="Times New Roman" panose="02020603050405020304" pitchFamily="18" charset="0"/>
                </a:rPr>
                <a:t>W</a:t>
              </a:r>
              <a:endParaRPr kumimoji="1" lang="en-US" altLang="zh-CN" sz="2400">
                <a:latin typeface="Times New Roman" panose="02020603050405020304" pitchFamily="18" charset="0"/>
              </a:endParaRPr>
            </a:p>
            <a:p>
              <a:pPr algn="ctr" eaLnBrk="1" hangingPunct="1">
                <a:spcBef>
                  <a:spcPct val="50000"/>
                </a:spcBef>
                <a:defRPr/>
              </a:pPr>
              <a:r>
                <a:rPr kumimoji="1" lang="en-US" altLang="zh-CN" sz="2400">
                  <a:latin typeface="Times New Roman" panose="02020603050405020304" pitchFamily="18" charset="0"/>
                </a:rPr>
                <a:t>O</a:t>
              </a:r>
              <a:endParaRPr kumimoji="1" lang="en-US" altLang="zh-CN" sz="2400">
                <a:latin typeface="Times New Roman" panose="02020603050405020304" pitchFamily="18" charset="0"/>
              </a:endParaRPr>
            </a:p>
          </p:txBody>
        </p:sp>
        <p:sp>
          <p:nvSpPr>
            <p:cNvPr id="55309" name="Line 12"/>
            <p:cNvSpPr>
              <a:spLocks noChangeShapeType="1"/>
            </p:cNvSpPr>
            <p:nvPr/>
          </p:nvSpPr>
          <p:spPr bwMode="auto">
            <a:xfrm>
              <a:off x="4224" y="2016"/>
              <a:ext cx="816" cy="0"/>
            </a:xfrm>
            <a:prstGeom prst="line">
              <a:avLst/>
            </a:prstGeom>
            <a:noFill/>
            <a:ln w="28575">
              <a:solidFill>
                <a:schemeClr val="tx1"/>
              </a:solidFill>
              <a:round/>
            </a:ln>
          </p:spPr>
          <p:txBody>
            <a:bodyPr wrap="none" anchor="ctr"/>
            <a:lstStyle/>
            <a:p>
              <a:endParaRPr lang="zh-CN" altLang="en-US"/>
            </a:p>
          </p:txBody>
        </p:sp>
        <p:sp>
          <p:nvSpPr>
            <p:cNvPr id="55310" name="Line 13"/>
            <p:cNvSpPr>
              <a:spLocks noChangeShapeType="1"/>
            </p:cNvSpPr>
            <p:nvPr/>
          </p:nvSpPr>
          <p:spPr bwMode="auto">
            <a:xfrm>
              <a:off x="4224" y="2976"/>
              <a:ext cx="816" cy="0"/>
            </a:xfrm>
            <a:prstGeom prst="line">
              <a:avLst/>
            </a:prstGeom>
            <a:noFill/>
            <a:ln w="28575">
              <a:solidFill>
                <a:schemeClr val="tx1"/>
              </a:solidFill>
              <a:round/>
            </a:ln>
          </p:spPr>
          <p:txBody>
            <a:bodyPr wrap="none" anchor="ctr"/>
            <a:lstStyle/>
            <a:p>
              <a:endParaRPr lang="zh-CN" altLang="en-US"/>
            </a:p>
          </p:txBody>
        </p:sp>
        <p:sp>
          <p:nvSpPr>
            <p:cNvPr id="55311" name="Text Box 14"/>
            <p:cNvSpPr txBox="1">
              <a:spLocks noChangeArrowheads="1"/>
            </p:cNvSpPr>
            <p:nvPr/>
          </p:nvSpPr>
          <p:spPr bwMode="auto">
            <a:xfrm>
              <a:off x="720" y="1632"/>
              <a:ext cx="624" cy="2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spcBef>
                  <a:spcPct val="50000"/>
                </a:spcBef>
                <a:defRPr/>
              </a:pPr>
              <a:r>
                <a:rPr kumimoji="1" lang="en-US" altLang="zh-CN" sz="2400">
                  <a:latin typeface="Times New Roman" panose="02020603050405020304" pitchFamily="18" charset="0"/>
                </a:rPr>
                <a:t>UserA</a:t>
              </a:r>
              <a:endParaRPr kumimoji="1" lang="en-US" altLang="zh-CN" sz="2400">
                <a:latin typeface="Times New Roman" panose="02020603050405020304" pitchFamily="18" charset="0"/>
              </a:endParaRPr>
            </a:p>
          </p:txBody>
        </p:sp>
        <p:sp>
          <p:nvSpPr>
            <p:cNvPr id="55312" name="Line 15"/>
            <p:cNvSpPr>
              <a:spLocks noChangeShapeType="1"/>
            </p:cNvSpPr>
            <p:nvPr/>
          </p:nvSpPr>
          <p:spPr bwMode="auto">
            <a:xfrm>
              <a:off x="1344" y="1824"/>
              <a:ext cx="576" cy="0"/>
            </a:xfrm>
            <a:prstGeom prst="line">
              <a:avLst/>
            </a:prstGeom>
            <a:noFill/>
            <a:ln w="28575">
              <a:solidFill>
                <a:schemeClr val="tx1"/>
              </a:solidFill>
              <a:round/>
              <a:tailEnd type="triangle" w="med" len="med"/>
            </a:ln>
          </p:spPr>
          <p:txBody>
            <a:bodyPr wrap="none" anchor="ctr"/>
            <a:lstStyle/>
            <a:p>
              <a:endParaRPr lang="zh-CN" altLang="en-US"/>
            </a:p>
          </p:txBody>
        </p:sp>
        <p:sp>
          <p:nvSpPr>
            <p:cNvPr id="55313" name="Line 16"/>
            <p:cNvSpPr>
              <a:spLocks noChangeShapeType="1"/>
            </p:cNvSpPr>
            <p:nvPr/>
          </p:nvSpPr>
          <p:spPr bwMode="auto">
            <a:xfrm>
              <a:off x="2352" y="3216"/>
              <a:ext cx="432" cy="0"/>
            </a:xfrm>
            <a:prstGeom prst="line">
              <a:avLst/>
            </a:prstGeom>
            <a:noFill/>
            <a:ln w="28575">
              <a:solidFill>
                <a:schemeClr val="tx1"/>
              </a:solidFill>
              <a:round/>
            </a:ln>
          </p:spPr>
          <p:txBody>
            <a:bodyPr wrap="none" anchor="ctr"/>
            <a:lstStyle/>
            <a:p>
              <a:endParaRPr lang="zh-CN" altLang="en-US"/>
            </a:p>
          </p:txBody>
        </p:sp>
        <p:sp>
          <p:nvSpPr>
            <p:cNvPr id="55314" name="Line 17"/>
            <p:cNvSpPr>
              <a:spLocks noChangeShapeType="1"/>
            </p:cNvSpPr>
            <p:nvPr/>
          </p:nvSpPr>
          <p:spPr bwMode="auto">
            <a:xfrm flipV="1">
              <a:off x="2784" y="1872"/>
              <a:ext cx="288" cy="1344"/>
            </a:xfrm>
            <a:prstGeom prst="line">
              <a:avLst/>
            </a:prstGeom>
            <a:noFill/>
            <a:ln w="28575">
              <a:solidFill>
                <a:schemeClr val="tx1"/>
              </a:solidFill>
              <a:round/>
              <a:tailEnd type="triangle" w="med" len="med"/>
            </a:ln>
          </p:spPr>
          <p:txBody>
            <a:bodyPr wrap="none" anchor="ctr"/>
            <a:lstStyle/>
            <a:p>
              <a:endParaRPr lang="zh-CN" altLang="en-US"/>
            </a:p>
          </p:txBody>
        </p:sp>
        <p:sp>
          <p:nvSpPr>
            <p:cNvPr id="55315" name="Line 18"/>
            <p:cNvSpPr>
              <a:spLocks noChangeShapeType="1"/>
            </p:cNvSpPr>
            <p:nvPr/>
          </p:nvSpPr>
          <p:spPr bwMode="auto">
            <a:xfrm>
              <a:off x="3504" y="3216"/>
              <a:ext cx="432" cy="0"/>
            </a:xfrm>
            <a:prstGeom prst="line">
              <a:avLst/>
            </a:prstGeom>
            <a:noFill/>
            <a:ln w="28575">
              <a:solidFill>
                <a:schemeClr val="tx1"/>
              </a:solidFill>
              <a:round/>
            </a:ln>
          </p:spPr>
          <p:txBody>
            <a:bodyPr wrap="none" anchor="ctr"/>
            <a:lstStyle/>
            <a:p>
              <a:endParaRPr lang="zh-CN" altLang="en-US"/>
            </a:p>
          </p:txBody>
        </p:sp>
        <p:sp>
          <p:nvSpPr>
            <p:cNvPr id="55316" name="Line 19"/>
            <p:cNvSpPr>
              <a:spLocks noChangeShapeType="1"/>
            </p:cNvSpPr>
            <p:nvPr/>
          </p:nvSpPr>
          <p:spPr bwMode="auto">
            <a:xfrm flipV="1">
              <a:off x="3936" y="1872"/>
              <a:ext cx="288" cy="1344"/>
            </a:xfrm>
            <a:prstGeom prst="line">
              <a:avLst/>
            </a:prstGeom>
            <a:noFill/>
            <a:ln w="28575">
              <a:solidFill>
                <a:schemeClr val="tx1"/>
              </a:solidFill>
              <a:round/>
              <a:tailEnd type="triangle" w="med" len="med"/>
            </a:ln>
          </p:spPr>
          <p:txBody>
            <a:bodyPr wrap="none" anchor="ctr"/>
            <a:lstStyle/>
            <a:p>
              <a:endParaRPr lang="zh-CN" altLang="en-US"/>
            </a:p>
          </p:txBody>
        </p:sp>
      </p:grpSp>
      <p:sp>
        <p:nvSpPr>
          <p:cNvPr id="55301" name="Text Box 20"/>
          <p:cNvSpPr txBox="1">
            <a:spLocks noChangeArrowheads="1"/>
          </p:cNvSpPr>
          <p:nvPr/>
        </p:nvSpPr>
        <p:spPr bwMode="auto">
          <a:xfrm>
            <a:off x="1066800" y="5562600"/>
            <a:ext cx="7086600" cy="954107"/>
          </a:xfrm>
          <a:prstGeom prst="rect">
            <a:avLst/>
          </a:prstGeom>
          <a:solidFill>
            <a:srgbClr val="FFFF00"/>
          </a:solidFill>
          <a:ln w="9525">
            <a:noFill/>
            <a:miter lim="800000"/>
          </a:ln>
        </p:spPr>
        <p:txBody>
          <a:bodyPr>
            <a:spAutoFit/>
          </a:bodyPr>
          <a:lstStyle/>
          <a:p>
            <a:pPr eaLnBrk="1" hangingPunct="1">
              <a:spcBef>
                <a:spcPct val="50000"/>
              </a:spcBef>
            </a:pPr>
            <a:r>
              <a:rPr kumimoji="1" lang="zh-CN" altLang="en-US" sz="2800" b="1">
                <a:solidFill>
                  <a:srgbClr val="000066"/>
                </a:solidFill>
                <a:latin typeface="Times New Roman" panose="02020603050405020304" pitchFamily="18" charset="0"/>
              </a:rPr>
              <a:t>每个主体都附加一个该主体可访问的客体的明细表。</a:t>
            </a:r>
            <a:endParaRPr kumimoji="1" lang="zh-CN" altLang="en-US" sz="2800" b="1">
              <a:solidFill>
                <a:srgbClr val="000066"/>
              </a:solidFill>
              <a:latin typeface="Times New Roman" panose="02020603050405020304"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anim calcmode="lin" valueType="num">
                                      <p:cBhvr additive="base">
                                        <p:cTn id="13" dur="500" fill="hold"/>
                                        <p:tgtEl>
                                          <p:spTgt spid="55301"/>
                                        </p:tgtEl>
                                        <p:attrNameLst>
                                          <p:attrName>ppt_x</p:attrName>
                                        </p:attrNameLst>
                                      </p:cBhvr>
                                      <p:tavLst>
                                        <p:tav tm="0">
                                          <p:val>
                                            <p:strVal val="#ppt_x"/>
                                          </p:val>
                                        </p:tav>
                                        <p:tav tm="100000">
                                          <p:val>
                                            <p:strVal val="#ppt_x"/>
                                          </p:val>
                                        </p:tav>
                                      </p:tavLst>
                                    </p:anim>
                                    <p:anim calcmode="lin" valueType="num">
                                      <p:cBhvr additive="base">
                                        <p:cTn id="14" dur="500" fill="hold"/>
                                        <p:tgtEl>
                                          <p:spTgt spid="55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p:cNvPicPr>
            <a:picLocks noGrp="1" noChangeAspect="1" noChangeArrowheads="1"/>
          </p:cNvPicPr>
          <p:nvPr>
            <p:ph idx="1"/>
          </p:nvPr>
        </p:nvPicPr>
        <p:blipFill>
          <a:blip r:embed="rId1"/>
          <a:stretch>
            <a:fillRect/>
          </a:stretch>
        </p:blipFill>
        <p:spPr>
          <a:xfrm>
            <a:off x="2514857" y="2829833"/>
            <a:ext cx="4114286" cy="1828572"/>
          </a:xfrm>
        </p:spPr>
      </p:pic>
      <p:sp>
        <p:nvSpPr>
          <p:cNvPr id="131074" name="Rectangle 2"/>
          <p:cNvSpPr>
            <a:spLocks noGrp="1" noChangeArrowheads="1"/>
          </p:cNvSpPr>
          <p:nvPr>
            <p:ph type="title"/>
          </p:nvPr>
        </p:nvSpPr>
        <p:spPr/>
        <p:txBody>
          <a:bodyPr/>
          <a:lstStyle/>
          <a:p>
            <a:pPr eaLnBrk="1" fontAlgn="auto" hangingPunct="1">
              <a:spcAft>
                <a:spcPts val="0"/>
              </a:spcAft>
              <a:defRPr/>
            </a:pPr>
            <a:r>
              <a:rPr lang="zh-CN" altLang="en-US"/>
              <a:t>访问控制矩阵</a:t>
            </a:r>
            <a:endParaRPr lang="zh-CN" altLang="en-US"/>
          </a:p>
        </p:txBody>
      </p:sp>
      <p:grpSp>
        <p:nvGrpSpPr>
          <p:cNvPr id="3" name="组合 2"/>
          <p:cNvGrpSpPr/>
          <p:nvPr/>
        </p:nvGrpSpPr>
        <p:grpSpPr>
          <a:xfrm>
            <a:off x="5301208" y="1844824"/>
            <a:ext cx="1143000" cy="3857625"/>
            <a:chOff x="5301208" y="1844824"/>
            <a:chExt cx="1143000" cy="3857625"/>
          </a:xfrm>
        </p:grpSpPr>
        <p:sp>
          <p:nvSpPr>
            <p:cNvPr id="6" name="椭圆 5"/>
            <p:cNvSpPr/>
            <p:nvPr/>
          </p:nvSpPr>
          <p:spPr>
            <a:xfrm>
              <a:off x="5301208" y="1844824"/>
              <a:ext cx="1143000" cy="38576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26"/>
            <p:cNvSpPr txBox="1">
              <a:spLocks noChangeArrowheads="1"/>
            </p:cNvSpPr>
            <p:nvPr/>
          </p:nvSpPr>
          <p:spPr bwMode="auto">
            <a:xfrm>
              <a:off x="5482339" y="1916832"/>
              <a:ext cx="817853" cy="461665"/>
            </a:xfrm>
            <a:prstGeom prst="rect">
              <a:avLst/>
            </a:prstGeom>
            <a:noFill/>
            <a:ln w="9525">
              <a:noFill/>
              <a:miter lim="800000"/>
            </a:ln>
          </p:spPr>
          <p:txBody>
            <a:bodyPr wrap="none">
              <a:spAutoFit/>
            </a:bodyPr>
            <a:lstStyle/>
            <a:p>
              <a:r>
                <a:rPr lang="en-US" altLang="zh-CN" sz="2400" b="1"/>
                <a:t>ACL</a:t>
              </a:r>
              <a:endParaRPr lang="zh-CN" altLang="en-US" sz="2400" b="1"/>
            </a:p>
          </p:txBody>
        </p:sp>
      </p:grpSp>
      <p:grpSp>
        <p:nvGrpSpPr>
          <p:cNvPr id="2" name="组合 1"/>
          <p:cNvGrpSpPr/>
          <p:nvPr/>
        </p:nvGrpSpPr>
        <p:grpSpPr>
          <a:xfrm>
            <a:off x="35496" y="3717032"/>
            <a:ext cx="8715375" cy="642937"/>
            <a:chOff x="35496" y="3717032"/>
            <a:chExt cx="8715375" cy="642937"/>
          </a:xfrm>
        </p:grpSpPr>
        <p:sp>
          <p:nvSpPr>
            <p:cNvPr id="8" name="椭圆 7"/>
            <p:cNvSpPr/>
            <p:nvPr/>
          </p:nvSpPr>
          <p:spPr>
            <a:xfrm>
              <a:off x="35496" y="3717032"/>
              <a:ext cx="8715375" cy="6429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28"/>
            <p:cNvSpPr txBox="1">
              <a:spLocks noChangeArrowheads="1"/>
            </p:cNvSpPr>
            <p:nvPr/>
          </p:nvSpPr>
          <p:spPr bwMode="auto">
            <a:xfrm>
              <a:off x="285750" y="3859907"/>
              <a:ext cx="595035" cy="461665"/>
            </a:xfrm>
            <a:prstGeom prst="rect">
              <a:avLst/>
            </a:prstGeom>
            <a:noFill/>
            <a:ln w="9525">
              <a:noFill/>
              <a:miter lim="800000"/>
            </a:ln>
          </p:spPr>
          <p:txBody>
            <a:bodyPr wrap="none">
              <a:spAutoFit/>
            </a:bodyPr>
            <a:lstStyle/>
            <a:p>
              <a:r>
                <a:rPr lang="en-US" altLang="zh-CN" sz="2400" b="1"/>
                <a:t>CL</a:t>
              </a:r>
              <a:endParaRPr lang="zh-CN" altLang="en-US" sz="2400" b="1"/>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ppt_x"/>
                                          </p:val>
                                        </p:tav>
                                        <p:tav tm="100000">
                                          <p:val>
                                            <p:strVal val="#ppt_x"/>
                                          </p:val>
                                        </p:tav>
                                      </p:tavLst>
                                    </p:anim>
                                    <p:anim calcmode="lin" valueType="num">
                                      <p:cBhvr additive="base">
                                        <p:cTn id="8"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457200" y="1546225"/>
            <a:ext cx="8229600" cy="4525963"/>
          </a:xfrm>
        </p:spPr>
        <p:txBody>
          <a:bodyPr/>
          <a:lstStyle/>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r>
              <a:rPr lang="zh-CN" altLang="en-US" b="1" smtClean="0">
                <a:solidFill>
                  <a:srgbClr val="CC0000"/>
                </a:solidFill>
              </a:rPr>
              <a:t>按客体排序：访问控制表</a:t>
            </a:r>
            <a:endParaRPr lang="zh-CN" altLang="en-US" b="1" smtClean="0">
              <a:solidFill>
                <a:srgbClr val="CC0000"/>
              </a:solidFill>
            </a:endParaRPr>
          </a:p>
          <a:p>
            <a:pPr eaLnBrk="1" hangingPunct="1">
              <a:lnSpc>
                <a:spcPct val="90000"/>
              </a:lnSpc>
            </a:pPr>
            <a:r>
              <a:rPr lang="zh-CN" altLang="en-US" b="1" smtClean="0">
                <a:solidFill>
                  <a:srgbClr val="CC0000"/>
                </a:solidFill>
              </a:rPr>
              <a:t>按主体排序：访问能力表</a:t>
            </a:r>
            <a:endParaRPr lang="zh-CN" altLang="en-US" b="1" smtClean="0">
              <a:solidFill>
                <a:srgbClr val="CC0000"/>
              </a:solidFill>
            </a:endParaRPr>
          </a:p>
          <a:p>
            <a:pPr eaLnBrk="1" hangingPunct="1">
              <a:lnSpc>
                <a:spcPct val="90000"/>
              </a:lnSpc>
              <a:spcBef>
                <a:spcPct val="50000"/>
              </a:spcBef>
              <a:buFont typeface="Wingdings" panose="05000000000000000000" pitchFamily="2" charset="2"/>
              <a:buNone/>
            </a:pPr>
            <a:endParaRPr lang="en-US" altLang="zh-CN" smtClean="0">
              <a:solidFill>
                <a:srgbClr val="CC0000"/>
              </a:solidFill>
            </a:endParaRPr>
          </a:p>
        </p:txBody>
      </p:sp>
      <p:sp>
        <p:nvSpPr>
          <p:cNvPr id="133122" name="Rectangle 2"/>
          <p:cNvSpPr>
            <a:spLocks noGrp="1" noChangeArrowheads="1"/>
          </p:cNvSpPr>
          <p:nvPr>
            <p:ph type="title"/>
          </p:nvPr>
        </p:nvSpPr>
        <p:spPr/>
        <p:txBody>
          <a:bodyPr/>
          <a:lstStyle/>
          <a:p>
            <a:pPr eaLnBrk="1" fontAlgn="auto" hangingPunct="1">
              <a:spcAft>
                <a:spcPts val="0"/>
              </a:spcAft>
              <a:defRPr/>
            </a:pPr>
            <a:r>
              <a:rPr lang="zh-CN" altLang="en-US">
                <a:latin typeface="华文新魏" pitchFamily="2" charset="-122"/>
              </a:rPr>
              <a:t>授权关系表</a:t>
            </a:r>
            <a:endParaRPr lang="zh-CN" altLang="en-US">
              <a:latin typeface="华文新魏" pitchFamily="2" charset="-122"/>
            </a:endParaRPr>
          </a:p>
        </p:txBody>
      </p:sp>
      <p:grpSp>
        <p:nvGrpSpPr>
          <p:cNvPr id="58372" name="Group 4"/>
          <p:cNvGrpSpPr/>
          <p:nvPr/>
        </p:nvGrpSpPr>
        <p:grpSpPr bwMode="auto">
          <a:xfrm>
            <a:off x="1547813" y="1285875"/>
            <a:ext cx="5410200" cy="2676525"/>
            <a:chOff x="1056" y="1536"/>
            <a:chExt cx="3024" cy="1686"/>
          </a:xfrm>
        </p:grpSpPr>
        <p:sp>
          <p:nvSpPr>
            <p:cNvPr id="58373" name="Text Box 5"/>
            <p:cNvSpPr txBox="1">
              <a:spLocks noChangeArrowheads="1"/>
            </p:cNvSpPr>
            <p:nvPr/>
          </p:nvSpPr>
          <p:spPr bwMode="auto">
            <a:xfrm>
              <a:off x="1056" y="1536"/>
              <a:ext cx="3024" cy="1686"/>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eaLnBrk="1" hangingPunct="1">
                <a:spcBef>
                  <a:spcPct val="50000"/>
                </a:spcBef>
                <a:defRPr/>
              </a:pPr>
              <a:r>
                <a:rPr kumimoji="1" lang="en-US" altLang="zh-CN" sz="2400" b="1">
                  <a:solidFill>
                    <a:srgbClr val="000066"/>
                  </a:solidFill>
                  <a:latin typeface="Times New Roman" panose="02020603050405020304" pitchFamily="18" charset="0"/>
                </a:rPr>
                <a:t>UserA              Own                  Obj1</a:t>
              </a:r>
              <a:endParaRPr kumimoji="1" lang="en-US" altLang="zh-CN" sz="2400" b="1">
                <a:solidFill>
                  <a:srgbClr val="000066"/>
                </a:solidFill>
                <a:latin typeface="Times New Roman" panose="02020603050405020304" pitchFamily="18" charset="0"/>
              </a:endParaRPr>
            </a:p>
            <a:p>
              <a:pPr eaLnBrk="1" hangingPunct="1">
                <a:spcBef>
                  <a:spcPct val="50000"/>
                </a:spcBef>
                <a:defRPr/>
              </a:pPr>
              <a:r>
                <a:rPr kumimoji="1" lang="en-US" altLang="zh-CN" sz="2400" b="1">
                  <a:solidFill>
                    <a:srgbClr val="000066"/>
                  </a:solidFill>
                  <a:latin typeface="Times New Roman" panose="02020603050405020304" pitchFamily="18" charset="0"/>
                </a:rPr>
                <a:t>UserA                R                     Obj1</a:t>
              </a:r>
              <a:endParaRPr kumimoji="1" lang="en-US" altLang="zh-CN" sz="2400" b="1">
                <a:solidFill>
                  <a:srgbClr val="000066"/>
                </a:solidFill>
                <a:latin typeface="Times New Roman" panose="02020603050405020304" pitchFamily="18" charset="0"/>
              </a:endParaRPr>
            </a:p>
            <a:p>
              <a:pPr eaLnBrk="1" hangingPunct="1">
                <a:spcBef>
                  <a:spcPct val="50000"/>
                </a:spcBef>
                <a:defRPr/>
              </a:pPr>
              <a:r>
                <a:rPr kumimoji="1" lang="en-US" altLang="zh-CN" sz="2400" b="1">
                  <a:solidFill>
                    <a:srgbClr val="000066"/>
                  </a:solidFill>
                  <a:latin typeface="Times New Roman" panose="02020603050405020304" pitchFamily="18" charset="0"/>
                </a:rPr>
                <a:t>UserA                W                     Obj1</a:t>
              </a:r>
              <a:endParaRPr kumimoji="1" lang="en-US" altLang="zh-CN" sz="2400" b="1">
                <a:solidFill>
                  <a:srgbClr val="000066"/>
                </a:solidFill>
                <a:latin typeface="Times New Roman" panose="02020603050405020304" pitchFamily="18" charset="0"/>
              </a:endParaRPr>
            </a:p>
            <a:p>
              <a:pPr eaLnBrk="1" hangingPunct="1">
                <a:spcBef>
                  <a:spcPct val="50000"/>
                </a:spcBef>
                <a:defRPr/>
              </a:pPr>
              <a:r>
                <a:rPr kumimoji="1" lang="en-US" altLang="zh-CN" sz="2400" b="1">
                  <a:solidFill>
                    <a:srgbClr val="000066"/>
                  </a:solidFill>
                  <a:latin typeface="Times New Roman" panose="02020603050405020304" pitchFamily="18" charset="0"/>
                </a:rPr>
                <a:t>UserB                W                     Obj2</a:t>
              </a:r>
              <a:endParaRPr kumimoji="1" lang="en-US" altLang="zh-CN" sz="2400" b="1">
                <a:solidFill>
                  <a:srgbClr val="000066"/>
                </a:solidFill>
                <a:latin typeface="Times New Roman" panose="02020603050405020304" pitchFamily="18" charset="0"/>
              </a:endParaRPr>
            </a:p>
            <a:p>
              <a:pPr eaLnBrk="1" hangingPunct="1">
                <a:spcBef>
                  <a:spcPct val="50000"/>
                </a:spcBef>
                <a:defRPr/>
              </a:pPr>
              <a:r>
                <a:rPr kumimoji="1" lang="en-US" altLang="zh-CN" sz="2400" b="1">
                  <a:solidFill>
                    <a:srgbClr val="000066"/>
                  </a:solidFill>
                  <a:latin typeface="Times New Roman" panose="02020603050405020304" pitchFamily="18" charset="0"/>
                </a:rPr>
                <a:t>UserB                 R                     Obj2</a:t>
              </a:r>
              <a:endParaRPr kumimoji="1" lang="en-US" altLang="zh-CN" sz="2400" b="1">
                <a:solidFill>
                  <a:srgbClr val="000066"/>
                </a:solidFill>
                <a:latin typeface="Times New Roman" panose="02020603050405020304" pitchFamily="18" charset="0"/>
              </a:endParaRPr>
            </a:p>
          </p:txBody>
        </p:sp>
        <p:sp>
          <p:nvSpPr>
            <p:cNvPr id="58374" name="Line 6"/>
            <p:cNvSpPr>
              <a:spLocks noChangeShapeType="1"/>
            </p:cNvSpPr>
            <p:nvPr/>
          </p:nvSpPr>
          <p:spPr bwMode="auto">
            <a:xfrm>
              <a:off x="1968" y="1536"/>
              <a:ext cx="0" cy="168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5" name="Line 7"/>
            <p:cNvSpPr>
              <a:spLocks noChangeShapeType="1"/>
            </p:cNvSpPr>
            <p:nvPr/>
          </p:nvSpPr>
          <p:spPr bwMode="auto">
            <a:xfrm>
              <a:off x="3120" y="1536"/>
              <a:ext cx="0" cy="168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6" name="Line 8"/>
            <p:cNvSpPr>
              <a:spLocks noChangeShapeType="1"/>
            </p:cNvSpPr>
            <p:nvPr/>
          </p:nvSpPr>
          <p:spPr bwMode="auto">
            <a:xfrm>
              <a:off x="1056" y="1824"/>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7" name="Line 9"/>
            <p:cNvSpPr>
              <a:spLocks noChangeShapeType="1"/>
            </p:cNvSpPr>
            <p:nvPr/>
          </p:nvSpPr>
          <p:spPr bwMode="auto">
            <a:xfrm>
              <a:off x="1056" y="2208"/>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8" name="Line 10"/>
            <p:cNvSpPr>
              <a:spLocks noChangeShapeType="1"/>
            </p:cNvSpPr>
            <p:nvPr/>
          </p:nvSpPr>
          <p:spPr bwMode="auto">
            <a:xfrm>
              <a:off x="1056" y="2928"/>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9" name="Line 11"/>
            <p:cNvSpPr>
              <a:spLocks noChangeShapeType="1"/>
            </p:cNvSpPr>
            <p:nvPr/>
          </p:nvSpPr>
          <p:spPr bwMode="auto">
            <a:xfrm>
              <a:off x="1056" y="2592"/>
              <a:ext cx="3024" cy="0"/>
            </a:xfrm>
            <a:prstGeom prst="line">
              <a:avLst/>
            </a:prstGeom>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grpSp>
    </p:spTree>
  </p:cSld>
  <p:clrMapOvr>
    <a:masterClrMapping/>
  </p:clrMapOvr>
  <p:transition spd="slow">
    <p:pull/>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fontAlgn="auto" hangingPunct="1">
              <a:spcAft>
                <a:spcPts val="0"/>
              </a:spcAft>
              <a:defRPr/>
            </a:pPr>
            <a:r>
              <a:rPr lang="zh-CN" altLang="en-US"/>
              <a:t>访问控制安全标签</a:t>
            </a:r>
            <a:endParaRPr lang="zh-CN" altLang="en-US"/>
          </a:p>
        </p:txBody>
      </p:sp>
      <p:graphicFrame>
        <p:nvGraphicFramePr>
          <p:cNvPr id="134147" name="Group 3"/>
          <p:cNvGraphicFramePr>
            <a:graphicFrameLocks noGrp="1"/>
          </p:cNvGraphicFramePr>
          <p:nvPr/>
        </p:nvGraphicFramePr>
        <p:xfrm>
          <a:off x="714375" y="1643063"/>
          <a:ext cx="3384550" cy="4064000"/>
        </p:xfrm>
        <a:graphic>
          <a:graphicData uri="http://schemas.openxmlformats.org/drawingml/2006/table">
            <a:tbl>
              <a:tblPr/>
              <a:tblGrid>
                <a:gridCol w="1384285"/>
                <a:gridCol w="2000265"/>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用户</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安全级别</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rPr>
                        <a:t>1</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绝密</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rPr>
                        <a:t>2</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机密</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rPr>
                        <a:t>......</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rPr>
                        <a:t>......</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rPr>
                        <a:t>n</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未分类</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4167" name="Group 23"/>
          <p:cNvGraphicFramePr>
            <a:graphicFrameLocks noGrp="1"/>
          </p:cNvGraphicFramePr>
          <p:nvPr/>
        </p:nvGraphicFramePr>
        <p:xfrm>
          <a:off x="4675188" y="1652588"/>
          <a:ext cx="3636963" cy="4064000"/>
        </p:xfrm>
        <a:graphic>
          <a:graphicData uri="http://schemas.openxmlformats.org/drawingml/2006/table">
            <a:tbl>
              <a:tblPr/>
              <a:tblGrid>
                <a:gridCol w="1424001"/>
                <a:gridCol w="2212962"/>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客体</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安全级别</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rPr>
                        <a:t>1</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绝密</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rPr>
                        <a:t>2</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机密</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rPr>
                        <a:t>......</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rPr>
                        <a:t>......</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rPr>
                        <a:t>n</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rPr>
                        <a:t>未分类</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 calcmode="lin" valueType="num">
                                      <p:cBhvr additive="base">
                                        <p:cTn id="7" dur="500" fill="hold"/>
                                        <p:tgtEl>
                                          <p:spTgt spid="134147"/>
                                        </p:tgtEl>
                                        <p:attrNameLst>
                                          <p:attrName>ppt_x</p:attrName>
                                        </p:attrNameLst>
                                      </p:cBhvr>
                                      <p:tavLst>
                                        <p:tav tm="0">
                                          <p:val>
                                            <p:strVal val="#ppt_x"/>
                                          </p:val>
                                        </p:tav>
                                        <p:tav tm="100000">
                                          <p:val>
                                            <p:strVal val="#ppt_x"/>
                                          </p:val>
                                        </p:tav>
                                      </p:tavLst>
                                    </p:anim>
                                    <p:anim calcmode="lin" valueType="num">
                                      <p:cBhvr additive="base">
                                        <p:cTn id="8" dur="500" fill="hold"/>
                                        <p:tgtEl>
                                          <p:spTgt spid="134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67"/>
                                        </p:tgtEl>
                                        <p:attrNameLst>
                                          <p:attrName>style.visibility</p:attrName>
                                        </p:attrNameLst>
                                      </p:cBhvr>
                                      <p:to>
                                        <p:strVal val="visible"/>
                                      </p:to>
                                    </p:set>
                                    <p:anim calcmode="lin" valueType="num">
                                      <p:cBhvr additive="base">
                                        <p:cTn id="13" dur="500" fill="hold"/>
                                        <p:tgtEl>
                                          <p:spTgt spid="134167"/>
                                        </p:tgtEl>
                                        <p:attrNameLst>
                                          <p:attrName>ppt_x</p:attrName>
                                        </p:attrNameLst>
                                      </p:cBhvr>
                                      <p:tavLst>
                                        <p:tav tm="0">
                                          <p:val>
                                            <p:strVal val="#ppt_x"/>
                                          </p:val>
                                        </p:tav>
                                        <p:tav tm="100000">
                                          <p:val>
                                            <p:strVal val="#ppt_x"/>
                                          </p:val>
                                        </p:tav>
                                      </p:tavLst>
                                    </p:anim>
                                    <p:anim calcmode="lin" valueType="num">
                                      <p:cBhvr additive="base">
                                        <p:cTn id="14" dur="500" fill="hold"/>
                                        <p:tgtEl>
                                          <p:spTgt spid="134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9" descr="白色大理石"/>
          <p:cNvSpPr>
            <a:spLocks noChangeArrowheads="1"/>
          </p:cNvSpPr>
          <p:nvPr/>
        </p:nvSpPr>
        <p:spPr bwMode="auto">
          <a:xfrm>
            <a:off x="1908175" y="2133600"/>
            <a:ext cx="6248400" cy="4267200"/>
          </a:xfrm>
          <a:prstGeom prst="ellipse">
            <a:avLst/>
          </a:prstGeom>
          <a:noFill/>
          <a:ln w="28575">
            <a:solidFill>
              <a:schemeClr val="tx1"/>
            </a:solidFill>
            <a:round/>
          </a:ln>
        </p:spPr>
        <p:txBody>
          <a:bodyPr wrap="none" anchor="ctr"/>
          <a:lstStyle/>
          <a:p>
            <a:endParaRPr lang="zh-CN" altLang="en-US"/>
          </a:p>
        </p:txBody>
      </p:sp>
      <p:sp>
        <p:nvSpPr>
          <p:cNvPr id="23555" name="Text Box 10" descr="白色大理石"/>
          <p:cNvSpPr txBox="1">
            <a:spLocks noChangeArrowheads="1"/>
          </p:cNvSpPr>
          <p:nvPr/>
        </p:nvSpPr>
        <p:spPr bwMode="auto">
          <a:xfrm>
            <a:off x="2971800" y="36576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dirty="0">
                <a:latin typeface="Times New Roman" panose="02020603050405020304" pitchFamily="18" charset="0"/>
              </a:rPr>
              <a:t>自主</a:t>
            </a:r>
            <a:endParaRPr kumimoji="1" lang="zh-CN" altLang="en-US" sz="2400" dirty="0">
              <a:latin typeface="Times New Roman" panose="02020603050405020304" pitchFamily="18" charset="0"/>
            </a:endParaRPr>
          </a:p>
          <a:p>
            <a:pPr algn="ctr" eaLnBrk="1" hangingPunct="1">
              <a:spcBef>
                <a:spcPct val="50000"/>
              </a:spcBef>
            </a:pPr>
            <a:r>
              <a:rPr kumimoji="1" lang="zh-CN" altLang="en-US" sz="2400" dirty="0">
                <a:latin typeface="Times New Roman" panose="02020603050405020304" pitchFamily="18" charset="0"/>
              </a:rPr>
              <a:t>访问控制</a:t>
            </a:r>
            <a:endParaRPr kumimoji="1" lang="zh-CN" altLang="en-US" sz="2400" dirty="0">
              <a:latin typeface="Times New Roman" panose="02020603050405020304" pitchFamily="18" charset="0"/>
            </a:endParaRPr>
          </a:p>
        </p:txBody>
      </p:sp>
      <p:sp>
        <p:nvSpPr>
          <p:cNvPr id="23556" name="Text Box 11" descr="白色大理石"/>
          <p:cNvSpPr txBox="1">
            <a:spLocks noChangeArrowheads="1"/>
          </p:cNvSpPr>
          <p:nvPr/>
        </p:nvSpPr>
        <p:spPr bwMode="auto">
          <a:xfrm>
            <a:off x="5791200" y="36576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anose="02020603050405020304" pitchFamily="18" charset="0"/>
              </a:rPr>
              <a:t>强制</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访问控制</a:t>
            </a:r>
            <a:endParaRPr kumimoji="1" lang="zh-CN" altLang="en-US" sz="2400">
              <a:latin typeface="Times New Roman" panose="02020603050405020304" pitchFamily="18" charset="0"/>
            </a:endParaRPr>
          </a:p>
        </p:txBody>
      </p:sp>
      <p:sp>
        <p:nvSpPr>
          <p:cNvPr id="23557" name="Text Box 12" descr="白色大理石"/>
          <p:cNvSpPr txBox="1">
            <a:spLocks noChangeArrowheads="1"/>
          </p:cNvSpPr>
          <p:nvPr/>
        </p:nvSpPr>
        <p:spPr bwMode="auto">
          <a:xfrm>
            <a:off x="4419600" y="50292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anose="02020603050405020304" pitchFamily="18" charset="0"/>
              </a:rPr>
              <a:t>基于角色</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访问控制</a:t>
            </a:r>
            <a:endParaRPr kumimoji="1" lang="zh-CN" altLang="en-US" sz="2400">
              <a:latin typeface="Times New Roman" panose="02020603050405020304" pitchFamily="18" charset="0"/>
            </a:endParaRPr>
          </a:p>
        </p:txBody>
      </p:sp>
      <p:sp>
        <p:nvSpPr>
          <p:cNvPr id="23558" name="Oval 13" descr="白色大理石"/>
          <p:cNvSpPr>
            <a:spLocks noChangeArrowheads="1"/>
          </p:cNvSpPr>
          <p:nvPr/>
        </p:nvSpPr>
        <p:spPr bwMode="auto">
          <a:xfrm>
            <a:off x="2743200" y="3429000"/>
            <a:ext cx="2514600" cy="1752600"/>
          </a:xfrm>
          <a:prstGeom prst="ellipse">
            <a:avLst/>
          </a:prstGeom>
          <a:noFill/>
          <a:ln w="57150">
            <a:solidFill>
              <a:srgbClr val="FF3300"/>
            </a:solidFill>
            <a:round/>
          </a:ln>
        </p:spPr>
        <p:txBody>
          <a:bodyPr wrap="none" anchor="ctr"/>
          <a:lstStyle/>
          <a:p>
            <a:endParaRPr lang="zh-CN" altLang="en-US"/>
          </a:p>
        </p:txBody>
      </p:sp>
      <p:sp>
        <p:nvSpPr>
          <p:cNvPr id="23559" name="Oval 14" descr="白色大理石"/>
          <p:cNvSpPr>
            <a:spLocks noChangeArrowheads="1"/>
          </p:cNvSpPr>
          <p:nvPr/>
        </p:nvSpPr>
        <p:spPr bwMode="auto">
          <a:xfrm>
            <a:off x="4572000" y="3505200"/>
            <a:ext cx="2667000" cy="1600200"/>
          </a:xfrm>
          <a:prstGeom prst="ellipse">
            <a:avLst/>
          </a:prstGeom>
          <a:noFill/>
          <a:ln w="38100">
            <a:solidFill>
              <a:srgbClr val="00FFCC"/>
            </a:solidFill>
            <a:round/>
          </a:ln>
        </p:spPr>
        <p:txBody>
          <a:bodyPr wrap="none" anchor="ctr"/>
          <a:lstStyle/>
          <a:p>
            <a:endParaRPr lang="zh-CN" altLang="en-US"/>
          </a:p>
        </p:txBody>
      </p:sp>
      <p:sp>
        <p:nvSpPr>
          <p:cNvPr id="23560" name="Oval 15" descr="白色大理石"/>
          <p:cNvSpPr>
            <a:spLocks noChangeArrowheads="1"/>
          </p:cNvSpPr>
          <p:nvPr/>
        </p:nvSpPr>
        <p:spPr bwMode="auto">
          <a:xfrm>
            <a:off x="3810000" y="4572000"/>
            <a:ext cx="2667000" cy="1676400"/>
          </a:xfrm>
          <a:prstGeom prst="ellipse">
            <a:avLst/>
          </a:prstGeom>
          <a:noFill/>
          <a:ln w="38100">
            <a:solidFill>
              <a:schemeClr val="tx2"/>
            </a:solidFill>
            <a:round/>
          </a:ln>
        </p:spPr>
        <p:txBody>
          <a:bodyPr wrap="none" anchor="ctr"/>
          <a:lstStyle/>
          <a:p>
            <a:endParaRPr lang="zh-CN" altLang="en-US"/>
          </a:p>
        </p:txBody>
      </p:sp>
      <p:sp>
        <p:nvSpPr>
          <p:cNvPr id="23561" name="Text Box 16" descr="白色大理石"/>
          <p:cNvSpPr txBox="1">
            <a:spLocks noChangeArrowheads="1"/>
          </p:cNvSpPr>
          <p:nvPr/>
        </p:nvSpPr>
        <p:spPr bwMode="auto">
          <a:xfrm>
            <a:off x="4343400" y="2438400"/>
            <a:ext cx="1447800" cy="457200"/>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anose="02020603050405020304" pitchFamily="18" charset="0"/>
              </a:rPr>
              <a:t>访问控制</a:t>
            </a:r>
            <a:endParaRPr kumimoji="1" lang="zh-CN" altLang="en-US" sz="2400">
              <a:latin typeface="Times New Roman" panose="02020603050405020304" pitchFamily="18" charset="0"/>
            </a:endParaRPr>
          </a:p>
        </p:txBody>
      </p:sp>
      <p:sp>
        <p:nvSpPr>
          <p:cNvPr id="7" name="标题 6"/>
          <p:cNvSpPr>
            <a:spLocks noGrp="1"/>
          </p:cNvSpPr>
          <p:nvPr>
            <p:ph type="title"/>
          </p:nvPr>
        </p:nvSpPr>
        <p:spPr/>
        <p:txBody>
          <a:bodyPr/>
          <a:lstStyle/>
          <a:p>
            <a:r>
              <a:rPr lang="zh-CN" altLang="en-US" dirty="0" smtClean="0"/>
              <a:t>访问控制的一般策略</a:t>
            </a:r>
            <a:endParaRPr lang="zh-CN" altLang="en-US" dirty="0"/>
          </a:p>
        </p:txBody>
      </p:sp>
    </p:spTree>
  </p:cSld>
  <p:clrMapOvr>
    <a:masterClrMapping/>
  </p:clrMapOvr>
  <p:transition spd="slow">
    <p:pull/>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lstStyle/>
          <a:p>
            <a:pPr eaLnBrk="1" hangingPunct="1"/>
            <a:r>
              <a:rPr lang="zh-CN" altLang="en-US" smtClean="0"/>
              <a:t>授权的主体自主负责赋予或回收其他主体对客体资源的访问权限</a:t>
            </a:r>
            <a:endParaRPr lang="zh-CN" altLang="en-US" smtClean="0"/>
          </a:p>
          <a:p>
            <a:pPr eaLnBrk="1" hangingPunct="1"/>
            <a:r>
              <a:rPr lang="zh-CN" altLang="en-US" smtClean="0"/>
              <a:t>主体可以直接或者间接地向其他主体</a:t>
            </a:r>
            <a:r>
              <a:rPr lang="zh-CN" altLang="en-US" smtClean="0">
                <a:solidFill>
                  <a:srgbClr val="CC0000"/>
                </a:solidFill>
              </a:rPr>
              <a:t>转让</a:t>
            </a:r>
            <a:r>
              <a:rPr lang="zh-CN" altLang="en-US" smtClean="0"/>
              <a:t>访问权</a:t>
            </a:r>
            <a:endParaRPr lang="en-US" altLang="zh-CN" smtClean="0"/>
          </a:p>
          <a:p>
            <a:pPr eaLnBrk="1" hangingPunct="1"/>
            <a:r>
              <a:rPr lang="en-US" altLang="zh-CN" smtClean="0"/>
              <a:t>Linux</a:t>
            </a:r>
            <a:r>
              <a:rPr lang="zh-CN" altLang="en-US" smtClean="0"/>
              <a:t>权限管理</a:t>
            </a:r>
            <a:endParaRPr lang="en-US" altLang="zh-CN" smtClean="0"/>
          </a:p>
          <a:p>
            <a:pPr lvl="1"/>
            <a:r>
              <a:rPr lang="en-US" altLang="zh-CN" smtClean="0"/>
              <a:t>-</a:t>
            </a:r>
            <a:r>
              <a:rPr lang="en-US" altLang="zh-CN" u="sng" smtClean="0"/>
              <a:t>rwx</a:t>
            </a:r>
            <a:r>
              <a:rPr lang="en-US" altLang="zh-CN" smtClean="0"/>
              <a:t> </a:t>
            </a:r>
            <a:r>
              <a:rPr lang="en-US" altLang="zh-CN" u="sng" smtClean="0"/>
              <a:t>r-x</a:t>
            </a:r>
            <a:r>
              <a:rPr lang="en-US" altLang="zh-CN" smtClean="0"/>
              <a:t> </a:t>
            </a:r>
            <a:r>
              <a:rPr lang="en-US" altLang="zh-CN" u="sng" smtClean="0"/>
              <a:t>r-x</a:t>
            </a:r>
            <a:endParaRPr lang="en-US" altLang="zh-CN" u="sng" smtClean="0"/>
          </a:p>
          <a:p>
            <a:pPr lvl="1"/>
            <a:r>
              <a:rPr lang="zh-CN" altLang="en-US" smtClean="0"/>
              <a:t>   主   组 其它</a:t>
            </a:r>
            <a:endParaRPr lang="en-US" altLang="zh-CN" smtClean="0"/>
          </a:p>
          <a:p>
            <a:pPr eaLnBrk="1" hangingPunct="1"/>
            <a:r>
              <a:rPr lang="en-US" altLang="zh-CN" smtClean="0"/>
              <a:t>chmod,chown</a:t>
            </a:r>
            <a:endParaRPr lang="zh-CN" altLang="en-US" smtClean="0"/>
          </a:p>
        </p:txBody>
      </p:sp>
      <p:sp>
        <p:nvSpPr>
          <p:cNvPr id="94210" name="Rectangle 2"/>
          <p:cNvSpPr>
            <a:spLocks noGrp="1" noChangeArrowheads="1"/>
          </p:cNvSpPr>
          <p:nvPr>
            <p:ph type="title"/>
          </p:nvPr>
        </p:nvSpPr>
        <p:spPr/>
        <p:txBody>
          <a:bodyPr/>
          <a:lstStyle/>
          <a:p>
            <a:pPr eaLnBrk="1" fontAlgn="auto" hangingPunct="1">
              <a:spcAft>
                <a:spcPts val="0"/>
              </a:spcAft>
              <a:defRPr/>
            </a:pPr>
            <a:r>
              <a:rPr lang="zh-CN" altLang="en-US"/>
              <a:t>自主访问控制模型</a:t>
            </a:r>
            <a:endParaRPr lang="zh-CN" altLang="en-US"/>
          </a:p>
        </p:txBody>
      </p:sp>
    </p:spTree>
  </p:cSld>
  <p:clrMapOvr>
    <a:masterClrMapping/>
  </p:clrMapOvr>
  <p:transition spd="slow">
    <p:pull/>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1481138"/>
            <a:ext cx="8229600" cy="3376612"/>
          </a:xfrm>
        </p:spPr>
        <p:txBody>
          <a:bodyPr>
            <a:normAutofit fontScale="92500"/>
          </a:bodyPr>
          <a:lstStyle/>
          <a:p>
            <a:pPr>
              <a:defRPr/>
            </a:pPr>
            <a:r>
              <a:rPr lang="zh-CN" altLang="en-US"/>
              <a:t>每个主体和客体分配一个固定的安全级别，只有系统管理员才可以</a:t>
            </a:r>
            <a:r>
              <a:rPr lang="zh-CN" altLang="en-US" smtClean="0"/>
              <a:t>修改</a:t>
            </a:r>
            <a:endParaRPr lang="en-US" altLang="zh-CN" b="1" smtClean="0"/>
          </a:p>
          <a:p>
            <a:pPr lvl="1">
              <a:defRPr/>
            </a:pPr>
            <a:r>
              <a:rPr lang="zh-CN" altLang="en-US" smtClean="0"/>
              <a:t>用户：可信任级别</a:t>
            </a:r>
            <a:endParaRPr lang="en-US" altLang="zh-CN" smtClean="0"/>
          </a:p>
          <a:p>
            <a:pPr lvl="1">
              <a:defRPr/>
            </a:pPr>
            <a:r>
              <a:rPr lang="zh-CN" altLang="en-US" smtClean="0"/>
              <a:t>信息：敏感程度</a:t>
            </a:r>
            <a:endParaRPr lang="en-US" altLang="zh-CN" smtClean="0"/>
          </a:p>
          <a:p>
            <a:pPr lvl="1">
              <a:defRPr/>
            </a:pPr>
            <a:r>
              <a:rPr lang="zh-CN" altLang="en-US" smtClean="0"/>
              <a:t>绝密、机密、秘密、无密</a:t>
            </a:r>
            <a:endParaRPr lang="en-US" altLang="zh-CN" smtClean="0"/>
          </a:p>
          <a:p>
            <a:pPr eaLnBrk="1" hangingPunct="1">
              <a:defRPr/>
            </a:pPr>
            <a:r>
              <a:rPr lang="zh-CN" altLang="en-US" smtClean="0"/>
              <a:t>依据主体和客体的安全级别决定是否允许访问</a:t>
            </a:r>
            <a:endParaRPr lang="en-US" altLang="zh-CN" smtClean="0"/>
          </a:p>
          <a:p>
            <a:pPr eaLnBrk="1" hangingPunct="1">
              <a:defRPr/>
            </a:pPr>
            <a:r>
              <a:rPr lang="zh-CN" altLang="en-US" smtClean="0"/>
              <a:t>主要用于多层次安全级别的军事应用中</a:t>
            </a:r>
            <a:endParaRPr lang="zh-CN" altLang="en-US" smtClean="0"/>
          </a:p>
        </p:txBody>
      </p:sp>
      <p:sp>
        <p:nvSpPr>
          <p:cNvPr id="82946" name="Rectangle 2"/>
          <p:cNvSpPr>
            <a:spLocks noGrp="1" noChangeArrowheads="1"/>
          </p:cNvSpPr>
          <p:nvPr>
            <p:ph type="title"/>
          </p:nvPr>
        </p:nvSpPr>
        <p:spPr/>
        <p:txBody>
          <a:bodyPr/>
          <a:lstStyle/>
          <a:p>
            <a:pPr eaLnBrk="1" fontAlgn="auto" hangingPunct="1">
              <a:spcAft>
                <a:spcPts val="0"/>
              </a:spcAft>
              <a:defRPr/>
            </a:pPr>
            <a:r>
              <a:rPr lang="zh-CN" altLang="en-US"/>
              <a:t>强制访问控制模型</a:t>
            </a:r>
            <a:endParaRPr lang="zh-CN" altLang="en-US"/>
          </a:p>
        </p:txBody>
      </p:sp>
      <p:pic>
        <p:nvPicPr>
          <p:cNvPr id="26628" name="Picture 4" descr="200712318112321677801"/>
          <p:cNvPicPr>
            <a:picLocks noChangeAspect="1" noChangeArrowheads="1"/>
          </p:cNvPicPr>
          <p:nvPr/>
        </p:nvPicPr>
        <p:blipFill>
          <a:blip r:embed="rId1"/>
          <a:srcRect/>
          <a:stretch>
            <a:fillRect/>
          </a:stretch>
        </p:blipFill>
        <p:spPr bwMode="auto">
          <a:xfrm>
            <a:off x="642938" y="4841875"/>
            <a:ext cx="7634287" cy="2016125"/>
          </a:xfrm>
          <a:prstGeom prst="rect">
            <a:avLst/>
          </a:prstGeom>
          <a:noFill/>
          <a:ln w="9525">
            <a:noFill/>
            <a:miter lim="800000"/>
            <a:headEnd/>
            <a:tailEnd/>
          </a:ln>
        </p:spPr>
      </p:pic>
    </p:spTree>
  </p:cSld>
  <p:clrMapOvr>
    <a:masterClrMapping/>
  </p:clrMapOvr>
  <p:transition spd="slow">
    <p:pull/>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457200" y="1481329"/>
            <a:ext cx="8229600" cy="1660036"/>
          </a:xfrm>
        </p:spPr>
        <p:txBody>
          <a:bodyPr>
            <a:normAutofit fontScale="92500" lnSpcReduction="20000"/>
          </a:bodyPr>
          <a:lstStyle/>
          <a:p>
            <a:r>
              <a:rPr lang="zh-CN" altLang="en-US" smtClean="0"/>
              <a:t>依据主体和客体的安全级别，</a:t>
            </a:r>
            <a:r>
              <a:rPr lang="en-US" altLang="zh-CN" smtClean="0"/>
              <a:t>MAC</a:t>
            </a:r>
            <a:r>
              <a:rPr lang="zh-CN" altLang="en-US" smtClean="0"/>
              <a:t>中主体对客体的访问有四种方式：</a:t>
            </a:r>
            <a:endParaRPr lang="en-US" altLang="zh-CN" smtClean="0"/>
          </a:p>
          <a:p>
            <a:pPr lvl="1"/>
            <a:r>
              <a:rPr lang="zh-CN" altLang="en-US"/>
              <a:t>下</a:t>
            </a:r>
            <a:r>
              <a:rPr lang="zh-CN" altLang="en-US" smtClean="0"/>
              <a:t>读</a:t>
            </a:r>
            <a:r>
              <a:rPr lang="en-US" altLang="zh-CN" smtClean="0"/>
              <a:t>/</a:t>
            </a:r>
            <a:r>
              <a:rPr lang="zh-CN" altLang="en-US" smtClean="0"/>
              <a:t>上写</a:t>
            </a:r>
            <a:endParaRPr lang="en-US" altLang="zh-CN" smtClean="0"/>
          </a:p>
          <a:p>
            <a:pPr lvl="1"/>
            <a:r>
              <a:rPr lang="zh-CN" altLang="en-US"/>
              <a:t>上</a:t>
            </a:r>
            <a:r>
              <a:rPr lang="zh-CN" altLang="en-US" smtClean="0"/>
              <a:t>读</a:t>
            </a:r>
            <a:r>
              <a:rPr lang="en-US" altLang="zh-CN" smtClean="0"/>
              <a:t>/</a:t>
            </a:r>
            <a:r>
              <a:rPr lang="zh-CN" altLang="en-US" smtClean="0"/>
              <a:t>下写</a:t>
            </a:r>
            <a:endParaRPr lang="zh-CN" altLang="en-US" smtClean="0"/>
          </a:p>
        </p:txBody>
      </p:sp>
      <p:sp>
        <p:nvSpPr>
          <p:cNvPr id="83970" name="Rectangle 2"/>
          <p:cNvSpPr>
            <a:spLocks noGrp="1" noChangeArrowheads="1"/>
          </p:cNvSpPr>
          <p:nvPr>
            <p:ph type="title"/>
          </p:nvPr>
        </p:nvSpPr>
        <p:spPr/>
        <p:txBody>
          <a:bodyPr/>
          <a:lstStyle/>
          <a:p>
            <a:r>
              <a:rPr lang="zh-CN" altLang="en-US" smtClean="0"/>
              <a:t>强制访问控制</a:t>
            </a:r>
            <a:endParaRPr lang="zh-CN" altLang="en-US"/>
          </a:p>
        </p:txBody>
      </p:sp>
      <p:grpSp>
        <p:nvGrpSpPr>
          <p:cNvPr id="6" name="Group 9"/>
          <p:cNvGrpSpPr/>
          <p:nvPr/>
        </p:nvGrpSpPr>
        <p:grpSpPr bwMode="auto">
          <a:xfrm>
            <a:off x="3708400" y="3068339"/>
            <a:ext cx="1511300" cy="3384550"/>
            <a:chOff x="1837" y="1298"/>
            <a:chExt cx="952" cy="2132"/>
          </a:xfrm>
        </p:grpSpPr>
        <p:sp>
          <p:nvSpPr>
            <p:cNvPr id="7" name="Rectangle 4"/>
            <p:cNvSpPr>
              <a:spLocks noChangeArrowheads="1"/>
            </p:cNvSpPr>
            <p:nvPr/>
          </p:nvSpPr>
          <p:spPr bwMode="auto">
            <a:xfrm>
              <a:off x="1837" y="129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绝密级</a:t>
              </a:r>
              <a:endParaRPr lang="zh-CN" altLang="en-US" b="1">
                <a:ea typeface="楷体_GB2312" pitchFamily="49" charset="-122"/>
              </a:endParaRPr>
            </a:p>
          </p:txBody>
        </p:sp>
        <p:sp>
          <p:nvSpPr>
            <p:cNvPr id="8" name="Rectangle 6"/>
            <p:cNvSpPr>
              <a:spLocks noChangeArrowheads="1"/>
            </p:cNvSpPr>
            <p:nvPr/>
          </p:nvSpPr>
          <p:spPr bwMode="auto">
            <a:xfrm>
              <a:off x="1837" y="188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机密级</a:t>
              </a:r>
              <a:endParaRPr lang="zh-CN" altLang="en-US" b="1">
                <a:ea typeface="楷体_GB2312" pitchFamily="49" charset="-122"/>
              </a:endParaRPr>
            </a:p>
          </p:txBody>
        </p:sp>
        <p:sp>
          <p:nvSpPr>
            <p:cNvPr id="9" name="Rectangle 7"/>
            <p:cNvSpPr>
              <a:spLocks noChangeArrowheads="1"/>
            </p:cNvSpPr>
            <p:nvPr/>
          </p:nvSpPr>
          <p:spPr bwMode="auto">
            <a:xfrm>
              <a:off x="1837" y="247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秘密级</a:t>
              </a:r>
              <a:endParaRPr lang="zh-CN" altLang="en-US" b="1">
                <a:ea typeface="楷体_GB2312" pitchFamily="49" charset="-122"/>
              </a:endParaRPr>
            </a:p>
          </p:txBody>
        </p:sp>
        <p:sp>
          <p:nvSpPr>
            <p:cNvPr id="10" name="Rectangle 8"/>
            <p:cNvSpPr>
              <a:spLocks noChangeArrowheads="1"/>
            </p:cNvSpPr>
            <p:nvPr/>
          </p:nvSpPr>
          <p:spPr bwMode="auto">
            <a:xfrm>
              <a:off x="1837" y="3067"/>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无密级</a:t>
              </a:r>
              <a:endParaRPr lang="zh-CN" altLang="en-US" b="1">
                <a:ea typeface="楷体_GB2312" pitchFamily="49" charset="-122"/>
              </a:endParaRPr>
            </a:p>
          </p:txBody>
        </p:sp>
      </p:grpSp>
      <p:grpSp>
        <p:nvGrpSpPr>
          <p:cNvPr id="11" name="Group 20"/>
          <p:cNvGrpSpPr/>
          <p:nvPr/>
        </p:nvGrpSpPr>
        <p:grpSpPr bwMode="auto">
          <a:xfrm>
            <a:off x="1095375" y="3068339"/>
            <a:ext cx="2433638" cy="3529013"/>
            <a:chOff x="690" y="1298"/>
            <a:chExt cx="1533" cy="2223"/>
          </a:xfrm>
        </p:grpSpPr>
        <p:sp>
          <p:nvSpPr>
            <p:cNvPr id="12" name="Line 10"/>
            <p:cNvSpPr>
              <a:spLocks noChangeShapeType="1"/>
            </p:cNvSpPr>
            <p:nvPr/>
          </p:nvSpPr>
          <p:spPr bwMode="auto">
            <a:xfrm flipV="1">
              <a:off x="1474" y="1344"/>
              <a:ext cx="0" cy="2177"/>
            </a:xfrm>
            <a:prstGeom prst="line">
              <a:avLst/>
            </a:prstGeom>
            <a:noFill/>
            <a:ln w="25400">
              <a:solidFill>
                <a:schemeClr val="tx1"/>
              </a:solidFill>
              <a:prstDash val="dash"/>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1882" y="1344"/>
              <a:ext cx="0" cy="2177"/>
            </a:xfrm>
            <a:prstGeom prst="line">
              <a:avLst/>
            </a:prstGeom>
            <a:noFill/>
            <a:ln w="254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2"/>
            <p:cNvSpPr txBox="1">
              <a:spLocks noChangeArrowheads="1"/>
            </p:cNvSpPr>
            <p:nvPr/>
          </p:nvSpPr>
          <p:spPr bwMode="auto">
            <a:xfrm>
              <a:off x="1915" y="129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写</a:t>
              </a:r>
              <a:endParaRPr lang="zh-CN" altLang="en-US" b="1">
                <a:solidFill>
                  <a:srgbClr val="FF3300"/>
                </a:solidFill>
                <a:ea typeface="楷体_GB2312" pitchFamily="49" charset="-122"/>
              </a:endParaRPr>
            </a:p>
          </p:txBody>
        </p:sp>
        <p:sp>
          <p:nvSpPr>
            <p:cNvPr id="15" name="Text Box 13"/>
            <p:cNvSpPr txBox="1">
              <a:spLocks noChangeArrowheads="1"/>
            </p:cNvSpPr>
            <p:nvPr/>
          </p:nvSpPr>
          <p:spPr bwMode="auto">
            <a:xfrm>
              <a:off x="1066" y="320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读</a:t>
              </a:r>
              <a:endParaRPr lang="zh-CN" altLang="en-US" b="1">
                <a:ea typeface="楷体_GB2312" pitchFamily="49" charset="-122"/>
              </a:endParaRPr>
            </a:p>
          </p:txBody>
        </p:sp>
        <p:sp>
          <p:nvSpPr>
            <p:cNvPr id="16" name="Text Box 14"/>
            <p:cNvSpPr txBox="1">
              <a:spLocks noChangeArrowheads="1"/>
            </p:cNvSpPr>
            <p:nvPr/>
          </p:nvSpPr>
          <p:spPr bwMode="auto">
            <a:xfrm>
              <a:off x="690" y="2069"/>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1D308D"/>
                  </a:solidFill>
                  <a:ea typeface="楷体_GB2312" pitchFamily="49" charset="-122"/>
                </a:rPr>
                <a:t>完整性</a:t>
              </a:r>
              <a:endParaRPr lang="zh-CN" altLang="en-US" b="1">
                <a:solidFill>
                  <a:srgbClr val="1D308D"/>
                </a:solidFill>
                <a:ea typeface="楷体_GB2312" pitchFamily="49" charset="-122"/>
              </a:endParaRPr>
            </a:p>
          </p:txBody>
        </p:sp>
      </p:grpSp>
      <p:grpSp>
        <p:nvGrpSpPr>
          <p:cNvPr id="17" name="Group 21"/>
          <p:cNvGrpSpPr/>
          <p:nvPr/>
        </p:nvGrpSpPr>
        <p:grpSpPr bwMode="auto">
          <a:xfrm>
            <a:off x="5508625" y="3068339"/>
            <a:ext cx="2471738" cy="3455988"/>
            <a:chOff x="3470" y="1298"/>
            <a:chExt cx="1557" cy="2177"/>
          </a:xfrm>
        </p:grpSpPr>
        <p:sp>
          <p:nvSpPr>
            <p:cNvPr id="18" name="Line 15"/>
            <p:cNvSpPr>
              <a:spLocks noChangeShapeType="1"/>
            </p:cNvSpPr>
            <p:nvPr/>
          </p:nvSpPr>
          <p:spPr bwMode="auto">
            <a:xfrm flipV="1">
              <a:off x="3809" y="1298"/>
              <a:ext cx="0" cy="2177"/>
            </a:xfrm>
            <a:prstGeom prst="line">
              <a:avLst/>
            </a:prstGeom>
            <a:noFill/>
            <a:ln w="25400">
              <a:solidFill>
                <a:srgbClr val="FF33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p:cNvSpPr>
              <a:spLocks noChangeShapeType="1"/>
            </p:cNvSpPr>
            <p:nvPr/>
          </p:nvSpPr>
          <p:spPr bwMode="auto">
            <a:xfrm>
              <a:off x="4217" y="1298"/>
              <a:ext cx="0" cy="2177"/>
            </a:xfrm>
            <a:prstGeom prst="line">
              <a:avLst/>
            </a:prstGeom>
            <a:noFill/>
            <a:ln w="25400">
              <a:solidFill>
                <a:schemeClr val="tx1"/>
              </a:solidFill>
              <a:prstDash val="dash"/>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7"/>
            <p:cNvSpPr txBox="1">
              <a:spLocks noChangeArrowheads="1"/>
            </p:cNvSpPr>
            <p:nvPr/>
          </p:nvSpPr>
          <p:spPr bwMode="auto">
            <a:xfrm>
              <a:off x="3470" y="311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写</a:t>
              </a:r>
              <a:endParaRPr lang="zh-CN" altLang="en-US" b="1">
                <a:ea typeface="楷体_GB2312" pitchFamily="49" charset="-122"/>
              </a:endParaRPr>
            </a:p>
          </p:txBody>
        </p:sp>
        <p:sp>
          <p:nvSpPr>
            <p:cNvPr id="21" name="Text Box 18"/>
            <p:cNvSpPr txBox="1">
              <a:spLocks noChangeArrowheads="1"/>
            </p:cNvSpPr>
            <p:nvPr/>
          </p:nvSpPr>
          <p:spPr bwMode="auto">
            <a:xfrm>
              <a:off x="4332"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读</a:t>
              </a:r>
              <a:endParaRPr lang="zh-CN" altLang="en-US" b="1">
                <a:solidFill>
                  <a:srgbClr val="FF3300"/>
                </a:solidFill>
                <a:ea typeface="楷体_GB2312" pitchFamily="49" charset="-122"/>
              </a:endParaRPr>
            </a:p>
          </p:txBody>
        </p:sp>
        <p:sp>
          <p:nvSpPr>
            <p:cNvPr id="22" name="Text Box 19"/>
            <p:cNvSpPr txBox="1">
              <a:spLocks noChangeArrowheads="1"/>
            </p:cNvSpPr>
            <p:nvPr/>
          </p:nvSpPr>
          <p:spPr bwMode="auto">
            <a:xfrm>
              <a:off x="4332" y="1979"/>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1D308D"/>
                  </a:solidFill>
                  <a:ea typeface="楷体_GB2312" pitchFamily="49" charset="-122"/>
                </a:rPr>
                <a:t>机密性</a:t>
              </a:r>
              <a:endParaRPr lang="zh-CN" altLang="en-US" b="1">
                <a:solidFill>
                  <a:srgbClr val="1D308D"/>
                </a:solidFill>
                <a:ea typeface="楷体_GB2312" pitchFamily="49"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normAutofit/>
          </a:bodyPr>
          <a:lstStyle/>
          <a:p>
            <a:r>
              <a:rPr lang="zh-CN" altLang="en-US" smtClean="0"/>
              <a:t>向下读（</a:t>
            </a:r>
            <a:r>
              <a:rPr lang="en-US" altLang="zh-CN" smtClean="0"/>
              <a:t>Read Down</a:t>
            </a:r>
            <a:r>
              <a:rPr lang="zh-CN" altLang="en-US" smtClean="0"/>
              <a:t>，</a:t>
            </a:r>
            <a:r>
              <a:rPr lang="en-US" altLang="zh-CN" smtClean="0"/>
              <a:t>rd</a:t>
            </a:r>
            <a:r>
              <a:rPr lang="zh-CN" altLang="en-US" smtClean="0"/>
              <a:t>）</a:t>
            </a:r>
            <a:endParaRPr lang="zh-CN" altLang="en-US" smtClean="0"/>
          </a:p>
          <a:p>
            <a:pPr lvl="1"/>
            <a:r>
              <a:rPr lang="zh-CN" altLang="en-US" smtClean="0"/>
              <a:t>主体高于客体时允许读，</a:t>
            </a:r>
            <a:endParaRPr lang="en-US" altLang="zh-CN" smtClean="0"/>
          </a:p>
          <a:p>
            <a:pPr lvl="1"/>
            <a:r>
              <a:rPr lang="zh-CN" altLang="en-US" smtClean="0"/>
              <a:t>低级别用户不能读高敏感度的信息</a:t>
            </a:r>
            <a:endParaRPr lang="zh-CN" altLang="en-US" smtClean="0"/>
          </a:p>
          <a:p>
            <a:r>
              <a:rPr lang="zh-CN" altLang="en-US" smtClean="0"/>
              <a:t>向上写（</a:t>
            </a:r>
            <a:r>
              <a:rPr lang="en-US" altLang="zh-CN" smtClean="0"/>
              <a:t>Write Up</a:t>
            </a:r>
            <a:r>
              <a:rPr lang="zh-CN" altLang="en-US" smtClean="0"/>
              <a:t>，</a:t>
            </a:r>
            <a:r>
              <a:rPr lang="en-US" altLang="zh-CN" smtClean="0"/>
              <a:t>wr</a:t>
            </a:r>
            <a:r>
              <a:rPr lang="zh-CN" altLang="en-US" smtClean="0"/>
              <a:t>）</a:t>
            </a:r>
            <a:endParaRPr lang="zh-CN" altLang="en-US" smtClean="0"/>
          </a:p>
          <a:p>
            <a:pPr lvl="1"/>
            <a:r>
              <a:rPr lang="zh-CN" altLang="en-US" smtClean="0"/>
              <a:t>主体低于客体时允许写，</a:t>
            </a:r>
            <a:endParaRPr lang="en-US" altLang="zh-CN" smtClean="0"/>
          </a:p>
          <a:p>
            <a:pPr lvl="1"/>
            <a:r>
              <a:rPr lang="zh-CN" altLang="en-US" smtClean="0"/>
              <a:t>不允许高敏感度的信息写入低敏感度区域</a:t>
            </a:r>
            <a:endParaRPr lang="en-US" altLang="zh-CN" smtClean="0"/>
          </a:p>
          <a:p>
            <a:r>
              <a:rPr lang="zh-CN" altLang="en-US" smtClean="0"/>
              <a:t>信息流只能从低级别流向高级别，从而保证数据机密性</a:t>
            </a:r>
            <a:endParaRPr lang="zh-CN" altLang="en-US" smtClean="0"/>
          </a:p>
          <a:p>
            <a:pPr lvl="2"/>
            <a:endParaRPr lang="en-US" altLang="zh-CN" smtClean="0"/>
          </a:p>
        </p:txBody>
      </p:sp>
      <p:sp>
        <p:nvSpPr>
          <p:cNvPr id="83970" name="Rectangle 2"/>
          <p:cNvSpPr>
            <a:spLocks noGrp="1" noChangeArrowheads="1"/>
          </p:cNvSpPr>
          <p:nvPr>
            <p:ph type="title"/>
          </p:nvPr>
        </p:nvSpPr>
        <p:spPr/>
        <p:txBody>
          <a:bodyPr>
            <a:normAutofit/>
          </a:bodyPr>
          <a:lstStyle/>
          <a:p>
            <a:r>
              <a:rPr lang="zh-CN" altLang="en-US" smtClean="0"/>
              <a:t>强制</a:t>
            </a:r>
            <a:r>
              <a:rPr lang="zh-CN" altLang="en-US"/>
              <a:t>访问</a:t>
            </a:r>
            <a:r>
              <a:rPr lang="zh-CN" altLang="en-US" smtClean="0"/>
              <a:t>控制</a:t>
            </a:r>
            <a:r>
              <a:rPr lang="en-US" altLang="zh-CN"/>
              <a:t>——</a:t>
            </a:r>
            <a:r>
              <a:rPr lang="zh-CN" altLang="en-US" smtClean="0"/>
              <a:t>下</a:t>
            </a:r>
            <a:r>
              <a:rPr lang="zh-CN" altLang="en-US"/>
              <a:t>读</a:t>
            </a:r>
            <a:r>
              <a:rPr lang="en-US" altLang="zh-CN"/>
              <a:t>/</a:t>
            </a:r>
            <a:r>
              <a:rPr lang="zh-CN" altLang="en-US"/>
              <a:t>上</a:t>
            </a:r>
            <a:r>
              <a:rPr lang="zh-CN" altLang="en-US" smtClean="0"/>
              <a:t>写</a:t>
            </a:r>
            <a:endParaRPr lang="zh-CN" altLang="en-US"/>
          </a:p>
        </p:txBody>
      </p:sp>
    </p:spTree>
  </p:cSld>
  <p:clrMapOvr>
    <a:masterClrMapping/>
  </p:clrMapOvr>
  <p:transition spd="slow">
    <p:pull/>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r>
              <a:rPr lang="zh-CN" altLang="en-US" smtClean="0"/>
              <a:t>向上读（</a:t>
            </a:r>
            <a:r>
              <a:rPr lang="en-US" altLang="zh-CN" smtClean="0"/>
              <a:t>Read Up</a:t>
            </a:r>
            <a:r>
              <a:rPr lang="zh-CN" altLang="en-US" smtClean="0"/>
              <a:t>，</a:t>
            </a:r>
            <a:r>
              <a:rPr lang="en-US" altLang="zh-CN" smtClean="0"/>
              <a:t>ru</a:t>
            </a:r>
            <a:r>
              <a:rPr lang="zh-CN" altLang="en-US" smtClean="0"/>
              <a:t>）</a:t>
            </a:r>
            <a:endParaRPr lang="zh-CN" altLang="en-US" smtClean="0"/>
          </a:p>
          <a:p>
            <a:pPr lvl="1"/>
            <a:r>
              <a:rPr lang="zh-CN" altLang="en-US" smtClean="0"/>
              <a:t>主体低于客体时允许读操作</a:t>
            </a:r>
            <a:endParaRPr lang="en-US" altLang="zh-CN" smtClean="0"/>
          </a:p>
          <a:p>
            <a:pPr lvl="1"/>
            <a:r>
              <a:rPr lang="zh-CN" altLang="en-US" smtClean="0"/>
              <a:t>低信任级别的用户能够读高敏感度的信息</a:t>
            </a:r>
            <a:endParaRPr lang="zh-CN" altLang="en-US" smtClean="0"/>
          </a:p>
          <a:p>
            <a:r>
              <a:rPr lang="zh-CN" altLang="en-US" smtClean="0"/>
              <a:t>向下写（</a:t>
            </a:r>
            <a:r>
              <a:rPr lang="en-US" altLang="zh-CN" smtClean="0"/>
              <a:t>Write Down</a:t>
            </a:r>
            <a:r>
              <a:rPr lang="zh-CN" altLang="en-US" smtClean="0"/>
              <a:t>，</a:t>
            </a:r>
            <a:r>
              <a:rPr lang="en-US" altLang="zh-CN" smtClean="0"/>
              <a:t>wd</a:t>
            </a:r>
            <a:r>
              <a:rPr lang="zh-CN" altLang="en-US" smtClean="0"/>
              <a:t>）</a:t>
            </a:r>
            <a:endParaRPr lang="zh-CN" altLang="en-US" smtClean="0"/>
          </a:p>
          <a:p>
            <a:pPr lvl="1"/>
            <a:r>
              <a:rPr lang="zh-CN" altLang="en-US" smtClean="0"/>
              <a:t>主体高于客体时允许写操作</a:t>
            </a:r>
            <a:endParaRPr lang="en-US" altLang="zh-CN" smtClean="0"/>
          </a:p>
          <a:p>
            <a:pPr lvl="1"/>
            <a:r>
              <a:rPr lang="zh-CN" altLang="en-US" smtClean="0"/>
              <a:t>允许高敏感度的信息写入低敏感度区域</a:t>
            </a:r>
            <a:endParaRPr lang="en-US" altLang="zh-CN" smtClean="0"/>
          </a:p>
          <a:p>
            <a:r>
              <a:rPr lang="zh-CN" altLang="en-US" smtClean="0"/>
              <a:t>实现数据完整性</a:t>
            </a:r>
            <a:endParaRPr lang="zh-CN" altLang="en-US" smtClean="0"/>
          </a:p>
        </p:txBody>
      </p:sp>
      <p:sp>
        <p:nvSpPr>
          <p:cNvPr id="83970" name="Rectangle 2"/>
          <p:cNvSpPr>
            <a:spLocks noGrp="1" noChangeArrowheads="1"/>
          </p:cNvSpPr>
          <p:nvPr>
            <p:ph type="title"/>
          </p:nvPr>
        </p:nvSpPr>
        <p:spPr/>
        <p:txBody>
          <a:bodyPr/>
          <a:lstStyle/>
          <a:p>
            <a:r>
              <a:rPr lang="zh-CN" altLang="en-US" smtClean="0"/>
              <a:t>强制访问控制</a:t>
            </a:r>
            <a:r>
              <a:rPr lang="en-US" altLang="zh-CN" smtClean="0"/>
              <a:t>——</a:t>
            </a:r>
            <a:r>
              <a:rPr lang="zh-CN" altLang="en-US" smtClean="0"/>
              <a:t>上读</a:t>
            </a:r>
            <a:r>
              <a:rPr lang="en-US" altLang="zh-CN" smtClean="0"/>
              <a:t>/</a:t>
            </a:r>
            <a:r>
              <a:rPr lang="zh-CN" altLang="en-US" smtClean="0"/>
              <a:t>下写</a:t>
            </a:r>
            <a:endParaRPr lang="zh-CN" altLang="en-US"/>
          </a:p>
        </p:txBody>
      </p:sp>
    </p:spTree>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smtClean="0">
                <a:latin typeface="Times New Roman" panose="02020603050405020304" pitchFamily="18" charset="0"/>
              </a:rPr>
              <a:t>第二章</a:t>
            </a:r>
            <a:endParaRPr lang="zh-CN" altLang="en-US" dirty="0"/>
          </a:p>
        </p:txBody>
      </p:sp>
      <p:sp>
        <p:nvSpPr>
          <p:cNvPr id="9" name="副标题 8"/>
          <p:cNvSpPr>
            <a:spLocks noGrp="1"/>
          </p:cNvSpPr>
          <p:nvPr>
            <p:ph type="subTitle" idx="1"/>
          </p:nvPr>
        </p:nvSpPr>
        <p:spPr/>
        <p:txBody>
          <a:bodyPr/>
          <a:lstStyle/>
          <a:p>
            <a:r>
              <a:rPr lang="zh-CN" altLang="en-US" smtClean="0">
                <a:latin typeface="Times New Roman" panose="02020603050405020304" pitchFamily="18" charset="0"/>
              </a:rPr>
              <a:t>网络威胁与攻击</a:t>
            </a:r>
            <a:endParaRPr lang="zh-CN" altLang="en-US" dirty="0"/>
          </a:p>
        </p:txBody>
      </p:sp>
      <p:sp>
        <p:nvSpPr>
          <p:cNvPr id="5" name="灯片编号占位符 5"/>
          <p:cNvSpPr>
            <a:spLocks noGrp="1"/>
          </p:cNvSpPr>
          <p:nvPr>
            <p:ph type="sldNum" sz="quarter" idx="4294967295"/>
          </p:nvPr>
        </p:nvSpPr>
        <p:spPr>
          <a:xfrm>
            <a:off x="8777288" y="6408738"/>
            <a:ext cx="366712" cy="365125"/>
          </a:xfrm>
        </p:spPr>
        <p:txBody>
          <a:bodyPr/>
          <a:lstStyle/>
          <a:p>
            <a:fld id="{1C7D7243-14D9-4810-858E-7BA307A26B3A}" type="slidenum">
              <a:rPr lang="zh-CN" altLang="en-US"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日期占位符 3"/>
          <p:cNvSpPr>
            <a:spLocks noGrp="1"/>
          </p:cNvSpPr>
          <p:nvPr>
            <p:ph type="dt" sz="half" idx="10"/>
          </p:nvPr>
        </p:nvSpPr>
        <p:spPr/>
        <p:txBody>
          <a:bodyPr/>
          <a:lstStyle/>
          <a:p>
            <a:fld id="{65E726B2-ADC2-4738-8963-D8780299C9FF}" type="datetime1">
              <a:rPr lang="zh-CN" altLang="en-US" smtClean="0"/>
            </a:fld>
            <a:endParaRPr lang="en-US" altLang="zh-CN"/>
          </a:p>
        </p:txBody>
      </p:sp>
      <p:sp>
        <p:nvSpPr>
          <p:cNvPr id="631810" name="Rectangle 2"/>
          <p:cNvSpPr>
            <a:spLocks noGrp="1" noChangeArrowheads="1"/>
          </p:cNvSpPr>
          <p:nvPr>
            <p:ph type="title"/>
          </p:nvPr>
        </p:nvSpPr>
        <p:spPr/>
        <p:txBody>
          <a:bodyPr/>
          <a:lstStyle/>
          <a:p>
            <a:r>
              <a:rPr lang="zh-CN" altLang="en-US" smtClean="0"/>
              <a:t>基于角色的访问控制模型</a:t>
            </a:r>
            <a:endParaRPr lang="zh-CN" altLang="en-US"/>
          </a:p>
        </p:txBody>
      </p:sp>
      <p:sp>
        <p:nvSpPr>
          <p:cNvPr id="631814" name="Rectangle 6"/>
          <p:cNvSpPr>
            <a:spLocks noChangeArrowheads="1"/>
          </p:cNvSpPr>
          <p:nvPr/>
        </p:nvSpPr>
        <p:spPr bwMode="auto">
          <a:xfrm>
            <a:off x="3203922" y="1844824"/>
            <a:ext cx="561975" cy="1295400"/>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角色</a:t>
            </a:r>
            <a:endParaRPr kumimoji="1" lang="zh-CN" altLang="en-US" sz="2000" b="1">
              <a:solidFill>
                <a:srgbClr val="000000"/>
              </a:solidFill>
              <a:latin typeface="Times New Roman" panose="02020603050405020304" pitchFamily="18" charset="0"/>
            </a:endParaRPr>
          </a:p>
        </p:txBody>
      </p:sp>
      <p:sp>
        <p:nvSpPr>
          <p:cNvPr id="631818" name="Line 10"/>
          <p:cNvSpPr>
            <a:spLocks noChangeShapeType="1"/>
          </p:cNvSpPr>
          <p:nvPr/>
        </p:nvSpPr>
        <p:spPr bwMode="auto">
          <a:xfrm>
            <a:off x="2411760" y="2491829"/>
            <a:ext cx="777875" cy="1587"/>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19" name="Line 11"/>
          <p:cNvSpPr>
            <a:spLocks noChangeShapeType="1"/>
          </p:cNvSpPr>
          <p:nvPr/>
        </p:nvSpPr>
        <p:spPr bwMode="auto">
          <a:xfrm>
            <a:off x="3779837" y="2491829"/>
            <a:ext cx="612775" cy="1587"/>
          </a:xfrm>
          <a:prstGeom prst="line">
            <a:avLst/>
          </a:prstGeom>
          <a:noFill/>
          <a:ln w="28575">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31821" name="Group 13"/>
          <p:cNvGrpSpPr/>
          <p:nvPr/>
        </p:nvGrpSpPr>
        <p:grpSpPr bwMode="auto">
          <a:xfrm>
            <a:off x="1835696" y="1628229"/>
            <a:ext cx="576263" cy="1585913"/>
            <a:chOff x="1383" y="1298"/>
            <a:chExt cx="363" cy="999"/>
          </a:xfrm>
        </p:grpSpPr>
        <p:sp>
          <p:nvSpPr>
            <p:cNvPr id="631822" name="Oval 14"/>
            <p:cNvSpPr>
              <a:spLocks noChangeArrowheads="1"/>
            </p:cNvSpPr>
            <p:nvPr/>
          </p:nvSpPr>
          <p:spPr bwMode="auto">
            <a:xfrm>
              <a:off x="1429" y="1434"/>
              <a:ext cx="272" cy="318"/>
            </a:xfrm>
            <a:prstGeom prst="ellipse">
              <a:avLst/>
            </a:prstGeom>
            <a:solidFill>
              <a:schemeClr val="accent1"/>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000" b="1">
                <a:solidFill>
                  <a:srgbClr val="000000"/>
                </a:solidFill>
                <a:latin typeface="Times New Roman" panose="02020603050405020304" pitchFamily="18" charset="0"/>
              </a:endParaRPr>
            </a:p>
          </p:txBody>
        </p:sp>
        <p:sp>
          <p:nvSpPr>
            <p:cNvPr id="631823" name="Text Box 15"/>
            <p:cNvSpPr txBox="1">
              <a:spLocks noChangeArrowheads="1"/>
            </p:cNvSpPr>
            <p:nvPr/>
          </p:nvSpPr>
          <p:spPr bwMode="auto">
            <a:xfrm>
              <a:off x="1429" y="1298"/>
              <a:ext cx="272"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solidFill>
                    <a:srgbClr val="000000"/>
                  </a:solidFill>
                  <a:latin typeface="Times New Roman" panose="02020603050405020304" pitchFamily="18" charset="0"/>
                </a:rPr>
                <a:t>..</a:t>
              </a:r>
              <a:endParaRPr lang="en-US" altLang="zh-CN" sz="2800" b="1">
                <a:solidFill>
                  <a:srgbClr val="000000"/>
                </a:solidFill>
                <a:latin typeface="Times New Roman" panose="02020603050405020304" pitchFamily="18" charset="0"/>
              </a:endParaRPr>
            </a:p>
          </p:txBody>
        </p:sp>
        <p:sp>
          <p:nvSpPr>
            <p:cNvPr id="631824" name="Text Box 16"/>
            <p:cNvSpPr txBox="1">
              <a:spLocks noChangeArrowheads="1"/>
            </p:cNvSpPr>
            <p:nvPr/>
          </p:nvSpPr>
          <p:spPr bwMode="auto">
            <a:xfrm>
              <a:off x="1429" y="1434"/>
              <a:ext cx="285"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00"/>
                  </a:solidFill>
                  <a:latin typeface="Times New Roman" panose="02020603050405020304" pitchFamily="18" charset="0"/>
                </a:rPr>
                <a:t>。</a:t>
              </a:r>
              <a:endParaRPr lang="zh-CN" altLang="en-US" sz="2800" b="1">
                <a:solidFill>
                  <a:srgbClr val="000000"/>
                </a:solidFill>
                <a:latin typeface="Times New Roman" panose="02020603050405020304" pitchFamily="18" charset="0"/>
              </a:endParaRPr>
            </a:p>
          </p:txBody>
        </p:sp>
        <p:sp>
          <p:nvSpPr>
            <p:cNvPr id="631825" name="Line 17"/>
            <p:cNvSpPr>
              <a:spLocks noChangeShapeType="1"/>
            </p:cNvSpPr>
            <p:nvPr/>
          </p:nvSpPr>
          <p:spPr bwMode="auto">
            <a:xfrm>
              <a:off x="1564" y="1752"/>
              <a:ext cx="1" cy="22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6" name="Line 18"/>
            <p:cNvSpPr>
              <a:spLocks noChangeShapeType="1"/>
            </p:cNvSpPr>
            <p:nvPr/>
          </p:nvSpPr>
          <p:spPr bwMode="auto">
            <a:xfrm>
              <a:off x="1383" y="1888"/>
              <a:ext cx="36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7" name="Line 19"/>
            <p:cNvSpPr>
              <a:spLocks noChangeShapeType="1"/>
            </p:cNvSpPr>
            <p:nvPr/>
          </p:nvSpPr>
          <p:spPr bwMode="auto">
            <a:xfrm flipH="1">
              <a:off x="1383" y="1979"/>
              <a:ext cx="182" cy="31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8" name="Line 20"/>
            <p:cNvSpPr>
              <a:spLocks noChangeShapeType="1"/>
            </p:cNvSpPr>
            <p:nvPr/>
          </p:nvSpPr>
          <p:spPr bwMode="auto">
            <a:xfrm>
              <a:off x="1565" y="1979"/>
              <a:ext cx="181" cy="31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31829" name="Rectangle 21"/>
          <p:cNvSpPr>
            <a:spLocks noChangeArrowheads="1"/>
          </p:cNvSpPr>
          <p:nvPr/>
        </p:nvSpPr>
        <p:spPr bwMode="auto">
          <a:xfrm>
            <a:off x="1258888" y="3933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用户</a:t>
            </a:r>
            <a:r>
              <a:rPr kumimoji="1" lang="en-US" altLang="zh-CN" sz="2400" b="1">
                <a:solidFill>
                  <a:srgbClr val="000000"/>
                </a:solidFill>
                <a:latin typeface="Times New Roman" panose="02020603050405020304" pitchFamily="18" charset="0"/>
              </a:rPr>
              <a:t>1</a:t>
            </a:r>
            <a:endParaRPr kumimoji="1" lang="en-US" altLang="zh-CN" sz="2400" b="1">
              <a:solidFill>
                <a:srgbClr val="000000"/>
              </a:solidFill>
              <a:latin typeface="Times New Roman" panose="02020603050405020304" pitchFamily="18" charset="0"/>
            </a:endParaRPr>
          </a:p>
        </p:txBody>
      </p:sp>
      <p:sp>
        <p:nvSpPr>
          <p:cNvPr id="631830" name="Rectangle 22"/>
          <p:cNvSpPr>
            <a:spLocks noChangeArrowheads="1"/>
          </p:cNvSpPr>
          <p:nvPr/>
        </p:nvSpPr>
        <p:spPr bwMode="auto">
          <a:xfrm>
            <a:off x="1258888" y="4695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用户</a:t>
            </a:r>
            <a:r>
              <a:rPr kumimoji="1" lang="en-US" altLang="zh-CN" sz="2400" b="1">
                <a:solidFill>
                  <a:srgbClr val="000000"/>
                </a:solidFill>
                <a:latin typeface="Times New Roman" panose="02020603050405020304" pitchFamily="18" charset="0"/>
              </a:rPr>
              <a:t>2</a:t>
            </a:r>
            <a:endParaRPr kumimoji="1" lang="en-US" altLang="zh-CN" sz="2400" b="1">
              <a:solidFill>
                <a:srgbClr val="000000"/>
              </a:solidFill>
              <a:latin typeface="Times New Roman" panose="02020603050405020304" pitchFamily="18" charset="0"/>
            </a:endParaRPr>
          </a:p>
        </p:txBody>
      </p:sp>
      <p:sp>
        <p:nvSpPr>
          <p:cNvPr id="631831" name="Rectangle 23"/>
          <p:cNvSpPr>
            <a:spLocks noChangeArrowheads="1"/>
          </p:cNvSpPr>
          <p:nvPr/>
        </p:nvSpPr>
        <p:spPr bwMode="auto">
          <a:xfrm>
            <a:off x="1258888" y="5949950"/>
            <a:ext cx="1223962"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用户</a:t>
            </a:r>
            <a:r>
              <a:rPr kumimoji="1" lang="en-US" altLang="zh-CN" sz="2400" b="1">
                <a:solidFill>
                  <a:srgbClr val="000000"/>
                </a:solidFill>
                <a:latin typeface="Times New Roman" panose="02020603050405020304" pitchFamily="18" charset="0"/>
              </a:rPr>
              <a:t>3</a:t>
            </a:r>
            <a:endParaRPr kumimoji="1" lang="en-US" altLang="zh-CN" sz="2400" b="1">
              <a:solidFill>
                <a:srgbClr val="000000"/>
              </a:solidFill>
              <a:latin typeface="Times New Roman" panose="02020603050405020304" pitchFamily="18" charset="0"/>
            </a:endParaRPr>
          </a:p>
        </p:txBody>
      </p:sp>
      <p:sp>
        <p:nvSpPr>
          <p:cNvPr id="631832" name="Oval 24"/>
          <p:cNvSpPr>
            <a:spLocks noChangeArrowheads="1"/>
          </p:cNvSpPr>
          <p:nvPr/>
        </p:nvSpPr>
        <p:spPr bwMode="auto">
          <a:xfrm>
            <a:off x="3995738" y="3975100"/>
            <a:ext cx="1943100" cy="647700"/>
          </a:xfrm>
          <a:prstGeom prst="ellipse">
            <a:avLst/>
          </a:prstGeom>
          <a:gradFill rotWithShape="1">
            <a:gsLst>
              <a:gs pos="0">
                <a:srgbClr val="666699">
                  <a:gamma/>
                  <a:shade val="46275"/>
                  <a:invGamma/>
                </a:srgbClr>
              </a:gs>
              <a:gs pos="100000">
                <a:srgbClr val="666699"/>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anose="02020603050405020304" pitchFamily="18" charset="0"/>
              </a:rPr>
              <a:t>角色</a:t>
            </a:r>
            <a:r>
              <a:rPr kumimoji="1" lang="en-US" altLang="zh-CN" sz="2400" b="1">
                <a:solidFill>
                  <a:srgbClr val="FF0000"/>
                </a:solidFill>
                <a:latin typeface="Times New Roman" panose="02020603050405020304" pitchFamily="18" charset="0"/>
              </a:rPr>
              <a:t>1</a:t>
            </a:r>
            <a:endParaRPr kumimoji="1" lang="en-US" altLang="zh-CN" sz="2400" b="1">
              <a:solidFill>
                <a:srgbClr val="FF0000"/>
              </a:solidFill>
              <a:latin typeface="Times New Roman" panose="02020603050405020304" pitchFamily="18" charset="0"/>
            </a:endParaRPr>
          </a:p>
        </p:txBody>
      </p:sp>
      <p:sp>
        <p:nvSpPr>
          <p:cNvPr id="631833" name="Oval 25"/>
          <p:cNvSpPr>
            <a:spLocks noChangeArrowheads="1"/>
          </p:cNvSpPr>
          <p:nvPr/>
        </p:nvSpPr>
        <p:spPr bwMode="auto">
          <a:xfrm>
            <a:off x="3995738" y="5343525"/>
            <a:ext cx="1943100" cy="647700"/>
          </a:xfrm>
          <a:prstGeom prst="ellipse">
            <a:avLst/>
          </a:prstGeom>
          <a:gradFill rotWithShape="1">
            <a:gsLst>
              <a:gs pos="0">
                <a:srgbClr val="FFC1E0">
                  <a:gamma/>
                  <a:shade val="46275"/>
                  <a:invGamma/>
                </a:srgbClr>
              </a:gs>
              <a:gs pos="50000">
                <a:srgbClr val="FFC1E0"/>
              </a:gs>
              <a:gs pos="100000">
                <a:srgbClr val="FFC1E0">
                  <a:gamma/>
                  <a:shade val="46275"/>
                  <a:invGamma/>
                </a:srgbClr>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anose="02020603050405020304" pitchFamily="18" charset="0"/>
              </a:rPr>
              <a:t>角色</a:t>
            </a:r>
            <a:r>
              <a:rPr kumimoji="1" lang="en-US" altLang="zh-CN" sz="2400" b="1">
                <a:solidFill>
                  <a:srgbClr val="FF0000"/>
                </a:solidFill>
                <a:latin typeface="Times New Roman" panose="02020603050405020304" pitchFamily="18" charset="0"/>
              </a:rPr>
              <a:t>2</a:t>
            </a:r>
            <a:endParaRPr kumimoji="1" lang="en-US" altLang="zh-CN" sz="2400" b="1">
              <a:solidFill>
                <a:srgbClr val="FF0000"/>
              </a:solidFill>
              <a:latin typeface="Times New Roman" panose="02020603050405020304" pitchFamily="18" charset="0"/>
            </a:endParaRPr>
          </a:p>
        </p:txBody>
      </p:sp>
      <p:sp>
        <p:nvSpPr>
          <p:cNvPr id="631834" name="Rectangle 26"/>
          <p:cNvSpPr>
            <a:spLocks noChangeArrowheads="1"/>
          </p:cNvSpPr>
          <p:nvPr/>
        </p:nvSpPr>
        <p:spPr bwMode="auto">
          <a:xfrm>
            <a:off x="7235825" y="386080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anose="02020603050405020304" pitchFamily="18" charset="0"/>
              </a:rPr>
              <a:t>客体</a:t>
            </a:r>
            <a:r>
              <a:rPr kumimoji="1" lang="en-US" altLang="zh-CN" sz="2400" b="1">
                <a:solidFill>
                  <a:srgbClr val="C22A8F"/>
                </a:solidFill>
                <a:latin typeface="Times New Roman" panose="02020603050405020304" pitchFamily="18" charset="0"/>
              </a:rPr>
              <a:t>1</a:t>
            </a:r>
            <a:endParaRPr kumimoji="1" lang="en-US" altLang="zh-CN" sz="2400" b="1">
              <a:solidFill>
                <a:srgbClr val="C22A8F"/>
              </a:solidFill>
              <a:latin typeface="Times New Roman" panose="02020603050405020304" pitchFamily="18" charset="0"/>
            </a:endParaRPr>
          </a:p>
        </p:txBody>
      </p:sp>
      <p:sp>
        <p:nvSpPr>
          <p:cNvPr id="631835" name="Rectangle 27"/>
          <p:cNvSpPr>
            <a:spLocks noChangeArrowheads="1"/>
          </p:cNvSpPr>
          <p:nvPr/>
        </p:nvSpPr>
        <p:spPr bwMode="auto">
          <a:xfrm>
            <a:off x="7235825" y="476885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anose="02020603050405020304" pitchFamily="18" charset="0"/>
              </a:rPr>
              <a:t>客体</a:t>
            </a:r>
            <a:r>
              <a:rPr kumimoji="1" lang="en-US" altLang="zh-CN" sz="2400" b="1">
                <a:solidFill>
                  <a:srgbClr val="C22A8F"/>
                </a:solidFill>
                <a:latin typeface="Times New Roman" panose="02020603050405020304" pitchFamily="18" charset="0"/>
              </a:rPr>
              <a:t>2</a:t>
            </a:r>
            <a:endParaRPr kumimoji="1" lang="en-US" altLang="zh-CN" sz="2400" b="1">
              <a:solidFill>
                <a:srgbClr val="C22A8F"/>
              </a:solidFill>
              <a:latin typeface="Times New Roman" panose="02020603050405020304" pitchFamily="18" charset="0"/>
            </a:endParaRPr>
          </a:p>
        </p:txBody>
      </p:sp>
      <p:sp>
        <p:nvSpPr>
          <p:cNvPr id="631836" name="Rectangle 28"/>
          <p:cNvSpPr>
            <a:spLocks noChangeArrowheads="1"/>
          </p:cNvSpPr>
          <p:nvPr/>
        </p:nvSpPr>
        <p:spPr bwMode="auto">
          <a:xfrm>
            <a:off x="7308850" y="6021388"/>
            <a:ext cx="1150938" cy="576262"/>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anose="02020603050405020304" pitchFamily="18" charset="0"/>
              </a:rPr>
              <a:t>客体</a:t>
            </a:r>
            <a:r>
              <a:rPr kumimoji="1" lang="en-US" altLang="zh-CN" sz="2400" b="1">
                <a:solidFill>
                  <a:srgbClr val="C22A8F"/>
                </a:solidFill>
                <a:latin typeface="Times New Roman" panose="02020603050405020304" pitchFamily="18" charset="0"/>
              </a:rPr>
              <a:t>3</a:t>
            </a:r>
            <a:endParaRPr kumimoji="1" lang="en-US" altLang="zh-CN" sz="2400" b="1">
              <a:solidFill>
                <a:srgbClr val="C22A8F"/>
              </a:solidFill>
              <a:latin typeface="Times New Roman" panose="02020603050405020304" pitchFamily="18" charset="0"/>
            </a:endParaRPr>
          </a:p>
        </p:txBody>
      </p:sp>
      <p:sp>
        <p:nvSpPr>
          <p:cNvPr id="631837" name="Line 29"/>
          <p:cNvSpPr>
            <a:spLocks noChangeShapeType="1"/>
          </p:cNvSpPr>
          <p:nvPr/>
        </p:nvSpPr>
        <p:spPr bwMode="auto">
          <a:xfrm flipV="1">
            <a:off x="2484438" y="4264025"/>
            <a:ext cx="1511300" cy="28575"/>
          </a:xfrm>
          <a:prstGeom prst="line">
            <a:avLst/>
          </a:prstGeom>
          <a:noFill/>
          <a:ln w="9525">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8" name="Line 30"/>
          <p:cNvSpPr>
            <a:spLocks noChangeShapeType="1"/>
          </p:cNvSpPr>
          <p:nvPr/>
        </p:nvSpPr>
        <p:spPr bwMode="auto">
          <a:xfrm>
            <a:off x="5867400" y="4221163"/>
            <a:ext cx="1368425" cy="0"/>
          </a:xfrm>
          <a:prstGeom prst="line">
            <a:avLst/>
          </a:prstGeom>
          <a:noFill/>
          <a:ln w="9525">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9" name="Line 31"/>
          <p:cNvSpPr>
            <a:spLocks noChangeShapeType="1"/>
          </p:cNvSpPr>
          <p:nvPr/>
        </p:nvSpPr>
        <p:spPr bwMode="auto">
          <a:xfrm>
            <a:off x="5940425" y="4408488"/>
            <a:ext cx="1295400" cy="503237"/>
          </a:xfrm>
          <a:prstGeom prst="line">
            <a:avLst/>
          </a:prstGeom>
          <a:noFill/>
          <a:ln w="9525">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0" name="Line 32"/>
          <p:cNvSpPr>
            <a:spLocks noChangeShapeType="1"/>
          </p:cNvSpPr>
          <p:nvPr/>
        </p:nvSpPr>
        <p:spPr bwMode="auto">
          <a:xfrm>
            <a:off x="2555875" y="5013325"/>
            <a:ext cx="1512888" cy="474663"/>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1" name="Line 33"/>
          <p:cNvSpPr>
            <a:spLocks noChangeShapeType="1"/>
          </p:cNvSpPr>
          <p:nvPr/>
        </p:nvSpPr>
        <p:spPr bwMode="auto">
          <a:xfrm flipV="1">
            <a:off x="2555875" y="5775325"/>
            <a:ext cx="1512888" cy="533400"/>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2" name="Line 34"/>
          <p:cNvSpPr>
            <a:spLocks noChangeShapeType="1"/>
          </p:cNvSpPr>
          <p:nvPr/>
        </p:nvSpPr>
        <p:spPr bwMode="auto">
          <a:xfrm flipV="1">
            <a:off x="5940425" y="5229225"/>
            <a:ext cx="1223963" cy="403225"/>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3" name="Line 35"/>
          <p:cNvSpPr>
            <a:spLocks noChangeShapeType="1"/>
          </p:cNvSpPr>
          <p:nvPr/>
        </p:nvSpPr>
        <p:spPr bwMode="auto">
          <a:xfrm>
            <a:off x="5940425" y="5775325"/>
            <a:ext cx="1295400" cy="461963"/>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4" name="Text Box 36"/>
          <p:cNvSpPr txBox="1">
            <a:spLocks noChangeArrowheads="1"/>
          </p:cNvSpPr>
          <p:nvPr/>
        </p:nvSpPr>
        <p:spPr bwMode="auto">
          <a:xfrm>
            <a:off x="6084888" y="3789363"/>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accent2"/>
                </a:solidFill>
                <a:latin typeface="Times New Roman" panose="02020603050405020304" pitchFamily="18" charset="0"/>
              </a:rPr>
              <a:t>权限</a:t>
            </a:r>
            <a:r>
              <a:rPr kumimoji="1" lang="en-US" altLang="zh-CN" sz="1400" b="1">
                <a:solidFill>
                  <a:schemeClr val="accent2"/>
                </a:solidFill>
                <a:latin typeface="Times New Roman" panose="02020603050405020304" pitchFamily="18" charset="0"/>
              </a:rPr>
              <a:t>1</a:t>
            </a:r>
            <a:endParaRPr kumimoji="1" lang="en-US" altLang="zh-CN" sz="1400" b="1">
              <a:solidFill>
                <a:schemeClr val="accent2"/>
              </a:solidFill>
              <a:latin typeface="Times New Roman" panose="02020603050405020304" pitchFamily="18" charset="0"/>
            </a:endParaRPr>
          </a:p>
        </p:txBody>
      </p:sp>
      <p:sp>
        <p:nvSpPr>
          <p:cNvPr id="631845" name="Text Box 37"/>
          <p:cNvSpPr txBox="1">
            <a:spLocks noChangeArrowheads="1"/>
          </p:cNvSpPr>
          <p:nvPr/>
        </p:nvSpPr>
        <p:spPr bwMode="auto">
          <a:xfrm>
            <a:off x="6300788" y="4292600"/>
            <a:ext cx="719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hlink"/>
                </a:solidFill>
                <a:latin typeface="Times New Roman" panose="02020603050405020304" pitchFamily="18" charset="0"/>
              </a:rPr>
              <a:t>权限</a:t>
            </a:r>
            <a:r>
              <a:rPr kumimoji="1" lang="en-US" altLang="zh-CN" sz="1400" b="1">
                <a:solidFill>
                  <a:schemeClr val="hlink"/>
                </a:solidFill>
                <a:latin typeface="Times New Roman" panose="02020603050405020304" pitchFamily="18" charset="0"/>
              </a:rPr>
              <a:t>2</a:t>
            </a:r>
            <a:endParaRPr kumimoji="1" lang="en-US" altLang="zh-CN" sz="1400" b="1">
              <a:solidFill>
                <a:schemeClr val="hlink"/>
              </a:solidFill>
              <a:latin typeface="Times New Roman" panose="02020603050405020304" pitchFamily="18" charset="0"/>
            </a:endParaRPr>
          </a:p>
        </p:txBody>
      </p:sp>
      <p:sp>
        <p:nvSpPr>
          <p:cNvPr id="631846" name="Text Box 38"/>
          <p:cNvSpPr txBox="1">
            <a:spLocks noChangeArrowheads="1"/>
          </p:cNvSpPr>
          <p:nvPr/>
        </p:nvSpPr>
        <p:spPr bwMode="auto">
          <a:xfrm>
            <a:off x="5940425" y="5013325"/>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solidFill>
                  <a:srgbClr val="0000CC"/>
                </a:solidFill>
                <a:latin typeface="Times New Roman" panose="02020603050405020304" pitchFamily="18" charset="0"/>
              </a:rPr>
              <a:t>权限</a:t>
            </a:r>
            <a:r>
              <a:rPr kumimoji="1" lang="en-US" altLang="zh-CN" sz="1400" b="1" smtClean="0">
                <a:solidFill>
                  <a:srgbClr val="0000CC"/>
                </a:solidFill>
                <a:latin typeface="Times New Roman" panose="02020603050405020304" pitchFamily="18" charset="0"/>
              </a:rPr>
              <a:t>2</a:t>
            </a:r>
            <a:endParaRPr kumimoji="1" lang="en-US" altLang="zh-CN" sz="1400" b="1">
              <a:solidFill>
                <a:srgbClr val="0000CC"/>
              </a:solidFill>
              <a:latin typeface="Times New Roman" panose="02020603050405020304" pitchFamily="18" charset="0"/>
            </a:endParaRPr>
          </a:p>
        </p:txBody>
      </p:sp>
      <p:sp>
        <p:nvSpPr>
          <p:cNvPr id="631847" name="Text Box 39"/>
          <p:cNvSpPr txBox="1">
            <a:spLocks noChangeArrowheads="1"/>
          </p:cNvSpPr>
          <p:nvPr/>
        </p:nvSpPr>
        <p:spPr bwMode="auto">
          <a:xfrm>
            <a:off x="5867400" y="6021388"/>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latin typeface="Times New Roman" panose="02020603050405020304" pitchFamily="18" charset="0"/>
              </a:rPr>
              <a:t>权限</a:t>
            </a:r>
            <a:r>
              <a:rPr kumimoji="1" lang="en-US" altLang="zh-CN" sz="1400" b="1" smtClean="0">
                <a:latin typeface="Times New Roman" panose="02020603050405020304" pitchFamily="18" charset="0"/>
              </a:rPr>
              <a:t>3</a:t>
            </a:r>
            <a:endParaRPr kumimoji="1" lang="en-US" altLang="zh-CN" sz="1400" b="1">
              <a:latin typeface="Times New Roman" panose="02020603050405020304" pitchFamily="18" charset="0"/>
            </a:endParaRPr>
          </a:p>
        </p:txBody>
      </p:sp>
      <p:sp>
        <p:nvSpPr>
          <p:cNvPr id="631848" name="Text Box 40"/>
          <p:cNvSpPr txBox="1">
            <a:spLocks noChangeArrowheads="1"/>
          </p:cNvSpPr>
          <p:nvPr/>
        </p:nvSpPr>
        <p:spPr bwMode="auto">
          <a:xfrm>
            <a:off x="2916238" y="3933825"/>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anose="02020603050405020304" pitchFamily="18" charset="0"/>
              </a:rPr>
              <a:t>属于</a:t>
            </a:r>
            <a:endParaRPr kumimoji="1" lang="zh-CN" altLang="en-US" sz="1400" b="1">
              <a:solidFill>
                <a:srgbClr val="C22A8F"/>
              </a:solidFill>
              <a:latin typeface="Times New Roman" panose="02020603050405020304" pitchFamily="18" charset="0"/>
            </a:endParaRPr>
          </a:p>
        </p:txBody>
      </p:sp>
      <p:sp>
        <p:nvSpPr>
          <p:cNvPr id="631849" name="Text Box 41"/>
          <p:cNvSpPr txBox="1">
            <a:spLocks noChangeArrowheads="1"/>
          </p:cNvSpPr>
          <p:nvPr/>
        </p:nvSpPr>
        <p:spPr bwMode="auto">
          <a:xfrm>
            <a:off x="2987675" y="4868863"/>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anose="02020603050405020304" pitchFamily="18" charset="0"/>
              </a:rPr>
              <a:t>属于</a:t>
            </a:r>
            <a:endParaRPr kumimoji="1" lang="zh-CN" altLang="en-US" sz="1400" b="1">
              <a:solidFill>
                <a:srgbClr val="C22A8F"/>
              </a:solidFill>
              <a:latin typeface="Times New Roman" panose="02020603050405020304" pitchFamily="18" charset="0"/>
            </a:endParaRPr>
          </a:p>
        </p:txBody>
      </p:sp>
      <p:sp>
        <p:nvSpPr>
          <p:cNvPr id="631850" name="Text Box 42"/>
          <p:cNvSpPr txBox="1">
            <a:spLocks noChangeArrowheads="1"/>
          </p:cNvSpPr>
          <p:nvPr/>
        </p:nvSpPr>
        <p:spPr bwMode="auto">
          <a:xfrm>
            <a:off x="2987675" y="5661025"/>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anose="02020603050405020304" pitchFamily="18" charset="0"/>
              </a:rPr>
              <a:t>属于</a:t>
            </a:r>
            <a:endParaRPr kumimoji="1" lang="zh-CN" altLang="en-US" sz="1400" b="1">
              <a:solidFill>
                <a:srgbClr val="C22A8F"/>
              </a:solidFill>
              <a:latin typeface="Times New Roman" panose="02020603050405020304" pitchFamily="18" charset="0"/>
            </a:endParaRPr>
          </a:p>
        </p:txBody>
      </p:sp>
      <p:grpSp>
        <p:nvGrpSpPr>
          <p:cNvPr id="7" name="组合 6"/>
          <p:cNvGrpSpPr/>
          <p:nvPr/>
        </p:nvGrpSpPr>
        <p:grpSpPr>
          <a:xfrm>
            <a:off x="4427537" y="1556792"/>
            <a:ext cx="3024187" cy="1655762"/>
            <a:chOff x="4427537" y="1556792"/>
            <a:chExt cx="3024187" cy="1655762"/>
          </a:xfrm>
        </p:grpSpPr>
        <p:sp>
          <p:nvSpPr>
            <p:cNvPr id="631815" name="Oval 7"/>
            <p:cNvSpPr>
              <a:spLocks noChangeArrowheads="1"/>
            </p:cNvSpPr>
            <p:nvPr/>
          </p:nvSpPr>
          <p:spPr bwMode="auto">
            <a:xfrm>
              <a:off x="4427537" y="1556792"/>
              <a:ext cx="3024187" cy="165576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816" name="Oval 8"/>
            <p:cNvSpPr>
              <a:spLocks noChangeArrowheads="1"/>
            </p:cNvSpPr>
            <p:nvPr/>
          </p:nvSpPr>
          <p:spPr bwMode="auto">
            <a:xfrm>
              <a:off x="4572000" y="2133054"/>
              <a:ext cx="1071562" cy="6477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操作</a:t>
              </a:r>
              <a:endParaRPr kumimoji="1" lang="zh-CN" altLang="en-US" sz="2000" b="1">
                <a:solidFill>
                  <a:srgbClr val="000000"/>
                </a:solidFill>
                <a:latin typeface="Times New Roman" panose="02020603050405020304" pitchFamily="18" charset="0"/>
              </a:endParaRPr>
            </a:p>
          </p:txBody>
        </p:sp>
        <p:sp>
          <p:nvSpPr>
            <p:cNvPr id="631817" name="Oval 9"/>
            <p:cNvSpPr>
              <a:spLocks noChangeArrowheads="1"/>
            </p:cNvSpPr>
            <p:nvPr/>
          </p:nvSpPr>
          <p:spPr bwMode="auto">
            <a:xfrm>
              <a:off x="6156324" y="2133054"/>
              <a:ext cx="1071562" cy="6477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客体</a:t>
              </a:r>
              <a:endParaRPr kumimoji="1" lang="zh-CN" altLang="en-US" sz="2000" b="1">
                <a:solidFill>
                  <a:srgbClr val="000000"/>
                </a:solidFill>
                <a:latin typeface="Times New Roman" panose="02020603050405020304" pitchFamily="18" charset="0"/>
              </a:endParaRPr>
            </a:p>
          </p:txBody>
        </p:sp>
        <p:sp>
          <p:nvSpPr>
            <p:cNvPr id="631820" name="Line 12"/>
            <p:cNvSpPr>
              <a:spLocks noChangeShapeType="1"/>
            </p:cNvSpPr>
            <p:nvPr/>
          </p:nvSpPr>
          <p:spPr bwMode="auto">
            <a:xfrm>
              <a:off x="5651499" y="2492103"/>
              <a:ext cx="504825" cy="793"/>
            </a:xfrm>
            <a:prstGeom prst="line">
              <a:avLst/>
            </a:prstGeom>
            <a:noFill/>
            <a:ln w="28575">
              <a:solidFill>
                <a:srgbClr val="FF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1"/>
            <p:cNvSpPr txBox="1">
              <a:spLocks noChangeArrowheads="1"/>
            </p:cNvSpPr>
            <p:nvPr/>
          </p:nvSpPr>
          <p:spPr bwMode="auto">
            <a:xfrm>
              <a:off x="5508104" y="1556792"/>
              <a:ext cx="914400" cy="590550"/>
            </a:xfrm>
            <a:prstGeom prst="rect">
              <a:avLst/>
            </a:prstGeom>
            <a:noFill/>
            <a:ln w="9525">
              <a:noFill/>
              <a:miter lim="800000"/>
            </a:ln>
          </p:spPr>
          <p:txBody>
            <a:bodyPr lIns="18000" tIns="10800" rIns="18000" bIns="10800"/>
            <a:lstStyle/>
            <a:p>
              <a:pPr algn="ctr"/>
              <a:r>
                <a:rPr lang="zh-CN" altLang="en-US" sz="2000" b="1" smtClean="0">
                  <a:latin typeface="宋体" pitchFamily="2" charset="-122"/>
                </a:rPr>
                <a:t>许可</a:t>
              </a:r>
              <a:endParaRPr lang="en-US" altLang="zh-CN" sz="2000" b="1" smtClean="0">
                <a:latin typeface="宋体" pitchFamily="2" charset="-122"/>
              </a:endParaRPr>
            </a:p>
            <a:p>
              <a:pPr algn="ctr"/>
              <a:r>
                <a:rPr lang="en-US" altLang="zh-CN" sz="2000" b="1" smtClean="0">
                  <a:latin typeface="宋体" pitchFamily="2" charset="-122"/>
                </a:rPr>
                <a:t>(</a:t>
              </a:r>
              <a:r>
                <a:rPr lang="zh-CN" altLang="en-US" sz="2000" b="1" smtClean="0">
                  <a:latin typeface="宋体" pitchFamily="2" charset="-122"/>
                </a:rPr>
                <a:t>权限</a:t>
              </a:r>
              <a:r>
                <a:rPr lang="en-US" altLang="zh-CN" sz="2000" b="1" smtClean="0">
                  <a:latin typeface="宋体" pitchFamily="2" charset="-122"/>
                </a:rPr>
                <a:t>)</a:t>
              </a:r>
              <a:endParaRPr lang="zh-CN" altLang="en-US" sz="2000" b="1">
                <a:latin typeface="宋体" pitchFamily="2" charset="-122"/>
              </a:endParaRPr>
            </a:p>
          </p:txBody>
        </p:sp>
      </p:grpSp>
      <p:sp>
        <p:nvSpPr>
          <p:cNvPr id="43" name="Line 29"/>
          <p:cNvSpPr>
            <a:spLocks noChangeShapeType="1"/>
          </p:cNvSpPr>
          <p:nvPr/>
        </p:nvSpPr>
        <p:spPr bwMode="auto">
          <a:xfrm>
            <a:off x="2484438" y="4298949"/>
            <a:ext cx="1601786" cy="1046164"/>
          </a:xfrm>
          <a:prstGeom prst="line">
            <a:avLst/>
          </a:prstGeom>
          <a:noFill/>
          <a:ln w="9525">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1814"/>
                                        </p:tgtEl>
                                        <p:attrNameLst>
                                          <p:attrName>style.visibility</p:attrName>
                                        </p:attrNameLst>
                                      </p:cBhvr>
                                      <p:to>
                                        <p:strVal val="visible"/>
                                      </p:to>
                                    </p:set>
                                    <p:anim calcmode="lin" valueType="num">
                                      <p:cBhvr additive="base">
                                        <p:cTn id="11" dur="500" fill="hold"/>
                                        <p:tgtEl>
                                          <p:spTgt spid="631814"/>
                                        </p:tgtEl>
                                        <p:attrNameLst>
                                          <p:attrName>ppt_x</p:attrName>
                                        </p:attrNameLst>
                                      </p:cBhvr>
                                      <p:tavLst>
                                        <p:tav tm="0">
                                          <p:val>
                                            <p:strVal val="#ppt_x"/>
                                          </p:val>
                                        </p:tav>
                                        <p:tav tm="100000">
                                          <p:val>
                                            <p:strVal val="#ppt_x"/>
                                          </p:val>
                                        </p:tav>
                                      </p:tavLst>
                                    </p:anim>
                                    <p:anim calcmode="lin" valueType="num">
                                      <p:cBhvr additive="base">
                                        <p:cTn id="12" dur="500" fill="hold"/>
                                        <p:tgtEl>
                                          <p:spTgt spid="6318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31819"/>
                                        </p:tgtEl>
                                        <p:attrNameLst>
                                          <p:attrName>style.visibility</p:attrName>
                                        </p:attrNameLst>
                                      </p:cBhvr>
                                      <p:to>
                                        <p:strVal val="visible"/>
                                      </p:to>
                                    </p:set>
                                    <p:anim calcmode="lin" valueType="num">
                                      <p:cBhvr additive="base">
                                        <p:cTn id="17" dur="500" fill="hold"/>
                                        <p:tgtEl>
                                          <p:spTgt spid="631819"/>
                                        </p:tgtEl>
                                        <p:attrNameLst>
                                          <p:attrName>ppt_x</p:attrName>
                                        </p:attrNameLst>
                                      </p:cBhvr>
                                      <p:tavLst>
                                        <p:tav tm="0">
                                          <p:val>
                                            <p:strVal val="#ppt_x"/>
                                          </p:val>
                                        </p:tav>
                                        <p:tav tm="100000">
                                          <p:val>
                                            <p:strVal val="#ppt_x"/>
                                          </p:val>
                                        </p:tav>
                                      </p:tavLst>
                                    </p:anim>
                                    <p:anim calcmode="lin" valueType="num">
                                      <p:cBhvr additive="base">
                                        <p:cTn id="18" dur="500" fill="hold"/>
                                        <p:tgtEl>
                                          <p:spTgt spid="6318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1821"/>
                                        </p:tgtEl>
                                        <p:attrNameLst>
                                          <p:attrName>style.visibility</p:attrName>
                                        </p:attrNameLst>
                                      </p:cBhvr>
                                      <p:to>
                                        <p:strVal val="visible"/>
                                      </p:to>
                                    </p:set>
                                    <p:anim calcmode="lin" valueType="num">
                                      <p:cBhvr additive="base">
                                        <p:cTn id="23" dur="500" fill="hold"/>
                                        <p:tgtEl>
                                          <p:spTgt spid="631821"/>
                                        </p:tgtEl>
                                        <p:attrNameLst>
                                          <p:attrName>ppt_x</p:attrName>
                                        </p:attrNameLst>
                                      </p:cBhvr>
                                      <p:tavLst>
                                        <p:tav tm="0">
                                          <p:val>
                                            <p:strVal val="#ppt_x"/>
                                          </p:val>
                                        </p:tav>
                                        <p:tav tm="100000">
                                          <p:val>
                                            <p:strVal val="#ppt_x"/>
                                          </p:val>
                                        </p:tav>
                                      </p:tavLst>
                                    </p:anim>
                                    <p:anim calcmode="lin" valueType="num">
                                      <p:cBhvr additive="base">
                                        <p:cTn id="24" dur="500" fill="hold"/>
                                        <p:tgtEl>
                                          <p:spTgt spid="6318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1818"/>
                                        </p:tgtEl>
                                        <p:attrNameLst>
                                          <p:attrName>style.visibility</p:attrName>
                                        </p:attrNameLst>
                                      </p:cBhvr>
                                      <p:to>
                                        <p:strVal val="visible"/>
                                      </p:to>
                                    </p:set>
                                    <p:anim calcmode="lin" valueType="num">
                                      <p:cBhvr additive="base">
                                        <p:cTn id="27" dur="500" fill="hold"/>
                                        <p:tgtEl>
                                          <p:spTgt spid="631818"/>
                                        </p:tgtEl>
                                        <p:attrNameLst>
                                          <p:attrName>ppt_x</p:attrName>
                                        </p:attrNameLst>
                                      </p:cBhvr>
                                      <p:tavLst>
                                        <p:tav tm="0">
                                          <p:val>
                                            <p:strVal val="#ppt_x"/>
                                          </p:val>
                                        </p:tav>
                                        <p:tav tm="100000">
                                          <p:val>
                                            <p:strVal val="#ppt_x"/>
                                          </p:val>
                                        </p:tav>
                                      </p:tavLst>
                                    </p:anim>
                                    <p:anim calcmode="lin" valueType="num">
                                      <p:cBhvr additive="base">
                                        <p:cTn id="28" dur="500" fill="hold"/>
                                        <p:tgtEl>
                                          <p:spTgt spid="6318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31829"/>
                                        </p:tgtEl>
                                        <p:attrNameLst>
                                          <p:attrName>style.visibility</p:attrName>
                                        </p:attrNameLst>
                                      </p:cBhvr>
                                      <p:to>
                                        <p:strVal val="visible"/>
                                      </p:to>
                                    </p:set>
                                    <p:anim calcmode="lin" valueType="num">
                                      <p:cBhvr additive="base">
                                        <p:cTn id="33" dur="500" fill="hold"/>
                                        <p:tgtEl>
                                          <p:spTgt spid="631829"/>
                                        </p:tgtEl>
                                        <p:attrNameLst>
                                          <p:attrName>ppt_x</p:attrName>
                                        </p:attrNameLst>
                                      </p:cBhvr>
                                      <p:tavLst>
                                        <p:tav tm="0">
                                          <p:val>
                                            <p:strVal val="0-#ppt_w/2"/>
                                          </p:val>
                                        </p:tav>
                                        <p:tav tm="100000">
                                          <p:val>
                                            <p:strVal val="#ppt_x"/>
                                          </p:val>
                                        </p:tav>
                                      </p:tavLst>
                                    </p:anim>
                                    <p:anim calcmode="lin" valueType="num">
                                      <p:cBhvr additive="base">
                                        <p:cTn id="34" dur="500" fill="hold"/>
                                        <p:tgtEl>
                                          <p:spTgt spid="63182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31830"/>
                                        </p:tgtEl>
                                        <p:attrNameLst>
                                          <p:attrName>style.visibility</p:attrName>
                                        </p:attrNameLst>
                                      </p:cBhvr>
                                      <p:to>
                                        <p:strVal val="visible"/>
                                      </p:to>
                                    </p:set>
                                    <p:anim calcmode="lin" valueType="num">
                                      <p:cBhvr additive="base">
                                        <p:cTn id="37" dur="500" fill="hold"/>
                                        <p:tgtEl>
                                          <p:spTgt spid="631830"/>
                                        </p:tgtEl>
                                        <p:attrNameLst>
                                          <p:attrName>ppt_x</p:attrName>
                                        </p:attrNameLst>
                                      </p:cBhvr>
                                      <p:tavLst>
                                        <p:tav tm="0">
                                          <p:val>
                                            <p:strVal val="0-#ppt_w/2"/>
                                          </p:val>
                                        </p:tav>
                                        <p:tav tm="100000">
                                          <p:val>
                                            <p:strVal val="#ppt_x"/>
                                          </p:val>
                                        </p:tav>
                                      </p:tavLst>
                                    </p:anim>
                                    <p:anim calcmode="lin" valueType="num">
                                      <p:cBhvr additive="base">
                                        <p:cTn id="38" dur="500" fill="hold"/>
                                        <p:tgtEl>
                                          <p:spTgt spid="63183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31831"/>
                                        </p:tgtEl>
                                        <p:attrNameLst>
                                          <p:attrName>style.visibility</p:attrName>
                                        </p:attrNameLst>
                                      </p:cBhvr>
                                      <p:to>
                                        <p:strVal val="visible"/>
                                      </p:to>
                                    </p:set>
                                    <p:anim calcmode="lin" valueType="num">
                                      <p:cBhvr additive="base">
                                        <p:cTn id="41" dur="500" fill="hold"/>
                                        <p:tgtEl>
                                          <p:spTgt spid="631831"/>
                                        </p:tgtEl>
                                        <p:attrNameLst>
                                          <p:attrName>ppt_x</p:attrName>
                                        </p:attrNameLst>
                                      </p:cBhvr>
                                      <p:tavLst>
                                        <p:tav tm="0">
                                          <p:val>
                                            <p:strVal val="0-#ppt_w/2"/>
                                          </p:val>
                                        </p:tav>
                                        <p:tav tm="100000">
                                          <p:val>
                                            <p:strVal val="#ppt_x"/>
                                          </p:val>
                                        </p:tav>
                                      </p:tavLst>
                                    </p:anim>
                                    <p:anim calcmode="lin" valueType="num">
                                      <p:cBhvr additive="base">
                                        <p:cTn id="42" dur="500" fill="hold"/>
                                        <p:tgtEl>
                                          <p:spTgt spid="631831"/>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631848"/>
                                        </p:tgtEl>
                                        <p:attrNameLst>
                                          <p:attrName>style.visibility</p:attrName>
                                        </p:attrNameLst>
                                      </p:cBhvr>
                                      <p:to>
                                        <p:strVal val="visible"/>
                                      </p:to>
                                    </p:set>
                                    <p:anim calcmode="lin" valueType="num">
                                      <p:cBhvr additive="base">
                                        <p:cTn id="46" dur="500" fill="hold"/>
                                        <p:tgtEl>
                                          <p:spTgt spid="631848"/>
                                        </p:tgtEl>
                                        <p:attrNameLst>
                                          <p:attrName>ppt_x</p:attrName>
                                        </p:attrNameLst>
                                      </p:cBhvr>
                                      <p:tavLst>
                                        <p:tav tm="0">
                                          <p:val>
                                            <p:strVal val="0-#ppt_w/2"/>
                                          </p:val>
                                        </p:tav>
                                        <p:tav tm="100000">
                                          <p:val>
                                            <p:strVal val="#ppt_x"/>
                                          </p:val>
                                        </p:tav>
                                      </p:tavLst>
                                    </p:anim>
                                    <p:anim calcmode="lin" valueType="num">
                                      <p:cBhvr additive="base">
                                        <p:cTn id="47" dur="500" fill="hold"/>
                                        <p:tgtEl>
                                          <p:spTgt spid="631848"/>
                                        </p:tgtEl>
                                        <p:attrNameLst>
                                          <p:attrName>ppt_y</p:attrName>
                                        </p:attrNameLst>
                                      </p:cBhvr>
                                      <p:tavLst>
                                        <p:tav tm="0">
                                          <p:val>
                                            <p:strVal val="#ppt_y"/>
                                          </p:val>
                                        </p:tav>
                                        <p:tav tm="100000">
                                          <p:val>
                                            <p:strVal val="#ppt_y"/>
                                          </p:val>
                                        </p:tav>
                                      </p:tavLst>
                                    </p:anim>
                                  </p:childTnLst>
                                </p:cTn>
                              </p:par>
                            </p:childTnLst>
                          </p:cTn>
                        </p:par>
                        <p:par>
                          <p:cTn id="48" fill="hold">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631837"/>
                                        </p:tgtEl>
                                        <p:attrNameLst>
                                          <p:attrName>style.visibility</p:attrName>
                                        </p:attrNameLst>
                                      </p:cBhvr>
                                      <p:to>
                                        <p:strVal val="visible"/>
                                      </p:to>
                                    </p:set>
                                    <p:anim calcmode="lin" valueType="num">
                                      <p:cBhvr additive="base">
                                        <p:cTn id="51" dur="500" fill="hold"/>
                                        <p:tgtEl>
                                          <p:spTgt spid="631837"/>
                                        </p:tgtEl>
                                        <p:attrNameLst>
                                          <p:attrName>ppt_x</p:attrName>
                                        </p:attrNameLst>
                                      </p:cBhvr>
                                      <p:tavLst>
                                        <p:tav tm="0">
                                          <p:val>
                                            <p:strVal val="0-#ppt_w/2"/>
                                          </p:val>
                                        </p:tav>
                                        <p:tav tm="100000">
                                          <p:val>
                                            <p:strVal val="#ppt_x"/>
                                          </p:val>
                                        </p:tav>
                                      </p:tavLst>
                                    </p:anim>
                                    <p:anim calcmode="lin" valueType="num">
                                      <p:cBhvr additive="base">
                                        <p:cTn id="52" dur="500" fill="hold"/>
                                        <p:tgtEl>
                                          <p:spTgt spid="631837"/>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0-#ppt_w/2"/>
                                          </p:val>
                                        </p:tav>
                                        <p:tav tm="100000">
                                          <p:val>
                                            <p:strVal val="#ppt_x"/>
                                          </p:val>
                                        </p:tav>
                                      </p:tavLst>
                                    </p:anim>
                                    <p:anim calcmode="lin" valueType="num">
                                      <p:cBhvr additive="base">
                                        <p:cTn id="57" dur="500" fill="hold"/>
                                        <p:tgtEl>
                                          <p:spTgt spid="43"/>
                                        </p:tgtEl>
                                        <p:attrNameLst>
                                          <p:attrName>ppt_y</p:attrName>
                                        </p:attrNameLst>
                                      </p:cBhvr>
                                      <p:tavLst>
                                        <p:tav tm="0">
                                          <p:val>
                                            <p:strVal val="#ppt_y"/>
                                          </p:val>
                                        </p:tav>
                                        <p:tav tm="100000">
                                          <p:val>
                                            <p:strVal val="#ppt_y"/>
                                          </p:val>
                                        </p:tav>
                                      </p:tavLst>
                                    </p:anim>
                                  </p:childTnLst>
                                </p:cTn>
                              </p:par>
                            </p:childTnLst>
                          </p:cTn>
                        </p:par>
                        <p:par>
                          <p:cTn id="58" fill="hold">
                            <p:stCondLst>
                              <p:cond delay="2000"/>
                            </p:stCondLst>
                            <p:childTnLst>
                              <p:par>
                                <p:cTn id="59" presetID="2" presetClass="entr" presetSubtype="8" fill="hold" grpId="0" nodeType="afterEffect">
                                  <p:stCondLst>
                                    <p:cond delay="0"/>
                                  </p:stCondLst>
                                  <p:childTnLst>
                                    <p:set>
                                      <p:cBhvr>
                                        <p:cTn id="60" dur="1" fill="hold">
                                          <p:stCondLst>
                                            <p:cond delay="0"/>
                                          </p:stCondLst>
                                        </p:cTn>
                                        <p:tgtEl>
                                          <p:spTgt spid="631849"/>
                                        </p:tgtEl>
                                        <p:attrNameLst>
                                          <p:attrName>style.visibility</p:attrName>
                                        </p:attrNameLst>
                                      </p:cBhvr>
                                      <p:to>
                                        <p:strVal val="visible"/>
                                      </p:to>
                                    </p:set>
                                    <p:anim calcmode="lin" valueType="num">
                                      <p:cBhvr additive="base">
                                        <p:cTn id="61" dur="500" fill="hold"/>
                                        <p:tgtEl>
                                          <p:spTgt spid="631849"/>
                                        </p:tgtEl>
                                        <p:attrNameLst>
                                          <p:attrName>ppt_x</p:attrName>
                                        </p:attrNameLst>
                                      </p:cBhvr>
                                      <p:tavLst>
                                        <p:tav tm="0">
                                          <p:val>
                                            <p:strVal val="0-#ppt_w/2"/>
                                          </p:val>
                                        </p:tav>
                                        <p:tav tm="100000">
                                          <p:val>
                                            <p:strVal val="#ppt_x"/>
                                          </p:val>
                                        </p:tav>
                                      </p:tavLst>
                                    </p:anim>
                                    <p:anim calcmode="lin" valueType="num">
                                      <p:cBhvr additive="base">
                                        <p:cTn id="62" dur="500" fill="hold"/>
                                        <p:tgtEl>
                                          <p:spTgt spid="631849"/>
                                        </p:tgtEl>
                                        <p:attrNameLst>
                                          <p:attrName>ppt_y</p:attrName>
                                        </p:attrNameLst>
                                      </p:cBhvr>
                                      <p:tavLst>
                                        <p:tav tm="0">
                                          <p:val>
                                            <p:strVal val="#ppt_y"/>
                                          </p:val>
                                        </p:tav>
                                        <p:tav tm="100000">
                                          <p:val>
                                            <p:strVal val="#ppt_y"/>
                                          </p:val>
                                        </p:tav>
                                      </p:tavLst>
                                    </p:anim>
                                  </p:childTnLst>
                                </p:cTn>
                              </p:par>
                            </p:childTnLst>
                          </p:cTn>
                        </p:par>
                        <p:par>
                          <p:cTn id="63" fill="hold">
                            <p:stCondLst>
                              <p:cond delay="2500"/>
                            </p:stCondLst>
                            <p:childTnLst>
                              <p:par>
                                <p:cTn id="64" presetID="2" presetClass="entr" presetSubtype="8" fill="hold" grpId="0" nodeType="afterEffect">
                                  <p:stCondLst>
                                    <p:cond delay="0"/>
                                  </p:stCondLst>
                                  <p:childTnLst>
                                    <p:set>
                                      <p:cBhvr>
                                        <p:cTn id="65" dur="1" fill="hold">
                                          <p:stCondLst>
                                            <p:cond delay="0"/>
                                          </p:stCondLst>
                                        </p:cTn>
                                        <p:tgtEl>
                                          <p:spTgt spid="631840"/>
                                        </p:tgtEl>
                                        <p:attrNameLst>
                                          <p:attrName>style.visibility</p:attrName>
                                        </p:attrNameLst>
                                      </p:cBhvr>
                                      <p:to>
                                        <p:strVal val="visible"/>
                                      </p:to>
                                    </p:set>
                                    <p:anim calcmode="lin" valueType="num">
                                      <p:cBhvr additive="base">
                                        <p:cTn id="66" dur="500" fill="hold"/>
                                        <p:tgtEl>
                                          <p:spTgt spid="631840"/>
                                        </p:tgtEl>
                                        <p:attrNameLst>
                                          <p:attrName>ppt_x</p:attrName>
                                        </p:attrNameLst>
                                      </p:cBhvr>
                                      <p:tavLst>
                                        <p:tav tm="0">
                                          <p:val>
                                            <p:strVal val="0-#ppt_w/2"/>
                                          </p:val>
                                        </p:tav>
                                        <p:tav tm="100000">
                                          <p:val>
                                            <p:strVal val="#ppt_x"/>
                                          </p:val>
                                        </p:tav>
                                      </p:tavLst>
                                    </p:anim>
                                    <p:anim calcmode="lin" valueType="num">
                                      <p:cBhvr additive="base">
                                        <p:cTn id="67" dur="500" fill="hold"/>
                                        <p:tgtEl>
                                          <p:spTgt spid="631840"/>
                                        </p:tgtEl>
                                        <p:attrNameLst>
                                          <p:attrName>ppt_y</p:attrName>
                                        </p:attrNameLst>
                                      </p:cBhvr>
                                      <p:tavLst>
                                        <p:tav tm="0">
                                          <p:val>
                                            <p:strVal val="#ppt_y"/>
                                          </p:val>
                                        </p:tav>
                                        <p:tav tm="100000">
                                          <p:val>
                                            <p:strVal val="#ppt_y"/>
                                          </p:val>
                                        </p:tav>
                                      </p:tavLst>
                                    </p:anim>
                                  </p:childTnLst>
                                </p:cTn>
                              </p:par>
                            </p:childTnLst>
                          </p:cTn>
                        </p:par>
                        <p:par>
                          <p:cTn id="68" fill="hold">
                            <p:stCondLst>
                              <p:cond delay="3000"/>
                            </p:stCondLst>
                            <p:childTnLst>
                              <p:par>
                                <p:cTn id="69" presetID="2" presetClass="entr" presetSubtype="8" fill="hold" grpId="0" nodeType="afterEffect">
                                  <p:stCondLst>
                                    <p:cond delay="0"/>
                                  </p:stCondLst>
                                  <p:childTnLst>
                                    <p:set>
                                      <p:cBhvr>
                                        <p:cTn id="70" dur="1" fill="hold">
                                          <p:stCondLst>
                                            <p:cond delay="0"/>
                                          </p:stCondLst>
                                        </p:cTn>
                                        <p:tgtEl>
                                          <p:spTgt spid="631850"/>
                                        </p:tgtEl>
                                        <p:attrNameLst>
                                          <p:attrName>style.visibility</p:attrName>
                                        </p:attrNameLst>
                                      </p:cBhvr>
                                      <p:to>
                                        <p:strVal val="visible"/>
                                      </p:to>
                                    </p:set>
                                    <p:anim calcmode="lin" valueType="num">
                                      <p:cBhvr additive="base">
                                        <p:cTn id="71" dur="500" fill="hold"/>
                                        <p:tgtEl>
                                          <p:spTgt spid="631850"/>
                                        </p:tgtEl>
                                        <p:attrNameLst>
                                          <p:attrName>ppt_x</p:attrName>
                                        </p:attrNameLst>
                                      </p:cBhvr>
                                      <p:tavLst>
                                        <p:tav tm="0">
                                          <p:val>
                                            <p:strVal val="0-#ppt_w/2"/>
                                          </p:val>
                                        </p:tav>
                                        <p:tav tm="100000">
                                          <p:val>
                                            <p:strVal val="#ppt_x"/>
                                          </p:val>
                                        </p:tav>
                                      </p:tavLst>
                                    </p:anim>
                                    <p:anim calcmode="lin" valueType="num">
                                      <p:cBhvr additive="base">
                                        <p:cTn id="72" dur="500" fill="hold"/>
                                        <p:tgtEl>
                                          <p:spTgt spid="631850"/>
                                        </p:tgtEl>
                                        <p:attrNameLst>
                                          <p:attrName>ppt_y</p:attrName>
                                        </p:attrNameLst>
                                      </p:cBhvr>
                                      <p:tavLst>
                                        <p:tav tm="0">
                                          <p:val>
                                            <p:strVal val="#ppt_y"/>
                                          </p:val>
                                        </p:tav>
                                        <p:tav tm="100000">
                                          <p:val>
                                            <p:strVal val="#ppt_y"/>
                                          </p:val>
                                        </p:tav>
                                      </p:tavLst>
                                    </p:anim>
                                  </p:childTnLst>
                                </p:cTn>
                              </p:par>
                            </p:childTnLst>
                          </p:cTn>
                        </p:par>
                        <p:par>
                          <p:cTn id="73" fill="hold">
                            <p:stCondLst>
                              <p:cond delay="3500"/>
                            </p:stCondLst>
                            <p:childTnLst>
                              <p:par>
                                <p:cTn id="74" presetID="2" presetClass="entr" presetSubtype="8" fill="hold" grpId="0" nodeType="afterEffect">
                                  <p:stCondLst>
                                    <p:cond delay="0"/>
                                  </p:stCondLst>
                                  <p:childTnLst>
                                    <p:set>
                                      <p:cBhvr>
                                        <p:cTn id="75" dur="1" fill="hold">
                                          <p:stCondLst>
                                            <p:cond delay="0"/>
                                          </p:stCondLst>
                                        </p:cTn>
                                        <p:tgtEl>
                                          <p:spTgt spid="631841"/>
                                        </p:tgtEl>
                                        <p:attrNameLst>
                                          <p:attrName>style.visibility</p:attrName>
                                        </p:attrNameLst>
                                      </p:cBhvr>
                                      <p:to>
                                        <p:strVal val="visible"/>
                                      </p:to>
                                    </p:set>
                                    <p:anim calcmode="lin" valueType="num">
                                      <p:cBhvr additive="base">
                                        <p:cTn id="76" dur="500" fill="hold"/>
                                        <p:tgtEl>
                                          <p:spTgt spid="631841"/>
                                        </p:tgtEl>
                                        <p:attrNameLst>
                                          <p:attrName>ppt_x</p:attrName>
                                        </p:attrNameLst>
                                      </p:cBhvr>
                                      <p:tavLst>
                                        <p:tav tm="0">
                                          <p:val>
                                            <p:strVal val="0-#ppt_w/2"/>
                                          </p:val>
                                        </p:tav>
                                        <p:tav tm="100000">
                                          <p:val>
                                            <p:strVal val="#ppt_x"/>
                                          </p:val>
                                        </p:tav>
                                      </p:tavLst>
                                    </p:anim>
                                    <p:anim calcmode="lin" valueType="num">
                                      <p:cBhvr additive="base">
                                        <p:cTn id="77" dur="500" fill="hold"/>
                                        <p:tgtEl>
                                          <p:spTgt spid="631841"/>
                                        </p:tgtEl>
                                        <p:attrNameLst>
                                          <p:attrName>ppt_y</p:attrName>
                                        </p:attrNameLst>
                                      </p:cBhvr>
                                      <p:tavLst>
                                        <p:tav tm="0">
                                          <p:val>
                                            <p:strVal val="#ppt_y"/>
                                          </p:val>
                                        </p:tav>
                                        <p:tav tm="100000">
                                          <p:val>
                                            <p:strVal val="#ppt_y"/>
                                          </p:val>
                                        </p:tav>
                                      </p:tavLst>
                                    </p:anim>
                                  </p:childTnLst>
                                </p:cTn>
                              </p:par>
                            </p:childTnLst>
                          </p:cTn>
                        </p:par>
                        <p:par>
                          <p:cTn id="78" fill="hold">
                            <p:stCondLst>
                              <p:cond delay="4000"/>
                            </p:stCondLst>
                            <p:childTnLst>
                              <p:par>
                                <p:cTn id="79" presetID="2" presetClass="entr" presetSubtype="8" fill="hold" grpId="0" nodeType="afterEffect">
                                  <p:stCondLst>
                                    <p:cond delay="0"/>
                                  </p:stCondLst>
                                  <p:childTnLst>
                                    <p:set>
                                      <p:cBhvr>
                                        <p:cTn id="80" dur="1" fill="hold">
                                          <p:stCondLst>
                                            <p:cond delay="0"/>
                                          </p:stCondLst>
                                        </p:cTn>
                                        <p:tgtEl>
                                          <p:spTgt spid="631833"/>
                                        </p:tgtEl>
                                        <p:attrNameLst>
                                          <p:attrName>style.visibility</p:attrName>
                                        </p:attrNameLst>
                                      </p:cBhvr>
                                      <p:to>
                                        <p:strVal val="visible"/>
                                      </p:to>
                                    </p:set>
                                    <p:anim calcmode="lin" valueType="num">
                                      <p:cBhvr additive="base">
                                        <p:cTn id="81" dur="500" fill="hold"/>
                                        <p:tgtEl>
                                          <p:spTgt spid="631833"/>
                                        </p:tgtEl>
                                        <p:attrNameLst>
                                          <p:attrName>ppt_x</p:attrName>
                                        </p:attrNameLst>
                                      </p:cBhvr>
                                      <p:tavLst>
                                        <p:tav tm="0">
                                          <p:val>
                                            <p:strVal val="0-#ppt_w/2"/>
                                          </p:val>
                                        </p:tav>
                                        <p:tav tm="100000">
                                          <p:val>
                                            <p:strVal val="#ppt_x"/>
                                          </p:val>
                                        </p:tav>
                                      </p:tavLst>
                                    </p:anim>
                                    <p:anim calcmode="lin" valueType="num">
                                      <p:cBhvr additive="base">
                                        <p:cTn id="82" dur="500" fill="hold"/>
                                        <p:tgtEl>
                                          <p:spTgt spid="631833"/>
                                        </p:tgtEl>
                                        <p:attrNameLst>
                                          <p:attrName>ppt_y</p:attrName>
                                        </p:attrNameLst>
                                      </p:cBhvr>
                                      <p:tavLst>
                                        <p:tav tm="0">
                                          <p:val>
                                            <p:strVal val="#ppt_y"/>
                                          </p:val>
                                        </p:tav>
                                        <p:tav tm="100000">
                                          <p:val>
                                            <p:strVal val="#ppt_y"/>
                                          </p:val>
                                        </p:tav>
                                      </p:tavLst>
                                    </p:anim>
                                  </p:childTnLst>
                                </p:cTn>
                              </p:par>
                            </p:childTnLst>
                          </p:cTn>
                        </p:par>
                        <p:par>
                          <p:cTn id="83" fill="hold">
                            <p:stCondLst>
                              <p:cond delay="4500"/>
                            </p:stCondLst>
                            <p:childTnLst>
                              <p:par>
                                <p:cTn id="84" presetID="2" presetClass="entr" presetSubtype="8" fill="hold" grpId="0" nodeType="afterEffect">
                                  <p:stCondLst>
                                    <p:cond delay="0"/>
                                  </p:stCondLst>
                                  <p:childTnLst>
                                    <p:set>
                                      <p:cBhvr>
                                        <p:cTn id="85" dur="1" fill="hold">
                                          <p:stCondLst>
                                            <p:cond delay="0"/>
                                          </p:stCondLst>
                                        </p:cTn>
                                        <p:tgtEl>
                                          <p:spTgt spid="631832"/>
                                        </p:tgtEl>
                                        <p:attrNameLst>
                                          <p:attrName>style.visibility</p:attrName>
                                        </p:attrNameLst>
                                      </p:cBhvr>
                                      <p:to>
                                        <p:strVal val="visible"/>
                                      </p:to>
                                    </p:set>
                                    <p:anim calcmode="lin" valueType="num">
                                      <p:cBhvr additive="base">
                                        <p:cTn id="86" dur="500" fill="hold"/>
                                        <p:tgtEl>
                                          <p:spTgt spid="631832"/>
                                        </p:tgtEl>
                                        <p:attrNameLst>
                                          <p:attrName>ppt_x</p:attrName>
                                        </p:attrNameLst>
                                      </p:cBhvr>
                                      <p:tavLst>
                                        <p:tav tm="0">
                                          <p:val>
                                            <p:strVal val="0-#ppt_w/2"/>
                                          </p:val>
                                        </p:tav>
                                        <p:tav tm="100000">
                                          <p:val>
                                            <p:strVal val="#ppt_x"/>
                                          </p:val>
                                        </p:tav>
                                      </p:tavLst>
                                    </p:anim>
                                    <p:anim calcmode="lin" valueType="num">
                                      <p:cBhvr additive="base">
                                        <p:cTn id="87" dur="500" fill="hold"/>
                                        <p:tgtEl>
                                          <p:spTgt spid="631832"/>
                                        </p:tgtEl>
                                        <p:attrNameLst>
                                          <p:attrName>ppt_y</p:attrName>
                                        </p:attrNameLst>
                                      </p:cBhvr>
                                      <p:tavLst>
                                        <p:tav tm="0">
                                          <p:val>
                                            <p:strVal val="#ppt_y"/>
                                          </p:val>
                                        </p:tav>
                                        <p:tav tm="100000">
                                          <p:val>
                                            <p:strVal val="#ppt_y"/>
                                          </p:val>
                                        </p:tav>
                                      </p:tavLst>
                                    </p:anim>
                                  </p:childTnLst>
                                </p:cTn>
                              </p:par>
                            </p:childTnLst>
                          </p:cTn>
                        </p:par>
                        <p:par>
                          <p:cTn id="88" fill="hold">
                            <p:stCondLst>
                              <p:cond delay="5000"/>
                            </p:stCondLst>
                            <p:childTnLst>
                              <p:par>
                                <p:cTn id="89" presetID="2" presetClass="entr" presetSubtype="8" fill="hold" grpId="0" nodeType="afterEffect">
                                  <p:stCondLst>
                                    <p:cond delay="0"/>
                                  </p:stCondLst>
                                  <p:childTnLst>
                                    <p:set>
                                      <p:cBhvr>
                                        <p:cTn id="90" dur="1" fill="hold">
                                          <p:stCondLst>
                                            <p:cond delay="0"/>
                                          </p:stCondLst>
                                        </p:cTn>
                                        <p:tgtEl>
                                          <p:spTgt spid="631844"/>
                                        </p:tgtEl>
                                        <p:attrNameLst>
                                          <p:attrName>style.visibility</p:attrName>
                                        </p:attrNameLst>
                                      </p:cBhvr>
                                      <p:to>
                                        <p:strVal val="visible"/>
                                      </p:to>
                                    </p:set>
                                    <p:anim calcmode="lin" valueType="num">
                                      <p:cBhvr additive="base">
                                        <p:cTn id="91" dur="500" fill="hold"/>
                                        <p:tgtEl>
                                          <p:spTgt spid="631844"/>
                                        </p:tgtEl>
                                        <p:attrNameLst>
                                          <p:attrName>ppt_x</p:attrName>
                                        </p:attrNameLst>
                                      </p:cBhvr>
                                      <p:tavLst>
                                        <p:tav tm="0">
                                          <p:val>
                                            <p:strVal val="0-#ppt_w/2"/>
                                          </p:val>
                                        </p:tav>
                                        <p:tav tm="100000">
                                          <p:val>
                                            <p:strVal val="#ppt_x"/>
                                          </p:val>
                                        </p:tav>
                                      </p:tavLst>
                                    </p:anim>
                                    <p:anim calcmode="lin" valueType="num">
                                      <p:cBhvr additive="base">
                                        <p:cTn id="92" dur="500" fill="hold"/>
                                        <p:tgtEl>
                                          <p:spTgt spid="631844"/>
                                        </p:tgtEl>
                                        <p:attrNameLst>
                                          <p:attrName>ppt_y</p:attrName>
                                        </p:attrNameLst>
                                      </p:cBhvr>
                                      <p:tavLst>
                                        <p:tav tm="0">
                                          <p:val>
                                            <p:strVal val="#ppt_y"/>
                                          </p:val>
                                        </p:tav>
                                        <p:tav tm="100000">
                                          <p:val>
                                            <p:strVal val="#ppt_y"/>
                                          </p:val>
                                        </p:tav>
                                      </p:tavLst>
                                    </p:anim>
                                  </p:childTnLst>
                                </p:cTn>
                              </p:par>
                            </p:childTnLst>
                          </p:cTn>
                        </p:par>
                        <p:par>
                          <p:cTn id="93" fill="hold">
                            <p:stCondLst>
                              <p:cond delay="5500"/>
                            </p:stCondLst>
                            <p:childTnLst>
                              <p:par>
                                <p:cTn id="94" presetID="2" presetClass="entr" presetSubtype="8" fill="hold" grpId="0" nodeType="afterEffect">
                                  <p:stCondLst>
                                    <p:cond delay="0"/>
                                  </p:stCondLst>
                                  <p:childTnLst>
                                    <p:set>
                                      <p:cBhvr>
                                        <p:cTn id="95" dur="1" fill="hold">
                                          <p:stCondLst>
                                            <p:cond delay="0"/>
                                          </p:stCondLst>
                                        </p:cTn>
                                        <p:tgtEl>
                                          <p:spTgt spid="631838"/>
                                        </p:tgtEl>
                                        <p:attrNameLst>
                                          <p:attrName>style.visibility</p:attrName>
                                        </p:attrNameLst>
                                      </p:cBhvr>
                                      <p:to>
                                        <p:strVal val="visible"/>
                                      </p:to>
                                    </p:set>
                                    <p:anim calcmode="lin" valueType="num">
                                      <p:cBhvr additive="base">
                                        <p:cTn id="96" dur="500" fill="hold"/>
                                        <p:tgtEl>
                                          <p:spTgt spid="631838"/>
                                        </p:tgtEl>
                                        <p:attrNameLst>
                                          <p:attrName>ppt_x</p:attrName>
                                        </p:attrNameLst>
                                      </p:cBhvr>
                                      <p:tavLst>
                                        <p:tav tm="0">
                                          <p:val>
                                            <p:strVal val="0-#ppt_w/2"/>
                                          </p:val>
                                        </p:tav>
                                        <p:tav tm="100000">
                                          <p:val>
                                            <p:strVal val="#ppt_x"/>
                                          </p:val>
                                        </p:tav>
                                      </p:tavLst>
                                    </p:anim>
                                    <p:anim calcmode="lin" valueType="num">
                                      <p:cBhvr additive="base">
                                        <p:cTn id="97" dur="500" fill="hold"/>
                                        <p:tgtEl>
                                          <p:spTgt spid="631838"/>
                                        </p:tgtEl>
                                        <p:attrNameLst>
                                          <p:attrName>ppt_y</p:attrName>
                                        </p:attrNameLst>
                                      </p:cBhvr>
                                      <p:tavLst>
                                        <p:tav tm="0">
                                          <p:val>
                                            <p:strVal val="#ppt_y"/>
                                          </p:val>
                                        </p:tav>
                                        <p:tav tm="100000">
                                          <p:val>
                                            <p:strVal val="#ppt_y"/>
                                          </p:val>
                                        </p:tav>
                                      </p:tavLst>
                                    </p:anim>
                                  </p:childTnLst>
                                </p:cTn>
                              </p:par>
                            </p:childTnLst>
                          </p:cTn>
                        </p:par>
                        <p:par>
                          <p:cTn id="98" fill="hold">
                            <p:stCondLst>
                              <p:cond delay="6000"/>
                            </p:stCondLst>
                            <p:childTnLst>
                              <p:par>
                                <p:cTn id="99" presetID="2" presetClass="entr" presetSubtype="8" fill="hold" grpId="0" nodeType="afterEffect">
                                  <p:stCondLst>
                                    <p:cond delay="0"/>
                                  </p:stCondLst>
                                  <p:childTnLst>
                                    <p:set>
                                      <p:cBhvr>
                                        <p:cTn id="100" dur="1" fill="hold">
                                          <p:stCondLst>
                                            <p:cond delay="0"/>
                                          </p:stCondLst>
                                        </p:cTn>
                                        <p:tgtEl>
                                          <p:spTgt spid="631845"/>
                                        </p:tgtEl>
                                        <p:attrNameLst>
                                          <p:attrName>style.visibility</p:attrName>
                                        </p:attrNameLst>
                                      </p:cBhvr>
                                      <p:to>
                                        <p:strVal val="visible"/>
                                      </p:to>
                                    </p:set>
                                    <p:anim calcmode="lin" valueType="num">
                                      <p:cBhvr additive="base">
                                        <p:cTn id="101" dur="500" fill="hold"/>
                                        <p:tgtEl>
                                          <p:spTgt spid="631845"/>
                                        </p:tgtEl>
                                        <p:attrNameLst>
                                          <p:attrName>ppt_x</p:attrName>
                                        </p:attrNameLst>
                                      </p:cBhvr>
                                      <p:tavLst>
                                        <p:tav tm="0">
                                          <p:val>
                                            <p:strVal val="0-#ppt_w/2"/>
                                          </p:val>
                                        </p:tav>
                                        <p:tav tm="100000">
                                          <p:val>
                                            <p:strVal val="#ppt_x"/>
                                          </p:val>
                                        </p:tav>
                                      </p:tavLst>
                                    </p:anim>
                                    <p:anim calcmode="lin" valueType="num">
                                      <p:cBhvr additive="base">
                                        <p:cTn id="102" dur="500" fill="hold"/>
                                        <p:tgtEl>
                                          <p:spTgt spid="631845"/>
                                        </p:tgtEl>
                                        <p:attrNameLst>
                                          <p:attrName>ppt_y</p:attrName>
                                        </p:attrNameLst>
                                      </p:cBhvr>
                                      <p:tavLst>
                                        <p:tav tm="0">
                                          <p:val>
                                            <p:strVal val="#ppt_y"/>
                                          </p:val>
                                        </p:tav>
                                        <p:tav tm="100000">
                                          <p:val>
                                            <p:strVal val="#ppt_y"/>
                                          </p:val>
                                        </p:tav>
                                      </p:tavLst>
                                    </p:anim>
                                  </p:childTnLst>
                                </p:cTn>
                              </p:par>
                            </p:childTnLst>
                          </p:cTn>
                        </p:par>
                        <p:par>
                          <p:cTn id="103" fill="hold">
                            <p:stCondLst>
                              <p:cond delay="6500"/>
                            </p:stCondLst>
                            <p:childTnLst>
                              <p:par>
                                <p:cTn id="104" presetID="2" presetClass="entr" presetSubtype="8" fill="hold" grpId="0" nodeType="afterEffect">
                                  <p:stCondLst>
                                    <p:cond delay="0"/>
                                  </p:stCondLst>
                                  <p:childTnLst>
                                    <p:set>
                                      <p:cBhvr>
                                        <p:cTn id="105" dur="1" fill="hold">
                                          <p:stCondLst>
                                            <p:cond delay="0"/>
                                          </p:stCondLst>
                                        </p:cTn>
                                        <p:tgtEl>
                                          <p:spTgt spid="631839"/>
                                        </p:tgtEl>
                                        <p:attrNameLst>
                                          <p:attrName>style.visibility</p:attrName>
                                        </p:attrNameLst>
                                      </p:cBhvr>
                                      <p:to>
                                        <p:strVal val="visible"/>
                                      </p:to>
                                    </p:set>
                                    <p:anim calcmode="lin" valueType="num">
                                      <p:cBhvr additive="base">
                                        <p:cTn id="106" dur="500" fill="hold"/>
                                        <p:tgtEl>
                                          <p:spTgt spid="631839"/>
                                        </p:tgtEl>
                                        <p:attrNameLst>
                                          <p:attrName>ppt_x</p:attrName>
                                        </p:attrNameLst>
                                      </p:cBhvr>
                                      <p:tavLst>
                                        <p:tav tm="0">
                                          <p:val>
                                            <p:strVal val="0-#ppt_w/2"/>
                                          </p:val>
                                        </p:tav>
                                        <p:tav tm="100000">
                                          <p:val>
                                            <p:strVal val="#ppt_x"/>
                                          </p:val>
                                        </p:tav>
                                      </p:tavLst>
                                    </p:anim>
                                    <p:anim calcmode="lin" valueType="num">
                                      <p:cBhvr additive="base">
                                        <p:cTn id="107" dur="500" fill="hold"/>
                                        <p:tgtEl>
                                          <p:spTgt spid="631839"/>
                                        </p:tgtEl>
                                        <p:attrNameLst>
                                          <p:attrName>ppt_y</p:attrName>
                                        </p:attrNameLst>
                                      </p:cBhvr>
                                      <p:tavLst>
                                        <p:tav tm="0">
                                          <p:val>
                                            <p:strVal val="#ppt_y"/>
                                          </p:val>
                                        </p:tav>
                                        <p:tav tm="100000">
                                          <p:val>
                                            <p:strVal val="#ppt_y"/>
                                          </p:val>
                                        </p:tav>
                                      </p:tavLst>
                                    </p:anim>
                                  </p:childTnLst>
                                </p:cTn>
                              </p:par>
                            </p:childTnLst>
                          </p:cTn>
                        </p:par>
                        <p:par>
                          <p:cTn id="108" fill="hold">
                            <p:stCondLst>
                              <p:cond delay="7000"/>
                            </p:stCondLst>
                            <p:childTnLst>
                              <p:par>
                                <p:cTn id="109" presetID="2" presetClass="entr" presetSubtype="8" fill="hold" grpId="0" nodeType="afterEffect">
                                  <p:stCondLst>
                                    <p:cond delay="0"/>
                                  </p:stCondLst>
                                  <p:childTnLst>
                                    <p:set>
                                      <p:cBhvr>
                                        <p:cTn id="110" dur="1" fill="hold">
                                          <p:stCondLst>
                                            <p:cond delay="0"/>
                                          </p:stCondLst>
                                        </p:cTn>
                                        <p:tgtEl>
                                          <p:spTgt spid="631846"/>
                                        </p:tgtEl>
                                        <p:attrNameLst>
                                          <p:attrName>style.visibility</p:attrName>
                                        </p:attrNameLst>
                                      </p:cBhvr>
                                      <p:to>
                                        <p:strVal val="visible"/>
                                      </p:to>
                                    </p:set>
                                    <p:anim calcmode="lin" valueType="num">
                                      <p:cBhvr additive="base">
                                        <p:cTn id="111" dur="500" fill="hold"/>
                                        <p:tgtEl>
                                          <p:spTgt spid="631846"/>
                                        </p:tgtEl>
                                        <p:attrNameLst>
                                          <p:attrName>ppt_x</p:attrName>
                                        </p:attrNameLst>
                                      </p:cBhvr>
                                      <p:tavLst>
                                        <p:tav tm="0">
                                          <p:val>
                                            <p:strVal val="0-#ppt_w/2"/>
                                          </p:val>
                                        </p:tav>
                                        <p:tav tm="100000">
                                          <p:val>
                                            <p:strVal val="#ppt_x"/>
                                          </p:val>
                                        </p:tav>
                                      </p:tavLst>
                                    </p:anim>
                                    <p:anim calcmode="lin" valueType="num">
                                      <p:cBhvr additive="base">
                                        <p:cTn id="112" dur="500" fill="hold"/>
                                        <p:tgtEl>
                                          <p:spTgt spid="631846"/>
                                        </p:tgtEl>
                                        <p:attrNameLst>
                                          <p:attrName>ppt_y</p:attrName>
                                        </p:attrNameLst>
                                      </p:cBhvr>
                                      <p:tavLst>
                                        <p:tav tm="0">
                                          <p:val>
                                            <p:strVal val="#ppt_y"/>
                                          </p:val>
                                        </p:tav>
                                        <p:tav tm="100000">
                                          <p:val>
                                            <p:strVal val="#ppt_y"/>
                                          </p:val>
                                        </p:tav>
                                      </p:tavLst>
                                    </p:anim>
                                  </p:childTnLst>
                                </p:cTn>
                              </p:par>
                            </p:childTnLst>
                          </p:cTn>
                        </p:par>
                        <p:par>
                          <p:cTn id="113" fill="hold">
                            <p:stCondLst>
                              <p:cond delay="7500"/>
                            </p:stCondLst>
                            <p:childTnLst>
                              <p:par>
                                <p:cTn id="114" presetID="2" presetClass="entr" presetSubtype="8" fill="hold" grpId="0" nodeType="afterEffect">
                                  <p:stCondLst>
                                    <p:cond delay="0"/>
                                  </p:stCondLst>
                                  <p:childTnLst>
                                    <p:set>
                                      <p:cBhvr>
                                        <p:cTn id="115" dur="1" fill="hold">
                                          <p:stCondLst>
                                            <p:cond delay="0"/>
                                          </p:stCondLst>
                                        </p:cTn>
                                        <p:tgtEl>
                                          <p:spTgt spid="631842"/>
                                        </p:tgtEl>
                                        <p:attrNameLst>
                                          <p:attrName>style.visibility</p:attrName>
                                        </p:attrNameLst>
                                      </p:cBhvr>
                                      <p:to>
                                        <p:strVal val="visible"/>
                                      </p:to>
                                    </p:set>
                                    <p:anim calcmode="lin" valueType="num">
                                      <p:cBhvr additive="base">
                                        <p:cTn id="116" dur="500" fill="hold"/>
                                        <p:tgtEl>
                                          <p:spTgt spid="631842"/>
                                        </p:tgtEl>
                                        <p:attrNameLst>
                                          <p:attrName>ppt_x</p:attrName>
                                        </p:attrNameLst>
                                      </p:cBhvr>
                                      <p:tavLst>
                                        <p:tav tm="0">
                                          <p:val>
                                            <p:strVal val="0-#ppt_w/2"/>
                                          </p:val>
                                        </p:tav>
                                        <p:tav tm="100000">
                                          <p:val>
                                            <p:strVal val="#ppt_x"/>
                                          </p:val>
                                        </p:tav>
                                      </p:tavLst>
                                    </p:anim>
                                    <p:anim calcmode="lin" valueType="num">
                                      <p:cBhvr additive="base">
                                        <p:cTn id="117" dur="500" fill="hold"/>
                                        <p:tgtEl>
                                          <p:spTgt spid="631842"/>
                                        </p:tgtEl>
                                        <p:attrNameLst>
                                          <p:attrName>ppt_y</p:attrName>
                                        </p:attrNameLst>
                                      </p:cBhvr>
                                      <p:tavLst>
                                        <p:tav tm="0">
                                          <p:val>
                                            <p:strVal val="#ppt_y"/>
                                          </p:val>
                                        </p:tav>
                                        <p:tav tm="100000">
                                          <p:val>
                                            <p:strVal val="#ppt_y"/>
                                          </p:val>
                                        </p:tav>
                                      </p:tavLst>
                                    </p:anim>
                                  </p:childTnLst>
                                </p:cTn>
                              </p:par>
                            </p:childTnLst>
                          </p:cTn>
                        </p:par>
                        <p:par>
                          <p:cTn id="118" fill="hold">
                            <p:stCondLst>
                              <p:cond delay="8000"/>
                            </p:stCondLst>
                            <p:childTnLst>
                              <p:par>
                                <p:cTn id="119" presetID="2" presetClass="entr" presetSubtype="8" fill="hold" grpId="0" nodeType="afterEffect">
                                  <p:stCondLst>
                                    <p:cond delay="0"/>
                                  </p:stCondLst>
                                  <p:childTnLst>
                                    <p:set>
                                      <p:cBhvr>
                                        <p:cTn id="120" dur="1" fill="hold">
                                          <p:stCondLst>
                                            <p:cond delay="0"/>
                                          </p:stCondLst>
                                        </p:cTn>
                                        <p:tgtEl>
                                          <p:spTgt spid="631843"/>
                                        </p:tgtEl>
                                        <p:attrNameLst>
                                          <p:attrName>style.visibility</p:attrName>
                                        </p:attrNameLst>
                                      </p:cBhvr>
                                      <p:to>
                                        <p:strVal val="visible"/>
                                      </p:to>
                                    </p:set>
                                    <p:anim calcmode="lin" valueType="num">
                                      <p:cBhvr additive="base">
                                        <p:cTn id="121" dur="500" fill="hold"/>
                                        <p:tgtEl>
                                          <p:spTgt spid="631843"/>
                                        </p:tgtEl>
                                        <p:attrNameLst>
                                          <p:attrName>ppt_x</p:attrName>
                                        </p:attrNameLst>
                                      </p:cBhvr>
                                      <p:tavLst>
                                        <p:tav tm="0">
                                          <p:val>
                                            <p:strVal val="0-#ppt_w/2"/>
                                          </p:val>
                                        </p:tav>
                                        <p:tav tm="100000">
                                          <p:val>
                                            <p:strVal val="#ppt_x"/>
                                          </p:val>
                                        </p:tav>
                                      </p:tavLst>
                                    </p:anim>
                                    <p:anim calcmode="lin" valueType="num">
                                      <p:cBhvr additive="base">
                                        <p:cTn id="122" dur="500" fill="hold"/>
                                        <p:tgtEl>
                                          <p:spTgt spid="631843"/>
                                        </p:tgtEl>
                                        <p:attrNameLst>
                                          <p:attrName>ppt_y</p:attrName>
                                        </p:attrNameLst>
                                      </p:cBhvr>
                                      <p:tavLst>
                                        <p:tav tm="0">
                                          <p:val>
                                            <p:strVal val="#ppt_y"/>
                                          </p:val>
                                        </p:tav>
                                        <p:tav tm="100000">
                                          <p:val>
                                            <p:strVal val="#ppt_y"/>
                                          </p:val>
                                        </p:tav>
                                      </p:tavLst>
                                    </p:anim>
                                  </p:childTnLst>
                                </p:cTn>
                              </p:par>
                            </p:childTnLst>
                          </p:cTn>
                        </p:par>
                        <p:par>
                          <p:cTn id="123" fill="hold">
                            <p:stCondLst>
                              <p:cond delay="8500"/>
                            </p:stCondLst>
                            <p:childTnLst>
                              <p:par>
                                <p:cTn id="124" presetID="2" presetClass="entr" presetSubtype="8" fill="hold" grpId="0" nodeType="afterEffect">
                                  <p:stCondLst>
                                    <p:cond delay="0"/>
                                  </p:stCondLst>
                                  <p:childTnLst>
                                    <p:set>
                                      <p:cBhvr>
                                        <p:cTn id="125" dur="1" fill="hold">
                                          <p:stCondLst>
                                            <p:cond delay="0"/>
                                          </p:stCondLst>
                                        </p:cTn>
                                        <p:tgtEl>
                                          <p:spTgt spid="631847"/>
                                        </p:tgtEl>
                                        <p:attrNameLst>
                                          <p:attrName>style.visibility</p:attrName>
                                        </p:attrNameLst>
                                      </p:cBhvr>
                                      <p:to>
                                        <p:strVal val="visible"/>
                                      </p:to>
                                    </p:set>
                                    <p:anim calcmode="lin" valueType="num">
                                      <p:cBhvr additive="base">
                                        <p:cTn id="126" dur="500" fill="hold"/>
                                        <p:tgtEl>
                                          <p:spTgt spid="631847"/>
                                        </p:tgtEl>
                                        <p:attrNameLst>
                                          <p:attrName>ppt_x</p:attrName>
                                        </p:attrNameLst>
                                      </p:cBhvr>
                                      <p:tavLst>
                                        <p:tav tm="0">
                                          <p:val>
                                            <p:strVal val="0-#ppt_w/2"/>
                                          </p:val>
                                        </p:tav>
                                        <p:tav tm="100000">
                                          <p:val>
                                            <p:strVal val="#ppt_x"/>
                                          </p:val>
                                        </p:tav>
                                      </p:tavLst>
                                    </p:anim>
                                    <p:anim calcmode="lin" valueType="num">
                                      <p:cBhvr additive="base">
                                        <p:cTn id="127" dur="500" fill="hold"/>
                                        <p:tgtEl>
                                          <p:spTgt spid="631847"/>
                                        </p:tgtEl>
                                        <p:attrNameLst>
                                          <p:attrName>ppt_y</p:attrName>
                                        </p:attrNameLst>
                                      </p:cBhvr>
                                      <p:tavLst>
                                        <p:tav tm="0">
                                          <p:val>
                                            <p:strVal val="#ppt_y"/>
                                          </p:val>
                                        </p:tav>
                                        <p:tav tm="100000">
                                          <p:val>
                                            <p:strVal val="#ppt_y"/>
                                          </p:val>
                                        </p:tav>
                                      </p:tavLst>
                                    </p:anim>
                                  </p:childTnLst>
                                </p:cTn>
                              </p:par>
                            </p:childTnLst>
                          </p:cTn>
                        </p:par>
                        <p:par>
                          <p:cTn id="128" fill="hold">
                            <p:stCondLst>
                              <p:cond delay="9000"/>
                            </p:stCondLst>
                            <p:childTnLst>
                              <p:par>
                                <p:cTn id="129" presetID="2" presetClass="entr" presetSubtype="2" fill="hold" grpId="0" nodeType="afterEffect">
                                  <p:stCondLst>
                                    <p:cond delay="0"/>
                                  </p:stCondLst>
                                  <p:childTnLst>
                                    <p:set>
                                      <p:cBhvr>
                                        <p:cTn id="130" dur="1" fill="hold">
                                          <p:stCondLst>
                                            <p:cond delay="0"/>
                                          </p:stCondLst>
                                        </p:cTn>
                                        <p:tgtEl>
                                          <p:spTgt spid="631834"/>
                                        </p:tgtEl>
                                        <p:attrNameLst>
                                          <p:attrName>style.visibility</p:attrName>
                                        </p:attrNameLst>
                                      </p:cBhvr>
                                      <p:to>
                                        <p:strVal val="visible"/>
                                      </p:to>
                                    </p:set>
                                    <p:anim calcmode="lin" valueType="num">
                                      <p:cBhvr additive="base">
                                        <p:cTn id="131" dur="500" fill="hold"/>
                                        <p:tgtEl>
                                          <p:spTgt spid="631834"/>
                                        </p:tgtEl>
                                        <p:attrNameLst>
                                          <p:attrName>ppt_x</p:attrName>
                                        </p:attrNameLst>
                                      </p:cBhvr>
                                      <p:tavLst>
                                        <p:tav tm="0">
                                          <p:val>
                                            <p:strVal val="1+#ppt_w/2"/>
                                          </p:val>
                                        </p:tav>
                                        <p:tav tm="100000">
                                          <p:val>
                                            <p:strVal val="#ppt_x"/>
                                          </p:val>
                                        </p:tav>
                                      </p:tavLst>
                                    </p:anim>
                                    <p:anim calcmode="lin" valueType="num">
                                      <p:cBhvr additive="base">
                                        <p:cTn id="132" dur="500" fill="hold"/>
                                        <p:tgtEl>
                                          <p:spTgt spid="631834"/>
                                        </p:tgtEl>
                                        <p:attrNameLst>
                                          <p:attrName>ppt_y</p:attrName>
                                        </p:attrNameLst>
                                      </p:cBhvr>
                                      <p:tavLst>
                                        <p:tav tm="0">
                                          <p:val>
                                            <p:strVal val="#ppt_y"/>
                                          </p:val>
                                        </p:tav>
                                        <p:tav tm="100000">
                                          <p:val>
                                            <p:strVal val="#ppt_y"/>
                                          </p:val>
                                        </p:tav>
                                      </p:tavLst>
                                    </p:anim>
                                  </p:childTnLst>
                                </p:cTn>
                              </p:par>
                            </p:childTnLst>
                          </p:cTn>
                        </p:par>
                        <p:par>
                          <p:cTn id="133" fill="hold">
                            <p:stCondLst>
                              <p:cond delay="9500"/>
                            </p:stCondLst>
                            <p:childTnLst>
                              <p:par>
                                <p:cTn id="134" presetID="2" presetClass="entr" presetSubtype="2" fill="hold" grpId="0" nodeType="afterEffect">
                                  <p:stCondLst>
                                    <p:cond delay="0"/>
                                  </p:stCondLst>
                                  <p:childTnLst>
                                    <p:set>
                                      <p:cBhvr>
                                        <p:cTn id="135" dur="1" fill="hold">
                                          <p:stCondLst>
                                            <p:cond delay="0"/>
                                          </p:stCondLst>
                                        </p:cTn>
                                        <p:tgtEl>
                                          <p:spTgt spid="631835"/>
                                        </p:tgtEl>
                                        <p:attrNameLst>
                                          <p:attrName>style.visibility</p:attrName>
                                        </p:attrNameLst>
                                      </p:cBhvr>
                                      <p:to>
                                        <p:strVal val="visible"/>
                                      </p:to>
                                    </p:set>
                                    <p:anim calcmode="lin" valueType="num">
                                      <p:cBhvr additive="base">
                                        <p:cTn id="136" dur="500" fill="hold"/>
                                        <p:tgtEl>
                                          <p:spTgt spid="631835"/>
                                        </p:tgtEl>
                                        <p:attrNameLst>
                                          <p:attrName>ppt_x</p:attrName>
                                        </p:attrNameLst>
                                      </p:cBhvr>
                                      <p:tavLst>
                                        <p:tav tm="0">
                                          <p:val>
                                            <p:strVal val="1+#ppt_w/2"/>
                                          </p:val>
                                        </p:tav>
                                        <p:tav tm="100000">
                                          <p:val>
                                            <p:strVal val="#ppt_x"/>
                                          </p:val>
                                        </p:tav>
                                      </p:tavLst>
                                    </p:anim>
                                    <p:anim calcmode="lin" valueType="num">
                                      <p:cBhvr additive="base">
                                        <p:cTn id="137" dur="500" fill="hold"/>
                                        <p:tgtEl>
                                          <p:spTgt spid="631835"/>
                                        </p:tgtEl>
                                        <p:attrNameLst>
                                          <p:attrName>ppt_y</p:attrName>
                                        </p:attrNameLst>
                                      </p:cBhvr>
                                      <p:tavLst>
                                        <p:tav tm="0">
                                          <p:val>
                                            <p:strVal val="#ppt_y"/>
                                          </p:val>
                                        </p:tav>
                                        <p:tav tm="100000">
                                          <p:val>
                                            <p:strVal val="#ppt_y"/>
                                          </p:val>
                                        </p:tav>
                                      </p:tavLst>
                                    </p:anim>
                                  </p:childTnLst>
                                </p:cTn>
                              </p:par>
                            </p:childTnLst>
                          </p:cTn>
                        </p:par>
                        <p:par>
                          <p:cTn id="138" fill="hold">
                            <p:stCondLst>
                              <p:cond delay="10000"/>
                            </p:stCondLst>
                            <p:childTnLst>
                              <p:par>
                                <p:cTn id="139" presetID="2" presetClass="entr" presetSubtype="2" fill="hold" grpId="0" nodeType="afterEffect">
                                  <p:stCondLst>
                                    <p:cond delay="0"/>
                                  </p:stCondLst>
                                  <p:childTnLst>
                                    <p:set>
                                      <p:cBhvr>
                                        <p:cTn id="140" dur="1" fill="hold">
                                          <p:stCondLst>
                                            <p:cond delay="0"/>
                                          </p:stCondLst>
                                        </p:cTn>
                                        <p:tgtEl>
                                          <p:spTgt spid="631836"/>
                                        </p:tgtEl>
                                        <p:attrNameLst>
                                          <p:attrName>style.visibility</p:attrName>
                                        </p:attrNameLst>
                                      </p:cBhvr>
                                      <p:to>
                                        <p:strVal val="visible"/>
                                      </p:to>
                                    </p:set>
                                    <p:anim calcmode="lin" valueType="num">
                                      <p:cBhvr additive="base">
                                        <p:cTn id="141" dur="500" fill="hold"/>
                                        <p:tgtEl>
                                          <p:spTgt spid="631836"/>
                                        </p:tgtEl>
                                        <p:attrNameLst>
                                          <p:attrName>ppt_x</p:attrName>
                                        </p:attrNameLst>
                                      </p:cBhvr>
                                      <p:tavLst>
                                        <p:tav tm="0">
                                          <p:val>
                                            <p:strVal val="1+#ppt_w/2"/>
                                          </p:val>
                                        </p:tav>
                                        <p:tav tm="100000">
                                          <p:val>
                                            <p:strVal val="#ppt_x"/>
                                          </p:val>
                                        </p:tav>
                                      </p:tavLst>
                                    </p:anim>
                                    <p:anim calcmode="lin" valueType="num">
                                      <p:cBhvr additive="base">
                                        <p:cTn id="142" dur="500" fill="hold"/>
                                        <p:tgtEl>
                                          <p:spTgt spid="631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4" grpId="0" animBg="1"/>
      <p:bldP spid="631818" grpId="0" animBg="1"/>
      <p:bldP spid="631819" grpId="0" animBg="1"/>
      <p:bldP spid="631829" grpId="0" animBg="1"/>
      <p:bldP spid="631830" grpId="0" animBg="1"/>
      <p:bldP spid="631831" grpId="0" animBg="1"/>
      <p:bldP spid="631832" grpId="0" animBg="1"/>
      <p:bldP spid="631833" grpId="0" animBg="1"/>
      <p:bldP spid="631834" grpId="0" animBg="1"/>
      <p:bldP spid="631835" grpId="0" animBg="1"/>
      <p:bldP spid="631836" grpId="0" animBg="1"/>
      <p:bldP spid="631837" grpId="0" animBg="1"/>
      <p:bldP spid="631838" grpId="0" animBg="1"/>
      <p:bldP spid="631839" grpId="0" animBg="1"/>
      <p:bldP spid="631840" grpId="0" animBg="1"/>
      <p:bldP spid="631841" grpId="0" animBg="1"/>
      <p:bldP spid="631842" grpId="0" animBg="1"/>
      <p:bldP spid="631843" grpId="0" animBg="1"/>
      <p:bldP spid="631844" grpId="0"/>
      <p:bldP spid="631845" grpId="0"/>
      <p:bldP spid="631846" grpId="0"/>
      <p:bldP spid="631847" grpId="0"/>
      <p:bldP spid="631848" grpId="0"/>
      <p:bldP spid="631849" grpId="0"/>
      <p:bldP spid="631850" grpId="0"/>
      <p:bldP spid="43"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latin typeface="Times New Roman" panose="02020603050405020304" pitchFamily="18" charset="0"/>
              </a:rPr>
              <a:t>第八章 防火墙</a:t>
            </a:r>
            <a:endParaRPr lang="zh-CN" altLang="en-US"/>
          </a:p>
        </p:txBody>
      </p:sp>
      <p:sp>
        <p:nvSpPr>
          <p:cNvPr id="6" name="副标题 5"/>
          <p:cNvSpPr>
            <a:spLocks noGrp="1"/>
          </p:cNvSpPr>
          <p:nvPr>
            <p:ph type="subTitle" idx="1"/>
          </p:nvPr>
        </p:nvSpPr>
        <p:spPr/>
        <p:txBody>
          <a:bodyPr/>
          <a:lstStyle/>
          <a:p>
            <a:endParaRPr lang="zh-CN" altLang="en-US"/>
          </a:p>
        </p:txBody>
      </p:sp>
      <p:sp>
        <p:nvSpPr>
          <p:cNvPr id="25602" name="灯片编号占位符 3"/>
          <p:cNvSpPr>
            <a:spLocks noGrp="1"/>
          </p:cNvSpPr>
          <p:nvPr>
            <p:ph type="sldNum" sz="quarter" idx="4294967295"/>
          </p:nvPr>
        </p:nvSpPr>
        <p:spPr>
          <a:xfrm>
            <a:off x="0" y="6408738"/>
            <a:ext cx="511175" cy="449262"/>
          </a:xfrm>
        </p:spPr>
        <p:txBody>
          <a:bodyPr/>
          <a:lstStyle/>
          <a:p>
            <a:fld id="{AA70D8B4-B644-4C25-9437-2F2F54FB41A4}" type="slidenum">
              <a:rPr lang="en-US" altLang="zh-CN"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idx="1"/>
          </p:nvPr>
        </p:nvSpPr>
        <p:spPr/>
        <p:txBody>
          <a:bodyPr/>
          <a:lstStyle/>
          <a:p>
            <a:pPr eaLnBrk="1" hangingPunct="1"/>
            <a:r>
              <a:rPr lang="zh-CN" altLang="en-US" smtClean="0"/>
              <a:t>防火墙</a:t>
            </a:r>
            <a:endParaRPr lang="en-US" altLang="zh-CN" smtClean="0"/>
          </a:p>
          <a:p>
            <a:pPr eaLnBrk="1" hangingPunct="1"/>
            <a:r>
              <a:rPr lang="en-US" altLang="zh-CN" smtClean="0"/>
              <a:t>IDS</a:t>
            </a:r>
            <a:endParaRPr lang="en-US" altLang="zh-CN" smtClean="0"/>
          </a:p>
          <a:p>
            <a:pPr eaLnBrk="1" hangingPunct="1"/>
            <a:r>
              <a:rPr lang="zh-CN" altLang="en-US" smtClean="0"/>
              <a:t>防病毒 </a:t>
            </a:r>
            <a:endParaRPr lang="zh-CN" altLang="en-US" smtClean="0"/>
          </a:p>
        </p:txBody>
      </p:sp>
      <p:sp>
        <p:nvSpPr>
          <p:cNvPr id="328706" name="Rectangle 2"/>
          <p:cNvSpPr>
            <a:spLocks noGrp="1" noChangeArrowheads="1"/>
          </p:cNvSpPr>
          <p:nvPr>
            <p:ph type="title"/>
          </p:nvPr>
        </p:nvSpPr>
        <p:spPr/>
        <p:txBody>
          <a:bodyPr/>
          <a:lstStyle/>
          <a:p>
            <a:pPr eaLnBrk="1" fontAlgn="auto" hangingPunct="1">
              <a:spcAft>
                <a:spcPts val="0"/>
              </a:spcAft>
              <a:defRPr/>
            </a:pPr>
            <a:r>
              <a:rPr lang="zh-CN" altLang="en-US" smtClean="0"/>
              <a:t>网络安全“老三样”</a:t>
            </a:r>
            <a:endParaRPr lang="zh-CN" altLang="zh-CN"/>
          </a:p>
        </p:txBody>
      </p:sp>
      <p:sp>
        <p:nvSpPr>
          <p:cNvPr id="27650" name="日期占位符 3"/>
          <p:cNvSpPr>
            <a:spLocks noGrp="1"/>
          </p:cNvSpPr>
          <p:nvPr>
            <p:ph type="dt" sz="half" idx="2"/>
          </p:nvPr>
        </p:nvSpPr>
        <p:spPr bwMode="auto">
          <a:noFill/>
          <a:ln>
            <a:miter lim="800000"/>
          </a:ln>
        </p:spPr>
        <p:txBody>
          <a:bodyPr wrap="square" lIns="91440" tIns="45720" rIns="91440" bIns="45720" numCol="1" anchorCtr="0" compatLnSpc="1"/>
          <a:lstStyle/>
          <a:p>
            <a:fld id="{9712050D-EC14-4F98-9B1A-CC9E7F46FBC8}" type="datetime1">
              <a:rPr lang="zh-CN" altLang="en-US" smtClean="0"/>
            </a:fld>
            <a:endParaRPr lang="en-US" altLang="zh-CN" smtClean="0"/>
          </a:p>
        </p:txBody>
      </p:sp>
      <p:sp>
        <p:nvSpPr>
          <p:cNvPr id="27651"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smtClean="0"/>
              <a:t>Copyright</a:t>
            </a:r>
            <a:r>
              <a:rPr lang="en-US" altLang="zh-CN" smtClean="0">
                <a:latin typeface="宋体" pitchFamily="2" charset="-122"/>
              </a:rPr>
              <a:t>©</a:t>
            </a:r>
            <a:r>
              <a:rPr lang="zh-CN" altLang="en-US" smtClean="0"/>
              <a:t>电子科技大学计算机学院</a:t>
            </a:r>
            <a:endParaRPr lang="zh-CN" altLang="en-US" smtClean="0"/>
          </a:p>
        </p:txBody>
      </p:sp>
      <p:sp>
        <p:nvSpPr>
          <p:cNvPr id="27652"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3823D4E7-FEC8-4636-A854-52E5023E4E0C}" type="slidenum">
              <a:rPr lang="en-US" altLang="zh-CN" smtClean="0"/>
            </a:fld>
            <a:endParaRPr lang="en-US" altLang="zh-CN" smtClean="0"/>
          </a:p>
        </p:txBody>
      </p:sp>
      <p:pic>
        <p:nvPicPr>
          <p:cNvPr id="13316" name="Picture 4" descr="IDC：天融信防火墙市占20.9%领跑中国信息安全市场"/>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1819" y="3470770"/>
            <a:ext cx="3286125" cy="336232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images.51cto.com/files/uploadimg/20130326/09464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007356"/>
            <a:ext cx="4762500" cy="27146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1201014617_ddvip_692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052736"/>
            <a:ext cx="4104308" cy="2143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8"/>
                                        </p:tgtEl>
                                        <p:attrNameLst>
                                          <p:attrName>style.visibility</p:attrName>
                                        </p:attrNameLst>
                                      </p:cBhvr>
                                      <p:to>
                                        <p:strVal val="visible"/>
                                      </p:to>
                                    </p:set>
                                    <p:anim calcmode="lin" valueType="num">
                                      <p:cBhvr additive="base">
                                        <p:cTn id="13" dur="500" fill="hold"/>
                                        <p:tgtEl>
                                          <p:spTgt spid="13318"/>
                                        </p:tgtEl>
                                        <p:attrNameLst>
                                          <p:attrName>ppt_x</p:attrName>
                                        </p:attrNameLst>
                                      </p:cBhvr>
                                      <p:tavLst>
                                        <p:tav tm="0">
                                          <p:val>
                                            <p:strVal val="#ppt_x"/>
                                          </p:val>
                                        </p:tav>
                                        <p:tav tm="100000">
                                          <p:val>
                                            <p:strVal val="#ppt_x"/>
                                          </p:val>
                                        </p:tav>
                                      </p:tavLst>
                                    </p:anim>
                                    <p:anim calcmode="lin" valueType="num">
                                      <p:cBhvr additive="base">
                                        <p:cTn id="14"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6"/>
                                        </p:tgtEl>
                                        <p:attrNameLst>
                                          <p:attrName>style.visibility</p:attrName>
                                        </p:attrNameLst>
                                      </p:cBhvr>
                                      <p:to>
                                        <p:strVal val="visible"/>
                                      </p:to>
                                    </p:set>
                                    <p:anim calcmode="lin" valueType="num">
                                      <p:cBhvr additive="base">
                                        <p:cTn id="19" dur="500" fill="hold"/>
                                        <p:tgtEl>
                                          <p:spTgt spid="13316"/>
                                        </p:tgtEl>
                                        <p:attrNameLst>
                                          <p:attrName>ppt_x</p:attrName>
                                        </p:attrNameLst>
                                      </p:cBhvr>
                                      <p:tavLst>
                                        <p:tav tm="0">
                                          <p:val>
                                            <p:strVal val="#ppt_x"/>
                                          </p:val>
                                        </p:tav>
                                        <p:tav tm="100000">
                                          <p:val>
                                            <p:strVal val="#ppt_x"/>
                                          </p:val>
                                        </p:tav>
                                      </p:tavLst>
                                    </p:anim>
                                    <p:anim calcmode="lin" valueType="num">
                                      <p:cBhvr additive="base">
                                        <p:cTn id="20"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57200" y="1481329"/>
            <a:ext cx="8229600" cy="3387831"/>
          </a:xfrm>
        </p:spPr>
        <p:txBody>
          <a:bodyPr>
            <a:normAutofit fontScale="92500" lnSpcReduction="20000"/>
          </a:bodyPr>
          <a:lstStyle/>
          <a:p>
            <a:r>
              <a:rPr lang="zh-CN" altLang="en-US" dirty="0" smtClean="0"/>
              <a:t>高级网络访问控制设备（一系列部件的组合）</a:t>
            </a:r>
            <a:endParaRPr lang="en-US" altLang="zh-CN" dirty="0" smtClean="0"/>
          </a:p>
          <a:p>
            <a:pPr lvl="1"/>
            <a:r>
              <a:rPr lang="zh-CN" altLang="en-US" dirty="0" smtClean="0"/>
              <a:t>位置：位于不同网络安全域之间</a:t>
            </a:r>
            <a:endParaRPr lang="en-US" altLang="zh-CN" dirty="0" smtClean="0"/>
          </a:p>
          <a:p>
            <a:pPr lvl="2"/>
            <a:r>
              <a:rPr lang="zh-CN" altLang="en-US" dirty="0" smtClean="0"/>
              <a:t>可信</a:t>
            </a:r>
            <a:r>
              <a:rPr lang="zh-CN" altLang="en-US" dirty="0"/>
              <a:t>（内部</a:t>
            </a:r>
            <a:r>
              <a:rPr lang="zh-CN" altLang="en-US" dirty="0" smtClean="0"/>
              <a:t>）</a:t>
            </a:r>
            <a:r>
              <a:rPr lang="zh-CN" altLang="en-US" dirty="0"/>
              <a:t>网络</a:t>
            </a:r>
            <a:r>
              <a:rPr lang="zh-CN" altLang="en-US" dirty="0" smtClean="0"/>
              <a:t>与</a:t>
            </a:r>
            <a:r>
              <a:rPr lang="zh-CN" altLang="en-US" dirty="0"/>
              <a:t>不可信</a:t>
            </a:r>
            <a:r>
              <a:rPr lang="zh-CN" altLang="en-US" dirty="0" smtClean="0"/>
              <a:t>（外部）网络</a:t>
            </a:r>
            <a:endParaRPr lang="en-US" altLang="zh-CN" dirty="0" smtClean="0"/>
          </a:p>
          <a:p>
            <a:pPr lvl="1"/>
            <a:r>
              <a:rPr lang="zh-CN" altLang="en-US" dirty="0" smtClean="0"/>
              <a:t>功能：唯一通道，执行访问控制策略</a:t>
            </a:r>
            <a:endParaRPr lang="en-US" altLang="zh-CN" dirty="0" smtClean="0"/>
          </a:p>
          <a:p>
            <a:pPr lvl="2"/>
            <a:r>
              <a:rPr lang="zh-CN" altLang="en-US" dirty="0" smtClean="0"/>
              <a:t>允许、拒绝、监视、记录进出网络的访问行为</a:t>
            </a:r>
            <a:endParaRPr lang="en-US" altLang="zh-CN" dirty="0" smtClean="0"/>
          </a:p>
          <a:p>
            <a:pPr lvl="2"/>
            <a:r>
              <a:rPr lang="zh-CN" altLang="en-US" dirty="0" smtClean="0"/>
              <a:t>只有经过授权的流量才可以通过防火墙</a:t>
            </a:r>
            <a:endParaRPr lang="en-US" altLang="zh-CN" dirty="0" smtClean="0"/>
          </a:p>
          <a:p>
            <a:pPr lvl="1"/>
            <a:r>
              <a:rPr lang="zh-CN" altLang="en-US" dirty="0" smtClean="0"/>
              <a:t>目的：防止外部网络用户以非法手段进入内部网络访问内部网络资源，保护内部网络操作环境。</a:t>
            </a:r>
            <a:endParaRPr lang="en-US" altLang="zh-CN" dirty="0" smtClean="0"/>
          </a:p>
          <a:p>
            <a:r>
              <a:rPr lang="zh-CN" altLang="en-US" dirty="0" smtClean="0"/>
              <a:t>类似：门禁、门卫。 </a:t>
            </a:r>
            <a:endParaRPr lang="zh-CN" altLang="en-US" dirty="0" smtClean="0"/>
          </a:p>
          <a:p>
            <a:endParaRPr lang="en-US" altLang="zh-CN" dirty="0" smtClean="0"/>
          </a:p>
          <a:p>
            <a:endParaRPr lang="zh-CN" altLang="en-US" dirty="0" smtClean="0"/>
          </a:p>
          <a:p>
            <a:endParaRPr lang="zh-CN" altLang="en-US" dirty="0" smtClean="0"/>
          </a:p>
        </p:txBody>
      </p:sp>
      <p:sp>
        <p:nvSpPr>
          <p:cNvPr id="100354" name="Rectangle 2"/>
          <p:cNvSpPr>
            <a:spLocks noGrp="1" noChangeArrowheads="1"/>
          </p:cNvSpPr>
          <p:nvPr>
            <p:ph type="title"/>
          </p:nvPr>
        </p:nvSpPr>
        <p:spPr/>
        <p:txBody>
          <a:bodyPr/>
          <a:lstStyle/>
          <a:p>
            <a:r>
              <a:rPr lang="zh-CN" altLang="en-US" smtClean="0"/>
              <a:t>防火墙概念</a:t>
            </a:r>
            <a:r>
              <a:rPr lang="en-US" altLang="zh-CN" smtClean="0"/>
              <a:t>——</a:t>
            </a:r>
            <a:r>
              <a:rPr lang="zh-CN" altLang="en-US" smtClean="0"/>
              <a:t>实意</a:t>
            </a:r>
            <a:endParaRPr lang="zh-CN" altLang="en-US"/>
          </a:p>
        </p:txBody>
      </p:sp>
      <p:sp>
        <p:nvSpPr>
          <p:cNvPr id="30722" name="日期占位符 4"/>
          <p:cNvSpPr>
            <a:spLocks noGrp="1"/>
          </p:cNvSpPr>
          <p:nvPr>
            <p:ph type="dt" sz="half" idx="2"/>
          </p:nvPr>
        </p:nvSpPr>
        <p:spPr/>
        <p:txBody>
          <a:bodyPr/>
          <a:lstStyle/>
          <a:p>
            <a:fld id="{9BB389D7-936E-4C30-8901-DFC70A37DF75}" type="datetime1">
              <a:rPr lang="zh-CN" altLang="en-US" smtClean="0"/>
            </a:fld>
            <a:endParaRPr lang="en-US" altLang="zh-CN" smtClean="0"/>
          </a:p>
        </p:txBody>
      </p:sp>
      <p:sp>
        <p:nvSpPr>
          <p:cNvPr id="30723" name="页脚占位符 5"/>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30724" name="灯片编号占位符 6"/>
          <p:cNvSpPr>
            <a:spLocks noGrp="1"/>
          </p:cNvSpPr>
          <p:nvPr>
            <p:ph type="sldNum" sz="quarter" idx="4"/>
          </p:nvPr>
        </p:nvSpPr>
        <p:spPr/>
        <p:txBody>
          <a:bodyPr/>
          <a:lstStyle/>
          <a:p>
            <a:fld id="{1216E006-3F00-42E8-9D24-CAE3FE94BD1C}" type="slidenum">
              <a:rPr lang="en-US" altLang="zh-CN" smtClean="0"/>
            </a:fld>
            <a:endParaRPr lang="en-US" altLang="zh-CN" smtClean="0"/>
          </a:p>
        </p:txBody>
      </p:sp>
      <p:graphicFrame>
        <p:nvGraphicFramePr>
          <p:cNvPr id="9" name="对象 8"/>
          <p:cNvGraphicFramePr>
            <a:graphicFrameLocks noChangeAspect="1"/>
          </p:cNvGraphicFramePr>
          <p:nvPr/>
        </p:nvGraphicFramePr>
        <p:xfrm>
          <a:off x="539552" y="4355926"/>
          <a:ext cx="8172450" cy="2457450"/>
        </p:xfrm>
        <a:graphic>
          <a:graphicData uri="http://schemas.openxmlformats.org/presentationml/2006/ole">
            <mc:AlternateContent xmlns:mc="http://schemas.openxmlformats.org/markup-compatibility/2006">
              <mc:Choice xmlns:v="urn:schemas-microsoft-com:vml" Requires="v">
                <p:oleObj spid="_x0000_s4112" name="" r:id="rId1" imgW="3189605" imgH="958850" progId="Visio.Drawing.11">
                  <p:embed/>
                </p:oleObj>
              </mc:Choice>
              <mc:Fallback>
                <p:oleObj name="" r:id="rId1" imgW="3189605" imgH="958850" progId="Visio.Drawing.11">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355926"/>
                        <a:ext cx="8172450" cy="245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mtClean="0"/>
              <a:t>访问控制</a:t>
            </a:r>
            <a:endParaRPr lang="zh-CN" altLang="en-US" smtClean="0"/>
          </a:p>
          <a:p>
            <a:pPr lvl="1"/>
            <a:r>
              <a:rPr lang="zh-CN" altLang="en-US" smtClean="0"/>
              <a:t>服务控制，确定哪些服务可以被访问</a:t>
            </a:r>
            <a:endParaRPr lang="zh-CN" altLang="en-US" smtClean="0"/>
          </a:p>
          <a:p>
            <a:pPr lvl="1"/>
            <a:r>
              <a:rPr lang="zh-CN" altLang="en-US" smtClean="0"/>
              <a:t>方向控制，对于特定的服务，可以确定允许哪个方向能够通过防火墙</a:t>
            </a:r>
            <a:endParaRPr lang="zh-CN" altLang="en-US" smtClean="0"/>
          </a:p>
          <a:p>
            <a:pPr lvl="1"/>
            <a:r>
              <a:rPr lang="zh-CN" altLang="en-US" smtClean="0"/>
              <a:t>行为控制，控制一个特定的服务的行为</a:t>
            </a:r>
            <a:endParaRPr lang="zh-CN" altLang="en-US" smtClean="0"/>
          </a:p>
          <a:p>
            <a:r>
              <a:rPr lang="zh-CN" altLang="en-US" smtClean="0"/>
              <a:t>监视</a:t>
            </a:r>
            <a:endParaRPr lang="en-US" altLang="zh-CN" smtClean="0"/>
          </a:p>
          <a:p>
            <a:pPr lvl="1"/>
            <a:r>
              <a:rPr lang="zh-CN" altLang="en-US"/>
              <a:t>日志、</a:t>
            </a:r>
            <a:r>
              <a:rPr lang="zh-CN" altLang="en-US" smtClean="0"/>
              <a:t>审计、报警、甚至计费</a:t>
            </a:r>
            <a:r>
              <a:rPr lang="zh-CN" altLang="en-US"/>
              <a:t>功能</a:t>
            </a:r>
            <a:endParaRPr lang="zh-CN" altLang="en-US"/>
          </a:p>
          <a:p>
            <a:r>
              <a:rPr lang="zh-CN" altLang="en-US" smtClean="0"/>
              <a:t>地址转换</a:t>
            </a:r>
            <a:endParaRPr lang="en-US" altLang="zh-CN" smtClean="0"/>
          </a:p>
          <a:p>
            <a:r>
              <a:rPr lang="zh-CN" altLang="en-US" smtClean="0"/>
              <a:t>安全功能实现平台：</a:t>
            </a:r>
            <a:endParaRPr lang="en-US" altLang="zh-CN" smtClean="0"/>
          </a:p>
          <a:p>
            <a:pPr lvl="1"/>
            <a:r>
              <a:rPr lang="en-US" altLang="zh-CN" smtClean="0"/>
              <a:t>VPN</a:t>
            </a:r>
            <a:r>
              <a:rPr lang="zh-CN" altLang="en-US" smtClean="0"/>
              <a:t>、</a:t>
            </a:r>
            <a:r>
              <a:rPr lang="en-US" altLang="zh-CN" smtClean="0"/>
              <a:t>IPSec</a:t>
            </a:r>
            <a:endParaRPr lang="zh-CN" altLang="en-US"/>
          </a:p>
        </p:txBody>
      </p:sp>
      <p:sp>
        <p:nvSpPr>
          <p:cNvPr id="3" name="标题 2"/>
          <p:cNvSpPr>
            <a:spLocks noGrp="1"/>
          </p:cNvSpPr>
          <p:nvPr>
            <p:ph type="title"/>
          </p:nvPr>
        </p:nvSpPr>
        <p:spPr/>
        <p:txBody>
          <a:bodyPr/>
          <a:lstStyle/>
          <a:p>
            <a:r>
              <a:rPr lang="zh-CN" altLang="en-US" smtClean="0"/>
              <a:t>防火墙功能</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zh-CN" altLang="en-US" smtClean="0"/>
              <a:t>防火墙并不能为网络防范一切，也不应该把它作为对所有安全问题的一个最终解决方案</a:t>
            </a:r>
            <a:endParaRPr lang="zh-CN" altLang="en-US" smtClean="0"/>
          </a:p>
          <a:p>
            <a:pPr lvl="1"/>
            <a:r>
              <a:rPr lang="en-US" altLang="zh-CN" smtClean="0"/>
              <a:t>1</a:t>
            </a:r>
            <a:r>
              <a:rPr lang="zh-CN" altLang="en-US" smtClean="0"/>
              <a:t>）实现安全策略 </a:t>
            </a:r>
            <a:endParaRPr lang="zh-CN" altLang="en-US" smtClean="0"/>
          </a:p>
          <a:p>
            <a:pPr lvl="1"/>
            <a:r>
              <a:rPr lang="en-US" altLang="zh-CN" smtClean="0"/>
              <a:t>2</a:t>
            </a:r>
            <a:r>
              <a:rPr lang="zh-CN" altLang="en-US" smtClean="0"/>
              <a:t>）创建一个阻塞点</a:t>
            </a:r>
            <a:endParaRPr lang="zh-CN" altLang="en-US" smtClean="0"/>
          </a:p>
          <a:p>
            <a:pPr lvl="1"/>
            <a:r>
              <a:rPr lang="en-US" altLang="zh-CN" smtClean="0"/>
              <a:t>3</a:t>
            </a:r>
            <a:r>
              <a:rPr lang="zh-CN" altLang="en-US" smtClean="0"/>
              <a:t>）记录网络活动</a:t>
            </a:r>
            <a:endParaRPr lang="zh-CN" altLang="en-US" smtClean="0"/>
          </a:p>
          <a:p>
            <a:pPr lvl="1"/>
            <a:r>
              <a:rPr lang="en-US" altLang="zh-CN" smtClean="0"/>
              <a:t>4</a:t>
            </a:r>
            <a:r>
              <a:rPr lang="zh-CN" altLang="en-US" smtClean="0"/>
              <a:t>）限制网络暴露</a:t>
            </a:r>
            <a:endParaRPr lang="zh-CN" altLang="en-US"/>
          </a:p>
        </p:txBody>
      </p:sp>
      <p:sp>
        <p:nvSpPr>
          <p:cNvPr id="77826" name="Rectangle 2"/>
          <p:cNvSpPr>
            <a:spLocks noGrp="1" noChangeArrowheads="1"/>
          </p:cNvSpPr>
          <p:nvPr>
            <p:ph type="title"/>
          </p:nvPr>
        </p:nvSpPr>
        <p:spPr/>
        <p:txBody>
          <a:bodyPr/>
          <a:lstStyle/>
          <a:p>
            <a:r>
              <a:rPr lang="zh-CN" altLang="en-US" smtClean="0"/>
              <a:t>防火墙能做什么</a:t>
            </a:r>
            <a:endParaRPr lang="zh-CN" altLang="en-US"/>
          </a:p>
        </p:txBody>
      </p:sp>
    </p:spTree>
  </p:cSld>
  <p:clrMapOvr>
    <a:masterClrMapping/>
  </p:clrMapOvr>
  <p:transition spd="slow">
    <p:pull/>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smtClean="0"/>
              <a:t>可能被绕开，例如，在防火墙内部通过拨号出去</a:t>
            </a:r>
            <a:endParaRPr lang="zh-CN" altLang="en-US" smtClean="0"/>
          </a:p>
          <a:p>
            <a:r>
              <a:rPr lang="zh-CN" altLang="en-US" smtClean="0"/>
              <a:t>不能防范内部攻击</a:t>
            </a:r>
            <a:endParaRPr lang="en-US" altLang="zh-CN" smtClean="0"/>
          </a:p>
          <a:p>
            <a:pPr lvl="1"/>
            <a:r>
              <a:rPr lang="zh-CN" altLang="en-US" smtClean="0"/>
              <a:t>无法禁止内部人员将敏感数据拷贝到</a:t>
            </a:r>
            <a:r>
              <a:rPr lang="en-US" altLang="zh-CN" smtClean="0"/>
              <a:t>U</a:t>
            </a:r>
            <a:r>
              <a:rPr lang="zh-CN" altLang="en-US" smtClean="0"/>
              <a:t>盘上。</a:t>
            </a:r>
            <a:endParaRPr lang="en-US" altLang="zh-CN" smtClean="0"/>
          </a:p>
          <a:p>
            <a:r>
              <a:rPr lang="zh-CN" altLang="en-US" smtClean="0"/>
              <a:t>不能防范没有安全意识的管理员授予其些入侵者临时网络访问权限</a:t>
            </a:r>
            <a:endParaRPr lang="en-US" altLang="zh-CN" smtClean="0"/>
          </a:p>
          <a:p>
            <a:r>
              <a:rPr lang="zh-CN" altLang="en-US" smtClean="0"/>
              <a:t>不能防止传送被病毒感染的程序或者文件、邮件等</a:t>
            </a:r>
            <a:endParaRPr lang="en-US" altLang="zh-CN" smtClean="0"/>
          </a:p>
          <a:p>
            <a:pPr lvl="1"/>
            <a:r>
              <a:rPr lang="zh-CN" altLang="en-US" smtClean="0"/>
              <a:t>不对扫描文件</a:t>
            </a:r>
            <a:endParaRPr lang="zh-CN" altLang="en-US" smtClean="0"/>
          </a:p>
          <a:p>
            <a:r>
              <a:rPr lang="zh-CN" altLang="en-US" smtClean="0"/>
              <a:t>性能瓶颈、单点失效</a:t>
            </a:r>
            <a:endParaRPr lang="en-US" altLang="zh-CN" smtClean="0"/>
          </a:p>
          <a:p>
            <a:r>
              <a:rPr lang="zh-CN" altLang="en-US" smtClean="0"/>
              <a:t>不能防备新的网络安全问题。</a:t>
            </a:r>
            <a:endParaRPr lang="zh-CN" altLang="en-US" smtClean="0"/>
          </a:p>
          <a:p>
            <a:endParaRPr lang="zh-CN" altLang="en-US" smtClean="0"/>
          </a:p>
        </p:txBody>
      </p:sp>
      <p:sp>
        <p:nvSpPr>
          <p:cNvPr id="14338" name="Rectangle 2"/>
          <p:cNvSpPr>
            <a:spLocks noGrp="1" noChangeArrowheads="1"/>
          </p:cNvSpPr>
          <p:nvPr>
            <p:ph type="title"/>
          </p:nvPr>
        </p:nvSpPr>
        <p:spPr/>
        <p:txBody>
          <a:bodyPr/>
          <a:lstStyle/>
          <a:p>
            <a:r>
              <a:rPr lang="zh-CN" altLang="en-US" smtClean="0"/>
              <a:t>防火墙局限性</a:t>
            </a:r>
            <a:endParaRPr lang="zh-CN" altLang="en-US" smtClean="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48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048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04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smtClean="0"/>
              <a:t>第一代包过滤防火墙（</a:t>
            </a:r>
            <a:r>
              <a:rPr lang="en-US" altLang="zh-CN" smtClean="0"/>
              <a:t>Packet filter</a:t>
            </a:r>
            <a:r>
              <a:rPr lang="zh-CN" altLang="en-US" smtClean="0"/>
              <a:t>）</a:t>
            </a:r>
            <a:endParaRPr lang="en-US" altLang="zh-CN" smtClean="0"/>
          </a:p>
          <a:p>
            <a:pPr lvl="1"/>
            <a:r>
              <a:rPr lang="en-US" altLang="zh-CN" smtClean="0"/>
              <a:t>20</a:t>
            </a:r>
            <a:r>
              <a:rPr lang="zh-CN" altLang="en-US" smtClean="0"/>
              <a:t>世纪</a:t>
            </a:r>
            <a:r>
              <a:rPr lang="en-US" altLang="zh-CN" smtClean="0"/>
              <a:t>80</a:t>
            </a:r>
            <a:r>
              <a:rPr lang="zh-CN" altLang="en-US" smtClean="0"/>
              <a:t>年代，几乎与路由器同时出现，依附于路由器，随着网络安全重要性和性能要求的提高，逐渐发展为独立结构、功能的设备。 </a:t>
            </a:r>
            <a:endParaRPr lang="en-US" altLang="zh-CN" smtClean="0"/>
          </a:p>
          <a:p>
            <a:r>
              <a:rPr lang="zh-CN" altLang="en-US" smtClean="0"/>
              <a:t>第二代电路层防火墙</a:t>
            </a:r>
            <a:endParaRPr lang="en-US" altLang="zh-CN" smtClean="0"/>
          </a:p>
          <a:p>
            <a:pPr lvl="1"/>
            <a:r>
              <a:rPr lang="en-US" altLang="zh-CN" smtClean="0"/>
              <a:t>1989</a:t>
            </a:r>
            <a:r>
              <a:rPr lang="zh-CN" altLang="en-US" smtClean="0"/>
              <a:t>年，贝尔实验室</a:t>
            </a:r>
            <a:r>
              <a:rPr lang="en-US" altLang="zh-CN" smtClean="0"/>
              <a:t>Dave Presotto</a:t>
            </a:r>
            <a:r>
              <a:rPr lang="zh-CN" altLang="en-US" smtClean="0"/>
              <a:t>和</a:t>
            </a:r>
            <a:r>
              <a:rPr lang="en-US" altLang="zh-CN" smtClean="0"/>
              <a:t>Howard Trickey</a:t>
            </a:r>
            <a:r>
              <a:rPr lang="zh-CN" altLang="en-US" smtClean="0"/>
              <a:t>推出；</a:t>
            </a:r>
            <a:endParaRPr lang="en-US" altLang="zh-CN" smtClean="0"/>
          </a:p>
          <a:p>
            <a:r>
              <a:rPr lang="zh-CN" altLang="en-US" smtClean="0"/>
              <a:t>第三代应用层防火墙</a:t>
            </a:r>
            <a:endParaRPr lang="en-US" altLang="zh-CN" smtClean="0"/>
          </a:p>
          <a:p>
            <a:pPr lvl="1"/>
            <a:r>
              <a:rPr lang="en-US" altLang="zh-CN" smtClean="0"/>
              <a:t>20</a:t>
            </a:r>
            <a:r>
              <a:rPr lang="zh-CN" altLang="en-US" smtClean="0"/>
              <a:t>世纪</a:t>
            </a:r>
            <a:r>
              <a:rPr lang="en-US" altLang="zh-CN" smtClean="0"/>
              <a:t>90</a:t>
            </a:r>
            <a:r>
              <a:rPr lang="zh-CN" altLang="en-US" smtClean="0"/>
              <a:t>年代初，又叫做代理防火墙；</a:t>
            </a:r>
            <a:endParaRPr lang="en-US" altLang="zh-CN" smtClean="0"/>
          </a:p>
          <a:p>
            <a:r>
              <a:rPr lang="zh-CN" altLang="en-US" smtClean="0"/>
              <a:t>第四代状态检测防火墙（</a:t>
            </a:r>
            <a:r>
              <a:rPr lang="en-US" altLang="zh-CN" smtClean="0"/>
              <a:t>Stateful inspection</a:t>
            </a:r>
            <a:r>
              <a:rPr lang="zh-CN" altLang="en-US" smtClean="0"/>
              <a:t>）</a:t>
            </a:r>
            <a:endParaRPr lang="en-US" altLang="zh-CN" smtClean="0"/>
          </a:p>
          <a:p>
            <a:pPr lvl="1"/>
            <a:r>
              <a:rPr lang="en-US" altLang="zh-CN" smtClean="0"/>
              <a:t>1992</a:t>
            </a:r>
            <a:r>
              <a:rPr lang="zh-CN" altLang="en-US" smtClean="0"/>
              <a:t>年，</a:t>
            </a:r>
            <a:r>
              <a:rPr lang="en-US" altLang="zh-CN" smtClean="0"/>
              <a:t>USC</a:t>
            </a:r>
            <a:r>
              <a:rPr lang="zh-CN" altLang="en-US" smtClean="0"/>
              <a:t>信息科学院的</a:t>
            </a:r>
            <a:r>
              <a:rPr lang="en-US" altLang="zh-CN" smtClean="0"/>
              <a:t>BobBraden</a:t>
            </a:r>
            <a:r>
              <a:rPr lang="zh-CN" altLang="en-US" smtClean="0"/>
              <a:t>开发，基于动态包过滤（</a:t>
            </a:r>
            <a:r>
              <a:rPr lang="en-US" altLang="zh-CN" smtClean="0"/>
              <a:t>Dynamic packet filter</a:t>
            </a:r>
            <a:r>
              <a:rPr lang="zh-CN" altLang="en-US" smtClean="0"/>
              <a:t>）技术</a:t>
            </a:r>
            <a:endParaRPr lang="en-US" altLang="zh-CN" smtClean="0"/>
          </a:p>
          <a:p>
            <a:pPr lvl="1"/>
            <a:r>
              <a:rPr lang="en-US" altLang="zh-CN" smtClean="0"/>
              <a:t>1994</a:t>
            </a:r>
            <a:r>
              <a:rPr lang="zh-CN" altLang="en-US" smtClean="0"/>
              <a:t>年，以色列的</a:t>
            </a:r>
            <a:r>
              <a:rPr lang="en-US" altLang="zh-CN" smtClean="0"/>
              <a:t>CheckPoint</a:t>
            </a:r>
            <a:r>
              <a:rPr lang="zh-CN" altLang="en-US" smtClean="0"/>
              <a:t>公司商业化产品；</a:t>
            </a:r>
            <a:endParaRPr lang="en-US" altLang="zh-CN" smtClean="0"/>
          </a:p>
          <a:p>
            <a:r>
              <a:rPr lang="zh-CN" altLang="en-US" smtClean="0"/>
              <a:t>第五代自适应代理防火墙（</a:t>
            </a:r>
            <a:r>
              <a:rPr lang="en-US" altLang="zh-CN" smtClean="0"/>
              <a:t>Adaptive proxy</a:t>
            </a:r>
            <a:r>
              <a:rPr lang="zh-CN" altLang="en-US" smtClean="0"/>
              <a:t>）</a:t>
            </a:r>
            <a:endParaRPr lang="zh-CN" altLang="en-US" smtClean="0"/>
          </a:p>
          <a:p>
            <a:pPr lvl="1"/>
            <a:r>
              <a:rPr lang="en-US" altLang="zh-CN" smtClean="0"/>
              <a:t>1998</a:t>
            </a:r>
            <a:r>
              <a:rPr lang="zh-CN" altLang="en-US" smtClean="0"/>
              <a:t>年，</a:t>
            </a:r>
            <a:r>
              <a:rPr lang="en-US" altLang="zh-CN" smtClean="0"/>
              <a:t>NAI</a:t>
            </a:r>
            <a:r>
              <a:rPr lang="zh-CN" altLang="en-US" smtClean="0"/>
              <a:t>公司推出</a:t>
            </a:r>
            <a:endParaRPr lang="zh-CN" altLang="en-US"/>
          </a:p>
        </p:txBody>
      </p:sp>
      <p:sp>
        <p:nvSpPr>
          <p:cNvPr id="3" name="标题 2"/>
          <p:cNvSpPr>
            <a:spLocks noGrp="1"/>
          </p:cNvSpPr>
          <p:nvPr>
            <p:ph type="title"/>
          </p:nvPr>
        </p:nvSpPr>
        <p:spPr/>
        <p:txBody>
          <a:bodyPr/>
          <a:lstStyle/>
          <a:p>
            <a:r>
              <a:rPr lang="zh-CN" altLang="en-US" smtClean="0"/>
              <a:t>发展历程</a:t>
            </a:r>
            <a:r>
              <a:rPr lang="en-US" altLang="zh-CN" smtClean="0"/>
              <a:t>——</a:t>
            </a:r>
            <a:r>
              <a:rPr lang="zh-CN" altLang="en-US" smtClean="0"/>
              <a:t>基于功能划分</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smtClean="0"/>
              <a:t>包过滤</a:t>
            </a:r>
            <a:endParaRPr lang="zh-CN" altLang="en-US" smtClean="0"/>
          </a:p>
          <a:p>
            <a:r>
              <a:rPr lang="zh-CN" altLang="en-US" smtClean="0"/>
              <a:t>电路级网关</a:t>
            </a:r>
            <a:endParaRPr lang="en-US" altLang="zh-CN" smtClean="0"/>
          </a:p>
          <a:p>
            <a:r>
              <a:rPr lang="zh-CN" altLang="en-US" smtClean="0"/>
              <a:t>应用代理防火墙</a:t>
            </a:r>
            <a:endParaRPr lang="zh-CN" altLang="en-US" smtClean="0"/>
          </a:p>
          <a:p>
            <a:r>
              <a:rPr lang="zh-CN" altLang="en-US" smtClean="0"/>
              <a:t>状态检测包过滤防火墙</a:t>
            </a:r>
            <a:endParaRPr lang="zh-CN" altLang="en-US" smtClean="0"/>
          </a:p>
        </p:txBody>
      </p:sp>
      <p:sp>
        <p:nvSpPr>
          <p:cNvPr id="23554" name="Rectangle 2"/>
          <p:cNvSpPr>
            <a:spLocks noGrp="1" noChangeArrowheads="1"/>
          </p:cNvSpPr>
          <p:nvPr>
            <p:ph type="title"/>
          </p:nvPr>
        </p:nvSpPr>
        <p:spPr/>
        <p:txBody>
          <a:bodyPr/>
          <a:lstStyle/>
          <a:p>
            <a:r>
              <a:rPr lang="zh-CN" altLang="en-US" smtClean="0"/>
              <a:t>防火墙技术</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mtClean="0"/>
              <a:t>包过滤防火墙</a:t>
            </a:r>
            <a:r>
              <a:rPr lang="zh-CN" altLang="en-US"/>
              <a:t>层次</a:t>
            </a:r>
            <a:endParaRPr lang="zh-CN" altLang="en-US"/>
          </a:p>
        </p:txBody>
      </p:sp>
      <p:pic>
        <p:nvPicPr>
          <p:cNvPr id="1065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1628775"/>
            <a:ext cx="7704138" cy="4249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z="4400"/>
              <a:t>网络中存在的安全威胁</a:t>
            </a:r>
            <a:br>
              <a:rPr lang="zh-CN" altLang="en-US" sz="4400"/>
            </a:br>
            <a:endParaRPr lang="zh-CN" altLang="en-US"/>
          </a:p>
        </p:txBody>
      </p:sp>
      <p:grpSp>
        <p:nvGrpSpPr>
          <p:cNvPr id="6148" name="Group 4"/>
          <p:cNvGrpSpPr/>
          <p:nvPr/>
        </p:nvGrpSpPr>
        <p:grpSpPr bwMode="auto">
          <a:xfrm>
            <a:off x="468313" y="1676400"/>
            <a:ext cx="8218488" cy="4633913"/>
            <a:chOff x="343" y="960"/>
            <a:chExt cx="5177" cy="2919"/>
          </a:xfrm>
        </p:grpSpPr>
        <p:sp>
          <p:nvSpPr>
            <p:cNvPr id="6149" name="Oval 5"/>
            <p:cNvSpPr>
              <a:spLocks noChangeArrowheads="1"/>
            </p:cNvSpPr>
            <p:nvPr/>
          </p:nvSpPr>
          <p:spPr bwMode="auto">
            <a:xfrm>
              <a:off x="1392" y="1824"/>
              <a:ext cx="2880" cy="9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solidFill>
                    <a:srgbClr val="0F0272"/>
                  </a:solidFill>
                  <a:latin typeface="Times New Roman" panose="02020603050405020304" pitchFamily="18" charset="0"/>
                  <a:ea typeface="黑体" pitchFamily="49" charset="-122"/>
                </a:rPr>
                <a:t>网络</a:t>
              </a:r>
              <a:endParaRPr kumimoji="1" lang="zh-CN" altLang="en-US" sz="2400">
                <a:solidFill>
                  <a:srgbClr val="0F0272"/>
                </a:solidFill>
                <a:latin typeface="Times New Roman" panose="02020603050405020304" pitchFamily="18" charset="0"/>
              </a:endParaRPr>
            </a:p>
          </p:txBody>
        </p:sp>
        <p:sp>
          <p:nvSpPr>
            <p:cNvPr id="6150" name="Line 6"/>
            <p:cNvSpPr>
              <a:spLocks noChangeShapeType="1"/>
            </p:cNvSpPr>
            <p:nvPr/>
          </p:nvSpPr>
          <p:spPr bwMode="auto">
            <a:xfrm>
              <a:off x="2496" y="1584"/>
              <a:ext cx="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51" name="Object 7"/>
            <p:cNvGraphicFramePr>
              <a:graphicFrameLocks noChangeAspect="1"/>
            </p:cNvGraphicFramePr>
            <p:nvPr/>
          </p:nvGraphicFramePr>
          <p:xfrm>
            <a:off x="2208" y="1200"/>
            <a:ext cx="576" cy="384"/>
          </p:xfrm>
          <a:graphic>
            <a:graphicData uri="http://schemas.openxmlformats.org/presentationml/2006/ole">
              <mc:AlternateContent xmlns:mc="http://schemas.openxmlformats.org/markup-compatibility/2006">
                <mc:Choice xmlns:v="urn:schemas-microsoft-com:vml" Requires="v">
                  <p:oleObj spid="_x0000_s9272" name="剪辑" r:id="rId1" imgW="2287270" imgH="2155825" progId="">
                    <p:embed/>
                  </p:oleObj>
                </mc:Choice>
                <mc:Fallback>
                  <p:oleObj name="剪辑" r:id="rId1" imgW="2287270" imgH="2155825" progId="">
                    <p:embed/>
                    <p:pic>
                      <p:nvPicPr>
                        <p:cNvPr id="0" name="图片 92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1200"/>
                          <a:ext cx="57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8"/>
            <p:cNvGraphicFramePr>
              <a:graphicFrameLocks noChangeAspect="1"/>
            </p:cNvGraphicFramePr>
            <p:nvPr/>
          </p:nvGraphicFramePr>
          <p:xfrm>
            <a:off x="4080" y="1296"/>
            <a:ext cx="672" cy="426"/>
          </p:xfrm>
          <a:graphic>
            <a:graphicData uri="http://schemas.openxmlformats.org/presentationml/2006/ole">
              <mc:AlternateContent xmlns:mc="http://schemas.openxmlformats.org/markup-compatibility/2006">
                <mc:Choice xmlns:v="urn:schemas-microsoft-com:vml" Requires="v">
                  <p:oleObj spid="_x0000_s9273" name="剪辑" r:id="rId3" imgW="4046855" imgH="3352800" progId="">
                    <p:embed/>
                  </p:oleObj>
                </mc:Choice>
                <mc:Fallback>
                  <p:oleObj name="剪辑" r:id="rId3" imgW="4046855" imgH="3352800" progId="">
                    <p:embed/>
                    <p:pic>
                      <p:nvPicPr>
                        <p:cNvPr id="0" name="图片 92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 y="1296"/>
                          <a:ext cx="672"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Line 9"/>
            <p:cNvSpPr>
              <a:spLocks noChangeShapeType="1"/>
            </p:cNvSpPr>
            <p:nvPr/>
          </p:nvSpPr>
          <p:spPr bwMode="auto">
            <a:xfrm flipH="1">
              <a:off x="3840" y="1584"/>
              <a:ext cx="192"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54" name="Object 10"/>
            <p:cNvGraphicFramePr>
              <a:graphicFrameLocks noChangeAspect="1"/>
            </p:cNvGraphicFramePr>
            <p:nvPr/>
          </p:nvGraphicFramePr>
          <p:xfrm>
            <a:off x="4560" y="2208"/>
            <a:ext cx="913" cy="529"/>
          </p:xfrm>
          <a:graphic>
            <a:graphicData uri="http://schemas.openxmlformats.org/presentationml/2006/ole">
              <mc:AlternateContent xmlns:mc="http://schemas.openxmlformats.org/markup-compatibility/2006">
                <mc:Choice xmlns:v="urn:schemas-microsoft-com:vml" Requires="v">
                  <p:oleObj spid="_x0000_s9274" name="剪辑" r:id="rId5" imgW="2287270" imgH="1325880" progId="">
                    <p:embed/>
                  </p:oleObj>
                </mc:Choice>
                <mc:Fallback>
                  <p:oleObj name="剪辑" r:id="rId5" imgW="2287270" imgH="1325880" progId="">
                    <p:embed/>
                    <p:pic>
                      <p:nvPicPr>
                        <p:cNvPr id="0" name="图片 92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0" y="2208"/>
                          <a:ext cx="913" cy="5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Line 11"/>
            <p:cNvSpPr>
              <a:spLocks noChangeShapeType="1"/>
            </p:cNvSpPr>
            <p:nvPr/>
          </p:nvSpPr>
          <p:spPr bwMode="auto">
            <a:xfrm flipH="1">
              <a:off x="4320" y="2304"/>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56" name="Object 12"/>
            <p:cNvGraphicFramePr>
              <a:graphicFrameLocks noChangeAspect="1"/>
            </p:cNvGraphicFramePr>
            <p:nvPr/>
          </p:nvGraphicFramePr>
          <p:xfrm>
            <a:off x="3744" y="3024"/>
            <a:ext cx="816" cy="576"/>
          </p:xfrm>
          <a:graphic>
            <a:graphicData uri="http://schemas.openxmlformats.org/presentationml/2006/ole">
              <mc:AlternateContent xmlns:mc="http://schemas.openxmlformats.org/markup-compatibility/2006">
                <mc:Choice xmlns:v="urn:schemas-microsoft-com:vml" Requires="v">
                  <p:oleObj spid="_x0000_s9275" name="剪辑" r:id="rId7" imgW="1517650" imgH="2286635" progId="">
                    <p:embed/>
                  </p:oleObj>
                </mc:Choice>
                <mc:Fallback>
                  <p:oleObj name="剪辑" r:id="rId7" imgW="1517650" imgH="2286635" progId="">
                    <p:embed/>
                    <p:pic>
                      <p:nvPicPr>
                        <p:cNvPr id="0" name="图片 92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3024"/>
                          <a:ext cx="816"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7" name="Line 13"/>
            <p:cNvSpPr>
              <a:spLocks noChangeShapeType="1"/>
            </p:cNvSpPr>
            <p:nvPr/>
          </p:nvSpPr>
          <p:spPr bwMode="auto">
            <a:xfrm flipH="1" flipV="1">
              <a:off x="3792" y="2784"/>
              <a:ext cx="192"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58" name="Object 14"/>
            <p:cNvGraphicFramePr>
              <a:graphicFrameLocks noChangeAspect="1"/>
            </p:cNvGraphicFramePr>
            <p:nvPr/>
          </p:nvGraphicFramePr>
          <p:xfrm>
            <a:off x="912" y="1248"/>
            <a:ext cx="912" cy="544"/>
          </p:xfrm>
          <a:graphic>
            <a:graphicData uri="http://schemas.openxmlformats.org/presentationml/2006/ole">
              <mc:AlternateContent xmlns:mc="http://schemas.openxmlformats.org/markup-compatibility/2006">
                <mc:Choice xmlns:v="urn:schemas-microsoft-com:vml" Requires="v">
                  <p:oleObj spid="_x0000_s9276" name="剪辑" r:id="rId9" imgW="2286635" imgH="2034540" progId="">
                    <p:embed/>
                  </p:oleObj>
                </mc:Choice>
                <mc:Fallback>
                  <p:oleObj name="剪辑" r:id="rId9" imgW="2286635" imgH="2034540" progId="">
                    <p:embed/>
                    <p:pic>
                      <p:nvPicPr>
                        <p:cNvPr id="0" name="图片 92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 y="1248"/>
                          <a:ext cx="912"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9" name="Line 15"/>
            <p:cNvSpPr>
              <a:spLocks noChangeShapeType="1"/>
            </p:cNvSpPr>
            <p:nvPr/>
          </p:nvSpPr>
          <p:spPr bwMode="auto">
            <a:xfrm>
              <a:off x="1536" y="1776"/>
              <a:ext cx="144"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60" name="Object 16"/>
            <p:cNvGraphicFramePr>
              <a:graphicFrameLocks noChangeAspect="1"/>
            </p:cNvGraphicFramePr>
            <p:nvPr/>
          </p:nvGraphicFramePr>
          <p:xfrm>
            <a:off x="1104" y="2880"/>
            <a:ext cx="638" cy="588"/>
          </p:xfrm>
          <a:graphic>
            <a:graphicData uri="http://schemas.openxmlformats.org/presentationml/2006/ole">
              <mc:AlternateContent xmlns:mc="http://schemas.openxmlformats.org/markup-compatibility/2006">
                <mc:Choice xmlns:v="urn:schemas-microsoft-com:vml" Requires="v">
                  <p:oleObj spid="_x0000_s9277" name="剪辑" r:id="rId11" imgW="2440305" imgH="4413250" progId="">
                    <p:embed/>
                  </p:oleObj>
                </mc:Choice>
                <mc:Fallback>
                  <p:oleObj name="剪辑" r:id="rId11" imgW="2440305" imgH="4413250" progId="">
                    <p:embed/>
                    <p:pic>
                      <p:nvPicPr>
                        <p:cNvPr id="0" name="图片 92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4" y="2880"/>
                          <a:ext cx="638" cy="588"/>
                        </a:xfrm>
                        <a:prstGeom prst="rect">
                          <a:avLst/>
                        </a:prstGeom>
                        <a:noFill/>
                        <a:extLst>
                          <a:ext uri="{909E8E84-426E-40DD-AFC4-6F175D3DCCD1}">
                            <a14:hiddenFill xmlns:a14="http://schemas.microsoft.com/office/drawing/2010/main">
                              <a:solidFill>
                                <a:srgbClr val="FAEF65"/>
                              </a:solidFill>
                            </a14:hiddenFill>
                          </a:ext>
                        </a:extLst>
                      </p:spPr>
                    </p:pic>
                  </p:oleObj>
                </mc:Fallback>
              </mc:AlternateContent>
            </a:graphicData>
          </a:graphic>
        </p:graphicFrame>
        <p:sp>
          <p:nvSpPr>
            <p:cNvPr id="6161" name="Line 17"/>
            <p:cNvSpPr>
              <a:spLocks noChangeShapeType="1"/>
            </p:cNvSpPr>
            <p:nvPr/>
          </p:nvSpPr>
          <p:spPr bwMode="auto">
            <a:xfrm flipV="1">
              <a:off x="1440" y="2688"/>
              <a:ext cx="336"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2" name="Text Box 18"/>
            <p:cNvSpPr txBox="1">
              <a:spLocks noChangeArrowheads="1"/>
            </p:cNvSpPr>
            <p:nvPr/>
          </p:nvSpPr>
          <p:spPr bwMode="auto">
            <a:xfrm>
              <a:off x="4440" y="3120"/>
              <a:ext cx="93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b="1" smtClean="0">
                  <a:solidFill>
                    <a:srgbClr val="0F0272"/>
                  </a:solidFill>
                  <a:latin typeface="Times New Roman" panose="02020603050405020304" pitchFamily="18" charset="0"/>
                  <a:ea typeface="黑体" pitchFamily="49" charset="-122"/>
                </a:rPr>
                <a:t>内、外部</a:t>
              </a:r>
              <a:r>
                <a:rPr kumimoji="1" lang="zh-CN" altLang="en-US" b="1">
                  <a:solidFill>
                    <a:srgbClr val="0F0272"/>
                  </a:solidFill>
                  <a:latin typeface="Times New Roman" panose="02020603050405020304" pitchFamily="18" charset="0"/>
                  <a:ea typeface="黑体" pitchFamily="49" charset="-122"/>
                </a:rPr>
                <a:t>泄密</a:t>
              </a:r>
              <a:endParaRPr kumimoji="1" lang="zh-CN" altLang="en-US" sz="2400">
                <a:solidFill>
                  <a:srgbClr val="0F0272"/>
                </a:solidFill>
                <a:latin typeface="Times New Roman" panose="02020603050405020304" pitchFamily="18" charset="0"/>
              </a:endParaRPr>
            </a:p>
          </p:txBody>
        </p:sp>
        <p:sp>
          <p:nvSpPr>
            <p:cNvPr id="6163" name="Text Box 19"/>
            <p:cNvSpPr txBox="1">
              <a:spLocks noChangeArrowheads="1"/>
            </p:cNvSpPr>
            <p:nvPr/>
          </p:nvSpPr>
          <p:spPr bwMode="auto">
            <a:xfrm>
              <a:off x="4224" y="2650"/>
              <a:ext cx="1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b="1">
                  <a:solidFill>
                    <a:srgbClr val="0F0272"/>
                  </a:solidFill>
                  <a:latin typeface="Times New Roman" panose="02020603050405020304" pitchFamily="18" charset="0"/>
                  <a:ea typeface="黑体" pitchFamily="49" charset="-122"/>
                </a:rPr>
                <a:t>拒绝服务攻击</a:t>
              </a:r>
              <a:endParaRPr kumimoji="1" lang="zh-CN" altLang="en-US">
                <a:solidFill>
                  <a:srgbClr val="0F0272"/>
                </a:solidFill>
                <a:latin typeface="Times New Roman" panose="02020603050405020304" pitchFamily="18" charset="0"/>
              </a:endParaRPr>
            </a:p>
          </p:txBody>
        </p:sp>
        <p:sp>
          <p:nvSpPr>
            <p:cNvPr id="6164" name="Text Box 20"/>
            <p:cNvSpPr txBox="1">
              <a:spLocks noChangeArrowheads="1"/>
            </p:cNvSpPr>
            <p:nvPr/>
          </p:nvSpPr>
          <p:spPr bwMode="auto">
            <a:xfrm>
              <a:off x="1104" y="3552"/>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anose="02020603050405020304" pitchFamily="18" charset="0"/>
                  <a:ea typeface="黑体" pitchFamily="49" charset="-122"/>
                </a:rPr>
                <a:t>逻辑炸弹</a:t>
              </a:r>
              <a:endParaRPr kumimoji="1" lang="zh-CN" altLang="en-US" sz="2400" b="1">
                <a:solidFill>
                  <a:srgbClr val="0F0272"/>
                </a:solidFill>
                <a:latin typeface="Times New Roman" panose="02020603050405020304" pitchFamily="18" charset="0"/>
                <a:ea typeface="黑体" pitchFamily="49" charset="-122"/>
              </a:endParaRPr>
            </a:p>
          </p:txBody>
        </p:sp>
        <p:sp>
          <p:nvSpPr>
            <p:cNvPr id="6165" name="Text Box 21"/>
            <p:cNvSpPr txBox="1">
              <a:spLocks noChangeArrowheads="1"/>
            </p:cNvSpPr>
            <p:nvPr/>
          </p:nvSpPr>
          <p:spPr bwMode="auto">
            <a:xfrm>
              <a:off x="960" y="1056"/>
              <a:ext cx="1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anose="02020603050405020304" pitchFamily="18" charset="0"/>
                  <a:ea typeface="黑体" pitchFamily="49" charset="-122"/>
                </a:rPr>
                <a:t>特洛伊木马</a:t>
              </a:r>
              <a:endParaRPr kumimoji="1" lang="zh-CN" altLang="en-US">
                <a:solidFill>
                  <a:srgbClr val="0F0272"/>
                </a:solidFill>
                <a:latin typeface="Times New Roman" panose="02020603050405020304" pitchFamily="18" charset="0"/>
              </a:endParaRPr>
            </a:p>
          </p:txBody>
        </p:sp>
        <p:sp>
          <p:nvSpPr>
            <p:cNvPr id="6166" name="Text Box 22"/>
            <p:cNvSpPr txBox="1">
              <a:spLocks noChangeArrowheads="1"/>
            </p:cNvSpPr>
            <p:nvPr/>
          </p:nvSpPr>
          <p:spPr bwMode="auto">
            <a:xfrm>
              <a:off x="2112" y="960"/>
              <a:ext cx="1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anose="02020603050405020304" pitchFamily="18" charset="0"/>
                  <a:ea typeface="黑体" pitchFamily="49" charset="-122"/>
                </a:rPr>
                <a:t>黑客攻击</a:t>
              </a:r>
              <a:endParaRPr kumimoji="1" lang="zh-CN" altLang="en-US">
                <a:solidFill>
                  <a:srgbClr val="0F0272"/>
                </a:solidFill>
                <a:latin typeface="Times New Roman" panose="02020603050405020304" pitchFamily="18" charset="0"/>
              </a:endParaRPr>
            </a:p>
          </p:txBody>
        </p:sp>
        <p:sp>
          <p:nvSpPr>
            <p:cNvPr id="6167" name="Line 23"/>
            <p:cNvSpPr>
              <a:spLocks noChangeShapeType="1"/>
            </p:cNvSpPr>
            <p:nvPr/>
          </p:nvSpPr>
          <p:spPr bwMode="auto">
            <a:xfrm>
              <a:off x="3888" y="2736"/>
              <a:ext cx="144"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8" name="Text Box 24"/>
            <p:cNvSpPr txBox="1">
              <a:spLocks noChangeArrowheads="1"/>
            </p:cNvSpPr>
            <p:nvPr/>
          </p:nvSpPr>
          <p:spPr bwMode="auto">
            <a:xfrm>
              <a:off x="4224" y="1056"/>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anose="02020603050405020304" pitchFamily="18" charset="0"/>
                  <a:ea typeface="黑体" pitchFamily="49" charset="-122"/>
                </a:rPr>
                <a:t>计算机病毒</a:t>
              </a:r>
              <a:endParaRPr kumimoji="1" lang="zh-CN" altLang="en-US" sz="2400">
                <a:solidFill>
                  <a:srgbClr val="0F0272"/>
                </a:solidFill>
                <a:latin typeface="Times New Roman" panose="02020603050405020304" pitchFamily="18" charset="0"/>
              </a:endParaRPr>
            </a:p>
          </p:txBody>
        </p:sp>
        <p:graphicFrame>
          <p:nvGraphicFramePr>
            <p:cNvPr id="6169" name="Object 25"/>
            <p:cNvGraphicFramePr/>
            <p:nvPr/>
          </p:nvGraphicFramePr>
          <p:xfrm>
            <a:off x="624" y="2016"/>
            <a:ext cx="496" cy="413"/>
          </p:xfrm>
          <a:graphic>
            <a:graphicData uri="http://schemas.openxmlformats.org/presentationml/2006/ole">
              <mc:AlternateContent xmlns:mc="http://schemas.openxmlformats.org/markup-compatibility/2006">
                <mc:Choice xmlns:v="urn:schemas-microsoft-com:vml" Requires="v">
                  <p:oleObj spid="_x0000_s9278" name="剪辑" r:id="rId13" imgW="6148705" imgH="5129530" progId="">
                    <p:embed/>
                  </p:oleObj>
                </mc:Choice>
                <mc:Fallback>
                  <p:oleObj name="剪辑" r:id="rId13" imgW="6148705" imgH="5129530" progId="">
                    <p:embed/>
                    <p:pic>
                      <p:nvPicPr>
                        <p:cNvPr id="0" name="图片 927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 y="2016"/>
                          <a:ext cx="496"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0" name="Line 26"/>
            <p:cNvSpPr>
              <a:spLocks noChangeShapeType="1"/>
            </p:cNvSpPr>
            <p:nvPr/>
          </p:nvSpPr>
          <p:spPr bwMode="auto">
            <a:xfrm>
              <a:off x="1152" y="2208"/>
              <a:ext cx="24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1" name="Text Box 27"/>
            <p:cNvSpPr txBox="1">
              <a:spLocks noChangeArrowheads="1"/>
            </p:cNvSpPr>
            <p:nvPr/>
          </p:nvSpPr>
          <p:spPr bwMode="auto">
            <a:xfrm>
              <a:off x="343" y="2448"/>
              <a:ext cx="114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b="1">
                  <a:solidFill>
                    <a:srgbClr val="0F0272"/>
                  </a:solidFill>
                  <a:latin typeface="Times New Roman" panose="02020603050405020304" pitchFamily="18" charset="0"/>
                  <a:ea typeface="黑体" pitchFamily="49" charset="-122"/>
                </a:rPr>
                <a:t>信息丢失、篡改、销毁</a:t>
              </a:r>
              <a:endParaRPr kumimoji="1" lang="zh-CN" altLang="en-US">
                <a:solidFill>
                  <a:srgbClr val="0F0272"/>
                </a:solidFill>
                <a:latin typeface="Times New Roman" panose="02020603050405020304" pitchFamily="18" charset="0"/>
              </a:endParaRPr>
            </a:p>
          </p:txBody>
        </p:sp>
        <p:graphicFrame>
          <p:nvGraphicFramePr>
            <p:cNvPr id="6172" name="Object 28"/>
            <p:cNvGraphicFramePr>
              <a:graphicFrameLocks noChangeAspect="1"/>
            </p:cNvGraphicFramePr>
            <p:nvPr/>
          </p:nvGraphicFramePr>
          <p:xfrm>
            <a:off x="3168" y="1200"/>
            <a:ext cx="431" cy="432"/>
          </p:xfrm>
          <a:graphic>
            <a:graphicData uri="http://schemas.openxmlformats.org/presentationml/2006/ole">
              <mc:AlternateContent xmlns:mc="http://schemas.openxmlformats.org/markup-compatibility/2006">
                <mc:Choice xmlns:v="urn:schemas-microsoft-com:vml" Requires="v">
                  <p:oleObj spid="_x0000_s9279" name="剪辑" r:id="rId15" imgW="2283460" imgH="2287270" progId="">
                    <p:embed/>
                  </p:oleObj>
                </mc:Choice>
                <mc:Fallback>
                  <p:oleObj name="剪辑" r:id="rId15" imgW="2283460" imgH="2287270" progId="">
                    <p:embed/>
                    <p:pic>
                      <p:nvPicPr>
                        <p:cNvPr id="0" name="图片 92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8" y="1200"/>
                          <a:ext cx="431"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3" name="Line 29"/>
            <p:cNvSpPr>
              <a:spLocks noChangeShapeType="1"/>
            </p:cNvSpPr>
            <p:nvPr/>
          </p:nvSpPr>
          <p:spPr bwMode="auto">
            <a:xfrm flipH="1">
              <a:off x="3264" y="1584"/>
              <a:ext cx="144"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Text Box 30"/>
            <p:cNvSpPr txBox="1">
              <a:spLocks noChangeArrowheads="1"/>
            </p:cNvSpPr>
            <p:nvPr/>
          </p:nvSpPr>
          <p:spPr bwMode="auto">
            <a:xfrm>
              <a:off x="2976" y="960"/>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anose="02020603050405020304" pitchFamily="18" charset="0"/>
                  <a:ea typeface="黑体" pitchFamily="49" charset="-122"/>
                </a:rPr>
                <a:t>后门、隐蔽通道</a:t>
              </a:r>
              <a:endParaRPr kumimoji="1" lang="zh-CN" altLang="en-US" sz="2400">
                <a:solidFill>
                  <a:srgbClr val="0F0272"/>
                </a:solidFill>
                <a:latin typeface="Times New Roman" panose="02020603050405020304" pitchFamily="18" charset="0"/>
              </a:endParaRPr>
            </a:p>
          </p:txBody>
        </p:sp>
        <p:graphicFrame>
          <p:nvGraphicFramePr>
            <p:cNvPr id="6175" name="Object 31"/>
            <p:cNvGraphicFramePr>
              <a:graphicFrameLocks noChangeAspect="1"/>
            </p:cNvGraphicFramePr>
            <p:nvPr/>
          </p:nvGraphicFramePr>
          <p:xfrm>
            <a:off x="2203" y="3055"/>
            <a:ext cx="840" cy="525"/>
          </p:xfrm>
          <a:graphic>
            <a:graphicData uri="http://schemas.openxmlformats.org/presentationml/2006/ole">
              <mc:AlternateContent xmlns:mc="http://schemas.openxmlformats.org/markup-compatibility/2006">
                <mc:Choice xmlns:v="urn:schemas-microsoft-com:vml" Requires="v">
                  <p:oleObj spid="_x0000_s9280" name="Clip" r:id="rId17" imgW="3212465" imgH="3935730" progId="">
                    <p:embed/>
                  </p:oleObj>
                </mc:Choice>
                <mc:Fallback>
                  <p:oleObj name="Clip" r:id="rId17" imgW="3212465" imgH="3935730" progId="">
                    <p:embed/>
                    <p:pic>
                      <p:nvPicPr>
                        <p:cNvPr id="0" name="图片 92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3" y="3055"/>
                          <a:ext cx="840" cy="525"/>
                        </a:xfrm>
                        <a:prstGeom prst="rect">
                          <a:avLst/>
                        </a:prstGeom>
                        <a:noFill/>
                        <a:extLst>
                          <a:ext uri="{909E8E84-426E-40DD-AFC4-6F175D3DCCD1}">
                            <a14:hiddenFill xmlns:a14="http://schemas.microsoft.com/office/drawing/2010/main">
                              <a:solidFill>
                                <a:srgbClr val="FAEF65"/>
                              </a:solidFill>
                            </a14:hiddenFill>
                          </a:ext>
                        </a:extLst>
                      </p:spPr>
                    </p:pic>
                  </p:oleObj>
                </mc:Fallback>
              </mc:AlternateContent>
            </a:graphicData>
          </a:graphic>
        </p:graphicFrame>
        <p:sp>
          <p:nvSpPr>
            <p:cNvPr id="6176" name="Text Box 32"/>
            <p:cNvSpPr txBox="1">
              <a:spLocks noChangeArrowheads="1"/>
            </p:cNvSpPr>
            <p:nvPr/>
          </p:nvSpPr>
          <p:spPr bwMode="auto">
            <a:xfrm>
              <a:off x="2352" y="364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anose="02020603050405020304" pitchFamily="18" charset="0"/>
                  <a:ea typeface="黑体" pitchFamily="49" charset="-122"/>
                </a:rPr>
                <a:t>蠕虫</a:t>
              </a:r>
              <a:endParaRPr kumimoji="1" lang="zh-CN" altLang="en-US" sz="2400" b="1">
                <a:solidFill>
                  <a:srgbClr val="0F0272"/>
                </a:solidFill>
                <a:latin typeface="Times New Roman" panose="02020603050405020304" pitchFamily="18" charset="0"/>
                <a:ea typeface="黑体" pitchFamily="49" charset="-122"/>
              </a:endParaRPr>
            </a:p>
          </p:txBody>
        </p:sp>
        <p:sp>
          <p:nvSpPr>
            <p:cNvPr id="6177" name="Line 33"/>
            <p:cNvSpPr>
              <a:spLocks noChangeShapeType="1"/>
            </p:cNvSpPr>
            <p:nvPr/>
          </p:nvSpPr>
          <p:spPr bwMode="auto">
            <a:xfrm flipV="1">
              <a:off x="2688" y="2784"/>
              <a:ext cx="336" cy="24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slow">
    <p:pull/>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pPr eaLnBrk="1" hangingPunct="1">
              <a:lnSpc>
                <a:spcPct val="105000"/>
              </a:lnSpc>
            </a:pPr>
            <a:r>
              <a:rPr lang="zh-CN" altLang="en-US" sz="2400" smtClean="0"/>
              <a:t>检查每个</a:t>
            </a:r>
            <a:r>
              <a:rPr lang="zh-CN" altLang="en-US" sz="2400"/>
              <a:t>包头</a:t>
            </a:r>
            <a:r>
              <a:rPr lang="zh-CN" altLang="en-US" sz="2400" smtClean="0"/>
              <a:t>部信息，</a:t>
            </a:r>
            <a:r>
              <a:rPr lang="zh-CN" altLang="en-US" sz="2400"/>
              <a:t>依据一套规则决定丢弃或者放行该数据包</a:t>
            </a:r>
            <a:endParaRPr lang="zh-CN" altLang="en-US" sz="2400"/>
          </a:p>
          <a:p>
            <a:pPr>
              <a:lnSpc>
                <a:spcPct val="90000"/>
              </a:lnSpc>
            </a:pPr>
            <a:r>
              <a:rPr lang="zh-CN" altLang="en-US" sz="2400" smtClean="0"/>
              <a:t>包头</a:t>
            </a:r>
            <a:endParaRPr lang="en-US" altLang="zh-CN" sz="2400" smtClean="0"/>
          </a:p>
          <a:p>
            <a:pPr lvl="1">
              <a:lnSpc>
                <a:spcPct val="90000"/>
              </a:lnSpc>
            </a:pPr>
            <a:r>
              <a:rPr lang="en-US" altLang="zh-CN" sz="2000" smtClean="0"/>
              <a:t>IP</a:t>
            </a:r>
            <a:r>
              <a:rPr lang="zh-CN" altLang="en-US" sz="2000" smtClean="0"/>
              <a:t>包头：</a:t>
            </a:r>
            <a:r>
              <a:rPr lang="en-US" altLang="zh-CN" sz="2000" smtClean="0"/>
              <a:t>IP</a:t>
            </a:r>
            <a:r>
              <a:rPr lang="zh-CN" altLang="en-US" sz="2000" smtClean="0"/>
              <a:t>地址、协议类型、</a:t>
            </a:r>
            <a:r>
              <a:rPr lang="en-US" altLang="zh-CN" sz="2000" smtClean="0"/>
              <a:t>IP</a:t>
            </a:r>
            <a:r>
              <a:rPr lang="zh-CN" altLang="en-US" sz="2000" smtClean="0"/>
              <a:t>选项（分段）</a:t>
            </a:r>
            <a:endParaRPr lang="zh-CN" altLang="en-US" sz="2000"/>
          </a:p>
          <a:p>
            <a:pPr lvl="1">
              <a:lnSpc>
                <a:spcPct val="90000"/>
              </a:lnSpc>
            </a:pPr>
            <a:r>
              <a:rPr lang="en-US" altLang="zh-CN" sz="2000"/>
              <a:t>TCP/UDP</a:t>
            </a:r>
            <a:r>
              <a:rPr lang="zh-CN" altLang="en-US" sz="2000"/>
              <a:t>头</a:t>
            </a:r>
            <a:r>
              <a:rPr lang="zh-CN" altLang="en-US" sz="2000" smtClean="0"/>
              <a:t>信息：</a:t>
            </a:r>
            <a:r>
              <a:rPr lang="zh-CN" altLang="en-US" sz="2100" smtClean="0"/>
              <a:t>端口号</a:t>
            </a:r>
            <a:endParaRPr lang="en-US" altLang="zh-CN" sz="2100" smtClean="0"/>
          </a:p>
          <a:p>
            <a:pPr eaLnBrk="1" hangingPunct="1">
              <a:lnSpc>
                <a:spcPct val="105000"/>
              </a:lnSpc>
            </a:pPr>
            <a:r>
              <a:rPr lang="zh-CN" altLang="en-US" sz="2500" smtClean="0"/>
              <a:t>规则</a:t>
            </a:r>
            <a:endParaRPr lang="en-US" altLang="zh-CN" sz="2500" smtClean="0"/>
          </a:p>
          <a:p>
            <a:pPr lvl="1" eaLnBrk="1" hangingPunct="1">
              <a:lnSpc>
                <a:spcPct val="105000"/>
              </a:lnSpc>
            </a:pPr>
            <a:r>
              <a:rPr lang="zh-CN" altLang="en-US" sz="2100" smtClean="0"/>
              <a:t>预设规则</a:t>
            </a:r>
            <a:endParaRPr lang="en-US" altLang="zh-CN" sz="2100" smtClean="0"/>
          </a:p>
          <a:p>
            <a:pPr lvl="1" eaLnBrk="1" hangingPunct="1">
              <a:lnSpc>
                <a:spcPct val="105000"/>
              </a:lnSpc>
            </a:pPr>
            <a:r>
              <a:rPr lang="zh-CN" altLang="en-US" sz="2100"/>
              <a:t>规则</a:t>
            </a:r>
            <a:r>
              <a:rPr lang="zh-CN" altLang="en-US" sz="2100" smtClean="0"/>
              <a:t>匹配</a:t>
            </a:r>
            <a:endParaRPr lang="en-US" altLang="zh-CN" sz="2500" smtClean="0"/>
          </a:p>
          <a:p>
            <a:pPr eaLnBrk="1" hangingPunct="1">
              <a:lnSpc>
                <a:spcPct val="105000"/>
              </a:lnSpc>
            </a:pPr>
            <a:r>
              <a:rPr lang="zh-CN" altLang="en-US" sz="2500" smtClean="0"/>
              <a:t>在标准的路由器上以及专门的防火墙设备上执行。</a:t>
            </a:r>
            <a:endParaRPr lang="zh-CN" altLang="en-US" sz="2500" smtClean="0">
              <a:solidFill>
                <a:srgbClr val="FF3300"/>
              </a:solidFill>
            </a:endParaRPr>
          </a:p>
        </p:txBody>
      </p:sp>
      <p:sp>
        <p:nvSpPr>
          <p:cNvPr id="167938" name="Rectangle 2"/>
          <p:cNvSpPr>
            <a:spLocks noGrp="1" noChangeArrowheads="1"/>
          </p:cNvSpPr>
          <p:nvPr>
            <p:ph type="title"/>
          </p:nvPr>
        </p:nvSpPr>
        <p:spPr/>
        <p:txBody>
          <a:bodyPr/>
          <a:lstStyle/>
          <a:p>
            <a:pPr eaLnBrk="1" fontAlgn="auto" hangingPunct="1">
              <a:spcAft>
                <a:spcPts val="0"/>
              </a:spcAft>
              <a:defRPr/>
            </a:pPr>
            <a:r>
              <a:rPr lang="zh-CN" altLang="en-US"/>
              <a:t>包</a:t>
            </a:r>
            <a:r>
              <a:rPr lang="zh-CN" altLang="en-US" smtClean="0"/>
              <a:t>过滤防火墙</a:t>
            </a:r>
            <a:endParaRPr lang="zh-CN" altLang="en-US"/>
          </a:p>
        </p:txBody>
      </p:sp>
      <p:sp>
        <p:nvSpPr>
          <p:cNvPr id="39938" name="日期占位符 3"/>
          <p:cNvSpPr>
            <a:spLocks noGrp="1"/>
          </p:cNvSpPr>
          <p:nvPr>
            <p:ph type="dt" sz="half" idx="2"/>
          </p:nvPr>
        </p:nvSpPr>
        <p:spPr bwMode="auto">
          <a:noFill/>
          <a:ln>
            <a:miter lim="800000"/>
          </a:ln>
        </p:spPr>
        <p:txBody>
          <a:bodyPr wrap="square" lIns="91440" tIns="45720" rIns="91440" bIns="45720" numCol="1" anchorCtr="0" compatLnSpc="1"/>
          <a:lstStyle/>
          <a:p>
            <a:fld id="{A514C4A1-DB5C-4EFE-A6EC-BDDB2D289658}" type="datetime1">
              <a:rPr lang="zh-CN" altLang="en-US" smtClean="0"/>
            </a:fld>
            <a:endParaRPr lang="en-US" altLang="zh-CN" smtClean="0"/>
          </a:p>
        </p:txBody>
      </p:sp>
      <p:sp>
        <p:nvSpPr>
          <p:cNvPr id="39939"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smtClean="0"/>
              <a:t>Copyright</a:t>
            </a:r>
            <a:r>
              <a:rPr lang="en-US" altLang="zh-CN" smtClean="0">
                <a:latin typeface="宋体" pitchFamily="2" charset="-122"/>
              </a:rPr>
              <a:t>©</a:t>
            </a:r>
            <a:r>
              <a:rPr lang="zh-CN" altLang="en-US" smtClean="0"/>
              <a:t>电子科技大学计算机学院</a:t>
            </a:r>
            <a:endParaRPr lang="zh-CN" altLang="en-US" smtClean="0"/>
          </a:p>
        </p:txBody>
      </p:sp>
      <p:sp>
        <p:nvSpPr>
          <p:cNvPr id="39940"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A70525D2-738E-4B0C-B70D-1DA08B235376}"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1" name="日期占位符 3"/>
          <p:cNvSpPr>
            <a:spLocks noGrp="1"/>
          </p:cNvSpPr>
          <p:nvPr>
            <p:ph type="dt" sz="half" idx="10"/>
          </p:nvPr>
        </p:nvSpPr>
        <p:spPr/>
        <p:txBody>
          <a:bodyPr/>
          <a:lstStyle/>
          <a:p>
            <a:fld id="{F404DBE4-862E-488F-9D34-460B1B23A588}" type="datetime1">
              <a:rPr lang="zh-CN" altLang="en-US" smtClean="0"/>
            </a:fld>
            <a:endParaRPr lang="en-US" altLang="zh-CN" smtClean="0"/>
          </a:p>
        </p:txBody>
      </p:sp>
      <p:sp>
        <p:nvSpPr>
          <p:cNvPr id="495618" name="Rectangle 2"/>
          <p:cNvSpPr>
            <a:spLocks noGrp="1" noChangeArrowheads="1"/>
          </p:cNvSpPr>
          <p:nvPr>
            <p:ph type="title"/>
          </p:nvPr>
        </p:nvSpPr>
        <p:spPr/>
        <p:txBody>
          <a:bodyPr/>
          <a:lstStyle/>
          <a:p>
            <a:r>
              <a:rPr lang="zh-CN" altLang="en-US" smtClean="0"/>
              <a:t>包过滤判据</a:t>
            </a:r>
            <a:endParaRPr lang="zh-CN" altLang="en-US"/>
          </a:p>
        </p:txBody>
      </p:sp>
      <p:graphicFrame>
        <p:nvGraphicFramePr>
          <p:cNvPr id="495619" name="Group 3"/>
          <p:cNvGraphicFramePr>
            <a:graphicFrameLocks noGrp="1"/>
          </p:cNvGraphicFramePr>
          <p:nvPr>
            <p:ph type="tbl" idx="4294967295"/>
          </p:nvPr>
        </p:nvGraphicFramePr>
        <p:xfrm>
          <a:off x="574675" y="1719263"/>
          <a:ext cx="8569325" cy="4240848"/>
        </p:xfrm>
        <a:graphic>
          <a:graphicData uri="http://schemas.openxmlformats.org/drawingml/2006/table">
            <a:tbl>
              <a:tblPr/>
              <a:tblGrid>
                <a:gridCol w="2630488"/>
                <a:gridCol w="5938837"/>
              </a:tblGrid>
              <a:tr h="762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地址</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检查包从何而来</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源</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、发往何处</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目的</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协议</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使用</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包的上层协议类型，例如</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UDP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ICMP</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ICMP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报文类型</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可以阻止某些刺探网络信息的企图</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6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选项</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大部分选项用来设置安全和路由信息，可用来攻击网络，如分片、源路由。禁止携带这类选项的包。</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TCP/UDP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端口</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限定对特定服务的访问，以及抵抗端口扫描和拒绝服务攻击。</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标志位</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ACK</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这一字段可帮助确定是否有、及以何种方向建立连接。</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表格形式，又称访问控制列表</a:t>
            </a:r>
            <a:endParaRPr lang="en-US" altLang="zh-CN" smtClean="0"/>
          </a:p>
          <a:p>
            <a:pPr lvl="1"/>
            <a:r>
              <a:rPr lang="zh-CN" altLang="en-US" smtClean="0"/>
              <a:t>以某种次序排列的条件和动作序列。</a:t>
            </a:r>
            <a:endParaRPr lang="zh-CN" altLang="en-US" smtClean="0"/>
          </a:p>
          <a:p>
            <a:endParaRPr lang="zh-CN" altLang="en-US"/>
          </a:p>
        </p:txBody>
      </p:sp>
      <p:sp>
        <p:nvSpPr>
          <p:cNvPr id="3" name="标题 2"/>
          <p:cNvSpPr>
            <a:spLocks noGrp="1"/>
          </p:cNvSpPr>
          <p:nvPr>
            <p:ph type="title"/>
          </p:nvPr>
        </p:nvSpPr>
        <p:spPr/>
        <p:txBody>
          <a:bodyPr>
            <a:normAutofit/>
          </a:bodyPr>
          <a:lstStyle/>
          <a:p>
            <a:r>
              <a:rPr lang="zh-CN" altLang="en-US" smtClean="0"/>
              <a:t>包过滤规则</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fld>
            <a:endParaRPr lang="en-US" altLang="zh-CN"/>
          </a:p>
        </p:txBody>
      </p:sp>
      <p:graphicFrame>
        <p:nvGraphicFramePr>
          <p:cNvPr id="5" name="Group 93"/>
          <p:cNvGraphicFramePr>
            <a:graphicFrameLocks noGrp="1"/>
          </p:cNvGraphicFramePr>
          <p:nvPr/>
        </p:nvGraphicFramePr>
        <p:xfrm>
          <a:off x="539552" y="2555352"/>
          <a:ext cx="7920037" cy="1953768"/>
        </p:xfrm>
        <a:graphic>
          <a:graphicData uri="http://schemas.openxmlformats.org/drawingml/2006/table">
            <a:tbl>
              <a:tblPr/>
              <a:tblGrid>
                <a:gridCol w="573628"/>
                <a:gridCol w="1341777"/>
                <a:gridCol w="1627172"/>
                <a:gridCol w="708516"/>
                <a:gridCol w="965512"/>
                <a:gridCol w="1030826"/>
                <a:gridCol w="836303"/>
                <a:gridCol w="836303"/>
              </a:tblGrid>
              <a:tr h="2791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规则</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源地址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目的地址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协议</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源端口</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目的端口</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码子位</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行为</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89014">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D</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E</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202.110.8.0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外部网络</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defRPr/>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202.110.8.0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外部网络</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ACK</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拒绝</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矩形 5"/>
          <p:cNvSpPr/>
          <p:nvPr/>
        </p:nvSpPr>
        <p:spPr>
          <a:xfrm>
            <a:off x="408770" y="4653136"/>
            <a:ext cx="8424936" cy="194421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342900" indent="-342900">
              <a:lnSpc>
                <a:spcPct val="114000"/>
              </a:lnSpc>
              <a:buFont typeface="Arial" panose="020B0604020202020204" pitchFamily="34" charset="0"/>
              <a:buChar char="•"/>
            </a:pPr>
            <a:r>
              <a:rPr lang="zh-CN" altLang="en-US" b="1" smtClean="0"/>
              <a:t>按规则</a:t>
            </a:r>
            <a:r>
              <a:rPr lang="zh-CN" altLang="en-US" b="1"/>
              <a:t>存储</a:t>
            </a:r>
            <a:r>
              <a:rPr lang="zh-CN" altLang="en-US" b="1" smtClean="0"/>
              <a:t>顺序检查每个数据包</a:t>
            </a:r>
            <a:endParaRPr lang="zh-CN" altLang="en-US" b="1"/>
          </a:p>
          <a:p>
            <a:pPr marL="342900" indent="-342900">
              <a:lnSpc>
                <a:spcPct val="114000"/>
              </a:lnSpc>
              <a:buFont typeface="Arial" panose="020B0604020202020204" pitchFamily="34" charset="0"/>
              <a:buChar char="•"/>
            </a:pPr>
            <a:r>
              <a:rPr lang="zh-CN" altLang="en-US" b="1"/>
              <a:t>若一条规则阻止包传输或接收，</a:t>
            </a:r>
            <a:r>
              <a:rPr lang="zh-CN" altLang="en-US" b="1" smtClean="0"/>
              <a:t>则不</a:t>
            </a:r>
            <a:r>
              <a:rPr lang="zh-CN" altLang="en-US" b="1"/>
              <a:t>被允许。</a:t>
            </a:r>
            <a:endParaRPr lang="zh-CN" altLang="en-US" b="1"/>
          </a:p>
          <a:p>
            <a:pPr marL="342900" indent="-342900">
              <a:lnSpc>
                <a:spcPct val="114000"/>
              </a:lnSpc>
              <a:buFont typeface="Arial" panose="020B0604020202020204" pitchFamily="34" charset="0"/>
              <a:buChar char="•"/>
            </a:pPr>
            <a:r>
              <a:rPr lang="zh-CN" altLang="en-US" b="1"/>
              <a:t>若一条规则允许包传输或接收，</a:t>
            </a:r>
            <a:r>
              <a:rPr lang="zh-CN" altLang="en-US" b="1" smtClean="0"/>
              <a:t>则继续处理或通过。</a:t>
            </a:r>
            <a:endParaRPr lang="zh-CN" altLang="en-US" b="1"/>
          </a:p>
          <a:p>
            <a:pPr marL="342900" indent="-342900">
              <a:lnSpc>
                <a:spcPct val="114000"/>
              </a:lnSpc>
              <a:buFont typeface="Arial" panose="020B0604020202020204" pitchFamily="34" charset="0"/>
              <a:buChar char="•"/>
            </a:pPr>
            <a:r>
              <a:rPr lang="zh-CN" altLang="en-US" b="1"/>
              <a:t>若包不满足任何一条规则，则此包便被</a:t>
            </a:r>
            <a:r>
              <a:rPr lang="zh-CN" altLang="en-US" b="1" smtClean="0"/>
              <a:t>阻塞（默认拒绝）。</a:t>
            </a:r>
            <a:endParaRPr lang="zh-CN" altLang="en-US" b="1"/>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smtClean="0"/>
              <a:t>代理（</a:t>
            </a:r>
            <a:r>
              <a:rPr lang="zh-CN" altLang="en-US" smtClean="0">
                <a:solidFill>
                  <a:srgbClr val="FF0000"/>
                </a:solidFill>
              </a:rPr>
              <a:t>应用层</a:t>
            </a:r>
            <a:r>
              <a:rPr lang="zh-CN" altLang="en-US" smtClean="0"/>
              <a:t>网关）技术：</a:t>
            </a:r>
            <a:endParaRPr lang="en-US" altLang="zh-CN" smtClean="0"/>
          </a:p>
          <a:p>
            <a:pPr lvl="1"/>
            <a:r>
              <a:rPr lang="zh-CN" altLang="en-US" smtClean="0"/>
              <a:t>与包过滤技术完全不同，完全“阻隔”网络通信流</a:t>
            </a:r>
            <a:endParaRPr lang="en-US" altLang="zh-CN" smtClean="0"/>
          </a:p>
          <a:p>
            <a:pPr lvl="1"/>
            <a:r>
              <a:rPr lang="zh-CN" altLang="en-US" smtClean="0"/>
              <a:t>理解应用协议，代理用户与服务器的连接</a:t>
            </a:r>
            <a:endParaRPr lang="en-US" altLang="zh-CN" smtClean="0"/>
          </a:p>
          <a:p>
            <a:pPr lvl="2"/>
            <a:r>
              <a:rPr lang="zh-CN" altLang="en-US" smtClean="0"/>
              <a:t>接收、分析服务请求，允许则代理用户（应用）去取得网络信息</a:t>
            </a:r>
            <a:r>
              <a:rPr lang="en-US" altLang="zh-CN" smtClean="0"/>
              <a:t>——</a:t>
            </a:r>
            <a:r>
              <a:rPr lang="zh-CN" altLang="en-US" smtClean="0"/>
              <a:t>内外网间不直接通信。</a:t>
            </a:r>
            <a:endParaRPr lang="en-US" altLang="zh-CN" smtClean="0"/>
          </a:p>
          <a:p>
            <a:r>
              <a:rPr lang="zh-CN" altLang="en-US"/>
              <a:t>对每种应用服务编制专门的代理</a:t>
            </a:r>
            <a:r>
              <a:rPr lang="zh-CN" altLang="en-US" smtClean="0"/>
              <a:t>程序</a:t>
            </a:r>
            <a:endParaRPr lang="en-US" altLang="zh-CN" smtClean="0"/>
          </a:p>
          <a:p>
            <a:pPr lvl="1"/>
            <a:r>
              <a:rPr lang="zh-CN" altLang="en-US" smtClean="0"/>
              <a:t>对</a:t>
            </a:r>
            <a:r>
              <a:rPr lang="zh-CN" altLang="en-US"/>
              <a:t>应用程序的数据进行</a:t>
            </a:r>
            <a:r>
              <a:rPr lang="zh-CN" altLang="en-US" smtClean="0"/>
              <a:t>检查，实现</a:t>
            </a:r>
            <a:r>
              <a:rPr lang="zh-CN" altLang="en-US"/>
              <a:t>比包过滤路由器更严格的</a:t>
            </a:r>
            <a:r>
              <a:rPr lang="zh-CN" altLang="en-US" smtClean="0"/>
              <a:t>安全策略</a:t>
            </a:r>
            <a:endParaRPr lang="zh-CN" altLang="en-US" smtClean="0"/>
          </a:p>
        </p:txBody>
      </p:sp>
      <p:sp>
        <p:nvSpPr>
          <p:cNvPr id="198658" name="Rectangle 2"/>
          <p:cNvSpPr>
            <a:spLocks noGrp="1" noChangeArrowheads="1"/>
          </p:cNvSpPr>
          <p:nvPr>
            <p:ph type="title"/>
          </p:nvPr>
        </p:nvSpPr>
        <p:spPr/>
        <p:txBody>
          <a:bodyPr/>
          <a:lstStyle/>
          <a:p>
            <a:r>
              <a:rPr lang="zh-CN" altLang="en-US" smtClean="0"/>
              <a:t>应用代理防火墙</a:t>
            </a:r>
            <a:endParaRPr lang="zh-CN" altLang="en-US"/>
          </a:p>
        </p:txBody>
      </p:sp>
      <p:sp>
        <p:nvSpPr>
          <p:cNvPr id="56322" name="日期占位符 3"/>
          <p:cNvSpPr>
            <a:spLocks noGrp="1"/>
          </p:cNvSpPr>
          <p:nvPr>
            <p:ph type="dt" sz="half" idx="2"/>
          </p:nvPr>
        </p:nvSpPr>
        <p:spPr/>
        <p:txBody>
          <a:bodyPr/>
          <a:lstStyle/>
          <a:p>
            <a:fld id="{2760F668-DF52-43C0-921E-F802F88758E1}" type="datetime1">
              <a:rPr lang="zh-CN" altLang="en-US" smtClean="0"/>
            </a:fld>
            <a:endParaRPr lang="en-US" altLang="zh-CN" smtClean="0"/>
          </a:p>
        </p:txBody>
      </p:sp>
      <p:sp>
        <p:nvSpPr>
          <p:cNvPr id="56323"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56324" name="灯片编号占位符 5"/>
          <p:cNvSpPr>
            <a:spLocks noGrp="1"/>
          </p:cNvSpPr>
          <p:nvPr>
            <p:ph type="sldNum" sz="quarter" idx="4"/>
          </p:nvPr>
        </p:nvSpPr>
        <p:spPr/>
        <p:txBody>
          <a:bodyPr/>
          <a:lstStyle/>
          <a:p>
            <a:fld id="{7C604E11-03FB-4F49-B6B1-5FF37510AF90}"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304" y="966192"/>
            <a:ext cx="6985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lstStyle/>
          <a:p>
            <a:r>
              <a:rPr lang="zh-CN" altLang="en-US" smtClean="0"/>
              <a:t>代理服务器工作原理</a:t>
            </a:r>
            <a:endParaRPr lang="zh-CN" altLang="en-US"/>
          </a:p>
        </p:txBody>
      </p:sp>
      <p:sp>
        <p:nvSpPr>
          <p:cNvPr id="107525" name="Rectangle 5"/>
          <p:cNvSpPr>
            <a:spLocks noChangeArrowheads="1"/>
          </p:cNvSpPr>
          <p:nvPr/>
        </p:nvSpPr>
        <p:spPr bwMode="auto">
          <a:xfrm>
            <a:off x="2771800" y="3352924"/>
            <a:ext cx="6048672" cy="2308324"/>
          </a:xfrm>
          <a:prstGeom prst="rect">
            <a:avLst/>
          </a:prstGeom>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Arial" panose="020B0604020202020204" pitchFamily="34" charset="0"/>
              <a:buChar char="•"/>
            </a:pPr>
            <a:r>
              <a:rPr lang="zh-CN" altLang="en-US" b="1" smtClean="0">
                <a:solidFill>
                  <a:srgbClr val="000000"/>
                </a:solidFill>
              </a:rPr>
              <a:t>从</a:t>
            </a:r>
            <a:r>
              <a:rPr lang="zh-CN" altLang="en-US" b="1">
                <a:solidFill>
                  <a:srgbClr val="000000"/>
                </a:solidFill>
              </a:rPr>
              <a:t>内部网络</a:t>
            </a:r>
            <a:r>
              <a:rPr lang="zh-CN" altLang="en-US" b="1" smtClean="0">
                <a:solidFill>
                  <a:srgbClr val="000000"/>
                </a:solidFill>
              </a:rPr>
              <a:t>客户机接受请求，如果客户机被授权</a:t>
            </a:r>
            <a:r>
              <a:rPr lang="zh-CN" altLang="en-US" b="1">
                <a:solidFill>
                  <a:srgbClr val="000000"/>
                </a:solidFill>
              </a:rPr>
              <a:t>了，代理服务器将代表</a:t>
            </a:r>
            <a:r>
              <a:rPr lang="zh-CN" altLang="en-US" b="1" smtClean="0">
                <a:solidFill>
                  <a:srgbClr val="000000"/>
                </a:solidFill>
              </a:rPr>
              <a:t>客户机与</a:t>
            </a:r>
            <a:r>
              <a:rPr lang="zh-CN" altLang="en-US" b="1">
                <a:solidFill>
                  <a:srgbClr val="000000"/>
                </a:solidFill>
              </a:rPr>
              <a:t>外部服务器进行通信。</a:t>
            </a:r>
            <a:endParaRPr lang="zh-CN" altLang="en-US" b="1">
              <a:solidFill>
                <a:srgbClr val="000000"/>
              </a:solidFill>
            </a:endParaRPr>
          </a:p>
          <a:p>
            <a:pPr marL="342900" indent="-342900">
              <a:buFont typeface="Arial" panose="020B0604020202020204" pitchFamily="34" charset="0"/>
              <a:buChar char="•"/>
            </a:pPr>
            <a:r>
              <a:rPr lang="zh-CN" altLang="en-US" b="1" smtClean="0">
                <a:solidFill>
                  <a:srgbClr val="000000"/>
                </a:solidFill>
              </a:rPr>
              <a:t>又</a:t>
            </a:r>
            <a:r>
              <a:rPr lang="zh-CN" altLang="en-US" b="1">
                <a:solidFill>
                  <a:srgbClr val="000000"/>
                </a:solidFill>
              </a:rPr>
              <a:t>称双宿主网关，是到目前为止</a:t>
            </a:r>
            <a:r>
              <a:rPr lang="en-US" altLang="zh-CN" b="1">
                <a:solidFill>
                  <a:srgbClr val="000000"/>
                </a:solidFill>
              </a:rPr>
              <a:t>,</a:t>
            </a:r>
            <a:r>
              <a:rPr lang="zh-CN" altLang="en-US" b="1">
                <a:solidFill>
                  <a:srgbClr val="000000"/>
                </a:solidFill>
              </a:rPr>
              <a:t>最流行的代理方式。</a:t>
            </a:r>
            <a:endParaRPr lang="zh-CN" altLang="en-US" b="1">
              <a:solidFill>
                <a:srgbClr val="00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5">
                                            <p:bg/>
                                          </p:spTgt>
                                        </p:tgtEl>
                                        <p:attrNameLst>
                                          <p:attrName>style.visibility</p:attrName>
                                        </p:attrNameLst>
                                      </p:cBhvr>
                                      <p:to>
                                        <p:strVal val="visible"/>
                                      </p:to>
                                    </p:set>
                                    <p:anim calcmode="lin" valueType="num">
                                      <p:cBhvr additive="base">
                                        <p:cTn id="13" dur="500" fill="hold"/>
                                        <p:tgtEl>
                                          <p:spTgt spid="10752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5">
                                            <p:txEl>
                                              <p:pRg st="0" end="0"/>
                                            </p:txEl>
                                          </p:spTgt>
                                        </p:tgtEl>
                                        <p:attrNameLst>
                                          <p:attrName>style.visibility</p:attrName>
                                        </p:attrNameLst>
                                      </p:cBhvr>
                                      <p:to>
                                        <p:strVal val="visible"/>
                                      </p:to>
                                    </p:set>
                                    <p:anim calcmode="lin" valueType="num">
                                      <p:cBhvr additive="base">
                                        <p:cTn id="19" dur="500" fill="hold"/>
                                        <p:tgtEl>
                                          <p:spTgt spid="10752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5">
                                            <p:txEl>
                                              <p:pRg st="1" end="1"/>
                                            </p:txEl>
                                          </p:spTgt>
                                        </p:tgtEl>
                                        <p:attrNameLst>
                                          <p:attrName>style.visibility</p:attrName>
                                        </p:attrNameLst>
                                      </p:cBhvr>
                                      <p:to>
                                        <p:strVal val="visible"/>
                                      </p:to>
                                    </p:set>
                                    <p:anim calcmode="lin" valueType="num">
                                      <p:cBhvr additive="base">
                                        <p:cTn id="25" dur="500" fill="hold"/>
                                        <p:tgtEl>
                                          <p:spTgt spid="10752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nimBg="1"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idx="1"/>
          </p:nvPr>
        </p:nvSpPr>
        <p:spPr/>
        <p:txBody>
          <a:bodyPr>
            <a:normAutofit/>
          </a:bodyPr>
          <a:lstStyle/>
          <a:p>
            <a:r>
              <a:rPr lang="zh-CN" altLang="en-US" smtClean="0"/>
              <a:t>充当防火墙</a:t>
            </a:r>
            <a:endParaRPr lang="zh-CN" altLang="en-US" smtClean="0"/>
          </a:p>
          <a:p>
            <a:pPr lvl="1"/>
            <a:r>
              <a:rPr lang="zh-CN" altLang="en-US" smtClean="0"/>
              <a:t>限制内外网间的相互访问</a:t>
            </a:r>
            <a:endParaRPr lang="zh-CN" altLang="en-US" smtClean="0"/>
          </a:p>
          <a:p>
            <a:r>
              <a:rPr lang="zh-CN" altLang="en-US" smtClean="0"/>
              <a:t>节省</a:t>
            </a:r>
            <a:r>
              <a:rPr lang="en-US" altLang="zh-CN" smtClean="0"/>
              <a:t>IP</a:t>
            </a:r>
            <a:r>
              <a:rPr lang="zh-CN" altLang="en-US" smtClean="0"/>
              <a:t>开销</a:t>
            </a:r>
            <a:endParaRPr lang="zh-CN" altLang="en-US" smtClean="0"/>
          </a:p>
          <a:p>
            <a:pPr lvl="1"/>
            <a:r>
              <a:rPr lang="zh-CN" altLang="en-US" smtClean="0"/>
              <a:t>所有用户对外只占用一个</a:t>
            </a:r>
            <a:r>
              <a:rPr lang="en-US" altLang="zh-CN" smtClean="0"/>
              <a:t>IP</a:t>
            </a:r>
            <a:r>
              <a:rPr lang="zh-CN" altLang="en-US" smtClean="0"/>
              <a:t>，所以不必租用过多的</a:t>
            </a:r>
            <a:r>
              <a:rPr lang="en-US" altLang="zh-CN" smtClean="0"/>
              <a:t>IP</a:t>
            </a:r>
            <a:r>
              <a:rPr lang="zh-CN" altLang="en-US" smtClean="0"/>
              <a:t>地址</a:t>
            </a:r>
            <a:endParaRPr lang="zh-CN" altLang="en-US" smtClean="0"/>
          </a:p>
          <a:p>
            <a:r>
              <a:rPr lang="zh-CN" altLang="en-US" smtClean="0"/>
              <a:t>提高访问速度：</a:t>
            </a:r>
            <a:endParaRPr lang="zh-CN" altLang="en-US" smtClean="0"/>
          </a:p>
          <a:p>
            <a:pPr lvl="1"/>
            <a:r>
              <a:rPr lang="zh-CN" altLang="en-US" smtClean="0"/>
              <a:t>本身带宽较小，通过带宽较大的</a:t>
            </a:r>
            <a:r>
              <a:rPr lang="en-US" altLang="zh-CN" smtClean="0"/>
              <a:t>proxy</a:t>
            </a:r>
            <a:r>
              <a:rPr lang="zh-CN" altLang="en-US" smtClean="0"/>
              <a:t>与目标主机连接。</a:t>
            </a:r>
            <a:endParaRPr lang="zh-CN" altLang="en-US" smtClean="0"/>
          </a:p>
          <a:p>
            <a:pPr lvl="1"/>
            <a:r>
              <a:rPr lang="zh-CN" altLang="en-US" smtClean="0"/>
              <a:t>代理缓冲</a:t>
            </a:r>
            <a:r>
              <a:rPr lang="en-US" altLang="zh-CN" smtClean="0"/>
              <a:t>——</a:t>
            </a:r>
            <a:r>
              <a:rPr lang="zh-CN" altLang="en-US" smtClean="0"/>
              <a:t>网络缓存。</a:t>
            </a:r>
            <a:endParaRPr lang="zh-CN" altLang="en-US" smtClean="0"/>
          </a:p>
        </p:txBody>
      </p:sp>
      <p:sp>
        <p:nvSpPr>
          <p:cNvPr id="203778" name="Rectangle 2"/>
          <p:cNvSpPr>
            <a:spLocks noGrp="1" noChangeArrowheads="1"/>
          </p:cNvSpPr>
          <p:nvPr>
            <p:ph type="title"/>
          </p:nvPr>
        </p:nvSpPr>
        <p:spPr/>
        <p:txBody>
          <a:bodyPr/>
          <a:lstStyle/>
          <a:p>
            <a:r>
              <a:rPr lang="zh-CN" altLang="en-US" smtClean="0"/>
              <a:t>代理服务器的主要功能</a:t>
            </a:r>
            <a:endParaRPr lang="zh-CN" altLang="en-US"/>
          </a:p>
        </p:txBody>
      </p:sp>
      <p:sp>
        <p:nvSpPr>
          <p:cNvPr id="71682" name="日期占位符 3"/>
          <p:cNvSpPr>
            <a:spLocks noGrp="1"/>
          </p:cNvSpPr>
          <p:nvPr>
            <p:ph type="dt" sz="half" idx="2"/>
          </p:nvPr>
        </p:nvSpPr>
        <p:spPr/>
        <p:txBody>
          <a:bodyPr/>
          <a:lstStyle/>
          <a:p>
            <a:fld id="{8F42A394-EB12-4B90-9444-28609A26E6A4}" type="datetime1">
              <a:rPr lang="zh-CN" altLang="en-US" smtClean="0"/>
            </a:fld>
            <a:endParaRPr lang="en-US" altLang="zh-CN" smtClean="0"/>
          </a:p>
        </p:txBody>
      </p:sp>
      <p:sp>
        <p:nvSpPr>
          <p:cNvPr id="71683"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71684" name="灯片编号占位符 5"/>
          <p:cNvSpPr>
            <a:spLocks noGrp="1"/>
          </p:cNvSpPr>
          <p:nvPr>
            <p:ph type="sldNum" sz="quarter" idx="4"/>
          </p:nvPr>
        </p:nvSpPr>
        <p:spPr/>
        <p:txBody>
          <a:bodyPr/>
          <a:lstStyle/>
          <a:p>
            <a:fld id="{D14F37F1-17DB-414A-9730-79E8CB22A070}"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mtClean="0"/>
              <a:t>采用基于连接的状态检测机制</a:t>
            </a:r>
            <a:endParaRPr lang="en-US" altLang="zh-CN" smtClean="0"/>
          </a:p>
          <a:p>
            <a:pPr lvl="1"/>
            <a:r>
              <a:rPr lang="zh-CN" altLang="en-US" smtClean="0"/>
              <a:t>在包过滤的同时，检察数据包之间的关联性，将属于同一连接的所有包作为一个整体的数据流看待，视每个连接发起到结束的全过程，构成连接状态表</a:t>
            </a:r>
            <a:endParaRPr lang="en-US" altLang="zh-CN" smtClean="0"/>
          </a:p>
          <a:p>
            <a:pPr lvl="1"/>
            <a:r>
              <a:rPr lang="zh-CN" altLang="en-US" smtClean="0"/>
              <a:t>检查包括链路层、网络层、传输层、应用层的各种信息，结合规则表和状态表决定是否允许包通过。</a:t>
            </a:r>
            <a:endParaRPr lang="zh-CN" altLang="en-US" smtClean="0"/>
          </a:p>
          <a:p>
            <a:r>
              <a:rPr lang="zh-CN" altLang="en-US" smtClean="0"/>
              <a:t>动态连接状态表：</a:t>
            </a:r>
            <a:endParaRPr lang="en-US" altLang="zh-CN" smtClean="0"/>
          </a:p>
          <a:p>
            <a:pPr lvl="1"/>
            <a:r>
              <a:rPr lang="zh-CN" altLang="en-US" smtClean="0"/>
              <a:t>以前的通信信息，也可以是其他相关应用程序的信息</a:t>
            </a:r>
            <a:endParaRPr lang="en-US" altLang="zh-CN" smtClean="0"/>
          </a:p>
          <a:p>
            <a:r>
              <a:rPr lang="zh-CN" altLang="en-US" smtClean="0"/>
              <a:t>支持多种协议和应用，可方便地实现应用和服务扩充。</a:t>
            </a:r>
            <a:endParaRPr lang="en-US" altLang="zh-CN" smtClean="0"/>
          </a:p>
        </p:txBody>
      </p:sp>
      <p:sp>
        <p:nvSpPr>
          <p:cNvPr id="3" name="标题 2"/>
          <p:cNvSpPr>
            <a:spLocks noGrp="1"/>
          </p:cNvSpPr>
          <p:nvPr>
            <p:ph type="title"/>
          </p:nvPr>
        </p:nvSpPr>
        <p:spPr/>
        <p:txBody>
          <a:bodyPr/>
          <a:lstStyle/>
          <a:p>
            <a:r>
              <a:rPr lang="zh-CN" altLang="en-US" smtClean="0"/>
              <a:t>状态检测包过滤技术</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idx="1"/>
          </p:nvPr>
        </p:nvSpPr>
        <p:spPr>
          <a:xfrm>
            <a:off x="457200" y="1481328"/>
            <a:ext cx="8229600" cy="1371607"/>
          </a:xfrm>
        </p:spPr>
        <p:txBody>
          <a:bodyPr>
            <a:normAutofit fontScale="92500" lnSpcReduction="20000"/>
          </a:bodyPr>
          <a:lstStyle/>
          <a:p>
            <a:r>
              <a:rPr lang="en-US" altLang="zh-CN" smtClean="0"/>
              <a:t>TCP</a:t>
            </a:r>
            <a:r>
              <a:rPr lang="zh-CN" altLang="en-US" smtClean="0"/>
              <a:t>连接建立前，使用普通的包过滤。</a:t>
            </a:r>
            <a:endParaRPr lang="zh-CN" altLang="en-US" smtClean="0"/>
          </a:p>
          <a:p>
            <a:r>
              <a:rPr lang="zh-CN" altLang="en-US" smtClean="0"/>
              <a:t>同时建立起连接状态表。</a:t>
            </a:r>
            <a:endParaRPr lang="zh-CN" altLang="en-US" smtClean="0"/>
          </a:p>
          <a:p>
            <a:r>
              <a:rPr lang="zh-CN" altLang="en-US"/>
              <a:t>对</a:t>
            </a:r>
            <a:r>
              <a:rPr lang="zh-CN" altLang="en-US" smtClean="0"/>
              <a:t>已建立连接使用连接状态表去匹配。</a:t>
            </a:r>
            <a:endParaRPr lang="zh-CN" altLang="en-US" smtClean="0"/>
          </a:p>
        </p:txBody>
      </p:sp>
      <p:sp>
        <p:nvSpPr>
          <p:cNvPr id="405506" name="Rectangle 2"/>
          <p:cNvSpPr>
            <a:spLocks noGrp="1" noChangeArrowheads="1"/>
          </p:cNvSpPr>
          <p:nvPr>
            <p:ph type="title"/>
          </p:nvPr>
        </p:nvSpPr>
        <p:spPr/>
        <p:txBody>
          <a:bodyPr/>
          <a:lstStyle/>
          <a:p>
            <a:r>
              <a:rPr lang="zh-CN" altLang="en-US" smtClean="0"/>
              <a:t>状态检测过程</a:t>
            </a:r>
            <a:endParaRPr lang="zh-CN" altLang="en-US"/>
          </a:p>
        </p:txBody>
      </p:sp>
      <p:sp>
        <p:nvSpPr>
          <p:cNvPr id="81922" name="日期占位符 4"/>
          <p:cNvSpPr>
            <a:spLocks noGrp="1"/>
          </p:cNvSpPr>
          <p:nvPr>
            <p:ph type="dt" sz="half" idx="2"/>
          </p:nvPr>
        </p:nvSpPr>
        <p:spPr/>
        <p:txBody>
          <a:bodyPr/>
          <a:lstStyle/>
          <a:p>
            <a:fld id="{08DF8313-2033-43E8-92A2-20EF0E3E4CD1}" type="datetime1">
              <a:rPr lang="zh-CN" altLang="en-US" smtClean="0"/>
            </a:fld>
            <a:endParaRPr lang="en-US" altLang="zh-CN" smtClean="0"/>
          </a:p>
        </p:txBody>
      </p:sp>
      <p:sp>
        <p:nvSpPr>
          <p:cNvPr id="81924" name="灯片编号占位符 6"/>
          <p:cNvSpPr>
            <a:spLocks noGrp="1"/>
          </p:cNvSpPr>
          <p:nvPr>
            <p:ph type="sldNum" sz="quarter" idx="4"/>
          </p:nvPr>
        </p:nvSpPr>
        <p:spPr/>
        <p:txBody>
          <a:bodyPr/>
          <a:lstStyle/>
          <a:p>
            <a:fld id="{F6B5F182-2DB2-45A1-8E41-3DE2A5828CE3}" type="slidenum">
              <a:rPr lang="en-US" altLang="zh-CN" smtClean="0"/>
            </a:fld>
            <a:endParaRPr lang="en-US" altLang="zh-CN" smtClean="0"/>
          </a:p>
        </p:txBody>
      </p:sp>
      <p:graphicFrame>
        <p:nvGraphicFramePr>
          <p:cNvPr id="2" name="对象 1"/>
          <p:cNvGraphicFramePr>
            <a:graphicFrameLocks noChangeAspect="1"/>
          </p:cNvGraphicFramePr>
          <p:nvPr/>
        </p:nvGraphicFramePr>
        <p:xfrm>
          <a:off x="916632" y="2348880"/>
          <a:ext cx="7543800" cy="4419600"/>
        </p:xfrm>
        <a:graphic>
          <a:graphicData uri="http://schemas.openxmlformats.org/presentationml/2006/ole">
            <mc:AlternateContent xmlns:mc="http://schemas.openxmlformats.org/markup-compatibility/2006">
              <mc:Choice xmlns:v="urn:schemas-microsoft-com:vml" Requires="v">
                <p:oleObj spid="_x0000_s5136" name="Visio" r:id="rId1" imgW="5956300" imgH="3556000" progId="Visio.Drawing.11">
                  <p:embed/>
                </p:oleObj>
              </mc:Choice>
              <mc:Fallback>
                <p:oleObj name="Visio" r:id="rId1" imgW="5956300" imgH="3556000" progId="Visio.Drawing.11">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632" y="2348880"/>
                        <a:ext cx="7543800" cy="4419600"/>
                      </a:xfrm>
                      <a:prstGeom prst="rect">
                        <a:avLst/>
                      </a:prstGeom>
                      <a:solidFill>
                        <a:schemeClr val="bg1"/>
                      </a:solid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4"/>
          <p:cNvSpPr>
            <a:spLocks noGrp="1"/>
          </p:cNvSpPr>
          <p:nvPr>
            <p:ph type="dt" sz="half" idx="10"/>
          </p:nvPr>
        </p:nvSpPr>
        <p:spPr/>
        <p:txBody>
          <a:bodyPr/>
          <a:lstStyle/>
          <a:p>
            <a:fld id="{B13730E5-A0A4-4256-8254-8D3E3526E356}" type="datetime1">
              <a:rPr lang="zh-CN" altLang="en-US" smtClean="0"/>
            </a:fld>
            <a:endParaRPr lang="en-US" altLang="zh-CN" smtClean="0"/>
          </a:p>
        </p:txBody>
      </p:sp>
      <p:sp>
        <p:nvSpPr>
          <p:cNvPr id="97283" name="页脚占位符 5"/>
          <p:cNvSpPr>
            <a:spLocks noGrp="1"/>
          </p:cNvSpPr>
          <p:nvPr>
            <p:ph type="ftr" sz="quarter" idx="11"/>
          </p:nvPr>
        </p:nvSpPr>
        <p:spPr/>
        <p:txBody>
          <a:bodyPr/>
          <a:lstStyle/>
          <a:p>
            <a:r>
              <a:rPr lang="en-US" altLang="zh-CN" smtClean="0"/>
              <a:t>Copyright©</a:t>
            </a:r>
            <a:r>
              <a:rPr lang="zh-CN" altLang="en-US" smtClean="0"/>
              <a:t>电子科技大学计算机学院</a:t>
            </a:r>
            <a:endParaRPr lang="zh-CN" altLang="en-US" smtClean="0"/>
          </a:p>
        </p:txBody>
      </p:sp>
      <p:sp>
        <p:nvSpPr>
          <p:cNvPr id="97284" name="灯片编号占位符 6"/>
          <p:cNvSpPr>
            <a:spLocks noGrp="1"/>
          </p:cNvSpPr>
          <p:nvPr>
            <p:ph type="sldNum" sz="quarter" idx="12"/>
          </p:nvPr>
        </p:nvSpPr>
        <p:spPr/>
        <p:txBody>
          <a:bodyPr/>
          <a:lstStyle/>
          <a:p>
            <a:fld id="{9701BAA9-2CC7-453E-88F5-EAD6ED2F8CB5}" type="slidenum">
              <a:rPr lang="en-US" altLang="zh-CN" smtClean="0"/>
            </a:fld>
            <a:endParaRPr lang="en-US" altLang="zh-CN" smtClean="0"/>
          </a:p>
        </p:txBody>
      </p:sp>
      <p:sp>
        <p:nvSpPr>
          <p:cNvPr id="479234" name="Rectangle 2"/>
          <p:cNvSpPr>
            <a:spLocks noGrp="1" noChangeArrowheads="1"/>
          </p:cNvSpPr>
          <p:nvPr>
            <p:ph type="title"/>
          </p:nvPr>
        </p:nvSpPr>
        <p:spPr/>
        <p:txBody>
          <a:bodyPr/>
          <a:lstStyle/>
          <a:p>
            <a:r>
              <a:rPr lang="zh-CN" altLang="en-US" smtClean="0">
                <a:effectLst/>
              </a:rPr>
              <a:t>包过滤规则</a:t>
            </a:r>
            <a:endParaRPr lang="zh-CN" altLang="en-US">
              <a:effectLst/>
            </a:endParaRPr>
          </a:p>
        </p:txBody>
      </p:sp>
      <p:graphicFrame>
        <p:nvGraphicFramePr>
          <p:cNvPr id="479236" name="Group 4"/>
          <p:cNvGraphicFramePr>
            <a:graphicFrameLocks noGrp="1"/>
          </p:cNvGraphicFramePr>
          <p:nvPr>
            <p:ph sz="half" idx="4294967295"/>
          </p:nvPr>
        </p:nvGraphicFramePr>
        <p:xfrm>
          <a:off x="0" y="1341438"/>
          <a:ext cx="7481887" cy="1335024"/>
        </p:xfrm>
        <a:graphic>
          <a:graphicData uri="http://schemas.openxmlformats.org/drawingml/2006/table">
            <a:tbl>
              <a:tblPr/>
              <a:tblGrid>
                <a:gridCol w="604837"/>
                <a:gridCol w="1416050"/>
                <a:gridCol w="1720850"/>
                <a:gridCol w="749300"/>
                <a:gridCol w="1019175"/>
                <a:gridCol w="1087438"/>
                <a:gridCol w="884237"/>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行为</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源地址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目的地址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协议</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源端口</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目的端口</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码子位</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拒绝</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外部网络地址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外部网络地址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1023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ACK</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 name="Rectangle 2"/>
          <p:cNvSpPr txBox="1">
            <a:spLocks noChangeArrowheads="1"/>
          </p:cNvSpPr>
          <p:nvPr/>
        </p:nvSpPr>
        <p:spPr>
          <a:xfrm>
            <a:off x="457200"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mtClean="0">
                <a:effectLst/>
              </a:rPr>
              <a:t>状态检测规则</a:t>
            </a:r>
            <a:endParaRPr lang="zh-CN" altLang="en-US">
              <a:effectLst/>
            </a:endParaRPr>
          </a:p>
        </p:txBody>
      </p:sp>
      <p:graphicFrame>
        <p:nvGraphicFramePr>
          <p:cNvPr id="12" name="Group 4"/>
          <p:cNvGraphicFramePr/>
          <p:nvPr/>
        </p:nvGraphicFramePr>
        <p:xfrm>
          <a:off x="683568" y="4149080"/>
          <a:ext cx="7481887" cy="1335024"/>
        </p:xfrm>
        <a:graphic>
          <a:graphicData uri="http://schemas.openxmlformats.org/drawingml/2006/table">
            <a:tbl>
              <a:tblPr/>
              <a:tblGrid>
                <a:gridCol w="604837"/>
                <a:gridCol w="6877050"/>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行为</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规则</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拒绝</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数据包是先前连接的一部分</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先前有出站数据包</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其他</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fade">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11"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idx="1"/>
          </p:nvPr>
        </p:nvSpPr>
        <p:spPr/>
        <p:txBody>
          <a:bodyPr/>
          <a:lstStyle/>
          <a:p>
            <a:r>
              <a:rPr lang="zh-CN" altLang="en-US" smtClean="0"/>
              <a:t>屏蔽路由器结构</a:t>
            </a:r>
            <a:endParaRPr lang="zh-CN" altLang="en-US" smtClean="0"/>
          </a:p>
          <a:p>
            <a:r>
              <a:rPr lang="zh-CN" altLang="en-US" smtClean="0"/>
              <a:t>双重宿主主机体系结构；</a:t>
            </a:r>
            <a:endParaRPr lang="zh-CN" altLang="en-US" smtClean="0"/>
          </a:p>
          <a:p>
            <a:r>
              <a:rPr lang="zh-CN" altLang="en-US" smtClean="0"/>
              <a:t>屏蔽主机体系结构；</a:t>
            </a:r>
            <a:endParaRPr lang="zh-CN" altLang="en-US" smtClean="0"/>
          </a:p>
          <a:p>
            <a:r>
              <a:rPr lang="zh-CN" altLang="en-US" smtClean="0"/>
              <a:t>屏蔽子网体系结构。</a:t>
            </a:r>
            <a:endParaRPr lang="zh-CN" altLang="en-US" smtClean="0"/>
          </a:p>
          <a:p>
            <a:endParaRPr lang="en-US" altLang="zh-CN" smtClean="0"/>
          </a:p>
        </p:txBody>
      </p:sp>
      <p:sp>
        <p:nvSpPr>
          <p:cNvPr id="953346" name="Rectangle 2"/>
          <p:cNvSpPr>
            <a:spLocks noGrp="1" noChangeArrowheads="1"/>
          </p:cNvSpPr>
          <p:nvPr>
            <p:ph type="title"/>
          </p:nvPr>
        </p:nvSpPr>
        <p:spPr/>
        <p:txBody>
          <a:bodyPr/>
          <a:lstStyle/>
          <a:p>
            <a:r>
              <a:rPr lang="zh-CN" altLang="en-US" smtClean="0"/>
              <a:t>防火墙体系结构</a:t>
            </a:r>
            <a:endParaRPr lang="zh-CN" altLang="en-US"/>
          </a:p>
        </p:txBody>
      </p:sp>
      <p:sp>
        <p:nvSpPr>
          <p:cNvPr id="101378" name="灯片编号占位符 6"/>
          <p:cNvSpPr>
            <a:spLocks noGrp="1"/>
          </p:cNvSpPr>
          <p:nvPr>
            <p:ph type="sldNum" sz="quarter" idx="4"/>
          </p:nvPr>
        </p:nvSpPr>
        <p:spPr/>
        <p:txBody>
          <a:bodyPr/>
          <a:lstStyle/>
          <a:p>
            <a:fld id="{18DE0F88-C04E-4F05-ACEA-E2D54379776E}" type="slidenum">
              <a:rPr lang="en-US" altLang="zh-CN" smtClean="0"/>
            </a:fld>
            <a:endParaRPr lang="en-US" altLang="zh-CN" smtClean="0"/>
          </a:p>
        </p:txBody>
      </p:sp>
      <p:sp>
        <p:nvSpPr>
          <p:cNvPr id="101381"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62500" lnSpcReduction="20000"/>
          </a:bodyPr>
          <a:lstStyle/>
          <a:p>
            <a:r>
              <a:rPr lang="zh-CN" altLang="en-US" dirty="0"/>
              <a:t>窃取</a:t>
            </a:r>
            <a:r>
              <a:rPr lang="zh-CN" altLang="en-US" dirty="0" smtClean="0"/>
              <a:t>口令进入系统：</a:t>
            </a:r>
            <a:endParaRPr lang="en-US" altLang="zh-CN" dirty="0" smtClean="0"/>
          </a:p>
          <a:p>
            <a:pPr lvl="1"/>
            <a:r>
              <a:rPr lang="zh-CN" altLang="en-US" dirty="0" smtClean="0"/>
              <a:t>网络监听，暴力破解</a:t>
            </a:r>
            <a:endParaRPr lang="zh-CN" altLang="en-US" dirty="0" smtClean="0"/>
          </a:p>
          <a:p>
            <a:r>
              <a:rPr lang="zh-CN" altLang="en-US" dirty="0" smtClean="0"/>
              <a:t>利用系统自身安全漏洞</a:t>
            </a:r>
            <a:endParaRPr lang="zh-CN" altLang="en-US" dirty="0" smtClean="0"/>
          </a:p>
          <a:p>
            <a:r>
              <a:rPr lang="zh-CN" altLang="en-US" dirty="0" smtClean="0"/>
              <a:t>特洛伊木马程序：</a:t>
            </a:r>
            <a:endParaRPr lang="en-US" altLang="zh-CN" dirty="0" smtClean="0"/>
          </a:p>
          <a:p>
            <a:pPr lvl="1"/>
            <a:r>
              <a:rPr lang="zh-CN" altLang="en-US" dirty="0" smtClean="0"/>
              <a:t>伪装成工具程序或者游戏等诱使用户打开或下载，然后使用户在无意中激活，导致系统后门被安装</a:t>
            </a:r>
            <a:endParaRPr lang="zh-CN" altLang="en-US" dirty="0" smtClean="0"/>
          </a:p>
          <a:p>
            <a:r>
              <a:rPr lang="en-US" altLang="zh-CN" dirty="0" smtClean="0"/>
              <a:t>WWW</a:t>
            </a:r>
            <a:r>
              <a:rPr lang="zh-CN" altLang="en-US" dirty="0" smtClean="0"/>
              <a:t>欺骗：</a:t>
            </a:r>
            <a:endParaRPr lang="en-US" altLang="zh-CN" dirty="0" smtClean="0"/>
          </a:p>
          <a:p>
            <a:pPr lvl="1"/>
            <a:r>
              <a:rPr lang="zh-CN" altLang="en-US" dirty="0" smtClean="0"/>
              <a:t>诱使用户访问纂改过的网页</a:t>
            </a:r>
            <a:endParaRPr lang="zh-CN" altLang="en-US" dirty="0" smtClean="0"/>
          </a:p>
          <a:p>
            <a:r>
              <a:rPr lang="zh-CN" altLang="en-US" dirty="0" smtClean="0"/>
              <a:t>电子邮件攻击：</a:t>
            </a:r>
            <a:endParaRPr lang="en-US" altLang="zh-CN" dirty="0" smtClean="0"/>
          </a:p>
          <a:p>
            <a:pPr lvl="1"/>
            <a:r>
              <a:rPr lang="zh-CN" altLang="en-US" dirty="0" smtClean="0"/>
              <a:t>邮件炸弹、邮件欺骗</a:t>
            </a:r>
            <a:endParaRPr lang="zh-CN" altLang="en-US" dirty="0" smtClean="0"/>
          </a:p>
          <a:p>
            <a:r>
              <a:rPr lang="zh-CN" altLang="en-US" dirty="0" smtClean="0"/>
              <a:t>网络监听：</a:t>
            </a:r>
            <a:endParaRPr lang="en-US" altLang="zh-CN" dirty="0" smtClean="0"/>
          </a:p>
          <a:p>
            <a:pPr lvl="1"/>
            <a:r>
              <a:rPr lang="zh-CN" altLang="en-US" dirty="0" smtClean="0"/>
              <a:t>获取明文传输的敏感信息</a:t>
            </a:r>
            <a:endParaRPr lang="zh-CN" altLang="en-US" dirty="0" smtClean="0"/>
          </a:p>
          <a:p>
            <a:r>
              <a:rPr lang="zh-CN" altLang="en-US" dirty="0" smtClean="0"/>
              <a:t>跳板攻击：</a:t>
            </a:r>
            <a:endParaRPr lang="en-US" altLang="zh-CN" dirty="0" smtClean="0"/>
          </a:p>
          <a:p>
            <a:pPr lvl="1"/>
            <a:r>
              <a:rPr lang="zh-CN" altLang="en-US" dirty="0" smtClean="0"/>
              <a:t>控制一台主机后，通过</a:t>
            </a:r>
            <a:r>
              <a:rPr lang="en-US" altLang="zh-CN" dirty="0" smtClean="0"/>
              <a:t>IP</a:t>
            </a:r>
            <a:r>
              <a:rPr lang="zh-CN" altLang="en-US" dirty="0" smtClean="0"/>
              <a:t>欺骗或者主机信任关系攻击其他节点</a:t>
            </a:r>
            <a:endParaRPr lang="en-US" altLang="zh-CN" dirty="0" smtClean="0"/>
          </a:p>
          <a:p>
            <a:pPr lvl="1"/>
            <a:r>
              <a:rPr lang="zh-CN" altLang="en-US" dirty="0" smtClean="0"/>
              <a:t>以隐蔽其入侵路径和擦除攻击证据</a:t>
            </a:r>
            <a:endParaRPr lang="zh-CN" altLang="en-US" dirty="0" smtClean="0"/>
          </a:p>
          <a:p>
            <a:r>
              <a:rPr lang="zh-CN" altLang="en-US" dirty="0" smtClean="0"/>
              <a:t>拒绝服务攻击和分布式拒绝服务攻击</a:t>
            </a:r>
            <a:r>
              <a:rPr lang="en-US" altLang="zh-CN" dirty="0" smtClean="0"/>
              <a:t>(</a:t>
            </a:r>
            <a:r>
              <a:rPr lang="en-US" altLang="zh-CN" dirty="0" err="1" smtClean="0"/>
              <a:t>D.o.S</a:t>
            </a:r>
            <a:r>
              <a:rPr lang="en-US" altLang="zh-CN" dirty="0" smtClean="0"/>
              <a:t> </a:t>
            </a:r>
            <a:r>
              <a:rPr lang="zh-CN" altLang="en-US" dirty="0" smtClean="0"/>
              <a:t>和</a:t>
            </a:r>
            <a:r>
              <a:rPr lang="en-US" altLang="zh-CN" dirty="0" err="1" smtClean="0"/>
              <a:t>D.D.o.S</a:t>
            </a:r>
            <a:r>
              <a:rPr lang="en-US" altLang="zh-CN" dirty="0" smtClean="0"/>
              <a:t>)</a:t>
            </a:r>
            <a:endParaRPr lang="zh-CN" altLang="en-US" dirty="0"/>
          </a:p>
        </p:txBody>
      </p:sp>
      <p:sp>
        <p:nvSpPr>
          <p:cNvPr id="784386" name="Rectangle 2"/>
          <p:cNvSpPr>
            <a:spLocks noGrp="1" noChangeArrowheads="1"/>
          </p:cNvSpPr>
          <p:nvPr>
            <p:ph type="title"/>
          </p:nvPr>
        </p:nvSpPr>
        <p:spPr/>
        <p:txBody>
          <a:bodyPr/>
          <a:lstStyle/>
          <a:p>
            <a:r>
              <a:rPr lang="zh-CN" altLang="en-US" smtClean="0"/>
              <a:t>常见的安全攻击方法</a:t>
            </a:r>
            <a:endParaRPr lang="zh-CN" altLang="en-US"/>
          </a:p>
        </p:txBody>
      </p:sp>
    </p:spTree>
  </p:cSld>
  <p:clrMapOvr>
    <a:masterClrMapping/>
  </p:clrMapOvr>
  <p:transition spd="slow">
    <p:pull/>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ctrTitle"/>
          </p:nvPr>
        </p:nvSpPr>
        <p:spPr>
          <a:xfrm>
            <a:off x="914400" y="1828800"/>
            <a:ext cx="7772400" cy="1143000"/>
          </a:xfrm>
        </p:spPr>
        <p:txBody>
          <a:bodyPr/>
          <a:lstStyle/>
          <a:p>
            <a:r>
              <a:rPr lang="zh-CN" altLang="en-US" sz="4000" smtClean="0"/>
              <a:t>第九章 </a:t>
            </a:r>
            <a:r>
              <a:rPr lang="zh-CN" altLang="en-US" sz="4000"/>
              <a:t>入侵检测</a:t>
            </a:r>
            <a:endParaRPr lang="zh-CN" altLang="en-US" sz="3600"/>
          </a:p>
        </p:txBody>
      </p:sp>
      <p:sp>
        <p:nvSpPr>
          <p:cNvPr id="4" name="Rectangle 2064"/>
          <p:cNvSpPr>
            <a:spLocks noGrp="1" noChangeArrowheads="1"/>
          </p:cNvSpPr>
          <p:nvPr>
            <p:ph type="sldNum" sz="quarter" idx="4294967295"/>
          </p:nvPr>
        </p:nvSpPr>
        <p:spPr>
          <a:xfrm>
            <a:off x="8777288" y="6408738"/>
            <a:ext cx="366712" cy="365125"/>
          </a:xfrm>
        </p:spPr>
        <p:txBody>
          <a:bodyPr/>
          <a:lstStyle/>
          <a:p>
            <a:fld id="{B1A23BE2-1787-426B-BBE0-4E486F03FA55}" type="slidenum">
              <a:rPr lang="en-US" altLang="zh-CN"/>
            </a:fld>
            <a:endParaRPr lang="en-US" altLang="zh-CN"/>
          </a:p>
        </p:txBody>
      </p:sp>
    </p:spTree>
  </p:cSld>
  <p:clrMapOvr>
    <a:masterClrMapping/>
  </p:clrMapOvr>
  <p:transition spd="slow">
    <p:pull/>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idx="1"/>
          </p:nvPr>
        </p:nvSpPr>
        <p:spPr/>
        <p:txBody>
          <a:bodyPr>
            <a:normAutofit fontScale="92500" lnSpcReduction="20000"/>
          </a:bodyPr>
          <a:lstStyle/>
          <a:p>
            <a:r>
              <a:rPr lang="en-US" altLang="zh-CN" smtClean="0"/>
              <a:t>IDS</a:t>
            </a:r>
            <a:r>
              <a:rPr lang="zh-CN" altLang="en-US" smtClean="0"/>
              <a:t>：防火墙之后第二道防线</a:t>
            </a:r>
            <a:endParaRPr lang="zh-CN" altLang="en-US" smtClean="0"/>
          </a:p>
          <a:p>
            <a:r>
              <a:rPr lang="zh-CN" altLang="en-US" smtClean="0"/>
              <a:t>关于防火墙</a:t>
            </a:r>
            <a:endParaRPr lang="zh-CN" altLang="en-US" smtClean="0"/>
          </a:p>
          <a:p>
            <a:pPr lvl="1"/>
            <a:r>
              <a:rPr lang="zh-CN" altLang="en-US" smtClean="0"/>
              <a:t>网络边界的设备</a:t>
            </a:r>
            <a:endParaRPr lang="zh-CN" altLang="en-US" smtClean="0"/>
          </a:p>
          <a:p>
            <a:pPr lvl="1"/>
            <a:r>
              <a:rPr lang="zh-CN" altLang="en-US" smtClean="0"/>
              <a:t>自身可以被攻破</a:t>
            </a:r>
            <a:endParaRPr lang="zh-CN" altLang="en-US" smtClean="0"/>
          </a:p>
          <a:p>
            <a:pPr lvl="1"/>
            <a:r>
              <a:rPr lang="zh-CN" altLang="en-US" smtClean="0"/>
              <a:t>对某些攻击保护很弱</a:t>
            </a:r>
            <a:endParaRPr lang="zh-CN" altLang="en-US" smtClean="0"/>
          </a:p>
          <a:p>
            <a:pPr lvl="1"/>
            <a:r>
              <a:rPr lang="zh-CN" altLang="en-US" smtClean="0"/>
              <a:t>不是所有的威胁来自防火墙外部</a:t>
            </a:r>
            <a:endParaRPr lang="en-US" altLang="zh-CN" smtClean="0"/>
          </a:p>
          <a:p>
            <a:pPr lvl="1"/>
            <a:r>
              <a:rPr lang="zh-CN" altLang="en-US" smtClean="0"/>
              <a:t>仅能拒绝非法的连接請求，但是对于入侵者的攻击行为仍一无所知</a:t>
            </a:r>
            <a:endParaRPr lang="en-US" altLang="zh-CN" smtClean="0"/>
          </a:p>
          <a:p>
            <a:r>
              <a:rPr lang="zh-CN" altLang="en-US" smtClean="0"/>
              <a:t>入侵很容易</a:t>
            </a:r>
            <a:endParaRPr lang="zh-CN" altLang="en-US" smtClean="0"/>
          </a:p>
          <a:p>
            <a:pPr lvl="1"/>
            <a:r>
              <a:rPr lang="zh-CN" altLang="en-US" smtClean="0"/>
              <a:t>入侵教程随处可见</a:t>
            </a:r>
            <a:endParaRPr lang="zh-CN" altLang="en-US" smtClean="0"/>
          </a:p>
          <a:p>
            <a:pPr lvl="1"/>
            <a:r>
              <a:rPr lang="zh-CN" altLang="en-US" smtClean="0"/>
              <a:t>各种工具唾手可得</a:t>
            </a:r>
            <a:endParaRPr lang="en-US" altLang="zh-CN" smtClean="0"/>
          </a:p>
          <a:p>
            <a:r>
              <a:rPr lang="zh-CN" altLang="en-US" smtClean="0"/>
              <a:t>预防是理想的，但检测是必须的</a:t>
            </a:r>
            <a:endParaRPr lang="zh-CN" altLang="en-US" smtClean="0"/>
          </a:p>
        </p:txBody>
      </p:sp>
      <p:sp>
        <p:nvSpPr>
          <p:cNvPr id="272386" name="Rectangle 1026"/>
          <p:cNvSpPr>
            <a:spLocks noGrp="1" noChangeArrowheads="1"/>
          </p:cNvSpPr>
          <p:nvPr>
            <p:ph type="title"/>
          </p:nvPr>
        </p:nvSpPr>
        <p:spPr/>
        <p:txBody>
          <a:bodyPr/>
          <a:lstStyle/>
          <a:p>
            <a:r>
              <a:rPr lang="zh-CN" altLang="en-US" smtClean="0"/>
              <a:t>为什么需要</a:t>
            </a:r>
            <a:r>
              <a:rPr lang="en-US" altLang="zh-CN" smtClean="0"/>
              <a:t>IDS</a:t>
            </a:r>
            <a:endParaRPr lang="en-US" altLang="zh-CN"/>
          </a:p>
        </p:txBody>
      </p:sp>
      <p:sp>
        <p:nvSpPr>
          <p:cNvPr id="10243" name="灯片编号占位符 5"/>
          <p:cNvSpPr>
            <a:spLocks noGrp="1"/>
          </p:cNvSpPr>
          <p:nvPr>
            <p:ph type="sldNum" sz="quarter" idx="4"/>
          </p:nvPr>
        </p:nvSpPr>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fld id="{A4E1BCDB-415E-4E2E-B668-579B574455BC}" type="slidenum">
              <a:rPr lang="en-US" altLang="zh-CN" sz="1200"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en-US" smtClean="0"/>
              <a:t>对入侵行为的发觉：</a:t>
            </a:r>
            <a:endParaRPr lang="en-US" altLang="zh-CN" smtClean="0"/>
          </a:p>
          <a:p>
            <a:pPr lvl="1"/>
            <a:r>
              <a:rPr lang="zh-CN" altLang="en-US" smtClean="0"/>
              <a:t>从网络或系统关键点收集信息并进行分析，从中发现是否有违反安全策略的行为和被攻击的迹象</a:t>
            </a:r>
            <a:endParaRPr lang="zh-CN" altLang="en-US" smtClean="0"/>
          </a:p>
          <a:p>
            <a:r>
              <a:rPr lang="zh-CN" altLang="en-US"/>
              <a:t>入侵检测</a:t>
            </a:r>
            <a:r>
              <a:rPr lang="zh-CN" altLang="en-US" smtClean="0"/>
              <a:t>系统</a:t>
            </a:r>
            <a:r>
              <a:rPr lang="en-US" altLang="zh-CN" smtClean="0"/>
              <a:t>IDS</a:t>
            </a:r>
            <a:r>
              <a:rPr lang="zh-CN" altLang="en-US" smtClean="0"/>
              <a:t>（</a:t>
            </a:r>
            <a:r>
              <a:rPr lang="en-US" altLang="zh-CN" smtClean="0"/>
              <a:t>Intrusion Detection System</a:t>
            </a:r>
            <a:r>
              <a:rPr lang="zh-CN" altLang="en-US" smtClean="0"/>
              <a:t>）：</a:t>
            </a:r>
            <a:endParaRPr lang="en-US" altLang="zh-CN" smtClean="0"/>
          </a:p>
          <a:p>
            <a:pPr lvl="1"/>
            <a:r>
              <a:rPr lang="zh-CN" altLang="en-US" smtClean="0"/>
              <a:t>进行入侵检测的软件与硬件组合</a:t>
            </a:r>
            <a:endParaRPr lang="zh-CN" altLang="en-US" dirty="0"/>
          </a:p>
        </p:txBody>
      </p:sp>
      <p:sp>
        <p:nvSpPr>
          <p:cNvPr id="7" name="标题 6"/>
          <p:cNvSpPr>
            <a:spLocks noGrp="1"/>
          </p:cNvSpPr>
          <p:nvPr>
            <p:ph type="title"/>
          </p:nvPr>
        </p:nvSpPr>
        <p:spPr/>
        <p:txBody>
          <a:bodyPr/>
          <a:lstStyle/>
          <a:p>
            <a:r>
              <a:rPr lang="zh-CN" altLang="en-US" smtClean="0"/>
              <a:t>入侵检测</a:t>
            </a:r>
            <a:endParaRPr lang="zh-CN" altLang="en-US" dirty="0"/>
          </a:p>
        </p:txBody>
      </p:sp>
      <p:sp>
        <p:nvSpPr>
          <p:cNvPr id="5" name="灯片编号占位符 3"/>
          <p:cNvSpPr>
            <a:spLocks noGrp="1"/>
          </p:cNvSpPr>
          <p:nvPr>
            <p:ph type="sldNum" sz="quarter" idx="4"/>
          </p:nvPr>
        </p:nvSpPr>
        <p:spPr/>
        <p:txBody>
          <a:bodyPr/>
          <a:lstStyle/>
          <a:p>
            <a:fld id="{6334329A-7ABF-4D93-9273-5F89DF28CB7D}"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r>
              <a:rPr lang="zh-CN" altLang="en-US" smtClean="0"/>
              <a:t>入侵检测系统包括三个功能部件</a:t>
            </a:r>
            <a:endParaRPr lang="zh-CN" altLang="en-US" smtClean="0"/>
          </a:p>
          <a:p>
            <a:pPr lvl="1"/>
            <a:r>
              <a:rPr lang="zh-CN" altLang="en-US" smtClean="0"/>
              <a:t>信息收集</a:t>
            </a:r>
            <a:endParaRPr lang="zh-CN" altLang="en-US" smtClean="0"/>
          </a:p>
          <a:p>
            <a:pPr lvl="1"/>
            <a:r>
              <a:rPr lang="zh-CN" altLang="en-US" smtClean="0"/>
              <a:t>信息分析</a:t>
            </a:r>
            <a:endParaRPr lang="zh-CN" altLang="en-US" smtClean="0"/>
          </a:p>
          <a:p>
            <a:pPr lvl="1"/>
            <a:r>
              <a:rPr lang="zh-CN" altLang="en-US" smtClean="0"/>
              <a:t>结果处理</a:t>
            </a:r>
            <a:endParaRPr lang="zh-CN" altLang="en-US"/>
          </a:p>
        </p:txBody>
      </p:sp>
      <p:sp>
        <p:nvSpPr>
          <p:cNvPr id="102402" name="Rectangle 2"/>
          <p:cNvSpPr>
            <a:spLocks noGrp="1" noChangeArrowheads="1"/>
          </p:cNvSpPr>
          <p:nvPr>
            <p:ph type="title"/>
          </p:nvPr>
        </p:nvSpPr>
        <p:spPr/>
        <p:txBody>
          <a:bodyPr/>
          <a:lstStyle/>
          <a:p>
            <a:r>
              <a:rPr lang="en-US" altLang="zh-CN" smtClean="0"/>
              <a:t>IDS</a:t>
            </a:r>
            <a:r>
              <a:rPr lang="zh-CN" altLang="en-US" smtClean="0"/>
              <a:t>基本结构</a:t>
            </a:r>
            <a:endParaRPr lang="zh-CN" altLang="en-US"/>
          </a:p>
        </p:txBody>
      </p:sp>
      <p:sp>
        <p:nvSpPr>
          <p:cNvPr id="5" name="灯片编号占位符 5"/>
          <p:cNvSpPr>
            <a:spLocks noGrp="1"/>
          </p:cNvSpPr>
          <p:nvPr>
            <p:ph type="sldNum" sz="quarter" idx="4"/>
          </p:nvPr>
        </p:nvSpPr>
        <p:spPr/>
        <p:txBody>
          <a:bodyPr/>
          <a:lstStyle/>
          <a:p>
            <a:fld id="{126DAE3D-FCC1-49C2-8A65-169587CA717E}"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smtClean="0"/>
              <a:t>系统或网络的日志文件</a:t>
            </a:r>
            <a:endParaRPr lang="zh-CN" altLang="en-US" smtClean="0"/>
          </a:p>
          <a:p>
            <a:r>
              <a:rPr lang="zh-CN" altLang="en-US" smtClean="0"/>
              <a:t>网络流量</a:t>
            </a:r>
            <a:endParaRPr lang="zh-CN" altLang="en-US" smtClean="0"/>
          </a:p>
          <a:p>
            <a:r>
              <a:rPr lang="zh-CN" altLang="en-US" smtClean="0"/>
              <a:t>系统目录和文件的异常变化</a:t>
            </a:r>
            <a:endParaRPr lang="zh-CN" altLang="en-US" smtClean="0"/>
          </a:p>
          <a:p>
            <a:r>
              <a:rPr lang="zh-CN" altLang="en-US" smtClean="0"/>
              <a:t>程序执行中的异常行为</a:t>
            </a:r>
            <a:endParaRPr lang="zh-CN" altLang="en-US"/>
          </a:p>
        </p:txBody>
      </p:sp>
      <p:sp>
        <p:nvSpPr>
          <p:cNvPr id="104450" name="Rectangle 2"/>
          <p:cNvSpPr>
            <a:spLocks noGrp="1" noChangeArrowheads="1"/>
          </p:cNvSpPr>
          <p:nvPr>
            <p:ph type="title"/>
          </p:nvPr>
        </p:nvSpPr>
        <p:spPr/>
        <p:txBody>
          <a:bodyPr/>
          <a:lstStyle/>
          <a:p>
            <a:r>
              <a:rPr lang="zh-CN" altLang="en-US" smtClean="0"/>
              <a:t>信息收集的来源</a:t>
            </a:r>
            <a:endParaRPr lang="zh-CN" altLang="en-US"/>
          </a:p>
        </p:txBody>
      </p:sp>
      <p:sp>
        <p:nvSpPr>
          <p:cNvPr id="5" name="灯片编号占位符 5"/>
          <p:cNvSpPr>
            <a:spLocks noGrp="1"/>
          </p:cNvSpPr>
          <p:nvPr>
            <p:ph type="sldNum" sz="quarter" idx="4"/>
          </p:nvPr>
        </p:nvSpPr>
        <p:spPr/>
        <p:txBody>
          <a:bodyPr/>
          <a:lstStyle/>
          <a:p>
            <a:fld id="{CE69E13F-7E7A-4B7A-A2CB-5309028E63F9}"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r>
              <a:rPr lang="en-US" altLang="zh-CN" smtClean="0"/>
              <a:t> </a:t>
            </a:r>
            <a:r>
              <a:rPr lang="zh-CN" altLang="en-US" smtClean="0"/>
              <a:t>模式匹配</a:t>
            </a:r>
            <a:endParaRPr lang="zh-CN" altLang="en-US" smtClean="0"/>
          </a:p>
          <a:p>
            <a:r>
              <a:rPr lang="zh-CN" altLang="en-US" smtClean="0"/>
              <a:t> 统计分析</a:t>
            </a:r>
            <a:endParaRPr lang="zh-CN" altLang="en-US" smtClean="0"/>
          </a:p>
          <a:p>
            <a:r>
              <a:rPr lang="zh-CN" altLang="en-US" smtClean="0"/>
              <a:t> 完整性分析，往往用于事后分析</a:t>
            </a:r>
            <a:endParaRPr lang="zh-CN" altLang="en-US" smtClean="0"/>
          </a:p>
          <a:p>
            <a:endParaRPr lang="en-US" altLang="zh-CN" dirty="0"/>
          </a:p>
        </p:txBody>
      </p:sp>
      <p:sp>
        <p:nvSpPr>
          <p:cNvPr id="107522" name="Rectangle 2"/>
          <p:cNvSpPr>
            <a:spLocks noGrp="1" noChangeArrowheads="1"/>
          </p:cNvSpPr>
          <p:nvPr>
            <p:ph type="title"/>
          </p:nvPr>
        </p:nvSpPr>
        <p:spPr/>
        <p:txBody>
          <a:bodyPr/>
          <a:lstStyle/>
          <a:p>
            <a:r>
              <a:rPr lang="zh-CN" altLang="en-US" smtClean="0"/>
              <a:t>信息分析</a:t>
            </a:r>
            <a:endParaRPr lang="zh-CN" altLang="en-US"/>
          </a:p>
        </p:txBody>
      </p:sp>
      <p:sp>
        <p:nvSpPr>
          <p:cNvPr id="5" name="灯片编号占位符 5"/>
          <p:cNvSpPr>
            <a:spLocks noGrp="1"/>
          </p:cNvSpPr>
          <p:nvPr>
            <p:ph type="sldNum" sz="quarter" idx="4"/>
          </p:nvPr>
        </p:nvSpPr>
        <p:spPr/>
        <p:txBody>
          <a:bodyPr/>
          <a:lstStyle/>
          <a:p>
            <a:fld id="{B5EFDAB8-798E-4C87-B909-FD45E6B0E977}"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p:txBody>
          <a:bodyPr>
            <a:normAutofit/>
          </a:bodyPr>
          <a:lstStyle/>
          <a:p>
            <a:r>
              <a:rPr lang="zh-CN" altLang="en-US" smtClean="0"/>
              <a:t>将收集到的信息与已知的网络入侵和系统误用模式数据库进行比较，从而发现违背安全策略的行为</a:t>
            </a:r>
            <a:endParaRPr lang="zh-CN" altLang="en-US" smtClean="0"/>
          </a:p>
          <a:p>
            <a:r>
              <a:rPr lang="zh-CN" altLang="en-US" smtClean="0"/>
              <a:t>一般来讲：</a:t>
            </a:r>
            <a:endParaRPr lang="en-US" altLang="zh-CN" smtClean="0"/>
          </a:p>
          <a:p>
            <a:pPr lvl="1"/>
            <a:r>
              <a:rPr lang="zh-CN" altLang="en-US" smtClean="0"/>
              <a:t>一种攻击模式可以用一个过程（如执行一条指令）或一个输出（如获得权限）来表示。</a:t>
            </a:r>
            <a:endParaRPr lang="en-US" altLang="zh-CN" smtClean="0"/>
          </a:p>
          <a:p>
            <a:pPr lvl="1"/>
            <a:r>
              <a:rPr lang="zh-CN" altLang="en-US" smtClean="0"/>
              <a:t>该过程可以很简单（如通过字符串匹配以寻找一个简单的条目或指令），也可以很复杂（如利用正规的数学表达式来表示安全状态的变化）</a:t>
            </a:r>
            <a:endParaRPr lang="zh-CN" altLang="en-US"/>
          </a:p>
        </p:txBody>
      </p:sp>
      <p:sp>
        <p:nvSpPr>
          <p:cNvPr id="108546" name="Rectangle 2"/>
          <p:cNvSpPr>
            <a:spLocks noGrp="1" noChangeArrowheads="1"/>
          </p:cNvSpPr>
          <p:nvPr>
            <p:ph type="title"/>
          </p:nvPr>
        </p:nvSpPr>
        <p:spPr/>
        <p:txBody>
          <a:bodyPr/>
          <a:lstStyle/>
          <a:p>
            <a:r>
              <a:rPr lang="zh-CN" altLang="en-US" smtClean="0"/>
              <a:t>模式匹配</a:t>
            </a:r>
            <a:endParaRPr lang="zh-CN" altLang="en-US"/>
          </a:p>
        </p:txBody>
      </p:sp>
      <p:sp>
        <p:nvSpPr>
          <p:cNvPr id="5" name="灯片编号占位符 5"/>
          <p:cNvSpPr>
            <a:spLocks noGrp="1"/>
          </p:cNvSpPr>
          <p:nvPr>
            <p:ph type="sldNum" sz="quarter" idx="4"/>
          </p:nvPr>
        </p:nvSpPr>
        <p:spPr/>
        <p:txBody>
          <a:bodyPr/>
          <a:lstStyle/>
          <a:p>
            <a:fld id="{4016785E-6066-4926-AF8D-07C3D88F6A66}"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zh-CN" altLang="en-US" smtClean="0"/>
              <a:t>给系统对象（如用户、文件、目录和设备等）</a:t>
            </a:r>
            <a:r>
              <a:rPr lang="zh-CN" altLang="en-US" b="1" smtClean="0">
                <a:solidFill>
                  <a:srgbClr val="FF0000"/>
                </a:solidFill>
              </a:rPr>
              <a:t>创建统计描述：</a:t>
            </a:r>
            <a:endParaRPr lang="en-US" altLang="zh-CN" b="1" smtClean="0">
              <a:solidFill>
                <a:srgbClr val="FF0000"/>
              </a:solidFill>
            </a:endParaRPr>
          </a:p>
          <a:p>
            <a:pPr lvl="1"/>
            <a:r>
              <a:rPr lang="zh-CN" altLang="en-US" smtClean="0"/>
              <a:t>统计正常使用时的一些测量属性</a:t>
            </a:r>
            <a:endParaRPr lang="en-US" altLang="zh-CN" smtClean="0"/>
          </a:p>
          <a:p>
            <a:pPr lvl="1"/>
            <a:r>
              <a:rPr lang="zh-CN" altLang="en-US" smtClean="0"/>
              <a:t>如访问次数、操作失败次数和延时等</a:t>
            </a:r>
            <a:endParaRPr lang="zh-CN" altLang="en-US" smtClean="0"/>
          </a:p>
          <a:p>
            <a:r>
              <a:rPr lang="zh-CN" altLang="en-US" smtClean="0"/>
              <a:t>测量属性的平均值和偏差将被用来与网络、系统行为进行比较，</a:t>
            </a:r>
            <a:endParaRPr lang="en-US" altLang="zh-CN" smtClean="0"/>
          </a:p>
          <a:p>
            <a:r>
              <a:rPr lang="zh-CN" altLang="en-US" smtClean="0"/>
              <a:t>任何观察值在正常值范围之外时，就认为有入侵发生</a:t>
            </a:r>
            <a:endParaRPr lang="zh-CN" altLang="en-US"/>
          </a:p>
        </p:txBody>
      </p:sp>
      <p:sp>
        <p:nvSpPr>
          <p:cNvPr id="109570" name="Rectangle 2"/>
          <p:cNvSpPr>
            <a:spLocks noGrp="1" noChangeArrowheads="1"/>
          </p:cNvSpPr>
          <p:nvPr>
            <p:ph type="title"/>
          </p:nvPr>
        </p:nvSpPr>
        <p:spPr/>
        <p:txBody>
          <a:bodyPr/>
          <a:lstStyle/>
          <a:p>
            <a:r>
              <a:rPr lang="zh-CN" altLang="en-US" smtClean="0"/>
              <a:t>统计分析</a:t>
            </a:r>
            <a:endParaRPr lang="zh-CN" altLang="en-US"/>
          </a:p>
        </p:txBody>
      </p:sp>
      <p:sp>
        <p:nvSpPr>
          <p:cNvPr id="5" name="灯片编号占位符 5"/>
          <p:cNvSpPr>
            <a:spLocks noGrp="1"/>
          </p:cNvSpPr>
          <p:nvPr>
            <p:ph type="sldNum" sz="quarter" idx="4"/>
          </p:nvPr>
        </p:nvSpPr>
        <p:spPr/>
        <p:txBody>
          <a:bodyPr/>
          <a:lstStyle/>
          <a:p>
            <a:fld id="{DA73235E-1AAC-43F6-8AD6-459B1DD0A250}"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normAutofit/>
          </a:bodyPr>
          <a:lstStyle/>
          <a:p>
            <a:r>
              <a:rPr lang="zh-CN" altLang="en-US" smtClean="0"/>
              <a:t>按照分析方法（检测方法）</a:t>
            </a:r>
            <a:endParaRPr lang="zh-CN" altLang="en-US" smtClean="0"/>
          </a:p>
          <a:p>
            <a:pPr lvl="1"/>
            <a:r>
              <a:rPr lang="zh-CN" altLang="en-US" smtClean="0"/>
              <a:t>异常检测模型（</a:t>
            </a:r>
            <a:r>
              <a:rPr lang="en-US" altLang="zh-CN" smtClean="0"/>
              <a:t>Anomaly Detection )</a:t>
            </a:r>
            <a:r>
              <a:rPr lang="zh-CN" altLang="en-US" smtClean="0"/>
              <a:t>：</a:t>
            </a:r>
            <a:endParaRPr lang="en-US" altLang="zh-CN" smtClean="0"/>
          </a:p>
          <a:p>
            <a:pPr lvl="2"/>
            <a:r>
              <a:rPr lang="zh-CN" altLang="en-US" smtClean="0"/>
              <a:t>统计正常操作应该具有的特征（用户轮廓），</a:t>
            </a:r>
            <a:endParaRPr lang="en-US" altLang="zh-CN" smtClean="0"/>
          </a:p>
          <a:p>
            <a:pPr lvl="2"/>
            <a:r>
              <a:rPr lang="zh-CN" altLang="en-US" smtClean="0"/>
              <a:t>当用户活动与正常行为有重大偏离时即被认为是入侵 。（异常发现）</a:t>
            </a:r>
            <a:endParaRPr lang="zh-CN" altLang="en-US" smtClean="0"/>
          </a:p>
          <a:p>
            <a:pPr lvl="1"/>
            <a:r>
              <a:rPr lang="zh-CN" altLang="en-US" smtClean="0"/>
              <a:t>误用检测模型（</a:t>
            </a:r>
            <a:r>
              <a:rPr lang="en-US" altLang="zh-CN" smtClean="0"/>
              <a:t>Misuse Detection)</a:t>
            </a:r>
            <a:r>
              <a:rPr lang="zh-CN" altLang="en-US" smtClean="0"/>
              <a:t>：</a:t>
            </a:r>
            <a:endParaRPr lang="en-US" altLang="zh-CN" smtClean="0"/>
          </a:p>
          <a:p>
            <a:pPr lvl="2"/>
            <a:r>
              <a:rPr lang="zh-CN" altLang="en-US" smtClean="0"/>
              <a:t>收集非正常操作的行为特征，建立相关的特征库</a:t>
            </a:r>
            <a:endParaRPr lang="en-US" altLang="zh-CN" smtClean="0"/>
          </a:p>
          <a:p>
            <a:pPr lvl="2"/>
            <a:r>
              <a:rPr lang="zh-CN" altLang="en-US" smtClean="0"/>
              <a:t>当监测的用户或系统行为与库中的记录相匹配时，系统就认为这种行为是入侵 。（特征检测、模式发现）</a:t>
            </a:r>
            <a:endParaRPr lang="zh-CN" altLang="en-US"/>
          </a:p>
        </p:txBody>
      </p:sp>
      <p:sp>
        <p:nvSpPr>
          <p:cNvPr id="111618" name="Rectangle 2"/>
          <p:cNvSpPr>
            <a:spLocks noGrp="1" noChangeArrowheads="1"/>
          </p:cNvSpPr>
          <p:nvPr>
            <p:ph type="title"/>
          </p:nvPr>
        </p:nvSpPr>
        <p:spPr/>
        <p:txBody>
          <a:bodyPr/>
          <a:lstStyle/>
          <a:p>
            <a:r>
              <a:rPr lang="zh-CN" altLang="en-US" smtClean="0"/>
              <a:t>入侵检测的分类（</a:t>
            </a:r>
            <a:r>
              <a:rPr lang="en-US" altLang="zh-CN" smtClean="0"/>
              <a:t>1</a:t>
            </a:r>
            <a:r>
              <a:rPr lang="zh-CN" altLang="en-US" smtClean="0"/>
              <a:t>）</a:t>
            </a:r>
            <a:endParaRPr lang="zh-CN" altLang="en-US"/>
          </a:p>
        </p:txBody>
      </p:sp>
      <p:sp>
        <p:nvSpPr>
          <p:cNvPr id="5" name="灯片编号占位符 5"/>
          <p:cNvSpPr>
            <a:spLocks noGrp="1"/>
          </p:cNvSpPr>
          <p:nvPr>
            <p:ph type="sldNum" sz="quarter" idx="4"/>
          </p:nvPr>
        </p:nvSpPr>
        <p:spPr/>
        <p:txBody>
          <a:bodyPr/>
          <a:lstStyle/>
          <a:p>
            <a:fld id="{3297846F-F91F-4DCC-ADC3-BE2C20298EB0}"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smtClean="0"/>
              <a:t>按照数据来源：</a:t>
            </a:r>
            <a:endParaRPr lang="zh-CN" altLang="en-US" smtClean="0"/>
          </a:p>
          <a:p>
            <a:pPr lvl="1"/>
            <a:r>
              <a:rPr lang="zh-CN" altLang="en-US" smtClean="0"/>
              <a:t>基于主机：</a:t>
            </a:r>
            <a:endParaRPr lang="en-US" altLang="zh-CN" smtClean="0"/>
          </a:p>
          <a:p>
            <a:pPr lvl="2"/>
            <a:r>
              <a:rPr lang="zh-CN" altLang="en-US" smtClean="0"/>
              <a:t>数据来源是主机，保护目标也是系统运行所在的主机</a:t>
            </a:r>
            <a:endParaRPr lang="zh-CN" altLang="en-US" smtClean="0"/>
          </a:p>
          <a:p>
            <a:pPr lvl="1"/>
            <a:r>
              <a:rPr lang="zh-CN" altLang="en-US" smtClean="0"/>
              <a:t>基于网络：</a:t>
            </a:r>
            <a:endParaRPr lang="en-US" altLang="zh-CN" smtClean="0"/>
          </a:p>
          <a:p>
            <a:pPr lvl="2"/>
            <a:r>
              <a:rPr lang="zh-CN" altLang="en-US" smtClean="0"/>
              <a:t>数据来源是网络传输数据包，保护网络的运行</a:t>
            </a:r>
            <a:endParaRPr lang="zh-CN" altLang="en-US" smtClean="0"/>
          </a:p>
          <a:p>
            <a:pPr lvl="1"/>
            <a:r>
              <a:rPr lang="zh-CN" altLang="en-US" smtClean="0"/>
              <a:t>混合型</a:t>
            </a:r>
            <a:endParaRPr lang="zh-CN" altLang="en-US"/>
          </a:p>
        </p:txBody>
      </p:sp>
      <p:sp>
        <p:nvSpPr>
          <p:cNvPr id="114690" name="Rectangle 2"/>
          <p:cNvSpPr>
            <a:spLocks noGrp="1" noChangeArrowheads="1"/>
          </p:cNvSpPr>
          <p:nvPr>
            <p:ph type="title"/>
          </p:nvPr>
        </p:nvSpPr>
        <p:spPr/>
        <p:txBody>
          <a:bodyPr/>
          <a:lstStyle/>
          <a:p>
            <a:r>
              <a:rPr lang="zh-CN" altLang="en-US" smtClean="0"/>
              <a:t>入侵检测的分类（</a:t>
            </a:r>
            <a:r>
              <a:rPr lang="en-US" altLang="zh-CN" smtClean="0"/>
              <a:t>2</a:t>
            </a:r>
            <a:r>
              <a:rPr lang="zh-CN" altLang="en-US" smtClean="0"/>
              <a:t>）</a:t>
            </a:r>
            <a:endParaRPr lang="zh-CN" altLang="en-US"/>
          </a:p>
        </p:txBody>
      </p:sp>
      <p:sp>
        <p:nvSpPr>
          <p:cNvPr id="5" name="灯片编号占位符 5"/>
          <p:cNvSpPr>
            <a:spLocks noGrp="1"/>
          </p:cNvSpPr>
          <p:nvPr>
            <p:ph type="sldNum" sz="quarter" idx="4"/>
          </p:nvPr>
        </p:nvSpPr>
        <p:spPr/>
        <p:txBody>
          <a:bodyPr/>
          <a:lstStyle/>
          <a:p>
            <a:fld id="{769224A6-C9A4-4C4B-9136-56B345C455EB}" type="slidenum">
              <a:rPr lang="en-US" altLang="zh-CN" smtClean="0"/>
            </a:fld>
            <a:endParaRPr lang="en-US" altLang="zh-CN"/>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第一章 概述</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4F76BC6-21BC-4824-AD03-8ED13D378C17}" type="slidenum">
              <a:rPr lang="en-US" altLang="zh-CN" smtClean="0"/>
            </a:fld>
            <a:endParaRPr lang="en-US" altLang="zh-CN"/>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normAutofit fontScale="77500" lnSpcReduction="20000"/>
          </a:bodyPr>
          <a:lstStyle/>
          <a:p>
            <a:r>
              <a:rPr lang="zh-CN" altLang="en-US" dirty="0" smtClean="0"/>
              <a:t>几乎所有的软件都存在安全漏洞，原因：</a:t>
            </a:r>
            <a:endParaRPr lang="en-US" altLang="zh-CN" dirty="0" smtClean="0"/>
          </a:p>
          <a:p>
            <a:pPr lvl="1"/>
            <a:r>
              <a:rPr lang="zh-CN" altLang="en-US" dirty="0" smtClean="0"/>
              <a:t>技术：软件复杂性</a:t>
            </a:r>
            <a:endParaRPr lang="en-US" altLang="zh-CN" dirty="0" smtClean="0"/>
          </a:p>
          <a:p>
            <a:pPr lvl="2"/>
            <a:r>
              <a:rPr lang="zh-CN" altLang="en-US" dirty="0" smtClean="0"/>
              <a:t>需求缺失、设计缺陷、开发时间紧迫、软件开发工具本身的错误</a:t>
            </a:r>
            <a:endParaRPr lang="en-US" altLang="zh-CN" dirty="0" smtClean="0"/>
          </a:p>
          <a:p>
            <a:pPr lvl="1"/>
            <a:r>
              <a:rPr lang="zh-CN" altLang="en-US" dirty="0" smtClean="0"/>
              <a:t>人员：软件由人来完成，所有由人做的工作都不会完美无缺</a:t>
            </a:r>
            <a:endParaRPr lang="en-US" altLang="zh-CN" dirty="0" smtClean="0"/>
          </a:p>
          <a:p>
            <a:pPr lvl="2"/>
            <a:r>
              <a:rPr lang="zh-CN" altLang="en-US" dirty="0" smtClean="0"/>
              <a:t>人员懈怠、测试不详尽</a:t>
            </a:r>
            <a:endParaRPr lang="en-US" altLang="zh-CN" dirty="0" smtClean="0"/>
          </a:p>
          <a:p>
            <a:pPr lvl="1"/>
            <a:r>
              <a:rPr lang="zh-CN" altLang="en-US" dirty="0" smtClean="0"/>
              <a:t>成本：</a:t>
            </a:r>
            <a:endParaRPr lang="en-US" altLang="zh-CN" dirty="0" smtClean="0"/>
          </a:p>
          <a:p>
            <a:pPr lvl="2"/>
            <a:r>
              <a:rPr lang="zh-CN" altLang="en-US" dirty="0" smtClean="0"/>
              <a:t>软件安全、可靠、生存性等保障需投入成本（非直接效益）</a:t>
            </a:r>
            <a:endParaRPr lang="en-US" altLang="zh-CN" dirty="0" smtClean="0"/>
          </a:p>
          <a:p>
            <a:pPr lvl="1"/>
            <a:r>
              <a:rPr lang="zh-CN" altLang="en-US" dirty="0" smtClean="0"/>
              <a:t>配置、管理：管理人员惰性，缺乏安全意识，</a:t>
            </a:r>
            <a:endParaRPr lang="en-US" altLang="zh-CN" dirty="0" smtClean="0"/>
          </a:p>
          <a:p>
            <a:pPr lvl="2"/>
            <a:r>
              <a:rPr lang="zh-CN" altLang="en-US" dirty="0" smtClean="0"/>
              <a:t>默认配置：为了易用，保留默认的安全配置信息。易用意味着易于闯入。</a:t>
            </a:r>
            <a:endParaRPr lang="zh-CN" altLang="en-US" dirty="0" smtClean="0"/>
          </a:p>
          <a:p>
            <a:pPr lvl="2"/>
            <a:r>
              <a:rPr lang="zh-CN" altLang="en-US" dirty="0" smtClean="0"/>
              <a:t>管理员疏忽：缺省或空口令。</a:t>
            </a:r>
            <a:endParaRPr lang="zh-CN" altLang="en-US" dirty="0" smtClean="0"/>
          </a:p>
          <a:p>
            <a:pPr lvl="2"/>
            <a:r>
              <a:rPr lang="zh-CN" altLang="en-US" dirty="0" smtClean="0"/>
              <a:t>临时端口：为了测试开放临时端口，事后忘记禁用。</a:t>
            </a:r>
            <a:endParaRPr lang="zh-CN" altLang="en-US" dirty="0" smtClean="0"/>
          </a:p>
          <a:p>
            <a:pPr lvl="2"/>
            <a:r>
              <a:rPr lang="zh-CN" altLang="en-US" dirty="0" smtClean="0"/>
              <a:t>信任关系：建立信任关系方便资源共享，给入侵者攻击便利，只要攻破信任群中的一个机器，就有可能进一步攻击其他的机器。</a:t>
            </a:r>
            <a:endParaRPr lang="en-US" altLang="zh-CN" dirty="0"/>
          </a:p>
        </p:txBody>
      </p:sp>
      <p:sp>
        <p:nvSpPr>
          <p:cNvPr id="163842" name="Rectangle 2"/>
          <p:cNvSpPr>
            <a:spLocks noGrp="1" noChangeArrowheads="1"/>
          </p:cNvSpPr>
          <p:nvPr>
            <p:ph type="title"/>
          </p:nvPr>
        </p:nvSpPr>
        <p:spPr/>
        <p:txBody>
          <a:bodyPr/>
          <a:lstStyle/>
          <a:p>
            <a:r>
              <a:rPr lang="zh-CN" altLang="en-US" smtClean="0"/>
              <a:t>软件漏洞 </a:t>
            </a:r>
            <a:endParaRPr lang="zh-CN" altLang="en-US" dirty="0"/>
          </a:p>
        </p:txBody>
      </p:sp>
      <p:sp>
        <p:nvSpPr>
          <p:cNvPr id="6" name="灯片编号占位符 5"/>
          <p:cNvSpPr>
            <a:spLocks noGrp="1"/>
          </p:cNvSpPr>
          <p:nvPr>
            <p:ph type="sldNum" sz="quarter" idx="4"/>
          </p:nvPr>
        </p:nvSpPr>
        <p:spPr/>
        <p:txBody>
          <a:bodyPr/>
          <a:lstStyle/>
          <a:p>
            <a:fld id="{40FB1948-0D91-416C-9187-D59653B931B0}" type="slidenum">
              <a:rPr lang="zh-CN" altLang="en-US"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idx="1"/>
          </p:nvPr>
        </p:nvSpPr>
        <p:spPr/>
        <p:txBody>
          <a:bodyPr/>
          <a:lstStyle/>
          <a:p>
            <a:r>
              <a:rPr lang="zh-CN" altLang="en-US" smtClean="0"/>
              <a:t>弹出窗口报警</a:t>
            </a:r>
            <a:endParaRPr lang="zh-CN" altLang="en-US" smtClean="0"/>
          </a:p>
          <a:p>
            <a:r>
              <a:rPr lang="en-US" altLang="zh-CN" smtClean="0"/>
              <a:t>E-mail</a:t>
            </a:r>
            <a:r>
              <a:rPr lang="zh-CN" altLang="en-US" smtClean="0"/>
              <a:t>通知</a:t>
            </a:r>
            <a:endParaRPr lang="zh-CN" altLang="en-US" smtClean="0"/>
          </a:p>
          <a:p>
            <a:r>
              <a:rPr lang="zh-CN" altLang="en-US" smtClean="0"/>
              <a:t>切断</a:t>
            </a:r>
            <a:r>
              <a:rPr lang="en-US" altLang="zh-CN" smtClean="0"/>
              <a:t>TCP</a:t>
            </a:r>
            <a:r>
              <a:rPr lang="zh-CN" altLang="en-US" smtClean="0"/>
              <a:t>连接</a:t>
            </a:r>
            <a:endParaRPr lang="zh-CN" altLang="en-US" smtClean="0"/>
          </a:p>
          <a:p>
            <a:r>
              <a:rPr lang="zh-CN" altLang="en-US" smtClean="0"/>
              <a:t>执行自定义程序</a:t>
            </a:r>
            <a:endParaRPr lang="zh-CN" altLang="en-US" smtClean="0"/>
          </a:p>
          <a:p>
            <a:r>
              <a:rPr lang="zh-CN" altLang="en-US" smtClean="0"/>
              <a:t>与其他安全产品交互</a:t>
            </a:r>
            <a:endParaRPr lang="zh-CN" altLang="en-US" smtClean="0"/>
          </a:p>
          <a:p>
            <a:pPr lvl="1"/>
            <a:r>
              <a:rPr lang="en-US" altLang="zh-CN" smtClean="0"/>
              <a:t>Firewall</a:t>
            </a:r>
            <a:endParaRPr lang="en-US" altLang="zh-CN" smtClean="0"/>
          </a:p>
          <a:p>
            <a:pPr lvl="1"/>
            <a:r>
              <a:rPr lang="en-US" altLang="zh-CN" smtClean="0"/>
              <a:t>SNMP Trap</a:t>
            </a:r>
            <a:endParaRPr lang="en-US" altLang="zh-CN"/>
          </a:p>
        </p:txBody>
      </p:sp>
      <p:sp>
        <p:nvSpPr>
          <p:cNvPr id="321538" name="Rectangle 2"/>
          <p:cNvSpPr>
            <a:spLocks noGrp="1" noChangeArrowheads="1"/>
          </p:cNvSpPr>
          <p:nvPr>
            <p:ph type="title"/>
          </p:nvPr>
        </p:nvSpPr>
        <p:spPr/>
        <p:txBody>
          <a:bodyPr/>
          <a:lstStyle/>
          <a:p>
            <a:r>
              <a:rPr lang="zh-CN" altLang="en-US" smtClean="0"/>
              <a:t>响应策略</a:t>
            </a:r>
            <a:endParaRPr lang="zh-CN" altLang="en-US"/>
          </a:p>
        </p:txBody>
      </p:sp>
      <p:sp>
        <p:nvSpPr>
          <p:cNvPr id="5" name="灯片编号占位符 5"/>
          <p:cNvSpPr>
            <a:spLocks noGrp="1"/>
          </p:cNvSpPr>
          <p:nvPr>
            <p:ph type="sldNum" sz="quarter" idx="4"/>
          </p:nvPr>
        </p:nvSpPr>
        <p:spPr/>
        <p:txBody>
          <a:bodyPr/>
          <a:lstStyle/>
          <a:p>
            <a:fld id="{896D0D22-5907-443B-AE3D-3B52F751FD3D}" type="slidenum">
              <a:rPr lang="en-US" altLang="zh-CN" smtClean="0"/>
            </a:fld>
            <a:endParaRPr lang="en-US" altLang="zh-CN"/>
          </a:p>
        </p:txBody>
      </p:sp>
    </p:spTree>
  </p:cSld>
  <p:clrMapOvr>
    <a:masterClrMapping/>
  </p:clrMapOvr>
  <p:transition spd="slow">
    <p:pull/>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smtClean="0"/>
              <a:t>被动响应</a:t>
            </a:r>
            <a:endParaRPr lang="en-US" altLang="zh-CN" smtClean="0"/>
          </a:p>
          <a:p>
            <a:pPr lvl="1"/>
            <a:r>
              <a:rPr lang="zh-CN" altLang="en-US" smtClean="0"/>
              <a:t>记录安全事件</a:t>
            </a:r>
            <a:endParaRPr lang="en-US" altLang="zh-CN" smtClean="0"/>
          </a:p>
          <a:p>
            <a:pPr lvl="1"/>
            <a:r>
              <a:rPr lang="zh-CN" altLang="en-US" smtClean="0"/>
              <a:t>产生报警信息</a:t>
            </a:r>
            <a:endParaRPr lang="en-US" altLang="zh-CN" smtClean="0"/>
          </a:p>
          <a:p>
            <a:pPr lvl="1"/>
            <a:r>
              <a:rPr lang="zh-CN" altLang="en-US" smtClean="0"/>
              <a:t>记录附件日志</a:t>
            </a:r>
            <a:endParaRPr lang="en-US" altLang="zh-CN" smtClean="0"/>
          </a:p>
          <a:p>
            <a:pPr lvl="1"/>
            <a:r>
              <a:rPr lang="zh-CN" altLang="en-US" smtClean="0"/>
              <a:t>激活附加入侵检测工具</a:t>
            </a:r>
            <a:endParaRPr lang="en-US" altLang="zh-CN" smtClean="0"/>
          </a:p>
          <a:p>
            <a:r>
              <a:rPr lang="zh-CN" altLang="en-US" smtClean="0"/>
              <a:t>温和主动响应</a:t>
            </a:r>
            <a:endParaRPr lang="en-US" altLang="zh-CN" smtClean="0"/>
          </a:p>
          <a:p>
            <a:pPr lvl="1"/>
            <a:r>
              <a:rPr lang="zh-CN" altLang="en-US" smtClean="0"/>
              <a:t>隔离入侵者</a:t>
            </a:r>
            <a:r>
              <a:rPr lang="en-US" altLang="zh-CN" smtClean="0"/>
              <a:t>IP</a:t>
            </a:r>
            <a:endParaRPr lang="en-US" altLang="zh-CN" smtClean="0"/>
          </a:p>
          <a:p>
            <a:pPr lvl="1"/>
            <a:r>
              <a:rPr lang="zh-CN" altLang="en-US" smtClean="0"/>
              <a:t>禁止被攻击对象的特定端口和服务</a:t>
            </a:r>
            <a:endParaRPr lang="en-US" altLang="zh-CN" smtClean="0"/>
          </a:p>
          <a:p>
            <a:pPr lvl="1"/>
            <a:r>
              <a:rPr lang="zh-CN" altLang="en-US" smtClean="0"/>
              <a:t>隔离被攻击对象</a:t>
            </a:r>
            <a:endParaRPr lang="en-US" altLang="zh-CN" smtClean="0"/>
          </a:p>
          <a:p>
            <a:r>
              <a:rPr lang="zh-CN" altLang="en-US" smtClean="0"/>
              <a:t>严厉主动响应</a:t>
            </a:r>
            <a:endParaRPr lang="en-US" altLang="zh-CN" smtClean="0"/>
          </a:p>
          <a:p>
            <a:pPr lvl="1"/>
            <a:r>
              <a:rPr lang="zh-CN" altLang="en-US" smtClean="0"/>
              <a:t>警告攻击者</a:t>
            </a:r>
            <a:endParaRPr lang="en-US" altLang="zh-CN" smtClean="0"/>
          </a:p>
          <a:p>
            <a:pPr lvl="1"/>
            <a:r>
              <a:rPr lang="zh-CN" altLang="en-US" smtClean="0"/>
              <a:t>跟踪攻击者</a:t>
            </a:r>
            <a:endParaRPr lang="en-US" altLang="zh-CN" smtClean="0"/>
          </a:p>
          <a:p>
            <a:pPr lvl="1"/>
            <a:r>
              <a:rPr lang="zh-CN" altLang="en-US" smtClean="0"/>
              <a:t>断开危险链接</a:t>
            </a:r>
            <a:endParaRPr lang="en-US" altLang="zh-CN" smtClean="0"/>
          </a:p>
          <a:p>
            <a:pPr lvl="1"/>
            <a:r>
              <a:rPr lang="zh-CN" altLang="en-US" smtClean="0"/>
              <a:t>攻击攻击者</a:t>
            </a:r>
            <a:endParaRPr lang="zh-CN" altLang="en-US"/>
          </a:p>
        </p:txBody>
      </p:sp>
      <p:sp>
        <p:nvSpPr>
          <p:cNvPr id="3" name="标题 2"/>
          <p:cNvSpPr>
            <a:spLocks noGrp="1"/>
          </p:cNvSpPr>
          <p:nvPr>
            <p:ph type="title"/>
          </p:nvPr>
        </p:nvSpPr>
        <p:spPr/>
        <p:txBody>
          <a:bodyPr/>
          <a:lstStyle/>
          <a:p>
            <a:r>
              <a:rPr lang="zh-CN" altLang="en-US" smtClean="0"/>
              <a:t>响应方式</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fld>
            <a:endParaRPr lang="en-US" altLang="zh-CN"/>
          </a:p>
        </p:txBody>
      </p:sp>
    </p:spTree>
  </p:cSld>
  <p:clrMapOvr>
    <a:masterClrMapping/>
  </p:clrMapOvr>
  <p:transition spd="slow">
    <p:pull/>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mtClean="0"/>
              <a:t>1</a:t>
            </a:r>
            <a:r>
              <a:rPr lang="zh-CN" altLang="en-US" smtClean="0"/>
              <a:t>、随着能力提高，入侵者会研制更多攻击工具，以及使用更为复杂精致的攻击手段，对更大范围的目标类型实施攻击；</a:t>
            </a:r>
            <a:endParaRPr lang="zh-CN" altLang="en-US" smtClean="0"/>
          </a:p>
          <a:p>
            <a:r>
              <a:rPr lang="en-US" altLang="zh-CN" smtClean="0"/>
              <a:t>2</a:t>
            </a:r>
            <a:r>
              <a:rPr lang="zh-CN" altLang="en-US" smtClean="0"/>
              <a:t>、入侵者采用加密手段传输攻击信息；</a:t>
            </a:r>
            <a:endParaRPr lang="zh-CN" altLang="en-US" smtClean="0"/>
          </a:p>
          <a:p>
            <a:r>
              <a:rPr lang="en-US" altLang="zh-CN" smtClean="0"/>
              <a:t>3</a:t>
            </a:r>
            <a:r>
              <a:rPr lang="zh-CN" altLang="en-US" smtClean="0"/>
              <a:t>、日益增长的网络流量导致检测分析难度加大；</a:t>
            </a:r>
            <a:endParaRPr lang="zh-CN" altLang="en-US" smtClean="0"/>
          </a:p>
          <a:p>
            <a:r>
              <a:rPr lang="en-US" altLang="zh-CN" smtClean="0"/>
              <a:t>4</a:t>
            </a:r>
            <a:r>
              <a:rPr lang="zh-CN" altLang="en-US" smtClean="0"/>
              <a:t>、缺乏统一的入侵检测术语和概念框架；</a:t>
            </a:r>
            <a:endParaRPr lang="en-US" altLang="zh-CN" smtClean="0"/>
          </a:p>
        </p:txBody>
      </p:sp>
      <p:sp>
        <p:nvSpPr>
          <p:cNvPr id="2" name="标题 1"/>
          <p:cNvSpPr>
            <a:spLocks noGrp="1"/>
          </p:cNvSpPr>
          <p:nvPr>
            <p:ph type="title"/>
          </p:nvPr>
        </p:nvSpPr>
        <p:spPr/>
        <p:txBody>
          <a:bodyPr/>
          <a:lstStyle/>
          <a:p>
            <a:r>
              <a:rPr lang="zh-CN" altLang="en-US" smtClean="0"/>
              <a:t>入侵检测面临的问题</a:t>
            </a:r>
            <a:endParaRPr lang="zh-CN" altLang="en-US"/>
          </a:p>
        </p:txBody>
      </p:sp>
    </p:spTree>
  </p:cSld>
  <p:clrMapOvr>
    <a:masterClrMapping/>
  </p:clrMapOvr>
  <p:transition spd="slow">
    <p:pull/>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a:t>5</a:t>
            </a:r>
            <a:r>
              <a:rPr lang="zh-CN" altLang="en-US"/>
              <a:t>、不适当的自动响应机制存在着巨大的安全风险；</a:t>
            </a:r>
            <a:endParaRPr lang="zh-CN" altLang="en-US"/>
          </a:p>
          <a:p>
            <a:r>
              <a:rPr lang="en-US" altLang="zh-CN" smtClean="0"/>
              <a:t>6</a:t>
            </a:r>
            <a:r>
              <a:rPr lang="zh-CN" altLang="en-US" smtClean="0"/>
              <a:t>、存在对入侵检测系统自身的攻击；</a:t>
            </a:r>
            <a:endParaRPr lang="zh-CN" altLang="en-US" smtClean="0"/>
          </a:p>
          <a:p>
            <a:r>
              <a:rPr lang="en-US" altLang="zh-CN" smtClean="0"/>
              <a:t>7</a:t>
            </a:r>
            <a:r>
              <a:rPr lang="zh-CN" altLang="en-US" smtClean="0"/>
              <a:t>、过高的错报率和误报率，导致很难确定真正的入侵行为；</a:t>
            </a:r>
            <a:endParaRPr lang="zh-CN" altLang="en-US" smtClean="0"/>
          </a:p>
          <a:p>
            <a:r>
              <a:rPr lang="en-US" altLang="zh-CN" smtClean="0"/>
              <a:t>8</a:t>
            </a:r>
            <a:r>
              <a:rPr lang="zh-CN" altLang="en-US" smtClean="0"/>
              <a:t>、采用交换方法限制了网络数据的可见性；</a:t>
            </a:r>
            <a:endParaRPr lang="zh-CN" altLang="en-US" smtClean="0"/>
          </a:p>
          <a:p>
            <a:r>
              <a:rPr lang="en-US" altLang="zh-CN" smtClean="0"/>
              <a:t>9</a:t>
            </a:r>
            <a:r>
              <a:rPr lang="zh-CN" altLang="en-US" smtClean="0"/>
              <a:t>、高速网络环境导致很难对所有数据进行高效实时分析</a:t>
            </a:r>
            <a:endParaRPr lang="zh-CN" altLang="en-US" smtClean="0"/>
          </a:p>
          <a:p>
            <a:endParaRPr lang="zh-CN" altLang="en-US" smtClean="0"/>
          </a:p>
          <a:p>
            <a:endParaRPr lang="zh-CN" altLang="en-US"/>
          </a:p>
        </p:txBody>
      </p:sp>
      <p:sp>
        <p:nvSpPr>
          <p:cNvPr id="2" name="标题 1"/>
          <p:cNvSpPr>
            <a:spLocks noGrp="1"/>
          </p:cNvSpPr>
          <p:nvPr>
            <p:ph type="title"/>
          </p:nvPr>
        </p:nvSpPr>
        <p:spPr/>
        <p:txBody>
          <a:bodyPr/>
          <a:lstStyle/>
          <a:p>
            <a:r>
              <a:rPr lang="zh-CN" altLang="en-US" smtClean="0"/>
              <a:t>面临的问题</a:t>
            </a:r>
            <a:endParaRPr lang="zh-CN" altLang="en-US"/>
          </a:p>
        </p:txBody>
      </p:sp>
    </p:spTree>
  </p:cSld>
  <p:clrMapOvr>
    <a:masterClrMapping/>
  </p:clrMapOvr>
  <p:transition spd="slow">
    <p:pull/>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en-US" altLang="zh-CN" smtClean="0"/>
              <a:t>1</a:t>
            </a:r>
            <a:r>
              <a:rPr lang="zh-CN" altLang="en-US" smtClean="0"/>
              <a:t>、更有效集成</a:t>
            </a:r>
            <a:r>
              <a:rPr lang="zh-CN" altLang="en-US"/>
              <a:t>各种入侵检测数据源，包括从</a:t>
            </a:r>
            <a:r>
              <a:rPr lang="zh-CN" altLang="en-US" smtClean="0"/>
              <a:t>不同系统</a:t>
            </a:r>
            <a:r>
              <a:rPr lang="zh-CN" altLang="en-US"/>
              <a:t>和</a:t>
            </a:r>
            <a:r>
              <a:rPr lang="zh-CN" altLang="en-US" smtClean="0"/>
              <a:t>不同传感器</a:t>
            </a:r>
            <a:r>
              <a:rPr lang="zh-CN" altLang="en-US"/>
              <a:t>上采集的数据，提高报警准确率；</a:t>
            </a:r>
            <a:endParaRPr lang="zh-CN" altLang="en-US"/>
          </a:p>
          <a:p>
            <a:r>
              <a:rPr lang="en-US" altLang="zh-CN" smtClean="0"/>
              <a:t>2</a:t>
            </a:r>
            <a:r>
              <a:rPr lang="zh-CN" altLang="en-US" smtClean="0"/>
              <a:t>、在</a:t>
            </a:r>
            <a:r>
              <a:rPr lang="zh-CN" altLang="en-US"/>
              <a:t>事件诊断中结合人工分析，提高判断准确性；</a:t>
            </a:r>
            <a:endParaRPr lang="zh-CN" altLang="en-US"/>
          </a:p>
          <a:p>
            <a:r>
              <a:rPr lang="en-US" altLang="zh-CN" smtClean="0"/>
              <a:t>3</a:t>
            </a:r>
            <a:r>
              <a:rPr lang="zh-CN" altLang="en-US" smtClean="0"/>
              <a:t>、提高</a:t>
            </a:r>
            <a:r>
              <a:rPr lang="zh-CN" altLang="en-US"/>
              <a:t>对恶意代码的检测能力，包括</a:t>
            </a:r>
            <a:r>
              <a:rPr lang="en-US" altLang="zh-CN"/>
              <a:t>email</a:t>
            </a:r>
            <a:r>
              <a:rPr lang="zh-CN" altLang="en-US"/>
              <a:t>攻击，</a:t>
            </a:r>
            <a:r>
              <a:rPr lang="en-US" altLang="zh-CN"/>
              <a:t>Java</a:t>
            </a:r>
            <a:r>
              <a:rPr lang="zh-CN" altLang="en-US"/>
              <a:t>，</a:t>
            </a:r>
            <a:r>
              <a:rPr lang="en-US" altLang="zh-CN"/>
              <a:t>ActiveX</a:t>
            </a:r>
            <a:r>
              <a:rPr lang="zh-CN" altLang="en-US"/>
              <a:t>等；</a:t>
            </a:r>
            <a:endParaRPr lang="zh-CN" altLang="en-US"/>
          </a:p>
          <a:p>
            <a:r>
              <a:rPr lang="en-US" altLang="zh-CN" smtClean="0"/>
              <a:t>4</a:t>
            </a:r>
            <a:r>
              <a:rPr lang="zh-CN" altLang="en-US" smtClean="0"/>
              <a:t>、采用</a:t>
            </a:r>
            <a:r>
              <a:rPr lang="zh-CN" altLang="en-US"/>
              <a:t>一定的方法和策略来增强异种系统的互操作性和</a:t>
            </a:r>
            <a:r>
              <a:rPr lang="zh-CN" altLang="en-US" smtClean="0"/>
              <a:t>数据一致性；</a:t>
            </a:r>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
        <p:nvSpPr>
          <p:cNvPr id="2" name="灯片编号占位符 1"/>
          <p:cNvSpPr>
            <a:spLocks noGrp="1"/>
          </p:cNvSpPr>
          <p:nvPr>
            <p:ph type="sldNum" sz="quarter" idx="4"/>
          </p:nvPr>
        </p:nvSpPr>
        <p:spPr/>
        <p:txBody>
          <a:bodyPr/>
          <a:lstStyle/>
          <a:p>
            <a:fld id="{8D529676-3532-4DB3-BF3A-91E57769FFA3}" type="slidenum">
              <a:rPr lang="en-US" altLang="zh-CN" smtClean="0"/>
            </a:fld>
            <a:endParaRPr lang="en-US" altLang="zh-CN"/>
          </a:p>
        </p:txBody>
      </p:sp>
    </p:spTree>
  </p:cSld>
  <p:clrMapOvr>
    <a:masterClrMapping/>
  </p:clrMapOvr>
  <p:transition spd="slow">
    <p:pull/>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en-US" altLang="zh-CN" smtClean="0"/>
              <a:t>5</a:t>
            </a:r>
            <a:r>
              <a:rPr lang="zh-CN" altLang="en-US" smtClean="0"/>
              <a:t>、研制</a:t>
            </a:r>
            <a:r>
              <a:rPr lang="zh-CN" altLang="en-US"/>
              <a:t>可靠的测试和评估标准；</a:t>
            </a:r>
            <a:endParaRPr lang="zh-CN" altLang="en-US"/>
          </a:p>
          <a:p>
            <a:r>
              <a:rPr lang="en-US" altLang="zh-CN" smtClean="0"/>
              <a:t>6</a:t>
            </a:r>
            <a:r>
              <a:rPr lang="zh-CN" altLang="en-US" smtClean="0"/>
              <a:t>、提供</a:t>
            </a:r>
            <a:r>
              <a:rPr lang="zh-CN" altLang="en-US"/>
              <a:t>科学的漏洞分类方法，尤其注重从攻击客体而不是攻击主体的观点出发；</a:t>
            </a:r>
            <a:endParaRPr lang="zh-CN" altLang="en-US"/>
          </a:p>
          <a:p>
            <a:r>
              <a:rPr lang="en-US" altLang="zh-CN" smtClean="0"/>
              <a:t>7</a:t>
            </a:r>
            <a:r>
              <a:rPr lang="zh-CN" altLang="en-US" smtClean="0"/>
              <a:t>、提供</a:t>
            </a:r>
            <a:r>
              <a:rPr lang="zh-CN" altLang="en-US"/>
              <a:t>对更高级的攻击行为如分布式攻击、拒绝服务攻击等的检测手段； </a:t>
            </a:r>
            <a:endParaRPr lang="zh-CN" altLang="en-US"/>
          </a:p>
          <a:p>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
        <p:nvSpPr>
          <p:cNvPr id="2" name="灯片编号占位符 1"/>
          <p:cNvSpPr>
            <a:spLocks noGrp="1"/>
          </p:cNvSpPr>
          <p:nvPr>
            <p:ph type="sldNum" sz="quarter" idx="4"/>
          </p:nvPr>
        </p:nvSpPr>
        <p:spPr/>
        <p:txBody>
          <a:bodyPr/>
          <a:lstStyle/>
          <a:p>
            <a:fld id="{8D529676-3532-4DB3-BF3A-91E57769FFA3}" type="slidenum">
              <a:rPr lang="en-US" altLang="zh-CN" smtClean="0"/>
            </a:fld>
            <a:endParaRPr lang="en-US" altLang="zh-CN"/>
          </a:p>
        </p:txBody>
      </p:sp>
    </p:spTree>
  </p:cSld>
  <p:clrMapOvr>
    <a:masterClrMapping/>
  </p:clrMapOvr>
  <p:transition spd="slow">
    <p:pull/>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防火墙与网络入侵检测技术的结合</a:t>
            </a:r>
            <a:endParaRPr lang="en-US" altLang="zh-CN" smtClean="0"/>
          </a:p>
          <a:p>
            <a:r>
              <a:rPr lang="zh-CN" altLang="en-US"/>
              <a:t>位于网络主干位置，一般以透明网关形式存在，所有进出流量均需</a:t>
            </a:r>
            <a:r>
              <a:rPr lang="zh-CN" altLang="en-US" smtClean="0"/>
              <a:t>通过</a:t>
            </a:r>
            <a:endParaRPr lang="en-US" altLang="zh-CN" smtClean="0"/>
          </a:p>
          <a:p>
            <a:r>
              <a:rPr lang="zh-CN" altLang="en-US" smtClean="0"/>
              <a:t>基于</a:t>
            </a:r>
            <a:r>
              <a:rPr lang="en-US" altLang="zh-CN" smtClean="0"/>
              <a:t>IDS</a:t>
            </a:r>
            <a:r>
              <a:rPr lang="zh-CN" altLang="en-US" smtClean="0"/>
              <a:t>实现网络防护，阻断攻击</a:t>
            </a:r>
            <a:endParaRPr lang="en-US" altLang="zh-CN" smtClean="0"/>
          </a:p>
          <a:p>
            <a:pPr lvl="1"/>
            <a:r>
              <a:rPr lang="zh-CN" altLang="en-US" smtClean="0"/>
              <a:t>使用</a:t>
            </a:r>
            <a:r>
              <a:rPr lang="en-US" altLang="zh-CN" smtClean="0"/>
              <a:t>IDS</a:t>
            </a:r>
            <a:r>
              <a:rPr lang="zh-CN" altLang="en-US" smtClean="0"/>
              <a:t>对数据包进行分析，对高层应用协议数据进行重组与协议追踪。</a:t>
            </a:r>
            <a:endParaRPr lang="en-US" altLang="zh-CN" smtClean="0"/>
          </a:p>
          <a:p>
            <a:pPr lvl="1"/>
            <a:r>
              <a:rPr lang="zh-CN" altLang="en-US" smtClean="0"/>
              <a:t>处理存在问题的数据包并关闭相应连接。</a:t>
            </a:r>
            <a:endParaRPr lang="en-US" altLang="zh-CN"/>
          </a:p>
          <a:p>
            <a:pPr marL="109855" indent="0">
              <a:buNone/>
            </a:pPr>
            <a:endParaRPr lang="en-US" altLang="zh-CN" smtClean="0"/>
          </a:p>
          <a:p>
            <a:endParaRPr lang="en-US" altLang="zh-CN" smtClean="0"/>
          </a:p>
          <a:p>
            <a:endParaRPr lang="zh-CN" altLang="en-US"/>
          </a:p>
        </p:txBody>
      </p:sp>
      <p:sp>
        <p:nvSpPr>
          <p:cNvPr id="3" name="标题 2"/>
          <p:cNvSpPr>
            <a:spLocks noGrp="1"/>
          </p:cNvSpPr>
          <p:nvPr>
            <p:ph type="title"/>
          </p:nvPr>
        </p:nvSpPr>
        <p:spPr/>
        <p:txBody>
          <a:bodyPr/>
          <a:lstStyle/>
          <a:p>
            <a:r>
              <a:rPr lang="zh-CN" altLang="en-US" smtClean="0"/>
              <a:t>入侵防护系统（</a:t>
            </a:r>
            <a:r>
              <a:rPr lang="en-US" altLang="zh-CN" smtClean="0"/>
              <a:t>IPS</a:t>
            </a:r>
            <a:r>
              <a:rPr lang="zh-CN" altLang="en-US" smtClean="0"/>
              <a:t>）</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fld>
            <a:endParaRPr lang="en-US" altLang="zh-CN"/>
          </a:p>
        </p:txBody>
      </p:sp>
    </p:spTree>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2" name="Rectangle 4"/>
          <p:cNvSpPr>
            <a:spLocks noChangeArrowheads="1"/>
          </p:cNvSpPr>
          <p:nvPr/>
        </p:nvSpPr>
        <p:spPr bwMode="auto">
          <a:xfrm>
            <a:off x="609600" y="2514600"/>
            <a:ext cx="685800" cy="17526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采用</a:t>
            </a:r>
            <a:endParaRPr lang="zh-CN" altLang="en-US" b="1"/>
          </a:p>
          <a:p>
            <a:pPr algn="ctr"/>
            <a:r>
              <a:rPr lang="zh-CN" altLang="en-US" b="1"/>
              <a:t>漏洞</a:t>
            </a:r>
            <a:endParaRPr lang="zh-CN" altLang="en-US" b="1"/>
          </a:p>
          <a:p>
            <a:pPr algn="ctr"/>
            <a:r>
              <a:rPr lang="zh-CN" altLang="en-US" b="1"/>
              <a:t>扫描</a:t>
            </a:r>
            <a:endParaRPr lang="zh-CN" altLang="en-US" b="1"/>
          </a:p>
          <a:p>
            <a:pPr algn="ctr"/>
            <a:r>
              <a:rPr lang="zh-CN" altLang="en-US" b="1"/>
              <a:t>工具</a:t>
            </a:r>
            <a:endParaRPr lang="zh-CN" altLang="en-US" b="1"/>
          </a:p>
        </p:txBody>
      </p:sp>
      <p:sp>
        <p:nvSpPr>
          <p:cNvPr id="713733" name="Rectangle 5"/>
          <p:cNvSpPr>
            <a:spLocks noChangeArrowheads="1"/>
          </p:cNvSpPr>
          <p:nvPr/>
        </p:nvSpPr>
        <p:spPr bwMode="auto">
          <a:xfrm>
            <a:off x="2133600" y="2514600"/>
            <a:ext cx="685800" cy="1828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选择</a:t>
            </a:r>
            <a:endParaRPr lang="zh-CN" altLang="en-US" b="1"/>
          </a:p>
          <a:p>
            <a:pPr algn="ctr"/>
            <a:r>
              <a:rPr lang="zh-CN" altLang="en-US" b="1"/>
              <a:t>会用</a:t>
            </a:r>
            <a:endParaRPr lang="zh-CN" altLang="en-US" b="1"/>
          </a:p>
          <a:p>
            <a:pPr algn="ctr"/>
            <a:r>
              <a:rPr lang="zh-CN" altLang="en-US" b="1"/>
              <a:t>的</a:t>
            </a:r>
            <a:endParaRPr lang="zh-CN" altLang="en-US" b="1"/>
          </a:p>
          <a:p>
            <a:pPr algn="ctr"/>
            <a:r>
              <a:rPr lang="zh-CN" altLang="en-US" b="1"/>
              <a:t>方式</a:t>
            </a:r>
            <a:endParaRPr lang="zh-CN" altLang="en-US" b="1"/>
          </a:p>
          <a:p>
            <a:pPr algn="ctr"/>
            <a:r>
              <a:rPr lang="zh-CN" altLang="en-US" b="1"/>
              <a:t>入侵</a:t>
            </a:r>
            <a:endParaRPr lang="zh-CN" altLang="en-US" b="1"/>
          </a:p>
        </p:txBody>
      </p:sp>
      <p:sp>
        <p:nvSpPr>
          <p:cNvPr id="713734" name="Rectangle 6"/>
          <p:cNvSpPr>
            <a:spLocks noChangeArrowheads="1"/>
          </p:cNvSpPr>
          <p:nvPr/>
        </p:nvSpPr>
        <p:spPr bwMode="auto">
          <a:xfrm>
            <a:off x="3200400" y="2667000"/>
            <a:ext cx="685800" cy="1524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获取</a:t>
            </a:r>
            <a:endParaRPr lang="zh-CN" altLang="en-US" b="1"/>
          </a:p>
          <a:p>
            <a:pPr algn="ctr"/>
            <a:r>
              <a:rPr lang="zh-CN" altLang="en-US" b="1"/>
              <a:t>系统</a:t>
            </a:r>
            <a:endParaRPr lang="zh-CN" altLang="en-US" b="1"/>
          </a:p>
          <a:p>
            <a:pPr algn="ctr"/>
            <a:r>
              <a:rPr lang="zh-CN" altLang="en-US" b="1"/>
              <a:t>一定</a:t>
            </a:r>
            <a:endParaRPr lang="zh-CN" altLang="en-US" b="1"/>
          </a:p>
          <a:p>
            <a:pPr algn="ctr"/>
            <a:r>
              <a:rPr lang="zh-CN" altLang="en-US" b="1"/>
              <a:t>权限</a:t>
            </a:r>
            <a:endParaRPr lang="zh-CN" altLang="en-US" b="1"/>
          </a:p>
        </p:txBody>
      </p:sp>
      <p:sp>
        <p:nvSpPr>
          <p:cNvPr id="713735" name="Rectangle 7"/>
          <p:cNvSpPr>
            <a:spLocks noChangeArrowheads="1"/>
          </p:cNvSpPr>
          <p:nvPr/>
        </p:nvSpPr>
        <p:spPr bwMode="auto">
          <a:xfrm>
            <a:off x="4267200" y="2209800"/>
            <a:ext cx="685800" cy="25146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提</a:t>
            </a:r>
            <a:endParaRPr lang="zh-CN" altLang="en-US" b="1"/>
          </a:p>
          <a:p>
            <a:pPr algn="ctr"/>
            <a:r>
              <a:rPr lang="zh-CN" altLang="en-US" b="1"/>
              <a:t>升</a:t>
            </a:r>
            <a:endParaRPr lang="zh-CN" altLang="en-US" b="1"/>
          </a:p>
          <a:p>
            <a:pPr algn="ctr"/>
            <a:r>
              <a:rPr lang="zh-CN" altLang="en-US" b="1"/>
              <a:t>为</a:t>
            </a:r>
            <a:endParaRPr lang="zh-CN" altLang="en-US" b="1"/>
          </a:p>
          <a:p>
            <a:pPr algn="ctr"/>
            <a:r>
              <a:rPr lang="zh-CN" altLang="en-US" b="1"/>
              <a:t>最</a:t>
            </a:r>
            <a:endParaRPr lang="zh-CN" altLang="en-US" b="1"/>
          </a:p>
          <a:p>
            <a:pPr algn="ctr"/>
            <a:r>
              <a:rPr lang="zh-CN" altLang="en-US" b="1"/>
              <a:t>高</a:t>
            </a:r>
            <a:endParaRPr lang="zh-CN" altLang="en-US" b="1"/>
          </a:p>
          <a:p>
            <a:pPr algn="ctr"/>
            <a:r>
              <a:rPr lang="zh-CN" altLang="en-US" b="1"/>
              <a:t>权</a:t>
            </a:r>
            <a:endParaRPr lang="zh-CN" altLang="en-US" b="1"/>
          </a:p>
          <a:p>
            <a:pPr algn="ctr"/>
            <a:r>
              <a:rPr lang="zh-CN" altLang="en-US" b="1"/>
              <a:t>限</a:t>
            </a:r>
            <a:endParaRPr lang="zh-CN" altLang="en-US" b="1"/>
          </a:p>
        </p:txBody>
      </p:sp>
      <p:sp>
        <p:nvSpPr>
          <p:cNvPr id="713736" name="Rectangle 8"/>
          <p:cNvSpPr>
            <a:spLocks noChangeArrowheads="1"/>
          </p:cNvSpPr>
          <p:nvPr/>
        </p:nvSpPr>
        <p:spPr bwMode="auto">
          <a:xfrm>
            <a:off x="5410200" y="2895600"/>
            <a:ext cx="685800" cy="12192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安装</a:t>
            </a:r>
            <a:endParaRPr lang="zh-CN" altLang="en-US" b="1"/>
          </a:p>
          <a:p>
            <a:pPr algn="ctr"/>
            <a:r>
              <a:rPr lang="zh-CN" altLang="en-US" b="1"/>
              <a:t>系统</a:t>
            </a:r>
            <a:endParaRPr lang="zh-CN" altLang="en-US" b="1"/>
          </a:p>
          <a:p>
            <a:pPr algn="ctr"/>
            <a:r>
              <a:rPr lang="zh-CN" altLang="en-US" b="1"/>
              <a:t>后门</a:t>
            </a:r>
            <a:endParaRPr lang="zh-CN" altLang="en-US" b="1"/>
          </a:p>
        </p:txBody>
      </p:sp>
      <p:sp>
        <p:nvSpPr>
          <p:cNvPr id="713737" name="Rectangle 9"/>
          <p:cNvSpPr>
            <a:spLocks noChangeArrowheads="1"/>
          </p:cNvSpPr>
          <p:nvPr/>
        </p:nvSpPr>
        <p:spPr bwMode="auto">
          <a:xfrm>
            <a:off x="6781800" y="2819400"/>
            <a:ext cx="2133600" cy="12954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获取敏感信息</a:t>
            </a:r>
            <a:endParaRPr lang="zh-CN" altLang="en-US" b="1"/>
          </a:p>
          <a:p>
            <a:pPr algn="ctr"/>
            <a:r>
              <a:rPr lang="zh-CN" altLang="en-US" b="1"/>
              <a:t>或者</a:t>
            </a:r>
            <a:endParaRPr lang="zh-CN" altLang="en-US" b="1"/>
          </a:p>
          <a:p>
            <a:pPr algn="ctr"/>
            <a:r>
              <a:rPr lang="zh-CN" altLang="en-US" b="1"/>
              <a:t>其他攻击目的</a:t>
            </a:r>
            <a:endParaRPr lang="zh-CN" altLang="en-US" b="1"/>
          </a:p>
        </p:txBody>
      </p:sp>
      <p:sp>
        <p:nvSpPr>
          <p:cNvPr id="713738" name="AutoShape 10"/>
          <p:cNvSpPr>
            <a:spLocks noChangeArrowheads="1"/>
          </p:cNvSpPr>
          <p:nvPr/>
        </p:nvSpPr>
        <p:spPr bwMode="auto">
          <a:xfrm>
            <a:off x="2819400" y="3276600"/>
            <a:ext cx="381000" cy="457200"/>
          </a:xfrm>
          <a:prstGeom prst="rightArrow">
            <a:avLst>
              <a:gd name="adj1" fmla="val 50000"/>
              <a:gd name="adj2" fmla="val 25000"/>
            </a:avLst>
          </a:prstGeom>
          <a:solidFill>
            <a:srgbClr val="FF33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3739" name="AutoShape 11"/>
          <p:cNvSpPr>
            <a:spLocks noChangeArrowheads="1"/>
          </p:cNvSpPr>
          <p:nvPr/>
        </p:nvSpPr>
        <p:spPr bwMode="auto">
          <a:xfrm>
            <a:off x="3886200" y="3276600"/>
            <a:ext cx="381000" cy="457200"/>
          </a:xfrm>
          <a:prstGeom prst="rightArrow">
            <a:avLst>
              <a:gd name="adj1" fmla="val 50000"/>
              <a:gd name="adj2" fmla="val 25000"/>
            </a:avLst>
          </a:prstGeom>
          <a:solidFill>
            <a:srgbClr val="FF33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3740" name="AutoShape 12"/>
          <p:cNvSpPr>
            <a:spLocks noChangeArrowheads="1"/>
          </p:cNvSpPr>
          <p:nvPr/>
        </p:nvSpPr>
        <p:spPr bwMode="auto">
          <a:xfrm>
            <a:off x="4953000" y="3276600"/>
            <a:ext cx="457200" cy="457200"/>
          </a:xfrm>
          <a:prstGeom prst="rightArrow">
            <a:avLst>
              <a:gd name="adj1" fmla="val 50000"/>
              <a:gd name="adj2" fmla="val 25000"/>
            </a:avLst>
          </a:prstGeom>
          <a:solidFill>
            <a:srgbClr val="FF33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3741" name="AutoShape 13"/>
          <p:cNvSpPr>
            <a:spLocks noChangeArrowheads="1"/>
          </p:cNvSpPr>
          <p:nvPr/>
        </p:nvSpPr>
        <p:spPr bwMode="auto">
          <a:xfrm>
            <a:off x="6096000" y="3276600"/>
            <a:ext cx="685800" cy="457200"/>
          </a:xfrm>
          <a:prstGeom prst="rightArrow">
            <a:avLst>
              <a:gd name="adj1" fmla="val 50000"/>
              <a:gd name="adj2" fmla="val 37500"/>
            </a:avLst>
          </a:prstGeom>
          <a:solidFill>
            <a:srgbClr val="FF33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3742" name="AutoShape 14"/>
          <p:cNvSpPr>
            <a:spLocks noChangeArrowheads="1"/>
          </p:cNvSpPr>
          <p:nvPr/>
        </p:nvSpPr>
        <p:spPr bwMode="auto">
          <a:xfrm>
            <a:off x="1295400" y="3200400"/>
            <a:ext cx="838200" cy="457200"/>
          </a:xfrm>
          <a:prstGeom prst="rightArrow">
            <a:avLst>
              <a:gd name="adj1" fmla="val 50000"/>
              <a:gd name="adj2" fmla="val 45833"/>
            </a:avLst>
          </a:prstGeom>
          <a:solidFill>
            <a:srgbClr val="FF33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3744" name="Rectangle 16"/>
          <p:cNvSpPr>
            <a:spLocks noGrp="1" noChangeArrowheads="1"/>
          </p:cNvSpPr>
          <p:nvPr>
            <p:ph type="title"/>
          </p:nvPr>
        </p:nvSpPr>
        <p:spPr/>
        <p:txBody>
          <a:bodyPr/>
          <a:lstStyle/>
          <a:p>
            <a:r>
              <a:rPr lang="zh-CN" altLang="en-US" sz="4000" b="1"/>
              <a:t>入侵系统的常用步骤</a:t>
            </a:r>
            <a:endParaRPr lang="zh-CN" altLang="en-US" sz="4000" b="1"/>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3732"/>
                                        </p:tgtEl>
                                        <p:attrNameLst>
                                          <p:attrName>style.visibility</p:attrName>
                                        </p:attrNameLst>
                                      </p:cBhvr>
                                      <p:to>
                                        <p:strVal val="visible"/>
                                      </p:to>
                                    </p:set>
                                    <p:anim calcmode="lin" valueType="num">
                                      <p:cBhvr additive="base">
                                        <p:cTn id="7" dur="500" fill="hold"/>
                                        <p:tgtEl>
                                          <p:spTgt spid="713732"/>
                                        </p:tgtEl>
                                        <p:attrNameLst>
                                          <p:attrName>ppt_x</p:attrName>
                                        </p:attrNameLst>
                                      </p:cBhvr>
                                      <p:tavLst>
                                        <p:tav tm="0">
                                          <p:val>
                                            <p:strVal val="0-#ppt_w/2"/>
                                          </p:val>
                                        </p:tav>
                                        <p:tav tm="100000">
                                          <p:val>
                                            <p:strVal val="#ppt_x"/>
                                          </p:val>
                                        </p:tav>
                                      </p:tavLst>
                                    </p:anim>
                                    <p:anim calcmode="lin" valueType="num">
                                      <p:cBhvr additive="base">
                                        <p:cTn id="8" dur="500" fill="hold"/>
                                        <p:tgtEl>
                                          <p:spTgt spid="7137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713742"/>
                                        </p:tgtEl>
                                        <p:attrNameLst>
                                          <p:attrName>style.visibility</p:attrName>
                                        </p:attrNameLst>
                                      </p:cBhvr>
                                      <p:to>
                                        <p:strVal val="visible"/>
                                      </p:to>
                                    </p:set>
                                    <p:anim calcmode="lin" valueType="num">
                                      <p:cBhvr>
                                        <p:cTn id="13" dur="500" fill="hold"/>
                                        <p:tgtEl>
                                          <p:spTgt spid="713742"/>
                                        </p:tgtEl>
                                        <p:attrNameLst>
                                          <p:attrName>ppt_x</p:attrName>
                                        </p:attrNameLst>
                                      </p:cBhvr>
                                      <p:tavLst>
                                        <p:tav tm="0">
                                          <p:val>
                                            <p:strVal val="#ppt_x-#ppt_w/2"/>
                                          </p:val>
                                        </p:tav>
                                        <p:tav tm="100000">
                                          <p:val>
                                            <p:strVal val="#ppt_x"/>
                                          </p:val>
                                        </p:tav>
                                      </p:tavLst>
                                    </p:anim>
                                    <p:anim calcmode="lin" valueType="num">
                                      <p:cBhvr>
                                        <p:cTn id="14" dur="500" fill="hold"/>
                                        <p:tgtEl>
                                          <p:spTgt spid="713742"/>
                                        </p:tgtEl>
                                        <p:attrNameLst>
                                          <p:attrName>ppt_y</p:attrName>
                                        </p:attrNameLst>
                                      </p:cBhvr>
                                      <p:tavLst>
                                        <p:tav tm="0">
                                          <p:val>
                                            <p:strVal val="#ppt_y"/>
                                          </p:val>
                                        </p:tav>
                                        <p:tav tm="100000">
                                          <p:val>
                                            <p:strVal val="#ppt_y"/>
                                          </p:val>
                                        </p:tav>
                                      </p:tavLst>
                                    </p:anim>
                                    <p:anim calcmode="lin" valueType="num">
                                      <p:cBhvr>
                                        <p:cTn id="15" dur="500" fill="hold"/>
                                        <p:tgtEl>
                                          <p:spTgt spid="713742"/>
                                        </p:tgtEl>
                                        <p:attrNameLst>
                                          <p:attrName>ppt_w</p:attrName>
                                        </p:attrNameLst>
                                      </p:cBhvr>
                                      <p:tavLst>
                                        <p:tav tm="0">
                                          <p:val>
                                            <p:fltVal val="0"/>
                                          </p:val>
                                        </p:tav>
                                        <p:tav tm="100000">
                                          <p:val>
                                            <p:strVal val="#ppt_w"/>
                                          </p:val>
                                        </p:tav>
                                      </p:tavLst>
                                    </p:anim>
                                    <p:anim calcmode="lin" valueType="num">
                                      <p:cBhvr>
                                        <p:cTn id="16" dur="500" fill="hold"/>
                                        <p:tgtEl>
                                          <p:spTgt spid="713742"/>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13733"/>
                                        </p:tgtEl>
                                        <p:attrNameLst>
                                          <p:attrName>style.visibility</p:attrName>
                                        </p:attrNameLst>
                                      </p:cBhvr>
                                      <p:to>
                                        <p:strVal val="visible"/>
                                      </p:to>
                                    </p:set>
                                    <p:anim calcmode="lin" valueType="num">
                                      <p:cBhvr additive="base">
                                        <p:cTn id="21" dur="500" fill="hold"/>
                                        <p:tgtEl>
                                          <p:spTgt spid="713733"/>
                                        </p:tgtEl>
                                        <p:attrNameLst>
                                          <p:attrName>ppt_x</p:attrName>
                                        </p:attrNameLst>
                                      </p:cBhvr>
                                      <p:tavLst>
                                        <p:tav tm="0">
                                          <p:val>
                                            <p:strVal val="0-#ppt_w/2"/>
                                          </p:val>
                                        </p:tav>
                                        <p:tav tm="100000">
                                          <p:val>
                                            <p:strVal val="#ppt_x"/>
                                          </p:val>
                                        </p:tav>
                                      </p:tavLst>
                                    </p:anim>
                                    <p:anim calcmode="lin" valueType="num">
                                      <p:cBhvr additive="base">
                                        <p:cTn id="22" dur="500" fill="hold"/>
                                        <p:tgtEl>
                                          <p:spTgt spid="71373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713738"/>
                                        </p:tgtEl>
                                        <p:attrNameLst>
                                          <p:attrName>style.visibility</p:attrName>
                                        </p:attrNameLst>
                                      </p:cBhvr>
                                      <p:to>
                                        <p:strVal val="visible"/>
                                      </p:to>
                                    </p:set>
                                    <p:anim calcmode="lin" valueType="num">
                                      <p:cBhvr>
                                        <p:cTn id="27" dur="500" fill="hold"/>
                                        <p:tgtEl>
                                          <p:spTgt spid="713738"/>
                                        </p:tgtEl>
                                        <p:attrNameLst>
                                          <p:attrName>ppt_x</p:attrName>
                                        </p:attrNameLst>
                                      </p:cBhvr>
                                      <p:tavLst>
                                        <p:tav tm="0">
                                          <p:val>
                                            <p:strVal val="#ppt_x-#ppt_w/2"/>
                                          </p:val>
                                        </p:tav>
                                        <p:tav tm="100000">
                                          <p:val>
                                            <p:strVal val="#ppt_x"/>
                                          </p:val>
                                        </p:tav>
                                      </p:tavLst>
                                    </p:anim>
                                    <p:anim calcmode="lin" valueType="num">
                                      <p:cBhvr>
                                        <p:cTn id="28" dur="500" fill="hold"/>
                                        <p:tgtEl>
                                          <p:spTgt spid="713738"/>
                                        </p:tgtEl>
                                        <p:attrNameLst>
                                          <p:attrName>ppt_y</p:attrName>
                                        </p:attrNameLst>
                                      </p:cBhvr>
                                      <p:tavLst>
                                        <p:tav tm="0">
                                          <p:val>
                                            <p:strVal val="#ppt_y"/>
                                          </p:val>
                                        </p:tav>
                                        <p:tav tm="100000">
                                          <p:val>
                                            <p:strVal val="#ppt_y"/>
                                          </p:val>
                                        </p:tav>
                                      </p:tavLst>
                                    </p:anim>
                                    <p:anim calcmode="lin" valueType="num">
                                      <p:cBhvr>
                                        <p:cTn id="29" dur="500" fill="hold"/>
                                        <p:tgtEl>
                                          <p:spTgt spid="713738"/>
                                        </p:tgtEl>
                                        <p:attrNameLst>
                                          <p:attrName>ppt_w</p:attrName>
                                        </p:attrNameLst>
                                      </p:cBhvr>
                                      <p:tavLst>
                                        <p:tav tm="0">
                                          <p:val>
                                            <p:fltVal val="0"/>
                                          </p:val>
                                        </p:tav>
                                        <p:tav tm="100000">
                                          <p:val>
                                            <p:strVal val="#ppt_w"/>
                                          </p:val>
                                        </p:tav>
                                      </p:tavLst>
                                    </p:anim>
                                    <p:anim calcmode="lin" valueType="num">
                                      <p:cBhvr>
                                        <p:cTn id="30" dur="500" fill="hold"/>
                                        <p:tgtEl>
                                          <p:spTgt spid="713738"/>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13734"/>
                                        </p:tgtEl>
                                        <p:attrNameLst>
                                          <p:attrName>style.visibility</p:attrName>
                                        </p:attrNameLst>
                                      </p:cBhvr>
                                      <p:to>
                                        <p:strVal val="visible"/>
                                      </p:to>
                                    </p:set>
                                    <p:anim calcmode="lin" valueType="num">
                                      <p:cBhvr additive="base">
                                        <p:cTn id="35" dur="500" fill="hold"/>
                                        <p:tgtEl>
                                          <p:spTgt spid="713734"/>
                                        </p:tgtEl>
                                        <p:attrNameLst>
                                          <p:attrName>ppt_x</p:attrName>
                                        </p:attrNameLst>
                                      </p:cBhvr>
                                      <p:tavLst>
                                        <p:tav tm="0">
                                          <p:val>
                                            <p:strVal val="0-#ppt_w/2"/>
                                          </p:val>
                                        </p:tav>
                                        <p:tav tm="100000">
                                          <p:val>
                                            <p:strVal val="#ppt_x"/>
                                          </p:val>
                                        </p:tav>
                                      </p:tavLst>
                                    </p:anim>
                                    <p:anim calcmode="lin" valueType="num">
                                      <p:cBhvr additive="base">
                                        <p:cTn id="36" dur="500" fill="hold"/>
                                        <p:tgtEl>
                                          <p:spTgt spid="71373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713739"/>
                                        </p:tgtEl>
                                        <p:attrNameLst>
                                          <p:attrName>style.visibility</p:attrName>
                                        </p:attrNameLst>
                                      </p:cBhvr>
                                      <p:to>
                                        <p:strVal val="visible"/>
                                      </p:to>
                                    </p:set>
                                    <p:anim calcmode="lin" valueType="num">
                                      <p:cBhvr>
                                        <p:cTn id="41" dur="500" fill="hold"/>
                                        <p:tgtEl>
                                          <p:spTgt spid="713739"/>
                                        </p:tgtEl>
                                        <p:attrNameLst>
                                          <p:attrName>ppt_x</p:attrName>
                                        </p:attrNameLst>
                                      </p:cBhvr>
                                      <p:tavLst>
                                        <p:tav tm="0">
                                          <p:val>
                                            <p:strVal val="#ppt_x-#ppt_w/2"/>
                                          </p:val>
                                        </p:tav>
                                        <p:tav tm="100000">
                                          <p:val>
                                            <p:strVal val="#ppt_x"/>
                                          </p:val>
                                        </p:tav>
                                      </p:tavLst>
                                    </p:anim>
                                    <p:anim calcmode="lin" valueType="num">
                                      <p:cBhvr>
                                        <p:cTn id="42" dur="500" fill="hold"/>
                                        <p:tgtEl>
                                          <p:spTgt spid="713739"/>
                                        </p:tgtEl>
                                        <p:attrNameLst>
                                          <p:attrName>ppt_y</p:attrName>
                                        </p:attrNameLst>
                                      </p:cBhvr>
                                      <p:tavLst>
                                        <p:tav tm="0">
                                          <p:val>
                                            <p:strVal val="#ppt_y"/>
                                          </p:val>
                                        </p:tav>
                                        <p:tav tm="100000">
                                          <p:val>
                                            <p:strVal val="#ppt_y"/>
                                          </p:val>
                                        </p:tav>
                                      </p:tavLst>
                                    </p:anim>
                                    <p:anim calcmode="lin" valueType="num">
                                      <p:cBhvr>
                                        <p:cTn id="43" dur="500" fill="hold"/>
                                        <p:tgtEl>
                                          <p:spTgt spid="713739"/>
                                        </p:tgtEl>
                                        <p:attrNameLst>
                                          <p:attrName>ppt_w</p:attrName>
                                        </p:attrNameLst>
                                      </p:cBhvr>
                                      <p:tavLst>
                                        <p:tav tm="0">
                                          <p:val>
                                            <p:fltVal val="0"/>
                                          </p:val>
                                        </p:tav>
                                        <p:tav tm="100000">
                                          <p:val>
                                            <p:strVal val="#ppt_w"/>
                                          </p:val>
                                        </p:tav>
                                      </p:tavLst>
                                    </p:anim>
                                    <p:anim calcmode="lin" valueType="num">
                                      <p:cBhvr>
                                        <p:cTn id="44" dur="500" fill="hold"/>
                                        <p:tgtEl>
                                          <p:spTgt spid="713739"/>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13735"/>
                                        </p:tgtEl>
                                        <p:attrNameLst>
                                          <p:attrName>style.visibility</p:attrName>
                                        </p:attrNameLst>
                                      </p:cBhvr>
                                      <p:to>
                                        <p:strVal val="visible"/>
                                      </p:to>
                                    </p:set>
                                    <p:anim calcmode="lin" valueType="num">
                                      <p:cBhvr additive="base">
                                        <p:cTn id="49" dur="500" fill="hold"/>
                                        <p:tgtEl>
                                          <p:spTgt spid="713735"/>
                                        </p:tgtEl>
                                        <p:attrNameLst>
                                          <p:attrName>ppt_x</p:attrName>
                                        </p:attrNameLst>
                                      </p:cBhvr>
                                      <p:tavLst>
                                        <p:tav tm="0">
                                          <p:val>
                                            <p:strVal val="0-#ppt_w/2"/>
                                          </p:val>
                                        </p:tav>
                                        <p:tav tm="100000">
                                          <p:val>
                                            <p:strVal val="#ppt_x"/>
                                          </p:val>
                                        </p:tav>
                                      </p:tavLst>
                                    </p:anim>
                                    <p:anim calcmode="lin" valueType="num">
                                      <p:cBhvr additive="base">
                                        <p:cTn id="50" dur="500" fill="hold"/>
                                        <p:tgtEl>
                                          <p:spTgt spid="71373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713740"/>
                                        </p:tgtEl>
                                        <p:attrNameLst>
                                          <p:attrName>style.visibility</p:attrName>
                                        </p:attrNameLst>
                                      </p:cBhvr>
                                      <p:to>
                                        <p:strVal val="visible"/>
                                      </p:to>
                                    </p:set>
                                    <p:anim calcmode="lin" valueType="num">
                                      <p:cBhvr>
                                        <p:cTn id="55" dur="500" fill="hold"/>
                                        <p:tgtEl>
                                          <p:spTgt spid="713740"/>
                                        </p:tgtEl>
                                        <p:attrNameLst>
                                          <p:attrName>ppt_x</p:attrName>
                                        </p:attrNameLst>
                                      </p:cBhvr>
                                      <p:tavLst>
                                        <p:tav tm="0">
                                          <p:val>
                                            <p:strVal val="#ppt_x-#ppt_w/2"/>
                                          </p:val>
                                        </p:tav>
                                        <p:tav tm="100000">
                                          <p:val>
                                            <p:strVal val="#ppt_x"/>
                                          </p:val>
                                        </p:tav>
                                      </p:tavLst>
                                    </p:anim>
                                    <p:anim calcmode="lin" valueType="num">
                                      <p:cBhvr>
                                        <p:cTn id="56" dur="500" fill="hold"/>
                                        <p:tgtEl>
                                          <p:spTgt spid="713740"/>
                                        </p:tgtEl>
                                        <p:attrNameLst>
                                          <p:attrName>ppt_y</p:attrName>
                                        </p:attrNameLst>
                                      </p:cBhvr>
                                      <p:tavLst>
                                        <p:tav tm="0">
                                          <p:val>
                                            <p:strVal val="#ppt_y"/>
                                          </p:val>
                                        </p:tav>
                                        <p:tav tm="100000">
                                          <p:val>
                                            <p:strVal val="#ppt_y"/>
                                          </p:val>
                                        </p:tav>
                                      </p:tavLst>
                                    </p:anim>
                                    <p:anim calcmode="lin" valueType="num">
                                      <p:cBhvr>
                                        <p:cTn id="57" dur="500" fill="hold"/>
                                        <p:tgtEl>
                                          <p:spTgt spid="713740"/>
                                        </p:tgtEl>
                                        <p:attrNameLst>
                                          <p:attrName>ppt_w</p:attrName>
                                        </p:attrNameLst>
                                      </p:cBhvr>
                                      <p:tavLst>
                                        <p:tav tm="0">
                                          <p:val>
                                            <p:fltVal val="0"/>
                                          </p:val>
                                        </p:tav>
                                        <p:tav tm="100000">
                                          <p:val>
                                            <p:strVal val="#ppt_w"/>
                                          </p:val>
                                        </p:tav>
                                      </p:tavLst>
                                    </p:anim>
                                    <p:anim calcmode="lin" valueType="num">
                                      <p:cBhvr>
                                        <p:cTn id="58" dur="500" fill="hold"/>
                                        <p:tgtEl>
                                          <p:spTgt spid="71374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713736"/>
                                        </p:tgtEl>
                                        <p:attrNameLst>
                                          <p:attrName>style.visibility</p:attrName>
                                        </p:attrNameLst>
                                      </p:cBhvr>
                                      <p:to>
                                        <p:strVal val="visible"/>
                                      </p:to>
                                    </p:set>
                                    <p:anim calcmode="lin" valueType="num">
                                      <p:cBhvr additive="base">
                                        <p:cTn id="63" dur="500" fill="hold"/>
                                        <p:tgtEl>
                                          <p:spTgt spid="713736"/>
                                        </p:tgtEl>
                                        <p:attrNameLst>
                                          <p:attrName>ppt_x</p:attrName>
                                        </p:attrNameLst>
                                      </p:cBhvr>
                                      <p:tavLst>
                                        <p:tav tm="0">
                                          <p:val>
                                            <p:strVal val="0-#ppt_w/2"/>
                                          </p:val>
                                        </p:tav>
                                        <p:tav tm="100000">
                                          <p:val>
                                            <p:strVal val="#ppt_x"/>
                                          </p:val>
                                        </p:tav>
                                      </p:tavLst>
                                    </p:anim>
                                    <p:anim calcmode="lin" valueType="num">
                                      <p:cBhvr additive="base">
                                        <p:cTn id="64" dur="500" fill="hold"/>
                                        <p:tgtEl>
                                          <p:spTgt spid="713736"/>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8" fill="hold" grpId="0" nodeType="clickEffect">
                                  <p:stCondLst>
                                    <p:cond delay="0"/>
                                  </p:stCondLst>
                                  <p:childTnLst>
                                    <p:set>
                                      <p:cBhvr>
                                        <p:cTn id="68" dur="1" fill="hold">
                                          <p:stCondLst>
                                            <p:cond delay="0"/>
                                          </p:stCondLst>
                                        </p:cTn>
                                        <p:tgtEl>
                                          <p:spTgt spid="713741"/>
                                        </p:tgtEl>
                                        <p:attrNameLst>
                                          <p:attrName>style.visibility</p:attrName>
                                        </p:attrNameLst>
                                      </p:cBhvr>
                                      <p:to>
                                        <p:strVal val="visible"/>
                                      </p:to>
                                    </p:set>
                                    <p:anim calcmode="lin" valueType="num">
                                      <p:cBhvr>
                                        <p:cTn id="69" dur="500" fill="hold"/>
                                        <p:tgtEl>
                                          <p:spTgt spid="713741"/>
                                        </p:tgtEl>
                                        <p:attrNameLst>
                                          <p:attrName>ppt_x</p:attrName>
                                        </p:attrNameLst>
                                      </p:cBhvr>
                                      <p:tavLst>
                                        <p:tav tm="0">
                                          <p:val>
                                            <p:strVal val="#ppt_x-#ppt_w/2"/>
                                          </p:val>
                                        </p:tav>
                                        <p:tav tm="100000">
                                          <p:val>
                                            <p:strVal val="#ppt_x"/>
                                          </p:val>
                                        </p:tav>
                                      </p:tavLst>
                                    </p:anim>
                                    <p:anim calcmode="lin" valueType="num">
                                      <p:cBhvr>
                                        <p:cTn id="70" dur="500" fill="hold"/>
                                        <p:tgtEl>
                                          <p:spTgt spid="713741"/>
                                        </p:tgtEl>
                                        <p:attrNameLst>
                                          <p:attrName>ppt_y</p:attrName>
                                        </p:attrNameLst>
                                      </p:cBhvr>
                                      <p:tavLst>
                                        <p:tav tm="0">
                                          <p:val>
                                            <p:strVal val="#ppt_y"/>
                                          </p:val>
                                        </p:tav>
                                        <p:tav tm="100000">
                                          <p:val>
                                            <p:strVal val="#ppt_y"/>
                                          </p:val>
                                        </p:tav>
                                      </p:tavLst>
                                    </p:anim>
                                    <p:anim calcmode="lin" valueType="num">
                                      <p:cBhvr>
                                        <p:cTn id="71" dur="500" fill="hold"/>
                                        <p:tgtEl>
                                          <p:spTgt spid="713741"/>
                                        </p:tgtEl>
                                        <p:attrNameLst>
                                          <p:attrName>ppt_w</p:attrName>
                                        </p:attrNameLst>
                                      </p:cBhvr>
                                      <p:tavLst>
                                        <p:tav tm="0">
                                          <p:val>
                                            <p:fltVal val="0"/>
                                          </p:val>
                                        </p:tav>
                                        <p:tav tm="100000">
                                          <p:val>
                                            <p:strVal val="#ppt_w"/>
                                          </p:val>
                                        </p:tav>
                                      </p:tavLst>
                                    </p:anim>
                                    <p:anim calcmode="lin" valueType="num">
                                      <p:cBhvr>
                                        <p:cTn id="72" dur="500" fill="hold"/>
                                        <p:tgtEl>
                                          <p:spTgt spid="713741"/>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713737"/>
                                        </p:tgtEl>
                                        <p:attrNameLst>
                                          <p:attrName>style.visibility</p:attrName>
                                        </p:attrNameLst>
                                      </p:cBhvr>
                                      <p:to>
                                        <p:strVal val="visible"/>
                                      </p:to>
                                    </p:set>
                                    <p:anim calcmode="lin" valueType="num">
                                      <p:cBhvr additive="base">
                                        <p:cTn id="77" dur="500" fill="hold"/>
                                        <p:tgtEl>
                                          <p:spTgt spid="713737"/>
                                        </p:tgtEl>
                                        <p:attrNameLst>
                                          <p:attrName>ppt_x</p:attrName>
                                        </p:attrNameLst>
                                      </p:cBhvr>
                                      <p:tavLst>
                                        <p:tav tm="0">
                                          <p:val>
                                            <p:strVal val="0-#ppt_w/2"/>
                                          </p:val>
                                        </p:tav>
                                        <p:tav tm="100000">
                                          <p:val>
                                            <p:strVal val="#ppt_x"/>
                                          </p:val>
                                        </p:tav>
                                      </p:tavLst>
                                    </p:anim>
                                    <p:anim calcmode="lin" valueType="num">
                                      <p:cBhvr additive="base">
                                        <p:cTn id="78" dur="500" fill="hold"/>
                                        <p:tgtEl>
                                          <p:spTgt spid="7137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2" grpId="0" animBg="1" autoUpdateAnimBg="0"/>
      <p:bldP spid="713733" grpId="0" animBg="1" autoUpdateAnimBg="0"/>
      <p:bldP spid="713734" grpId="0" animBg="1" autoUpdateAnimBg="0"/>
      <p:bldP spid="713735" grpId="0" animBg="1" autoUpdateAnimBg="0"/>
      <p:bldP spid="713736" grpId="0" animBg="1" autoUpdateAnimBg="0"/>
      <p:bldP spid="713737" grpId="0" animBg="1" autoUpdateAnimBg="0"/>
      <p:bldP spid="713738" grpId="0" animBg="1"/>
      <p:bldP spid="713739" grpId="0" animBg="1"/>
      <p:bldP spid="713740" grpId="0" animBg="1"/>
      <p:bldP spid="713741" grpId="0" animBg="1"/>
      <p:bldP spid="71374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攻击的一般过程</a:t>
            </a:r>
            <a:endParaRPr lang="zh-CN" altLang="en-US"/>
          </a:p>
        </p:txBody>
      </p:sp>
      <p:grpSp>
        <p:nvGrpSpPr>
          <p:cNvPr id="51248" name="Group 48"/>
          <p:cNvGrpSpPr/>
          <p:nvPr/>
        </p:nvGrpSpPr>
        <p:grpSpPr bwMode="auto">
          <a:xfrm>
            <a:off x="539552" y="1447800"/>
            <a:ext cx="2071687" cy="4551363"/>
            <a:chOff x="605" y="912"/>
            <a:chExt cx="1305" cy="2867"/>
          </a:xfrm>
        </p:grpSpPr>
        <p:sp>
          <p:nvSpPr>
            <p:cNvPr id="51228" name="Rectangle 28"/>
            <p:cNvSpPr>
              <a:spLocks noChangeArrowheads="1"/>
            </p:cNvSpPr>
            <p:nvPr/>
          </p:nvSpPr>
          <p:spPr bwMode="auto">
            <a:xfrm>
              <a:off x="605" y="1335"/>
              <a:ext cx="1305" cy="705"/>
            </a:xfrm>
            <a:prstGeom prst="rect">
              <a:avLst/>
            </a:prstGeom>
            <a:solidFill>
              <a:schemeClr val="bg2">
                <a:lumMod val="9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4" name="Group 44"/>
            <p:cNvGrpSpPr/>
            <p:nvPr/>
          </p:nvGrpSpPr>
          <p:grpSpPr bwMode="auto">
            <a:xfrm>
              <a:off x="605" y="912"/>
              <a:ext cx="1305" cy="2867"/>
              <a:chOff x="605" y="912"/>
              <a:chExt cx="1305" cy="2867"/>
            </a:xfrm>
          </p:grpSpPr>
          <p:sp>
            <p:nvSpPr>
              <p:cNvPr id="51225" name="Text Box 25"/>
              <p:cNvSpPr txBox="1">
                <a:spLocks noChangeArrowheads="1"/>
              </p:cNvSpPr>
              <p:nvPr/>
            </p:nvSpPr>
            <p:spPr bwMode="auto">
              <a:xfrm>
                <a:off x="791"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ea typeface="黑体" pitchFamily="49" charset="-122"/>
                  </a:rPr>
                  <a:t>预攻击</a:t>
                </a:r>
                <a:endParaRPr kumimoji="1" lang="zh-CN" altLang="en-US" sz="2400" b="1">
                  <a:latin typeface="Times New Roman" panose="02020603050405020304" pitchFamily="18" charset="0"/>
                  <a:ea typeface="黑体" pitchFamily="49" charset="-122"/>
                </a:endParaRPr>
              </a:p>
            </p:txBody>
          </p:sp>
          <p:sp>
            <p:nvSpPr>
              <p:cNvPr id="51226" name="Rectangle 26"/>
              <p:cNvSpPr>
                <a:spLocks noChangeArrowheads="1"/>
              </p:cNvSpPr>
              <p:nvPr/>
            </p:nvSpPr>
            <p:spPr bwMode="auto">
              <a:xfrm>
                <a:off x="605" y="2040"/>
                <a:ext cx="1305" cy="1739"/>
              </a:xfrm>
              <a:prstGeom prst="rect">
                <a:avLst/>
              </a:prstGeom>
              <a:solidFill>
                <a:schemeClr val="bg2">
                  <a:lumMod val="9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27" name="Text Box 27"/>
              <p:cNvSpPr txBox="1">
                <a:spLocks noChangeArrowheads="1"/>
              </p:cNvSpPr>
              <p:nvPr/>
            </p:nvSpPr>
            <p:spPr bwMode="auto">
              <a:xfrm>
                <a:off x="652" y="2087"/>
                <a:ext cx="1258" cy="1386"/>
              </a:xfrm>
              <a:prstGeom prst="rect">
                <a:avLst/>
              </a:prstGeom>
              <a:solidFill>
                <a:schemeClr val="bg2">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内容：</a:t>
                </a:r>
                <a:endParaRPr kumimoji="1" lang="zh-CN" altLang="en-US" sz="1800" b="1">
                  <a:latin typeface="Times New Roman" panose="02020603050405020304" pitchFamily="18" charset="0"/>
                </a:endParaRPr>
              </a:p>
              <a:p>
                <a:pPr>
                  <a:spcBef>
                    <a:spcPct val="50000"/>
                  </a:spcBef>
                </a:pPr>
                <a:r>
                  <a:rPr kumimoji="1" lang="zh-CN" altLang="en-US" sz="1600" b="1">
                    <a:latin typeface="楷体_GB2312" pitchFamily="49" charset="-122"/>
                    <a:ea typeface="楷体_GB2312" pitchFamily="49" charset="-122"/>
                  </a:rPr>
                  <a:t>获得域名及</a:t>
                </a:r>
                <a:r>
                  <a:rPr kumimoji="1" lang="en-US" altLang="zh-CN" sz="1600" b="1">
                    <a:latin typeface="楷体_GB2312" pitchFamily="49" charset="-122"/>
                    <a:ea typeface="楷体_GB2312" pitchFamily="49" charset="-122"/>
                  </a:rPr>
                  <a:t>IP</a:t>
                </a:r>
                <a:r>
                  <a:rPr kumimoji="1" lang="zh-CN" altLang="en-US" sz="1600" b="1">
                    <a:latin typeface="楷体_GB2312" pitchFamily="49" charset="-122"/>
                    <a:ea typeface="楷体_GB2312" pitchFamily="49" charset="-122"/>
                  </a:rPr>
                  <a:t>分布</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获得拓扑及</a:t>
                </a:r>
                <a:r>
                  <a:rPr kumimoji="1" lang="en-US" altLang="zh-CN" sz="1600" b="1">
                    <a:latin typeface="楷体_GB2312" pitchFamily="49" charset="-122"/>
                    <a:ea typeface="楷体_GB2312" pitchFamily="49" charset="-122"/>
                  </a:rPr>
                  <a:t>OS</a:t>
                </a:r>
                <a:r>
                  <a:rPr kumimoji="1" lang="zh-CN" altLang="en-US" sz="1600" b="1">
                    <a:latin typeface="楷体_GB2312" pitchFamily="49" charset="-122"/>
                    <a:ea typeface="楷体_GB2312" pitchFamily="49" charset="-122"/>
                  </a:rPr>
                  <a:t>等</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获得端口和服务</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获得应用系统情况</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跟踪新漏洞发布</a:t>
                </a:r>
                <a:endParaRPr kumimoji="1" lang="en-US" altLang="zh-CN" sz="1600" b="1">
                  <a:latin typeface="楷体_GB2312" pitchFamily="49" charset="-122"/>
                  <a:ea typeface="楷体_GB2312" pitchFamily="49" charset="-122"/>
                </a:endParaRPr>
              </a:p>
            </p:txBody>
          </p:sp>
          <p:sp>
            <p:nvSpPr>
              <p:cNvPr id="51229" name="Text Box 29"/>
              <p:cNvSpPr txBox="1">
                <a:spLocks noChangeArrowheads="1"/>
              </p:cNvSpPr>
              <p:nvPr/>
            </p:nvSpPr>
            <p:spPr bwMode="auto">
              <a:xfrm>
                <a:off x="65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目的：</a:t>
                </a:r>
                <a:endParaRPr kumimoji="1" lang="zh-CN" altLang="en-US" sz="1800" b="1">
                  <a:latin typeface="Times New Roman" panose="02020603050405020304" pitchFamily="18" charset="0"/>
                </a:endParaRPr>
              </a:p>
              <a:p>
                <a:pPr>
                  <a:spcBef>
                    <a:spcPct val="50000"/>
                  </a:spcBef>
                </a:pPr>
                <a:r>
                  <a:rPr kumimoji="1" lang="zh-CN" altLang="en-US" sz="1600" b="1">
                    <a:latin typeface="Times New Roman" panose="02020603050405020304" pitchFamily="18" charset="0"/>
                    <a:ea typeface="楷体_GB2312" pitchFamily="49" charset="-122"/>
                  </a:rPr>
                  <a:t>收集信息</a:t>
                </a:r>
                <a:r>
                  <a:rPr kumimoji="1" lang="zh-CN" altLang="en-US" sz="1600" b="1" smtClean="0">
                    <a:latin typeface="Times New Roman" panose="02020603050405020304" pitchFamily="18" charset="0"/>
                    <a:ea typeface="楷体_GB2312" pitchFamily="49" charset="-122"/>
                  </a:rPr>
                  <a:t>，进行</a:t>
                </a:r>
                <a:r>
                  <a:rPr kumimoji="1" lang="zh-CN" altLang="en-US" sz="1600" b="1">
                    <a:latin typeface="Times New Roman" panose="02020603050405020304" pitchFamily="18" charset="0"/>
                    <a:ea typeface="楷体_GB2312" pitchFamily="49" charset="-122"/>
                  </a:rPr>
                  <a:t>进一步攻击决策</a:t>
                </a:r>
                <a:endParaRPr kumimoji="1" lang="zh-CN" altLang="en-US" sz="1600" b="1">
                  <a:latin typeface="Times New Roman" panose="02020603050405020304" pitchFamily="18" charset="0"/>
                  <a:ea typeface="楷体_GB2312" pitchFamily="49" charset="-122"/>
                </a:endParaRPr>
              </a:p>
            </p:txBody>
          </p:sp>
        </p:grpSp>
      </p:grpSp>
      <p:grpSp>
        <p:nvGrpSpPr>
          <p:cNvPr id="51245" name="Group 45"/>
          <p:cNvGrpSpPr/>
          <p:nvPr/>
        </p:nvGrpSpPr>
        <p:grpSpPr bwMode="auto">
          <a:xfrm>
            <a:off x="3571677" y="1447800"/>
            <a:ext cx="2071687" cy="4551363"/>
            <a:chOff x="2515" y="912"/>
            <a:chExt cx="1305" cy="2867"/>
          </a:xfrm>
        </p:grpSpPr>
        <p:sp>
          <p:nvSpPr>
            <p:cNvPr id="51231" name="Text Box 31"/>
            <p:cNvSpPr txBox="1">
              <a:spLocks noChangeArrowheads="1"/>
            </p:cNvSpPr>
            <p:nvPr/>
          </p:nvSpPr>
          <p:spPr bwMode="auto">
            <a:xfrm>
              <a:off x="270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ea typeface="黑体" pitchFamily="49" charset="-122"/>
                </a:rPr>
                <a:t>攻击</a:t>
              </a:r>
              <a:endParaRPr kumimoji="1" lang="zh-CN" altLang="en-US" sz="2400" b="1">
                <a:latin typeface="Times New Roman" panose="02020603050405020304" pitchFamily="18" charset="0"/>
                <a:ea typeface="黑体" pitchFamily="49" charset="-122"/>
              </a:endParaRPr>
            </a:p>
          </p:txBody>
        </p:sp>
        <p:sp>
          <p:nvSpPr>
            <p:cNvPr id="51232" name="Rectangle 32"/>
            <p:cNvSpPr>
              <a:spLocks noChangeArrowheads="1"/>
            </p:cNvSpPr>
            <p:nvPr/>
          </p:nvSpPr>
          <p:spPr bwMode="auto">
            <a:xfrm>
              <a:off x="2515" y="2040"/>
              <a:ext cx="1305" cy="1739"/>
            </a:xfrm>
            <a:prstGeom prst="rect">
              <a:avLst/>
            </a:prstGeom>
            <a:solidFill>
              <a:schemeClr val="accent2">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3" name="Text Box 33"/>
            <p:cNvSpPr txBox="1">
              <a:spLocks noChangeArrowheads="1"/>
            </p:cNvSpPr>
            <p:nvPr/>
          </p:nvSpPr>
          <p:spPr bwMode="auto">
            <a:xfrm>
              <a:off x="2562" y="2087"/>
              <a:ext cx="1258" cy="138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内容：</a:t>
              </a:r>
              <a:endParaRPr kumimoji="1" lang="zh-CN" altLang="en-US" sz="1800" b="1">
                <a:latin typeface="Times New Roman" panose="02020603050405020304" pitchFamily="18" charset="0"/>
              </a:endParaRPr>
            </a:p>
            <a:p>
              <a:pPr>
                <a:spcBef>
                  <a:spcPct val="50000"/>
                </a:spcBef>
              </a:pPr>
              <a:r>
                <a:rPr kumimoji="1" lang="zh-CN" altLang="en-US" sz="1600" b="1">
                  <a:latin typeface="楷体_GB2312" pitchFamily="49" charset="-122"/>
                  <a:ea typeface="楷体_GB2312" pitchFamily="49" charset="-122"/>
                </a:rPr>
                <a:t>获得远程权限</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进入远程系统</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提升本地权限</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进一步扩展权限</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进行实质性操作</a:t>
              </a:r>
              <a:endParaRPr kumimoji="1" lang="zh-CN" altLang="en-US" sz="1600" b="1">
                <a:latin typeface="楷体_GB2312" pitchFamily="49" charset="-122"/>
                <a:ea typeface="楷体_GB2312" pitchFamily="49" charset="-122"/>
              </a:endParaRPr>
            </a:p>
          </p:txBody>
        </p:sp>
        <p:sp>
          <p:nvSpPr>
            <p:cNvPr id="51234" name="Rectangle 34"/>
            <p:cNvSpPr>
              <a:spLocks noChangeArrowheads="1"/>
            </p:cNvSpPr>
            <p:nvPr/>
          </p:nvSpPr>
          <p:spPr bwMode="auto">
            <a:xfrm>
              <a:off x="2515" y="1335"/>
              <a:ext cx="1305" cy="705"/>
            </a:xfrm>
            <a:prstGeom prst="rect">
              <a:avLst/>
            </a:prstGeom>
            <a:solidFill>
              <a:schemeClr val="accent2">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5" name="Text Box 35"/>
            <p:cNvSpPr txBox="1">
              <a:spLocks noChangeArrowheads="1"/>
            </p:cNvSpPr>
            <p:nvPr/>
          </p:nvSpPr>
          <p:spPr bwMode="auto">
            <a:xfrm>
              <a:off x="2562" y="1382"/>
              <a:ext cx="1258" cy="61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目的：</a:t>
              </a:r>
              <a:endParaRPr kumimoji="1" lang="zh-CN" altLang="en-US" sz="1800" b="1">
                <a:latin typeface="Times New Roman" panose="02020603050405020304" pitchFamily="18" charset="0"/>
              </a:endParaRPr>
            </a:p>
            <a:p>
              <a:pPr>
                <a:spcBef>
                  <a:spcPct val="50000"/>
                </a:spcBef>
              </a:pPr>
              <a:r>
                <a:rPr kumimoji="1" lang="zh-CN" altLang="en-US" sz="1600" b="1">
                  <a:latin typeface="楷体_GB2312" pitchFamily="49" charset="-122"/>
                  <a:ea typeface="楷体_GB2312" pitchFamily="49" charset="-122"/>
                </a:rPr>
                <a:t>进行攻击，获得系统的一定权限</a:t>
              </a:r>
              <a:endParaRPr kumimoji="1" lang="zh-CN" altLang="en-US" sz="1600" b="1">
                <a:latin typeface="楷体_GB2312" pitchFamily="49" charset="-122"/>
                <a:ea typeface="楷体_GB2312" pitchFamily="49" charset="-122"/>
              </a:endParaRPr>
            </a:p>
          </p:txBody>
        </p:sp>
      </p:grpSp>
      <p:sp>
        <p:nvSpPr>
          <p:cNvPr id="51236" name="AutoShape 36"/>
          <p:cNvSpPr>
            <a:spLocks noChangeArrowheads="1"/>
          </p:cNvSpPr>
          <p:nvPr/>
        </p:nvSpPr>
        <p:spPr bwMode="auto">
          <a:xfrm>
            <a:off x="2758877"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6699"/>
              </a:solidFill>
            </a:endParaRPr>
          </a:p>
        </p:txBody>
      </p:sp>
      <p:grpSp>
        <p:nvGrpSpPr>
          <p:cNvPr id="51247" name="Group 47"/>
          <p:cNvGrpSpPr/>
          <p:nvPr/>
        </p:nvGrpSpPr>
        <p:grpSpPr bwMode="auto">
          <a:xfrm>
            <a:off x="6603802" y="1447800"/>
            <a:ext cx="2071687" cy="4551363"/>
            <a:chOff x="4425" y="912"/>
            <a:chExt cx="1305" cy="2867"/>
          </a:xfrm>
        </p:grpSpPr>
        <p:sp>
          <p:nvSpPr>
            <p:cNvPr id="51241" name="Rectangle 41"/>
            <p:cNvSpPr>
              <a:spLocks noChangeArrowheads="1"/>
            </p:cNvSpPr>
            <p:nvPr/>
          </p:nvSpPr>
          <p:spPr bwMode="auto">
            <a:xfrm>
              <a:off x="4425" y="1335"/>
              <a:ext cx="1305" cy="705"/>
            </a:xfrm>
            <a:prstGeom prst="rect">
              <a:avLst/>
            </a:prstGeom>
            <a:solidFill>
              <a:schemeClr val="accent4">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6" name="Group 46"/>
            <p:cNvGrpSpPr/>
            <p:nvPr/>
          </p:nvGrpSpPr>
          <p:grpSpPr bwMode="auto">
            <a:xfrm>
              <a:off x="4425" y="912"/>
              <a:ext cx="1305" cy="2867"/>
              <a:chOff x="4425" y="912"/>
              <a:chExt cx="1305" cy="2867"/>
            </a:xfrm>
          </p:grpSpPr>
          <p:sp>
            <p:nvSpPr>
              <p:cNvPr id="51238" name="Text Box 38"/>
              <p:cNvSpPr txBox="1">
                <a:spLocks noChangeArrowheads="1"/>
              </p:cNvSpPr>
              <p:nvPr/>
            </p:nvSpPr>
            <p:spPr bwMode="auto">
              <a:xfrm>
                <a:off x="461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ea typeface="黑体" pitchFamily="49" charset="-122"/>
                  </a:rPr>
                  <a:t>后攻击</a:t>
                </a:r>
                <a:endParaRPr kumimoji="1" lang="zh-CN" altLang="en-US" sz="2400" b="1">
                  <a:latin typeface="Times New Roman" panose="02020603050405020304" pitchFamily="18" charset="0"/>
                  <a:ea typeface="黑体" pitchFamily="49" charset="-122"/>
                </a:endParaRPr>
              </a:p>
            </p:txBody>
          </p:sp>
          <p:sp>
            <p:nvSpPr>
              <p:cNvPr id="51239" name="Rectangle 39"/>
              <p:cNvSpPr>
                <a:spLocks noChangeArrowheads="1"/>
              </p:cNvSpPr>
              <p:nvPr/>
            </p:nvSpPr>
            <p:spPr bwMode="auto">
              <a:xfrm>
                <a:off x="4425" y="2040"/>
                <a:ext cx="1305" cy="1739"/>
              </a:xfrm>
              <a:prstGeom prst="rect">
                <a:avLst/>
              </a:prstGeom>
              <a:solidFill>
                <a:schemeClr val="accent4">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40" name="Text Box 40"/>
              <p:cNvSpPr txBox="1">
                <a:spLocks noChangeArrowheads="1"/>
              </p:cNvSpPr>
              <p:nvPr/>
            </p:nvSpPr>
            <p:spPr bwMode="auto">
              <a:xfrm>
                <a:off x="4472" y="2087"/>
                <a:ext cx="1258"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内容：</a:t>
                </a:r>
                <a:endParaRPr kumimoji="1" lang="zh-CN" altLang="en-US" sz="1800" b="1">
                  <a:latin typeface="Times New Roman" panose="02020603050405020304" pitchFamily="18" charset="0"/>
                </a:endParaRPr>
              </a:p>
              <a:p>
                <a:pPr>
                  <a:spcBef>
                    <a:spcPct val="50000"/>
                  </a:spcBef>
                </a:pPr>
                <a:r>
                  <a:rPr kumimoji="1" lang="zh-CN" altLang="en-US" sz="1600" b="1">
                    <a:latin typeface="楷体_GB2312" pitchFamily="49" charset="-122"/>
                    <a:ea typeface="楷体_GB2312" pitchFamily="49" charset="-122"/>
                  </a:rPr>
                  <a:t>植入后门木马</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删除日志</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修补明显的漏洞</a:t>
                </a:r>
                <a:endParaRPr kumimoji="1" lang="zh-CN" altLang="en-US" sz="1600" b="1">
                  <a:latin typeface="楷体_GB2312" pitchFamily="49" charset="-122"/>
                  <a:ea typeface="楷体_GB2312" pitchFamily="49" charset="-122"/>
                </a:endParaRPr>
              </a:p>
              <a:p>
                <a:pPr>
                  <a:spcBef>
                    <a:spcPct val="50000"/>
                  </a:spcBef>
                </a:pPr>
                <a:r>
                  <a:rPr kumimoji="1" lang="zh-CN" altLang="en-US" sz="1600" b="1">
                    <a:latin typeface="楷体_GB2312" pitchFamily="49" charset="-122"/>
                    <a:ea typeface="楷体_GB2312" pitchFamily="49" charset="-122"/>
                  </a:rPr>
                  <a:t>进一步渗透扩展</a:t>
                </a:r>
                <a:endParaRPr kumimoji="1" lang="zh-CN" altLang="en-US" sz="1600" b="1">
                  <a:latin typeface="楷体_GB2312" pitchFamily="49" charset="-122"/>
                  <a:ea typeface="楷体_GB2312" pitchFamily="49" charset="-122"/>
                </a:endParaRPr>
              </a:p>
            </p:txBody>
          </p:sp>
          <p:sp>
            <p:nvSpPr>
              <p:cNvPr id="51242" name="Text Box 42"/>
              <p:cNvSpPr txBox="1">
                <a:spLocks noChangeArrowheads="1"/>
              </p:cNvSpPr>
              <p:nvPr/>
            </p:nvSpPr>
            <p:spPr bwMode="auto">
              <a:xfrm>
                <a:off x="447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anose="02020603050405020304" pitchFamily="18" charset="0"/>
                  </a:rPr>
                  <a:t>目的：</a:t>
                </a:r>
                <a:endParaRPr kumimoji="1" lang="zh-CN" altLang="en-US" sz="1800" b="1">
                  <a:latin typeface="Times New Roman" panose="02020603050405020304" pitchFamily="18" charset="0"/>
                </a:endParaRPr>
              </a:p>
              <a:p>
                <a:pPr>
                  <a:spcBef>
                    <a:spcPct val="50000"/>
                  </a:spcBef>
                </a:pPr>
                <a:r>
                  <a:rPr kumimoji="1" lang="zh-CN" altLang="en-US" sz="1600" b="1">
                    <a:latin typeface="楷体_GB2312" pitchFamily="49" charset="-122"/>
                    <a:ea typeface="楷体_GB2312" pitchFamily="49" charset="-122"/>
                  </a:rPr>
                  <a:t>消除痕迹，长期维持一定的权限</a:t>
                </a:r>
                <a:endParaRPr kumimoji="1" lang="zh-CN" altLang="en-US" sz="1600" b="1">
                  <a:latin typeface="楷体_GB2312" pitchFamily="49" charset="-122"/>
                  <a:ea typeface="楷体_GB2312" pitchFamily="49" charset="-122"/>
                </a:endParaRPr>
              </a:p>
            </p:txBody>
          </p:sp>
        </p:grpSp>
      </p:grpSp>
      <p:sp>
        <p:nvSpPr>
          <p:cNvPr id="51243" name="AutoShape 43"/>
          <p:cNvSpPr>
            <a:spLocks noChangeArrowheads="1"/>
          </p:cNvSpPr>
          <p:nvPr/>
        </p:nvSpPr>
        <p:spPr bwMode="auto">
          <a:xfrm>
            <a:off x="5791002"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1248"/>
                                        </p:tgtEl>
                                        <p:attrNameLst>
                                          <p:attrName>style.visibility</p:attrName>
                                        </p:attrNameLst>
                                      </p:cBhvr>
                                      <p:to>
                                        <p:strVal val="visible"/>
                                      </p:to>
                                    </p:set>
                                    <p:animEffect transition="in" filter="blinds(vertical)">
                                      <p:cBhvr>
                                        <p:cTn id="7" dur="500"/>
                                        <p:tgtEl>
                                          <p:spTgt spid="512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1236"/>
                                        </p:tgtEl>
                                        <p:attrNameLst>
                                          <p:attrName>style.visibility</p:attrName>
                                        </p:attrNameLst>
                                      </p:cBhvr>
                                      <p:to>
                                        <p:strVal val="visible"/>
                                      </p:to>
                                    </p:set>
                                    <p:anim calcmode="lin" valueType="num">
                                      <p:cBhvr additive="base">
                                        <p:cTn id="12" dur="500" fill="hold"/>
                                        <p:tgtEl>
                                          <p:spTgt spid="51236"/>
                                        </p:tgtEl>
                                        <p:attrNameLst>
                                          <p:attrName>ppt_x</p:attrName>
                                        </p:attrNameLst>
                                      </p:cBhvr>
                                      <p:tavLst>
                                        <p:tav tm="0">
                                          <p:val>
                                            <p:strVal val="0-#ppt_w/2"/>
                                          </p:val>
                                        </p:tav>
                                        <p:tav tm="100000">
                                          <p:val>
                                            <p:strVal val="#ppt_x"/>
                                          </p:val>
                                        </p:tav>
                                      </p:tavLst>
                                    </p:anim>
                                    <p:anim calcmode="lin" valueType="num">
                                      <p:cBhvr additive="base">
                                        <p:cTn id="13" dur="500" fill="hold"/>
                                        <p:tgtEl>
                                          <p:spTgt spid="5123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51245"/>
                                        </p:tgtEl>
                                        <p:attrNameLst>
                                          <p:attrName>style.visibility</p:attrName>
                                        </p:attrNameLst>
                                      </p:cBhvr>
                                      <p:to>
                                        <p:strVal val="visible"/>
                                      </p:to>
                                    </p:set>
                                    <p:anim calcmode="lin" valueType="num">
                                      <p:cBhvr additive="base">
                                        <p:cTn id="18" dur="500" fill="hold"/>
                                        <p:tgtEl>
                                          <p:spTgt spid="51245"/>
                                        </p:tgtEl>
                                        <p:attrNameLst>
                                          <p:attrName>ppt_x</p:attrName>
                                        </p:attrNameLst>
                                      </p:cBhvr>
                                      <p:tavLst>
                                        <p:tav tm="0">
                                          <p:val>
                                            <p:strVal val="#ppt_x"/>
                                          </p:val>
                                        </p:tav>
                                        <p:tav tm="100000">
                                          <p:val>
                                            <p:strVal val="#ppt_x"/>
                                          </p:val>
                                        </p:tav>
                                      </p:tavLst>
                                    </p:anim>
                                    <p:anim calcmode="lin" valueType="num">
                                      <p:cBhvr additive="base">
                                        <p:cTn id="19" dur="500" fill="hold"/>
                                        <p:tgtEl>
                                          <p:spTgt spid="51245"/>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1243"/>
                                        </p:tgtEl>
                                        <p:attrNameLst>
                                          <p:attrName>style.visibility</p:attrName>
                                        </p:attrNameLst>
                                      </p:cBhvr>
                                      <p:to>
                                        <p:strVal val="visible"/>
                                      </p:to>
                                    </p:set>
                                    <p:anim calcmode="lin" valueType="num">
                                      <p:cBhvr additive="base">
                                        <p:cTn id="24" dur="500" fill="hold"/>
                                        <p:tgtEl>
                                          <p:spTgt spid="51243"/>
                                        </p:tgtEl>
                                        <p:attrNameLst>
                                          <p:attrName>ppt_x</p:attrName>
                                        </p:attrNameLst>
                                      </p:cBhvr>
                                      <p:tavLst>
                                        <p:tav tm="0">
                                          <p:val>
                                            <p:strVal val="0-#ppt_w/2"/>
                                          </p:val>
                                        </p:tav>
                                        <p:tav tm="100000">
                                          <p:val>
                                            <p:strVal val="#ppt_x"/>
                                          </p:val>
                                        </p:tav>
                                      </p:tavLst>
                                    </p:anim>
                                    <p:anim calcmode="lin" valueType="num">
                                      <p:cBhvr additive="base">
                                        <p:cTn id="25" dur="500" fill="hold"/>
                                        <p:tgtEl>
                                          <p:spTgt spid="5124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51247"/>
                                        </p:tgtEl>
                                        <p:attrNameLst>
                                          <p:attrName>style.visibility</p:attrName>
                                        </p:attrNameLst>
                                      </p:cBhvr>
                                      <p:to>
                                        <p:strVal val="visible"/>
                                      </p:to>
                                    </p:set>
                                    <p:anim calcmode="lin" valueType="num">
                                      <p:cBhvr additive="base">
                                        <p:cTn id="30" dur="500" fill="hold"/>
                                        <p:tgtEl>
                                          <p:spTgt spid="51247"/>
                                        </p:tgtEl>
                                        <p:attrNameLst>
                                          <p:attrName>ppt_x</p:attrName>
                                        </p:attrNameLst>
                                      </p:cBhvr>
                                      <p:tavLst>
                                        <p:tav tm="0">
                                          <p:val>
                                            <p:strVal val="1+#ppt_w/2"/>
                                          </p:val>
                                        </p:tav>
                                        <p:tav tm="100000">
                                          <p:val>
                                            <p:strVal val="#ppt_x"/>
                                          </p:val>
                                        </p:tav>
                                      </p:tavLst>
                                    </p:anim>
                                    <p:anim calcmode="lin" valueType="num">
                                      <p:cBhvr additive="base">
                                        <p:cTn id="31" dur="500" fill="hold"/>
                                        <p:tgtEl>
                                          <p:spTgt spid="51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6" grpId="0" animBg="1"/>
      <p:bldP spid="512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r>
              <a:rPr lang="en-US" altLang="zh-CN" sz="2600" smtClean="0"/>
              <a:t>Ping </a:t>
            </a:r>
            <a:r>
              <a:rPr lang="en-US" altLang="zh-CN" sz="2600"/>
              <a:t>sweep</a:t>
            </a:r>
            <a:endParaRPr lang="en-US" altLang="zh-CN" sz="2600"/>
          </a:p>
          <a:p>
            <a:pPr lvl="1"/>
            <a:r>
              <a:rPr lang="zh-CN" altLang="en-US" sz="2200" smtClean="0">
                <a:solidFill>
                  <a:srgbClr val="000000"/>
                </a:solidFill>
              </a:rPr>
              <a:t>寻找</a:t>
            </a:r>
            <a:r>
              <a:rPr lang="zh-CN" altLang="en-US" sz="2200">
                <a:solidFill>
                  <a:srgbClr val="000000"/>
                </a:solidFill>
              </a:rPr>
              <a:t>存活主机</a:t>
            </a:r>
            <a:endParaRPr lang="zh-CN" altLang="en-US" sz="2200" b="1"/>
          </a:p>
          <a:p>
            <a:r>
              <a:rPr lang="en-US" altLang="zh-CN" sz="2600"/>
              <a:t>Port scan</a:t>
            </a:r>
            <a:endParaRPr lang="en-US" altLang="zh-CN" sz="2600"/>
          </a:p>
          <a:p>
            <a:pPr lvl="1"/>
            <a:r>
              <a:rPr lang="zh-CN" altLang="en-US" sz="2200" smtClean="0">
                <a:solidFill>
                  <a:srgbClr val="000000"/>
                </a:solidFill>
              </a:rPr>
              <a:t>寻找</a:t>
            </a:r>
            <a:r>
              <a:rPr lang="zh-CN" altLang="en-US" sz="2200">
                <a:solidFill>
                  <a:srgbClr val="000000"/>
                </a:solidFill>
              </a:rPr>
              <a:t>存活主机的开放服务（端口）</a:t>
            </a:r>
            <a:endParaRPr lang="zh-CN" altLang="en-US" sz="2200">
              <a:solidFill>
                <a:srgbClr val="000000"/>
              </a:solidFill>
            </a:endParaRPr>
          </a:p>
          <a:p>
            <a:r>
              <a:rPr lang="en-US" altLang="zh-CN" sz="2600">
                <a:solidFill>
                  <a:srgbClr val="000000"/>
                </a:solidFill>
              </a:rPr>
              <a:t>OS fingerprint</a:t>
            </a:r>
            <a:endParaRPr lang="en-US" altLang="zh-CN" sz="2600">
              <a:solidFill>
                <a:srgbClr val="000000"/>
              </a:solidFill>
            </a:endParaRPr>
          </a:p>
          <a:p>
            <a:pPr lvl="1"/>
            <a:r>
              <a:rPr lang="zh-CN" altLang="en-US" sz="2200" smtClean="0">
                <a:solidFill>
                  <a:srgbClr val="000000"/>
                </a:solidFill>
              </a:rPr>
              <a:t>操作系统</a:t>
            </a:r>
            <a:r>
              <a:rPr lang="zh-CN" altLang="en-US" sz="2200">
                <a:solidFill>
                  <a:srgbClr val="000000"/>
                </a:solidFill>
              </a:rPr>
              <a:t>识别</a:t>
            </a:r>
            <a:endParaRPr lang="zh-CN" altLang="en-US" sz="2200">
              <a:solidFill>
                <a:srgbClr val="000000"/>
              </a:solidFill>
            </a:endParaRPr>
          </a:p>
          <a:p>
            <a:r>
              <a:rPr lang="zh-CN" altLang="en-US" sz="2600">
                <a:solidFill>
                  <a:srgbClr val="000000"/>
                </a:solidFill>
              </a:rPr>
              <a:t>资源和用户信息扫描</a:t>
            </a:r>
            <a:endParaRPr lang="zh-CN" altLang="en-US" sz="2600">
              <a:solidFill>
                <a:srgbClr val="000000"/>
              </a:solidFill>
            </a:endParaRPr>
          </a:p>
          <a:p>
            <a:pPr lvl="1"/>
            <a:r>
              <a:rPr lang="zh-CN" altLang="en-US" sz="2200" smtClean="0">
                <a:solidFill>
                  <a:srgbClr val="000000"/>
                </a:solidFill>
              </a:rPr>
              <a:t>网络</a:t>
            </a:r>
            <a:r>
              <a:rPr lang="zh-CN" altLang="en-US" sz="2200">
                <a:solidFill>
                  <a:srgbClr val="000000"/>
                </a:solidFill>
              </a:rPr>
              <a:t>资源，共享资源，用户名和用户组等</a:t>
            </a:r>
            <a:endParaRPr lang="zh-CN" altLang="en-US" sz="2200">
              <a:solidFill>
                <a:srgbClr val="000000"/>
              </a:solidFill>
            </a:endParaRPr>
          </a:p>
        </p:txBody>
      </p:sp>
      <p:sp>
        <p:nvSpPr>
          <p:cNvPr id="10242" name="Rectangle 2"/>
          <p:cNvSpPr>
            <a:spLocks noGrp="1" noChangeArrowheads="1"/>
          </p:cNvSpPr>
          <p:nvPr>
            <p:ph type="title"/>
          </p:nvPr>
        </p:nvSpPr>
        <p:spPr/>
        <p:txBody>
          <a:bodyPr/>
          <a:lstStyle/>
          <a:p>
            <a:r>
              <a:rPr lang="zh-CN" altLang="en-US" sz="3600" smtClean="0"/>
              <a:t>预攻击概述</a:t>
            </a:r>
            <a:endParaRPr lang="zh-CN" altLang="en-US" sz="3600"/>
          </a:p>
        </p:txBody>
      </p:sp>
    </p:spTree>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1027"/>
          <p:cNvSpPr>
            <a:spLocks noGrp="1" noChangeArrowheads="1"/>
          </p:cNvSpPr>
          <p:nvPr>
            <p:ph idx="1"/>
          </p:nvPr>
        </p:nvSpPr>
        <p:spPr/>
        <p:txBody>
          <a:bodyPr/>
          <a:lstStyle/>
          <a:p>
            <a:pPr>
              <a:lnSpc>
                <a:spcPct val="90000"/>
              </a:lnSpc>
            </a:pPr>
            <a:r>
              <a:rPr lang="zh-CN" altLang="en-US" smtClean="0"/>
              <a:t>自动检测远程或本地系统安全性弱点（漏洞）的程序。</a:t>
            </a:r>
            <a:endParaRPr lang="zh-CN" altLang="en-US" smtClean="0"/>
          </a:p>
          <a:p>
            <a:pPr>
              <a:lnSpc>
                <a:spcPct val="90000"/>
              </a:lnSpc>
            </a:pPr>
            <a:r>
              <a:rPr lang="zh-CN" altLang="en-US" smtClean="0"/>
              <a:t>安全评估工具</a:t>
            </a:r>
            <a:endParaRPr lang="en-US" altLang="zh-CN" smtClean="0"/>
          </a:p>
          <a:p>
            <a:pPr lvl="1">
              <a:lnSpc>
                <a:spcPct val="90000"/>
              </a:lnSpc>
            </a:pPr>
            <a:r>
              <a:rPr lang="zh-CN" altLang="en-US" smtClean="0"/>
              <a:t>系统管理员保障系统安全的有效工具，目标可以是工作站、服务器、交换机、数据库应用等各种对象。</a:t>
            </a:r>
            <a:endParaRPr lang="zh-CN" altLang="en-US" smtClean="0"/>
          </a:p>
          <a:p>
            <a:pPr>
              <a:lnSpc>
                <a:spcPct val="90000"/>
              </a:lnSpc>
            </a:pPr>
            <a:r>
              <a:rPr lang="zh-CN" altLang="en-US" smtClean="0"/>
              <a:t>网络漏洞扫描器</a:t>
            </a:r>
            <a:endParaRPr lang="en-US" altLang="zh-CN" smtClean="0"/>
          </a:p>
          <a:p>
            <a:pPr lvl="1">
              <a:lnSpc>
                <a:spcPct val="90000"/>
              </a:lnSpc>
            </a:pPr>
            <a:r>
              <a:rPr lang="zh-CN" altLang="en-US" smtClean="0"/>
              <a:t>网络入侵者收集信息的重要手段</a:t>
            </a:r>
            <a:endParaRPr lang="zh-CN" altLang="en-US"/>
          </a:p>
        </p:txBody>
      </p:sp>
      <p:sp>
        <p:nvSpPr>
          <p:cNvPr id="276482" name="Rectangle 1026"/>
          <p:cNvSpPr>
            <a:spLocks noGrp="1" noChangeArrowheads="1"/>
          </p:cNvSpPr>
          <p:nvPr>
            <p:ph type="title"/>
          </p:nvPr>
        </p:nvSpPr>
        <p:spPr/>
        <p:txBody>
          <a:bodyPr/>
          <a:lstStyle/>
          <a:p>
            <a:r>
              <a:rPr lang="zh-CN" altLang="en-US" smtClean="0"/>
              <a:t>网络</a:t>
            </a:r>
            <a:r>
              <a:rPr lang="zh-CN" altLang="en-US"/>
              <a:t>扫描器</a:t>
            </a:r>
            <a:endParaRPr lang="zh-CN" altLang="en-US"/>
          </a:p>
        </p:txBody>
      </p:sp>
      <p:sp>
        <p:nvSpPr>
          <p:cNvPr id="6" name="灯片编号占位符 5"/>
          <p:cNvSpPr>
            <a:spLocks noGrp="1"/>
          </p:cNvSpPr>
          <p:nvPr>
            <p:ph type="sldNum" sz="quarter" idx="4"/>
          </p:nvPr>
        </p:nvSpPr>
        <p:spPr>
          <a:xfrm>
            <a:off x="8647272" y="6407944"/>
            <a:ext cx="365760" cy="365125"/>
          </a:xfrm>
          <a:prstGeom prst="rect">
            <a:avLst/>
          </a:prstGeom>
        </p:spPr>
        <p:txBody>
          <a:bodyPr/>
          <a:lstStyle/>
          <a:p>
            <a:fld id="{5523C96D-6DA9-461B-9F2C-A918FEAD4B6F}" type="slidenum">
              <a:rPr lang="zh-CN" altLang="en-US"/>
            </a:fld>
            <a:endParaRPr lang="en-US" altLang="zh-CN"/>
          </a:p>
        </p:txBody>
      </p: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p:txBody>
          <a:bodyPr/>
          <a:lstStyle/>
          <a:p>
            <a:r>
              <a:rPr lang="zh-CN" altLang="en-US" smtClean="0"/>
              <a:t>扫描目标主机识别其工作状态（开</a:t>
            </a:r>
            <a:r>
              <a:rPr lang="en-US" altLang="zh-CN" smtClean="0"/>
              <a:t>/</a:t>
            </a:r>
            <a:r>
              <a:rPr lang="zh-CN" altLang="en-US" smtClean="0"/>
              <a:t>关机）</a:t>
            </a:r>
            <a:endParaRPr lang="zh-CN" altLang="en-US" smtClean="0"/>
          </a:p>
          <a:p>
            <a:r>
              <a:rPr lang="zh-CN" altLang="en-US" smtClean="0"/>
              <a:t>识别目标主机端口的状态（监听</a:t>
            </a:r>
            <a:r>
              <a:rPr lang="en-US" altLang="zh-CN" smtClean="0"/>
              <a:t>/</a:t>
            </a:r>
            <a:r>
              <a:rPr lang="zh-CN" altLang="en-US" smtClean="0"/>
              <a:t>关闭）</a:t>
            </a:r>
            <a:endParaRPr lang="zh-CN" altLang="en-US" smtClean="0"/>
          </a:p>
          <a:p>
            <a:r>
              <a:rPr lang="zh-CN" altLang="en-US" smtClean="0"/>
              <a:t>识别目标主机系统及服务程序的类型和版本</a:t>
            </a:r>
            <a:endParaRPr lang="zh-CN" altLang="en-US" smtClean="0"/>
          </a:p>
          <a:p>
            <a:r>
              <a:rPr lang="zh-CN" altLang="en-US" smtClean="0"/>
              <a:t>根据已知漏洞信息，分析系统脆弱点</a:t>
            </a:r>
            <a:endParaRPr lang="zh-CN" altLang="en-US" smtClean="0"/>
          </a:p>
          <a:p>
            <a:r>
              <a:rPr lang="zh-CN" altLang="en-US" smtClean="0"/>
              <a:t>生成扫描结果报告</a:t>
            </a:r>
            <a:endParaRPr lang="zh-CN" altLang="en-US"/>
          </a:p>
        </p:txBody>
      </p:sp>
      <p:sp>
        <p:nvSpPr>
          <p:cNvPr id="280578" name="Rectangle 2"/>
          <p:cNvSpPr>
            <a:spLocks noGrp="1" noChangeArrowheads="1"/>
          </p:cNvSpPr>
          <p:nvPr>
            <p:ph type="title"/>
          </p:nvPr>
        </p:nvSpPr>
        <p:spPr/>
        <p:txBody>
          <a:bodyPr/>
          <a:lstStyle/>
          <a:p>
            <a:r>
              <a:rPr lang="zh-CN" altLang="en-US" smtClean="0"/>
              <a:t>网络扫描器的主要功能</a:t>
            </a:r>
            <a:endParaRPr lang="zh-CN" altLang="en-US"/>
          </a:p>
        </p:txBody>
      </p:sp>
      <p:sp>
        <p:nvSpPr>
          <p:cNvPr id="6" name="灯片编号占位符 5"/>
          <p:cNvSpPr>
            <a:spLocks noGrp="1"/>
          </p:cNvSpPr>
          <p:nvPr>
            <p:ph type="sldNum" sz="quarter" idx="4"/>
          </p:nvPr>
        </p:nvSpPr>
        <p:spPr/>
        <p:txBody>
          <a:bodyPr/>
          <a:lstStyle/>
          <a:p>
            <a:fld id="{65623B0F-72DA-431B-8455-F749A3BF1958}" type="slidenum">
              <a:rPr lang="zh-CN" altLang="en-US" smtClean="0"/>
            </a:fld>
            <a:endParaRPr lang="en-US" altLang="zh-CN"/>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fld id="{3C327E35-117E-4BDD-945E-C1C2698C31DB}" type="slidenum">
              <a:rPr lang="zh-CN" altLang="en-US"/>
            </a:fld>
            <a:endParaRPr lang="en-US" altLang="zh-CN"/>
          </a:p>
        </p:txBody>
      </p:sp>
      <p:sp>
        <p:nvSpPr>
          <p:cNvPr id="296962" name="Rectangle 2"/>
          <p:cNvSpPr>
            <a:spLocks noGrp="1" noChangeArrowheads="1"/>
          </p:cNvSpPr>
          <p:nvPr>
            <p:ph type="title"/>
          </p:nvPr>
        </p:nvSpPr>
        <p:spPr/>
        <p:txBody>
          <a:bodyPr/>
          <a:lstStyle/>
          <a:p>
            <a:r>
              <a:rPr lang="zh-CN" altLang="en-US"/>
              <a:t>扫描器的基本工作原理</a:t>
            </a:r>
            <a:endParaRPr lang="zh-CN" altLang="en-US"/>
          </a:p>
        </p:txBody>
      </p:sp>
      <p:pic>
        <p:nvPicPr>
          <p:cNvPr id="296963" name="Picture 3" descr="ss copy"/>
          <p:cNvPicPr>
            <a:picLocks noGrp="1" noChangeAspect="1" noChangeArrowheads="1"/>
          </p:cNvPicPr>
          <p:nvPr>
            <p:ph idx="4294967295"/>
          </p:nvPr>
        </p:nvPicPr>
        <p:blipFill>
          <a:blip r:embed="rId1"/>
          <a:srcRect/>
          <a:stretch>
            <a:fillRect/>
          </a:stretch>
        </p:blipFill>
        <p:spPr>
          <a:xfrm>
            <a:off x="0" y="1844675"/>
            <a:ext cx="5759450" cy="4513263"/>
          </a:xfrm>
          <a:noFill/>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 calcmode="lin" valueType="num">
                                      <p:cBhvr additive="base">
                                        <p:cTn id="7" dur="500" fill="hold"/>
                                        <p:tgtEl>
                                          <p:spTgt spid="296963"/>
                                        </p:tgtEl>
                                        <p:attrNameLst>
                                          <p:attrName>ppt_x</p:attrName>
                                        </p:attrNameLst>
                                      </p:cBhvr>
                                      <p:tavLst>
                                        <p:tav tm="0">
                                          <p:val>
                                            <p:strVal val="#ppt_x"/>
                                          </p:val>
                                        </p:tav>
                                        <p:tav tm="100000">
                                          <p:val>
                                            <p:strVal val="#ppt_x"/>
                                          </p:val>
                                        </p:tav>
                                      </p:tavLst>
                                    </p:anim>
                                    <p:anim calcmode="lin" valueType="num">
                                      <p:cBhvr additive="base">
                                        <p:cTn id="8" dur="500" fill="hold"/>
                                        <p:tgtEl>
                                          <p:spTgt spid="296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r>
              <a:rPr lang="zh-CN" altLang="en-US" smtClean="0"/>
              <a:t>目的：</a:t>
            </a:r>
            <a:endParaRPr lang="en-US" altLang="zh-CN" smtClean="0"/>
          </a:p>
          <a:p>
            <a:pPr lvl="1"/>
            <a:r>
              <a:rPr lang="zh-CN" altLang="en-US" smtClean="0"/>
              <a:t>确定在目标网络上的主机是否可达</a:t>
            </a:r>
            <a:endParaRPr lang="zh-CN" altLang="en-US" smtClean="0"/>
          </a:p>
          <a:p>
            <a:r>
              <a:rPr lang="zh-CN" altLang="en-US" smtClean="0"/>
              <a:t>常用的传统扫描手段有：</a:t>
            </a:r>
            <a:endParaRPr lang="zh-CN" altLang="en-US" smtClean="0"/>
          </a:p>
          <a:p>
            <a:pPr lvl="1"/>
            <a:r>
              <a:rPr lang="en-US" altLang="zh-CN" smtClean="0"/>
              <a:t>ICMP Echo</a:t>
            </a:r>
            <a:r>
              <a:rPr lang="zh-CN" altLang="en-US" smtClean="0"/>
              <a:t>扫描</a:t>
            </a:r>
            <a:endParaRPr lang="en-US" altLang="zh-CN" smtClean="0"/>
          </a:p>
          <a:p>
            <a:pPr lvl="1"/>
            <a:r>
              <a:rPr lang="en-US" altLang="zh-CN" smtClean="0"/>
              <a:t>ICMP Sweep</a:t>
            </a:r>
            <a:r>
              <a:rPr lang="zh-CN" altLang="en-US" smtClean="0"/>
              <a:t>扫描</a:t>
            </a:r>
            <a:endParaRPr lang="en-US" altLang="zh-CN" smtClean="0"/>
          </a:p>
          <a:p>
            <a:pPr lvl="1"/>
            <a:r>
              <a:rPr lang="en-US" altLang="zh-CN" smtClean="0"/>
              <a:t>Broadcast ICMP</a:t>
            </a:r>
            <a:r>
              <a:rPr lang="zh-CN" altLang="en-US" smtClean="0"/>
              <a:t>扫描</a:t>
            </a:r>
            <a:endParaRPr lang="zh-CN" altLang="en-US" smtClean="0"/>
          </a:p>
          <a:p>
            <a:pPr lvl="1"/>
            <a:r>
              <a:rPr lang="en-US" altLang="zh-CN" smtClean="0"/>
              <a:t>Non-Echo ICMP</a:t>
            </a:r>
            <a:r>
              <a:rPr lang="zh-CN" altLang="en-US" smtClean="0"/>
              <a:t>扫描</a:t>
            </a:r>
            <a:endParaRPr lang="zh-CN" altLang="en-US"/>
          </a:p>
        </p:txBody>
      </p:sp>
      <p:sp>
        <p:nvSpPr>
          <p:cNvPr id="305154" name="Rectangle 2"/>
          <p:cNvSpPr>
            <a:spLocks noGrp="1" noChangeArrowheads="1"/>
          </p:cNvSpPr>
          <p:nvPr>
            <p:ph type="title"/>
          </p:nvPr>
        </p:nvSpPr>
        <p:spPr/>
        <p:txBody>
          <a:bodyPr/>
          <a:lstStyle/>
          <a:p>
            <a:r>
              <a:rPr lang="zh-CN" altLang="en-US" smtClean="0"/>
              <a:t>主机扫描技术－传统技术</a:t>
            </a:r>
            <a:endParaRPr lang="zh-CN" altLang="en-US"/>
          </a:p>
        </p:txBody>
      </p:sp>
      <p:sp>
        <p:nvSpPr>
          <p:cNvPr id="6" name="灯片编号占位符 5"/>
          <p:cNvSpPr>
            <a:spLocks noGrp="1"/>
          </p:cNvSpPr>
          <p:nvPr>
            <p:ph type="sldNum" sz="quarter" idx="4"/>
          </p:nvPr>
        </p:nvSpPr>
        <p:spPr/>
        <p:txBody>
          <a:bodyPr/>
          <a:lstStyle/>
          <a:p>
            <a:fld id="{C8802DBC-8478-4680-B6D2-D7FC611D2A28}" type="slidenum">
              <a:rPr lang="zh-CN" altLang="en-US" smtClean="0"/>
            </a:fld>
            <a:endParaRPr lang="en-US" altLang="zh-CN"/>
          </a:p>
        </p:txBody>
      </p:sp>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lstStyle/>
          <a:p>
            <a:r>
              <a:rPr lang="zh-CN" altLang="en-US" smtClean="0"/>
              <a:t>防火墙和网络过滤设备常导致传统的探测手段变得无效。</a:t>
            </a:r>
            <a:endParaRPr lang="en-US" altLang="zh-CN" smtClean="0"/>
          </a:p>
          <a:p>
            <a:r>
              <a:rPr lang="zh-CN" altLang="en-US" smtClean="0"/>
              <a:t>利用</a:t>
            </a:r>
            <a:r>
              <a:rPr lang="en-US" altLang="zh-CN" smtClean="0"/>
              <a:t>ICMP</a:t>
            </a:r>
            <a:r>
              <a:rPr lang="zh-CN" altLang="en-US" smtClean="0"/>
              <a:t>协议提供网络间传送错误信息的手段：</a:t>
            </a:r>
            <a:endParaRPr lang="zh-CN" altLang="en-US" smtClean="0"/>
          </a:p>
          <a:p>
            <a:pPr lvl="1"/>
            <a:r>
              <a:rPr lang="zh-CN" altLang="en-US" smtClean="0"/>
              <a:t>异常</a:t>
            </a:r>
            <a:r>
              <a:rPr lang="en-US" altLang="zh-CN" smtClean="0"/>
              <a:t>IP</a:t>
            </a:r>
            <a:r>
              <a:rPr lang="zh-CN" altLang="en-US" smtClean="0"/>
              <a:t>包头</a:t>
            </a:r>
            <a:endParaRPr lang="zh-CN" altLang="en-US" smtClean="0"/>
          </a:p>
          <a:p>
            <a:pPr lvl="1"/>
            <a:r>
              <a:rPr lang="zh-CN" altLang="en-US" smtClean="0"/>
              <a:t>在</a:t>
            </a:r>
            <a:r>
              <a:rPr lang="en-US" altLang="zh-CN" smtClean="0"/>
              <a:t>IP</a:t>
            </a:r>
            <a:r>
              <a:rPr lang="zh-CN" altLang="en-US" smtClean="0"/>
              <a:t>头中设置无效的字段值</a:t>
            </a:r>
            <a:endParaRPr lang="zh-CN" altLang="en-US" smtClean="0"/>
          </a:p>
          <a:p>
            <a:pPr lvl="1"/>
            <a:r>
              <a:rPr lang="zh-CN" altLang="en-US" smtClean="0"/>
              <a:t>错误的数据分片</a:t>
            </a:r>
            <a:endParaRPr lang="zh-CN" altLang="en-US" smtClean="0"/>
          </a:p>
          <a:p>
            <a:pPr lvl="1"/>
            <a:r>
              <a:rPr lang="zh-CN" altLang="en-US" smtClean="0"/>
              <a:t>通过超长包探测内部路由器</a:t>
            </a:r>
            <a:endParaRPr lang="zh-CN" altLang="en-US" smtClean="0"/>
          </a:p>
          <a:p>
            <a:pPr lvl="1"/>
            <a:r>
              <a:rPr lang="zh-CN" altLang="en-US" smtClean="0"/>
              <a:t>反向映射探测</a:t>
            </a:r>
            <a:endParaRPr lang="zh-CN" altLang="en-US"/>
          </a:p>
        </p:txBody>
      </p:sp>
      <p:sp>
        <p:nvSpPr>
          <p:cNvPr id="313346" name="Rectangle 2"/>
          <p:cNvSpPr>
            <a:spLocks noGrp="1" noChangeArrowheads="1"/>
          </p:cNvSpPr>
          <p:nvPr>
            <p:ph type="title"/>
          </p:nvPr>
        </p:nvSpPr>
        <p:spPr/>
        <p:txBody>
          <a:bodyPr/>
          <a:lstStyle/>
          <a:p>
            <a:r>
              <a:rPr lang="zh-CN" altLang="en-US" smtClean="0"/>
              <a:t>主机扫描技术－高级技术</a:t>
            </a:r>
            <a:endParaRPr lang="zh-CN" altLang="en-US"/>
          </a:p>
        </p:txBody>
      </p:sp>
      <p:sp>
        <p:nvSpPr>
          <p:cNvPr id="6" name="灯片编号占位符 5"/>
          <p:cNvSpPr>
            <a:spLocks noGrp="1"/>
          </p:cNvSpPr>
          <p:nvPr>
            <p:ph type="sldNum" sz="quarter" idx="4"/>
          </p:nvPr>
        </p:nvSpPr>
        <p:spPr/>
        <p:txBody>
          <a:bodyPr/>
          <a:lstStyle/>
          <a:p>
            <a:fld id="{C12B9371-9D74-4079-B7F8-07D375E8763E}" type="slidenum">
              <a:rPr lang="zh-CN" altLang="en-US" smtClean="0"/>
            </a:fld>
            <a:endParaRPr lang="en-US" altLang="zh-CN"/>
          </a:p>
        </p:txBody>
      </p:sp>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idx="1"/>
          </p:nvPr>
        </p:nvSpPr>
        <p:spPr/>
        <p:txBody>
          <a:bodyPr/>
          <a:lstStyle/>
          <a:p>
            <a:r>
              <a:rPr lang="zh-CN" altLang="en-US" smtClean="0"/>
              <a:t>发现目标主机的开放端口。</a:t>
            </a:r>
            <a:endParaRPr lang="en-US" altLang="zh-CN" smtClean="0"/>
          </a:p>
          <a:p>
            <a:r>
              <a:rPr lang="zh-CN" altLang="en-US" smtClean="0"/>
              <a:t>主要包括以下三类：</a:t>
            </a:r>
            <a:endParaRPr lang="zh-CN" altLang="en-US" smtClean="0"/>
          </a:p>
          <a:p>
            <a:pPr lvl="1"/>
            <a:r>
              <a:rPr lang="zh-CN" altLang="en-US" smtClean="0"/>
              <a:t>开放扫描（</a:t>
            </a:r>
            <a:r>
              <a:rPr lang="en-US" altLang="zh-CN" smtClean="0"/>
              <a:t>TCP Connect </a:t>
            </a:r>
            <a:r>
              <a:rPr lang="zh-CN" altLang="en-US" smtClean="0"/>
              <a:t>扫描）</a:t>
            </a:r>
            <a:endParaRPr lang="zh-CN" altLang="en-US" smtClean="0"/>
          </a:p>
          <a:p>
            <a:pPr lvl="1"/>
            <a:r>
              <a:rPr lang="zh-CN" altLang="en-US" smtClean="0"/>
              <a:t>半开放扫描（ </a:t>
            </a:r>
            <a:r>
              <a:rPr lang="en-US" altLang="zh-CN" smtClean="0"/>
              <a:t>TCP SYN </a:t>
            </a:r>
            <a:r>
              <a:rPr lang="zh-CN" altLang="en-US" smtClean="0"/>
              <a:t>扫描）</a:t>
            </a:r>
            <a:endParaRPr lang="zh-CN" altLang="en-US" smtClean="0"/>
          </a:p>
          <a:p>
            <a:pPr lvl="1"/>
            <a:r>
              <a:rPr lang="zh-CN" altLang="en-US" smtClean="0"/>
              <a:t>隐蔽扫描（</a:t>
            </a:r>
            <a:r>
              <a:rPr lang="en-US" altLang="zh-CN" smtClean="0"/>
              <a:t>TCP FIN </a:t>
            </a:r>
            <a:r>
              <a:rPr lang="zh-CN" altLang="en-US" smtClean="0"/>
              <a:t>扫描、分段扫描）</a:t>
            </a:r>
            <a:endParaRPr lang="zh-CN" altLang="en-US"/>
          </a:p>
        </p:txBody>
      </p:sp>
      <p:sp>
        <p:nvSpPr>
          <p:cNvPr id="325634" name="Rectangle 2"/>
          <p:cNvSpPr>
            <a:spLocks noGrp="1" noChangeArrowheads="1"/>
          </p:cNvSpPr>
          <p:nvPr>
            <p:ph type="title"/>
          </p:nvPr>
        </p:nvSpPr>
        <p:spPr/>
        <p:txBody>
          <a:bodyPr/>
          <a:lstStyle/>
          <a:p>
            <a:r>
              <a:rPr lang="zh-CN" altLang="en-US" smtClean="0"/>
              <a:t>端口扫描技术</a:t>
            </a:r>
            <a:endParaRPr lang="zh-CN" altLang="en-US"/>
          </a:p>
        </p:txBody>
      </p:sp>
      <p:sp>
        <p:nvSpPr>
          <p:cNvPr id="6" name="灯片编号占位符 5"/>
          <p:cNvSpPr>
            <a:spLocks noGrp="1"/>
          </p:cNvSpPr>
          <p:nvPr>
            <p:ph type="sldNum" sz="quarter" idx="4"/>
          </p:nvPr>
        </p:nvSpPr>
        <p:spPr/>
        <p:txBody>
          <a:bodyPr/>
          <a:lstStyle/>
          <a:p>
            <a:fld id="{C7A34942-AE82-4338-9DE7-02A83A922E90}" type="slidenum">
              <a:rPr lang="zh-CN" altLang="en-US" smtClean="0"/>
            </a:fld>
            <a:endParaRPr lang="en-US" altLang="zh-CN"/>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什么是信息安全</a:t>
            </a:r>
            <a:r>
              <a:rPr lang="en-US" altLang="zh-CN" smtClean="0"/>
              <a:t>——</a:t>
            </a:r>
            <a:r>
              <a:rPr lang="zh-CN" altLang="en-US" smtClean="0"/>
              <a:t>研究内容</a:t>
            </a:r>
            <a:endParaRPr lang="en-US" altLang="zh-CN" smtClean="0"/>
          </a:p>
        </p:txBody>
      </p:sp>
      <p:sp>
        <p:nvSpPr>
          <p:cNvPr id="34819" name="内容占位符 3"/>
          <p:cNvSpPr>
            <a:spLocks noGrp="1"/>
          </p:cNvSpPr>
          <p:nvPr>
            <p:ph sz="quarter" idx="2"/>
          </p:nvPr>
        </p:nvSpPr>
        <p:spPr>
          <a:xfrm>
            <a:off x="457200" y="1444294"/>
            <a:ext cx="4543428" cy="4627912"/>
          </a:xfrm>
        </p:spPr>
        <p:txBody>
          <a:bodyPr/>
          <a:lstStyle/>
          <a:p>
            <a:r>
              <a:rPr lang="zh-CN" altLang="en-US" smtClean="0"/>
              <a:t>机密性（</a:t>
            </a:r>
            <a:r>
              <a:rPr lang="en-US" altLang="zh-CN" smtClean="0"/>
              <a:t>Confidentiality</a:t>
            </a:r>
            <a:r>
              <a:rPr lang="zh-CN" altLang="en-US" smtClean="0"/>
              <a:t>）</a:t>
            </a:r>
            <a:endParaRPr lang="en-US" altLang="zh-CN" smtClean="0"/>
          </a:p>
          <a:p>
            <a:pPr lvl="1"/>
            <a:r>
              <a:rPr lang="zh-CN" altLang="en-US"/>
              <a:t>防止未经授权使用信息</a:t>
            </a:r>
            <a:endParaRPr lang="en-US" altLang="zh-CN" smtClean="0"/>
          </a:p>
          <a:p>
            <a:r>
              <a:rPr lang="zh-CN" altLang="en-US" smtClean="0"/>
              <a:t>完整性（</a:t>
            </a:r>
            <a:r>
              <a:rPr lang="en-US" altLang="zh-CN" smtClean="0"/>
              <a:t>Integrity</a:t>
            </a:r>
            <a:r>
              <a:rPr lang="zh-CN" altLang="en-US" smtClean="0"/>
              <a:t>）</a:t>
            </a:r>
            <a:endParaRPr lang="en-US" altLang="zh-CN" smtClean="0"/>
          </a:p>
          <a:p>
            <a:pPr lvl="1"/>
            <a:r>
              <a:rPr lang="zh-CN" altLang="en-US"/>
              <a:t>防止对信息的非法修改和破坏</a:t>
            </a:r>
            <a:endParaRPr lang="en-US" altLang="zh-CN" smtClean="0"/>
          </a:p>
          <a:p>
            <a:r>
              <a:rPr lang="zh-CN" altLang="en-US" smtClean="0"/>
              <a:t>可用性（</a:t>
            </a:r>
            <a:r>
              <a:rPr lang="en-US" altLang="zh-CN" smtClean="0"/>
              <a:t>Availability</a:t>
            </a:r>
            <a:r>
              <a:rPr lang="zh-CN" altLang="en-US" smtClean="0"/>
              <a:t>）</a:t>
            </a:r>
            <a:endParaRPr lang="en-US" altLang="zh-CN" smtClean="0"/>
          </a:p>
          <a:p>
            <a:pPr lvl="1"/>
            <a:r>
              <a:rPr lang="zh-CN" altLang="en-US"/>
              <a:t>确保及时可靠地使用信息</a:t>
            </a:r>
            <a:endParaRPr lang="en-US" altLang="zh-CN" smtClean="0"/>
          </a:p>
          <a:p>
            <a:endParaRPr lang="zh-CN" altLang="en-US" smtClean="0"/>
          </a:p>
          <a:p>
            <a:endParaRPr lang="zh-CN" altLang="en-US" smtClean="0"/>
          </a:p>
        </p:txBody>
      </p:sp>
      <p:sp>
        <p:nvSpPr>
          <p:cNvPr id="34820" name="灯片编号占位符 3"/>
          <p:cNvSpPr>
            <a:spLocks noGrp="1"/>
          </p:cNvSpPr>
          <p:nvPr>
            <p:ph type="sldNum" sz="quarter" idx="12"/>
          </p:nvPr>
        </p:nvSpPr>
        <p:spPr/>
        <p:txBody>
          <a:bodyPr/>
          <a:lstStyle/>
          <a:p>
            <a:fld id="{22538615-3136-4975-A818-C92E58A9251B}" type="slidenum">
              <a:rPr lang="zh-CN" altLang="en-US" smtClean="0"/>
            </a:fld>
            <a:endParaRPr lang="en-US" altLang="zh-CN"/>
          </a:p>
        </p:txBody>
      </p:sp>
      <p:pic>
        <p:nvPicPr>
          <p:cNvPr id="34821" name="Picture 3" descr="图片1"/>
          <p:cNvPicPr>
            <a:picLocks noChangeArrowheads="1"/>
          </p:cNvPicPr>
          <p:nvPr/>
        </p:nvPicPr>
        <p:blipFill>
          <a:blip r:embed="rId1"/>
          <a:srcRect/>
          <a:stretch>
            <a:fillRect/>
          </a:stretch>
        </p:blipFill>
        <p:spPr bwMode="auto">
          <a:xfrm>
            <a:off x="4277114" y="1556792"/>
            <a:ext cx="4450966" cy="460851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Rot="1" noChangeArrowheads="1"/>
          </p:cNvSpPr>
          <p:nvPr>
            <p:ph idx="1"/>
          </p:nvPr>
        </p:nvSpPr>
        <p:spPr/>
        <p:txBody>
          <a:bodyPr/>
          <a:lstStyle/>
          <a:p>
            <a:pPr eaLnBrk="1" hangingPunct="1">
              <a:spcBef>
                <a:spcPct val="30000"/>
              </a:spcBef>
            </a:pPr>
            <a:r>
              <a:rPr lang="zh-CN" altLang="en-US" smtClean="0"/>
              <a:t>安全程序应检查输入数据长度，并且不允许输入超过缓冲区长度的字符串。</a:t>
            </a:r>
            <a:endParaRPr lang="zh-CN" altLang="en-US" smtClean="0"/>
          </a:p>
          <a:p>
            <a:pPr eaLnBrk="1" hangingPunct="1">
              <a:spcBef>
                <a:spcPct val="30000"/>
              </a:spcBef>
            </a:pPr>
            <a:r>
              <a:rPr lang="zh-CN" altLang="en-US" smtClean="0"/>
              <a:t>但绝大多数程序都会假设数据长度总是与所分配的存储空间相匹配，而不检查输入数据长度</a:t>
            </a:r>
            <a:r>
              <a:rPr lang="en-US" altLang="zh-CN"/>
              <a:t>——</a:t>
            </a:r>
            <a:r>
              <a:rPr lang="zh-CN" altLang="en-US" smtClean="0"/>
              <a:t>缓冲区溢出漏洞。</a:t>
            </a:r>
            <a:endParaRPr lang="zh-CN" altLang="en-US" smtClean="0"/>
          </a:p>
        </p:txBody>
      </p:sp>
      <p:sp>
        <p:nvSpPr>
          <p:cNvPr id="107522" name="Rectangle 2"/>
          <p:cNvSpPr>
            <a:spLocks noGrp="1" noRot="1" noChangeArrowheads="1"/>
          </p:cNvSpPr>
          <p:nvPr>
            <p:ph type="title"/>
          </p:nvPr>
        </p:nvSpPr>
        <p:spPr/>
        <p:txBody>
          <a:bodyPr/>
          <a:lstStyle/>
          <a:p>
            <a:pPr eaLnBrk="1" fontAlgn="auto" hangingPunct="1">
              <a:spcBef>
                <a:spcPct val="30000"/>
              </a:spcBef>
              <a:spcAft>
                <a:spcPts val="0"/>
              </a:spcAft>
              <a:defRPr/>
            </a:pPr>
            <a:r>
              <a:rPr lang="zh-CN" altLang="en-US"/>
              <a:t>缓冲区</a:t>
            </a:r>
            <a:r>
              <a:rPr lang="zh-CN" altLang="en-US" smtClean="0"/>
              <a:t>溢出漏洞</a:t>
            </a:r>
            <a:endParaRPr lang="zh-CN" alt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idx="1"/>
          </p:nvPr>
        </p:nvSpPr>
        <p:spPr/>
        <p:txBody>
          <a:bodyPr>
            <a:normAutofit/>
          </a:bodyPr>
          <a:lstStyle/>
          <a:p>
            <a:r>
              <a:rPr lang="zh-CN" altLang="en-US" smtClean="0"/>
              <a:t>利用目标程序的缓冲区溢出漏洞，向缓冲区写超出其长度的内容，造成缓冲区的溢出，从而破坏程序的堆栈</a:t>
            </a:r>
            <a:endParaRPr lang="en-US" altLang="zh-CN" smtClean="0"/>
          </a:p>
          <a:p>
            <a:pPr lvl="1"/>
            <a:r>
              <a:rPr lang="zh-CN" altLang="en-US" smtClean="0"/>
              <a:t>超出部分写入（覆盖）其他缓冲区，</a:t>
            </a:r>
            <a:endParaRPr lang="en-US" altLang="zh-CN" smtClean="0"/>
          </a:p>
          <a:p>
            <a:pPr lvl="1"/>
            <a:r>
              <a:rPr lang="zh-CN" altLang="en-US" smtClean="0"/>
              <a:t>数据、下一条指令指针，函数返回地址或是其他程序输出内容，</a:t>
            </a:r>
            <a:endParaRPr lang="zh-CN" altLang="en-US" smtClean="0"/>
          </a:p>
          <a:p>
            <a:r>
              <a:rPr lang="zh-CN" altLang="en-US" smtClean="0"/>
              <a:t>使程序转而执行其它指令</a:t>
            </a:r>
            <a:endParaRPr lang="en-US" altLang="zh-CN" smtClean="0"/>
          </a:p>
          <a:p>
            <a:pPr lvl="1"/>
            <a:r>
              <a:rPr lang="zh-CN" altLang="en-US" smtClean="0"/>
              <a:t>目标系统指令</a:t>
            </a:r>
            <a:endParaRPr lang="en-US" altLang="zh-CN" smtClean="0"/>
          </a:p>
          <a:p>
            <a:pPr lvl="1"/>
            <a:r>
              <a:rPr lang="zh-CN" altLang="en-US"/>
              <a:t>恶意</a:t>
            </a:r>
            <a:r>
              <a:rPr lang="zh-CN" altLang="en-US" smtClean="0"/>
              <a:t>代码</a:t>
            </a:r>
            <a:r>
              <a:rPr lang="en-US" altLang="zh-CN" smtClean="0"/>
              <a:t>shellcode</a:t>
            </a:r>
            <a:r>
              <a:rPr lang="zh-CN" altLang="en-US" smtClean="0"/>
              <a:t>：通过缓冲区溢出注入</a:t>
            </a:r>
            <a:endParaRPr lang="zh-CN" altLang="en-US" smtClean="0"/>
          </a:p>
          <a:p>
            <a:endParaRPr lang="en-US" altLang="zh-CN" smtClean="0"/>
          </a:p>
          <a:p>
            <a:endParaRPr lang="zh-CN" altLang="en-US"/>
          </a:p>
        </p:txBody>
      </p:sp>
      <p:sp>
        <p:nvSpPr>
          <p:cNvPr id="290818" name="Rectangle 2"/>
          <p:cNvSpPr>
            <a:spLocks noGrp="1" noChangeArrowheads="1"/>
          </p:cNvSpPr>
          <p:nvPr>
            <p:ph type="title"/>
          </p:nvPr>
        </p:nvSpPr>
        <p:spPr/>
        <p:txBody>
          <a:bodyPr/>
          <a:lstStyle/>
          <a:p>
            <a:r>
              <a:rPr lang="zh-CN" altLang="en-US" smtClean="0"/>
              <a:t>缓冲区溢出攻击</a:t>
            </a:r>
            <a:endParaRPr lang="zh-CN" altLang="en-US"/>
          </a:p>
        </p:txBody>
      </p:sp>
      <p:sp>
        <p:nvSpPr>
          <p:cNvPr id="6" name="灯片编号占位符 5"/>
          <p:cNvSpPr>
            <a:spLocks noGrp="1"/>
          </p:cNvSpPr>
          <p:nvPr>
            <p:ph type="sldNum" sz="quarter" idx="4"/>
          </p:nvPr>
        </p:nvSpPr>
        <p:spPr/>
        <p:txBody>
          <a:bodyPr/>
          <a:lstStyle/>
          <a:p>
            <a:fld id="{FEF4E944-C727-464C-85A7-E70A1F27AC09}" type="slidenum">
              <a:rPr lang="zh-CN" altLang="en-US" smtClean="0"/>
            </a:fld>
            <a:endParaRPr lang="en-US" altLang="zh-CN"/>
          </a:p>
        </p:txBody>
      </p:sp>
    </p:spTree>
  </p:cSld>
  <p:clrMapOvr>
    <a:masterClrMapping/>
  </p:clrMapOvr>
  <p:transition>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Rot="1" noChangeArrowheads="1"/>
          </p:cNvSpPr>
          <p:nvPr>
            <p:ph idx="1"/>
          </p:nvPr>
        </p:nvSpPr>
        <p:spPr/>
        <p:txBody>
          <a:bodyPr>
            <a:normAutofit fontScale="92500"/>
          </a:bodyPr>
          <a:lstStyle/>
          <a:p>
            <a:r>
              <a:rPr lang="zh-CN" altLang="en-US" smtClean="0"/>
              <a:t>在</a:t>
            </a:r>
            <a:r>
              <a:rPr lang="en-US" altLang="zh-CN" smtClean="0"/>
              <a:t>UNIX</a:t>
            </a:r>
            <a:r>
              <a:rPr lang="zh-CN" altLang="en-US" smtClean="0"/>
              <a:t>平台上可获得一个交互式的</a:t>
            </a:r>
            <a:r>
              <a:rPr lang="en-US" altLang="zh-CN" smtClean="0"/>
              <a:t>shell</a:t>
            </a:r>
            <a:endParaRPr lang="en-US" altLang="zh-CN" smtClean="0"/>
          </a:p>
          <a:p>
            <a:r>
              <a:rPr lang="zh-CN" altLang="en-US" smtClean="0"/>
              <a:t>在</a:t>
            </a:r>
            <a:r>
              <a:rPr lang="en-US" altLang="zh-CN" smtClean="0"/>
              <a:t>Windows</a:t>
            </a:r>
            <a:r>
              <a:rPr lang="zh-CN" altLang="en-US" smtClean="0"/>
              <a:t>平台上可上载并执行任何的代码</a:t>
            </a:r>
            <a:endParaRPr lang="zh-CN" altLang="en-US" smtClean="0"/>
          </a:p>
          <a:p>
            <a:r>
              <a:rPr lang="zh-CN" altLang="en-US" smtClean="0"/>
              <a:t>溢出漏洞发掘需较高技巧和知识背景</a:t>
            </a:r>
            <a:endParaRPr lang="en-US" altLang="zh-CN" smtClean="0"/>
          </a:p>
          <a:p>
            <a:r>
              <a:rPr lang="zh-CN" altLang="en-US" smtClean="0"/>
              <a:t>一旦有人编写出溢出代码，则用起来非常简单</a:t>
            </a:r>
            <a:endParaRPr lang="zh-CN" altLang="en-US" smtClean="0"/>
          </a:p>
          <a:p>
            <a:r>
              <a:rPr lang="zh-CN" altLang="en-US" smtClean="0"/>
              <a:t>与其他的攻击类型相比，缓冲区溢出攻击</a:t>
            </a:r>
            <a:endParaRPr lang="zh-CN" altLang="en-US" smtClean="0"/>
          </a:p>
          <a:p>
            <a:pPr lvl="1"/>
            <a:r>
              <a:rPr lang="zh-CN" altLang="en-US" smtClean="0"/>
              <a:t>不需要太多的先决条件</a:t>
            </a:r>
            <a:endParaRPr lang="zh-CN" altLang="en-US" smtClean="0"/>
          </a:p>
          <a:p>
            <a:pPr lvl="1"/>
            <a:r>
              <a:rPr lang="zh-CN" altLang="en-US" smtClean="0"/>
              <a:t>杀伤力很强</a:t>
            </a:r>
            <a:endParaRPr lang="zh-CN" altLang="en-US" smtClean="0"/>
          </a:p>
          <a:p>
            <a:pPr lvl="1"/>
            <a:r>
              <a:rPr lang="zh-CN" altLang="en-US" smtClean="0"/>
              <a:t>技术性强</a:t>
            </a:r>
            <a:endParaRPr lang="zh-CN" altLang="en-US" smtClean="0"/>
          </a:p>
          <a:p>
            <a:r>
              <a:rPr lang="zh-CN" altLang="en-US" smtClean="0"/>
              <a:t>穿透防火墙</a:t>
            </a:r>
            <a:endParaRPr lang="zh-CN" altLang="en-US"/>
          </a:p>
        </p:txBody>
      </p:sp>
      <p:sp>
        <p:nvSpPr>
          <p:cNvPr id="159746" name="Rectangle 2"/>
          <p:cNvSpPr>
            <a:spLocks noGrp="1" noRot="1" noChangeArrowheads="1"/>
          </p:cNvSpPr>
          <p:nvPr>
            <p:ph type="title"/>
          </p:nvPr>
        </p:nvSpPr>
        <p:spPr/>
        <p:txBody>
          <a:bodyPr>
            <a:normAutofit/>
          </a:bodyPr>
          <a:lstStyle/>
          <a:p>
            <a:r>
              <a:rPr lang="zh-CN" altLang="en-US"/>
              <a:t>缓冲区溢出攻击</a:t>
            </a:r>
            <a:r>
              <a:rPr lang="zh-CN" altLang="en-US" smtClean="0"/>
              <a:t>危害性</a:t>
            </a:r>
            <a:endParaRPr lang="zh-CN"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idx="1"/>
          </p:nvPr>
        </p:nvSpPr>
        <p:spPr/>
        <p:txBody>
          <a:bodyPr/>
          <a:lstStyle/>
          <a:p>
            <a:r>
              <a:rPr lang="zh-CN" altLang="en-US" smtClean="0"/>
              <a:t>操作系统给每个进程分配独立虚拟地址空间</a:t>
            </a:r>
            <a:endParaRPr lang="zh-CN" altLang="en-US" smtClean="0"/>
          </a:p>
          <a:p>
            <a:pPr lvl="1"/>
            <a:r>
              <a:rPr lang="zh-CN" altLang="en-US" smtClean="0"/>
              <a:t>编译后</a:t>
            </a:r>
            <a:r>
              <a:rPr lang="en-US" altLang="zh-CN" smtClean="0"/>
              <a:t>C</a:t>
            </a:r>
            <a:r>
              <a:rPr lang="zh-CN" altLang="en-US" smtClean="0"/>
              <a:t>程序运行时，内存空间：</a:t>
            </a:r>
            <a:endParaRPr lang="en-US" altLang="zh-CN" smtClean="0"/>
          </a:p>
          <a:p>
            <a:pPr lvl="2"/>
            <a:r>
              <a:rPr lang="zh-CN" altLang="en-US" smtClean="0"/>
              <a:t>代码区、数据区和堆栈区。</a:t>
            </a:r>
            <a:endParaRPr lang="zh-CN" altLang="en-US" smtClean="0"/>
          </a:p>
        </p:txBody>
      </p:sp>
      <p:sp>
        <p:nvSpPr>
          <p:cNvPr id="123906" name="Rectangle 2"/>
          <p:cNvSpPr>
            <a:spLocks noGrp="1" noRot="1" noChangeArrowheads="1"/>
          </p:cNvSpPr>
          <p:nvPr>
            <p:ph type="title"/>
          </p:nvPr>
        </p:nvSpPr>
        <p:spPr/>
        <p:txBody>
          <a:bodyPr/>
          <a:lstStyle/>
          <a:p>
            <a:r>
              <a:rPr lang="zh-CN" altLang="en-US" smtClean="0"/>
              <a:t>缓冲区溢出攻击的内存模型</a:t>
            </a:r>
            <a:endParaRPr lang="zh-CN" altLang="en-US"/>
          </a:p>
        </p:txBody>
      </p:sp>
      <p:grpSp>
        <p:nvGrpSpPr>
          <p:cNvPr id="2" name="组合 1"/>
          <p:cNvGrpSpPr/>
          <p:nvPr/>
        </p:nvGrpSpPr>
        <p:grpSpPr>
          <a:xfrm>
            <a:off x="827584" y="4070350"/>
            <a:ext cx="3311525" cy="2095500"/>
            <a:chOff x="827584" y="4070350"/>
            <a:chExt cx="3311525" cy="2095500"/>
          </a:xfrm>
        </p:grpSpPr>
        <p:sp>
          <p:nvSpPr>
            <p:cNvPr id="25604" name="Rectangle 4"/>
            <p:cNvSpPr>
              <a:spLocks noChangeArrowheads="1"/>
            </p:cNvSpPr>
            <p:nvPr/>
          </p:nvSpPr>
          <p:spPr bwMode="auto">
            <a:xfrm>
              <a:off x="1907084" y="4222750"/>
              <a:ext cx="2232025" cy="647700"/>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b="1"/>
                <a:t>代码段</a:t>
              </a:r>
              <a:endParaRPr lang="zh-CN" altLang="en-US" sz="2000" b="1"/>
            </a:p>
          </p:txBody>
        </p:sp>
        <p:sp>
          <p:nvSpPr>
            <p:cNvPr id="25605" name="Rectangle 5"/>
            <p:cNvSpPr>
              <a:spLocks noChangeArrowheads="1"/>
            </p:cNvSpPr>
            <p:nvPr/>
          </p:nvSpPr>
          <p:spPr bwMode="auto">
            <a:xfrm>
              <a:off x="1907084" y="4870450"/>
              <a:ext cx="2232025" cy="647700"/>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b="1"/>
                <a:t>数据段</a:t>
              </a:r>
              <a:endParaRPr lang="zh-CN" altLang="en-US" sz="2000" b="1"/>
            </a:p>
          </p:txBody>
        </p:sp>
        <p:sp>
          <p:nvSpPr>
            <p:cNvPr id="25606" name="Rectangle 6"/>
            <p:cNvSpPr>
              <a:spLocks noChangeArrowheads="1"/>
            </p:cNvSpPr>
            <p:nvPr/>
          </p:nvSpPr>
          <p:spPr bwMode="auto">
            <a:xfrm>
              <a:off x="1907084" y="5518150"/>
              <a:ext cx="2232025" cy="647700"/>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b="1"/>
                <a:t>堆栈段</a:t>
              </a:r>
              <a:endParaRPr lang="zh-CN" altLang="en-US" sz="2000" b="1"/>
            </a:p>
          </p:txBody>
        </p:sp>
        <p:sp>
          <p:nvSpPr>
            <p:cNvPr id="25607" name="Text Box 7"/>
            <p:cNvSpPr txBox="1">
              <a:spLocks noChangeArrowheads="1"/>
            </p:cNvSpPr>
            <p:nvPr/>
          </p:nvSpPr>
          <p:spPr bwMode="auto">
            <a:xfrm>
              <a:off x="827584" y="4070350"/>
              <a:ext cx="865187" cy="396875"/>
            </a:xfrm>
            <a:prstGeom prst="rect">
              <a:avLst/>
            </a:prstGeom>
            <a:noFill/>
            <a:ln w="9525">
              <a:noFill/>
              <a:miter lim="800000"/>
            </a:ln>
          </p:spPr>
          <p:txBody>
            <a:bodyPr>
              <a:spAutoFit/>
            </a:bodyPr>
            <a:lstStyle/>
            <a:p>
              <a:pPr>
                <a:spcBef>
                  <a:spcPct val="50000"/>
                </a:spcBef>
              </a:pPr>
              <a:r>
                <a:rPr lang="en-US" altLang="zh-CN" sz="2000" b="1"/>
                <a:t>CS</a:t>
              </a:r>
              <a:r>
                <a:rPr lang="en-US" altLang="zh-CN" sz="2000" b="1">
                  <a:sym typeface="Wingdings" panose="05000000000000000000" pitchFamily="2" charset="2"/>
                </a:rPr>
                <a:t></a:t>
              </a:r>
              <a:endParaRPr lang="en-US" altLang="zh-CN" sz="2000" b="1"/>
            </a:p>
          </p:txBody>
        </p:sp>
        <p:sp>
          <p:nvSpPr>
            <p:cNvPr id="25608" name="Text Box 8"/>
            <p:cNvSpPr txBox="1">
              <a:spLocks noChangeArrowheads="1"/>
            </p:cNvSpPr>
            <p:nvPr/>
          </p:nvSpPr>
          <p:spPr bwMode="auto">
            <a:xfrm>
              <a:off x="827584" y="4718050"/>
              <a:ext cx="865187" cy="396875"/>
            </a:xfrm>
            <a:prstGeom prst="rect">
              <a:avLst/>
            </a:prstGeom>
            <a:noFill/>
            <a:ln w="9525">
              <a:noFill/>
              <a:miter lim="800000"/>
            </a:ln>
          </p:spPr>
          <p:txBody>
            <a:bodyPr>
              <a:spAutoFit/>
            </a:bodyPr>
            <a:lstStyle/>
            <a:p>
              <a:pPr>
                <a:spcBef>
                  <a:spcPct val="50000"/>
                </a:spcBef>
              </a:pPr>
              <a:r>
                <a:rPr lang="en-US" altLang="zh-CN" sz="2000" b="1"/>
                <a:t>DS</a:t>
              </a:r>
              <a:r>
                <a:rPr lang="en-US" altLang="zh-CN" sz="2000" b="1">
                  <a:sym typeface="Wingdings" panose="05000000000000000000" pitchFamily="2" charset="2"/>
                </a:rPr>
                <a:t></a:t>
              </a:r>
              <a:endParaRPr lang="en-US" altLang="zh-CN" sz="2000" b="1"/>
            </a:p>
          </p:txBody>
        </p:sp>
        <p:sp>
          <p:nvSpPr>
            <p:cNvPr id="25609" name="Text Box 9"/>
            <p:cNvSpPr txBox="1">
              <a:spLocks noChangeArrowheads="1"/>
            </p:cNvSpPr>
            <p:nvPr/>
          </p:nvSpPr>
          <p:spPr bwMode="auto">
            <a:xfrm>
              <a:off x="827584" y="5373688"/>
              <a:ext cx="865187" cy="396875"/>
            </a:xfrm>
            <a:prstGeom prst="rect">
              <a:avLst/>
            </a:prstGeom>
            <a:noFill/>
            <a:ln w="9525">
              <a:noFill/>
              <a:miter lim="800000"/>
            </a:ln>
          </p:spPr>
          <p:txBody>
            <a:bodyPr>
              <a:spAutoFit/>
            </a:bodyPr>
            <a:lstStyle/>
            <a:p>
              <a:pPr>
                <a:spcBef>
                  <a:spcPct val="50000"/>
                </a:spcBef>
              </a:pPr>
              <a:r>
                <a:rPr lang="en-US" altLang="zh-CN" sz="2000" b="1"/>
                <a:t>SS</a:t>
              </a:r>
              <a:r>
                <a:rPr lang="en-US" altLang="zh-CN" sz="2000" b="1">
                  <a:sym typeface="Wingdings" panose="05000000000000000000" pitchFamily="2" charset="2"/>
                </a:rPr>
                <a:t></a:t>
              </a:r>
              <a:endParaRPr lang="en-US" altLang="zh-CN" sz="2000" b="1"/>
            </a:p>
          </p:txBody>
        </p:sp>
      </p:grpSp>
      <p:sp>
        <p:nvSpPr>
          <p:cNvPr id="3" name="TextBox 2"/>
          <p:cNvSpPr txBox="1"/>
          <p:nvPr/>
        </p:nvSpPr>
        <p:spPr>
          <a:xfrm>
            <a:off x="4572000" y="3861048"/>
            <a:ext cx="4248472" cy="26407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eaLnBrk="1" hangingPunct="1">
              <a:spcBef>
                <a:spcPct val="30000"/>
              </a:spcBef>
            </a:pPr>
            <a:r>
              <a:rPr lang="en-US" altLang="zh-CN" smtClean="0"/>
              <a:t>CS</a:t>
            </a:r>
            <a:r>
              <a:rPr lang="zh-CN" altLang="en-US" smtClean="0"/>
              <a:t>：程序机器码</a:t>
            </a:r>
            <a:r>
              <a:rPr lang="zh-CN" altLang="en-US"/>
              <a:t>和只读数据</a:t>
            </a:r>
            <a:r>
              <a:rPr lang="zh-CN" altLang="en-US" smtClean="0"/>
              <a:t>。</a:t>
            </a:r>
            <a:endParaRPr lang="en-US" altLang="zh-CN" smtClean="0"/>
          </a:p>
          <a:p>
            <a:pPr eaLnBrk="1" hangingPunct="1">
              <a:spcBef>
                <a:spcPct val="30000"/>
              </a:spcBef>
            </a:pPr>
            <a:r>
              <a:rPr lang="en-US" altLang="zh-CN" smtClean="0"/>
              <a:t>DS</a:t>
            </a:r>
            <a:r>
              <a:rPr lang="zh-CN" altLang="en-US" smtClean="0"/>
              <a:t>：程序静态</a:t>
            </a:r>
            <a:r>
              <a:rPr lang="zh-CN" altLang="en-US"/>
              <a:t>数据</a:t>
            </a:r>
            <a:r>
              <a:rPr lang="zh-CN" altLang="en-US" smtClean="0"/>
              <a:t>。</a:t>
            </a:r>
            <a:endParaRPr lang="en-US" altLang="zh-CN" smtClean="0"/>
          </a:p>
          <a:p>
            <a:pPr eaLnBrk="1" hangingPunct="1">
              <a:spcBef>
                <a:spcPct val="30000"/>
              </a:spcBef>
            </a:pPr>
            <a:r>
              <a:rPr lang="en-US" altLang="zh-CN"/>
              <a:t>SS</a:t>
            </a:r>
            <a:r>
              <a:rPr lang="zh-CN" altLang="en-US"/>
              <a:t>：</a:t>
            </a:r>
            <a:r>
              <a:rPr lang="zh-CN" altLang="en-US" smtClean="0"/>
              <a:t>动态数据。</a:t>
            </a:r>
            <a:endParaRPr lang="zh-CN" altLang="en-US"/>
          </a:p>
          <a:p>
            <a:pPr eaLnBrk="1" hangingPunct="1">
              <a:spcBef>
                <a:spcPct val="30000"/>
              </a:spcBef>
            </a:pPr>
            <a:r>
              <a:rPr lang="zh-CN" altLang="en-US" smtClean="0"/>
              <a:t>堆</a:t>
            </a:r>
            <a:r>
              <a:rPr lang="zh-CN" altLang="en-US"/>
              <a:t>和堆栈都可以被利用来进行溢出</a:t>
            </a:r>
            <a:endParaRPr lang="zh-CN" altLang="en-US"/>
          </a:p>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pPr eaLnBrk="1" fontAlgn="auto" hangingPunct="1">
              <a:spcBef>
                <a:spcPct val="30000"/>
              </a:spcBef>
              <a:spcAft>
                <a:spcPts val="0"/>
              </a:spcAft>
              <a:defRPr/>
            </a:pPr>
            <a:r>
              <a:rPr lang="zh-CN" altLang="en-US" smtClean="0"/>
              <a:t>堆栈示意图</a:t>
            </a:r>
            <a:endParaRPr lang="zh-CN" altLang="en-US"/>
          </a:p>
        </p:txBody>
      </p:sp>
      <p:sp>
        <p:nvSpPr>
          <p:cNvPr id="31747" name="Rectangle 4"/>
          <p:cNvSpPr>
            <a:spLocks noChangeArrowheads="1"/>
          </p:cNvSpPr>
          <p:nvPr/>
        </p:nvSpPr>
        <p:spPr bwMode="auto">
          <a:xfrm>
            <a:off x="3562350" y="1428750"/>
            <a:ext cx="1800225" cy="504825"/>
          </a:xfrm>
          <a:prstGeom prst="rect">
            <a:avLst/>
          </a:prstGeom>
          <a:solidFill>
            <a:schemeClr val="bg2">
              <a:lumMod val="90000"/>
            </a:schemeClr>
          </a:solidFill>
          <a:ln w="9525">
            <a:solidFill>
              <a:schemeClr val="tx1"/>
            </a:solidFill>
            <a:miter lim="800000"/>
          </a:ln>
        </p:spPr>
        <p:txBody>
          <a:bodyPr wrap="none" anchor="ctr"/>
          <a:lstStyle/>
          <a:p>
            <a:endParaRPr lang="zh-CN" altLang="en-US"/>
          </a:p>
        </p:txBody>
      </p:sp>
      <p:sp>
        <p:nvSpPr>
          <p:cNvPr id="31748" name="Rectangle 5"/>
          <p:cNvSpPr>
            <a:spLocks noChangeArrowheads="1"/>
          </p:cNvSpPr>
          <p:nvPr/>
        </p:nvSpPr>
        <p:spPr bwMode="auto">
          <a:xfrm>
            <a:off x="3562350" y="1933575"/>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a:t>512</a:t>
            </a:r>
            <a:endParaRPr lang="en-US" altLang="zh-CN"/>
          </a:p>
        </p:txBody>
      </p:sp>
      <p:sp>
        <p:nvSpPr>
          <p:cNvPr id="31749" name="Rectangle 6"/>
          <p:cNvSpPr>
            <a:spLocks noChangeArrowheads="1"/>
          </p:cNvSpPr>
          <p:nvPr/>
        </p:nvSpPr>
        <p:spPr bwMode="auto">
          <a:xfrm>
            <a:off x="3562350" y="2436813"/>
            <a:ext cx="1800225" cy="504825"/>
          </a:xfrm>
          <a:prstGeom prst="rect">
            <a:avLst/>
          </a:prstGeom>
          <a:solidFill>
            <a:schemeClr val="bg2">
              <a:lumMod val="90000"/>
            </a:schemeClr>
          </a:solidFill>
          <a:ln w="9525">
            <a:solidFill>
              <a:schemeClr val="tx1"/>
            </a:solidFill>
            <a:miter lim="800000"/>
          </a:ln>
        </p:spPr>
        <p:txBody>
          <a:bodyPr wrap="none" anchor="ctr"/>
          <a:lstStyle/>
          <a:p>
            <a:endParaRPr lang="zh-CN" altLang="en-US"/>
          </a:p>
        </p:txBody>
      </p:sp>
      <p:sp>
        <p:nvSpPr>
          <p:cNvPr id="31750" name="Rectangle 7"/>
          <p:cNvSpPr>
            <a:spLocks noChangeArrowheads="1"/>
          </p:cNvSpPr>
          <p:nvPr/>
        </p:nvSpPr>
        <p:spPr bwMode="auto">
          <a:xfrm>
            <a:off x="3563938" y="3444875"/>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a:t>……</a:t>
            </a:r>
            <a:endParaRPr lang="en-US" altLang="zh-CN"/>
          </a:p>
        </p:txBody>
      </p:sp>
      <p:sp>
        <p:nvSpPr>
          <p:cNvPr id="31751" name="Rectangle 8"/>
          <p:cNvSpPr>
            <a:spLocks noChangeArrowheads="1"/>
          </p:cNvSpPr>
          <p:nvPr/>
        </p:nvSpPr>
        <p:spPr bwMode="auto">
          <a:xfrm>
            <a:off x="3562350" y="2941638"/>
            <a:ext cx="1800225" cy="504825"/>
          </a:xfrm>
          <a:prstGeom prst="rect">
            <a:avLst/>
          </a:prstGeom>
          <a:solidFill>
            <a:schemeClr val="bg2">
              <a:lumMod val="90000"/>
            </a:schemeClr>
          </a:solidFill>
          <a:ln w="9525">
            <a:solidFill>
              <a:schemeClr val="tx1"/>
            </a:solidFill>
            <a:miter lim="800000"/>
          </a:ln>
        </p:spPr>
        <p:txBody>
          <a:bodyPr wrap="none" anchor="ctr"/>
          <a:lstStyle/>
          <a:p>
            <a:endParaRPr lang="zh-CN" altLang="en-US"/>
          </a:p>
        </p:txBody>
      </p:sp>
      <p:sp>
        <p:nvSpPr>
          <p:cNvPr id="31752" name="Text Box 9"/>
          <p:cNvSpPr txBox="1">
            <a:spLocks noChangeArrowheads="1"/>
          </p:cNvSpPr>
          <p:nvPr/>
        </p:nvSpPr>
        <p:spPr bwMode="auto">
          <a:xfrm>
            <a:off x="5508625" y="1428750"/>
            <a:ext cx="2017713" cy="457200"/>
          </a:xfrm>
          <a:prstGeom prst="rect">
            <a:avLst/>
          </a:prstGeom>
          <a:noFill/>
          <a:ln w="9525">
            <a:noFill/>
            <a:miter lim="800000"/>
          </a:ln>
        </p:spPr>
        <p:txBody>
          <a:bodyPr>
            <a:spAutoFit/>
          </a:bodyPr>
          <a:lstStyle/>
          <a:p>
            <a:pPr>
              <a:spcBef>
                <a:spcPct val="50000"/>
              </a:spcBef>
            </a:pPr>
            <a:r>
              <a:rPr lang="en-US" altLang="zh-CN">
                <a:sym typeface="Wingdings" panose="05000000000000000000" pitchFamily="2" charset="2"/>
              </a:rPr>
              <a:t></a:t>
            </a:r>
            <a:r>
              <a:rPr lang="zh-CN" altLang="en-US"/>
              <a:t>栈顶</a:t>
            </a:r>
            <a:r>
              <a:rPr lang="en-US" altLang="zh-CN"/>
              <a:t>ESP</a:t>
            </a:r>
            <a:endParaRPr lang="en-US" altLang="zh-CN"/>
          </a:p>
        </p:txBody>
      </p:sp>
      <p:sp>
        <p:nvSpPr>
          <p:cNvPr id="31753" name="Text Box 10"/>
          <p:cNvSpPr txBox="1">
            <a:spLocks noChangeArrowheads="1"/>
          </p:cNvSpPr>
          <p:nvPr/>
        </p:nvSpPr>
        <p:spPr bwMode="auto">
          <a:xfrm>
            <a:off x="5508625" y="2941638"/>
            <a:ext cx="2090738" cy="457200"/>
          </a:xfrm>
          <a:prstGeom prst="rect">
            <a:avLst/>
          </a:prstGeom>
          <a:noFill/>
          <a:ln w="9525">
            <a:noFill/>
            <a:miter lim="800000"/>
          </a:ln>
        </p:spPr>
        <p:txBody>
          <a:bodyPr>
            <a:spAutoFit/>
          </a:bodyPr>
          <a:lstStyle/>
          <a:p>
            <a:pPr>
              <a:spcBef>
                <a:spcPct val="50000"/>
              </a:spcBef>
            </a:pPr>
            <a:r>
              <a:rPr lang="en-US" altLang="zh-CN">
                <a:sym typeface="Wingdings" panose="05000000000000000000" pitchFamily="2" charset="2"/>
              </a:rPr>
              <a:t></a:t>
            </a:r>
            <a:r>
              <a:rPr lang="zh-CN" altLang="en-US"/>
              <a:t>栈底</a:t>
            </a:r>
            <a:r>
              <a:rPr lang="en-US" altLang="zh-CN"/>
              <a:t>EBP</a:t>
            </a:r>
            <a:endParaRPr lang="en-US" altLang="zh-CN"/>
          </a:p>
        </p:txBody>
      </p:sp>
      <p:sp>
        <p:nvSpPr>
          <p:cNvPr id="31754" name="Text Box 11"/>
          <p:cNvSpPr txBox="1">
            <a:spLocks noChangeArrowheads="1"/>
          </p:cNvSpPr>
          <p:nvPr/>
        </p:nvSpPr>
        <p:spPr bwMode="auto">
          <a:xfrm>
            <a:off x="1835150" y="1428750"/>
            <a:ext cx="1439863" cy="457200"/>
          </a:xfrm>
          <a:prstGeom prst="rect">
            <a:avLst/>
          </a:prstGeom>
          <a:noFill/>
          <a:ln w="9525">
            <a:noFill/>
            <a:miter lim="800000"/>
          </a:ln>
        </p:spPr>
        <p:txBody>
          <a:bodyPr>
            <a:spAutoFit/>
          </a:bodyPr>
          <a:lstStyle/>
          <a:p>
            <a:pPr>
              <a:spcBef>
                <a:spcPct val="50000"/>
              </a:spcBef>
            </a:pPr>
            <a:r>
              <a:rPr lang="zh-CN" altLang="en-US"/>
              <a:t>内存低端</a:t>
            </a:r>
            <a:endParaRPr lang="zh-CN" altLang="en-US"/>
          </a:p>
        </p:txBody>
      </p:sp>
      <p:sp>
        <p:nvSpPr>
          <p:cNvPr id="31755" name="Text Box 12"/>
          <p:cNvSpPr txBox="1">
            <a:spLocks noChangeArrowheads="1"/>
          </p:cNvSpPr>
          <p:nvPr/>
        </p:nvSpPr>
        <p:spPr bwMode="auto">
          <a:xfrm>
            <a:off x="1836738" y="2941638"/>
            <a:ext cx="1439862" cy="457200"/>
          </a:xfrm>
          <a:prstGeom prst="rect">
            <a:avLst/>
          </a:prstGeom>
          <a:noFill/>
          <a:ln w="9525">
            <a:noFill/>
            <a:miter lim="800000"/>
          </a:ln>
        </p:spPr>
        <p:txBody>
          <a:bodyPr>
            <a:spAutoFit/>
          </a:bodyPr>
          <a:lstStyle/>
          <a:p>
            <a:pPr>
              <a:spcBef>
                <a:spcPct val="50000"/>
              </a:spcBef>
            </a:pPr>
            <a:r>
              <a:rPr lang="zh-CN" altLang="en-US"/>
              <a:t>内存高端</a:t>
            </a:r>
            <a:endParaRPr lang="zh-CN" altLang="en-US"/>
          </a:p>
        </p:txBody>
      </p:sp>
      <p:sp>
        <p:nvSpPr>
          <p:cNvPr id="31756" name="Text Box 13"/>
          <p:cNvSpPr txBox="1">
            <a:spLocks noChangeArrowheads="1"/>
          </p:cNvSpPr>
          <p:nvPr/>
        </p:nvSpPr>
        <p:spPr bwMode="auto">
          <a:xfrm>
            <a:off x="357188" y="4090988"/>
            <a:ext cx="8388350" cy="1816100"/>
          </a:xfrm>
          <a:prstGeom prst="rect">
            <a:avLst/>
          </a:prstGeom>
          <a:noFill/>
          <a:ln w="9525">
            <a:noFill/>
            <a:miter lim="800000"/>
          </a:ln>
        </p:spPr>
        <p:txBody>
          <a:bodyPr>
            <a:spAutoFit/>
          </a:bodyPr>
          <a:lstStyle/>
          <a:p>
            <a:r>
              <a:rPr lang="zh-CN" altLang="en-US" sz="2800" b="1"/>
              <a:t>压栈（</a:t>
            </a:r>
            <a:r>
              <a:rPr lang="en-US" altLang="zh-CN" sz="2800" b="1"/>
              <a:t>push</a:t>
            </a:r>
            <a:r>
              <a:rPr lang="zh-CN" altLang="en-US" sz="2800" b="1"/>
              <a:t>）时</a:t>
            </a:r>
            <a:r>
              <a:rPr lang="en-US" altLang="zh-CN" sz="2800" b="1"/>
              <a:t>esp=esp-4</a:t>
            </a:r>
            <a:r>
              <a:rPr lang="zh-CN" altLang="en-US" sz="2800" b="1"/>
              <a:t>、</a:t>
            </a:r>
            <a:endParaRPr lang="zh-CN" altLang="en-US" sz="2800" b="1"/>
          </a:p>
          <a:p>
            <a:r>
              <a:rPr lang="zh-CN" altLang="en-US" sz="2800" b="1"/>
              <a:t>出栈（</a:t>
            </a:r>
            <a:r>
              <a:rPr lang="en-US" altLang="zh-CN" sz="2800" b="1"/>
              <a:t>pop</a:t>
            </a:r>
            <a:r>
              <a:rPr lang="zh-CN" altLang="en-US" sz="2800" b="1"/>
              <a:t>）时</a:t>
            </a:r>
            <a:r>
              <a:rPr lang="en-US" altLang="zh-CN" sz="2800" b="1"/>
              <a:t>esp=esp+4</a:t>
            </a:r>
            <a:endParaRPr lang="en-US" altLang="zh-CN" sz="2800" b="1"/>
          </a:p>
          <a:p>
            <a:r>
              <a:rPr lang="en-US" altLang="zh-CN" sz="2800" b="1"/>
              <a:t>ebp</a:t>
            </a:r>
            <a:r>
              <a:rPr lang="zh-CN" altLang="en-US" sz="2800" b="1"/>
              <a:t>相对固定不变，使用</a:t>
            </a:r>
            <a:r>
              <a:rPr lang="en-US" altLang="zh-CN" sz="2800" b="1"/>
              <a:t>ebp</a:t>
            </a:r>
            <a:r>
              <a:rPr lang="zh-CN" altLang="en-US" sz="2800" b="1" smtClean="0"/>
              <a:t>及偏移</a:t>
            </a:r>
            <a:r>
              <a:rPr lang="zh-CN" altLang="en-US" sz="2800" b="1"/>
              <a:t>量访问栈中数据如，</a:t>
            </a:r>
            <a:r>
              <a:rPr lang="en-US" altLang="zh-CN" sz="2800" b="1"/>
              <a:t>ebp-8</a:t>
            </a:r>
            <a:r>
              <a:rPr lang="en-US" altLang="zh-CN" sz="2800" b="1">
                <a:sym typeface="Wingdings" panose="05000000000000000000" pitchFamily="2" charset="2"/>
              </a:rPr>
              <a:t>i</a:t>
            </a:r>
            <a:endParaRPr lang="en-US" altLang="zh-CN" sz="2800" b="1"/>
          </a:p>
        </p:txBody>
      </p:sp>
      <p:sp>
        <p:nvSpPr>
          <p:cNvPr id="31757" name="Text Box 14"/>
          <p:cNvSpPr txBox="1">
            <a:spLocks noChangeArrowheads="1"/>
          </p:cNvSpPr>
          <p:nvPr/>
        </p:nvSpPr>
        <p:spPr bwMode="auto">
          <a:xfrm>
            <a:off x="2555875" y="2005013"/>
            <a:ext cx="863600" cy="457200"/>
          </a:xfrm>
          <a:prstGeom prst="rect">
            <a:avLst/>
          </a:prstGeom>
          <a:noFill/>
          <a:ln w="9525">
            <a:noFill/>
            <a:miter lim="800000"/>
          </a:ln>
        </p:spPr>
        <p:txBody>
          <a:bodyPr>
            <a:spAutoFit/>
          </a:bodyPr>
          <a:lstStyle/>
          <a:p>
            <a:pPr>
              <a:spcBef>
                <a:spcPct val="50000"/>
              </a:spcBef>
            </a:pPr>
            <a:r>
              <a:rPr lang="en-US" altLang="zh-CN"/>
              <a:t>int i</a:t>
            </a:r>
            <a:endParaRPr lang="en-US" altLang="zh-CN"/>
          </a:p>
        </p:txBody>
      </p:sp>
      <p:cxnSp>
        <p:nvCxnSpPr>
          <p:cNvPr id="15" name="直接箭头连接符 14"/>
          <p:cNvCxnSpPr/>
          <p:nvPr/>
        </p:nvCxnSpPr>
        <p:spPr>
          <a:xfrm rot="5400000">
            <a:off x="713581" y="2428082"/>
            <a:ext cx="12858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p:nvPr/>
        </p:nvCxnSpPr>
        <p:spPr>
          <a:xfrm rot="5400000" flipH="1" flipV="1">
            <a:off x="6822282" y="2464594"/>
            <a:ext cx="13573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pPr eaLnBrk="1" fontAlgn="auto" hangingPunct="1">
              <a:spcBef>
                <a:spcPct val="30000"/>
              </a:spcBef>
              <a:spcAft>
                <a:spcPts val="0"/>
              </a:spcAft>
              <a:defRPr/>
            </a:pPr>
            <a:r>
              <a:rPr lang="zh-CN" altLang="en-US"/>
              <a:t>函数调用时堆栈状况</a:t>
            </a:r>
            <a:endParaRPr lang="zh-CN" altLang="en-US"/>
          </a:p>
        </p:txBody>
      </p:sp>
      <p:grpSp>
        <p:nvGrpSpPr>
          <p:cNvPr id="2" name="Group 3"/>
          <p:cNvGrpSpPr/>
          <p:nvPr/>
        </p:nvGrpSpPr>
        <p:grpSpPr bwMode="auto">
          <a:xfrm>
            <a:off x="1835150" y="1989138"/>
            <a:ext cx="5091113" cy="3121025"/>
            <a:chOff x="1156" y="1253"/>
            <a:chExt cx="3207" cy="1966"/>
          </a:xfrm>
        </p:grpSpPr>
        <p:sp>
          <p:nvSpPr>
            <p:cNvPr id="36868" name="Rectangle 4"/>
            <p:cNvSpPr>
              <a:spLocks noChangeArrowheads="1"/>
            </p:cNvSpPr>
            <p:nvPr/>
          </p:nvSpPr>
          <p:spPr bwMode="auto">
            <a:xfrm>
              <a:off x="2244" y="1570"/>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局部变量</a:t>
              </a:r>
              <a:endParaRPr lang="zh-CN" altLang="en-US" sz="2000"/>
            </a:p>
          </p:txBody>
        </p:sp>
        <p:sp>
          <p:nvSpPr>
            <p:cNvPr id="36869" name="Rectangle 5"/>
            <p:cNvSpPr>
              <a:spLocks noChangeArrowheads="1"/>
            </p:cNvSpPr>
            <p:nvPr/>
          </p:nvSpPr>
          <p:spPr bwMode="auto">
            <a:xfrm>
              <a:off x="2244" y="1888"/>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堆栈基址</a:t>
              </a:r>
              <a:endParaRPr lang="zh-CN" altLang="en-US" sz="2000"/>
            </a:p>
          </p:txBody>
        </p:sp>
        <p:sp>
          <p:nvSpPr>
            <p:cNvPr id="36870" name="Rectangle 6"/>
            <p:cNvSpPr>
              <a:spLocks noChangeArrowheads="1"/>
            </p:cNvSpPr>
            <p:nvPr/>
          </p:nvSpPr>
          <p:spPr bwMode="auto">
            <a:xfrm>
              <a:off x="2244" y="2205"/>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函数返回地址</a:t>
              </a:r>
              <a:endParaRPr lang="zh-CN" altLang="en-US" sz="2000"/>
            </a:p>
          </p:txBody>
        </p:sp>
        <p:sp>
          <p:nvSpPr>
            <p:cNvPr id="36871" name="Rectangle 7"/>
            <p:cNvSpPr>
              <a:spLocks noChangeArrowheads="1"/>
            </p:cNvSpPr>
            <p:nvPr/>
          </p:nvSpPr>
          <p:spPr bwMode="auto">
            <a:xfrm>
              <a:off x="2244" y="2523"/>
              <a:ext cx="1134" cy="318"/>
            </a:xfrm>
            <a:prstGeom prst="rect">
              <a:avLst/>
            </a:prstGeom>
            <a:solidFill>
              <a:schemeClr val="bg2">
                <a:lumMod val="90000"/>
              </a:schemeClr>
            </a:solidFill>
            <a:ln w="9525">
              <a:solidFill>
                <a:schemeClr val="tx1"/>
              </a:solidFill>
              <a:miter lim="800000"/>
            </a:ln>
          </p:spPr>
          <p:txBody>
            <a:bodyPr wrap="none" anchor="ctr"/>
            <a:lstStyle/>
            <a:p>
              <a:pPr algn="ctr"/>
              <a:r>
                <a:rPr lang="zh-CN" altLang="en-US" sz="2000"/>
                <a:t>函数参数</a:t>
              </a:r>
              <a:endParaRPr lang="zh-CN" altLang="en-US" sz="2000"/>
            </a:p>
          </p:txBody>
        </p:sp>
        <p:sp>
          <p:nvSpPr>
            <p:cNvPr id="36872" name="Text Box 8"/>
            <p:cNvSpPr txBox="1">
              <a:spLocks noChangeArrowheads="1"/>
            </p:cNvSpPr>
            <p:nvPr/>
          </p:nvSpPr>
          <p:spPr bwMode="auto">
            <a:xfrm>
              <a:off x="3470" y="1570"/>
              <a:ext cx="862" cy="288"/>
            </a:xfrm>
            <a:prstGeom prst="rect">
              <a:avLst/>
            </a:prstGeom>
            <a:noFill/>
            <a:ln w="9525">
              <a:noFill/>
              <a:miter lim="800000"/>
            </a:ln>
          </p:spPr>
          <p:txBody>
            <a:bodyPr>
              <a:spAutoFit/>
            </a:bodyPr>
            <a:lstStyle/>
            <a:p>
              <a:pPr>
                <a:spcBef>
                  <a:spcPct val="50000"/>
                </a:spcBef>
              </a:pPr>
              <a:r>
                <a:rPr lang="en-US" altLang="zh-CN">
                  <a:sym typeface="Wingdings" panose="05000000000000000000" pitchFamily="2" charset="2"/>
                </a:rPr>
                <a:t></a:t>
              </a:r>
              <a:r>
                <a:rPr lang="zh-CN" altLang="en-US"/>
                <a:t>栈顶</a:t>
              </a:r>
              <a:endParaRPr lang="zh-CN" altLang="en-US"/>
            </a:p>
          </p:txBody>
        </p:sp>
        <p:sp>
          <p:nvSpPr>
            <p:cNvPr id="36873" name="Text Box 9"/>
            <p:cNvSpPr txBox="1">
              <a:spLocks noChangeArrowheads="1"/>
            </p:cNvSpPr>
            <p:nvPr/>
          </p:nvSpPr>
          <p:spPr bwMode="auto">
            <a:xfrm>
              <a:off x="3470" y="2523"/>
              <a:ext cx="893" cy="288"/>
            </a:xfrm>
            <a:prstGeom prst="rect">
              <a:avLst/>
            </a:prstGeom>
            <a:noFill/>
            <a:ln w="9525">
              <a:noFill/>
              <a:miter lim="800000"/>
            </a:ln>
          </p:spPr>
          <p:txBody>
            <a:bodyPr>
              <a:spAutoFit/>
            </a:bodyPr>
            <a:lstStyle/>
            <a:p>
              <a:pPr>
                <a:spcBef>
                  <a:spcPct val="50000"/>
                </a:spcBef>
              </a:pPr>
              <a:r>
                <a:rPr lang="en-US" altLang="zh-CN">
                  <a:sym typeface="Wingdings" panose="05000000000000000000" pitchFamily="2" charset="2"/>
                </a:rPr>
                <a:t></a:t>
              </a:r>
              <a:r>
                <a:rPr lang="zh-CN" altLang="en-US"/>
                <a:t>栈底</a:t>
              </a:r>
              <a:endParaRPr lang="zh-CN" altLang="en-US"/>
            </a:p>
          </p:txBody>
        </p:sp>
        <p:sp>
          <p:nvSpPr>
            <p:cNvPr id="36874" name="Text Box 10"/>
            <p:cNvSpPr txBox="1">
              <a:spLocks noChangeArrowheads="1"/>
            </p:cNvSpPr>
            <p:nvPr/>
          </p:nvSpPr>
          <p:spPr bwMode="auto">
            <a:xfrm>
              <a:off x="1156" y="1570"/>
              <a:ext cx="907" cy="288"/>
            </a:xfrm>
            <a:prstGeom prst="rect">
              <a:avLst/>
            </a:prstGeom>
            <a:noFill/>
            <a:ln w="9525">
              <a:noFill/>
              <a:miter lim="800000"/>
            </a:ln>
          </p:spPr>
          <p:txBody>
            <a:bodyPr>
              <a:spAutoFit/>
            </a:bodyPr>
            <a:lstStyle/>
            <a:p>
              <a:pPr>
                <a:spcBef>
                  <a:spcPct val="50000"/>
                </a:spcBef>
              </a:pPr>
              <a:r>
                <a:rPr lang="zh-CN" altLang="en-US"/>
                <a:t>内存低端</a:t>
              </a:r>
              <a:endParaRPr lang="zh-CN" altLang="en-US"/>
            </a:p>
          </p:txBody>
        </p:sp>
        <p:sp>
          <p:nvSpPr>
            <p:cNvPr id="36875" name="Text Box 11"/>
            <p:cNvSpPr txBox="1">
              <a:spLocks noChangeArrowheads="1"/>
            </p:cNvSpPr>
            <p:nvPr/>
          </p:nvSpPr>
          <p:spPr bwMode="auto">
            <a:xfrm>
              <a:off x="1157" y="2523"/>
              <a:ext cx="907" cy="288"/>
            </a:xfrm>
            <a:prstGeom prst="rect">
              <a:avLst/>
            </a:prstGeom>
            <a:noFill/>
            <a:ln w="9525">
              <a:noFill/>
              <a:miter lim="800000"/>
            </a:ln>
          </p:spPr>
          <p:txBody>
            <a:bodyPr>
              <a:spAutoFit/>
            </a:bodyPr>
            <a:lstStyle/>
            <a:p>
              <a:pPr>
                <a:spcBef>
                  <a:spcPct val="50000"/>
                </a:spcBef>
              </a:pPr>
              <a:r>
                <a:rPr lang="zh-CN" altLang="en-US"/>
                <a:t>内存高端</a:t>
              </a:r>
              <a:endParaRPr lang="zh-CN" altLang="en-US"/>
            </a:p>
          </p:txBody>
        </p:sp>
        <p:sp>
          <p:nvSpPr>
            <p:cNvPr id="36876" name="Line 12"/>
            <p:cNvSpPr>
              <a:spLocks noChangeShapeType="1"/>
            </p:cNvSpPr>
            <p:nvPr/>
          </p:nvSpPr>
          <p:spPr bwMode="auto">
            <a:xfrm>
              <a:off x="2245" y="1253"/>
              <a:ext cx="0" cy="1905"/>
            </a:xfrm>
            <a:prstGeom prst="line">
              <a:avLst/>
            </a:prstGeom>
            <a:noFill/>
            <a:ln w="9525">
              <a:solidFill>
                <a:schemeClr val="tx1"/>
              </a:solidFill>
              <a:round/>
            </a:ln>
          </p:spPr>
          <p:txBody>
            <a:bodyPr/>
            <a:lstStyle/>
            <a:p>
              <a:endParaRPr lang="zh-CN" altLang="en-US"/>
            </a:p>
          </p:txBody>
        </p:sp>
        <p:sp>
          <p:nvSpPr>
            <p:cNvPr id="36877" name="Line 13"/>
            <p:cNvSpPr>
              <a:spLocks noChangeShapeType="1"/>
            </p:cNvSpPr>
            <p:nvPr/>
          </p:nvSpPr>
          <p:spPr bwMode="auto">
            <a:xfrm>
              <a:off x="3379" y="1253"/>
              <a:ext cx="0" cy="1905"/>
            </a:xfrm>
            <a:prstGeom prst="line">
              <a:avLst/>
            </a:prstGeom>
            <a:noFill/>
            <a:ln w="9525">
              <a:solidFill>
                <a:schemeClr val="tx1"/>
              </a:solidFill>
              <a:round/>
            </a:ln>
          </p:spPr>
          <p:txBody>
            <a:bodyPr/>
            <a:lstStyle/>
            <a:p>
              <a:endParaRPr lang="zh-CN" altLang="en-US"/>
            </a:p>
          </p:txBody>
        </p:sp>
        <p:sp>
          <p:nvSpPr>
            <p:cNvPr id="36878" name="Text Box 14"/>
            <p:cNvSpPr txBox="1">
              <a:spLocks noChangeArrowheads="1"/>
            </p:cNvSpPr>
            <p:nvPr/>
          </p:nvSpPr>
          <p:spPr bwMode="auto">
            <a:xfrm>
              <a:off x="2245" y="2931"/>
              <a:ext cx="1134" cy="288"/>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36879" name="Text Box 15"/>
            <p:cNvSpPr txBox="1">
              <a:spLocks noChangeArrowheads="1"/>
            </p:cNvSpPr>
            <p:nvPr/>
          </p:nvSpPr>
          <p:spPr bwMode="auto">
            <a:xfrm>
              <a:off x="2245" y="1253"/>
              <a:ext cx="1134" cy="288"/>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36880" name="Line 16"/>
            <p:cNvSpPr>
              <a:spLocks noChangeShapeType="1"/>
            </p:cNvSpPr>
            <p:nvPr/>
          </p:nvSpPr>
          <p:spPr bwMode="auto">
            <a:xfrm>
              <a:off x="1610" y="1842"/>
              <a:ext cx="0" cy="681"/>
            </a:xfrm>
            <a:prstGeom prst="line">
              <a:avLst/>
            </a:prstGeom>
            <a:noFill/>
            <a:ln w="57150">
              <a:solidFill>
                <a:schemeClr val="tx1"/>
              </a:solidFill>
              <a:round/>
              <a:tailEnd type="triangle" w="med" len="med"/>
            </a:ln>
          </p:spPr>
          <p:txBody>
            <a:bodyPr/>
            <a:lstStyle/>
            <a:p>
              <a:endParaRPr lang="zh-CN" altLang="en-US"/>
            </a:p>
          </p:txBody>
        </p:sp>
        <p:sp>
          <p:nvSpPr>
            <p:cNvPr id="36881" name="Line 17"/>
            <p:cNvSpPr>
              <a:spLocks noChangeShapeType="1"/>
            </p:cNvSpPr>
            <p:nvPr/>
          </p:nvSpPr>
          <p:spPr bwMode="auto">
            <a:xfrm flipV="1">
              <a:off x="3878" y="1888"/>
              <a:ext cx="0" cy="590"/>
            </a:xfrm>
            <a:prstGeom prst="line">
              <a:avLst/>
            </a:prstGeom>
            <a:noFill/>
            <a:ln w="57150">
              <a:solidFill>
                <a:schemeClr val="tx1"/>
              </a:solidFill>
              <a:round/>
              <a:tailEnd type="triangle" w="med" len="me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5067588" y="6047606"/>
            <a:ext cx="510911" cy="450056"/>
          </a:xfrm>
        </p:spPr>
        <p:txBody>
          <a:bodyPr/>
          <a:lstStyle/>
          <a:p>
            <a:fld id="{FB72DFFF-1124-4A97-ACB2-F30B7C034DC1}" type="slidenum">
              <a:rPr lang="zh-CN" altLang="en-US" smtClean="0"/>
            </a:fld>
            <a:endParaRPr lang="en-US" altLang="zh-CN"/>
          </a:p>
        </p:txBody>
      </p:sp>
      <p:sp>
        <p:nvSpPr>
          <p:cNvPr id="7" name="标题 6"/>
          <p:cNvSpPr>
            <a:spLocks noGrp="1"/>
          </p:cNvSpPr>
          <p:nvPr>
            <p:ph type="title"/>
          </p:nvPr>
        </p:nvSpPr>
        <p:spPr/>
        <p:txBody>
          <a:bodyPr/>
          <a:lstStyle/>
          <a:p>
            <a:r>
              <a:rPr lang="zh-CN" altLang="en-US" smtClean="0"/>
              <a:t>缓冲区溢出原理</a:t>
            </a:r>
            <a:endParaRPr lang="zh-CN" altLang="en-US"/>
          </a:p>
        </p:txBody>
      </p:sp>
      <p:sp>
        <p:nvSpPr>
          <p:cNvPr id="5" name="Rectangle 2"/>
          <p:cNvSpPr txBox="1">
            <a:spLocks noChangeArrowheads="1"/>
          </p:cNvSpPr>
          <p:nvPr/>
        </p:nvSpPr>
        <p:spPr>
          <a:xfrm>
            <a:off x="-36512" y="1772816"/>
            <a:ext cx="2376264" cy="4655988"/>
          </a:xfrm>
          <a:prstGeom prst="rect">
            <a:avLst/>
          </a:prstGeom>
        </p:spPr>
        <p:style>
          <a:lnRef idx="2">
            <a:schemeClr val="accent6"/>
          </a:lnRef>
          <a:fillRef idx="1">
            <a:schemeClr val="lt1"/>
          </a:fillRef>
          <a:effectRef idx="0">
            <a:schemeClr val="accent6"/>
          </a:effectRef>
          <a:fontRef idx="minor">
            <a:schemeClr val="dk1"/>
          </a:fontRef>
        </p:style>
        <p:txBody>
          <a:bodyPr vert="horz">
            <a:normAutofit lnSpcReduction="10000"/>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3200" kern="1200">
                <a:solidFill>
                  <a:schemeClr val="dk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800" kern="1200">
                <a:solidFill>
                  <a:schemeClr val="bg2">
                    <a:lumMod val="25000"/>
                  </a:schemeClr>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4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dk1"/>
                </a:solidFill>
                <a:latin typeface="+mn-lt"/>
                <a:ea typeface="+mn-ea"/>
                <a:cs typeface="+mn-cs"/>
              </a:defRPr>
            </a:lvl9pPr>
          </a:lstStyle>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void fun(int);</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int main(void) {</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    …… </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    fun(1);</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    ……</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    return 0;</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void  fun(int para) {</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    char buffer_a[8];</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    char buffer_b[8];</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    ……</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a:latin typeface="Times New Roman" panose="02020603050405020304" pitchFamily="18" charset="0"/>
                <a:cs typeface="Times New Roman" panose="02020603050405020304" pitchFamily="18" charset="0"/>
              </a:rPr>
              <a:t> </a:t>
            </a:r>
            <a:r>
              <a:rPr lang="en-US" altLang="zh-CN" sz="2000" smtClean="0">
                <a:latin typeface="Times New Roman" panose="02020603050405020304" pitchFamily="18" charset="0"/>
                <a:cs typeface="Times New Roman" panose="02020603050405020304" pitchFamily="18" charset="0"/>
              </a:rPr>
              <a:t>   return 0;</a:t>
            </a:r>
            <a:endParaRPr lang="en-US" altLang="zh-CN" sz="2000" smtClean="0">
              <a:latin typeface="Times New Roman" panose="02020603050405020304" pitchFamily="18" charset="0"/>
              <a:cs typeface="Times New Roman" panose="02020603050405020304" pitchFamily="18" charset="0"/>
            </a:endParaRPr>
          </a:p>
          <a:p>
            <a:pPr marL="109855" indent="0" fontAlgn="auto">
              <a:buFont typeface="Wingdings 3" panose="05040102010807070707"/>
              <a:buNone/>
            </a:pPr>
            <a:r>
              <a:rPr lang="en-US" altLang="zh-CN" sz="2000" smtClean="0">
                <a:latin typeface="Times New Roman" panose="02020603050405020304" pitchFamily="18" charset="0"/>
                <a:cs typeface="Times New Roman" panose="02020603050405020304" pitchFamily="18" charset="0"/>
              </a:rPr>
              <a:t>}</a:t>
            </a:r>
            <a:endParaRPr lang="zh-CN" altLang="en-US" sz="2000" smtClean="0">
              <a:latin typeface="Times New Roman" panose="02020603050405020304" pitchFamily="18" charset="0"/>
              <a:cs typeface="Times New Roman" panose="02020603050405020304" pitchFamily="18" charset="0"/>
            </a:endParaRPr>
          </a:p>
        </p:txBody>
      </p:sp>
      <p:sp>
        <p:nvSpPr>
          <p:cNvPr id="13" name="Rectangle 4"/>
          <p:cNvSpPr>
            <a:spLocks noChangeArrowheads="1"/>
          </p:cNvSpPr>
          <p:nvPr/>
        </p:nvSpPr>
        <p:spPr bwMode="auto">
          <a:xfrm>
            <a:off x="5074443" y="2466926"/>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buffer_a</a:t>
            </a:r>
            <a:endParaRPr lang="zh-CN" altLang="en-US" sz="2000"/>
          </a:p>
        </p:txBody>
      </p:sp>
      <p:sp>
        <p:nvSpPr>
          <p:cNvPr id="14" name="Rectangle 5"/>
          <p:cNvSpPr>
            <a:spLocks noChangeArrowheads="1"/>
          </p:cNvSpPr>
          <p:nvPr/>
        </p:nvSpPr>
        <p:spPr bwMode="auto">
          <a:xfrm>
            <a:off x="5074443" y="2971751"/>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EBP(main)</a:t>
            </a:r>
            <a:endParaRPr lang="zh-CN" altLang="en-US" sz="2000"/>
          </a:p>
        </p:txBody>
      </p:sp>
      <p:sp>
        <p:nvSpPr>
          <p:cNvPr id="15" name="Rectangle 6"/>
          <p:cNvSpPr>
            <a:spLocks noChangeArrowheads="1"/>
          </p:cNvSpPr>
          <p:nvPr/>
        </p:nvSpPr>
        <p:spPr bwMode="auto">
          <a:xfrm>
            <a:off x="5074443" y="3474988"/>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fun</a:t>
            </a:r>
            <a:r>
              <a:rPr lang="zh-CN" altLang="en-US" sz="2000" smtClean="0"/>
              <a:t>返回地址</a:t>
            </a:r>
            <a:r>
              <a:rPr lang="en-US" altLang="zh-CN" sz="2000" smtClean="0"/>
              <a:t>ret</a:t>
            </a:r>
            <a:endParaRPr lang="zh-CN" altLang="en-US" sz="2000"/>
          </a:p>
        </p:txBody>
      </p:sp>
      <p:sp>
        <p:nvSpPr>
          <p:cNvPr id="16" name="Rectangle 7"/>
          <p:cNvSpPr>
            <a:spLocks noChangeArrowheads="1"/>
          </p:cNvSpPr>
          <p:nvPr/>
        </p:nvSpPr>
        <p:spPr bwMode="auto">
          <a:xfrm>
            <a:off x="5074443" y="3979813"/>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a:t>fun</a:t>
            </a:r>
            <a:r>
              <a:rPr lang="zh-CN" altLang="en-US" sz="2000"/>
              <a:t>参数</a:t>
            </a:r>
            <a:r>
              <a:rPr lang="en-US" altLang="zh-CN" sz="2000"/>
              <a:t>1</a:t>
            </a:r>
            <a:endParaRPr lang="zh-CN" altLang="en-US" sz="2000"/>
          </a:p>
        </p:txBody>
      </p:sp>
      <p:sp>
        <p:nvSpPr>
          <p:cNvPr id="18" name="Text Box 9"/>
          <p:cNvSpPr txBox="1">
            <a:spLocks noChangeArrowheads="1"/>
          </p:cNvSpPr>
          <p:nvPr/>
        </p:nvSpPr>
        <p:spPr bwMode="auto">
          <a:xfrm>
            <a:off x="7007919" y="5045114"/>
            <a:ext cx="1308497"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EBP(m)</a:t>
            </a:r>
            <a:endParaRPr lang="zh-CN" altLang="en-US" sz="2000" b="1">
              <a:latin typeface="Times New Roman" panose="02020603050405020304" pitchFamily="18" charset="0"/>
              <a:cs typeface="Times New Roman" panose="02020603050405020304" pitchFamily="18" charset="0"/>
            </a:endParaRPr>
          </a:p>
        </p:txBody>
      </p:sp>
      <p:sp>
        <p:nvSpPr>
          <p:cNvPr id="21" name="Line 12"/>
          <p:cNvSpPr>
            <a:spLocks noChangeShapeType="1"/>
          </p:cNvSpPr>
          <p:nvPr/>
        </p:nvSpPr>
        <p:spPr bwMode="auto">
          <a:xfrm flipH="1">
            <a:off x="5074443" y="1628800"/>
            <a:ext cx="1588" cy="4439666"/>
          </a:xfrm>
          <a:prstGeom prst="line">
            <a:avLst/>
          </a:prstGeom>
          <a:noFill/>
          <a:ln w="9525">
            <a:solidFill>
              <a:schemeClr val="tx1"/>
            </a:solidFill>
            <a:round/>
          </a:ln>
        </p:spPr>
        <p:txBody>
          <a:bodyPr/>
          <a:lstStyle/>
          <a:p>
            <a:endParaRPr lang="zh-CN" altLang="en-US"/>
          </a:p>
        </p:txBody>
      </p:sp>
      <p:sp>
        <p:nvSpPr>
          <p:cNvPr id="22" name="Line 13"/>
          <p:cNvSpPr>
            <a:spLocks noChangeShapeType="1"/>
          </p:cNvSpPr>
          <p:nvPr/>
        </p:nvSpPr>
        <p:spPr bwMode="auto">
          <a:xfrm>
            <a:off x="6874643" y="1628800"/>
            <a:ext cx="0" cy="4439666"/>
          </a:xfrm>
          <a:prstGeom prst="line">
            <a:avLst/>
          </a:prstGeom>
          <a:noFill/>
          <a:ln w="9525">
            <a:solidFill>
              <a:schemeClr val="tx1"/>
            </a:solidFill>
            <a:round/>
          </a:ln>
        </p:spPr>
        <p:txBody>
          <a:bodyPr/>
          <a:lstStyle/>
          <a:p>
            <a:endParaRPr lang="zh-CN" altLang="en-US"/>
          </a:p>
        </p:txBody>
      </p:sp>
      <p:sp>
        <p:nvSpPr>
          <p:cNvPr id="23" name="Text Box 14"/>
          <p:cNvSpPr txBox="1">
            <a:spLocks noChangeArrowheads="1"/>
          </p:cNvSpPr>
          <p:nvPr/>
        </p:nvSpPr>
        <p:spPr bwMode="auto">
          <a:xfrm>
            <a:off x="5076031" y="5492080"/>
            <a:ext cx="1800225" cy="457200"/>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24" name="Text Box 15"/>
          <p:cNvSpPr txBox="1">
            <a:spLocks noChangeArrowheads="1"/>
          </p:cNvSpPr>
          <p:nvPr/>
        </p:nvSpPr>
        <p:spPr bwMode="auto">
          <a:xfrm>
            <a:off x="5076031" y="1484784"/>
            <a:ext cx="1800225" cy="457200"/>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27" name="Rectangle 7"/>
          <p:cNvSpPr>
            <a:spLocks noChangeArrowheads="1"/>
          </p:cNvSpPr>
          <p:nvPr/>
        </p:nvSpPr>
        <p:spPr bwMode="auto">
          <a:xfrm>
            <a:off x="5076031" y="4988793"/>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xxxxx</a:t>
            </a:r>
            <a:endParaRPr lang="zh-CN" altLang="en-US" sz="2000"/>
          </a:p>
        </p:txBody>
      </p:sp>
      <p:sp>
        <p:nvSpPr>
          <p:cNvPr id="29" name="Rectangle 2"/>
          <p:cNvSpPr txBox="1">
            <a:spLocks noChangeArrowheads="1"/>
          </p:cNvSpPr>
          <p:nvPr/>
        </p:nvSpPr>
        <p:spPr>
          <a:xfrm>
            <a:off x="2411760" y="1772816"/>
            <a:ext cx="2376264" cy="4655988"/>
          </a:xfrm>
          <a:prstGeom prst="rect">
            <a:avLst/>
          </a:prstGeom>
        </p:spPr>
        <p:style>
          <a:lnRef idx="2">
            <a:schemeClr val="accent6"/>
          </a:lnRef>
          <a:fillRef idx="1">
            <a:schemeClr val="lt1"/>
          </a:fillRef>
          <a:effectRef idx="0">
            <a:schemeClr val="accent6"/>
          </a:effectRef>
          <a:fontRef idx="minor">
            <a:schemeClr val="dk1"/>
          </a:fontRef>
        </p:style>
        <p:txBody>
          <a:bodyPr vert="horz">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3200" kern="1200">
                <a:solidFill>
                  <a:schemeClr val="dk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800" kern="1200">
                <a:solidFill>
                  <a:schemeClr val="bg2">
                    <a:lumMod val="25000"/>
                  </a:schemeClr>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4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dk1"/>
                </a:solidFill>
                <a:latin typeface="+mn-lt"/>
                <a:ea typeface="+mn-ea"/>
                <a:cs typeface="+mn-cs"/>
              </a:defRPr>
            </a:lvl9pPr>
          </a:lstStyle>
          <a:p>
            <a:pPr marL="0" indent="0">
              <a:spcBef>
                <a:spcPct val="0"/>
              </a:spcBef>
              <a:spcAft>
                <a:spcPct val="0"/>
              </a:spcAft>
              <a:buClrTx/>
              <a:buSzTx/>
              <a:buNone/>
            </a:pPr>
            <a:r>
              <a:rPr lang="zh-CN" altLang="en-US" sz="2000" b="1" smtClean="0">
                <a:solidFill>
                  <a:schemeClr val="tx1"/>
                </a:solidFill>
                <a:latin typeface="Times New Roman" panose="02020603050405020304" pitchFamily="18" charset="0"/>
                <a:ea typeface="宋体" pitchFamily="2" charset="-122"/>
              </a:rPr>
              <a:t>堆栈操作</a:t>
            </a:r>
            <a:endParaRPr lang="en-US" altLang="zh-CN" sz="2000" b="1" smtClean="0">
              <a:solidFill>
                <a:schemeClr val="tx1"/>
              </a:solidFill>
              <a:latin typeface="Times New Roman" panose="02020603050405020304" pitchFamily="18" charset="0"/>
              <a:ea typeface="宋体" pitchFamily="2" charset="-122"/>
            </a:endParaRPr>
          </a:p>
          <a:p>
            <a:pPr marL="342900" indent="-342900">
              <a:spcBef>
                <a:spcPct val="0"/>
              </a:spcBef>
              <a:spcAft>
                <a:spcPct val="0"/>
              </a:spcAft>
              <a:buClrTx/>
              <a:buSzTx/>
            </a:pPr>
            <a:r>
              <a:rPr lang="en-US" altLang="zh-CN" sz="2000" b="1" smtClean="0">
                <a:solidFill>
                  <a:schemeClr val="tx1"/>
                </a:solidFill>
                <a:latin typeface="Times New Roman" panose="02020603050405020304" pitchFamily="18" charset="0"/>
                <a:ea typeface="宋体" pitchFamily="2" charset="-122"/>
              </a:rPr>
              <a:t>1</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main</a:t>
            </a:r>
            <a:r>
              <a:rPr lang="zh-CN" altLang="en-US" sz="2000" b="1" smtClean="0">
                <a:solidFill>
                  <a:schemeClr val="tx1"/>
                </a:solidFill>
                <a:latin typeface="Times New Roman" panose="02020603050405020304" pitchFamily="18" charset="0"/>
                <a:ea typeface="宋体" pitchFamily="2" charset="-122"/>
              </a:rPr>
              <a:t>压</a:t>
            </a:r>
            <a:r>
              <a:rPr lang="en-US" altLang="zh-CN" sz="2000" b="1" smtClean="0">
                <a:solidFill>
                  <a:schemeClr val="tx1"/>
                </a:solidFill>
                <a:latin typeface="Times New Roman" panose="02020603050405020304" pitchFamily="18" charset="0"/>
                <a:ea typeface="宋体" pitchFamily="2" charset="-122"/>
              </a:rPr>
              <a:t>fun</a:t>
            </a:r>
            <a:r>
              <a:rPr lang="zh-CN" altLang="en-US" sz="2000" b="1" smtClean="0">
                <a:solidFill>
                  <a:schemeClr val="tx1"/>
                </a:solidFill>
                <a:latin typeface="Times New Roman" panose="02020603050405020304" pitchFamily="18" charset="0"/>
                <a:ea typeface="宋体" pitchFamily="2" charset="-122"/>
              </a:rPr>
              <a:t>参数</a:t>
            </a:r>
            <a:r>
              <a:rPr lang="en-US" altLang="zh-CN" sz="2000" b="1" smtClean="0">
                <a:solidFill>
                  <a:schemeClr val="tx1"/>
                </a:solidFill>
                <a:latin typeface="Times New Roman" panose="02020603050405020304" pitchFamily="18" charset="0"/>
                <a:ea typeface="宋体" pitchFamily="2" charset="-122"/>
              </a:rPr>
              <a:t>1</a:t>
            </a:r>
            <a:r>
              <a:rPr lang="zh-CN" altLang="en-US" sz="2000" b="1" smtClean="0">
                <a:solidFill>
                  <a:schemeClr val="tx1"/>
                </a:solidFill>
                <a:latin typeface="Times New Roman" panose="02020603050405020304" pitchFamily="18" charset="0"/>
                <a:ea typeface="宋体" pitchFamily="2" charset="-122"/>
              </a:rPr>
              <a:t>；</a:t>
            </a:r>
            <a:endParaRPr lang="en-US" altLang="zh-CN" sz="2000" b="1" smtClean="0">
              <a:solidFill>
                <a:schemeClr val="tx1"/>
              </a:solidFill>
              <a:latin typeface="Times New Roman" panose="02020603050405020304" pitchFamily="18" charset="0"/>
              <a:ea typeface="宋体" pitchFamily="2" charset="-122"/>
            </a:endParaRPr>
          </a:p>
          <a:p>
            <a:pPr marL="342900" indent="-342900">
              <a:spcBef>
                <a:spcPct val="0"/>
              </a:spcBef>
              <a:spcAft>
                <a:spcPct val="0"/>
              </a:spcAft>
              <a:buClrTx/>
              <a:buSzTx/>
            </a:pPr>
            <a:r>
              <a:rPr lang="en-US" altLang="zh-CN" sz="2000" b="1">
                <a:solidFill>
                  <a:prstClr val="black"/>
                </a:solidFill>
                <a:latin typeface="Times New Roman" panose="02020603050405020304" pitchFamily="18" charset="0"/>
                <a:ea typeface="宋体" pitchFamily="2" charset="-122"/>
              </a:rPr>
              <a:t>2</a:t>
            </a:r>
            <a:r>
              <a:rPr lang="zh-CN" altLang="en-US" sz="2000" b="1">
                <a:solidFill>
                  <a:prstClr val="black"/>
                </a:solidFill>
                <a:latin typeface="Times New Roman" panose="02020603050405020304" pitchFamily="18" charset="0"/>
                <a:ea typeface="宋体" pitchFamily="2" charset="-122"/>
              </a:rPr>
              <a:t>、</a:t>
            </a:r>
            <a:r>
              <a:rPr lang="en-US" altLang="zh-CN" sz="2000" b="1">
                <a:solidFill>
                  <a:prstClr val="black"/>
                </a:solidFill>
                <a:latin typeface="Times New Roman" panose="02020603050405020304" pitchFamily="18" charset="0"/>
                <a:ea typeface="宋体" pitchFamily="2" charset="-122"/>
              </a:rPr>
              <a:t>main</a:t>
            </a:r>
            <a:r>
              <a:rPr lang="zh-CN" altLang="en-US" sz="2000" b="1">
                <a:solidFill>
                  <a:prstClr val="black"/>
                </a:solidFill>
                <a:latin typeface="Times New Roman" panose="02020603050405020304" pitchFamily="18" charset="0"/>
                <a:ea typeface="宋体" pitchFamily="2" charset="-122"/>
              </a:rPr>
              <a:t>调用</a:t>
            </a:r>
            <a:r>
              <a:rPr lang="en-US" altLang="zh-CN" sz="2000" b="1">
                <a:solidFill>
                  <a:prstClr val="black"/>
                </a:solidFill>
                <a:latin typeface="Times New Roman" panose="02020603050405020304" pitchFamily="18" charset="0"/>
                <a:ea typeface="宋体" pitchFamily="2" charset="-122"/>
              </a:rPr>
              <a:t>fun</a:t>
            </a:r>
            <a:r>
              <a:rPr lang="zh-CN" altLang="en-US" sz="2000" b="1">
                <a:solidFill>
                  <a:prstClr val="black"/>
                </a:solidFill>
                <a:latin typeface="Times New Roman" panose="02020603050405020304" pitchFamily="18" charset="0"/>
                <a:ea typeface="宋体" pitchFamily="2" charset="-122"/>
              </a:rPr>
              <a:t>，压返回</a:t>
            </a:r>
            <a:r>
              <a:rPr lang="zh-CN" altLang="en-US" sz="2000" b="1" smtClean="0">
                <a:solidFill>
                  <a:prstClr val="black"/>
                </a:solidFill>
                <a:latin typeface="Times New Roman" panose="02020603050405020304" pitchFamily="18" charset="0"/>
                <a:ea typeface="宋体" pitchFamily="2" charset="-122"/>
              </a:rPr>
              <a:t>地址；</a:t>
            </a:r>
            <a:endParaRPr lang="en-US" altLang="zh-CN" sz="2000" b="1" smtClean="0">
              <a:solidFill>
                <a:prstClr val="black"/>
              </a:solidFill>
              <a:latin typeface="Times New Roman" panose="02020603050405020304" pitchFamily="18" charset="0"/>
              <a:ea typeface="宋体" pitchFamily="2" charset="-122"/>
            </a:endParaRPr>
          </a:p>
          <a:p>
            <a:pPr marL="342900" indent="-342900">
              <a:spcBef>
                <a:spcPct val="0"/>
              </a:spcBef>
              <a:spcAft>
                <a:spcPct val="0"/>
              </a:spcAft>
              <a:buClrTx/>
              <a:buSzTx/>
            </a:pPr>
            <a:r>
              <a:rPr lang="en-US" altLang="zh-CN" sz="2000" b="1">
                <a:solidFill>
                  <a:schemeClr val="tx1"/>
                </a:solidFill>
                <a:latin typeface="Times New Roman" panose="02020603050405020304" pitchFamily="18" charset="0"/>
                <a:ea typeface="宋体" pitchFamily="2" charset="-122"/>
              </a:rPr>
              <a:t>3</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fun</a:t>
            </a:r>
            <a:r>
              <a:rPr lang="zh-CN" altLang="en-US" sz="2000" b="1">
                <a:solidFill>
                  <a:schemeClr val="tx1"/>
                </a:solidFill>
                <a:latin typeface="Times New Roman" panose="02020603050405020304" pitchFamily="18" charset="0"/>
                <a:ea typeface="宋体" pitchFamily="2" charset="-122"/>
              </a:rPr>
              <a:t>压</a:t>
            </a:r>
            <a:r>
              <a:rPr lang="en-US" altLang="zh-CN" sz="2000" b="1">
                <a:solidFill>
                  <a:schemeClr val="tx1"/>
                </a:solidFill>
                <a:latin typeface="Times New Roman" panose="02020603050405020304" pitchFamily="18" charset="0"/>
                <a:ea typeface="宋体" pitchFamily="2" charset="-122"/>
              </a:rPr>
              <a:t>main</a:t>
            </a:r>
            <a:r>
              <a:rPr lang="zh-CN" altLang="en-US" sz="2000" b="1">
                <a:solidFill>
                  <a:schemeClr val="tx1"/>
                </a:solidFill>
                <a:latin typeface="Times New Roman" panose="02020603050405020304" pitchFamily="18" charset="0"/>
                <a:ea typeface="宋体" pitchFamily="2" charset="-122"/>
              </a:rPr>
              <a:t>基址指针值，</a:t>
            </a:r>
            <a:endParaRPr lang="en-US" altLang="zh-CN" sz="2000" b="1">
              <a:solidFill>
                <a:schemeClr val="tx1"/>
              </a:solidFill>
              <a:latin typeface="Times New Roman" panose="02020603050405020304" pitchFamily="18" charset="0"/>
              <a:ea typeface="宋体" pitchFamily="2" charset="-122"/>
            </a:endParaRPr>
          </a:p>
          <a:p>
            <a:pPr marL="342900" indent="-342900">
              <a:spcBef>
                <a:spcPct val="0"/>
              </a:spcBef>
              <a:spcAft>
                <a:spcPct val="0"/>
              </a:spcAft>
              <a:buClrTx/>
              <a:buSzTx/>
            </a:pPr>
            <a:r>
              <a:rPr lang="zh-CN" altLang="en-US" sz="2000" b="1">
                <a:solidFill>
                  <a:schemeClr val="tx1"/>
                </a:solidFill>
                <a:latin typeface="Times New Roman" panose="02020603050405020304" pitchFamily="18" charset="0"/>
                <a:ea typeface="宋体" pitchFamily="2" charset="-122"/>
              </a:rPr>
              <a:t>同时将</a:t>
            </a:r>
            <a:r>
              <a:rPr lang="en-US" altLang="zh-CN" sz="2000" b="1">
                <a:solidFill>
                  <a:schemeClr val="tx1"/>
                </a:solidFill>
                <a:latin typeface="Times New Roman" panose="02020603050405020304" pitchFamily="18" charset="0"/>
                <a:ea typeface="宋体" pitchFamily="2" charset="-122"/>
              </a:rPr>
              <a:t>EBP</a:t>
            </a:r>
            <a:r>
              <a:rPr lang="zh-CN" altLang="en-US" sz="2000" b="1">
                <a:solidFill>
                  <a:schemeClr val="tx1"/>
                </a:solidFill>
                <a:latin typeface="Times New Roman" panose="02020603050405020304" pitchFamily="18" charset="0"/>
                <a:ea typeface="宋体" pitchFamily="2" charset="-122"/>
              </a:rPr>
              <a:t>指向</a:t>
            </a:r>
            <a:r>
              <a:rPr lang="en-US" altLang="zh-CN" sz="2000" b="1" smtClean="0">
                <a:solidFill>
                  <a:schemeClr val="tx1"/>
                </a:solidFill>
                <a:latin typeface="Times New Roman" panose="02020603050405020304" pitchFamily="18" charset="0"/>
                <a:ea typeface="宋体" pitchFamily="2" charset="-122"/>
              </a:rPr>
              <a:t>ESP</a:t>
            </a:r>
            <a:r>
              <a:rPr lang="zh-CN" altLang="en-US" sz="2000" b="1" smtClean="0">
                <a:solidFill>
                  <a:schemeClr val="tx1"/>
                </a:solidFill>
                <a:latin typeface="Times New Roman" panose="02020603050405020304" pitchFamily="18" charset="0"/>
                <a:ea typeface="宋体" pitchFamily="2" charset="-122"/>
              </a:rPr>
              <a:t>；</a:t>
            </a:r>
            <a:endParaRPr lang="en-US" altLang="zh-CN" sz="2000" b="1" smtClean="0">
              <a:solidFill>
                <a:schemeClr val="tx1"/>
              </a:solidFill>
              <a:latin typeface="Times New Roman" panose="02020603050405020304" pitchFamily="18" charset="0"/>
              <a:ea typeface="宋体" pitchFamily="2" charset="-122"/>
            </a:endParaRPr>
          </a:p>
          <a:p>
            <a:pPr marL="342900" indent="-342900">
              <a:spcBef>
                <a:spcPct val="0"/>
              </a:spcBef>
              <a:spcAft>
                <a:spcPct val="0"/>
              </a:spcAft>
              <a:buClrTx/>
              <a:buSzTx/>
            </a:pPr>
            <a:r>
              <a:rPr lang="en-US" altLang="zh-CN" sz="2000" b="1">
                <a:solidFill>
                  <a:schemeClr val="tx1"/>
                </a:solidFill>
                <a:latin typeface="Times New Roman" panose="02020603050405020304" pitchFamily="18" charset="0"/>
                <a:ea typeface="宋体" pitchFamily="2" charset="-122"/>
              </a:rPr>
              <a:t>4</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fun</a:t>
            </a:r>
            <a:r>
              <a:rPr lang="zh-CN" altLang="en-US" sz="2000" b="1">
                <a:solidFill>
                  <a:schemeClr val="tx1"/>
                </a:solidFill>
                <a:latin typeface="Times New Roman" panose="02020603050405020304" pitchFamily="18" charset="0"/>
                <a:ea typeface="宋体" pitchFamily="2" charset="-122"/>
              </a:rPr>
              <a:t>压局部变量</a:t>
            </a:r>
            <a:endParaRPr lang="zh-CN" altLang="en-US" sz="2000" b="1">
              <a:solidFill>
                <a:schemeClr val="tx1"/>
              </a:solidFill>
              <a:latin typeface="Times New Roman" panose="02020603050405020304" pitchFamily="18" charset="0"/>
              <a:ea typeface="宋体" pitchFamily="2" charset="-122"/>
            </a:endParaRPr>
          </a:p>
          <a:p>
            <a:pPr marL="0" lvl="0" indent="0">
              <a:spcBef>
                <a:spcPct val="0"/>
              </a:spcBef>
              <a:spcAft>
                <a:spcPct val="0"/>
              </a:spcAft>
              <a:buClrTx/>
              <a:buSzTx/>
              <a:buNone/>
            </a:pPr>
            <a:endParaRPr lang="zh-CN" altLang="en-US" sz="2000" b="1">
              <a:solidFill>
                <a:schemeClr val="tx1"/>
              </a:solidFill>
              <a:latin typeface="Times New Roman" panose="02020603050405020304" pitchFamily="18" charset="0"/>
              <a:ea typeface="宋体" pitchFamily="2" charset="-122"/>
            </a:endParaRPr>
          </a:p>
          <a:p>
            <a:pPr marL="0" lvl="0" indent="0">
              <a:spcBef>
                <a:spcPct val="0"/>
              </a:spcBef>
              <a:spcAft>
                <a:spcPct val="0"/>
              </a:spcAft>
              <a:buClrTx/>
              <a:buSzTx/>
              <a:buNone/>
            </a:pPr>
            <a:endParaRPr lang="zh-CN" altLang="en-US" sz="2000" b="1">
              <a:solidFill>
                <a:prstClr val="black"/>
              </a:solidFill>
              <a:latin typeface="Times New Roman" panose="02020603050405020304" pitchFamily="18" charset="0"/>
              <a:ea typeface="宋体" pitchFamily="2" charset="-122"/>
            </a:endParaRPr>
          </a:p>
          <a:p>
            <a:pPr marL="0" lvl="0" indent="0">
              <a:spcBef>
                <a:spcPct val="0"/>
              </a:spcBef>
              <a:spcAft>
                <a:spcPct val="0"/>
              </a:spcAft>
              <a:buClrTx/>
              <a:buSzTx/>
              <a:buNone/>
            </a:pPr>
            <a:endParaRPr lang="zh-CN" altLang="en-US" sz="4000" b="1">
              <a:solidFill>
                <a:schemeClr val="tx1"/>
              </a:solidFill>
              <a:latin typeface="Times New Roman" panose="02020603050405020304" pitchFamily="18" charset="0"/>
              <a:ea typeface="宋体" pitchFamily="2" charset="-122"/>
            </a:endParaRPr>
          </a:p>
        </p:txBody>
      </p:sp>
      <p:sp>
        <p:nvSpPr>
          <p:cNvPr id="30" name="Rectangle 6"/>
          <p:cNvSpPr>
            <a:spLocks noChangeArrowheads="1"/>
          </p:cNvSpPr>
          <p:nvPr/>
        </p:nvSpPr>
        <p:spPr bwMode="auto">
          <a:xfrm>
            <a:off x="5076056" y="4483968"/>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xxxxx</a:t>
            </a:r>
            <a:endParaRPr lang="zh-CN" altLang="en-US" sz="2000"/>
          </a:p>
        </p:txBody>
      </p:sp>
      <p:sp>
        <p:nvSpPr>
          <p:cNvPr id="31" name="Text Box 9"/>
          <p:cNvSpPr txBox="1">
            <a:spLocks noChangeArrowheads="1"/>
          </p:cNvSpPr>
          <p:nvPr/>
        </p:nvSpPr>
        <p:spPr bwMode="auto">
          <a:xfrm>
            <a:off x="7007920" y="3028890"/>
            <a:ext cx="1123038"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EBP(f)</a:t>
            </a:r>
            <a:endParaRPr lang="zh-CN" altLang="en-US" sz="2000" b="1">
              <a:latin typeface="Times New Roman" panose="02020603050405020304" pitchFamily="18" charset="0"/>
              <a:cs typeface="Times New Roman" panose="02020603050405020304" pitchFamily="18" charset="0"/>
            </a:endParaRPr>
          </a:p>
        </p:txBody>
      </p:sp>
      <p:sp>
        <p:nvSpPr>
          <p:cNvPr id="32" name="Rectangle 4"/>
          <p:cNvSpPr>
            <a:spLocks noChangeArrowheads="1"/>
          </p:cNvSpPr>
          <p:nvPr/>
        </p:nvSpPr>
        <p:spPr bwMode="auto">
          <a:xfrm>
            <a:off x="5076056" y="1988071"/>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buffer_b</a:t>
            </a:r>
            <a:endParaRPr lang="zh-CN" altLang="en-US" sz="2000"/>
          </a:p>
        </p:txBody>
      </p:sp>
      <p:sp>
        <p:nvSpPr>
          <p:cNvPr id="34" name="Text Box 8"/>
          <p:cNvSpPr txBox="1">
            <a:spLocks noChangeArrowheads="1"/>
          </p:cNvSpPr>
          <p:nvPr/>
        </p:nvSpPr>
        <p:spPr bwMode="auto">
          <a:xfrm>
            <a:off x="8316416" y="5045114"/>
            <a:ext cx="1110685"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ESP</a:t>
            </a:r>
            <a:endParaRPr lang="zh-CN" altLang="en-US" sz="2000" b="1">
              <a:latin typeface="Times New Roman" panose="02020603050405020304" pitchFamily="18" charset="0"/>
              <a:cs typeface="Times New Roman" panose="02020603050405020304" pitchFamily="18" charset="0"/>
            </a:endParaRPr>
          </a:p>
        </p:txBody>
      </p:sp>
      <p:sp>
        <p:nvSpPr>
          <p:cNvPr id="35" name="Text Box 9"/>
          <p:cNvSpPr txBox="1">
            <a:spLocks noChangeArrowheads="1"/>
          </p:cNvSpPr>
          <p:nvPr/>
        </p:nvSpPr>
        <p:spPr bwMode="auto">
          <a:xfrm>
            <a:off x="8130958" y="3024108"/>
            <a:ext cx="329474"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2000" b="1">
              <a:latin typeface="Times New Roman" panose="02020603050405020304" pitchFamily="18" charset="0"/>
              <a:cs typeface="Times New Roman" panose="02020603050405020304"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0.00416 -0.00255 L -0.00416 -0.07586 " pathEditMode="relative" rAng="0" ptsTypes="AA">
                                      <p:cBhvr>
                                        <p:cTn id="42" dur="2000" fill="hold"/>
                                        <p:tgtEl>
                                          <p:spTgt spid="34"/>
                                        </p:tgtEl>
                                        <p:attrNameLst>
                                          <p:attrName>ppt_x</p:attrName>
                                          <p:attrName>ppt_y</p:attrName>
                                        </p:attrNameLst>
                                      </p:cBhvr>
                                      <p:rCtr x="0" y="-3677"/>
                                    </p:animMotion>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2" nodeType="clickEffect">
                                  <p:stCondLst>
                                    <p:cond delay="0"/>
                                  </p:stCondLst>
                                  <p:childTnLst>
                                    <p:animMotion origin="layout" path="M -0.00416 -0.07586 L -0.00416 -0.1494 " pathEditMode="relative" rAng="0" ptsTypes="AA">
                                      <p:cBhvr>
                                        <p:cTn id="58" dur="2000" fill="hold"/>
                                        <p:tgtEl>
                                          <p:spTgt spid="34"/>
                                        </p:tgtEl>
                                        <p:attrNameLst>
                                          <p:attrName>ppt_x</p:attrName>
                                          <p:attrName>ppt_y</p:attrName>
                                        </p:attrNameLst>
                                      </p:cBhvr>
                                      <p:rCtr x="0" y="-3677"/>
                                    </p:animMotion>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3" nodeType="clickEffect">
                                  <p:stCondLst>
                                    <p:cond delay="0"/>
                                  </p:stCondLst>
                                  <p:childTnLst>
                                    <p:animMotion origin="layout" path="M -0.00416 -0.1494 L -0.00416 -0.22271 " pathEditMode="relative" rAng="0" ptsTypes="AA">
                                      <p:cBhvr>
                                        <p:cTn id="68" dur="2000" fill="hold"/>
                                        <p:tgtEl>
                                          <p:spTgt spid="34"/>
                                        </p:tgtEl>
                                        <p:attrNameLst>
                                          <p:attrName>ppt_x</p:attrName>
                                          <p:attrName>ppt_y</p:attrName>
                                        </p:attrNameLst>
                                      </p:cBhvr>
                                      <p:rCtr x="0" y="-3677"/>
                                    </p:animMotion>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64" presetClass="path" presetSubtype="0" accel="50000" decel="50000" fill="hold" grpId="4" nodeType="clickEffect">
                                  <p:stCondLst>
                                    <p:cond delay="0"/>
                                  </p:stCondLst>
                                  <p:childTnLst>
                                    <p:animMotion origin="layout" path="M -0.00417 -0.22291 L -0.00417 -0.29629 " pathEditMode="relative" rAng="0" ptsTypes="AA">
                                      <p:cBhvr>
                                        <p:cTn id="78" dur="2000" fill="hold"/>
                                        <p:tgtEl>
                                          <p:spTgt spid="34"/>
                                        </p:tgtEl>
                                        <p:attrNameLst>
                                          <p:attrName>ppt_x</p:attrName>
                                          <p:attrName>ppt_y</p:attrName>
                                        </p:attrNameLst>
                                      </p:cBhvr>
                                      <p:rCtr x="0" y="-3681"/>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2.77778E-6 -4.81481E-6 L -0.1724 -0.28587 " pathEditMode="relative" rAng="0" ptsTypes="AA">
                                      <p:cBhvr>
                                        <p:cTn id="82" dur="2000" fill="hold"/>
                                        <p:tgtEl>
                                          <p:spTgt spid="18"/>
                                        </p:tgtEl>
                                        <p:attrNameLst>
                                          <p:attrName>ppt_x</p:attrName>
                                          <p:attrName>ppt_y</p:attrName>
                                        </p:attrNameLst>
                                      </p:cBhvr>
                                      <p:rCtr x="-8628" y="-14306"/>
                                    </p:animMotion>
                                  </p:childTnLst>
                                </p:cTn>
                              </p:par>
                            </p:childTnLst>
                          </p:cTn>
                        </p:par>
                        <p:par>
                          <p:cTn id="83" fill="hold">
                            <p:stCondLst>
                              <p:cond delay="2000"/>
                            </p:stCondLst>
                            <p:childTnLst>
                              <p:par>
                                <p:cTn id="84" presetID="14" presetClass="exit" presetSubtype="10" fill="hold" grpId="2" nodeType="afterEffect">
                                  <p:stCondLst>
                                    <p:cond delay="0"/>
                                  </p:stCondLst>
                                  <p:childTnLst>
                                    <p:animEffect transition="out" filter="randombar(horizontal)">
                                      <p:cBhvr>
                                        <p:cTn id="85" dur="500"/>
                                        <p:tgtEl>
                                          <p:spTgt spid="18"/>
                                        </p:tgtEl>
                                      </p:cBhvr>
                                    </p:animEffect>
                                    <p:set>
                                      <p:cBhvr>
                                        <p:cTn id="86" dur="1" fill="hold">
                                          <p:stCondLst>
                                            <p:cond delay="499"/>
                                          </p:stCondLst>
                                        </p:cTn>
                                        <p:tgtEl>
                                          <p:spTgt spid="18"/>
                                        </p:tgtEl>
                                        <p:attrNameLst>
                                          <p:attrName>style.visibility</p:attrName>
                                        </p:attrNameLst>
                                      </p:cBhvr>
                                      <p:to>
                                        <p:strVal val="hidden"/>
                                      </p:to>
                                    </p:set>
                                  </p:childTnLst>
                                </p:cTn>
                              </p:par>
                            </p:childTnLst>
                          </p:cTn>
                        </p:par>
                        <p:par>
                          <p:cTn id="87" fill="hold">
                            <p:stCondLst>
                              <p:cond delay="2500"/>
                            </p:stCondLst>
                            <p:childTnLst>
                              <p:par>
                                <p:cTn id="88" presetID="10"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500"/>
                                        <p:tgtEl>
                                          <p:spTgt spid="14"/>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fill="hold"/>
                                        <p:tgtEl>
                                          <p:spTgt spid="31"/>
                                        </p:tgtEl>
                                        <p:attrNameLst>
                                          <p:attrName>ppt_x</p:attrName>
                                        </p:attrNameLst>
                                      </p:cBhvr>
                                      <p:tavLst>
                                        <p:tav tm="0">
                                          <p:val>
                                            <p:strVal val="#ppt_x"/>
                                          </p:val>
                                        </p:tav>
                                        <p:tav tm="100000">
                                          <p:val>
                                            <p:strVal val="#ppt_x"/>
                                          </p:val>
                                        </p:tav>
                                      </p:tavLst>
                                    </p:anim>
                                    <p:anim calcmode="lin" valueType="num">
                                      <p:cBhvr additive="base">
                                        <p:cTn id="96" dur="500" fill="hold"/>
                                        <p:tgtEl>
                                          <p:spTgt spid="3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 calcmode="lin" valueType="num">
                                      <p:cBhvr additive="base">
                                        <p:cTn id="99" dur="500" fill="hold"/>
                                        <p:tgtEl>
                                          <p:spTgt spid="35"/>
                                        </p:tgtEl>
                                        <p:attrNameLst>
                                          <p:attrName>ppt_x</p:attrName>
                                        </p:attrNameLst>
                                      </p:cBhvr>
                                      <p:tavLst>
                                        <p:tav tm="0">
                                          <p:val>
                                            <p:strVal val="#ppt_x"/>
                                          </p:val>
                                        </p:tav>
                                        <p:tav tm="100000">
                                          <p:val>
                                            <p:strVal val="#ppt_x"/>
                                          </p:val>
                                        </p:tav>
                                      </p:tavLst>
                                    </p:anim>
                                    <p:anim calcmode="lin" valueType="num">
                                      <p:cBhvr additive="base">
                                        <p:cTn id="10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35"/>
                                        </p:tgtEl>
                                      </p:cBhvr>
                                    </p:animEffect>
                                    <p:set>
                                      <p:cBhvr>
                                        <p:cTn id="105" dur="1" fill="hold">
                                          <p:stCondLst>
                                            <p:cond delay="499"/>
                                          </p:stCondLst>
                                        </p:cTn>
                                        <p:tgtEl>
                                          <p:spTgt spid="35"/>
                                        </p:tgtEl>
                                        <p:attrNameLst>
                                          <p:attrName>style.visibility</p:attrName>
                                        </p:attrNameLst>
                                      </p:cBhvr>
                                      <p:to>
                                        <p:strVal val="hidden"/>
                                      </p:to>
                                    </p:set>
                                  </p:childTnLst>
                                </p:cTn>
                              </p:par>
                            </p:childTnLst>
                          </p:cTn>
                        </p:par>
                        <p:par>
                          <p:cTn id="106" fill="hold">
                            <p:stCondLst>
                              <p:cond delay="500"/>
                            </p:stCondLst>
                            <p:childTnLst>
                              <p:par>
                                <p:cTn id="107" presetID="64" presetClass="path" presetSubtype="0" accel="50000" decel="50000" fill="hold" grpId="5" nodeType="afterEffect">
                                  <p:stCondLst>
                                    <p:cond delay="0"/>
                                  </p:stCondLst>
                                  <p:childTnLst>
                                    <p:animMotion origin="layout" path="M -0.00417 -0.29629 L -0.00417 -0.3699 " pathEditMode="relative" rAng="0" ptsTypes="AA">
                                      <p:cBhvr>
                                        <p:cTn id="108" dur="2000" fill="hold"/>
                                        <p:tgtEl>
                                          <p:spTgt spid="34"/>
                                        </p:tgtEl>
                                        <p:attrNameLst>
                                          <p:attrName>ppt_x</p:attrName>
                                          <p:attrName>ppt_y</p:attrName>
                                        </p:attrNameLst>
                                      </p:cBhvr>
                                      <p:rCtr x="0" y="-3681"/>
                                    </p:animMotion>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3"/>
                                        </p:tgtEl>
                                        <p:attrNameLst>
                                          <p:attrName>style.visibility</p:attrName>
                                        </p:attrNameLst>
                                      </p:cBhvr>
                                      <p:to>
                                        <p:strVal val="visible"/>
                                      </p:to>
                                    </p:set>
                                    <p:anim calcmode="lin" valueType="num">
                                      <p:cBhvr additive="base">
                                        <p:cTn id="113" dur="500" fill="hold"/>
                                        <p:tgtEl>
                                          <p:spTgt spid="13"/>
                                        </p:tgtEl>
                                        <p:attrNameLst>
                                          <p:attrName>ppt_x</p:attrName>
                                        </p:attrNameLst>
                                      </p:cBhvr>
                                      <p:tavLst>
                                        <p:tav tm="0">
                                          <p:val>
                                            <p:strVal val="#ppt_x"/>
                                          </p:val>
                                        </p:tav>
                                        <p:tav tm="100000">
                                          <p:val>
                                            <p:strVal val="#ppt_x"/>
                                          </p:val>
                                        </p:tav>
                                      </p:tavLst>
                                    </p:anim>
                                    <p:anim calcmode="lin" valueType="num">
                                      <p:cBhvr additive="base">
                                        <p:cTn id="1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64" presetClass="path" presetSubtype="0" accel="50000" decel="50000" fill="hold" grpId="6" nodeType="clickEffect">
                                  <p:stCondLst>
                                    <p:cond delay="0"/>
                                  </p:stCondLst>
                                  <p:childTnLst>
                                    <p:animMotion origin="layout" path="M -0.00417 -0.3699 L -0.00417 -0.44328 " pathEditMode="relative" rAng="0" ptsTypes="AA">
                                      <p:cBhvr>
                                        <p:cTn id="118" dur="2000" fill="hold"/>
                                        <p:tgtEl>
                                          <p:spTgt spid="34"/>
                                        </p:tgtEl>
                                        <p:attrNameLst>
                                          <p:attrName>ppt_x</p:attrName>
                                          <p:attrName>ppt_y</p:attrName>
                                        </p:attrNameLst>
                                      </p:cBhvr>
                                      <p:rCtr x="0" y="-3681"/>
                                    </p:animMotion>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32"/>
                                        </p:tgtEl>
                                        <p:attrNameLst>
                                          <p:attrName>style.visibility</p:attrName>
                                        </p:attrNameLst>
                                      </p:cBhvr>
                                      <p:to>
                                        <p:strVal val="visible"/>
                                      </p:to>
                                    </p:set>
                                    <p:anim calcmode="lin" valueType="num">
                                      <p:cBhvr additive="base">
                                        <p:cTn id="123" dur="500" fill="hold"/>
                                        <p:tgtEl>
                                          <p:spTgt spid="32"/>
                                        </p:tgtEl>
                                        <p:attrNameLst>
                                          <p:attrName>ppt_x</p:attrName>
                                        </p:attrNameLst>
                                      </p:cBhvr>
                                      <p:tavLst>
                                        <p:tav tm="0">
                                          <p:val>
                                            <p:strVal val="#ppt_x"/>
                                          </p:val>
                                        </p:tav>
                                        <p:tav tm="100000">
                                          <p:val>
                                            <p:strVal val="#ppt_x"/>
                                          </p:val>
                                        </p:tav>
                                      </p:tavLst>
                                    </p:anim>
                                    <p:anim calcmode="lin" valueType="num">
                                      <p:cBhvr additive="base">
                                        <p:cTn id="12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64" presetClass="path" presetSubtype="0" accel="50000" decel="50000" fill="hold" grpId="7" nodeType="clickEffect">
                                  <p:stCondLst>
                                    <p:cond delay="0"/>
                                  </p:stCondLst>
                                  <p:childTnLst>
                                    <p:animMotion origin="layout" path="M -0.00417 -0.44328 L -0.00417 -0.51689 " pathEditMode="relative" rAng="0" ptsTypes="AA">
                                      <p:cBhvr>
                                        <p:cTn id="128" dur="2000" fill="hold"/>
                                        <p:tgtEl>
                                          <p:spTgt spid="34"/>
                                        </p:tgtEl>
                                        <p:attrNameLst>
                                          <p:attrName>ppt_x</p:attrName>
                                          <p:attrName>ppt_y</p:attrName>
                                        </p:attrNameLst>
                                      </p:cBhvr>
                                      <p:rCtr x="0" y="-3681"/>
                                    </p:animMotion>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4"/>
                                        </p:tgtEl>
                                        <p:attrNameLst>
                                          <p:attrName>style.visibility</p:attrName>
                                        </p:attrNameLst>
                                      </p:cBhvr>
                                      <p:to>
                                        <p:strVal val="visible"/>
                                      </p:to>
                                    </p:set>
                                    <p:anim calcmode="lin" valueType="num">
                                      <p:cBhvr additive="base">
                                        <p:cTn id="133" dur="500" fill="hold"/>
                                        <p:tgtEl>
                                          <p:spTgt spid="24"/>
                                        </p:tgtEl>
                                        <p:attrNameLst>
                                          <p:attrName>ppt_x</p:attrName>
                                        </p:attrNameLst>
                                      </p:cBhvr>
                                      <p:tavLst>
                                        <p:tav tm="0">
                                          <p:val>
                                            <p:strVal val="#ppt_x"/>
                                          </p:val>
                                        </p:tav>
                                        <p:tav tm="100000">
                                          <p:val>
                                            <p:strVal val="#ppt_x"/>
                                          </p:val>
                                        </p:tav>
                                      </p:tavLst>
                                    </p:anim>
                                    <p:anim calcmode="lin" valueType="num">
                                      <p:cBhvr additive="base">
                                        <p:cTn id="1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6" grpId="0" animBg="1"/>
      <p:bldP spid="18" grpId="0"/>
      <p:bldP spid="18" grpId="1"/>
      <p:bldP spid="18" grpId="2"/>
      <p:bldP spid="21" grpId="0" animBg="1"/>
      <p:bldP spid="22" grpId="0" animBg="1"/>
      <p:bldP spid="23" grpId="0"/>
      <p:bldP spid="24" grpId="0"/>
      <p:bldP spid="27" grpId="0" animBg="1"/>
      <p:bldP spid="29" grpId="0" animBg="1"/>
      <p:bldP spid="30" grpId="0" animBg="1"/>
      <p:bldP spid="31" grpId="0"/>
      <p:bldP spid="32" grpId="0" animBg="1"/>
      <p:bldP spid="34" grpId="0"/>
      <p:bldP spid="34" grpId="1"/>
      <p:bldP spid="34" grpId="2"/>
      <p:bldP spid="34" grpId="3"/>
      <p:bldP spid="34" grpId="4"/>
      <p:bldP spid="34" grpId="5"/>
      <p:bldP spid="34" grpId="6"/>
      <p:bldP spid="34" grpId="7"/>
      <p:bldP spid="35" grpId="0"/>
      <p:bldP spid="3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14BEF07-BD7B-49AC-8394-8967A3627B43}" type="slidenum">
              <a:rPr lang="zh-CN" altLang="en-US" smtClean="0"/>
            </a:fld>
            <a:endParaRPr lang="en-US" altLang="zh-CN"/>
          </a:p>
        </p:txBody>
      </p:sp>
      <p:sp>
        <p:nvSpPr>
          <p:cNvPr id="3" name="标题 2"/>
          <p:cNvSpPr>
            <a:spLocks noGrp="1"/>
          </p:cNvSpPr>
          <p:nvPr>
            <p:ph type="title"/>
          </p:nvPr>
        </p:nvSpPr>
        <p:spPr/>
        <p:txBody>
          <a:bodyPr/>
          <a:lstStyle/>
          <a:p>
            <a:r>
              <a:rPr lang="zh-CN" altLang="en-US" smtClean="0"/>
              <a:t>正常函数返回流程</a:t>
            </a:r>
            <a:endParaRPr lang="zh-CN" altLang="en-US"/>
          </a:p>
        </p:txBody>
      </p:sp>
      <p:sp>
        <p:nvSpPr>
          <p:cNvPr id="4" name="Rectangle 4"/>
          <p:cNvSpPr>
            <a:spLocks noChangeArrowheads="1"/>
          </p:cNvSpPr>
          <p:nvPr/>
        </p:nvSpPr>
        <p:spPr bwMode="auto">
          <a:xfrm>
            <a:off x="2163558" y="2466926"/>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buffer_a</a:t>
            </a:r>
            <a:endParaRPr lang="zh-CN" altLang="en-US" sz="2000"/>
          </a:p>
        </p:txBody>
      </p:sp>
      <p:sp>
        <p:nvSpPr>
          <p:cNvPr id="5" name="Rectangle 5"/>
          <p:cNvSpPr>
            <a:spLocks noChangeArrowheads="1"/>
          </p:cNvSpPr>
          <p:nvPr/>
        </p:nvSpPr>
        <p:spPr bwMode="auto">
          <a:xfrm>
            <a:off x="2163558" y="2971751"/>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EBP(main)</a:t>
            </a:r>
            <a:endParaRPr lang="zh-CN" altLang="en-US" sz="2000"/>
          </a:p>
        </p:txBody>
      </p:sp>
      <p:sp>
        <p:nvSpPr>
          <p:cNvPr id="6" name="Rectangle 6"/>
          <p:cNvSpPr>
            <a:spLocks noChangeArrowheads="1"/>
          </p:cNvSpPr>
          <p:nvPr/>
        </p:nvSpPr>
        <p:spPr bwMode="auto">
          <a:xfrm>
            <a:off x="2163558" y="3474988"/>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fun</a:t>
            </a:r>
            <a:r>
              <a:rPr lang="zh-CN" altLang="en-US" sz="2000" smtClean="0"/>
              <a:t>返回地址</a:t>
            </a:r>
            <a:r>
              <a:rPr lang="en-US" altLang="zh-CN" sz="2000" smtClean="0"/>
              <a:t>ret</a:t>
            </a:r>
            <a:endParaRPr lang="zh-CN" altLang="en-US" sz="2000"/>
          </a:p>
        </p:txBody>
      </p:sp>
      <p:sp>
        <p:nvSpPr>
          <p:cNvPr id="7" name="Rectangle 7"/>
          <p:cNvSpPr>
            <a:spLocks noChangeArrowheads="1"/>
          </p:cNvSpPr>
          <p:nvPr/>
        </p:nvSpPr>
        <p:spPr bwMode="auto">
          <a:xfrm>
            <a:off x="2163558" y="3979813"/>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a:t>fun</a:t>
            </a:r>
            <a:r>
              <a:rPr lang="zh-CN" altLang="en-US" sz="2000"/>
              <a:t>参数</a:t>
            </a:r>
            <a:r>
              <a:rPr lang="en-US" altLang="zh-CN" sz="2000"/>
              <a:t>1</a:t>
            </a:r>
            <a:endParaRPr lang="zh-CN" altLang="en-US" sz="2000"/>
          </a:p>
        </p:txBody>
      </p:sp>
      <p:sp>
        <p:nvSpPr>
          <p:cNvPr id="8" name="Text Box 9"/>
          <p:cNvSpPr txBox="1">
            <a:spLocks noChangeArrowheads="1"/>
          </p:cNvSpPr>
          <p:nvPr/>
        </p:nvSpPr>
        <p:spPr bwMode="auto">
          <a:xfrm>
            <a:off x="4097034" y="5045114"/>
            <a:ext cx="1308497"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EBP(m)</a:t>
            </a:r>
            <a:endParaRPr lang="zh-CN" altLang="en-US" sz="2000" b="1">
              <a:latin typeface="Times New Roman" panose="02020603050405020304" pitchFamily="18" charset="0"/>
              <a:cs typeface="Times New Roman" panose="02020603050405020304" pitchFamily="18" charset="0"/>
            </a:endParaRPr>
          </a:p>
        </p:txBody>
      </p:sp>
      <p:sp>
        <p:nvSpPr>
          <p:cNvPr id="9" name="Line 12"/>
          <p:cNvSpPr>
            <a:spLocks noChangeShapeType="1"/>
          </p:cNvSpPr>
          <p:nvPr/>
        </p:nvSpPr>
        <p:spPr bwMode="auto">
          <a:xfrm flipH="1">
            <a:off x="2163558" y="1628800"/>
            <a:ext cx="1588" cy="4439666"/>
          </a:xfrm>
          <a:prstGeom prst="line">
            <a:avLst/>
          </a:prstGeom>
          <a:noFill/>
          <a:ln w="9525">
            <a:solidFill>
              <a:schemeClr val="tx1"/>
            </a:solidFill>
            <a:round/>
          </a:ln>
        </p:spPr>
        <p:txBody>
          <a:bodyPr/>
          <a:lstStyle/>
          <a:p>
            <a:endParaRPr lang="zh-CN" altLang="en-US"/>
          </a:p>
        </p:txBody>
      </p:sp>
      <p:sp>
        <p:nvSpPr>
          <p:cNvPr id="10" name="Line 13"/>
          <p:cNvSpPr>
            <a:spLocks noChangeShapeType="1"/>
          </p:cNvSpPr>
          <p:nvPr/>
        </p:nvSpPr>
        <p:spPr bwMode="auto">
          <a:xfrm>
            <a:off x="3963758" y="1628800"/>
            <a:ext cx="0" cy="4439666"/>
          </a:xfrm>
          <a:prstGeom prst="line">
            <a:avLst/>
          </a:prstGeom>
          <a:noFill/>
          <a:ln w="9525">
            <a:solidFill>
              <a:schemeClr val="tx1"/>
            </a:solidFill>
            <a:round/>
          </a:ln>
        </p:spPr>
        <p:txBody>
          <a:bodyPr/>
          <a:lstStyle/>
          <a:p>
            <a:endParaRPr lang="zh-CN" altLang="en-US"/>
          </a:p>
        </p:txBody>
      </p:sp>
      <p:sp>
        <p:nvSpPr>
          <p:cNvPr id="11" name="Text Box 14"/>
          <p:cNvSpPr txBox="1">
            <a:spLocks noChangeArrowheads="1"/>
          </p:cNvSpPr>
          <p:nvPr/>
        </p:nvSpPr>
        <p:spPr bwMode="auto">
          <a:xfrm>
            <a:off x="2165146" y="5492080"/>
            <a:ext cx="1800225" cy="457200"/>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12" name="Text Box 15"/>
          <p:cNvSpPr txBox="1">
            <a:spLocks noChangeArrowheads="1"/>
          </p:cNvSpPr>
          <p:nvPr/>
        </p:nvSpPr>
        <p:spPr bwMode="auto">
          <a:xfrm>
            <a:off x="2165146" y="1484784"/>
            <a:ext cx="1800225" cy="457200"/>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13" name="Rectangle 7"/>
          <p:cNvSpPr>
            <a:spLocks noChangeArrowheads="1"/>
          </p:cNvSpPr>
          <p:nvPr/>
        </p:nvSpPr>
        <p:spPr bwMode="auto">
          <a:xfrm>
            <a:off x="2165146" y="4988793"/>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xxxxx</a:t>
            </a:r>
            <a:endParaRPr lang="zh-CN" altLang="en-US" sz="2000"/>
          </a:p>
        </p:txBody>
      </p:sp>
      <p:sp>
        <p:nvSpPr>
          <p:cNvPr id="14" name="Rectangle 6"/>
          <p:cNvSpPr>
            <a:spLocks noChangeArrowheads="1"/>
          </p:cNvSpPr>
          <p:nvPr/>
        </p:nvSpPr>
        <p:spPr bwMode="auto">
          <a:xfrm>
            <a:off x="2165171" y="4483968"/>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xxxxx</a:t>
            </a:r>
            <a:endParaRPr lang="zh-CN" altLang="en-US" sz="2000"/>
          </a:p>
        </p:txBody>
      </p:sp>
      <p:sp>
        <p:nvSpPr>
          <p:cNvPr id="15" name="Text Box 9"/>
          <p:cNvSpPr txBox="1">
            <a:spLocks noChangeArrowheads="1"/>
          </p:cNvSpPr>
          <p:nvPr/>
        </p:nvSpPr>
        <p:spPr bwMode="auto">
          <a:xfrm>
            <a:off x="4097035" y="3028890"/>
            <a:ext cx="1123038"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EBP(f)</a:t>
            </a:r>
            <a:endParaRPr lang="zh-CN" altLang="en-US" sz="2000" b="1">
              <a:latin typeface="Times New Roman" panose="02020603050405020304" pitchFamily="18" charset="0"/>
              <a:cs typeface="Times New Roman" panose="02020603050405020304" pitchFamily="18" charset="0"/>
            </a:endParaRPr>
          </a:p>
        </p:txBody>
      </p:sp>
      <p:sp>
        <p:nvSpPr>
          <p:cNvPr id="16" name="Rectangle 4"/>
          <p:cNvSpPr>
            <a:spLocks noChangeArrowheads="1"/>
          </p:cNvSpPr>
          <p:nvPr/>
        </p:nvSpPr>
        <p:spPr bwMode="auto">
          <a:xfrm>
            <a:off x="2165171" y="1988071"/>
            <a:ext cx="1798587"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buffer_b</a:t>
            </a:r>
            <a:endParaRPr lang="zh-CN" altLang="en-US" sz="2000"/>
          </a:p>
        </p:txBody>
      </p:sp>
      <p:sp>
        <p:nvSpPr>
          <p:cNvPr id="17" name="Text Box 8"/>
          <p:cNvSpPr txBox="1">
            <a:spLocks noChangeArrowheads="1"/>
          </p:cNvSpPr>
          <p:nvPr/>
        </p:nvSpPr>
        <p:spPr bwMode="auto">
          <a:xfrm>
            <a:off x="5405531" y="1556792"/>
            <a:ext cx="1110685"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ESP</a:t>
            </a:r>
            <a:endParaRPr lang="zh-CN" altLang="en-US" sz="2000" b="1">
              <a:latin typeface="Times New Roman" panose="02020603050405020304" pitchFamily="18" charset="0"/>
              <a:cs typeface="Times New Roman" panose="02020603050405020304" pitchFamily="18" charset="0"/>
            </a:endParaRPr>
          </a:p>
        </p:txBody>
      </p:sp>
      <p:sp>
        <p:nvSpPr>
          <p:cNvPr id="19" name="Text Box 9"/>
          <p:cNvSpPr txBox="1">
            <a:spLocks noChangeArrowheads="1"/>
          </p:cNvSpPr>
          <p:nvPr/>
        </p:nvSpPr>
        <p:spPr bwMode="auto">
          <a:xfrm>
            <a:off x="4107774" y="3532946"/>
            <a:ext cx="1308497"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rPr>
              <a:t>IP = ret</a:t>
            </a:r>
            <a:endParaRPr lang="zh-CN" altLang="en-US" sz="2000" b="1">
              <a:latin typeface="Times New Roman" panose="02020603050405020304" pitchFamily="18" charset="0"/>
              <a:cs typeface="Times New Roman" panose="02020603050405020304"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00208 0.00232 L 0.00208 0.07561 " pathEditMode="relative" rAng="0" ptsTypes="AA">
                                      <p:cBhvr>
                                        <p:cTn id="11" dur="2000" fill="hold"/>
                                        <p:tgtEl>
                                          <p:spTgt spid="17"/>
                                        </p:tgtEl>
                                        <p:attrNameLst>
                                          <p:attrName>ppt_x</p:attrName>
                                          <p:attrName>ppt_y</p:attrName>
                                        </p:attrNameLst>
                                      </p:cBhvr>
                                      <p:rCtr x="0" y="3653"/>
                                    </p:animMotion>
                                  </p:childTnLst>
                                </p:cTn>
                              </p:par>
                            </p:childTnLst>
                          </p:cTn>
                        </p:par>
                        <p:par>
                          <p:cTn id="12" fill="hold">
                            <p:stCondLst>
                              <p:cond delay="2000"/>
                            </p:stCondLst>
                            <p:childTnLst>
                              <p:par>
                                <p:cTn id="13" presetID="16" presetClass="exit" presetSubtype="21" fill="hold" grpId="0" nodeType="afterEffect">
                                  <p:stCondLst>
                                    <p:cond delay="0"/>
                                  </p:stCondLst>
                                  <p:childTnLst>
                                    <p:animEffect transition="out" filter="barn(inVertical)">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0.00208 0.07561 L 0.00208 0.1489 " pathEditMode="relative" rAng="0" ptsTypes="AA">
                                      <p:cBhvr>
                                        <p:cTn id="19" dur="2000" fill="hold"/>
                                        <p:tgtEl>
                                          <p:spTgt spid="17"/>
                                        </p:tgtEl>
                                        <p:attrNameLst>
                                          <p:attrName>ppt_x</p:attrName>
                                          <p:attrName>ppt_y</p:attrName>
                                        </p:attrNameLst>
                                      </p:cBhvr>
                                      <p:rCtr x="0" y="3653"/>
                                    </p:animMotion>
                                  </p:childTnLst>
                                </p:cTn>
                              </p:par>
                            </p:childTnLst>
                          </p:cTn>
                        </p:par>
                        <p:par>
                          <p:cTn id="20" fill="hold">
                            <p:stCondLst>
                              <p:cond delay="2000"/>
                            </p:stCondLst>
                            <p:childTnLst>
                              <p:par>
                                <p:cTn id="21" presetID="16" presetClass="exit" presetSubtype="21" fill="hold" grpId="0" nodeType="afterEffect">
                                  <p:stCondLst>
                                    <p:cond delay="0"/>
                                  </p:stCondLst>
                                  <p:childTnLst>
                                    <p:animEffect transition="out" filter="barn(inVertical)">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2" nodeType="clickEffect">
                                  <p:stCondLst>
                                    <p:cond delay="0"/>
                                  </p:stCondLst>
                                  <p:childTnLst>
                                    <p:animMotion origin="layout" path="M 0.00208 0.14891 L 0.00208 0.21203 " pathEditMode="relative" rAng="0" ptsTypes="AA">
                                      <p:cBhvr>
                                        <p:cTn id="27" dur="2000" fill="hold"/>
                                        <p:tgtEl>
                                          <p:spTgt spid="17"/>
                                        </p:tgtEl>
                                        <p:attrNameLst>
                                          <p:attrName>ppt_x</p:attrName>
                                          <p:attrName>ppt_y</p:attrName>
                                        </p:attrNameLst>
                                      </p:cBhvr>
                                      <p:rCtr x="0" y="3145"/>
                                    </p:animMotion>
                                  </p:childTnLst>
                                </p:cTn>
                              </p:par>
                            </p:childTnLst>
                          </p:cTn>
                        </p:par>
                        <p:par>
                          <p:cTn id="28" fill="hold">
                            <p:stCondLst>
                              <p:cond delay="2000"/>
                            </p:stCondLst>
                            <p:childTnLst>
                              <p:par>
                                <p:cTn id="29" presetID="2" presetClass="exit" presetSubtype="6" fill="hold" grpId="0" nodeType="afterEffect">
                                  <p:stCondLst>
                                    <p:cond delay="0"/>
                                  </p:stCondLst>
                                  <p:childTnLst>
                                    <p:anim calcmode="lin" valueType="num">
                                      <p:cBhvr additive="base">
                                        <p:cTn id="30" dur="500"/>
                                        <p:tgtEl>
                                          <p:spTgt spid="5"/>
                                        </p:tgtEl>
                                        <p:attrNameLst>
                                          <p:attrName>ppt_x</p:attrName>
                                        </p:attrNameLst>
                                      </p:cBhvr>
                                      <p:tavLst>
                                        <p:tav tm="0">
                                          <p:val>
                                            <p:strVal val="ppt_x"/>
                                          </p:val>
                                        </p:tav>
                                        <p:tav tm="100000">
                                          <p:val>
                                            <p:strVal val="1+ppt_w/2"/>
                                          </p:val>
                                        </p:tav>
                                      </p:tavLst>
                                    </p:anim>
                                    <p:anim calcmode="lin" valueType="num">
                                      <p:cBhvr additive="base">
                                        <p:cTn id="31" dur="500"/>
                                        <p:tgtEl>
                                          <p:spTgt spid="5"/>
                                        </p:tgtEl>
                                        <p:attrNameLst>
                                          <p:attrName>ppt_y</p:attrName>
                                        </p:attrNameLst>
                                      </p:cBhvr>
                                      <p:tavLst>
                                        <p:tav tm="0">
                                          <p:val>
                                            <p:strVal val="ppt_y"/>
                                          </p:val>
                                        </p:tav>
                                        <p:tav tm="100000">
                                          <p:val>
                                            <p:strVal val="1+ppt_h/2"/>
                                          </p:val>
                                        </p:tav>
                                      </p:tavLst>
                                    </p:anim>
                                    <p:set>
                                      <p:cBhvr>
                                        <p:cTn id="32" dur="1" fill="hold">
                                          <p:stCondLst>
                                            <p:cond delay="499"/>
                                          </p:stCondLst>
                                        </p:cTn>
                                        <p:tgtEl>
                                          <p:spTgt spid="5"/>
                                        </p:tgtEl>
                                        <p:attrNameLst>
                                          <p:attrName>style.visibility</p:attrName>
                                        </p:attrNameLst>
                                      </p:cBhvr>
                                      <p:to>
                                        <p:strVal val="hidden"/>
                                      </p:to>
                                    </p:set>
                                  </p:childTnLst>
                                </p:cTn>
                              </p:par>
                            </p:childTnLst>
                          </p:cTn>
                        </p:par>
                        <p:par>
                          <p:cTn id="33" fill="hold">
                            <p:stCondLst>
                              <p:cond delay="2500"/>
                            </p:stCondLst>
                            <p:childTnLst>
                              <p:par>
                                <p:cTn id="34" presetID="10" presetClass="exit" presetSubtype="0" fill="hold" grpId="0" nodeType="afterEffect">
                                  <p:stCondLst>
                                    <p:cond delay="0"/>
                                  </p:stCondLst>
                                  <p:childTnLst>
                                    <p:animEffect transition="out" filter="fade">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3" nodeType="clickEffect">
                                  <p:stCondLst>
                                    <p:cond delay="0"/>
                                  </p:stCondLst>
                                  <p:childTnLst>
                                    <p:animMotion origin="layout" path="M 0.00208 0.21203 L 0.00208 0.27492 " pathEditMode="relative" rAng="0" ptsTypes="AA">
                                      <p:cBhvr>
                                        <p:cTn id="44" dur="2000" fill="hold"/>
                                        <p:tgtEl>
                                          <p:spTgt spid="17"/>
                                        </p:tgtEl>
                                        <p:attrNameLst>
                                          <p:attrName>ppt_x</p:attrName>
                                          <p:attrName>ppt_y</p:attrName>
                                        </p:attrNameLst>
                                      </p:cBhvr>
                                      <p:rCtr x="0" y="3145"/>
                                    </p:animMotion>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grpId="0" nodeType="clickEffect">
                                  <p:stCondLst>
                                    <p:cond delay="0"/>
                                  </p:stCondLst>
                                  <p:childTnLst>
                                    <p:anim calcmode="lin" valueType="num">
                                      <p:cBhvr additive="base">
                                        <p:cTn id="48" dur="500"/>
                                        <p:tgtEl>
                                          <p:spTgt spid="6"/>
                                        </p:tgtEl>
                                        <p:attrNameLst>
                                          <p:attrName>ppt_x</p:attrName>
                                        </p:attrNameLst>
                                      </p:cBhvr>
                                      <p:tavLst>
                                        <p:tav tm="0">
                                          <p:val>
                                            <p:strVal val="ppt_x"/>
                                          </p:val>
                                        </p:tav>
                                        <p:tav tm="100000">
                                          <p:val>
                                            <p:strVal val="1+ppt_w/2"/>
                                          </p:val>
                                        </p:tav>
                                      </p:tavLst>
                                    </p:anim>
                                    <p:anim calcmode="lin" valueType="num">
                                      <p:cBhvr additive="base">
                                        <p:cTn id="49" dur="500"/>
                                        <p:tgtEl>
                                          <p:spTgt spid="6"/>
                                        </p:tgtEl>
                                        <p:attrNameLst>
                                          <p:attrName>ppt_y</p:attrName>
                                        </p:attrNameLst>
                                      </p:cBhvr>
                                      <p:tavLst>
                                        <p:tav tm="0">
                                          <p:val>
                                            <p:strVal val="ppt_y"/>
                                          </p:val>
                                        </p:tav>
                                        <p:tav tm="100000">
                                          <p:val>
                                            <p:strVal val="ppt_y"/>
                                          </p:val>
                                        </p:tav>
                                      </p:tavLst>
                                    </p:anim>
                                    <p:set>
                                      <p:cBhvr>
                                        <p:cTn id="50" dur="1" fill="hold">
                                          <p:stCondLst>
                                            <p:cond delay="499"/>
                                          </p:stCondLst>
                                        </p:cTn>
                                        <p:tgtEl>
                                          <p:spTgt spid="6"/>
                                        </p:tgtEl>
                                        <p:attrNameLst>
                                          <p:attrName>style.visibility</p:attrName>
                                        </p:attrNameLst>
                                      </p:cBhvr>
                                      <p:to>
                                        <p:strVal val="hidden"/>
                                      </p:to>
                                    </p:set>
                                  </p:childTnLst>
                                </p:cTn>
                              </p:par>
                            </p:childTnLst>
                          </p:cTn>
                        </p:par>
                        <p:par>
                          <p:cTn id="51" fill="hold">
                            <p:stCondLst>
                              <p:cond delay="500"/>
                            </p:stCondLst>
                            <p:childTnLst>
                              <p:par>
                                <p:cTn id="52" presetID="2" presetClass="entr" presetSubtype="4"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12" grpId="0"/>
      <p:bldP spid="15" grpId="0"/>
      <p:bldP spid="16" grpId="0" animBg="1"/>
      <p:bldP spid="17" grpId="0"/>
      <p:bldP spid="17" grpId="1"/>
      <p:bldP spid="17" grpId="2"/>
      <p:bldP spid="17" grpId="3"/>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p:cNvSpPr>
            <a:spLocks noChangeArrowheads="1"/>
          </p:cNvSpPr>
          <p:nvPr/>
        </p:nvSpPr>
        <p:spPr bwMode="auto">
          <a:xfrm>
            <a:off x="2163559" y="2467695"/>
            <a:ext cx="1800199"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buffer_a</a:t>
            </a:r>
            <a:endParaRPr lang="zh-CN" altLang="en-US" sz="2000"/>
          </a:p>
        </p:txBody>
      </p:sp>
      <p:sp>
        <p:nvSpPr>
          <p:cNvPr id="21" name="Rectangle 5"/>
          <p:cNvSpPr>
            <a:spLocks noChangeArrowheads="1"/>
          </p:cNvSpPr>
          <p:nvPr/>
        </p:nvSpPr>
        <p:spPr bwMode="auto">
          <a:xfrm>
            <a:off x="2163533" y="2971702"/>
            <a:ext cx="1801863" cy="505644"/>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EBP(main)</a:t>
            </a:r>
            <a:endParaRPr lang="zh-CN" altLang="en-US" sz="2000"/>
          </a:p>
        </p:txBody>
      </p:sp>
      <p:sp>
        <p:nvSpPr>
          <p:cNvPr id="22" name="Rectangle 6"/>
          <p:cNvSpPr>
            <a:spLocks noChangeArrowheads="1"/>
          </p:cNvSpPr>
          <p:nvPr/>
        </p:nvSpPr>
        <p:spPr bwMode="auto">
          <a:xfrm>
            <a:off x="2163533" y="3477346"/>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fun</a:t>
            </a:r>
            <a:r>
              <a:rPr lang="zh-CN" altLang="en-US" sz="2000" smtClean="0"/>
              <a:t>返回地址</a:t>
            </a:r>
            <a:r>
              <a:rPr lang="en-US" altLang="zh-CN" sz="2000" smtClean="0"/>
              <a:t>ret</a:t>
            </a:r>
            <a:endParaRPr lang="zh-CN" altLang="en-US" sz="2000"/>
          </a:p>
        </p:txBody>
      </p:sp>
      <p:sp>
        <p:nvSpPr>
          <p:cNvPr id="2" name="灯片编号占位符 1"/>
          <p:cNvSpPr>
            <a:spLocks noGrp="1"/>
          </p:cNvSpPr>
          <p:nvPr>
            <p:ph type="sldNum" sz="quarter" idx="12"/>
          </p:nvPr>
        </p:nvSpPr>
        <p:spPr/>
        <p:txBody>
          <a:bodyPr/>
          <a:lstStyle/>
          <a:p>
            <a:fld id="{A14BEF07-BD7B-49AC-8394-8967A3627B43}" type="slidenum">
              <a:rPr lang="zh-CN" altLang="en-US" smtClean="0"/>
            </a:fld>
            <a:endParaRPr lang="en-US" altLang="zh-CN"/>
          </a:p>
        </p:txBody>
      </p:sp>
      <p:sp>
        <p:nvSpPr>
          <p:cNvPr id="3" name="标题 2"/>
          <p:cNvSpPr>
            <a:spLocks noGrp="1"/>
          </p:cNvSpPr>
          <p:nvPr>
            <p:ph type="title"/>
          </p:nvPr>
        </p:nvSpPr>
        <p:spPr/>
        <p:txBody>
          <a:bodyPr/>
          <a:lstStyle/>
          <a:p>
            <a:r>
              <a:rPr lang="zh-CN" altLang="en-US" smtClean="0"/>
              <a:t>溢出函数返回流程</a:t>
            </a:r>
            <a:endParaRPr lang="zh-CN" altLang="en-US"/>
          </a:p>
        </p:txBody>
      </p:sp>
      <p:sp>
        <p:nvSpPr>
          <p:cNvPr id="4" name="Rectangle 4"/>
          <p:cNvSpPr>
            <a:spLocks noChangeArrowheads="1"/>
          </p:cNvSpPr>
          <p:nvPr/>
        </p:nvSpPr>
        <p:spPr bwMode="auto">
          <a:xfrm>
            <a:off x="2163558" y="2466926"/>
            <a:ext cx="1800225" cy="504825"/>
          </a:xfrm>
          <a:prstGeom prst="rect">
            <a:avLst/>
          </a:prstGeom>
          <a:solidFill>
            <a:srgbClr val="FFFF00"/>
          </a:solidFill>
          <a:ln w="9525">
            <a:solidFill>
              <a:schemeClr val="tx1"/>
            </a:solidFill>
            <a:miter lim="800000"/>
          </a:ln>
        </p:spPr>
        <p:txBody>
          <a:bodyPr wrap="none" anchor="ctr"/>
          <a:lstStyle/>
          <a:p>
            <a:pPr algn="ctr"/>
            <a:r>
              <a:rPr lang="en-US" altLang="zh-CN" sz="2000" smtClean="0"/>
              <a:t>k1k2</a:t>
            </a:r>
            <a:endParaRPr lang="zh-CN" altLang="en-US" sz="2000"/>
          </a:p>
        </p:txBody>
      </p:sp>
      <p:sp>
        <p:nvSpPr>
          <p:cNvPr id="5" name="Rectangle 5"/>
          <p:cNvSpPr>
            <a:spLocks noChangeArrowheads="1"/>
          </p:cNvSpPr>
          <p:nvPr/>
        </p:nvSpPr>
        <p:spPr bwMode="auto">
          <a:xfrm>
            <a:off x="2163532" y="2976532"/>
            <a:ext cx="1800225" cy="504825"/>
          </a:xfrm>
          <a:prstGeom prst="rect">
            <a:avLst/>
          </a:prstGeom>
          <a:solidFill>
            <a:srgbClr val="FFFF00"/>
          </a:solidFill>
          <a:ln w="9525">
            <a:solidFill>
              <a:schemeClr val="tx1"/>
            </a:solidFill>
            <a:miter lim="800000"/>
          </a:ln>
        </p:spPr>
        <p:txBody>
          <a:bodyPr wrap="none" anchor="ctr"/>
          <a:lstStyle/>
          <a:p>
            <a:pPr algn="ctr"/>
            <a:r>
              <a:rPr lang="en-US" altLang="zh-CN" sz="2000" smtClean="0"/>
              <a:t>k3</a:t>
            </a:r>
            <a:endParaRPr lang="zh-CN" altLang="en-US" sz="2000"/>
          </a:p>
        </p:txBody>
      </p:sp>
      <p:sp>
        <p:nvSpPr>
          <p:cNvPr id="6" name="Rectangle 6"/>
          <p:cNvSpPr>
            <a:spLocks noChangeArrowheads="1"/>
          </p:cNvSpPr>
          <p:nvPr/>
        </p:nvSpPr>
        <p:spPr bwMode="auto">
          <a:xfrm>
            <a:off x="2163558" y="3474988"/>
            <a:ext cx="1800225" cy="504825"/>
          </a:xfrm>
          <a:prstGeom prst="rect">
            <a:avLst/>
          </a:prstGeom>
          <a:solidFill>
            <a:srgbClr val="FFFF00"/>
          </a:solidFill>
          <a:ln w="9525">
            <a:solidFill>
              <a:schemeClr val="tx1"/>
            </a:solidFill>
            <a:miter lim="800000"/>
          </a:ln>
        </p:spPr>
        <p:txBody>
          <a:bodyPr wrap="none" anchor="ctr"/>
          <a:lstStyle/>
          <a:p>
            <a:pPr algn="ctr"/>
            <a:r>
              <a:rPr lang="en-US" altLang="zh-CN" sz="2000" smtClean="0"/>
              <a:t>k4</a:t>
            </a:r>
            <a:endParaRPr lang="zh-CN" altLang="en-US" sz="2000"/>
          </a:p>
        </p:txBody>
      </p:sp>
      <p:sp>
        <p:nvSpPr>
          <p:cNvPr id="7" name="Rectangle 7"/>
          <p:cNvSpPr>
            <a:spLocks noChangeArrowheads="1"/>
          </p:cNvSpPr>
          <p:nvPr/>
        </p:nvSpPr>
        <p:spPr bwMode="auto">
          <a:xfrm>
            <a:off x="2163558" y="3979813"/>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a:t>fun</a:t>
            </a:r>
            <a:r>
              <a:rPr lang="zh-CN" altLang="en-US" sz="2000"/>
              <a:t>参数</a:t>
            </a:r>
            <a:r>
              <a:rPr lang="en-US" altLang="zh-CN" sz="2000"/>
              <a:t>1</a:t>
            </a:r>
            <a:endParaRPr lang="zh-CN" altLang="en-US" sz="2000"/>
          </a:p>
        </p:txBody>
      </p:sp>
      <p:sp>
        <p:nvSpPr>
          <p:cNvPr id="8" name="Text Box 9"/>
          <p:cNvSpPr txBox="1">
            <a:spLocks noChangeArrowheads="1"/>
          </p:cNvSpPr>
          <p:nvPr/>
        </p:nvSpPr>
        <p:spPr bwMode="auto">
          <a:xfrm>
            <a:off x="6451203" y="3140968"/>
            <a:ext cx="2520280"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EBP(m)=k3???</a:t>
            </a:r>
            <a:endParaRPr lang="zh-CN" altLang="en-US" sz="2000" b="1">
              <a:latin typeface="Times New Roman" panose="02020603050405020304" pitchFamily="18" charset="0"/>
              <a:cs typeface="Times New Roman" panose="02020603050405020304" pitchFamily="18" charset="0"/>
            </a:endParaRPr>
          </a:p>
        </p:txBody>
      </p:sp>
      <p:sp>
        <p:nvSpPr>
          <p:cNvPr id="9" name="Line 12"/>
          <p:cNvSpPr>
            <a:spLocks noChangeShapeType="1"/>
          </p:cNvSpPr>
          <p:nvPr/>
        </p:nvSpPr>
        <p:spPr bwMode="auto">
          <a:xfrm flipH="1">
            <a:off x="2163558" y="1628800"/>
            <a:ext cx="1588" cy="4439666"/>
          </a:xfrm>
          <a:prstGeom prst="line">
            <a:avLst/>
          </a:prstGeom>
          <a:noFill/>
          <a:ln w="9525">
            <a:solidFill>
              <a:schemeClr val="tx1"/>
            </a:solidFill>
            <a:round/>
          </a:ln>
        </p:spPr>
        <p:txBody>
          <a:bodyPr/>
          <a:lstStyle/>
          <a:p>
            <a:endParaRPr lang="zh-CN" altLang="en-US"/>
          </a:p>
        </p:txBody>
      </p:sp>
      <p:sp>
        <p:nvSpPr>
          <p:cNvPr id="10" name="Line 13"/>
          <p:cNvSpPr>
            <a:spLocks noChangeShapeType="1"/>
          </p:cNvSpPr>
          <p:nvPr/>
        </p:nvSpPr>
        <p:spPr bwMode="auto">
          <a:xfrm>
            <a:off x="3963758" y="1628800"/>
            <a:ext cx="0" cy="4439666"/>
          </a:xfrm>
          <a:prstGeom prst="line">
            <a:avLst/>
          </a:prstGeom>
          <a:noFill/>
          <a:ln w="9525">
            <a:solidFill>
              <a:schemeClr val="tx1"/>
            </a:solidFill>
            <a:round/>
          </a:ln>
        </p:spPr>
        <p:txBody>
          <a:bodyPr/>
          <a:lstStyle/>
          <a:p>
            <a:endParaRPr lang="zh-CN" altLang="en-US"/>
          </a:p>
        </p:txBody>
      </p:sp>
      <p:sp>
        <p:nvSpPr>
          <p:cNvPr id="11" name="Text Box 14"/>
          <p:cNvSpPr txBox="1">
            <a:spLocks noChangeArrowheads="1"/>
          </p:cNvSpPr>
          <p:nvPr/>
        </p:nvSpPr>
        <p:spPr bwMode="auto">
          <a:xfrm>
            <a:off x="2165146" y="5492080"/>
            <a:ext cx="1800225" cy="457200"/>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12" name="Text Box 15"/>
          <p:cNvSpPr txBox="1">
            <a:spLocks noChangeArrowheads="1"/>
          </p:cNvSpPr>
          <p:nvPr/>
        </p:nvSpPr>
        <p:spPr bwMode="auto">
          <a:xfrm>
            <a:off x="2165146" y="1484784"/>
            <a:ext cx="1800225" cy="457200"/>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13" name="Rectangle 7"/>
          <p:cNvSpPr>
            <a:spLocks noChangeArrowheads="1"/>
          </p:cNvSpPr>
          <p:nvPr/>
        </p:nvSpPr>
        <p:spPr bwMode="auto">
          <a:xfrm>
            <a:off x="2165146" y="4988793"/>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xxxxx</a:t>
            </a:r>
            <a:endParaRPr lang="zh-CN" altLang="en-US" sz="2000"/>
          </a:p>
        </p:txBody>
      </p:sp>
      <p:sp>
        <p:nvSpPr>
          <p:cNvPr id="14" name="Rectangle 6"/>
          <p:cNvSpPr>
            <a:spLocks noChangeArrowheads="1"/>
          </p:cNvSpPr>
          <p:nvPr/>
        </p:nvSpPr>
        <p:spPr bwMode="auto">
          <a:xfrm>
            <a:off x="2165171" y="4483968"/>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xxxxx</a:t>
            </a:r>
            <a:endParaRPr lang="zh-CN" altLang="en-US" sz="2000"/>
          </a:p>
        </p:txBody>
      </p:sp>
      <p:sp>
        <p:nvSpPr>
          <p:cNvPr id="15" name="Text Box 9"/>
          <p:cNvSpPr txBox="1">
            <a:spLocks noChangeArrowheads="1"/>
          </p:cNvSpPr>
          <p:nvPr/>
        </p:nvSpPr>
        <p:spPr bwMode="auto">
          <a:xfrm>
            <a:off x="4097035" y="3028890"/>
            <a:ext cx="1123038"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EBP(f)</a:t>
            </a:r>
            <a:endParaRPr lang="zh-CN" altLang="en-US" sz="2000" b="1">
              <a:latin typeface="Times New Roman" panose="02020603050405020304" pitchFamily="18" charset="0"/>
              <a:cs typeface="Times New Roman" panose="02020603050405020304" pitchFamily="18" charset="0"/>
            </a:endParaRPr>
          </a:p>
        </p:txBody>
      </p:sp>
      <p:sp>
        <p:nvSpPr>
          <p:cNvPr id="17" name="Text Box 8"/>
          <p:cNvSpPr txBox="1">
            <a:spLocks noChangeArrowheads="1"/>
          </p:cNvSpPr>
          <p:nvPr/>
        </p:nvSpPr>
        <p:spPr bwMode="auto">
          <a:xfrm>
            <a:off x="5405531" y="1556792"/>
            <a:ext cx="1110685"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ESP</a:t>
            </a:r>
            <a:endParaRPr lang="zh-CN" altLang="en-US" sz="2000" b="1">
              <a:latin typeface="Times New Roman" panose="02020603050405020304" pitchFamily="18" charset="0"/>
              <a:cs typeface="Times New Roman" panose="02020603050405020304" pitchFamily="18" charset="0"/>
            </a:endParaRPr>
          </a:p>
        </p:txBody>
      </p:sp>
      <p:sp>
        <p:nvSpPr>
          <p:cNvPr id="19" name="Text Box 9"/>
          <p:cNvSpPr txBox="1">
            <a:spLocks noChangeArrowheads="1"/>
          </p:cNvSpPr>
          <p:nvPr/>
        </p:nvSpPr>
        <p:spPr bwMode="auto">
          <a:xfrm>
            <a:off x="6444208" y="3579703"/>
            <a:ext cx="2304256"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rPr>
              <a:t>IP = k4???</a:t>
            </a:r>
            <a:endParaRPr lang="zh-CN" altLang="en-US" sz="2000" b="1">
              <a:latin typeface="Times New Roman" panose="02020603050405020304" pitchFamily="18" charset="0"/>
              <a:cs typeface="Times New Roman" panose="02020603050405020304" pitchFamily="18" charset="0"/>
            </a:endParaRPr>
          </a:p>
        </p:txBody>
      </p:sp>
      <p:sp>
        <p:nvSpPr>
          <p:cNvPr id="23" name="Rectangle 4"/>
          <p:cNvSpPr>
            <a:spLocks noChangeArrowheads="1"/>
          </p:cNvSpPr>
          <p:nvPr/>
        </p:nvSpPr>
        <p:spPr bwMode="auto">
          <a:xfrm>
            <a:off x="2165171" y="1960290"/>
            <a:ext cx="1798587"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buffer_b</a:t>
            </a:r>
            <a:endParaRPr lang="zh-CN" altLang="en-US" sz="2000"/>
          </a:p>
        </p:txBody>
      </p:sp>
      <p:sp>
        <p:nvSpPr>
          <p:cNvPr id="25" name="Text Box 9"/>
          <p:cNvSpPr txBox="1">
            <a:spLocks noChangeArrowheads="1"/>
          </p:cNvSpPr>
          <p:nvPr/>
        </p:nvSpPr>
        <p:spPr bwMode="auto">
          <a:xfrm>
            <a:off x="6451203" y="2212702"/>
            <a:ext cx="2520280" cy="861774"/>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buffer_a=k1k2k3k4</a:t>
            </a:r>
            <a:endParaRPr lang="en-US" altLang="zh-CN" sz="2000" b="1" smtClean="0">
              <a:latin typeface="Times New Roman" panose="02020603050405020304" pitchFamily="18" charset="0"/>
              <a:cs typeface="Times New Roman" panose="02020603050405020304" pitchFamily="18" charset="0"/>
              <a:sym typeface="Wingdings" panose="05000000000000000000" pitchFamily="2" charset="2"/>
            </a:endParaRPr>
          </a:p>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ki:4 byte</a:t>
            </a:r>
            <a:endParaRPr lang="zh-CN" altLang="en-US" sz="2000" b="1">
              <a:latin typeface="Times New Roman" panose="02020603050405020304" pitchFamily="18" charset="0"/>
              <a:cs typeface="Times New Roman" panose="02020603050405020304" pitchFamily="18" charset="0"/>
            </a:endParaRPr>
          </a:p>
        </p:txBody>
      </p:sp>
      <p:sp>
        <p:nvSpPr>
          <p:cNvPr id="27" name="Text Box 9"/>
          <p:cNvSpPr txBox="1">
            <a:spLocks noChangeArrowheads="1"/>
          </p:cNvSpPr>
          <p:nvPr/>
        </p:nvSpPr>
        <p:spPr bwMode="auto">
          <a:xfrm>
            <a:off x="4647094" y="4606096"/>
            <a:ext cx="2304256" cy="861774"/>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rPr>
              <a:t>k4=addr(cmd.exe)</a:t>
            </a:r>
            <a:endParaRPr lang="en-US" altLang="zh-CN" sz="2000" b="1" smtClean="0">
              <a:latin typeface="Times New Roman" panose="02020603050405020304" pitchFamily="18" charset="0"/>
              <a:cs typeface="Times New Roman" panose="02020603050405020304" pitchFamily="18" charset="0"/>
            </a:endParaRPr>
          </a:p>
          <a:p>
            <a:pPr>
              <a:spcBef>
                <a:spcPct val="50000"/>
              </a:spcBef>
            </a:pPr>
            <a:r>
              <a:rPr lang="en-US" altLang="zh-CN" sz="2000" b="1" smtClean="0">
                <a:latin typeface="Times New Roman" panose="02020603050405020304" pitchFamily="18" charset="0"/>
                <a:cs typeface="Times New Roman" panose="02020603050405020304" pitchFamily="18" charset="0"/>
              </a:rPr>
              <a:t>IP=addr(cmd.exe)</a:t>
            </a:r>
            <a:endParaRPr lang="zh-CN" altLang="en-US" sz="2000" b="1">
              <a:latin typeface="Times New Roman" panose="02020603050405020304" pitchFamily="18" charset="0"/>
              <a:cs typeface="Times New Roman" panose="02020603050405020304" pitchFamily="18" charset="0"/>
            </a:endParaRPr>
          </a:p>
        </p:txBody>
      </p:sp>
      <p:pic>
        <p:nvPicPr>
          <p:cNvPr id="3215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1534643"/>
            <a:ext cx="64484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16" presetClass="exit" presetSubtype="21" fill="hold" grpId="0" nodeType="withEffect">
                                  <p:stCondLst>
                                    <p:cond delay="0"/>
                                  </p:stCondLst>
                                  <p:childTnLst>
                                    <p:animEffect transition="out" filter="barn(inVertical)">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16" presetClass="exit" presetSubtype="21" fill="hold" grpId="0" nodeType="withEffect">
                                  <p:stCondLst>
                                    <p:cond delay="0"/>
                                  </p:stCondLst>
                                  <p:childTnLst>
                                    <p:animEffect transition="out" filter="barn(inVertical)">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1"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16" presetClass="exit" presetSubtype="21" fill="hold" grpId="0" nodeType="withEffect">
                                  <p:stCondLst>
                                    <p:cond delay="0"/>
                                  </p:stCondLst>
                                  <p:childTnLst>
                                    <p:animEffect transition="out" filter="barn(inVertical)">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6" presetClass="exit" presetSubtype="21" fill="hold" grpId="0" nodeType="clickEffect">
                                  <p:stCondLst>
                                    <p:cond delay="0"/>
                                  </p:stCondLst>
                                  <p:childTnLst>
                                    <p:animEffect transition="out" filter="barn(inVertical)">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0" nodeType="clickEffect">
                                  <p:stCondLst>
                                    <p:cond delay="0"/>
                                  </p:stCondLst>
                                  <p:childTnLst>
                                    <p:animMotion origin="layout" path="M 0.00208 0.00232 L 0.00208 0.07561 " pathEditMode="relative" rAng="0" ptsTypes="AA">
                                      <p:cBhvr>
                                        <p:cTn id="47" dur="2000" fill="hold"/>
                                        <p:tgtEl>
                                          <p:spTgt spid="17"/>
                                        </p:tgtEl>
                                        <p:attrNameLst>
                                          <p:attrName>ppt_x</p:attrName>
                                          <p:attrName>ppt_y</p:attrName>
                                        </p:attrNameLst>
                                      </p:cBhvr>
                                      <p:rCtr x="0" y="3653"/>
                                    </p:animMotion>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0" nodeType="clickEffect">
                                  <p:stCondLst>
                                    <p:cond delay="0"/>
                                  </p:stCondLst>
                                  <p:childTnLst>
                                    <p:animEffect transition="out" filter="wipe(down)">
                                      <p:cBhvr>
                                        <p:cTn id="51" dur="500"/>
                                        <p:tgtEl>
                                          <p:spTgt spid="23"/>
                                        </p:tgtEl>
                                      </p:cBhvr>
                                    </p:animEffect>
                                    <p:set>
                                      <p:cBhvr>
                                        <p:cTn id="52" dur="1" fill="hold">
                                          <p:stCondLst>
                                            <p:cond delay="499"/>
                                          </p:stCondLst>
                                        </p:cTn>
                                        <p:tgtEl>
                                          <p:spTgt spid="2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1" nodeType="clickEffect">
                                  <p:stCondLst>
                                    <p:cond delay="0"/>
                                  </p:stCondLst>
                                  <p:childTnLst>
                                    <p:animMotion origin="layout" path="M 0.00208 0.07561 L 0.00208 0.1489 " pathEditMode="relative" rAng="0" ptsTypes="AA">
                                      <p:cBhvr>
                                        <p:cTn id="56" dur="2000" fill="hold"/>
                                        <p:tgtEl>
                                          <p:spTgt spid="17"/>
                                        </p:tgtEl>
                                        <p:attrNameLst>
                                          <p:attrName>ppt_x</p:attrName>
                                          <p:attrName>ppt_y</p:attrName>
                                        </p:attrNameLst>
                                      </p:cBhvr>
                                      <p:rCtr x="0" y="3653"/>
                                    </p:animMotion>
                                  </p:childTnLst>
                                </p:cTn>
                              </p:par>
                            </p:childTnLst>
                          </p:cTn>
                        </p:par>
                        <p:par>
                          <p:cTn id="57" fill="hold">
                            <p:stCondLst>
                              <p:cond delay="2000"/>
                            </p:stCondLst>
                            <p:childTnLst>
                              <p:par>
                                <p:cTn id="58" presetID="16" presetClass="exit" presetSubtype="21" fill="hold" grpId="0" nodeType="afterEffect">
                                  <p:stCondLst>
                                    <p:cond delay="0"/>
                                  </p:stCondLst>
                                  <p:childTnLst>
                                    <p:animEffect transition="out" filter="barn(inVertical)">
                                      <p:cBhvr>
                                        <p:cTn id="59" dur="500"/>
                                        <p:tgtEl>
                                          <p:spTgt spid="4"/>
                                        </p:tgtEl>
                                      </p:cBhvr>
                                    </p:animEffect>
                                    <p:set>
                                      <p:cBhvr>
                                        <p:cTn id="60" dur="1" fill="hold">
                                          <p:stCondLst>
                                            <p:cond delay="499"/>
                                          </p:stCondLst>
                                        </p:cTn>
                                        <p:tgtEl>
                                          <p:spTgt spid="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2" nodeType="clickEffect">
                                  <p:stCondLst>
                                    <p:cond delay="0"/>
                                  </p:stCondLst>
                                  <p:childTnLst>
                                    <p:animMotion origin="layout" path="M 0.00208 0.14891 L 0.00208 0.21203 " pathEditMode="relative" rAng="0" ptsTypes="AA">
                                      <p:cBhvr>
                                        <p:cTn id="64" dur="2000" fill="hold"/>
                                        <p:tgtEl>
                                          <p:spTgt spid="17"/>
                                        </p:tgtEl>
                                        <p:attrNameLst>
                                          <p:attrName>ppt_x</p:attrName>
                                          <p:attrName>ppt_y</p:attrName>
                                        </p:attrNameLst>
                                      </p:cBhvr>
                                      <p:rCtr x="0" y="3145"/>
                                    </p:animMotion>
                                  </p:childTnLst>
                                </p:cTn>
                              </p:par>
                            </p:childTnLst>
                          </p:cTn>
                        </p:par>
                        <p:par>
                          <p:cTn id="65" fill="hold">
                            <p:stCondLst>
                              <p:cond delay="2000"/>
                            </p:stCondLst>
                            <p:childTnLst>
                              <p:par>
                                <p:cTn id="66" presetID="2" presetClass="exit" presetSubtype="6" fill="hold" grpId="0" nodeType="afterEffect">
                                  <p:stCondLst>
                                    <p:cond delay="0"/>
                                  </p:stCondLst>
                                  <p:childTnLst>
                                    <p:anim calcmode="lin" valueType="num">
                                      <p:cBhvr additive="base">
                                        <p:cTn id="67" dur="500"/>
                                        <p:tgtEl>
                                          <p:spTgt spid="5"/>
                                        </p:tgtEl>
                                        <p:attrNameLst>
                                          <p:attrName>ppt_x</p:attrName>
                                        </p:attrNameLst>
                                      </p:cBhvr>
                                      <p:tavLst>
                                        <p:tav tm="0">
                                          <p:val>
                                            <p:strVal val="ppt_x"/>
                                          </p:val>
                                        </p:tav>
                                        <p:tav tm="100000">
                                          <p:val>
                                            <p:strVal val="1+ppt_w/2"/>
                                          </p:val>
                                        </p:tav>
                                      </p:tavLst>
                                    </p:anim>
                                    <p:anim calcmode="lin" valueType="num">
                                      <p:cBhvr additive="base">
                                        <p:cTn id="68" dur="500"/>
                                        <p:tgtEl>
                                          <p:spTgt spid="5"/>
                                        </p:tgtEl>
                                        <p:attrNameLst>
                                          <p:attrName>ppt_y</p:attrName>
                                        </p:attrNameLst>
                                      </p:cBhvr>
                                      <p:tavLst>
                                        <p:tav tm="0">
                                          <p:val>
                                            <p:strVal val="ppt_y"/>
                                          </p:val>
                                        </p:tav>
                                        <p:tav tm="100000">
                                          <p:val>
                                            <p:strVal val="1+ppt_h/2"/>
                                          </p:val>
                                        </p:tav>
                                      </p:tavLst>
                                    </p:anim>
                                    <p:set>
                                      <p:cBhvr>
                                        <p:cTn id="69" dur="1" fill="hold">
                                          <p:stCondLst>
                                            <p:cond delay="499"/>
                                          </p:stCondLst>
                                        </p:cTn>
                                        <p:tgtEl>
                                          <p:spTgt spid="5"/>
                                        </p:tgtEl>
                                        <p:attrNameLst>
                                          <p:attrName>style.visibility</p:attrName>
                                        </p:attrNameLst>
                                      </p:cBhvr>
                                      <p:to>
                                        <p:strVal val="hidden"/>
                                      </p:to>
                                    </p:set>
                                  </p:childTnLst>
                                </p:cTn>
                              </p:par>
                            </p:childTnLst>
                          </p:cTn>
                        </p:par>
                        <p:par>
                          <p:cTn id="70" fill="hold">
                            <p:stCondLst>
                              <p:cond delay="2500"/>
                            </p:stCondLst>
                            <p:childTnLst>
                              <p:par>
                                <p:cTn id="71" presetID="10" presetClass="exit" presetSubtype="0" fill="hold" grpId="0" nodeType="afterEffect">
                                  <p:stCondLst>
                                    <p:cond delay="0"/>
                                  </p:stCondLst>
                                  <p:childTnLst>
                                    <p:animEffect transition="out" filter="fade">
                                      <p:cBhvr>
                                        <p:cTn id="72" dur="500"/>
                                        <p:tgtEl>
                                          <p:spTgt spid="15"/>
                                        </p:tgtEl>
                                      </p:cBhvr>
                                    </p:animEffect>
                                    <p:set>
                                      <p:cBhvr>
                                        <p:cTn id="73" dur="1" fill="hold">
                                          <p:stCondLst>
                                            <p:cond delay="499"/>
                                          </p:stCondLst>
                                        </p:cTn>
                                        <p:tgtEl>
                                          <p:spTgt spid="15"/>
                                        </p:tgtEl>
                                        <p:attrNameLst>
                                          <p:attrName>style.visibility</p:attrName>
                                        </p:attrNameLst>
                                      </p:cBhvr>
                                      <p:to>
                                        <p:strVal val="hidden"/>
                                      </p:to>
                                    </p:set>
                                  </p:childTnLst>
                                </p:cTn>
                              </p:par>
                              <p:par>
                                <p:cTn id="74" presetID="2" presetClass="entr" presetSubtype="4"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additive="base">
                                        <p:cTn id="76" dur="500" fill="hold"/>
                                        <p:tgtEl>
                                          <p:spTgt spid="8"/>
                                        </p:tgtEl>
                                        <p:attrNameLst>
                                          <p:attrName>ppt_x</p:attrName>
                                        </p:attrNameLst>
                                      </p:cBhvr>
                                      <p:tavLst>
                                        <p:tav tm="0">
                                          <p:val>
                                            <p:strVal val="#ppt_x"/>
                                          </p:val>
                                        </p:tav>
                                        <p:tav tm="100000">
                                          <p:val>
                                            <p:strVal val="#ppt_x"/>
                                          </p:val>
                                        </p:tav>
                                      </p:tavLst>
                                    </p:anim>
                                    <p:anim calcmode="lin" valueType="num">
                                      <p:cBhvr additive="base">
                                        <p:cTn id="7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3" nodeType="clickEffect">
                                  <p:stCondLst>
                                    <p:cond delay="0"/>
                                  </p:stCondLst>
                                  <p:childTnLst>
                                    <p:animMotion origin="layout" path="M 0.00208 0.21203 L 0.00208 0.27492 " pathEditMode="relative" rAng="0" ptsTypes="AA">
                                      <p:cBhvr>
                                        <p:cTn id="81" dur="2000" fill="hold"/>
                                        <p:tgtEl>
                                          <p:spTgt spid="17"/>
                                        </p:tgtEl>
                                        <p:attrNameLst>
                                          <p:attrName>ppt_x</p:attrName>
                                          <p:attrName>ppt_y</p:attrName>
                                        </p:attrNameLst>
                                      </p:cBhvr>
                                      <p:rCtr x="0" y="3145"/>
                                    </p:animMotion>
                                  </p:childTnLst>
                                </p:cTn>
                              </p:par>
                            </p:childTnLst>
                          </p:cTn>
                        </p:par>
                      </p:childTnLst>
                    </p:cTn>
                  </p:par>
                  <p:par>
                    <p:cTn id="82" fill="hold">
                      <p:stCondLst>
                        <p:cond delay="indefinite"/>
                      </p:stCondLst>
                      <p:childTnLst>
                        <p:par>
                          <p:cTn id="83" fill="hold">
                            <p:stCondLst>
                              <p:cond delay="0"/>
                            </p:stCondLst>
                            <p:childTnLst>
                              <p:par>
                                <p:cTn id="84" presetID="2" presetClass="exit" presetSubtype="2" fill="hold" grpId="0" nodeType="clickEffect">
                                  <p:stCondLst>
                                    <p:cond delay="0"/>
                                  </p:stCondLst>
                                  <p:childTnLst>
                                    <p:anim calcmode="lin" valueType="num">
                                      <p:cBhvr additive="base">
                                        <p:cTn id="85" dur="500"/>
                                        <p:tgtEl>
                                          <p:spTgt spid="6"/>
                                        </p:tgtEl>
                                        <p:attrNameLst>
                                          <p:attrName>ppt_x</p:attrName>
                                        </p:attrNameLst>
                                      </p:cBhvr>
                                      <p:tavLst>
                                        <p:tav tm="0">
                                          <p:val>
                                            <p:strVal val="ppt_x"/>
                                          </p:val>
                                        </p:tav>
                                        <p:tav tm="100000">
                                          <p:val>
                                            <p:strVal val="1+ppt_w/2"/>
                                          </p:val>
                                        </p:tav>
                                      </p:tavLst>
                                    </p:anim>
                                    <p:anim calcmode="lin" valueType="num">
                                      <p:cBhvr additive="base">
                                        <p:cTn id="86" dur="500"/>
                                        <p:tgtEl>
                                          <p:spTgt spid="6"/>
                                        </p:tgtEl>
                                        <p:attrNameLst>
                                          <p:attrName>ppt_y</p:attrName>
                                        </p:attrNameLst>
                                      </p:cBhvr>
                                      <p:tavLst>
                                        <p:tav tm="0">
                                          <p:val>
                                            <p:strVal val="ppt_y"/>
                                          </p:val>
                                        </p:tav>
                                        <p:tav tm="100000">
                                          <p:val>
                                            <p:strVal val="ppt_y"/>
                                          </p:val>
                                        </p:tav>
                                      </p:tavLst>
                                    </p:anim>
                                    <p:set>
                                      <p:cBhvr>
                                        <p:cTn id="87" dur="1" fill="hold">
                                          <p:stCondLst>
                                            <p:cond delay="499"/>
                                          </p:stCondLst>
                                        </p:cTn>
                                        <p:tgtEl>
                                          <p:spTgt spid="6"/>
                                        </p:tgtEl>
                                        <p:attrNameLst>
                                          <p:attrName>style.visibility</p:attrName>
                                        </p:attrNameLst>
                                      </p:cBhvr>
                                      <p:to>
                                        <p:strVal val="hidden"/>
                                      </p:to>
                                    </p:set>
                                  </p:childTnLst>
                                </p:cTn>
                              </p:par>
                            </p:childTnLst>
                          </p:cTn>
                        </p:par>
                        <p:par>
                          <p:cTn id="88" fill="hold">
                            <p:stCondLst>
                              <p:cond delay="500"/>
                            </p:stCondLst>
                            <p:childTnLst>
                              <p:par>
                                <p:cTn id="89" presetID="2" presetClass="entr" presetSubtype="4"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par>
                          <p:cTn id="93" fill="hold">
                            <p:stCondLst>
                              <p:cond delay="1000"/>
                            </p:stCondLst>
                            <p:childTnLst>
                              <p:par>
                                <p:cTn id="94" presetID="2" presetClass="entr" presetSubtype="4" fill="hold" grpId="0" nodeType="after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additive="base">
                                        <p:cTn id="96" dur="500" fill="hold"/>
                                        <p:tgtEl>
                                          <p:spTgt spid="27"/>
                                        </p:tgtEl>
                                        <p:attrNameLst>
                                          <p:attrName>ppt_x</p:attrName>
                                        </p:attrNameLst>
                                      </p:cBhvr>
                                      <p:tavLst>
                                        <p:tav tm="0">
                                          <p:val>
                                            <p:strVal val="#ppt_x"/>
                                          </p:val>
                                        </p:tav>
                                        <p:tav tm="100000">
                                          <p:val>
                                            <p:strVal val="#ppt_x"/>
                                          </p:val>
                                        </p:tav>
                                      </p:tavLst>
                                    </p:anim>
                                    <p:anim calcmode="lin" valueType="num">
                                      <p:cBhvr additive="base">
                                        <p:cTn id="9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321538"/>
                                        </p:tgtEl>
                                        <p:attrNameLst>
                                          <p:attrName>style.visibility</p:attrName>
                                        </p:attrNameLst>
                                      </p:cBhvr>
                                      <p:to>
                                        <p:strVal val="visible"/>
                                      </p:to>
                                    </p:set>
                                    <p:anim calcmode="lin" valueType="num">
                                      <p:cBhvr additive="base">
                                        <p:cTn id="102" dur="500" fill="hold"/>
                                        <p:tgtEl>
                                          <p:spTgt spid="321538"/>
                                        </p:tgtEl>
                                        <p:attrNameLst>
                                          <p:attrName>ppt_x</p:attrName>
                                        </p:attrNameLst>
                                      </p:cBhvr>
                                      <p:tavLst>
                                        <p:tav tm="0">
                                          <p:val>
                                            <p:strVal val="#ppt_x"/>
                                          </p:val>
                                        </p:tav>
                                        <p:tav tm="100000">
                                          <p:val>
                                            <p:strVal val="#ppt_x"/>
                                          </p:val>
                                        </p:tav>
                                      </p:tavLst>
                                    </p:anim>
                                    <p:anim calcmode="lin" valueType="num">
                                      <p:cBhvr additive="base">
                                        <p:cTn id="103" dur="500" fill="hold"/>
                                        <p:tgtEl>
                                          <p:spTgt spid="3215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4" grpId="0" animBg="1"/>
      <p:bldP spid="4" grpId="1" animBg="1"/>
      <p:bldP spid="5" grpId="0" animBg="1"/>
      <p:bldP spid="5" grpId="1" animBg="1"/>
      <p:bldP spid="6" grpId="0" animBg="1"/>
      <p:bldP spid="6" grpId="1" animBg="1"/>
      <p:bldP spid="8" grpId="0"/>
      <p:bldP spid="12" grpId="0"/>
      <p:bldP spid="15" grpId="0"/>
      <p:bldP spid="17" grpId="0"/>
      <p:bldP spid="17" grpId="1"/>
      <p:bldP spid="17" grpId="2"/>
      <p:bldP spid="17" grpId="3"/>
      <p:bldP spid="19" grpId="0"/>
      <p:bldP spid="23" grpId="0" animBg="1"/>
      <p:bldP spid="25"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p:cNvSpPr>
            <a:spLocks noChangeArrowheads="1"/>
          </p:cNvSpPr>
          <p:nvPr/>
        </p:nvSpPr>
        <p:spPr bwMode="auto">
          <a:xfrm>
            <a:off x="2163559" y="2467695"/>
            <a:ext cx="1800199"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buffer_a</a:t>
            </a:r>
            <a:endParaRPr lang="zh-CN" altLang="en-US" sz="2000"/>
          </a:p>
        </p:txBody>
      </p:sp>
      <p:sp>
        <p:nvSpPr>
          <p:cNvPr id="21" name="Rectangle 5"/>
          <p:cNvSpPr>
            <a:spLocks noChangeArrowheads="1"/>
          </p:cNvSpPr>
          <p:nvPr/>
        </p:nvSpPr>
        <p:spPr bwMode="auto">
          <a:xfrm>
            <a:off x="2163533" y="2971702"/>
            <a:ext cx="1801863" cy="505644"/>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EBP(main)</a:t>
            </a:r>
            <a:endParaRPr lang="zh-CN" altLang="en-US" sz="2000"/>
          </a:p>
        </p:txBody>
      </p:sp>
      <p:sp>
        <p:nvSpPr>
          <p:cNvPr id="22" name="Rectangle 6"/>
          <p:cNvSpPr>
            <a:spLocks noChangeArrowheads="1"/>
          </p:cNvSpPr>
          <p:nvPr/>
        </p:nvSpPr>
        <p:spPr bwMode="auto">
          <a:xfrm>
            <a:off x="2163533" y="3477346"/>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fun</a:t>
            </a:r>
            <a:r>
              <a:rPr lang="zh-CN" altLang="en-US" sz="2000" smtClean="0"/>
              <a:t>返回地址</a:t>
            </a:r>
            <a:r>
              <a:rPr lang="en-US" altLang="zh-CN" sz="2000" smtClean="0"/>
              <a:t>ret</a:t>
            </a:r>
            <a:endParaRPr lang="zh-CN" altLang="en-US" sz="2000"/>
          </a:p>
        </p:txBody>
      </p:sp>
      <p:sp>
        <p:nvSpPr>
          <p:cNvPr id="2" name="灯片编号占位符 1"/>
          <p:cNvSpPr>
            <a:spLocks noGrp="1"/>
          </p:cNvSpPr>
          <p:nvPr>
            <p:ph type="sldNum" sz="quarter" idx="12"/>
          </p:nvPr>
        </p:nvSpPr>
        <p:spPr/>
        <p:txBody>
          <a:bodyPr/>
          <a:lstStyle/>
          <a:p>
            <a:fld id="{A14BEF07-BD7B-49AC-8394-8967A3627B43}" type="slidenum">
              <a:rPr lang="zh-CN" altLang="en-US" smtClean="0"/>
            </a:fld>
            <a:endParaRPr lang="en-US" altLang="zh-CN"/>
          </a:p>
        </p:txBody>
      </p:sp>
      <p:sp>
        <p:nvSpPr>
          <p:cNvPr id="3" name="标题 2"/>
          <p:cNvSpPr>
            <a:spLocks noGrp="1"/>
          </p:cNvSpPr>
          <p:nvPr>
            <p:ph type="title"/>
          </p:nvPr>
        </p:nvSpPr>
        <p:spPr/>
        <p:txBody>
          <a:bodyPr>
            <a:normAutofit fontScale="90000"/>
          </a:bodyPr>
          <a:lstStyle/>
          <a:p>
            <a:r>
              <a:rPr lang="zh-CN" altLang="en-US" smtClean="0"/>
              <a:t>溢出</a:t>
            </a:r>
            <a:r>
              <a:rPr lang="en-US" altLang="zh-CN" smtClean="0"/>
              <a:t>(</a:t>
            </a:r>
            <a:r>
              <a:rPr lang="zh-CN" altLang="en-US" smtClean="0"/>
              <a:t>控制流程</a:t>
            </a:r>
            <a:r>
              <a:rPr lang="en-US" altLang="zh-CN" smtClean="0"/>
              <a:t>)+</a:t>
            </a:r>
            <a:r>
              <a:rPr lang="zh-CN" altLang="en-US" smtClean="0"/>
              <a:t>植入代码</a:t>
            </a:r>
            <a:r>
              <a:rPr lang="en-US" altLang="zh-CN" smtClean="0"/>
              <a:t>(</a:t>
            </a:r>
            <a:r>
              <a:rPr lang="zh-CN" altLang="en-US"/>
              <a:t>攻击</a:t>
            </a:r>
            <a:r>
              <a:rPr lang="en-US" altLang="zh-CN" smtClean="0"/>
              <a:t>)</a:t>
            </a:r>
            <a:r>
              <a:rPr lang="zh-CN" altLang="en-US" smtClean="0"/>
              <a:t>流程</a:t>
            </a:r>
            <a:endParaRPr lang="zh-CN" altLang="en-US"/>
          </a:p>
        </p:txBody>
      </p:sp>
      <p:sp>
        <p:nvSpPr>
          <p:cNvPr id="4" name="Rectangle 4"/>
          <p:cNvSpPr>
            <a:spLocks noChangeArrowheads="1"/>
          </p:cNvSpPr>
          <p:nvPr/>
        </p:nvSpPr>
        <p:spPr bwMode="auto">
          <a:xfrm>
            <a:off x="2163558" y="2466926"/>
            <a:ext cx="1800225" cy="504825"/>
          </a:xfrm>
          <a:prstGeom prst="rect">
            <a:avLst/>
          </a:prstGeom>
          <a:solidFill>
            <a:srgbClr val="FFFF00"/>
          </a:solidFill>
          <a:ln w="9525">
            <a:solidFill>
              <a:schemeClr val="tx1"/>
            </a:solidFill>
            <a:miter lim="800000"/>
          </a:ln>
        </p:spPr>
        <p:txBody>
          <a:bodyPr wrap="none" anchor="ctr"/>
          <a:lstStyle/>
          <a:p>
            <a:pPr algn="ctr"/>
            <a:r>
              <a:rPr lang="en-US" altLang="zh-CN" sz="2000" smtClean="0"/>
              <a:t>k1k2</a:t>
            </a:r>
            <a:endParaRPr lang="zh-CN" altLang="en-US" sz="2000"/>
          </a:p>
        </p:txBody>
      </p:sp>
      <p:sp>
        <p:nvSpPr>
          <p:cNvPr id="5" name="Rectangle 5"/>
          <p:cNvSpPr>
            <a:spLocks noChangeArrowheads="1"/>
          </p:cNvSpPr>
          <p:nvPr/>
        </p:nvSpPr>
        <p:spPr bwMode="auto">
          <a:xfrm>
            <a:off x="2163532" y="2976532"/>
            <a:ext cx="1800225" cy="504825"/>
          </a:xfrm>
          <a:prstGeom prst="rect">
            <a:avLst/>
          </a:prstGeom>
          <a:solidFill>
            <a:srgbClr val="FFFF00"/>
          </a:solidFill>
          <a:ln w="9525">
            <a:solidFill>
              <a:schemeClr val="tx1"/>
            </a:solidFill>
            <a:miter lim="800000"/>
          </a:ln>
        </p:spPr>
        <p:txBody>
          <a:bodyPr wrap="none" anchor="ctr"/>
          <a:lstStyle/>
          <a:p>
            <a:pPr algn="ctr"/>
            <a:r>
              <a:rPr lang="en-US" altLang="zh-CN" sz="2000" smtClean="0"/>
              <a:t>k3</a:t>
            </a:r>
            <a:endParaRPr lang="zh-CN" altLang="en-US" sz="2000"/>
          </a:p>
        </p:txBody>
      </p:sp>
      <p:sp>
        <p:nvSpPr>
          <p:cNvPr id="6" name="Rectangle 6"/>
          <p:cNvSpPr>
            <a:spLocks noChangeArrowheads="1"/>
          </p:cNvSpPr>
          <p:nvPr/>
        </p:nvSpPr>
        <p:spPr bwMode="auto">
          <a:xfrm>
            <a:off x="2163558" y="3474988"/>
            <a:ext cx="1800225" cy="504825"/>
          </a:xfrm>
          <a:prstGeom prst="rect">
            <a:avLst/>
          </a:prstGeom>
          <a:solidFill>
            <a:srgbClr val="FFFF00"/>
          </a:solidFill>
          <a:ln w="9525">
            <a:solidFill>
              <a:schemeClr val="tx1"/>
            </a:solidFill>
            <a:miter lim="800000"/>
          </a:ln>
        </p:spPr>
        <p:txBody>
          <a:bodyPr wrap="none" anchor="ctr"/>
          <a:lstStyle/>
          <a:p>
            <a:pPr algn="ctr"/>
            <a:r>
              <a:rPr lang="en-US" altLang="zh-CN" sz="2000" smtClean="0"/>
              <a:t>k4</a:t>
            </a:r>
            <a:endParaRPr lang="zh-CN" altLang="en-US" sz="2000"/>
          </a:p>
        </p:txBody>
      </p:sp>
      <p:sp>
        <p:nvSpPr>
          <p:cNvPr id="7" name="Rectangle 7"/>
          <p:cNvSpPr>
            <a:spLocks noChangeArrowheads="1"/>
          </p:cNvSpPr>
          <p:nvPr/>
        </p:nvSpPr>
        <p:spPr bwMode="auto">
          <a:xfrm>
            <a:off x="2163558" y="3979813"/>
            <a:ext cx="1800225" cy="504825"/>
          </a:xfrm>
          <a:prstGeom prst="rect">
            <a:avLst/>
          </a:prstGeom>
          <a:solidFill>
            <a:srgbClr val="FFFF00"/>
          </a:solidFill>
          <a:ln w="9525">
            <a:solidFill>
              <a:schemeClr val="tx1"/>
            </a:solidFill>
            <a:miter lim="800000"/>
          </a:ln>
        </p:spPr>
        <p:txBody>
          <a:bodyPr wrap="none" anchor="ctr"/>
          <a:lstStyle/>
          <a:p>
            <a:pPr algn="ctr"/>
            <a:r>
              <a:rPr lang="en-US" altLang="zh-CN" sz="2000" smtClean="0"/>
              <a:t>shellcode</a:t>
            </a:r>
            <a:endParaRPr lang="zh-CN" altLang="en-US" sz="2000"/>
          </a:p>
        </p:txBody>
      </p:sp>
      <p:sp>
        <p:nvSpPr>
          <p:cNvPr id="8" name="Text Box 9"/>
          <p:cNvSpPr txBox="1">
            <a:spLocks noChangeArrowheads="1"/>
          </p:cNvSpPr>
          <p:nvPr/>
        </p:nvSpPr>
        <p:spPr bwMode="auto">
          <a:xfrm>
            <a:off x="6444208" y="3013834"/>
            <a:ext cx="2520280"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EBP(m)=k2???</a:t>
            </a:r>
            <a:endParaRPr lang="zh-CN" altLang="en-US" sz="2000" b="1">
              <a:latin typeface="Times New Roman" panose="02020603050405020304" pitchFamily="18" charset="0"/>
              <a:cs typeface="Times New Roman" panose="02020603050405020304" pitchFamily="18" charset="0"/>
            </a:endParaRPr>
          </a:p>
        </p:txBody>
      </p:sp>
      <p:sp>
        <p:nvSpPr>
          <p:cNvPr id="9" name="Line 12"/>
          <p:cNvSpPr>
            <a:spLocks noChangeShapeType="1"/>
          </p:cNvSpPr>
          <p:nvPr/>
        </p:nvSpPr>
        <p:spPr bwMode="auto">
          <a:xfrm flipH="1">
            <a:off x="2163558" y="1628800"/>
            <a:ext cx="1588" cy="4439666"/>
          </a:xfrm>
          <a:prstGeom prst="line">
            <a:avLst/>
          </a:prstGeom>
          <a:noFill/>
          <a:ln w="9525">
            <a:solidFill>
              <a:schemeClr val="tx1"/>
            </a:solidFill>
            <a:round/>
          </a:ln>
        </p:spPr>
        <p:txBody>
          <a:bodyPr/>
          <a:lstStyle/>
          <a:p>
            <a:endParaRPr lang="zh-CN" altLang="en-US"/>
          </a:p>
        </p:txBody>
      </p:sp>
      <p:sp>
        <p:nvSpPr>
          <p:cNvPr id="10" name="Line 13"/>
          <p:cNvSpPr>
            <a:spLocks noChangeShapeType="1"/>
          </p:cNvSpPr>
          <p:nvPr/>
        </p:nvSpPr>
        <p:spPr bwMode="auto">
          <a:xfrm>
            <a:off x="3963758" y="1628800"/>
            <a:ext cx="0" cy="4439666"/>
          </a:xfrm>
          <a:prstGeom prst="line">
            <a:avLst/>
          </a:prstGeom>
          <a:noFill/>
          <a:ln w="9525">
            <a:solidFill>
              <a:schemeClr val="tx1"/>
            </a:solidFill>
            <a:round/>
          </a:ln>
        </p:spPr>
        <p:txBody>
          <a:bodyPr/>
          <a:lstStyle/>
          <a:p>
            <a:endParaRPr lang="zh-CN" altLang="en-US"/>
          </a:p>
        </p:txBody>
      </p:sp>
      <p:sp>
        <p:nvSpPr>
          <p:cNvPr id="11" name="Text Box 14"/>
          <p:cNvSpPr txBox="1">
            <a:spLocks noChangeArrowheads="1"/>
          </p:cNvSpPr>
          <p:nvPr/>
        </p:nvSpPr>
        <p:spPr bwMode="auto">
          <a:xfrm>
            <a:off x="2165146" y="5492080"/>
            <a:ext cx="1800225" cy="457200"/>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12" name="Text Box 15"/>
          <p:cNvSpPr txBox="1">
            <a:spLocks noChangeArrowheads="1"/>
          </p:cNvSpPr>
          <p:nvPr/>
        </p:nvSpPr>
        <p:spPr bwMode="auto">
          <a:xfrm>
            <a:off x="2165146" y="1484784"/>
            <a:ext cx="1800225" cy="457200"/>
          </a:xfrm>
          <a:prstGeom prst="rect">
            <a:avLst/>
          </a:prstGeom>
          <a:noFill/>
          <a:ln w="9525">
            <a:noFill/>
            <a:miter lim="800000"/>
          </a:ln>
        </p:spPr>
        <p:txBody>
          <a:bodyPr>
            <a:spAutoFit/>
          </a:bodyPr>
          <a:lstStyle/>
          <a:p>
            <a:pPr algn="ctr">
              <a:spcBef>
                <a:spcPct val="50000"/>
              </a:spcBef>
            </a:pPr>
            <a:r>
              <a:rPr lang="en-US" altLang="zh-CN" b="1"/>
              <a:t>……</a:t>
            </a:r>
            <a:endParaRPr lang="en-US" altLang="zh-CN" b="1"/>
          </a:p>
        </p:txBody>
      </p:sp>
      <p:sp>
        <p:nvSpPr>
          <p:cNvPr id="13" name="Rectangle 7"/>
          <p:cNvSpPr>
            <a:spLocks noChangeArrowheads="1"/>
          </p:cNvSpPr>
          <p:nvPr/>
        </p:nvSpPr>
        <p:spPr bwMode="auto">
          <a:xfrm>
            <a:off x="2165146" y="4988793"/>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xxxxx</a:t>
            </a:r>
            <a:endParaRPr lang="zh-CN" altLang="en-US" sz="2000"/>
          </a:p>
        </p:txBody>
      </p:sp>
      <p:sp>
        <p:nvSpPr>
          <p:cNvPr id="14" name="Rectangle 6"/>
          <p:cNvSpPr>
            <a:spLocks noChangeArrowheads="1"/>
          </p:cNvSpPr>
          <p:nvPr/>
        </p:nvSpPr>
        <p:spPr bwMode="auto">
          <a:xfrm>
            <a:off x="2165171" y="4483968"/>
            <a:ext cx="1800225"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xxxxx</a:t>
            </a:r>
            <a:endParaRPr lang="zh-CN" altLang="en-US" sz="2000"/>
          </a:p>
        </p:txBody>
      </p:sp>
      <p:sp>
        <p:nvSpPr>
          <p:cNvPr id="15" name="Text Box 9"/>
          <p:cNvSpPr txBox="1">
            <a:spLocks noChangeArrowheads="1"/>
          </p:cNvSpPr>
          <p:nvPr/>
        </p:nvSpPr>
        <p:spPr bwMode="auto">
          <a:xfrm>
            <a:off x="4097035" y="3028890"/>
            <a:ext cx="1123038"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EBP(f)</a:t>
            </a:r>
            <a:endParaRPr lang="zh-CN" altLang="en-US" sz="2000" b="1">
              <a:latin typeface="Times New Roman" panose="02020603050405020304" pitchFamily="18" charset="0"/>
              <a:cs typeface="Times New Roman" panose="02020603050405020304" pitchFamily="18" charset="0"/>
            </a:endParaRPr>
          </a:p>
        </p:txBody>
      </p:sp>
      <p:sp>
        <p:nvSpPr>
          <p:cNvPr id="17" name="Text Box 8"/>
          <p:cNvSpPr txBox="1">
            <a:spLocks noChangeArrowheads="1"/>
          </p:cNvSpPr>
          <p:nvPr/>
        </p:nvSpPr>
        <p:spPr bwMode="auto">
          <a:xfrm>
            <a:off x="5405531" y="1556792"/>
            <a:ext cx="1110685"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ESP</a:t>
            </a:r>
            <a:endParaRPr lang="zh-CN" altLang="en-US" sz="2000" b="1">
              <a:latin typeface="Times New Roman" panose="02020603050405020304" pitchFamily="18" charset="0"/>
              <a:cs typeface="Times New Roman" panose="02020603050405020304" pitchFamily="18" charset="0"/>
            </a:endParaRPr>
          </a:p>
        </p:txBody>
      </p:sp>
      <p:sp>
        <p:nvSpPr>
          <p:cNvPr id="19" name="Text Box 9"/>
          <p:cNvSpPr txBox="1">
            <a:spLocks noChangeArrowheads="1"/>
          </p:cNvSpPr>
          <p:nvPr/>
        </p:nvSpPr>
        <p:spPr bwMode="auto">
          <a:xfrm>
            <a:off x="6444208" y="3579703"/>
            <a:ext cx="2517452" cy="861774"/>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rPr>
              <a:t>IP = k4</a:t>
            </a:r>
            <a:endParaRPr lang="en-US" altLang="zh-CN" sz="2000" b="1" smtClean="0">
              <a:latin typeface="Times New Roman" panose="02020603050405020304" pitchFamily="18" charset="0"/>
              <a:cs typeface="Times New Roman" panose="02020603050405020304" pitchFamily="18" charset="0"/>
            </a:endParaRPr>
          </a:p>
          <a:p>
            <a:pPr>
              <a:spcBef>
                <a:spcPct val="50000"/>
              </a:spcBef>
            </a:pPr>
            <a:r>
              <a:rPr lang="en-US" altLang="zh-CN" sz="2000" b="1" smtClean="0">
                <a:latin typeface="Times New Roman" panose="02020603050405020304" pitchFamily="18" charset="0"/>
                <a:cs typeface="Times New Roman" panose="02020603050405020304" pitchFamily="18" charset="0"/>
              </a:rPr>
              <a:t>k4=addr(shellcode)</a:t>
            </a:r>
            <a:endParaRPr lang="zh-CN" altLang="en-US" sz="2000" b="1">
              <a:latin typeface="Times New Roman" panose="02020603050405020304" pitchFamily="18" charset="0"/>
              <a:cs typeface="Times New Roman" panose="02020603050405020304" pitchFamily="18" charset="0"/>
            </a:endParaRPr>
          </a:p>
        </p:txBody>
      </p:sp>
      <p:sp>
        <p:nvSpPr>
          <p:cNvPr id="23" name="Rectangle 4"/>
          <p:cNvSpPr>
            <a:spLocks noChangeArrowheads="1"/>
          </p:cNvSpPr>
          <p:nvPr/>
        </p:nvSpPr>
        <p:spPr bwMode="auto">
          <a:xfrm>
            <a:off x="2165171" y="1960290"/>
            <a:ext cx="1798587" cy="504825"/>
          </a:xfrm>
          <a:prstGeom prst="rect">
            <a:avLst/>
          </a:prstGeom>
          <a:solidFill>
            <a:schemeClr val="bg2">
              <a:lumMod val="90000"/>
            </a:schemeClr>
          </a:solidFill>
          <a:ln w="9525">
            <a:solidFill>
              <a:schemeClr val="tx1"/>
            </a:solidFill>
            <a:miter lim="800000"/>
          </a:ln>
        </p:spPr>
        <p:txBody>
          <a:bodyPr wrap="none" anchor="ctr"/>
          <a:lstStyle/>
          <a:p>
            <a:pPr algn="ctr"/>
            <a:r>
              <a:rPr lang="en-US" altLang="zh-CN" sz="2000" smtClean="0"/>
              <a:t>buffer_b</a:t>
            </a:r>
            <a:endParaRPr lang="zh-CN" altLang="en-US" sz="2000"/>
          </a:p>
        </p:txBody>
      </p:sp>
      <p:sp>
        <p:nvSpPr>
          <p:cNvPr id="25" name="Text Box 9"/>
          <p:cNvSpPr txBox="1">
            <a:spLocks noChangeArrowheads="1"/>
          </p:cNvSpPr>
          <p:nvPr/>
        </p:nvSpPr>
        <p:spPr bwMode="auto">
          <a:xfrm>
            <a:off x="6441380" y="2571592"/>
            <a:ext cx="2520280" cy="400110"/>
          </a:xfrm>
          <a:prstGeom prst="rect">
            <a:avLst/>
          </a:prstGeom>
          <a:noFill/>
          <a:ln w="9525">
            <a:noFill/>
            <a:miter lim="800000"/>
          </a:ln>
        </p:spPr>
        <p:txBody>
          <a:bodyPr wrap="square">
            <a:spAutoFit/>
          </a:bodyPr>
          <a:lstStyle/>
          <a:p>
            <a:pPr>
              <a:spcBef>
                <a:spcPct val="50000"/>
              </a:spcBef>
            </a:pPr>
            <a:r>
              <a:rPr lang="en-US" altLang="zh-CN" sz="2000" b="1" smtClean="0">
                <a:latin typeface="Times New Roman" panose="02020603050405020304" pitchFamily="18" charset="0"/>
                <a:cs typeface="Times New Roman" panose="02020603050405020304" pitchFamily="18" charset="0"/>
                <a:sym typeface="Wingdings" panose="05000000000000000000" pitchFamily="2" charset="2"/>
              </a:rPr>
              <a:t>buffer_a=k1k2k3k4</a:t>
            </a:r>
            <a:endParaRPr lang="zh-CN" altLang="en-US" sz="2000" b="1">
              <a:latin typeface="Times New Roman" panose="02020603050405020304" pitchFamily="18" charset="0"/>
              <a:cs typeface="Times New Roman" panose="02020603050405020304" pitchFamily="18" charset="0"/>
            </a:endParaRPr>
          </a:p>
        </p:txBody>
      </p:sp>
      <p:sp>
        <p:nvSpPr>
          <p:cNvPr id="16" name="矩形 15"/>
          <p:cNvSpPr/>
          <p:nvPr/>
        </p:nvSpPr>
        <p:spPr>
          <a:xfrm>
            <a:off x="4405912" y="4797152"/>
            <a:ext cx="3262432" cy="83099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zh-CN" altLang="en-US" b="1" smtClean="0"/>
              <a:t>控制流程和代码植入</a:t>
            </a:r>
            <a:endParaRPr lang="en-US" altLang="zh-CN" b="1" smtClean="0"/>
          </a:p>
          <a:p>
            <a:r>
              <a:rPr lang="zh-CN" altLang="en-US" b="1" smtClean="0"/>
              <a:t>可在不同缓冲区中完成</a:t>
            </a:r>
            <a:endParaRPr lang="zh-CN" altLang="en-US" b="1"/>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什么是信息安全？</a:t>
            </a:r>
            <a:endParaRPr lang="zh-CN" altLang="en-US" smtClean="0"/>
          </a:p>
        </p:txBody>
      </p:sp>
      <p:sp>
        <p:nvSpPr>
          <p:cNvPr id="512003" name="Rectangle 3"/>
          <p:cNvSpPr>
            <a:spLocks noGrp="1" noChangeArrowheads="1"/>
          </p:cNvSpPr>
          <p:nvPr>
            <p:ph idx="1"/>
          </p:nvPr>
        </p:nvSpPr>
        <p:spPr/>
        <p:txBody>
          <a:bodyPr>
            <a:normAutofit fontScale="92500" lnSpcReduction="10000"/>
          </a:bodyPr>
          <a:lstStyle/>
          <a:p>
            <a:pPr>
              <a:defRPr/>
            </a:pPr>
            <a:r>
              <a:rPr lang="zh-CN" altLang="en-US" smtClean="0"/>
              <a:t>信息安全的其他方面</a:t>
            </a:r>
            <a:endParaRPr lang="zh-CN" altLang="en-US" smtClean="0"/>
          </a:p>
          <a:p>
            <a:pPr lvl="1">
              <a:defRPr/>
            </a:pPr>
            <a:r>
              <a:rPr lang="zh-CN" altLang="en-US"/>
              <a:t>可控制性（</a:t>
            </a:r>
            <a:r>
              <a:rPr lang="en-US" altLang="zh-CN"/>
              <a:t>controllability</a:t>
            </a:r>
            <a:r>
              <a:rPr lang="zh-CN" altLang="en-US"/>
              <a:t>）</a:t>
            </a:r>
            <a:endParaRPr lang="en-US" altLang="zh-CN"/>
          </a:p>
          <a:p>
            <a:pPr lvl="2">
              <a:defRPr/>
            </a:pPr>
            <a:r>
              <a:rPr lang="zh-CN" altLang="en-US"/>
              <a:t>对信息的传播及内容具有控制能力。</a:t>
            </a:r>
            <a:endParaRPr lang="en-US" altLang="zh-CN"/>
          </a:p>
          <a:p>
            <a:pPr lvl="1">
              <a:defRPr/>
            </a:pPr>
            <a:r>
              <a:rPr lang="zh-CN" altLang="en-US" smtClean="0"/>
              <a:t>信息的不可否认性（</a:t>
            </a:r>
            <a:r>
              <a:rPr lang="en-US" altLang="zh-CN" smtClean="0"/>
              <a:t>Non-repudiation </a:t>
            </a:r>
            <a:r>
              <a:rPr lang="zh-CN" altLang="en-US" smtClean="0"/>
              <a:t>）</a:t>
            </a:r>
            <a:endParaRPr lang="zh-CN" altLang="en-US" smtClean="0"/>
          </a:p>
          <a:p>
            <a:pPr lvl="2">
              <a:defRPr/>
            </a:pPr>
            <a:r>
              <a:rPr lang="zh-CN" altLang="en-US" smtClean="0"/>
              <a:t>要求无论发送方还是接收方都不能抵赖所进行的传输</a:t>
            </a:r>
            <a:endParaRPr lang="zh-CN" altLang="en-US" smtClean="0"/>
          </a:p>
          <a:p>
            <a:pPr lvl="1">
              <a:defRPr/>
            </a:pPr>
            <a:r>
              <a:rPr lang="zh-CN" altLang="en-US" smtClean="0"/>
              <a:t>真实性（</a:t>
            </a:r>
            <a:r>
              <a:rPr lang="en-US" altLang="zh-CN" smtClean="0"/>
              <a:t>truth</a:t>
            </a:r>
            <a:r>
              <a:rPr lang="zh-CN" altLang="en-US" smtClean="0"/>
              <a:t>）</a:t>
            </a:r>
            <a:endParaRPr lang="en-US" altLang="zh-CN" smtClean="0"/>
          </a:p>
          <a:p>
            <a:pPr lvl="2">
              <a:defRPr/>
            </a:pPr>
            <a:r>
              <a:rPr lang="zh-CN" altLang="en-US"/>
              <a:t>对信息的来源进行判断，能对伪造来源的信息予以鉴别</a:t>
            </a:r>
            <a:r>
              <a:rPr lang="zh-CN" altLang="en-US" smtClean="0"/>
              <a:t>。</a:t>
            </a:r>
            <a:endParaRPr lang="zh-CN" altLang="en-US" smtClean="0"/>
          </a:p>
          <a:p>
            <a:pPr lvl="1">
              <a:defRPr/>
            </a:pPr>
            <a:r>
              <a:rPr lang="zh-CN" altLang="en-US" smtClean="0"/>
              <a:t>可审查（</a:t>
            </a:r>
            <a:r>
              <a:rPr lang="en-US" altLang="zh-CN" smtClean="0"/>
              <a:t>Accountability</a:t>
            </a:r>
            <a:r>
              <a:rPr lang="zh-CN" altLang="en-US" smtClean="0"/>
              <a:t>）</a:t>
            </a:r>
            <a:endParaRPr lang="zh-CN" altLang="en-US" smtClean="0"/>
          </a:p>
          <a:p>
            <a:pPr lvl="2">
              <a:defRPr/>
            </a:pPr>
            <a:r>
              <a:rPr lang="zh-CN" altLang="en-US" smtClean="0"/>
              <a:t>确保实体的活动可被跟踪</a:t>
            </a:r>
            <a:endParaRPr lang="zh-CN" altLang="en-US" smtClean="0"/>
          </a:p>
          <a:p>
            <a:pPr lvl="1">
              <a:defRPr/>
            </a:pPr>
            <a:r>
              <a:rPr lang="zh-CN" altLang="en-US" smtClean="0"/>
              <a:t>可靠性（</a:t>
            </a:r>
            <a:r>
              <a:rPr lang="en-US" altLang="zh-CN" smtClean="0"/>
              <a:t>Reliability</a:t>
            </a:r>
            <a:r>
              <a:rPr lang="zh-CN" altLang="en-US" smtClean="0"/>
              <a:t>）</a:t>
            </a:r>
            <a:endParaRPr lang="zh-CN" altLang="en-US" smtClean="0"/>
          </a:p>
          <a:p>
            <a:pPr lvl="2">
              <a:defRPr/>
            </a:pPr>
            <a:r>
              <a:rPr lang="zh-CN" altLang="en-US" smtClean="0"/>
              <a:t>系统在规定的条件下和规定的时间内完成指定功能的概率</a:t>
            </a:r>
            <a:endParaRPr lang="zh-CN" altLang="en-US"/>
          </a:p>
        </p:txBody>
      </p:sp>
      <p:sp>
        <p:nvSpPr>
          <p:cNvPr id="38916" name="日期占位符 3"/>
          <p:cNvSpPr>
            <a:spLocks noGrp="1"/>
          </p:cNvSpPr>
          <p:nvPr>
            <p:ph type="dt" sz="quarter" idx="4294967295"/>
          </p:nvPr>
        </p:nvSpPr>
        <p:spPr bwMode="auto">
          <a:xfrm>
            <a:off x="8116888" y="6408738"/>
            <a:ext cx="1027112" cy="449262"/>
          </a:xfrm>
          <a:prstGeom prst="rect">
            <a:avLst/>
          </a:prstGeom>
          <a:noFill/>
          <a:ln>
            <a:miter lim="800000"/>
          </a:ln>
        </p:spPr>
        <p:txBody>
          <a:bodyPr/>
          <a:lstStyle/>
          <a:p>
            <a:pPr eaLnBrk="0" hangingPunct="0"/>
            <a:fld id="{A3FAC0A3-F6EA-4F2E-A6A8-63DD1D152E7D}" type="datetime1">
              <a:rPr kumimoji="1" lang="zh-CN" altLang="en-US" sz="2400">
                <a:latin typeface="Tahoma" pitchFamily="34" charset="0"/>
              </a:rPr>
            </a:fld>
            <a:endParaRPr kumimoji="1" lang="en-US" altLang="zh-CN" sz="2400">
              <a:latin typeface="Tahoma" pitchFamily="34" charset="0"/>
            </a:endParaRPr>
          </a:p>
        </p:txBody>
      </p:sp>
      <p:sp>
        <p:nvSpPr>
          <p:cNvPr id="24" name="矩形 23"/>
          <p:cNvSpPr>
            <a:spLocks noChangeArrowheads="1"/>
          </p:cNvSpPr>
          <p:nvPr/>
        </p:nvSpPr>
        <p:spPr bwMode="auto">
          <a:xfrm>
            <a:off x="887153" y="4694377"/>
            <a:ext cx="7777163" cy="1938992"/>
          </a:xfrm>
          <a:prstGeom prst="rect">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defRPr/>
            </a:pPr>
            <a:r>
              <a:rPr lang="zh-CN" altLang="en-US" b="1">
                <a:solidFill>
                  <a:srgbClr val="FF0000"/>
                </a:solidFill>
              </a:rPr>
              <a:t>不同的系统或应用关注不同的安全属性，</a:t>
            </a:r>
            <a:endParaRPr lang="en-US" altLang="zh-CN" b="1">
              <a:solidFill>
                <a:srgbClr val="FF0000"/>
              </a:solidFill>
            </a:endParaRPr>
          </a:p>
          <a:p>
            <a:pPr>
              <a:defRPr/>
            </a:pPr>
            <a:r>
              <a:rPr lang="zh-CN" altLang="en-US" b="1">
                <a:solidFill>
                  <a:srgbClr val="FF0000"/>
                </a:solidFill>
              </a:rPr>
              <a:t>如用户关注可用、保密和完整，</a:t>
            </a:r>
            <a:endParaRPr lang="en-US" altLang="zh-CN" b="1">
              <a:solidFill>
                <a:srgbClr val="FF0000"/>
              </a:solidFill>
            </a:endParaRPr>
          </a:p>
          <a:p>
            <a:pPr>
              <a:defRPr/>
            </a:pPr>
            <a:r>
              <a:rPr lang="zh-CN" altLang="en-US" b="1">
                <a:solidFill>
                  <a:srgbClr val="FF0000"/>
                </a:solidFill>
              </a:rPr>
              <a:t>网警关注可控、可查；</a:t>
            </a:r>
            <a:endParaRPr lang="en-US" altLang="zh-CN" b="1">
              <a:solidFill>
                <a:srgbClr val="FF0000"/>
              </a:solidFill>
            </a:endParaRPr>
          </a:p>
          <a:p>
            <a:pPr>
              <a:defRPr/>
            </a:pPr>
            <a:r>
              <a:rPr lang="zh-CN" altLang="en-US" b="1">
                <a:solidFill>
                  <a:srgbClr val="FF0000"/>
                </a:solidFill>
              </a:rPr>
              <a:t>电子交易要求认证和不可否认。</a:t>
            </a:r>
            <a:endParaRPr lang="en-US" altLang="zh-CN" b="1">
              <a:solidFill>
                <a:srgbClr val="FF0000"/>
              </a:solidFill>
            </a:endParaRPr>
          </a:p>
          <a:p>
            <a:pPr>
              <a:defRPr/>
            </a:pPr>
            <a:r>
              <a:rPr lang="zh-CN" altLang="en-US" b="1">
                <a:solidFill>
                  <a:srgbClr val="FF0000"/>
                </a:solidFill>
              </a:rPr>
              <a:t>匿名</a:t>
            </a:r>
            <a:r>
              <a:rPr lang="en-US" altLang="zh-CN" b="1">
                <a:solidFill>
                  <a:srgbClr val="FF0000"/>
                </a:solidFill>
              </a:rPr>
              <a:t>BBS</a:t>
            </a:r>
            <a:r>
              <a:rPr lang="zh-CN" altLang="en-US" b="1">
                <a:solidFill>
                  <a:srgbClr val="FF0000"/>
                </a:solidFill>
              </a:rPr>
              <a:t>要求可否认</a:t>
            </a:r>
            <a:endParaRPr lang="zh-CN" altLang="en-US" b="1">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3"/>
          <p:cNvSpPr>
            <a:spLocks noGrp="1"/>
          </p:cNvSpPr>
          <p:nvPr>
            <p:ph idx="1"/>
          </p:nvPr>
        </p:nvSpPr>
        <p:spPr/>
        <p:txBody>
          <a:bodyPr>
            <a:normAutofit fontScale="85000" lnSpcReduction="20000"/>
          </a:bodyPr>
          <a:lstStyle/>
          <a:p>
            <a:pPr eaLnBrk="1" hangingPunct="1"/>
            <a:r>
              <a:rPr lang="zh-CN" altLang="en-US" smtClean="0"/>
              <a:t>防止缓冲区溢出</a:t>
            </a:r>
            <a:endParaRPr lang="en-US" altLang="zh-CN" smtClean="0"/>
          </a:p>
          <a:p>
            <a:pPr lvl="1"/>
            <a:r>
              <a:rPr lang="zh-CN" altLang="en-US" smtClean="0"/>
              <a:t>采用安全</a:t>
            </a:r>
            <a:r>
              <a:rPr lang="en-US" altLang="zh-CN" smtClean="0"/>
              <a:t>C</a:t>
            </a:r>
            <a:r>
              <a:rPr lang="zh-CN" altLang="en-US"/>
              <a:t>语言库</a:t>
            </a:r>
            <a:r>
              <a:rPr lang="zh-CN" altLang="en-US" smtClean="0"/>
              <a:t>函数最新版本</a:t>
            </a:r>
            <a:endParaRPr lang="en-US" altLang="zh-CN" smtClean="0"/>
          </a:p>
          <a:p>
            <a:pPr lvl="2"/>
            <a:r>
              <a:rPr lang="en-US" altLang="zh-CN"/>
              <a:t>strcpy</a:t>
            </a:r>
            <a:r>
              <a:rPr lang="en-US" altLang="zh-CN" smtClean="0"/>
              <a:t>()——》strncpy(),</a:t>
            </a:r>
            <a:r>
              <a:rPr lang="en-US" altLang="zh-CN"/>
              <a:t> </a:t>
            </a:r>
            <a:endParaRPr lang="en-US" altLang="zh-CN" smtClean="0"/>
          </a:p>
          <a:p>
            <a:pPr lvl="2"/>
            <a:r>
              <a:rPr lang="en-US" altLang="zh-CN" smtClean="0"/>
              <a:t>printf()——》sprintf()</a:t>
            </a:r>
            <a:r>
              <a:rPr lang="zh-CN" altLang="en-US" smtClean="0"/>
              <a:t>等</a:t>
            </a:r>
            <a:endParaRPr lang="zh-CN" altLang="en-US"/>
          </a:p>
          <a:p>
            <a:pPr lvl="1"/>
            <a:r>
              <a:rPr lang="zh-CN" altLang="en-US" smtClean="0"/>
              <a:t>程序员检查</a:t>
            </a:r>
            <a:r>
              <a:rPr lang="zh-CN" altLang="en-US"/>
              <a:t>数组与指针</a:t>
            </a:r>
            <a:r>
              <a:rPr lang="zh-CN" altLang="en-US" smtClean="0"/>
              <a:t>等越界代码</a:t>
            </a:r>
            <a:endParaRPr lang="en-US" altLang="zh-CN" smtClean="0"/>
          </a:p>
          <a:p>
            <a:pPr eaLnBrk="1" hangingPunct="1"/>
            <a:r>
              <a:rPr lang="zh-CN" altLang="en-US" smtClean="0"/>
              <a:t>允许溢出但不允许改变控制流</a:t>
            </a:r>
            <a:endParaRPr lang="en-US" altLang="zh-CN" smtClean="0"/>
          </a:p>
          <a:p>
            <a:pPr lvl="1"/>
            <a:r>
              <a:rPr lang="zh-CN" altLang="en-US"/>
              <a:t>禁止未经授权控制流的改变</a:t>
            </a:r>
            <a:endParaRPr lang="en-US" altLang="zh-CN" smtClean="0"/>
          </a:p>
          <a:p>
            <a:pPr eaLnBrk="1" hangingPunct="1"/>
            <a:r>
              <a:rPr lang="zh-CN" altLang="en-US" smtClean="0"/>
              <a:t>允许改变控制流但禁止敏感代码执行</a:t>
            </a:r>
            <a:endParaRPr lang="en-US" altLang="zh-CN" smtClean="0"/>
          </a:p>
          <a:p>
            <a:pPr lvl="1"/>
            <a:r>
              <a:rPr lang="zh-CN" altLang="en-US"/>
              <a:t>禁止</a:t>
            </a:r>
            <a:r>
              <a:rPr lang="zh-CN" altLang="en-US" smtClean="0"/>
              <a:t>攻击代码执行</a:t>
            </a:r>
            <a:endParaRPr lang="zh-CN" altLang="en-US"/>
          </a:p>
          <a:p>
            <a:pPr lvl="1"/>
            <a:r>
              <a:rPr lang="zh-CN" altLang="en-US" smtClean="0"/>
              <a:t>如禁止</a:t>
            </a:r>
            <a:r>
              <a:rPr lang="zh-CN" altLang="en-US"/>
              <a:t>诸如</a:t>
            </a:r>
            <a:r>
              <a:rPr lang="en-US" altLang="zh-CN"/>
              <a:t>exec()</a:t>
            </a:r>
            <a:r>
              <a:rPr lang="zh-CN" altLang="en-US"/>
              <a:t>等系统调用函数的非法使用</a:t>
            </a:r>
            <a:r>
              <a:rPr lang="zh-CN" altLang="en-US" smtClean="0"/>
              <a:t>，</a:t>
            </a:r>
            <a:endParaRPr lang="en-US" altLang="zh-CN" smtClean="0"/>
          </a:p>
          <a:p>
            <a:pPr lvl="2"/>
            <a:r>
              <a:rPr lang="en-US" altLang="zh-CN" smtClean="0"/>
              <a:t>Unix</a:t>
            </a:r>
            <a:r>
              <a:rPr lang="zh-CN" altLang="en-US"/>
              <a:t>中</a:t>
            </a:r>
            <a:r>
              <a:rPr lang="zh-CN" altLang="en-US" smtClean="0"/>
              <a:t>，程序使用系统调用函数时，返回地址保存</a:t>
            </a:r>
            <a:r>
              <a:rPr lang="zh-CN" altLang="en-US"/>
              <a:t>在系统</a:t>
            </a:r>
            <a:r>
              <a:rPr lang="zh-CN" altLang="en-US" smtClean="0"/>
              <a:t>内核堆栈，</a:t>
            </a:r>
            <a:r>
              <a:rPr lang="zh-CN" altLang="en-US"/>
              <a:t>而不是普通</a:t>
            </a:r>
            <a:r>
              <a:rPr lang="zh-CN" altLang="en-US" smtClean="0"/>
              <a:t>堆栈。</a:t>
            </a:r>
            <a:endParaRPr lang="en-US" altLang="zh-CN" smtClean="0"/>
          </a:p>
          <a:p>
            <a:pPr lvl="2"/>
            <a:r>
              <a:rPr lang="zh-CN" altLang="en-US" smtClean="0"/>
              <a:t>检查</a:t>
            </a:r>
            <a:r>
              <a:rPr lang="zh-CN" altLang="en-US"/>
              <a:t>系统调用的地址是否来自系统内核堆栈就可知道它是否合法。</a:t>
            </a:r>
            <a:endParaRPr lang="zh-CN" altLang="en-US"/>
          </a:p>
          <a:p>
            <a:pPr lvl="1"/>
            <a:endParaRPr lang="zh-CN" altLang="en-US" smtClean="0"/>
          </a:p>
        </p:txBody>
      </p:sp>
      <p:sp>
        <p:nvSpPr>
          <p:cNvPr id="3" name="标题 2"/>
          <p:cNvSpPr>
            <a:spLocks noGrp="1"/>
          </p:cNvSpPr>
          <p:nvPr>
            <p:ph type="title"/>
          </p:nvPr>
        </p:nvSpPr>
        <p:spPr/>
        <p:txBody>
          <a:bodyPr/>
          <a:lstStyle/>
          <a:p>
            <a:pPr eaLnBrk="1" hangingPunct="1">
              <a:defRPr/>
            </a:pPr>
            <a:r>
              <a:rPr lang="zh-CN" altLang="en-US" smtClean="0"/>
              <a:t>防范缓冲区溢出攻击</a:t>
            </a:r>
            <a:endParaRPr lang="zh-CN" altLang="en-US"/>
          </a:p>
        </p:txBody>
      </p:sp>
      <p:sp>
        <p:nvSpPr>
          <p:cNvPr id="58372" name="灯片编号占位符 1"/>
          <p:cNvSpPr>
            <a:spLocks noGrp="1"/>
          </p:cNvSpPr>
          <p:nvPr>
            <p:ph type="sldNum" sz="quarter" idx="4"/>
          </p:nvPr>
        </p:nvSpPr>
        <p:spPr bwMode="auto">
          <a:noFill/>
          <a:ln>
            <a:miter lim="800000"/>
          </a:ln>
        </p:spPr>
        <p:txBody>
          <a:bodyPr wrap="square" lIns="91440" tIns="45720" rIns="91440" bIns="45720" numCol="1" anchorCtr="0" compatLnSpc="1"/>
          <a:lstStyle/>
          <a:p>
            <a:fld id="{92B7EE74-9AC8-4A42-85BA-4B3091D68183}" type="slidenum">
              <a:rPr lang="zh-CN" altLang="en-US" smtClean="0">
                <a:ea typeface="宋体" pitchFamily="2" charset="-122"/>
              </a:rPr>
            </a:fld>
            <a:endParaRPr lang="zh-CN" altLang="en-US" smtClean="0">
              <a:ea typeface="宋体" pitchFamily="2" charset="-122"/>
            </a:endParaRPr>
          </a:p>
        </p:txBody>
      </p:sp>
    </p:spTree>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smtClean="0"/>
              <a:t>病毒：</a:t>
            </a:r>
            <a:endParaRPr lang="en-US" altLang="zh-CN" smtClean="0"/>
          </a:p>
          <a:p>
            <a:pPr lvl="1"/>
            <a:r>
              <a:rPr lang="zh-CN" altLang="en-US" smtClean="0"/>
              <a:t>能自我传播、</a:t>
            </a:r>
            <a:r>
              <a:rPr lang="zh-CN" altLang="en-US" smtClean="0">
                <a:solidFill>
                  <a:srgbClr val="FF0000"/>
                </a:solidFill>
              </a:rPr>
              <a:t>需用户干预触</a:t>
            </a:r>
            <a:r>
              <a:rPr lang="zh-CN" altLang="en-US" smtClean="0"/>
              <a:t>发执行的破坏性程序或代码。</a:t>
            </a:r>
            <a:endParaRPr lang="zh-CN" altLang="en-US" smtClean="0"/>
          </a:p>
          <a:p>
            <a:pPr lvl="1"/>
            <a:r>
              <a:rPr lang="zh-CN" altLang="en-US" smtClean="0"/>
              <a:t>如</a:t>
            </a:r>
            <a:r>
              <a:rPr lang="en-US" altLang="zh-CN" smtClean="0"/>
              <a:t>CIH</a:t>
            </a:r>
            <a:r>
              <a:rPr lang="zh-CN" altLang="en-US" smtClean="0"/>
              <a:t>、爱虫、新欢乐时光、求职信、恶鹰、</a:t>
            </a:r>
            <a:r>
              <a:rPr lang="en-US" altLang="zh-CN" smtClean="0"/>
              <a:t>rose…</a:t>
            </a:r>
            <a:endParaRPr lang="en-US" altLang="zh-CN" smtClean="0"/>
          </a:p>
          <a:p>
            <a:r>
              <a:rPr lang="zh-CN" altLang="en-US" smtClean="0"/>
              <a:t>蠕虫：</a:t>
            </a:r>
            <a:endParaRPr lang="en-US" altLang="zh-CN" smtClean="0"/>
          </a:p>
          <a:p>
            <a:pPr lvl="1"/>
            <a:r>
              <a:rPr lang="zh-CN" altLang="en-US" smtClean="0"/>
              <a:t>能自我传播、不需用户干预即可触发执行的破坏性程序或代码。</a:t>
            </a:r>
            <a:endParaRPr lang="zh-CN" altLang="en-US" smtClean="0"/>
          </a:p>
          <a:p>
            <a:pPr lvl="1"/>
            <a:r>
              <a:rPr lang="zh-CN" altLang="en-US" smtClean="0"/>
              <a:t>如红色代码、</a:t>
            </a:r>
            <a:r>
              <a:rPr lang="en-US" altLang="zh-CN" smtClean="0"/>
              <a:t>SQL</a:t>
            </a:r>
            <a:r>
              <a:rPr lang="zh-CN" altLang="en-US" smtClean="0"/>
              <a:t>蠕虫王、冲击波、震荡波、极速波</a:t>
            </a:r>
            <a:r>
              <a:rPr lang="en-US" altLang="zh-CN" smtClean="0"/>
              <a:t>…</a:t>
            </a:r>
            <a:endParaRPr lang="en-US" altLang="zh-CN" smtClean="0"/>
          </a:p>
          <a:p>
            <a:r>
              <a:rPr lang="zh-CN" altLang="en-US" smtClean="0"/>
              <a:t>特洛伊木马：</a:t>
            </a:r>
            <a:endParaRPr lang="en-US" altLang="zh-CN" smtClean="0"/>
          </a:p>
          <a:p>
            <a:pPr lvl="1"/>
            <a:r>
              <a:rPr lang="zh-CN" altLang="en-US" smtClean="0"/>
              <a:t>看起来具有正常功能，但实际上隐藏着很多用户不希望功能的程序。</a:t>
            </a:r>
            <a:endParaRPr lang="en-US" altLang="zh-CN" smtClean="0"/>
          </a:p>
          <a:p>
            <a:pPr lvl="1"/>
            <a:r>
              <a:rPr lang="zh-CN" altLang="en-US" smtClean="0"/>
              <a:t>通常由控制端和被控制端两端组成。</a:t>
            </a:r>
            <a:endParaRPr lang="zh-CN" altLang="en-US" smtClean="0"/>
          </a:p>
          <a:p>
            <a:pPr lvl="1"/>
            <a:r>
              <a:rPr lang="zh-CN" altLang="en-US" smtClean="0"/>
              <a:t>如冰河、网络神偷、灰鸽子</a:t>
            </a:r>
            <a:r>
              <a:rPr lang="en-US" altLang="zh-CN" smtClean="0"/>
              <a:t>……</a:t>
            </a:r>
            <a:endParaRPr lang="zh-CN" altLang="en-US"/>
          </a:p>
        </p:txBody>
      </p:sp>
      <p:sp>
        <p:nvSpPr>
          <p:cNvPr id="4" name="标题 3"/>
          <p:cNvSpPr>
            <a:spLocks noGrp="1"/>
          </p:cNvSpPr>
          <p:nvPr>
            <p:ph type="title"/>
          </p:nvPr>
        </p:nvSpPr>
        <p:spPr/>
        <p:txBody>
          <a:bodyPr/>
          <a:lstStyle/>
          <a:p>
            <a:r>
              <a:rPr lang="zh-CN" altLang="en-US" smtClean="0"/>
              <a:t>恶意代码的分类</a:t>
            </a:r>
            <a:endParaRPr lang="zh-CN" altLang="en-US"/>
          </a:p>
        </p:txBody>
      </p:sp>
      <p:sp>
        <p:nvSpPr>
          <p:cNvPr id="50179" name="灯片编号占位符 2"/>
          <p:cNvSpPr>
            <a:spLocks noGrp="1"/>
          </p:cNvSpPr>
          <p:nvPr>
            <p:ph type="sldNum" sz="quarter" idx="4"/>
          </p:nvPr>
        </p:nvSpPr>
        <p:spPr/>
        <p:txBody>
          <a:bodyPr/>
          <a:lstStyle/>
          <a:p>
            <a:fld id="{F84C6806-397C-4D8B-966A-F21FCE116E61}"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normAutofit fontScale="92500" lnSpcReduction="10000"/>
          </a:bodyPr>
          <a:lstStyle/>
          <a:p>
            <a:pPr eaLnBrk="1" hangingPunct="1"/>
            <a:r>
              <a:rPr lang="zh-CN" altLang="en-US" smtClean="0"/>
              <a:t>后门：</a:t>
            </a:r>
            <a:endParaRPr lang="en-US" altLang="zh-CN" smtClean="0"/>
          </a:p>
          <a:p>
            <a:pPr lvl="1"/>
            <a:r>
              <a:rPr lang="zh-CN" altLang="en-US"/>
              <a:t>指那些绕过安全性控制而获取对程序或系统访问权的程序方法。</a:t>
            </a:r>
            <a:endParaRPr lang="zh-CN" altLang="en-US"/>
          </a:p>
          <a:p>
            <a:pPr lvl="1" eaLnBrk="1" hangingPunct="1"/>
            <a:r>
              <a:rPr lang="zh-CN" altLang="en-US" smtClean="0"/>
              <a:t>如</a:t>
            </a:r>
            <a:r>
              <a:rPr lang="en-US" altLang="zh-CN" smtClean="0"/>
              <a:t>Bits</a:t>
            </a:r>
            <a:r>
              <a:rPr lang="zh-CN" altLang="en-US" smtClean="0"/>
              <a:t>、</a:t>
            </a:r>
            <a:r>
              <a:rPr lang="en-US" altLang="zh-CN" smtClean="0"/>
              <a:t>WinEggDrop</a:t>
            </a:r>
            <a:r>
              <a:rPr lang="zh-CN" altLang="en-US" smtClean="0"/>
              <a:t>、</a:t>
            </a:r>
            <a:r>
              <a:rPr lang="en-US" altLang="zh-CN" smtClean="0"/>
              <a:t>Tini…</a:t>
            </a:r>
            <a:endParaRPr lang="en-US" altLang="zh-CN" smtClean="0"/>
          </a:p>
          <a:p>
            <a:pPr eaLnBrk="1" hangingPunct="1"/>
            <a:r>
              <a:rPr lang="en-US" altLang="zh-CN" smtClean="0"/>
              <a:t>RootKit</a:t>
            </a:r>
            <a:r>
              <a:rPr lang="zh-CN" altLang="en-US" smtClean="0"/>
              <a:t>：</a:t>
            </a:r>
            <a:endParaRPr lang="en-US" altLang="zh-CN" smtClean="0"/>
          </a:p>
          <a:p>
            <a:pPr lvl="1"/>
            <a:r>
              <a:rPr lang="zh-CN" altLang="en-US"/>
              <a:t>在安装目标上</a:t>
            </a:r>
            <a:r>
              <a:rPr lang="zh-CN" altLang="en-US">
                <a:solidFill>
                  <a:srgbClr val="FF0000"/>
                </a:solidFill>
              </a:rPr>
              <a:t>隐藏</a:t>
            </a:r>
            <a:r>
              <a:rPr lang="zh-CN" altLang="en-US"/>
              <a:t>自身及指定的文件、进程和网络链接等</a:t>
            </a:r>
            <a:r>
              <a:rPr lang="zh-CN" altLang="en-US" smtClean="0"/>
              <a:t>信息，使攻击者获得访问权。</a:t>
            </a:r>
            <a:endParaRPr lang="zh-CN" altLang="en-US" smtClean="0"/>
          </a:p>
          <a:p>
            <a:pPr lvl="1" eaLnBrk="1" hangingPunct="1"/>
            <a:r>
              <a:rPr lang="zh-CN" altLang="en-US" smtClean="0"/>
              <a:t>如</a:t>
            </a:r>
            <a:r>
              <a:rPr lang="en-US" altLang="zh-CN" smtClean="0"/>
              <a:t>RootKit</a:t>
            </a:r>
            <a:r>
              <a:rPr lang="zh-CN" altLang="en-US" smtClean="0"/>
              <a:t>、</a:t>
            </a:r>
            <a:r>
              <a:rPr lang="en-US" altLang="zh-CN" smtClean="0"/>
              <a:t>Hkdef</a:t>
            </a:r>
            <a:r>
              <a:rPr lang="zh-CN" altLang="en-US" smtClean="0"/>
              <a:t>、</a:t>
            </a:r>
            <a:r>
              <a:rPr lang="en-US" altLang="zh-CN" smtClean="0"/>
              <a:t>ByShell…</a:t>
            </a:r>
            <a:endParaRPr lang="en-US" altLang="zh-CN" smtClean="0"/>
          </a:p>
          <a:p>
            <a:pPr eaLnBrk="1" hangingPunct="1"/>
            <a:r>
              <a:rPr lang="zh-CN" altLang="en-US" smtClean="0"/>
              <a:t>拒绝服务程序，黑客工具，广告软件，间谍软件，恶意网页</a:t>
            </a:r>
            <a:r>
              <a:rPr lang="en-US" altLang="zh-CN" smtClean="0"/>
              <a:t>……</a:t>
            </a:r>
            <a:endParaRPr lang="en-US" altLang="zh-CN" smtClean="0"/>
          </a:p>
          <a:p>
            <a:pPr eaLnBrk="1" hangingPunct="1"/>
            <a:endParaRPr lang="zh-CN" alt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smtClean="0"/>
              <a:t>恶意代码的分类（续）</a:t>
            </a:r>
            <a:endParaRPr lang="zh-CN" altLang="en-US"/>
          </a:p>
        </p:txBody>
      </p:sp>
      <p:sp>
        <p:nvSpPr>
          <p:cNvPr id="51203" name="灯片编号占位符 2"/>
          <p:cNvSpPr>
            <a:spLocks noGrp="1"/>
          </p:cNvSpPr>
          <p:nvPr>
            <p:ph type="sldNum" sz="quarter" idx="4"/>
          </p:nvPr>
        </p:nvSpPr>
        <p:spPr bwMode="auto">
          <a:noFill/>
          <a:ln>
            <a:miter lim="800000"/>
          </a:ln>
        </p:spPr>
        <p:txBody>
          <a:bodyPr wrap="square" lIns="91440" tIns="45720" rIns="91440" bIns="45720" numCol="1" anchorCtr="0" compatLnSpc="1"/>
          <a:lstStyle/>
          <a:p>
            <a:fld id="{5C405ADB-89F0-402C-8BB1-901696F71625}"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r>
              <a:rPr lang="zh-CN" altLang="en-US" smtClean="0"/>
              <a:t>存放位置及文件名</a:t>
            </a:r>
            <a:endParaRPr lang="en-US" altLang="zh-CN" smtClean="0"/>
          </a:p>
          <a:p>
            <a:r>
              <a:rPr lang="zh-CN" altLang="en-US" smtClean="0"/>
              <a:t>通信方式</a:t>
            </a:r>
            <a:endParaRPr lang="en-US" altLang="zh-CN" smtClean="0"/>
          </a:p>
          <a:p>
            <a:r>
              <a:rPr lang="zh-CN" altLang="en-US" smtClean="0"/>
              <a:t>进程隐藏</a:t>
            </a:r>
            <a:endParaRPr lang="zh-CN" altLang="en-US" smtClean="0"/>
          </a:p>
        </p:txBody>
      </p:sp>
      <p:sp>
        <p:nvSpPr>
          <p:cNvPr id="3" name="标题 2"/>
          <p:cNvSpPr>
            <a:spLocks noGrp="1"/>
          </p:cNvSpPr>
          <p:nvPr>
            <p:ph type="title"/>
          </p:nvPr>
        </p:nvSpPr>
        <p:spPr/>
        <p:txBody>
          <a:bodyPr/>
          <a:lstStyle/>
          <a:p>
            <a:pPr>
              <a:defRPr/>
            </a:pPr>
            <a:r>
              <a:rPr lang="zh-CN" altLang="en-US" smtClean="0">
                <a:latin typeface="Times New Roman" panose="02020603050405020304" pitchFamily="18" charset="0"/>
              </a:rPr>
              <a:t>特洛伊木马</a:t>
            </a:r>
            <a:r>
              <a:rPr lang="zh-CN" altLang="en-US" smtClean="0"/>
              <a:t>隐蔽性</a:t>
            </a:r>
            <a:endParaRPr lang="zh-CN" altLang="en-US"/>
          </a:p>
        </p:txBody>
      </p:sp>
      <p:sp>
        <p:nvSpPr>
          <p:cNvPr id="55300" name="灯片编号占位符 3"/>
          <p:cNvSpPr>
            <a:spLocks noGrp="1"/>
          </p:cNvSpPr>
          <p:nvPr>
            <p:ph type="sldNum" sz="quarter" idx="4"/>
          </p:nvPr>
        </p:nvSpPr>
        <p:spPr bwMode="auto">
          <a:noFill/>
          <a:ln>
            <a:miter lim="800000"/>
          </a:ln>
        </p:spPr>
        <p:txBody>
          <a:bodyPr wrap="square" lIns="91440" tIns="45720" rIns="91440" bIns="45720" numCol="1" anchorCtr="0" compatLnSpc="1"/>
          <a:lstStyle/>
          <a:p>
            <a:fld id="{0203B104-39C1-4ABC-AC18-FC21C71770DD}"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zh-CN" altLang="en-US" smtClean="0"/>
              <a:t>服务器（被控端）程序文件一般位置：</a:t>
            </a:r>
            <a:endParaRPr lang="en-US" altLang="zh-CN" smtClean="0"/>
          </a:p>
          <a:p>
            <a:pPr lvl="1"/>
            <a:r>
              <a:rPr lang="en-US" altLang="zh-CN" smtClean="0"/>
              <a:t>c:\windows</a:t>
            </a:r>
            <a:r>
              <a:rPr lang="zh-CN" altLang="en-US" smtClean="0"/>
              <a:t>和</a:t>
            </a:r>
            <a:r>
              <a:rPr lang="en-US" altLang="zh-CN" smtClean="0"/>
              <a:t>c:\windows\system</a:t>
            </a:r>
            <a:r>
              <a:rPr lang="zh-CN" altLang="en-US" smtClean="0"/>
              <a:t>中,</a:t>
            </a:r>
            <a:endParaRPr lang="en-US" altLang="zh-CN" smtClean="0"/>
          </a:p>
          <a:p>
            <a:pPr lvl="1"/>
            <a:r>
              <a:rPr lang="zh-CN" altLang="en-US" smtClean="0"/>
              <a:t>因为</a:t>
            </a:r>
            <a:r>
              <a:rPr lang="en-US" altLang="zh-CN" smtClean="0"/>
              <a:t>windows</a:t>
            </a:r>
            <a:r>
              <a:rPr lang="zh-CN" altLang="en-US" smtClean="0"/>
              <a:t>一些系统文件在这两个位置。</a:t>
            </a:r>
            <a:endParaRPr lang="zh-CN" altLang="en-US" smtClean="0"/>
          </a:p>
          <a:p>
            <a:r>
              <a:rPr lang="zh-CN" altLang="en-US" smtClean="0"/>
              <a:t>文件名尽量和系统文件接近，比如</a:t>
            </a:r>
            <a:endParaRPr lang="en-US" altLang="zh-CN" smtClean="0"/>
          </a:p>
          <a:p>
            <a:pPr lvl="1"/>
            <a:r>
              <a:rPr lang="zh-CN" altLang="en-US" smtClean="0"/>
              <a:t>木马</a:t>
            </a:r>
            <a:r>
              <a:rPr lang="en-US" altLang="zh-CN" smtClean="0"/>
              <a:t>SubSeven 1.7</a:t>
            </a:r>
            <a:r>
              <a:rPr lang="zh-CN" altLang="en-US" smtClean="0"/>
              <a:t>版</a:t>
            </a:r>
            <a:endParaRPr lang="en-US" altLang="zh-CN" smtClean="0"/>
          </a:p>
          <a:p>
            <a:pPr lvl="2"/>
            <a:r>
              <a:rPr lang="en-US" altLang="zh-CN" smtClean="0"/>
              <a:t>c:\windows\KERNEL16.DL</a:t>
            </a:r>
            <a:r>
              <a:rPr lang="zh-CN" altLang="en-US" smtClean="0"/>
              <a:t>：木马服务器文件名</a:t>
            </a:r>
            <a:endParaRPr lang="en-US" altLang="zh-CN" smtClean="0"/>
          </a:p>
          <a:p>
            <a:pPr lvl="2"/>
            <a:r>
              <a:rPr lang="en-US" altLang="zh-CN" smtClean="0"/>
              <a:t>c:\windows\KERNEL32.DLL</a:t>
            </a:r>
            <a:r>
              <a:rPr lang="zh-CN" altLang="en-US" smtClean="0"/>
              <a:t>：系统文件，删除系统瘫痪。</a:t>
            </a:r>
            <a:endParaRPr lang="en-US" altLang="zh-CN" smtClean="0"/>
          </a:p>
          <a:p>
            <a:pPr lvl="1"/>
            <a:r>
              <a:rPr lang="zh-CN" altLang="en-US" smtClean="0"/>
              <a:t>木马</a:t>
            </a:r>
            <a:r>
              <a:rPr lang="en-US" altLang="zh-CN" smtClean="0"/>
              <a:t>SubSeven 1.5</a:t>
            </a:r>
            <a:r>
              <a:rPr lang="zh-CN" altLang="en-US" smtClean="0"/>
              <a:t>版</a:t>
            </a:r>
            <a:endParaRPr lang="en-US" altLang="zh-CN" smtClean="0"/>
          </a:p>
          <a:p>
            <a:pPr lvl="2"/>
            <a:r>
              <a:rPr lang="zh-CN" altLang="en-US" smtClean="0"/>
              <a:t>服务器文件名：</a:t>
            </a:r>
            <a:r>
              <a:rPr lang="en-US" altLang="zh-CN" smtClean="0"/>
              <a:t>c:\windows\window.exe</a:t>
            </a:r>
            <a:r>
              <a:rPr lang="zh-CN" altLang="en-US" smtClean="0"/>
              <a:t>， 少一个</a:t>
            </a:r>
            <a:r>
              <a:rPr lang="en-US" altLang="zh-CN" smtClean="0"/>
              <a:t>s</a:t>
            </a:r>
            <a:endParaRPr lang="en-US" altLang="zh-CN" smtClean="0"/>
          </a:p>
        </p:txBody>
      </p:sp>
      <p:sp>
        <p:nvSpPr>
          <p:cNvPr id="171010" name="Rectangle 2"/>
          <p:cNvSpPr>
            <a:spLocks noGrp="1" noChangeArrowheads="1"/>
          </p:cNvSpPr>
          <p:nvPr>
            <p:ph type="title"/>
          </p:nvPr>
        </p:nvSpPr>
        <p:spPr/>
        <p:txBody>
          <a:bodyPr/>
          <a:lstStyle/>
          <a:p>
            <a:r>
              <a:rPr lang="zh-CN" altLang="en-US" smtClean="0"/>
              <a:t>木马存放位置及文件名</a:t>
            </a:r>
            <a:endParaRPr lang="zh-CN" altLang="en-US"/>
          </a:p>
        </p:txBody>
      </p:sp>
      <p:sp>
        <p:nvSpPr>
          <p:cNvPr id="6" name="灯片编号占位符 5"/>
          <p:cNvSpPr>
            <a:spLocks noGrp="1"/>
          </p:cNvSpPr>
          <p:nvPr>
            <p:ph type="sldNum" sz="quarter" idx="4"/>
          </p:nvPr>
        </p:nvSpPr>
        <p:spPr/>
        <p:txBody>
          <a:bodyPr/>
          <a:lstStyle/>
          <a:p>
            <a:fld id="{F867AAB7-D8EB-46C6-AD04-20ED6CE146A1}" type="slidenum">
              <a:rPr lang="zh-CN" altLang="en-US"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使用</a:t>
            </a:r>
            <a:r>
              <a:rPr lang="en-US" altLang="zh-CN" smtClean="0"/>
              <a:t>TCP</a:t>
            </a:r>
            <a:r>
              <a:rPr lang="zh-CN" altLang="en-US" smtClean="0"/>
              <a:t>协议，服务端侦听，客户端连接。最简单、最早、最广泛使用。</a:t>
            </a:r>
            <a:endParaRPr lang="zh-CN" altLang="en-US" smtClean="0"/>
          </a:p>
          <a:p>
            <a:pPr lvl="1"/>
            <a:r>
              <a:rPr lang="zh-CN" altLang="en-US" smtClean="0"/>
              <a:t>使用工具很容易发现在某一端口上侦听的进程，以及进程对应的可执行文件。</a:t>
            </a:r>
            <a:endParaRPr lang="zh-CN" altLang="en-US" smtClean="0"/>
          </a:p>
          <a:p>
            <a:pPr lvl="1"/>
            <a:r>
              <a:rPr lang="zh-CN" altLang="en-US" smtClean="0"/>
              <a:t>客户端发起连接会被防火墙拦截。</a:t>
            </a:r>
            <a:endParaRPr lang="zh-CN" altLang="en-US" smtClean="0"/>
          </a:p>
          <a:p>
            <a:pPr lvl="1"/>
            <a:r>
              <a:rPr lang="zh-CN" altLang="en-US" smtClean="0"/>
              <a:t>服务器通过代理上网电脑，没有独立</a:t>
            </a:r>
            <a:r>
              <a:rPr lang="en-US" altLang="zh-CN" smtClean="0"/>
              <a:t>IP</a:t>
            </a:r>
            <a:r>
              <a:rPr lang="zh-CN" altLang="en-US" smtClean="0"/>
              <a:t>地址(只有局域网的</a:t>
            </a:r>
            <a:r>
              <a:rPr lang="en-US" altLang="zh-CN" smtClean="0"/>
              <a:t>IP</a:t>
            </a:r>
            <a:r>
              <a:rPr lang="zh-CN" altLang="en-US" smtClean="0"/>
              <a:t>地址)，客户端找不到服务器。</a:t>
            </a:r>
            <a:endParaRPr lang="zh-CN" altLang="en-US"/>
          </a:p>
        </p:txBody>
      </p:sp>
      <p:sp>
        <p:nvSpPr>
          <p:cNvPr id="3" name="标题 2"/>
          <p:cNvSpPr>
            <a:spLocks noGrp="1"/>
          </p:cNvSpPr>
          <p:nvPr>
            <p:ph type="title"/>
          </p:nvPr>
        </p:nvSpPr>
        <p:spPr/>
        <p:txBody>
          <a:bodyPr/>
          <a:lstStyle/>
          <a:p>
            <a:r>
              <a:rPr lang="zh-CN" altLang="en-US" smtClean="0"/>
              <a:t>木马基本通信方式</a:t>
            </a:r>
            <a:endParaRPr lang="zh-CN" altLang="en-US"/>
          </a:p>
        </p:txBody>
      </p:sp>
      <p:sp>
        <p:nvSpPr>
          <p:cNvPr id="51204" name="灯片编号占位符 3"/>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D215DC69-25F1-4F51-8E59-9FDDC12DC832}" type="slidenum">
              <a:rPr lang="zh-CN" altLang="en-US" sz="1600"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内容占位符 1"/>
          <p:cNvSpPr>
            <a:spLocks noGrp="1"/>
          </p:cNvSpPr>
          <p:nvPr>
            <p:ph idx="1"/>
          </p:nvPr>
        </p:nvSpPr>
        <p:spPr>
          <a:xfrm>
            <a:off x="457200" y="1196752"/>
            <a:ext cx="8229600" cy="1924545"/>
          </a:xfrm>
        </p:spPr>
        <p:txBody>
          <a:bodyPr>
            <a:normAutofit fontScale="70000" lnSpcReduction="20000"/>
          </a:bodyPr>
          <a:lstStyle/>
          <a:p>
            <a:r>
              <a:rPr lang="zh-CN" altLang="en-US" smtClean="0"/>
              <a:t>客户端：</a:t>
            </a:r>
            <a:endParaRPr lang="en-US" altLang="zh-CN" smtClean="0"/>
          </a:p>
          <a:p>
            <a:pPr lvl="1"/>
            <a:r>
              <a:rPr lang="zh-CN" altLang="en-US" smtClean="0"/>
              <a:t>在有固定</a:t>
            </a:r>
            <a:r>
              <a:rPr lang="en-US" altLang="zh-CN" smtClean="0"/>
              <a:t>IP</a:t>
            </a:r>
            <a:r>
              <a:rPr lang="zh-CN" altLang="en-US" smtClean="0"/>
              <a:t>或者域名</a:t>
            </a:r>
            <a:r>
              <a:rPr lang="zh-CN" altLang="en-US"/>
              <a:t>第三方</a:t>
            </a:r>
            <a:r>
              <a:rPr lang="zh-CN" altLang="en-US" smtClean="0"/>
              <a:t>（如公共邮箱，个人主页）发布自己</a:t>
            </a:r>
            <a:r>
              <a:rPr lang="en-US" altLang="zh-CN" smtClean="0"/>
              <a:t>IP</a:t>
            </a:r>
            <a:r>
              <a:rPr lang="zh-CN" altLang="en-US" smtClean="0"/>
              <a:t>。</a:t>
            </a:r>
            <a:endParaRPr lang="en-US" altLang="zh-CN" smtClean="0"/>
          </a:p>
          <a:p>
            <a:pPr lvl="1"/>
            <a:r>
              <a:rPr lang="zh-CN" altLang="en-US" smtClean="0"/>
              <a:t>打开端口监听，等待服务端连接；</a:t>
            </a:r>
            <a:endParaRPr lang="en-US" altLang="zh-CN" smtClean="0"/>
          </a:p>
          <a:p>
            <a:r>
              <a:rPr lang="zh-CN" altLang="en-US" smtClean="0"/>
              <a:t>服务端：</a:t>
            </a:r>
            <a:endParaRPr lang="en-US" altLang="zh-CN" smtClean="0"/>
          </a:p>
          <a:p>
            <a:pPr lvl="1"/>
            <a:r>
              <a:rPr lang="zh-CN" altLang="en-US" smtClean="0"/>
              <a:t>定期获取客户端</a:t>
            </a:r>
            <a:r>
              <a:rPr lang="en-US" altLang="zh-CN" smtClean="0"/>
              <a:t>IP</a:t>
            </a:r>
            <a:r>
              <a:rPr lang="zh-CN" altLang="en-US" smtClean="0"/>
              <a:t>，主动连接</a:t>
            </a:r>
            <a:endParaRPr lang="en-US" altLang="zh-CN" smtClean="0"/>
          </a:p>
        </p:txBody>
      </p:sp>
      <p:sp>
        <p:nvSpPr>
          <p:cNvPr id="3" name="标题 2"/>
          <p:cNvSpPr>
            <a:spLocks noGrp="1"/>
          </p:cNvSpPr>
          <p:nvPr>
            <p:ph type="title"/>
          </p:nvPr>
        </p:nvSpPr>
        <p:spPr/>
        <p:txBody>
          <a:bodyPr/>
          <a:lstStyle/>
          <a:p>
            <a:r>
              <a:rPr lang="zh-CN" altLang="en-US" smtClean="0"/>
              <a:t>反向连接</a:t>
            </a:r>
            <a:endParaRPr lang="zh-CN" altLang="en-US"/>
          </a:p>
        </p:txBody>
      </p:sp>
      <p:sp>
        <p:nvSpPr>
          <p:cNvPr id="53252" name="灯片编号占位符 3"/>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695C2CCA-05F9-4444-AFFC-7AB97CC08DD8}" type="slidenum">
              <a:rPr lang="zh-CN" altLang="en-US" sz="1400" smtClean="0"/>
            </a:fld>
            <a:endParaRPr lang="en-US" altLang="zh-CN" sz="1400" smtClean="0"/>
          </a:p>
        </p:txBody>
      </p:sp>
      <p:grpSp>
        <p:nvGrpSpPr>
          <p:cNvPr id="8" name="组合 7"/>
          <p:cNvGrpSpPr/>
          <p:nvPr/>
        </p:nvGrpSpPr>
        <p:grpSpPr>
          <a:xfrm>
            <a:off x="1295400" y="3045097"/>
            <a:ext cx="6591300" cy="1600200"/>
            <a:chOff x="1295400" y="1981200"/>
            <a:chExt cx="6591300" cy="1600200"/>
          </a:xfrm>
        </p:grpSpPr>
        <p:pic>
          <p:nvPicPr>
            <p:cNvPr id="9" name="Picture 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0" y="22098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20574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5715000" y="1981200"/>
              <a:ext cx="228600" cy="1600200"/>
            </a:xfrm>
            <a:prstGeom prst="rect">
              <a:avLst/>
            </a:prstGeom>
            <a:solidFill>
              <a:schemeClr val="hlink"/>
            </a:solidFill>
            <a:ln w="9525">
              <a:solidFill>
                <a:schemeClr val="tx1"/>
              </a:solidFill>
              <a:miter lim="800000"/>
            </a:ln>
          </p:spPr>
          <p:txBody>
            <a:bodyPr wrap="none" anchor="ctr"/>
            <a:lstStyle/>
            <a:p>
              <a:endParaRPr lang="zh-CN" altLang="en-US"/>
            </a:p>
          </p:txBody>
        </p:sp>
        <p:sp>
          <p:nvSpPr>
            <p:cNvPr id="12" name="Line 7"/>
            <p:cNvSpPr>
              <a:spLocks noChangeShapeType="1"/>
            </p:cNvSpPr>
            <p:nvPr/>
          </p:nvSpPr>
          <p:spPr bwMode="auto">
            <a:xfrm>
              <a:off x="2514600" y="2514600"/>
              <a:ext cx="32004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8"/>
            <p:cNvSpPr>
              <a:spLocks noChangeShapeType="1"/>
            </p:cNvSpPr>
            <p:nvPr/>
          </p:nvSpPr>
          <p:spPr bwMode="auto">
            <a:xfrm flipH="1">
              <a:off x="4724400" y="2590800"/>
              <a:ext cx="914400" cy="5334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Text Box 9"/>
            <p:cNvSpPr txBox="1">
              <a:spLocks noChangeArrowheads="1"/>
            </p:cNvSpPr>
            <p:nvPr/>
          </p:nvSpPr>
          <p:spPr bwMode="auto">
            <a:xfrm>
              <a:off x="3184525" y="205422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a:t>连接请求</a:t>
              </a:r>
              <a:endParaRPr lang="zh-CN" altLang="en-US" b="1"/>
            </a:p>
          </p:txBody>
        </p:sp>
      </p:grpSp>
      <p:grpSp>
        <p:nvGrpSpPr>
          <p:cNvPr id="15" name="组合 14"/>
          <p:cNvGrpSpPr/>
          <p:nvPr/>
        </p:nvGrpSpPr>
        <p:grpSpPr>
          <a:xfrm>
            <a:off x="1295400" y="5026297"/>
            <a:ext cx="6667500" cy="1643063"/>
            <a:chOff x="1295400" y="3962400"/>
            <a:chExt cx="6667500" cy="1643063"/>
          </a:xfrm>
        </p:grpSpPr>
        <p:pic>
          <p:nvPicPr>
            <p:cNvPr id="16" name="Picture 10"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34200" y="40814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1"/>
            <p:cNvSpPr>
              <a:spLocks noChangeArrowheads="1"/>
            </p:cNvSpPr>
            <p:nvPr/>
          </p:nvSpPr>
          <p:spPr bwMode="auto">
            <a:xfrm>
              <a:off x="5715000" y="4081463"/>
              <a:ext cx="228600" cy="1524000"/>
            </a:xfrm>
            <a:prstGeom prst="rect">
              <a:avLst/>
            </a:prstGeom>
            <a:solidFill>
              <a:schemeClr val="hlink"/>
            </a:solidFill>
            <a:ln w="9525">
              <a:solidFill>
                <a:schemeClr val="tx1"/>
              </a:solidFill>
              <a:miter lim="800000"/>
            </a:ln>
          </p:spPr>
          <p:txBody>
            <a:bodyPr wrap="none" anchor="ctr"/>
            <a:lstStyle/>
            <a:p>
              <a:endParaRPr lang="zh-CN" altLang="en-US"/>
            </a:p>
          </p:txBody>
        </p:sp>
        <p:sp>
          <p:nvSpPr>
            <p:cNvPr id="18" name="Line 12"/>
            <p:cNvSpPr>
              <a:spLocks noChangeShapeType="1"/>
            </p:cNvSpPr>
            <p:nvPr/>
          </p:nvSpPr>
          <p:spPr bwMode="auto">
            <a:xfrm flipH="1">
              <a:off x="2590800" y="4614863"/>
              <a:ext cx="44958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3"/>
            <p:cNvSpPr txBox="1">
              <a:spLocks noChangeArrowheads="1"/>
            </p:cNvSpPr>
            <p:nvPr/>
          </p:nvSpPr>
          <p:spPr bwMode="auto">
            <a:xfrm>
              <a:off x="5868144" y="4157663"/>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a:t>连接请求</a:t>
              </a:r>
              <a:endParaRPr lang="zh-CN" altLang="en-US" b="1"/>
            </a:p>
          </p:txBody>
        </p:sp>
        <p:pic>
          <p:nvPicPr>
            <p:cNvPr id="20" name="Picture 1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41576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5"/>
            <p:cNvSpPr txBox="1">
              <a:spLocks noChangeArrowheads="1"/>
            </p:cNvSpPr>
            <p:nvPr/>
          </p:nvSpPr>
          <p:spPr bwMode="auto">
            <a:xfrm>
              <a:off x="2422525" y="3962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a:t>80</a:t>
              </a:r>
              <a:endParaRPr lang="en-US" altLang="zh-CN"/>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3250">
                                            <p:txEl>
                                              <p:pRg st="0" end="0"/>
                                            </p:txEl>
                                          </p:spTgt>
                                        </p:tgtEl>
                                        <p:attrNameLst>
                                          <p:attrName>style.visibility</p:attrName>
                                        </p:attrNameLst>
                                      </p:cBhvr>
                                      <p:to>
                                        <p:strVal val="visible"/>
                                      </p:to>
                                    </p:set>
                                    <p:animEffect transition="in" filter="fade">
                                      <p:cBhvr>
                                        <p:cTn id="19" dur="500"/>
                                        <p:tgtEl>
                                          <p:spTgt spid="5325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3250">
                                            <p:txEl>
                                              <p:pRg st="1" end="1"/>
                                            </p:txEl>
                                          </p:spTgt>
                                        </p:tgtEl>
                                        <p:attrNameLst>
                                          <p:attrName>style.visibility</p:attrName>
                                        </p:attrNameLst>
                                      </p:cBhvr>
                                      <p:to>
                                        <p:strVal val="visible"/>
                                      </p:to>
                                    </p:set>
                                    <p:animEffect transition="in" filter="fade">
                                      <p:cBhvr>
                                        <p:cTn id="24" dur="500"/>
                                        <p:tgtEl>
                                          <p:spTgt spid="5325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3250">
                                            <p:txEl>
                                              <p:pRg st="2" end="2"/>
                                            </p:txEl>
                                          </p:spTgt>
                                        </p:tgtEl>
                                        <p:attrNameLst>
                                          <p:attrName>style.visibility</p:attrName>
                                        </p:attrNameLst>
                                      </p:cBhvr>
                                      <p:to>
                                        <p:strVal val="visible"/>
                                      </p:to>
                                    </p:set>
                                    <p:animEffect transition="in" filter="fade">
                                      <p:cBhvr>
                                        <p:cTn id="29" dur="500"/>
                                        <p:tgtEl>
                                          <p:spTgt spid="5325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3250">
                                            <p:txEl>
                                              <p:pRg st="3" end="3"/>
                                            </p:txEl>
                                          </p:spTgt>
                                        </p:tgtEl>
                                        <p:attrNameLst>
                                          <p:attrName>style.visibility</p:attrName>
                                        </p:attrNameLst>
                                      </p:cBhvr>
                                      <p:to>
                                        <p:strVal val="visible"/>
                                      </p:to>
                                    </p:set>
                                    <p:animEffect transition="in" filter="fade">
                                      <p:cBhvr>
                                        <p:cTn id="34" dur="500"/>
                                        <p:tgtEl>
                                          <p:spTgt spid="5325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3250">
                                            <p:txEl>
                                              <p:pRg st="4" end="4"/>
                                            </p:txEl>
                                          </p:spTgt>
                                        </p:tgtEl>
                                        <p:attrNameLst>
                                          <p:attrName>style.visibility</p:attrName>
                                        </p:attrNameLst>
                                      </p:cBhvr>
                                      <p:to>
                                        <p:strVal val="visible"/>
                                      </p:to>
                                    </p:set>
                                    <p:animEffect transition="in" filter="fade">
                                      <p:cBhvr>
                                        <p:cTn id="39" dur="500"/>
                                        <p:tgtEl>
                                          <p:spTgt spid="532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4"/>
          <p:cNvSpPr>
            <a:spLocks noGrp="1"/>
          </p:cNvSpPr>
          <p:nvPr>
            <p:ph idx="1"/>
          </p:nvPr>
        </p:nvSpPr>
        <p:spPr/>
        <p:txBody>
          <a:bodyPr/>
          <a:lstStyle/>
          <a:p>
            <a:r>
              <a:rPr lang="zh-CN" altLang="en-US" smtClean="0"/>
              <a:t>正向：服务端侦听，客户端连接；</a:t>
            </a:r>
            <a:endParaRPr lang="en-US" altLang="zh-CN" smtClean="0"/>
          </a:p>
          <a:p>
            <a:r>
              <a:rPr lang="zh-CN" altLang="en-US" smtClean="0"/>
              <a:t>反向：客户端侦听，服务端连接。</a:t>
            </a:r>
            <a:endParaRPr lang="zh-CN" altLang="en-US" smtClean="0"/>
          </a:p>
          <a:p>
            <a:r>
              <a:rPr lang="zh-CN" altLang="en-US" smtClean="0"/>
              <a:t>方法和安全性与使用</a:t>
            </a:r>
            <a:r>
              <a:rPr lang="en-US" altLang="zh-CN" smtClean="0"/>
              <a:t>TCP</a:t>
            </a:r>
            <a:r>
              <a:rPr lang="zh-CN" altLang="en-US" smtClean="0"/>
              <a:t>协议差不多。</a:t>
            </a:r>
            <a:endParaRPr lang="en-US" altLang="zh-CN" smtClean="0"/>
          </a:p>
          <a:p>
            <a:r>
              <a:rPr lang="en-US" altLang="zh-CN" smtClean="0"/>
              <a:t>UDP</a:t>
            </a:r>
            <a:r>
              <a:rPr lang="zh-CN" altLang="en-US" smtClean="0"/>
              <a:t>不可靠：</a:t>
            </a:r>
            <a:endParaRPr lang="en-US" altLang="zh-CN" smtClean="0"/>
          </a:p>
          <a:p>
            <a:pPr lvl="1"/>
            <a:r>
              <a:rPr lang="zh-CN" altLang="en-US" smtClean="0"/>
              <a:t>必须在</a:t>
            </a:r>
            <a:r>
              <a:rPr lang="en-US" altLang="zh-CN" smtClean="0"/>
              <a:t>UDP</a:t>
            </a:r>
            <a:r>
              <a:rPr lang="zh-CN" altLang="en-US" smtClean="0"/>
              <a:t>协议基础上设计一个自己的可靠的报文传递协议。 </a:t>
            </a:r>
            <a:endParaRPr lang="zh-CN" altLang="en-US" smtClean="0"/>
          </a:p>
        </p:txBody>
      </p:sp>
      <p:sp>
        <p:nvSpPr>
          <p:cNvPr id="228354" name="Rectangle 2"/>
          <p:cNvSpPr>
            <a:spLocks noGrp="1" noChangeArrowheads="1"/>
          </p:cNvSpPr>
          <p:nvPr>
            <p:ph type="title"/>
          </p:nvPr>
        </p:nvSpPr>
        <p:spPr/>
        <p:txBody>
          <a:bodyPr/>
          <a:lstStyle/>
          <a:p>
            <a:r>
              <a:rPr lang="zh-CN" altLang="en-US" smtClean="0"/>
              <a:t>使用</a:t>
            </a:r>
            <a:r>
              <a:rPr lang="en-US" altLang="zh-CN" smtClean="0"/>
              <a:t>UDP</a:t>
            </a:r>
            <a:r>
              <a:rPr lang="zh-CN" altLang="en-US" smtClean="0"/>
              <a:t>协议</a:t>
            </a:r>
            <a:endParaRPr lang="zh-CN" altLang="en-US"/>
          </a:p>
        </p:txBody>
      </p:sp>
      <p:sp>
        <p:nvSpPr>
          <p:cNvPr id="54276"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B9C0212B-67E2-4132-B5CF-F87D57ED8E87}" type="slidenum">
              <a:rPr lang="zh-CN" altLang="en-US" sz="1400"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4"/>
          <p:cNvSpPr>
            <a:spLocks noGrp="1"/>
          </p:cNvSpPr>
          <p:nvPr>
            <p:ph idx="1"/>
          </p:nvPr>
        </p:nvSpPr>
        <p:spPr/>
        <p:txBody>
          <a:bodyPr>
            <a:normAutofit/>
          </a:bodyPr>
          <a:lstStyle/>
          <a:p>
            <a:r>
              <a:rPr lang="zh-CN" altLang="en-US" smtClean="0"/>
              <a:t>无论正向、反向，服务端和客户端试图建立连接时都会引起防火墙得报警。</a:t>
            </a:r>
            <a:endParaRPr lang="zh-CN" altLang="en-US" smtClean="0"/>
          </a:p>
          <a:p>
            <a:r>
              <a:rPr lang="zh-CN" altLang="en-US" smtClean="0"/>
              <a:t>代码注入：</a:t>
            </a:r>
            <a:endParaRPr lang="en-US" altLang="zh-CN" smtClean="0"/>
          </a:p>
          <a:p>
            <a:pPr lvl="1"/>
            <a:r>
              <a:rPr lang="zh-CN" altLang="en-US" smtClean="0"/>
              <a:t>服务端将自己注入可合法与外界网络通讯的进程（如 </a:t>
            </a:r>
            <a:r>
              <a:rPr lang="en-US" altLang="zh-CN" smtClean="0"/>
              <a:t>IE</a:t>
            </a:r>
            <a:r>
              <a:rPr lang="zh-CN" altLang="en-US" smtClean="0"/>
              <a:t>、</a:t>
            </a:r>
            <a:r>
              <a:rPr lang="en-US" altLang="zh-CN" smtClean="0"/>
              <a:t> ICQ</a:t>
            </a:r>
            <a:r>
              <a:rPr lang="zh-CN" altLang="en-US" smtClean="0"/>
              <a:t>、</a:t>
            </a:r>
            <a:r>
              <a:rPr lang="en-US" altLang="zh-CN" smtClean="0"/>
              <a:t>IIS</a:t>
            </a:r>
            <a:r>
              <a:rPr lang="zh-CN" altLang="en-US" smtClean="0"/>
              <a:t>等）地址空间，以</a:t>
            </a:r>
            <a:r>
              <a:rPr lang="zh-CN" altLang="en-US" smtClean="0">
                <a:solidFill>
                  <a:srgbClr val="C00000"/>
                </a:solidFill>
              </a:rPr>
              <a:t>新线程</a:t>
            </a:r>
            <a:r>
              <a:rPr lang="zh-CN" altLang="en-US" smtClean="0"/>
              <a:t>形式运行，</a:t>
            </a:r>
            <a:endParaRPr lang="en-US" altLang="zh-CN" smtClean="0"/>
          </a:p>
          <a:p>
            <a:pPr lvl="1"/>
            <a:r>
              <a:rPr lang="zh-CN" altLang="en-US" smtClean="0"/>
              <a:t>或者只是修改宿主进程，截获宿主进程的网络系统调用(</a:t>
            </a:r>
            <a:r>
              <a:rPr lang="en-US" altLang="zh-CN" smtClean="0"/>
              <a:t>WinSock)。</a:t>
            </a:r>
            <a:endParaRPr lang="en-US" altLang="zh-CN" smtClean="0"/>
          </a:p>
        </p:txBody>
      </p:sp>
      <p:sp>
        <p:nvSpPr>
          <p:cNvPr id="230402" name="Rectangle 2"/>
          <p:cNvSpPr>
            <a:spLocks noGrp="1" noChangeArrowheads="1"/>
          </p:cNvSpPr>
          <p:nvPr>
            <p:ph type="title"/>
          </p:nvPr>
        </p:nvSpPr>
        <p:spPr/>
        <p:txBody>
          <a:bodyPr/>
          <a:lstStyle/>
          <a:p>
            <a:r>
              <a:rPr lang="zh-CN" altLang="en-US" smtClean="0"/>
              <a:t>代码注入</a:t>
            </a:r>
            <a:endParaRPr lang="zh-CN" altLang="en-US"/>
          </a:p>
        </p:txBody>
      </p:sp>
      <p:sp>
        <p:nvSpPr>
          <p:cNvPr id="55300"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DC6C153F-235A-485D-B021-CC1919AB5CC9}" type="slidenum">
              <a:rPr lang="zh-CN" altLang="en-US" sz="2000" smtClean="0"/>
            </a:fld>
            <a:endParaRPr lang="en-US" altLang="zh-CN" sz="2000" smtClean="0"/>
          </a:p>
        </p:txBody>
      </p:sp>
    </p:spTree>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a:bodyPr>
          <a:lstStyle/>
          <a:p>
            <a:r>
              <a:rPr lang="zh-CN" altLang="en-US" smtClean="0"/>
              <a:t>使用</a:t>
            </a:r>
            <a:r>
              <a:rPr lang="en-US" altLang="zh-CN" smtClean="0"/>
              <a:t>ICMP</a:t>
            </a:r>
            <a:r>
              <a:rPr lang="zh-CN" altLang="en-US" smtClean="0"/>
              <a:t>协议进行通讯：</a:t>
            </a:r>
            <a:endParaRPr lang="en-US" altLang="zh-CN" smtClean="0"/>
          </a:p>
          <a:p>
            <a:pPr lvl="1"/>
            <a:r>
              <a:rPr lang="zh-CN" altLang="en-US" smtClean="0"/>
              <a:t>由内核或进程直接处理而不需要通过端口。瞒过</a:t>
            </a:r>
            <a:r>
              <a:rPr lang="en-US" altLang="zh-CN" smtClean="0"/>
              <a:t>Netstat</a:t>
            </a:r>
            <a:r>
              <a:rPr lang="zh-CN" altLang="en-US" smtClean="0"/>
              <a:t>和端口扫描软件。</a:t>
            </a:r>
            <a:endParaRPr lang="zh-CN" altLang="en-US" smtClean="0"/>
          </a:p>
          <a:p>
            <a:r>
              <a:rPr lang="zh-CN" altLang="en-US" smtClean="0"/>
              <a:t>一般</a:t>
            </a:r>
            <a:r>
              <a:rPr lang="en-US" altLang="zh-CN" smtClean="0"/>
              <a:t>ICMP</a:t>
            </a:r>
            <a:r>
              <a:rPr lang="zh-CN" altLang="en-US" smtClean="0"/>
              <a:t>木马：</a:t>
            </a:r>
            <a:endParaRPr lang="en-US" altLang="zh-CN" smtClean="0"/>
          </a:p>
          <a:p>
            <a:pPr lvl="1"/>
            <a:r>
              <a:rPr lang="zh-CN" altLang="en-US" smtClean="0"/>
              <a:t>监听</a:t>
            </a:r>
            <a:r>
              <a:rPr lang="en-US" altLang="zh-CN" smtClean="0"/>
              <a:t>ICMP</a:t>
            </a:r>
            <a:r>
              <a:rPr lang="zh-CN" altLang="en-US" smtClean="0"/>
              <a:t>报文，当出现特殊报文时（比如特殊大小的包、特殊的报文结构等），打开</a:t>
            </a:r>
            <a:r>
              <a:rPr lang="en-US" altLang="zh-CN" smtClean="0"/>
              <a:t>TCP</a:t>
            </a:r>
            <a:r>
              <a:rPr lang="zh-CN" altLang="en-US" smtClean="0"/>
              <a:t>端口等待控制端的连接 .</a:t>
            </a:r>
            <a:endParaRPr lang="en-US" altLang="zh-CN" smtClean="0"/>
          </a:p>
          <a:p>
            <a:r>
              <a:rPr lang="zh-CN" altLang="en-US" smtClean="0"/>
              <a:t>真正意义上</a:t>
            </a:r>
            <a:r>
              <a:rPr lang="en-US" altLang="zh-CN" smtClean="0"/>
              <a:t>ICMP</a:t>
            </a:r>
            <a:r>
              <a:rPr lang="zh-CN" altLang="en-US" smtClean="0"/>
              <a:t>木马：</a:t>
            </a:r>
            <a:endParaRPr lang="en-US" altLang="zh-CN" smtClean="0"/>
          </a:p>
          <a:p>
            <a:pPr lvl="1"/>
            <a:r>
              <a:rPr lang="zh-CN" altLang="en-US" smtClean="0"/>
              <a:t>严格使用</a:t>
            </a:r>
            <a:r>
              <a:rPr lang="en-US" altLang="zh-CN" smtClean="0"/>
              <a:t>ICMP</a:t>
            </a:r>
            <a:r>
              <a:rPr lang="zh-CN" altLang="en-US" smtClean="0"/>
              <a:t>协议传递数据和控制命令。</a:t>
            </a:r>
            <a:endParaRPr lang="zh-CN" altLang="en-US" smtClean="0"/>
          </a:p>
        </p:txBody>
      </p:sp>
      <p:sp>
        <p:nvSpPr>
          <p:cNvPr id="234498" name="Rectangle 2"/>
          <p:cNvSpPr>
            <a:spLocks noGrp="1" noChangeArrowheads="1"/>
          </p:cNvSpPr>
          <p:nvPr>
            <p:ph type="title"/>
          </p:nvPr>
        </p:nvSpPr>
        <p:spPr/>
        <p:txBody>
          <a:bodyPr/>
          <a:lstStyle/>
          <a:p>
            <a:r>
              <a:rPr lang="zh-CN" altLang="en-US" smtClean="0"/>
              <a:t>用</a:t>
            </a:r>
            <a:r>
              <a:rPr lang="en-US" altLang="zh-CN" smtClean="0"/>
              <a:t>ICMP</a:t>
            </a:r>
            <a:r>
              <a:rPr lang="zh-CN" altLang="en-US" smtClean="0"/>
              <a:t>来通讯</a:t>
            </a:r>
            <a:endParaRPr lang="zh-CN" altLang="en-US"/>
          </a:p>
        </p:txBody>
      </p:sp>
      <p:sp>
        <p:nvSpPr>
          <p:cNvPr id="56324"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E9864FED-B8E4-427E-8DDC-BEDAD9F0B8EA}" type="slidenum">
              <a:rPr lang="zh-CN" altLang="en-US" sz="1800" smtClean="0"/>
            </a:fld>
            <a:endParaRPr lang="en-US" altLang="zh-CN" sz="1800" smtClean="0"/>
          </a:p>
        </p:txBody>
      </p:sp>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1030288" y="1301750"/>
            <a:ext cx="6551612" cy="4805363"/>
            <a:chOff x="1338" y="754"/>
            <a:chExt cx="4127" cy="3027"/>
          </a:xfrm>
        </p:grpSpPr>
        <p:sp>
          <p:nvSpPr>
            <p:cNvPr id="51" name="Freeform 3"/>
            <p:cNvSpPr>
              <a:spLocks noEditPoints="1"/>
            </p:cNvSpPr>
            <p:nvPr/>
          </p:nvSpPr>
          <p:spPr bwMode="gray">
            <a:xfrm>
              <a:off x="1338" y="935"/>
              <a:ext cx="4127" cy="2846"/>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bg2"/>
                </a:gs>
                <a:gs pos="100000">
                  <a:schemeClr val="folHlink"/>
                </a:gs>
              </a:gsLst>
              <a:lin ang="5400000" scaled="1"/>
            </a:gradFill>
            <a:ln w="0">
              <a:noFill/>
              <a:round/>
            </a:ln>
            <a:effectLst>
              <a:outerShdw dist="206741" dir="8249373" algn="ctr" rotWithShape="0">
                <a:srgbClr val="000000">
                  <a:alpha val="50000"/>
                </a:srgbClr>
              </a:outerShdw>
            </a:effectLst>
          </p:spPr>
          <p:txBody>
            <a:bodyPr/>
            <a:lstStyle/>
            <a:p>
              <a:pPr>
                <a:defRPr/>
              </a:pPr>
              <a:endParaRPr lang="zh-CN" altLang="en-US">
                <a:latin typeface="Arial" panose="020B0604020202020204" pitchFamily="34" charset="0"/>
                <a:ea typeface="+mn-ea"/>
              </a:endParaRPr>
            </a:p>
          </p:txBody>
        </p:sp>
        <p:sp>
          <p:nvSpPr>
            <p:cNvPr id="39987" name="Oval 5"/>
            <p:cNvSpPr>
              <a:spLocks noChangeArrowheads="1"/>
            </p:cNvSpPr>
            <p:nvPr/>
          </p:nvSpPr>
          <p:spPr bwMode="gray">
            <a:xfrm rot="-723406">
              <a:off x="3195" y="3092"/>
              <a:ext cx="1008" cy="466"/>
            </a:xfrm>
            <a:prstGeom prst="ellipse">
              <a:avLst/>
            </a:prstGeom>
            <a:solidFill>
              <a:srgbClr val="0F2145">
                <a:alpha val="30196"/>
              </a:srgbClr>
            </a:solidFill>
            <a:ln w="9525">
              <a:noFill/>
              <a:round/>
            </a:ln>
          </p:spPr>
          <p:txBody>
            <a:bodyPr wrap="none" anchor="ctr"/>
            <a:lstStyle/>
            <a:p>
              <a:endParaRPr lang="zh-CN" altLang="zh-CN"/>
            </a:p>
          </p:txBody>
        </p:sp>
        <p:sp>
          <p:nvSpPr>
            <p:cNvPr id="39988" name="Oval 6"/>
            <p:cNvSpPr>
              <a:spLocks noChangeArrowheads="1"/>
            </p:cNvSpPr>
            <p:nvPr/>
          </p:nvSpPr>
          <p:spPr bwMode="gray">
            <a:xfrm>
              <a:off x="3154" y="2245"/>
              <a:ext cx="1184" cy="1203"/>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89" name="Oval 7"/>
            <p:cNvSpPr>
              <a:spLocks noChangeArrowheads="1"/>
            </p:cNvSpPr>
            <p:nvPr/>
          </p:nvSpPr>
          <p:spPr bwMode="gray">
            <a:xfrm>
              <a:off x="3168" y="2255"/>
              <a:ext cx="1157" cy="1172"/>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90" name="Oval 8"/>
            <p:cNvSpPr>
              <a:spLocks noChangeArrowheads="1"/>
            </p:cNvSpPr>
            <p:nvPr/>
          </p:nvSpPr>
          <p:spPr bwMode="gray">
            <a:xfrm>
              <a:off x="3180" y="2273"/>
              <a:ext cx="1100" cy="1096"/>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91" name="Oval 9"/>
            <p:cNvSpPr>
              <a:spLocks noChangeArrowheads="1"/>
            </p:cNvSpPr>
            <p:nvPr/>
          </p:nvSpPr>
          <p:spPr bwMode="gray">
            <a:xfrm>
              <a:off x="3243" y="2323"/>
              <a:ext cx="979" cy="889"/>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92" name="Text Box 10"/>
            <p:cNvSpPr txBox="1">
              <a:spLocks noChangeArrowheads="1"/>
            </p:cNvSpPr>
            <p:nvPr/>
          </p:nvSpPr>
          <p:spPr bwMode="gray">
            <a:xfrm>
              <a:off x="3323" y="2729"/>
              <a:ext cx="836" cy="231"/>
            </a:xfrm>
            <a:prstGeom prst="rect">
              <a:avLst/>
            </a:prstGeom>
            <a:noFill/>
            <a:ln w="9525" algn="ctr">
              <a:noFill/>
              <a:miter lim="800000"/>
            </a:ln>
          </p:spPr>
          <p:txBody>
            <a:bodyPr wrap="none">
              <a:spAutoFit/>
            </a:bodyPr>
            <a:lstStyle/>
            <a:p>
              <a:pPr algn="ctr"/>
              <a:r>
                <a:rPr lang="zh-CN" altLang="en-US" b="1">
                  <a:latin typeface="Arial" panose="020B0604020202020204" pitchFamily="34" charset="0"/>
                </a:rPr>
                <a:t>网络化社会</a:t>
              </a:r>
              <a:endParaRPr lang="zh-CN" altLang="en-US" b="1">
                <a:latin typeface="Arial" panose="020B0604020202020204" pitchFamily="34" charset="0"/>
              </a:endParaRPr>
            </a:p>
          </p:txBody>
        </p:sp>
        <p:sp>
          <p:nvSpPr>
            <p:cNvPr id="39993" name="Oval 11"/>
            <p:cNvSpPr>
              <a:spLocks noChangeArrowheads="1"/>
            </p:cNvSpPr>
            <p:nvPr/>
          </p:nvSpPr>
          <p:spPr bwMode="gray">
            <a:xfrm rot="-772996">
              <a:off x="1614" y="2713"/>
              <a:ext cx="796" cy="426"/>
            </a:xfrm>
            <a:prstGeom prst="ellipse">
              <a:avLst/>
            </a:prstGeom>
            <a:solidFill>
              <a:srgbClr val="0F2145">
                <a:alpha val="30196"/>
              </a:srgbClr>
            </a:solidFill>
            <a:ln w="9525">
              <a:noFill/>
              <a:round/>
            </a:ln>
          </p:spPr>
          <p:txBody>
            <a:bodyPr wrap="none" anchor="ctr"/>
            <a:lstStyle/>
            <a:p>
              <a:endParaRPr lang="zh-CN" altLang="zh-CN"/>
            </a:p>
          </p:txBody>
        </p:sp>
        <p:grpSp>
          <p:nvGrpSpPr>
            <p:cNvPr id="3" name="Group 12"/>
            <p:cNvGrpSpPr/>
            <p:nvPr/>
          </p:nvGrpSpPr>
          <p:grpSpPr bwMode="auto">
            <a:xfrm>
              <a:off x="1565" y="2024"/>
              <a:ext cx="952" cy="1016"/>
              <a:chOff x="732" y="2112"/>
              <a:chExt cx="842" cy="860"/>
            </a:xfrm>
          </p:grpSpPr>
          <p:sp>
            <p:nvSpPr>
              <p:cNvPr id="40008"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40009"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40010"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40011"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40012" name="Text Box 17"/>
              <p:cNvSpPr txBox="1">
                <a:spLocks noChangeArrowheads="1"/>
              </p:cNvSpPr>
              <p:nvPr/>
            </p:nvSpPr>
            <p:spPr bwMode="gray">
              <a:xfrm>
                <a:off x="965" y="2488"/>
                <a:ext cx="357" cy="195"/>
              </a:xfrm>
              <a:prstGeom prst="rect">
                <a:avLst/>
              </a:prstGeom>
              <a:noFill/>
              <a:ln w="9525" algn="ctr">
                <a:noFill/>
                <a:miter lim="800000"/>
              </a:ln>
            </p:spPr>
            <p:txBody>
              <a:bodyPr wrap="none">
                <a:spAutoFit/>
              </a:bodyPr>
              <a:lstStyle/>
              <a:p>
                <a:pPr algn="ctr"/>
                <a:r>
                  <a:rPr lang="zh-CN" altLang="en-US" b="1">
                    <a:latin typeface="Arial" panose="020B0604020202020204" pitchFamily="34" charset="0"/>
                  </a:rPr>
                  <a:t>网络</a:t>
                </a:r>
                <a:endParaRPr lang="zh-CN" altLang="en-US" b="1">
                  <a:latin typeface="Arial" panose="020B0604020202020204" pitchFamily="34" charset="0"/>
                </a:endParaRPr>
              </a:p>
            </p:txBody>
          </p:sp>
        </p:grpSp>
        <p:sp>
          <p:nvSpPr>
            <p:cNvPr id="39995" name="Oval 18"/>
            <p:cNvSpPr>
              <a:spLocks noChangeArrowheads="1"/>
            </p:cNvSpPr>
            <p:nvPr/>
          </p:nvSpPr>
          <p:spPr bwMode="gray">
            <a:xfrm>
              <a:off x="1390" y="1611"/>
              <a:ext cx="635" cy="376"/>
            </a:xfrm>
            <a:prstGeom prst="ellipse">
              <a:avLst/>
            </a:prstGeom>
            <a:solidFill>
              <a:srgbClr val="0F2145">
                <a:alpha val="30196"/>
              </a:srgbClr>
            </a:solidFill>
            <a:ln w="9525">
              <a:noFill/>
              <a:round/>
            </a:ln>
          </p:spPr>
          <p:txBody>
            <a:bodyPr wrap="none" anchor="ctr"/>
            <a:lstStyle/>
            <a:p>
              <a:endParaRPr lang="zh-CN" altLang="zh-CN"/>
            </a:p>
          </p:txBody>
        </p:sp>
        <p:sp>
          <p:nvSpPr>
            <p:cNvPr id="39996" name="Oval 19"/>
            <p:cNvSpPr>
              <a:spLocks noChangeArrowheads="1"/>
            </p:cNvSpPr>
            <p:nvPr/>
          </p:nvSpPr>
          <p:spPr bwMode="gray">
            <a:xfrm>
              <a:off x="1442" y="1192"/>
              <a:ext cx="711" cy="72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97" name="Oval 20"/>
            <p:cNvSpPr>
              <a:spLocks noChangeArrowheads="1"/>
            </p:cNvSpPr>
            <p:nvPr/>
          </p:nvSpPr>
          <p:spPr bwMode="gray">
            <a:xfrm>
              <a:off x="1451" y="1197"/>
              <a:ext cx="694" cy="705"/>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98" name="Oval 21"/>
            <p:cNvSpPr>
              <a:spLocks noChangeArrowheads="1"/>
            </p:cNvSpPr>
            <p:nvPr/>
          </p:nvSpPr>
          <p:spPr bwMode="gray">
            <a:xfrm>
              <a:off x="1458" y="1209"/>
              <a:ext cx="660" cy="658"/>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99" name="Oval 22"/>
            <p:cNvSpPr>
              <a:spLocks noChangeArrowheads="1"/>
            </p:cNvSpPr>
            <p:nvPr/>
          </p:nvSpPr>
          <p:spPr bwMode="gray">
            <a:xfrm>
              <a:off x="1495" y="1238"/>
              <a:ext cx="589" cy="534"/>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40000" name="Text Box 23"/>
            <p:cNvSpPr txBox="1">
              <a:spLocks noChangeArrowheads="1"/>
            </p:cNvSpPr>
            <p:nvPr/>
          </p:nvSpPr>
          <p:spPr bwMode="gray">
            <a:xfrm>
              <a:off x="1530" y="1498"/>
              <a:ext cx="548" cy="231"/>
            </a:xfrm>
            <a:prstGeom prst="rect">
              <a:avLst/>
            </a:prstGeom>
            <a:noFill/>
            <a:ln w="9525" algn="ctr">
              <a:noFill/>
              <a:miter lim="800000"/>
            </a:ln>
          </p:spPr>
          <p:txBody>
            <a:bodyPr wrap="none">
              <a:spAutoFit/>
            </a:bodyPr>
            <a:lstStyle/>
            <a:p>
              <a:pPr algn="ctr"/>
              <a:r>
                <a:rPr lang="zh-CN" altLang="en-US" b="1">
                  <a:latin typeface="Arial" panose="020B0604020202020204" pitchFamily="34" charset="0"/>
                </a:rPr>
                <a:t>计算机</a:t>
              </a:r>
              <a:endParaRPr lang="zh-CN" altLang="en-US" b="1">
                <a:latin typeface="Arial" panose="020B0604020202020204" pitchFamily="34" charset="0"/>
              </a:endParaRPr>
            </a:p>
          </p:txBody>
        </p:sp>
        <p:grpSp>
          <p:nvGrpSpPr>
            <p:cNvPr id="5" name="Group 24"/>
            <p:cNvGrpSpPr/>
            <p:nvPr/>
          </p:nvGrpSpPr>
          <p:grpSpPr bwMode="auto">
            <a:xfrm>
              <a:off x="2290" y="754"/>
              <a:ext cx="729" cy="582"/>
              <a:chOff x="1584" y="960"/>
              <a:chExt cx="507" cy="480"/>
            </a:xfrm>
          </p:grpSpPr>
          <p:sp>
            <p:nvSpPr>
              <p:cNvPr id="40003" name="Oval 25"/>
              <p:cNvSpPr>
                <a:spLocks noChangeArrowheads="1"/>
              </p:cNvSpPr>
              <p:nvPr/>
            </p:nvSpPr>
            <p:spPr bwMode="gray">
              <a:xfrm>
                <a:off x="1584" y="1296"/>
                <a:ext cx="432" cy="144"/>
              </a:xfrm>
              <a:prstGeom prst="ellipse">
                <a:avLst/>
              </a:prstGeom>
              <a:solidFill>
                <a:srgbClr val="0F2145">
                  <a:alpha val="30196"/>
                </a:srgbClr>
              </a:solidFill>
              <a:ln w="9525">
                <a:noFill/>
                <a:round/>
              </a:ln>
            </p:spPr>
            <p:txBody>
              <a:bodyPr wrap="none" anchor="ctr"/>
              <a:lstStyle/>
              <a:p>
                <a:endParaRPr lang="zh-CN" altLang="zh-CN"/>
              </a:p>
            </p:txBody>
          </p:sp>
          <p:sp>
            <p:nvSpPr>
              <p:cNvPr id="40004"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40005"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40006"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40007"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grpSp>
        <p:sp>
          <p:nvSpPr>
            <p:cNvPr id="40002" name="Text Box 30"/>
            <p:cNvSpPr txBox="1">
              <a:spLocks noChangeArrowheads="1"/>
            </p:cNvSpPr>
            <p:nvPr/>
          </p:nvSpPr>
          <p:spPr bwMode="gray">
            <a:xfrm>
              <a:off x="2200" y="799"/>
              <a:ext cx="1020" cy="404"/>
            </a:xfrm>
            <a:prstGeom prst="rect">
              <a:avLst/>
            </a:prstGeom>
            <a:noFill/>
            <a:ln w="9525" algn="ctr">
              <a:noFill/>
              <a:miter lim="800000"/>
            </a:ln>
          </p:spPr>
          <p:txBody>
            <a:bodyPr wrap="none">
              <a:spAutoFit/>
            </a:bodyPr>
            <a:lstStyle/>
            <a:p>
              <a:pPr algn="ctr"/>
              <a:r>
                <a:rPr lang="zh-CN" altLang="en-US" b="1">
                  <a:latin typeface="Arial" panose="020B0604020202020204" pitchFamily="34" charset="0"/>
                </a:rPr>
                <a:t>通信</a:t>
              </a:r>
              <a:endParaRPr lang="zh-CN" altLang="en-US" b="1">
                <a:latin typeface="Arial" panose="020B0604020202020204" pitchFamily="34" charset="0"/>
              </a:endParaRPr>
            </a:p>
            <a:p>
              <a:pPr algn="ctr"/>
              <a:r>
                <a:rPr lang="zh-CN" altLang="en-US" b="1">
                  <a:latin typeface="Arial" panose="020B0604020202020204" pitchFamily="34" charset="0"/>
                </a:rPr>
                <a:t>（电报</a:t>
              </a:r>
              <a:r>
                <a:rPr lang="en-US" altLang="zh-CN" b="1">
                  <a:latin typeface="Arial" panose="020B0604020202020204" pitchFamily="34" charset="0"/>
                </a:rPr>
                <a:t>\</a:t>
              </a:r>
              <a:r>
                <a:rPr lang="zh-CN" altLang="en-US" b="1">
                  <a:latin typeface="Arial" panose="020B0604020202020204" pitchFamily="34" charset="0"/>
                </a:rPr>
                <a:t>电话）</a:t>
              </a:r>
              <a:endParaRPr lang="zh-CN" altLang="en-US" b="1">
                <a:latin typeface="Arial" panose="020B0604020202020204" pitchFamily="34" charset="0"/>
              </a:endParaRPr>
            </a:p>
          </p:txBody>
        </p:sp>
      </p:grpSp>
      <p:sp>
        <p:nvSpPr>
          <p:cNvPr id="39939" name="标题 1"/>
          <p:cNvSpPr>
            <a:spLocks noGrp="1"/>
          </p:cNvSpPr>
          <p:nvPr>
            <p:ph type="title"/>
          </p:nvPr>
        </p:nvSpPr>
        <p:spPr/>
        <p:txBody>
          <a:bodyPr/>
          <a:lstStyle/>
          <a:p>
            <a:r>
              <a:rPr lang="zh-CN" altLang="en-US" smtClean="0"/>
              <a:t>信息安全发展阶段</a:t>
            </a:r>
            <a:endParaRPr lang="zh-CN" altLang="en-US" smtClean="0"/>
          </a:p>
        </p:txBody>
      </p:sp>
      <p:sp>
        <p:nvSpPr>
          <p:cNvPr id="4" name="灯片编号占位符 3"/>
          <p:cNvSpPr>
            <a:spLocks noGrp="1"/>
          </p:cNvSpPr>
          <p:nvPr>
            <p:ph type="sldNum" sz="quarter" idx="4294967295"/>
          </p:nvPr>
        </p:nvSpPr>
        <p:spPr bwMode="auto">
          <a:xfrm>
            <a:off x="684213" y="6245225"/>
            <a:ext cx="8135937"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fld id="{70F6BBC7-D66E-495F-9E56-493F00F2AF96}" type="slidenum">
              <a:rPr lang="zh-CN" altLang="en-US" sz="1400">
                <a:latin typeface="+mn-lt"/>
              </a:rPr>
            </a:fld>
            <a:endParaRPr lang="en-US" altLang="zh-CN" sz="1400">
              <a:latin typeface="+mn-lt"/>
            </a:endParaRPr>
          </a:p>
        </p:txBody>
      </p:sp>
      <p:sp>
        <p:nvSpPr>
          <p:cNvPr id="39941" name="日期占位符 4"/>
          <p:cNvSpPr>
            <a:spLocks noGrp="1"/>
          </p:cNvSpPr>
          <p:nvPr>
            <p:ph type="dt" sz="quarter" idx="4294967295"/>
          </p:nvPr>
        </p:nvSpPr>
        <p:spPr bwMode="auto">
          <a:xfrm>
            <a:off x="381000" y="6505575"/>
            <a:ext cx="1905000" cy="261938"/>
          </a:xfrm>
          <a:prstGeom prst="rect">
            <a:avLst/>
          </a:prstGeom>
          <a:noFill/>
          <a:ln>
            <a:miter lim="800000"/>
          </a:ln>
        </p:spPr>
        <p:txBody>
          <a:bodyPr/>
          <a:lstStyle/>
          <a:p>
            <a:endParaRPr lang="en-US" altLang="zh-CN"/>
          </a:p>
        </p:txBody>
      </p:sp>
      <p:grpSp>
        <p:nvGrpSpPr>
          <p:cNvPr id="7" name="组合 2"/>
          <p:cNvGrpSpPr/>
          <p:nvPr/>
        </p:nvGrpSpPr>
        <p:grpSpPr bwMode="auto">
          <a:xfrm>
            <a:off x="1008063" y="1304925"/>
            <a:ext cx="7346950" cy="4552950"/>
            <a:chOff x="1584325" y="1412875"/>
            <a:chExt cx="7346950" cy="4552950"/>
          </a:xfrm>
        </p:grpSpPr>
        <p:sp>
          <p:nvSpPr>
            <p:cNvPr id="6" name="Freeform 3"/>
            <p:cNvSpPr>
              <a:spLocks noEditPoints="1"/>
            </p:cNvSpPr>
            <p:nvPr/>
          </p:nvSpPr>
          <p:spPr bwMode="gray">
            <a:xfrm>
              <a:off x="1584325" y="1927225"/>
              <a:ext cx="6438900" cy="4038600"/>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1"/>
                </a:gs>
                <a:gs pos="100000">
                  <a:schemeClr val="hlink"/>
                </a:gs>
              </a:gsLst>
              <a:lin ang="5400000" scaled="1"/>
            </a:gradFill>
            <a:ln w="0">
              <a:noFill/>
              <a:prstDash val="solid"/>
              <a:round/>
            </a:ln>
            <a:effectLst>
              <a:outerShdw dist="206741" dir="8249373" algn="ctr" rotWithShape="0">
                <a:srgbClr val="000000">
                  <a:alpha val="50000"/>
                </a:srgbClr>
              </a:outerShdw>
            </a:effectLst>
          </p:spPr>
          <p:txBody>
            <a:bodyPr/>
            <a:lstStyle/>
            <a:p>
              <a:pPr>
                <a:defRPr/>
              </a:pPr>
              <a:endParaRPr lang="zh-CN" altLang="en-US">
                <a:latin typeface="Arial" panose="020B0604020202020204" pitchFamily="34" charset="0"/>
                <a:ea typeface="+mn-ea"/>
              </a:endParaRPr>
            </a:p>
          </p:txBody>
        </p:sp>
        <p:sp>
          <p:nvSpPr>
            <p:cNvPr id="39944" name="Oval 18"/>
            <p:cNvSpPr>
              <a:spLocks noChangeArrowheads="1"/>
            </p:cNvSpPr>
            <p:nvPr/>
          </p:nvSpPr>
          <p:spPr bwMode="gray">
            <a:xfrm>
              <a:off x="1666875" y="2584450"/>
              <a:ext cx="990600" cy="533400"/>
            </a:xfrm>
            <a:prstGeom prst="ellipse">
              <a:avLst/>
            </a:prstGeom>
            <a:solidFill>
              <a:srgbClr val="0F2145">
                <a:alpha val="30196"/>
              </a:srgbClr>
            </a:solidFill>
            <a:ln w="9525">
              <a:noFill/>
              <a:round/>
            </a:ln>
          </p:spPr>
          <p:txBody>
            <a:bodyPr wrap="none" anchor="ctr"/>
            <a:lstStyle/>
            <a:p>
              <a:endParaRPr lang="zh-CN" altLang="zh-CN"/>
            </a:p>
          </p:txBody>
        </p:sp>
        <p:grpSp>
          <p:nvGrpSpPr>
            <p:cNvPr id="8" name="Group 47"/>
            <p:cNvGrpSpPr/>
            <p:nvPr/>
          </p:nvGrpSpPr>
          <p:grpSpPr bwMode="auto">
            <a:xfrm>
              <a:off x="3276600" y="1412875"/>
              <a:ext cx="2328863" cy="762000"/>
              <a:chOff x="1934" y="958"/>
              <a:chExt cx="1467" cy="480"/>
            </a:xfrm>
          </p:grpSpPr>
          <p:grpSp>
            <p:nvGrpSpPr>
              <p:cNvPr id="9" name="Group 24"/>
              <p:cNvGrpSpPr/>
              <p:nvPr/>
            </p:nvGrpSpPr>
            <p:grpSpPr bwMode="auto">
              <a:xfrm>
                <a:off x="1934" y="958"/>
                <a:ext cx="716" cy="480"/>
                <a:chOff x="1584" y="960"/>
                <a:chExt cx="507" cy="480"/>
              </a:xfrm>
            </p:grpSpPr>
            <p:sp>
              <p:nvSpPr>
                <p:cNvPr id="39981" name="Oval 25"/>
                <p:cNvSpPr>
                  <a:spLocks noChangeArrowheads="1"/>
                </p:cNvSpPr>
                <p:nvPr/>
              </p:nvSpPr>
              <p:spPr bwMode="gray">
                <a:xfrm>
                  <a:off x="1584" y="1296"/>
                  <a:ext cx="432" cy="144"/>
                </a:xfrm>
                <a:prstGeom prst="ellipse">
                  <a:avLst/>
                </a:prstGeom>
                <a:solidFill>
                  <a:srgbClr val="0F2145">
                    <a:alpha val="30196"/>
                  </a:srgbClr>
                </a:solidFill>
                <a:ln w="9525">
                  <a:noFill/>
                  <a:round/>
                </a:ln>
              </p:spPr>
              <p:txBody>
                <a:bodyPr wrap="none" anchor="ctr"/>
                <a:lstStyle/>
                <a:p>
                  <a:endParaRPr lang="zh-CN" altLang="zh-CN"/>
                </a:p>
              </p:txBody>
            </p:sp>
            <p:sp>
              <p:nvSpPr>
                <p:cNvPr id="39982"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83"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84"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85"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grpSp>
          <p:sp>
            <p:nvSpPr>
              <p:cNvPr id="39979" name="Text Box 30"/>
              <p:cNvSpPr txBox="1">
                <a:spLocks noChangeArrowheads="1"/>
              </p:cNvSpPr>
              <p:nvPr/>
            </p:nvSpPr>
            <p:spPr bwMode="gray">
              <a:xfrm>
                <a:off x="2036" y="1069"/>
                <a:ext cx="608" cy="192"/>
              </a:xfrm>
              <a:prstGeom prst="rect">
                <a:avLst/>
              </a:prstGeom>
              <a:noFill/>
              <a:ln w="9525" algn="ctr">
                <a:noFill/>
                <a:miter lim="800000"/>
              </a:ln>
            </p:spPr>
            <p:txBody>
              <a:bodyPr wrap="none">
                <a:spAutoFit/>
              </a:bodyPr>
              <a:lstStyle/>
              <a:p>
                <a:pPr algn="ctr"/>
                <a:r>
                  <a:rPr lang="en-US" altLang="zh-CN" sz="1400" b="1">
                    <a:solidFill>
                      <a:srgbClr val="000000"/>
                    </a:solidFill>
                    <a:latin typeface="Arial" panose="020B0604020202020204" pitchFamily="34" charset="0"/>
                  </a:rPr>
                  <a:t>COMSEC</a:t>
                </a:r>
                <a:endParaRPr lang="en-US" altLang="zh-CN">
                  <a:latin typeface="Arial" panose="020B0604020202020204" pitchFamily="34" charset="0"/>
                </a:endParaRPr>
              </a:p>
            </p:txBody>
          </p:sp>
          <p:sp>
            <p:nvSpPr>
              <p:cNvPr id="39980" name="Text Box 61"/>
              <p:cNvSpPr txBox="1">
                <a:spLocks noChangeArrowheads="1"/>
              </p:cNvSpPr>
              <p:nvPr/>
            </p:nvSpPr>
            <p:spPr bwMode="auto">
              <a:xfrm>
                <a:off x="2709" y="1082"/>
                <a:ext cx="692" cy="231"/>
              </a:xfrm>
              <a:prstGeom prst="rect">
                <a:avLst/>
              </a:prstGeom>
              <a:noFill/>
              <a:ln w="9525">
                <a:noFill/>
                <a:miter lim="800000"/>
              </a:ln>
            </p:spPr>
            <p:txBody>
              <a:bodyPr wrap="none">
                <a:spAutoFit/>
              </a:bodyPr>
              <a:lstStyle/>
              <a:p>
                <a:r>
                  <a:rPr lang="zh-CN" altLang="en-US">
                    <a:latin typeface="Arial" panose="020B0604020202020204" pitchFamily="34" charset="0"/>
                  </a:rPr>
                  <a:t>通信安全</a:t>
                </a:r>
                <a:endParaRPr lang="zh-CN" altLang="en-US">
                  <a:latin typeface="Arial" panose="020B0604020202020204" pitchFamily="34" charset="0"/>
                </a:endParaRPr>
              </a:p>
            </p:txBody>
          </p:sp>
        </p:grpSp>
        <p:grpSp>
          <p:nvGrpSpPr>
            <p:cNvPr id="10" name="Group 46"/>
            <p:cNvGrpSpPr/>
            <p:nvPr/>
          </p:nvGrpSpPr>
          <p:grpSpPr bwMode="auto">
            <a:xfrm>
              <a:off x="2051050" y="1844675"/>
              <a:ext cx="2571750" cy="1023938"/>
              <a:chOff x="1076" y="1246"/>
              <a:chExt cx="1620" cy="645"/>
            </a:xfrm>
          </p:grpSpPr>
          <p:sp>
            <p:nvSpPr>
              <p:cNvPr id="39972" name="Oval 19"/>
              <p:cNvSpPr>
                <a:spLocks noChangeArrowheads="1"/>
              </p:cNvSpPr>
              <p:nvPr/>
            </p:nvSpPr>
            <p:spPr bwMode="gray">
              <a:xfrm>
                <a:off x="1102" y="1246"/>
                <a:ext cx="699" cy="645"/>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73" name="Oval 20"/>
              <p:cNvSpPr>
                <a:spLocks noChangeArrowheads="1"/>
              </p:cNvSpPr>
              <p:nvPr/>
            </p:nvSpPr>
            <p:spPr bwMode="gray">
              <a:xfrm>
                <a:off x="1111" y="1249"/>
                <a:ext cx="682" cy="630"/>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74" name="Oval 21"/>
              <p:cNvSpPr>
                <a:spLocks noChangeArrowheads="1"/>
              </p:cNvSpPr>
              <p:nvPr/>
            </p:nvSpPr>
            <p:spPr bwMode="gray">
              <a:xfrm>
                <a:off x="1118" y="1256"/>
                <a:ext cx="649" cy="588"/>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75" name="Oval 22"/>
              <p:cNvSpPr>
                <a:spLocks noChangeArrowheads="1"/>
              </p:cNvSpPr>
              <p:nvPr/>
            </p:nvSpPr>
            <p:spPr bwMode="gray">
              <a:xfrm>
                <a:off x="1155" y="1272"/>
                <a:ext cx="579" cy="477"/>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76" name="Text Box 23"/>
              <p:cNvSpPr txBox="1">
                <a:spLocks noChangeArrowheads="1"/>
              </p:cNvSpPr>
              <p:nvPr/>
            </p:nvSpPr>
            <p:spPr bwMode="gray">
              <a:xfrm>
                <a:off x="1076" y="1498"/>
                <a:ext cx="764" cy="192"/>
              </a:xfrm>
              <a:prstGeom prst="rect">
                <a:avLst/>
              </a:prstGeom>
              <a:noFill/>
              <a:ln w="9525" algn="ctr">
                <a:noFill/>
                <a:miter lim="800000"/>
              </a:ln>
            </p:spPr>
            <p:txBody>
              <a:bodyPr wrap="none">
                <a:spAutoFit/>
              </a:bodyPr>
              <a:lstStyle/>
              <a:p>
                <a:pPr algn="ctr"/>
                <a:r>
                  <a:rPr lang="en-US" altLang="zh-CN" sz="1400" b="1">
                    <a:solidFill>
                      <a:srgbClr val="000000"/>
                    </a:solidFill>
                    <a:latin typeface="Arial" panose="020B0604020202020204" pitchFamily="34" charset="0"/>
                  </a:rPr>
                  <a:t>COMPUSEC</a:t>
                </a:r>
                <a:endParaRPr lang="en-US" altLang="zh-CN" sz="1400">
                  <a:latin typeface="Arial" panose="020B0604020202020204" pitchFamily="34" charset="0"/>
                </a:endParaRPr>
              </a:p>
            </p:txBody>
          </p:sp>
          <p:sp>
            <p:nvSpPr>
              <p:cNvPr id="39977" name="Text Box 62"/>
              <p:cNvSpPr txBox="1">
                <a:spLocks noChangeArrowheads="1"/>
              </p:cNvSpPr>
              <p:nvPr/>
            </p:nvSpPr>
            <p:spPr bwMode="auto">
              <a:xfrm>
                <a:off x="1860" y="1577"/>
                <a:ext cx="836" cy="231"/>
              </a:xfrm>
              <a:prstGeom prst="rect">
                <a:avLst/>
              </a:prstGeom>
              <a:noFill/>
              <a:ln w="9525">
                <a:noFill/>
                <a:miter lim="800000"/>
              </a:ln>
            </p:spPr>
            <p:txBody>
              <a:bodyPr wrap="none">
                <a:spAutoFit/>
              </a:bodyPr>
              <a:lstStyle/>
              <a:p>
                <a:r>
                  <a:rPr lang="zh-CN" altLang="en-US">
                    <a:latin typeface="Arial" panose="020B0604020202020204" pitchFamily="34" charset="0"/>
                  </a:rPr>
                  <a:t>计算机安全</a:t>
                </a:r>
                <a:endParaRPr lang="zh-CN" altLang="en-US">
                  <a:latin typeface="Arial" panose="020B0604020202020204" pitchFamily="34" charset="0"/>
                </a:endParaRPr>
              </a:p>
            </p:txBody>
          </p:sp>
        </p:grpSp>
        <p:grpSp>
          <p:nvGrpSpPr>
            <p:cNvPr id="11" name="Group 37"/>
            <p:cNvGrpSpPr/>
            <p:nvPr/>
          </p:nvGrpSpPr>
          <p:grpSpPr bwMode="auto">
            <a:xfrm>
              <a:off x="1619250" y="3033713"/>
              <a:ext cx="2606675" cy="1403350"/>
              <a:chOff x="1088" y="2047"/>
              <a:chExt cx="2019" cy="1008"/>
            </a:xfrm>
          </p:grpSpPr>
          <p:sp>
            <p:nvSpPr>
              <p:cNvPr id="39964" name="Oval 11"/>
              <p:cNvSpPr>
                <a:spLocks noChangeArrowheads="1"/>
              </p:cNvSpPr>
              <p:nvPr/>
            </p:nvSpPr>
            <p:spPr bwMode="gray">
              <a:xfrm rot="-772996">
                <a:off x="1140" y="2671"/>
                <a:ext cx="773" cy="384"/>
              </a:xfrm>
              <a:prstGeom prst="ellipse">
                <a:avLst/>
              </a:prstGeom>
              <a:solidFill>
                <a:srgbClr val="0F2145">
                  <a:alpha val="30196"/>
                </a:srgbClr>
              </a:solidFill>
              <a:ln w="9525">
                <a:noFill/>
                <a:round/>
              </a:ln>
            </p:spPr>
            <p:txBody>
              <a:bodyPr wrap="none" anchor="ctr"/>
              <a:lstStyle/>
              <a:p>
                <a:endParaRPr lang="zh-CN" altLang="zh-CN"/>
              </a:p>
            </p:txBody>
          </p:sp>
          <p:grpSp>
            <p:nvGrpSpPr>
              <p:cNvPr id="12" name="Group 12"/>
              <p:cNvGrpSpPr/>
              <p:nvPr/>
            </p:nvGrpSpPr>
            <p:grpSpPr bwMode="auto">
              <a:xfrm>
                <a:off x="1088" y="2047"/>
                <a:ext cx="936" cy="908"/>
                <a:chOff x="732" y="2112"/>
                <a:chExt cx="842" cy="860"/>
              </a:xfrm>
            </p:grpSpPr>
            <p:sp>
              <p:nvSpPr>
                <p:cNvPr id="39967"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68"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69"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70"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71" name="Text Box 17"/>
                <p:cNvSpPr txBox="1">
                  <a:spLocks noChangeArrowheads="1"/>
                </p:cNvSpPr>
                <p:nvPr/>
              </p:nvSpPr>
              <p:spPr bwMode="gray">
                <a:xfrm>
                  <a:off x="804" y="2488"/>
                  <a:ext cx="679" cy="207"/>
                </a:xfrm>
                <a:prstGeom prst="rect">
                  <a:avLst/>
                </a:prstGeom>
                <a:noFill/>
                <a:ln w="9525" algn="ctr">
                  <a:noFill/>
                  <a:miter lim="800000"/>
                </a:ln>
              </p:spPr>
              <p:txBody>
                <a:bodyPr wrap="none">
                  <a:spAutoFit/>
                </a:bodyPr>
                <a:lstStyle/>
                <a:p>
                  <a:pPr algn="ctr"/>
                  <a:r>
                    <a:rPr lang="en-US" altLang="zh-CN" sz="1400" b="1">
                      <a:solidFill>
                        <a:srgbClr val="000000"/>
                      </a:solidFill>
                      <a:latin typeface="Arial" panose="020B0604020202020204" pitchFamily="34" charset="0"/>
                    </a:rPr>
                    <a:t>INFOSEC</a:t>
                  </a:r>
                  <a:endParaRPr lang="en-US" altLang="zh-CN" sz="1400" b="1">
                    <a:latin typeface="Arial" panose="020B0604020202020204" pitchFamily="34" charset="0"/>
                  </a:endParaRPr>
                </a:p>
              </p:txBody>
            </p:sp>
          </p:grpSp>
          <p:sp>
            <p:nvSpPr>
              <p:cNvPr id="39966" name="Text Box 63"/>
              <p:cNvSpPr txBox="1">
                <a:spLocks noChangeArrowheads="1"/>
              </p:cNvSpPr>
              <p:nvPr/>
            </p:nvSpPr>
            <p:spPr bwMode="auto">
              <a:xfrm>
                <a:off x="1902" y="2060"/>
                <a:ext cx="1205" cy="263"/>
              </a:xfrm>
              <a:prstGeom prst="rect">
                <a:avLst/>
              </a:prstGeom>
              <a:noFill/>
              <a:ln w="9525">
                <a:noFill/>
                <a:miter lim="800000"/>
              </a:ln>
            </p:spPr>
            <p:txBody>
              <a:bodyPr wrap="none">
                <a:spAutoFit/>
              </a:bodyPr>
              <a:lstStyle/>
              <a:p>
                <a:r>
                  <a:rPr lang="zh-CN" altLang="en-US">
                    <a:latin typeface="Arial" panose="020B0604020202020204" pitchFamily="34" charset="0"/>
                  </a:rPr>
                  <a:t>信息系统安全</a:t>
                </a:r>
                <a:endParaRPr lang="zh-CN" altLang="en-US">
                  <a:latin typeface="Arial" panose="020B0604020202020204" pitchFamily="34" charset="0"/>
                </a:endParaRPr>
              </a:p>
            </p:txBody>
          </p:sp>
        </p:grpSp>
        <p:grpSp>
          <p:nvGrpSpPr>
            <p:cNvPr id="13" name="Group 49"/>
            <p:cNvGrpSpPr/>
            <p:nvPr/>
          </p:nvGrpSpPr>
          <p:grpSpPr bwMode="auto">
            <a:xfrm>
              <a:off x="2735264" y="3608390"/>
              <a:ext cx="2254250" cy="1865313"/>
              <a:chOff x="1723" y="2273"/>
              <a:chExt cx="1420" cy="1175"/>
            </a:xfrm>
          </p:grpSpPr>
          <p:sp>
            <p:nvSpPr>
              <p:cNvPr id="39957" name="Oval 5"/>
              <p:cNvSpPr>
                <a:spLocks noChangeArrowheads="1"/>
              </p:cNvSpPr>
              <p:nvPr/>
            </p:nvSpPr>
            <p:spPr bwMode="gray">
              <a:xfrm rot="-723406">
                <a:off x="1763" y="3065"/>
                <a:ext cx="838" cy="383"/>
              </a:xfrm>
              <a:prstGeom prst="ellipse">
                <a:avLst/>
              </a:prstGeom>
              <a:solidFill>
                <a:srgbClr val="0F2145">
                  <a:alpha val="30196"/>
                </a:srgbClr>
              </a:solidFill>
              <a:ln w="9525">
                <a:noFill/>
                <a:round/>
              </a:ln>
            </p:spPr>
            <p:txBody>
              <a:bodyPr wrap="none" anchor="ctr"/>
              <a:lstStyle/>
              <a:p>
                <a:endParaRPr lang="zh-CN" altLang="zh-CN"/>
              </a:p>
            </p:txBody>
          </p:sp>
          <p:sp>
            <p:nvSpPr>
              <p:cNvPr id="39958" name="Oval 6"/>
              <p:cNvSpPr>
                <a:spLocks noChangeArrowheads="1"/>
              </p:cNvSpPr>
              <p:nvPr/>
            </p:nvSpPr>
            <p:spPr bwMode="gray">
              <a:xfrm>
                <a:off x="1723" y="2366"/>
                <a:ext cx="994" cy="979"/>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59" name="Oval 7"/>
              <p:cNvSpPr>
                <a:spLocks noChangeArrowheads="1"/>
              </p:cNvSpPr>
              <p:nvPr/>
            </p:nvSpPr>
            <p:spPr bwMode="gray">
              <a:xfrm>
                <a:off x="1735" y="2371"/>
                <a:ext cx="971" cy="955"/>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60" name="Oval 8"/>
              <p:cNvSpPr>
                <a:spLocks noChangeArrowheads="1"/>
              </p:cNvSpPr>
              <p:nvPr/>
            </p:nvSpPr>
            <p:spPr bwMode="gray">
              <a:xfrm>
                <a:off x="1745" y="2380"/>
                <a:ext cx="924" cy="89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61" name="Oval 9"/>
              <p:cNvSpPr>
                <a:spLocks noChangeArrowheads="1"/>
              </p:cNvSpPr>
              <p:nvPr/>
            </p:nvSpPr>
            <p:spPr bwMode="gray">
              <a:xfrm>
                <a:off x="1799" y="2406"/>
                <a:ext cx="822" cy="724"/>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62" name="Text Box 10"/>
              <p:cNvSpPr txBox="1">
                <a:spLocks noChangeArrowheads="1"/>
              </p:cNvSpPr>
              <p:nvPr/>
            </p:nvSpPr>
            <p:spPr bwMode="gray">
              <a:xfrm>
                <a:off x="2059" y="2726"/>
                <a:ext cx="327" cy="327"/>
              </a:xfrm>
              <a:prstGeom prst="rect">
                <a:avLst/>
              </a:prstGeom>
              <a:noFill/>
              <a:ln w="9525" algn="ctr">
                <a:noFill/>
                <a:miter lim="800000"/>
              </a:ln>
            </p:spPr>
            <p:txBody>
              <a:bodyPr wrap="none">
                <a:spAutoFit/>
              </a:bodyPr>
              <a:lstStyle/>
              <a:p>
                <a:pPr algn="ctr"/>
                <a:r>
                  <a:rPr lang="en-US" altLang="zh-CN" sz="2800">
                    <a:solidFill>
                      <a:srgbClr val="000000"/>
                    </a:solidFill>
                    <a:latin typeface="Arial" panose="020B0604020202020204" pitchFamily="34" charset="0"/>
                  </a:rPr>
                  <a:t>IA</a:t>
                </a:r>
                <a:endParaRPr lang="en-US" altLang="zh-CN">
                  <a:latin typeface="Arial" panose="020B0604020202020204" pitchFamily="34" charset="0"/>
                </a:endParaRPr>
              </a:p>
            </p:txBody>
          </p:sp>
          <p:sp>
            <p:nvSpPr>
              <p:cNvPr id="39963" name="Text Box 64"/>
              <p:cNvSpPr txBox="1">
                <a:spLocks noChangeArrowheads="1"/>
              </p:cNvSpPr>
              <p:nvPr/>
            </p:nvSpPr>
            <p:spPr bwMode="auto">
              <a:xfrm>
                <a:off x="2163" y="2273"/>
                <a:ext cx="980" cy="231"/>
              </a:xfrm>
              <a:prstGeom prst="rect">
                <a:avLst/>
              </a:prstGeom>
              <a:noFill/>
              <a:ln w="9525">
                <a:noFill/>
                <a:miter lim="800000"/>
              </a:ln>
            </p:spPr>
            <p:txBody>
              <a:bodyPr wrap="none">
                <a:spAutoFit/>
              </a:bodyPr>
              <a:lstStyle/>
              <a:p>
                <a:r>
                  <a:rPr lang="zh-CN" altLang="en-US">
                    <a:latin typeface="Arial" panose="020B0604020202020204" pitchFamily="34" charset="0"/>
                  </a:rPr>
                  <a:t>信息安全保障</a:t>
                </a:r>
                <a:endParaRPr lang="zh-CN" altLang="en-US">
                  <a:latin typeface="Arial" panose="020B0604020202020204" pitchFamily="34" charset="0"/>
                </a:endParaRPr>
              </a:p>
            </p:txBody>
          </p:sp>
        </p:grpSp>
        <p:grpSp>
          <p:nvGrpSpPr>
            <p:cNvPr id="14" name="Group 50"/>
            <p:cNvGrpSpPr/>
            <p:nvPr/>
          </p:nvGrpSpPr>
          <p:grpSpPr bwMode="auto">
            <a:xfrm>
              <a:off x="4824413" y="3573463"/>
              <a:ext cx="4106862" cy="2260600"/>
              <a:chOff x="3039" y="2251"/>
              <a:chExt cx="2587" cy="1424"/>
            </a:xfrm>
          </p:grpSpPr>
          <p:sp>
            <p:nvSpPr>
              <p:cNvPr id="39950" name="Oval 5"/>
              <p:cNvSpPr>
                <a:spLocks noChangeArrowheads="1"/>
              </p:cNvSpPr>
              <p:nvPr/>
            </p:nvSpPr>
            <p:spPr bwMode="gray">
              <a:xfrm rot="-723406">
                <a:off x="3088" y="3220"/>
                <a:ext cx="1012" cy="455"/>
              </a:xfrm>
              <a:prstGeom prst="ellipse">
                <a:avLst/>
              </a:prstGeom>
              <a:solidFill>
                <a:srgbClr val="0F2145">
                  <a:alpha val="30196"/>
                </a:srgbClr>
              </a:solidFill>
              <a:ln w="9525">
                <a:noFill/>
                <a:round/>
              </a:ln>
            </p:spPr>
            <p:txBody>
              <a:bodyPr wrap="none" anchor="ctr"/>
              <a:lstStyle/>
              <a:p>
                <a:endParaRPr lang="zh-CN" altLang="zh-CN"/>
              </a:p>
            </p:txBody>
          </p:sp>
          <p:sp>
            <p:nvSpPr>
              <p:cNvPr id="39951" name="Oval 6"/>
              <p:cNvSpPr>
                <a:spLocks noChangeArrowheads="1"/>
              </p:cNvSpPr>
              <p:nvPr/>
            </p:nvSpPr>
            <p:spPr bwMode="gray">
              <a:xfrm>
                <a:off x="3039" y="2389"/>
                <a:ext cx="1202" cy="1164"/>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zh-CN"/>
              </a:p>
            </p:txBody>
          </p:sp>
          <p:sp>
            <p:nvSpPr>
              <p:cNvPr id="39952" name="Oval 7"/>
              <p:cNvSpPr>
                <a:spLocks noChangeArrowheads="1"/>
              </p:cNvSpPr>
              <p:nvPr/>
            </p:nvSpPr>
            <p:spPr bwMode="gray">
              <a:xfrm>
                <a:off x="3053" y="2396"/>
                <a:ext cx="1174" cy="113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zh-CN"/>
              </a:p>
            </p:txBody>
          </p:sp>
          <p:sp>
            <p:nvSpPr>
              <p:cNvPr id="39953" name="Oval 8"/>
              <p:cNvSpPr>
                <a:spLocks noChangeArrowheads="1"/>
              </p:cNvSpPr>
              <p:nvPr/>
            </p:nvSpPr>
            <p:spPr bwMode="gray">
              <a:xfrm>
                <a:off x="3066" y="2406"/>
                <a:ext cx="1116" cy="1061"/>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zh-CN"/>
              </a:p>
            </p:txBody>
          </p:sp>
          <p:sp>
            <p:nvSpPr>
              <p:cNvPr id="39954" name="Oval 9"/>
              <p:cNvSpPr>
                <a:spLocks noChangeArrowheads="1"/>
              </p:cNvSpPr>
              <p:nvPr/>
            </p:nvSpPr>
            <p:spPr bwMode="gray">
              <a:xfrm>
                <a:off x="3131" y="2437"/>
                <a:ext cx="993" cy="860"/>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zh-CN"/>
              </a:p>
            </p:txBody>
          </p:sp>
          <p:sp>
            <p:nvSpPr>
              <p:cNvPr id="39955" name="Text Box 10"/>
              <p:cNvSpPr txBox="1">
                <a:spLocks noChangeArrowheads="1"/>
              </p:cNvSpPr>
              <p:nvPr/>
            </p:nvSpPr>
            <p:spPr bwMode="gray">
              <a:xfrm>
                <a:off x="3293" y="2817"/>
                <a:ext cx="700" cy="327"/>
              </a:xfrm>
              <a:prstGeom prst="rect">
                <a:avLst/>
              </a:prstGeom>
              <a:noFill/>
              <a:ln w="9525" algn="ctr">
                <a:noFill/>
                <a:miter lim="800000"/>
              </a:ln>
            </p:spPr>
            <p:txBody>
              <a:bodyPr wrap="none">
                <a:spAutoFit/>
              </a:bodyPr>
              <a:lstStyle/>
              <a:p>
                <a:pPr algn="ctr"/>
                <a:r>
                  <a:rPr lang="en-US" altLang="zh-CN" sz="2800">
                    <a:solidFill>
                      <a:srgbClr val="000000"/>
                    </a:solidFill>
                    <a:latin typeface="Arial" panose="020B0604020202020204" pitchFamily="34" charset="0"/>
                  </a:rPr>
                  <a:t>CS/IA</a:t>
                </a:r>
                <a:endParaRPr lang="en-US" altLang="zh-CN">
                  <a:latin typeface="Arial" panose="020B0604020202020204" pitchFamily="34" charset="0"/>
                </a:endParaRPr>
              </a:p>
            </p:txBody>
          </p:sp>
          <p:sp>
            <p:nvSpPr>
              <p:cNvPr id="39956" name="Text Box 64"/>
              <p:cNvSpPr txBox="1">
                <a:spLocks noChangeArrowheads="1"/>
              </p:cNvSpPr>
              <p:nvPr/>
            </p:nvSpPr>
            <p:spPr bwMode="auto">
              <a:xfrm>
                <a:off x="3742" y="2251"/>
                <a:ext cx="1884" cy="231"/>
              </a:xfrm>
              <a:prstGeom prst="rect">
                <a:avLst/>
              </a:prstGeom>
              <a:noFill/>
              <a:ln w="9525">
                <a:noFill/>
                <a:miter lim="800000"/>
              </a:ln>
            </p:spPr>
            <p:txBody>
              <a:bodyPr wrap="none">
                <a:spAutoFit/>
              </a:bodyPr>
              <a:lstStyle/>
              <a:p>
                <a:r>
                  <a:rPr lang="zh-CN" altLang="en-US">
                    <a:latin typeface="Arial" panose="020B0604020202020204" pitchFamily="34" charset="0"/>
                  </a:rPr>
                  <a:t>网络空间安全</a:t>
                </a:r>
                <a:r>
                  <a:rPr lang="en-US" altLang="zh-CN">
                    <a:latin typeface="Arial" panose="020B0604020202020204" pitchFamily="34" charset="0"/>
                  </a:rPr>
                  <a:t>/</a:t>
                </a:r>
                <a:r>
                  <a:rPr lang="zh-CN" altLang="en-US">
                    <a:latin typeface="Arial" panose="020B0604020202020204" pitchFamily="34" charset="0"/>
                  </a:rPr>
                  <a:t>信息安全保障</a:t>
                </a:r>
                <a:endParaRPr lang="zh-CN" altLang="en-US">
                  <a:latin typeface="Arial" panose="020B0604020202020204" pitchFamily="34" charset="0"/>
                </a:endParaRP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4"/>
          <p:cNvSpPr>
            <a:spLocks noGrp="1"/>
          </p:cNvSpPr>
          <p:nvPr>
            <p:ph idx="1"/>
          </p:nvPr>
        </p:nvSpPr>
        <p:spPr/>
        <p:txBody>
          <a:bodyPr>
            <a:normAutofit/>
          </a:bodyPr>
          <a:lstStyle/>
          <a:p>
            <a:r>
              <a:rPr lang="zh-CN" altLang="en-US" dirty="0" smtClean="0"/>
              <a:t>进程名字迷惑</a:t>
            </a:r>
            <a:endParaRPr lang="en-US" altLang="zh-CN" dirty="0" smtClean="0"/>
          </a:p>
          <a:p>
            <a:r>
              <a:rPr lang="zh-CN" altLang="en-US" dirty="0" smtClean="0"/>
              <a:t>把木马写入到驱动和内核的级别</a:t>
            </a:r>
            <a:endParaRPr lang="en-US" altLang="zh-CN" dirty="0" smtClean="0"/>
          </a:p>
          <a:p>
            <a:pPr lvl="1"/>
            <a:r>
              <a:rPr lang="zh-CN" altLang="en-US" dirty="0" smtClean="0"/>
              <a:t>通过拦截系统调用的服务，替代或嵌入系统功能（驱动程序或动态链接库）如，</a:t>
            </a:r>
            <a:endParaRPr lang="en-US" altLang="zh-CN" dirty="0" smtClean="0"/>
          </a:p>
          <a:p>
            <a:pPr lvl="1"/>
            <a:r>
              <a:rPr lang="zh-CN" altLang="en-US" dirty="0" smtClean="0"/>
              <a:t>将木马嵌入</a:t>
            </a:r>
            <a:r>
              <a:rPr lang="en-US" altLang="zh-CN" dirty="0" smtClean="0"/>
              <a:t>windows.exe</a:t>
            </a:r>
            <a:r>
              <a:rPr lang="zh-CN" altLang="en-US" dirty="0" smtClean="0"/>
              <a:t>，系统运行</a:t>
            </a:r>
            <a:r>
              <a:rPr lang="en-US" altLang="zh-CN" dirty="0" smtClean="0"/>
              <a:t>windows.exe，</a:t>
            </a:r>
            <a:r>
              <a:rPr lang="zh-CN" altLang="en-US" dirty="0" smtClean="0"/>
              <a:t>实际上同时运行了木马和</a:t>
            </a:r>
            <a:r>
              <a:rPr lang="en-US" altLang="zh-CN" dirty="0" smtClean="0"/>
              <a:t>windows.exe。</a:t>
            </a:r>
            <a:endParaRPr lang="en-US" altLang="zh-CN" dirty="0" smtClean="0"/>
          </a:p>
          <a:p>
            <a:r>
              <a:rPr lang="zh-CN" altLang="en-US" dirty="0" smtClean="0"/>
              <a:t>木马进程不容易发现，发现后没法或不允许删除</a:t>
            </a:r>
            <a:endParaRPr lang="zh-CN" altLang="en-US" dirty="0" smtClean="0"/>
          </a:p>
          <a:p>
            <a:endParaRPr lang="zh-CN" altLang="en-US" dirty="0" smtClean="0"/>
          </a:p>
        </p:txBody>
      </p:sp>
      <p:sp>
        <p:nvSpPr>
          <p:cNvPr id="220162" name="Rectangle 2"/>
          <p:cNvSpPr>
            <a:spLocks noGrp="1" noChangeArrowheads="1"/>
          </p:cNvSpPr>
          <p:nvPr>
            <p:ph type="title"/>
          </p:nvPr>
        </p:nvSpPr>
        <p:spPr/>
        <p:txBody>
          <a:bodyPr/>
          <a:lstStyle/>
          <a:p>
            <a:r>
              <a:rPr lang="zh-CN" altLang="en-US" smtClean="0"/>
              <a:t>进程隐藏</a:t>
            </a:r>
            <a:endParaRPr lang="zh-CN" altLang="en-US"/>
          </a:p>
        </p:txBody>
      </p:sp>
      <p:sp>
        <p:nvSpPr>
          <p:cNvPr id="57348"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80E2A44A-BDD5-455D-8E57-A62449E100A3}" type="slidenum">
              <a:rPr lang="zh-CN" altLang="en-US" sz="1600" smtClean="0"/>
            </a:fld>
            <a:endParaRPr lang="en-US" altLang="zh-CN" sz="1600" smtClean="0"/>
          </a:p>
        </p:txBody>
      </p:sp>
    </p:spTree>
  </p:cSld>
  <p:clrMapOvr>
    <a:masterClrMapping/>
  </p:clrMapOvr>
  <p:transition spd="slow">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pPr lvl="0"/>
            <a:r>
              <a:rPr lang="zh-CN" altLang="en-US" dirty="0" smtClean="0"/>
              <a:t>指那些绕过安全性控制而获取对程序或系统访问权的程序方法。</a:t>
            </a:r>
            <a:endParaRPr lang="zh-CN" altLang="en-US" dirty="0" smtClean="0"/>
          </a:p>
          <a:p>
            <a:pPr lvl="0"/>
            <a:r>
              <a:rPr lang="zh-CN" altLang="en-US" dirty="0" smtClean="0"/>
              <a:t>后门、木马联系与区别</a:t>
            </a:r>
            <a:endParaRPr lang="zh-CN" altLang="en-US" dirty="0" smtClean="0"/>
          </a:p>
          <a:p>
            <a:pPr lvl="1"/>
            <a:r>
              <a:rPr lang="zh-CN" altLang="en-US" dirty="0" smtClean="0"/>
              <a:t>联系：均隐藏在用户系统中向外发送信息，而且本身具有一定权限，便于远程计算机对本机控制；</a:t>
            </a:r>
            <a:endParaRPr lang="zh-CN" altLang="en-US" dirty="0" smtClean="0"/>
          </a:p>
          <a:p>
            <a:pPr lvl="1"/>
            <a:r>
              <a:rPr lang="zh-CN" altLang="en-US" dirty="0" smtClean="0"/>
              <a:t>区别：木马相对独立、完整且功能强大；后门不独立存在，体积小，功能单一。</a:t>
            </a:r>
            <a:endParaRPr lang="zh-CN" altLang="en-US" dirty="0" smtClean="0"/>
          </a:p>
          <a:p>
            <a:endParaRPr lang="zh-CN" altLang="en-US" dirty="0"/>
          </a:p>
        </p:txBody>
      </p:sp>
      <p:sp>
        <p:nvSpPr>
          <p:cNvPr id="4" name="标题 3"/>
          <p:cNvSpPr>
            <a:spLocks noGrp="1"/>
          </p:cNvSpPr>
          <p:nvPr>
            <p:ph type="title"/>
          </p:nvPr>
        </p:nvSpPr>
        <p:spPr/>
        <p:txBody>
          <a:bodyPr/>
          <a:lstStyle/>
          <a:p>
            <a:r>
              <a:rPr lang="zh-CN" altLang="en-US" smtClean="0"/>
              <a:t>后门</a:t>
            </a:r>
            <a:endParaRPr lang="zh-CN" altLang="en-US"/>
          </a:p>
        </p:txBody>
      </p:sp>
    </p:spTree>
  </p:cSld>
  <p:clrMapOvr>
    <a:masterClrMapping/>
  </p:clrMapOvr>
  <p:transition spd="slow">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fontScale="92500" lnSpcReduction="10000"/>
          </a:bodyPr>
          <a:lstStyle/>
          <a:p>
            <a:pPr lvl="0"/>
            <a:r>
              <a:rPr lang="zh-CN" altLang="en-US" smtClean="0"/>
              <a:t>技术手段：</a:t>
            </a:r>
            <a:endParaRPr lang="en-US" altLang="zh-CN" smtClean="0"/>
          </a:p>
          <a:p>
            <a:pPr lvl="1"/>
            <a:r>
              <a:rPr lang="zh-CN" altLang="zh-CN" smtClean="0"/>
              <a:t>运行</a:t>
            </a:r>
            <a:r>
              <a:rPr lang="zh-CN" altLang="zh-CN"/>
              <a:t>实时</a:t>
            </a:r>
            <a:r>
              <a:rPr lang="zh-CN" altLang="zh-CN" smtClean="0"/>
              <a:t>监控程序</a:t>
            </a:r>
            <a:r>
              <a:rPr lang="zh-CN" altLang="en-US" smtClean="0"/>
              <a:t>：</a:t>
            </a:r>
            <a:endParaRPr lang="zh-CN" altLang="zh-CN"/>
          </a:p>
          <a:p>
            <a:pPr lvl="2"/>
            <a:r>
              <a:rPr lang="zh-CN" altLang="en-US" smtClean="0"/>
              <a:t>防火墙、防病毒软件</a:t>
            </a:r>
            <a:endParaRPr lang="en-US" altLang="zh-CN" smtClean="0"/>
          </a:p>
          <a:p>
            <a:pPr lvl="1"/>
            <a:r>
              <a:rPr lang="zh-CN" altLang="en-US" smtClean="0"/>
              <a:t>端口扫描</a:t>
            </a:r>
            <a:endParaRPr lang="en-US" altLang="zh-CN" smtClean="0"/>
          </a:p>
          <a:p>
            <a:pPr lvl="1"/>
            <a:r>
              <a:rPr lang="zh-CN" altLang="en-US" smtClean="0"/>
              <a:t>查看连接</a:t>
            </a:r>
            <a:endParaRPr lang="en-US" altLang="zh-CN" smtClean="0"/>
          </a:p>
          <a:p>
            <a:pPr lvl="0"/>
            <a:r>
              <a:rPr lang="zh-CN" altLang="en-US" smtClean="0"/>
              <a:t>安全意识：</a:t>
            </a:r>
            <a:endParaRPr lang="en-US" altLang="zh-CN" smtClean="0"/>
          </a:p>
          <a:p>
            <a:pPr lvl="1"/>
            <a:r>
              <a:rPr lang="zh-CN" altLang="en-US" smtClean="0"/>
              <a:t>不要随意打开来历不明的邮件</a:t>
            </a:r>
            <a:endParaRPr lang="zh-CN" altLang="en-US" smtClean="0"/>
          </a:p>
          <a:p>
            <a:pPr lvl="1"/>
            <a:r>
              <a:rPr lang="zh-CN" altLang="en-US" smtClean="0"/>
              <a:t>不要随意下载来历不明的软件</a:t>
            </a:r>
            <a:endParaRPr lang="zh-CN" altLang="en-US" smtClean="0"/>
          </a:p>
          <a:p>
            <a:pPr lvl="1"/>
            <a:r>
              <a:rPr lang="zh-CN" altLang="en-US" smtClean="0"/>
              <a:t>及时修补漏洞和关闭可疑的端口</a:t>
            </a:r>
            <a:endParaRPr lang="zh-CN" altLang="en-US" smtClean="0"/>
          </a:p>
          <a:p>
            <a:pPr lvl="1"/>
            <a:r>
              <a:rPr lang="zh-CN" altLang="en-US" smtClean="0"/>
              <a:t>尽量少用共享文件夹</a:t>
            </a:r>
            <a:endParaRPr lang="zh-CN" altLang="en-US" smtClean="0"/>
          </a:p>
          <a:p>
            <a:pPr lvl="1"/>
            <a:r>
              <a:rPr lang="zh-CN" altLang="en-US" smtClean="0"/>
              <a:t>经常升级系统和更新病毒库</a:t>
            </a:r>
            <a:endParaRPr lang="zh-CN" altLang="en-US" smtClean="0"/>
          </a:p>
          <a:p>
            <a:endParaRPr lang="en-US" altLang="zh-CN" smtClean="0"/>
          </a:p>
        </p:txBody>
      </p:sp>
      <p:sp>
        <p:nvSpPr>
          <p:cNvPr id="177154" name="Rectangle 2"/>
          <p:cNvSpPr>
            <a:spLocks noGrp="1" noChangeArrowheads="1"/>
          </p:cNvSpPr>
          <p:nvPr>
            <p:ph type="title"/>
          </p:nvPr>
        </p:nvSpPr>
        <p:spPr/>
        <p:txBody>
          <a:bodyPr/>
          <a:lstStyle/>
          <a:p>
            <a:r>
              <a:rPr lang="zh-CN" altLang="en-US"/>
              <a:t>木马与后门的防范方法</a:t>
            </a:r>
            <a:endParaRPr lang="zh-CN" altLang="en-US"/>
          </a:p>
        </p:txBody>
      </p:sp>
      <p:sp>
        <p:nvSpPr>
          <p:cNvPr id="56324" name="灯片编号占位符 5"/>
          <p:cNvSpPr>
            <a:spLocks noGrp="1"/>
          </p:cNvSpPr>
          <p:nvPr>
            <p:ph type="sldNum" sz="quarter" idx="4"/>
          </p:nvPr>
        </p:nvSpPr>
        <p:spPr/>
        <p:txBody>
          <a:bodyPr/>
          <a:lstStyle/>
          <a:p>
            <a:fld id="{8A57B97A-A9B9-4020-B3F9-01CE7FC071A4}"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p:txBody>
          <a:bodyPr>
            <a:normAutofit/>
          </a:bodyPr>
          <a:lstStyle/>
          <a:p>
            <a:r>
              <a:rPr lang="zh-CN" altLang="en-US" smtClean="0"/>
              <a:t>监视网络的流量、状态、数据等信息，分析数据包，获得有价值的信息。</a:t>
            </a:r>
            <a:endParaRPr lang="zh-CN" altLang="en-US" smtClean="0"/>
          </a:p>
          <a:p>
            <a:r>
              <a:rPr lang="zh-CN" altLang="en-US" smtClean="0"/>
              <a:t>双刃剑</a:t>
            </a:r>
            <a:endParaRPr lang="zh-CN" altLang="en-US" smtClean="0"/>
          </a:p>
          <a:p>
            <a:pPr lvl="1"/>
            <a:r>
              <a:rPr lang="zh-CN" altLang="en-US"/>
              <a:t>管理工具</a:t>
            </a:r>
            <a:r>
              <a:rPr lang="zh-CN" altLang="en-US" smtClean="0"/>
              <a:t>：实时观测分析数据包</a:t>
            </a:r>
            <a:r>
              <a:rPr lang="zh-CN" altLang="en-US"/>
              <a:t>，从而进行网络故障定位</a:t>
            </a:r>
            <a:endParaRPr lang="zh-CN" altLang="en-US"/>
          </a:p>
          <a:p>
            <a:pPr lvl="1"/>
            <a:r>
              <a:rPr lang="zh-CN" altLang="en-US" smtClean="0"/>
              <a:t>信息收集工具：攻击者们常用的收集信息工具 </a:t>
            </a:r>
            <a:endParaRPr lang="zh-CN" altLang="en-US" smtClean="0"/>
          </a:p>
        </p:txBody>
      </p:sp>
      <p:sp>
        <p:nvSpPr>
          <p:cNvPr id="15362" name="Rectangle 2"/>
          <p:cNvSpPr>
            <a:spLocks noGrp="1" noChangeArrowheads="1"/>
          </p:cNvSpPr>
          <p:nvPr>
            <p:ph type="title"/>
          </p:nvPr>
        </p:nvSpPr>
        <p:spPr/>
        <p:txBody>
          <a:bodyPr/>
          <a:lstStyle/>
          <a:p>
            <a:r>
              <a:rPr lang="zh-CN" altLang="en-US"/>
              <a:t>网络</a:t>
            </a:r>
            <a:r>
              <a:rPr lang="zh-CN" altLang="en-US" smtClean="0"/>
              <a:t>监听（</a:t>
            </a:r>
            <a:r>
              <a:rPr lang="en-US" altLang="zh-CN" smtClean="0"/>
              <a:t>Sniffer</a:t>
            </a:r>
            <a:r>
              <a:rPr lang="zh-CN" altLang="en-US" smtClean="0"/>
              <a:t>） </a:t>
            </a:r>
            <a:endParaRPr lang="zh-CN" altLang="en-US"/>
          </a:p>
        </p:txBody>
      </p:sp>
      <p:sp>
        <p:nvSpPr>
          <p:cNvPr id="59395" name="灯片编号占位符 5"/>
          <p:cNvSpPr>
            <a:spLocks noGrp="1"/>
          </p:cNvSpPr>
          <p:nvPr>
            <p:ph type="sldNum" sz="quarter" idx="4"/>
          </p:nvPr>
        </p:nvSpPr>
        <p:spPr/>
        <p:txBody>
          <a:bodyPr/>
          <a:lstStyle/>
          <a:p>
            <a:fld id="{B8C09CEF-22E6-42C2-A55F-8E359C4B6999}"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lstStyle/>
          <a:p>
            <a:r>
              <a:rPr lang="zh-CN" altLang="en-US" smtClean="0"/>
              <a:t>共享式网络</a:t>
            </a:r>
            <a:endParaRPr lang="zh-CN" altLang="en-US" smtClean="0"/>
          </a:p>
          <a:p>
            <a:pPr lvl="1"/>
            <a:r>
              <a:rPr lang="zh-CN" altLang="en-US" smtClean="0"/>
              <a:t>用</a:t>
            </a:r>
            <a:r>
              <a:rPr lang="en-US" altLang="zh-CN" smtClean="0"/>
              <a:t>HUB</a:t>
            </a:r>
            <a:r>
              <a:rPr lang="zh-CN" altLang="en-US" smtClean="0"/>
              <a:t>连接网络</a:t>
            </a:r>
            <a:endParaRPr lang="en-US" altLang="zh-CN" smtClean="0"/>
          </a:p>
          <a:p>
            <a:pPr lvl="1"/>
            <a:r>
              <a:rPr lang="zh-CN" altLang="en-US" smtClean="0"/>
              <a:t>广播：通过网络的所有数据包发往每一个主机</a:t>
            </a:r>
            <a:endParaRPr lang="zh-CN" altLang="en-US" smtClean="0"/>
          </a:p>
          <a:p>
            <a:r>
              <a:rPr lang="zh-CN" altLang="en-US" smtClean="0"/>
              <a:t>交换式网络</a:t>
            </a:r>
            <a:endParaRPr lang="zh-CN" altLang="en-US" smtClean="0"/>
          </a:p>
          <a:p>
            <a:pPr lvl="1"/>
            <a:r>
              <a:rPr lang="zh-CN" altLang="en-US" smtClean="0"/>
              <a:t>通过交换机连接网络</a:t>
            </a:r>
            <a:endParaRPr lang="zh-CN" altLang="en-US" smtClean="0"/>
          </a:p>
          <a:p>
            <a:pPr lvl="1"/>
            <a:r>
              <a:rPr lang="zh-CN" altLang="en-US" smtClean="0"/>
              <a:t>交换机构造“</a:t>
            </a:r>
            <a:r>
              <a:rPr lang="en-US" altLang="zh-CN" smtClean="0"/>
              <a:t>MAC</a:t>
            </a:r>
            <a:r>
              <a:rPr lang="zh-CN" altLang="en-US" smtClean="0"/>
              <a:t>地址-端口”映射表</a:t>
            </a:r>
            <a:endParaRPr lang="zh-CN" altLang="en-US" smtClean="0"/>
          </a:p>
          <a:p>
            <a:pPr lvl="1"/>
            <a:r>
              <a:rPr lang="zh-CN" altLang="en-US" smtClean="0"/>
              <a:t>发送包的时候，只发到特定的端口上</a:t>
            </a:r>
            <a:endParaRPr lang="zh-CN" altLang="en-US" smtClean="0"/>
          </a:p>
        </p:txBody>
      </p:sp>
      <p:sp>
        <p:nvSpPr>
          <p:cNvPr id="224258" name="Rectangle 2"/>
          <p:cNvSpPr>
            <a:spLocks noGrp="1" noChangeArrowheads="1"/>
          </p:cNvSpPr>
          <p:nvPr>
            <p:ph type="title"/>
          </p:nvPr>
        </p:nvSpPr>
        <p:spPr/>
        <p:txBody>
          <a:bodyPr/>
          <a:lstStyle/>
          <a:p>
            <a:r>
              <a:rPr lang="en-US" altLang="zh-CN" smtClean="0"/>
              <a:t>Sniffer</a:t>
            </a:r>
            <a:r>
              <a:rPr lang="zh-CN" altLang="en-US" smtClean="0"/>
              <a:t>网络环境</a:t>
            </a:r>
            <a:endParaRPr lang="zh-CN" altLang="en-US"/>
          </a:p>
        </p:txBody>
      </p:sp>
      <p:sp>
        <p:nvSpPr>
          <p:cNvPr id="60419" name="灯片编号占位符 5"/>
          <p:cNvSpPr>
            <a:spLocks noGrp="1"/>
          </p:cNvSpPr>
          <p:nvPr>
            <p:ph type="sldNum" sz="quarter" idx="4"/>
          </p:nvPr>
        </p:nvSpPr>
        <p:spPr/>
        <p:txBody>
          <a:bodyPr/>
          <a:lstStyle/>
          <a:p>
            <a:fld id="{F2D48847-E646-4119-8C61-53E41934E92F}"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7"/>
          <p:cNvSpPr>
            <a:spLocks noGrp="1" noChangeArrowheads="1"/>
          </p:cNvSpPr>
          <p:nvPr>
            <p:ph idx="1"/>
          </p:nvPr>
        </p:nvSpPr>
        <p:spPr/>
        <p:txBody>
          <a:bodyPr>
            <a:normAutofit/>
          </a:bodyPr>
          <a:lstStyle/>
          <a:p>
            <a:r>
              <a:rPr lang="zh-CN" altLang="en-US" smtClean="0"/>
              <a:t>网卡工作在数据链路层</a:t>
            </a:r>
            <a:r>
              <a:rPr lang="en-US" altLang="zh-CN" smtClean="0"/>
              <a:t>——</a:t>
            </a:r>
            <a:r>
              <a:rPr lang="zh-CN" altLang="en-US" smtClean="0"/>
              <a:t>以帧为单位进行传输，帧头部分含有目的</a:t>
            </a:r>
            <a:r>
              <a:rPr lang="en-US" altLang="zh-CN" smtClean="0"/>
              <a:t>MAC</a:t>
            </a:r>
            <a:r>
              <a:rPr lang="zh-CN" altLang="en-US" smtClean="0"/>
              <a:t>地址和源</a:t>
            </a:r>
            <a:r>
              <a:rPr lang="en-US" altLang="zh-CN" smtClean="0"/>
              <a:t>MAC</a:t>
            </a:r>
            <a:r>
              <a:rPr lang="zh-CN" altLang="en-US" smtClean="0"/>
              <a:t>地址。</a:t>
            </a:r>
            <a:endParaRPr lang="zh-CN" altLang="en-US" smtClean="0"/>
          </a:p>
          <a:p>
            <a:r>
              <a:rPr lang="zh-CN" altLang="en-US" smtClean="0"/>
              <a:t>普通模式：</a:t>
            </a:r>
            <a:endParaRPr lang="en-US" altLang="zh-CN" smtClean="0"/>
          </a:p>
          <a:p>
            <a:pPr lvl="1"/>
            <a:r>
              <a:rPr lang="zh-CN" altLang="en-US" smtClean="0"/>
              <a:t>网卡只接收与自己</a:t>
            </a:r>
            <a:r>
              <a:rPr lang="en-US" altLang="zh-CN" smtClean="0"/>
              <a:t>MAC</a:t>
            </a:r>
            <a:r>
              <a:rPr lang="zh-CN" altLang="en-US" smtClean="0"/>
              <a:t>地址相同的数据包，并将其传递给操作系统。</a:t>
            </a:r>
            <a:endParaRPr lang="zh-CN" altLang="en-US" smtClean="0"/>
          </a:p>
          <a:p>
            <a:r>
              <a:rPr lang="zh-CN" altLang="en-US" smtClean="0"/>
              <a:t>“混杂”模式：</a:t>
            </a:r>
            <a:endParaRPr lang="en-US" altLang="zh-CN" smtClean="0"/>
          </a:p>
          <a:p>
            <a:pPr lvl="1"/>
            <a:r>
              <a:rPr lang="zh-CN" altLang="en-US" smtClean="0"/>
              <a:t>网卡将所有经过的数据包都传递给操作系统。</a:t>
            </a:r>
            <a:endParaRPr lang="zh-CN" altLang="en-US" smtClean="0"/>
          </a:p>
        </p:txBody>
      </p:sp>
      <p:sp>
        <p:nvSpPr>
          <p:cNvPr id="163842" name="Rectangle 1026"/>
          <p:cNvSpPr>
            <a:spLocks noGrp="1" noChangeArrowheads="1"/>
          </p:cNvSpPr>
          <p:nvPr>
            <p:ph type="title"/>
          </p:nvPr>
        </p:nvSpPr>
        <p:spPr/>
        <p:txBody>
          <a:bodyPr/>
          <a:lstStyle/>
          <a:p>
            <a:r>
              <a:rPr lang="zh-CN" altLang="en-US" smtClean="0"/>
              <a:t>共享式网络监听原理</a:t>
            </a:r>
            <a:endParaRPr lang="zh-CN" altLang="en-US"/>
          </a:p>
        </p:txBody>
      </p:sp>
      <p:sp>
        <p:nvSpPr>
          <p:cNvPr id="62467" name="灯片编号占位符 5"/>
          <p:cNvSpPr>
            <a:spLocks noGrp="1"/>
          </p:cNvSpPr>
          <p:nvPr>
            <p:ph type="sldNum" sz="quarter" idx="4"/>
          </p:nvPr>
        </p:nvSpPr>
        <p:spPr/>
        <p:txBody>
          <a:bodyPr/>
          <a:lstStyle/>
          <a:p>
            <a:fld id="{01E1C6B0-74F3-4248-AC44-948AEF1F3305}"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normAutofit lnSpcReduction="10000"/>
          </a:bodyPr>
          <a:lstStyle/>
          <a:p>
            <a:r>
              <a:rPr lang="zh-CN" altLang="en-US"/>
              <a:t>正常</a:t>
            </a:r>
            <a:r>
              <a:rPr lang="zh-CN" altLang="en-US" smtClean="0"/>
              <a:t>模式：</a:t>
            </a:r>
            <a:endParaRPr lang="en-US" altLang="zh-CN" smtClean="0"/>
          </a:p>
          <a:p>
            <a:pPr lvl="1"/>
            <a:r>
              <a:rPr lang="zh-CN" altLang="en-US" smtClean="0"/>
              <a:t>交换机按</a:t>
            </a:r>
            <a:r>
              <a:rPr lang="en-US" altLang="zh-CN" smtClean="0"/>
              <a:t>MAC</a:t>
            </a:r>
            <a:r>
              <a:rPr lang="zh-CN" altLang="en-US" smtClean="0"/>
              <a:t>地址表转发数据包，</a:t>
            </a:r>
            <a:endParaRPr lang="en-US" altLang="zh-CN" smtClean="0"/>
          </a:p>
          <a:p>
            <a:pPr lvl="1"/>
            <a:r>
              <a:rPr lang="zh-CN" altLang="en-US" smtClean="0"/>
              <a:t>此时只能监听广播数据包。</a:t>
            </a:r>
            <a:endParaRPr lang="zh-CN" altLang="en-US" smtClean="0"/>
          </a:p>
          <a:p>
            <a:r>
              <a:rPr lang="zh-CN" altLang="en-US" smtClean="0"/>
              <a:t>交换式网络监听：使不应到达的数据包到达本地</a:t>
            </a:r>
            <a:endParaRPr lang="zh-CN" altLang="en-US" smtClean="0"/>
          </a:p>
          <a:p>
            <a:pPr lvl="1"/>
            <a:r>
              <a:rPr lang="en-US" altLang="zh-CN" smtClean="0"/>
              <a:t>MAC</a:t>
            </a:r>
            <a:r>
              <a:rPr lang="zh-CN" altLang="en-US" smtClean="0"/>
              <a:t>洪水包：</a:t>
            </a:r>
            <a:endParaRPr lang="en-US" altLang="zh-CN" smtClean="0"/>
          </a:p>
          <a:p>
            <a:pPr lvl="2"/>
            <a:r>
              <a:rPr lang="zh-CN" altLang="en-US" smtClean="0"/>
              <a:t>向</a:t>
            </a:r>
            <a:r>
              <a:rPr lang="zh-CN" altLang="en-US"/>
              <a:t>交换机发送大量含有虚假</a:t>
            </a:r>
            <a:r>
              <a:rPr lang="en-US" altLang="zh-CN" smtClean="0"/>
              <a:t>MAC</a:t>
            </a:r>
            <a:r>
              <a:rPr lang="zh-CN" altLang="en-US" smtClean="0"/>
              <a:t>和</a:t>
            </a:r>
            <a:r>
              <a:rPr lang="en-US" altLang="zh-CN" smtClean="0"/>
              <a:t>IP</a:t>
            </a:r>
            <a:r>
              <a:rPr lang="zh-CN" altLang="en-US" smtClean="0"/>
              <a:t>的</a:t>
            </a:r>
            <a:r>
              <a:rPr lang="en-US" altLang="zh-CN"/>
              <a:t>IP</a:t>
            </a:r>
            <a:r>
              <a:rPr lang="zh-CN" altLang="en-US"/>
              <a:t>包，使交换机无法</a:t>
            </a:r>
            <a:r>
              <a:rPr lang="zh-CN" altLang="en-US" smtClean="0"/>
              <a:t>处理而工作异常，进入“失效”模式</a:t>
            </a:r>
            <a:endParaRPr lang="zh-CN" altLang="en-US" smtClean="0"/>
          </a:p>
          <a:p>
            <a:pPr lvl="1"/>
            <a:r>
              <a:rPr lang="zh-CN" altLang="en-US" smtClean="0"/>
              <a:t>利用交换机的镜像功能</a:t>
            </a:r>
            <a:endParaRPr lang="zh-CN" altLang="en-US" smtClean="0"/>
          </a:p>
          <a:p>
            <a:pPr lvl="1"/>
            <a:r>
              <a:rPr lang="zh-CN" altLang="en-US" smtClean="0"/>
              <a:t>利用</a:t>
            </a:r>
            <a:r>
              <a:rPr lang="en-US" altLang="zh-CN" smtClean="0"/>
              <a:t>ARP</a:t>
            </a:r>
            <a:r>
              <a:rPr lang="zh-CN" altLang="en-US" smtClean="0"/>
              <a:t>欺骗</a:t>
            </a:r>
            <a:endParaRPr lang="zh-CN" altLang="en-US" smtClean="0"/>
          </a:p>
        </p:txBody>
      </p:sp>
      <p:sp>
        <p:nvSpPr>
          <p:cNvPr id="216066" name="Rectangle 2"/>
          <p:cNvSpPr>
            <a:spLocks noGrp="1" noChangeArrowheads="1"/>
          </p:cNvSpPr>
          <p:nvPr>
            <p:ph type="title"/>
          </p:nvPr>
        </p:nvSpPr>
        <p:spPr/>
        <p:txBody>
          <a:bodyPr/>
          <a:lstStyle/>
          <a:p>
            <a:r>
              <a:rPr lang="zh-CN" altLang="en-US" smtClean="0"/>
              <a:t>交换式网络监听原理</a:t>
            </a:r>
            <a:endParaRPr lang="zh-CN" altLang="en-US"/>
          </a:p>
        </p:txBody>
      </p:sp>
      <p:sp>
        <p:nvSpPr>
          <p:cNvPr id="63491" name="灯片编号占位符 5"/>
          <p:cNvSpPr>
            <a:spLocks noGrp="1"/>
          </p:cNvSpPr>
          <p:nvPr>
            <p:ph type="sldNum" sz="quarter" idx="4"/>
          </p:nvPr>
        </p:nvSpPr>
        <p:spPr/>
        <p:txBody>
          <a:bodyPr/>
          <a:lstStyle/>
          <a:p>
            <a:fld id="{E28B99C0-D253-4399-9EC5-4C99E0DEA534}"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normAutofit/>
          </a:bodyPr>
          <a:lstStyle/>
          <a:p>
            <a:r>
              <a:rPr lang="zh-CN" altLang="en-US"/>
              <a:t>两层网络寻址：</a:t>
            </a:r>
            <a:endParaRPr lang="en-US" altLang="zh-CN"/>
          </a:p>
          <a:p>
            <a:pPr lvl="1"/>
            <a:r>
              <a:rPr lang="en-US" altLang="zh-CN" smtClean="0"/>
              <a:t>IP</a:t>
            </a:r>
            <a:r>
              <a:rPr lang="zh-CN" altLang="en-US" smtClean="0"/>
              <a:t>：逻辑地址</a:t>
            </a:r>
            <a:r>
              <a:rPr lang="en-US" altLang="zh-CN" smtClean="0"/>
              <a:t>——</a:t>
            </a:r>
            <a:r>
              <a:rPr lang="zh-CN" altLang="en-US" smtClean="0"/>
              <a:t>电子科技大学</a:t>
            </a:r>
            <a:endParaRPr lang="en-US" altLang="zh-CN" smtClean="0"/>
          </a:p>
          <a:p>
            <a:pPr lvl="1"/>
            <a:r>
              <a:rPr lang="en-US" altLang="zh-CN" smtClean="0"/>
              <a:t>MAC</a:t>
            </a:r>
            <a:r>
              <a:rPr lang="zh-CN" altLang="en-US" smtClean="0"/>
              <a:t>：物理地址</a:t>
            </a:r>
            <a:r>
              <a:rPr lang="en-US" altLang="zh-CN" smtClean="0"/>
              <a:t>——</a:t>
            </a:r>
            <a:r>
              <a:rPr lang="zh-CN" altLang="en-US" smtClean="0"/>
              <a:t>建设北路</a:t>
            </a:r>
            <a:r>
              <a:rPr lang="en-US" altLang="zh-CN" smtClean="0"/>
              <a:t>2</a:t>
            </a:r>
            <a:r>
              <a:rPr lang="zh-CN" altLang="en-US" smtClean="0"/>
              <a:t>段</a:t>
            </a:r>
            <a:r>
              <a:rPr lang="en-US" altLang="zh-CN" smtClean="0"/>
              <a:t>4</a:t>
            </a:r>
            <a:r>
              <a:rPr lang="zh-CN" altLang="en-US" smtClean="0"/>
              <a:t>号</a:t>
            </a:r>
            <a:endParaRPr lang="en-US" altLang="zh-CN" smtClean="0"/>
          </a:p>
          <a:p>
            <a:r>
              <a:rPr lang="en-US" altLang="zh-CN" smtClean="0"/>
              <a:t>ARP</a:t>
            </a:r>
            <a:r>
              <a:rPr lang="zh-CN" altLang="en-US" smtClean="0"/>
              <a:t>：</a:t>
            </a:r>
            <a:endParaRPr lang="en-US" altLang="zh-CN" smtClean="0"/>
          </a:p>
          <a:p>
            <a:pPr lvl="1"/>
            <a:r>
              <a:rPr lang="en-US" altLang="zh-CN" smtClean="0"/>
              <a:t>ARP</a:t>
            </a:r>
            <a:r>
              <a:rPr lang="zh-CN" altLang="en-US" smtClean="0"/>
              <a:t>实现</a:t>
            </a:r>
            <a:r>
              <a:rPr lang="en-US" altLang="zh-CN" smtClean="0"/>
              <a:t>MAC</a:t>
            </a:r>
            <a:r>
              <a:rPr lang="zh-CN" altLang="en-US" smtClean="0"/>
              <a:t>和</a:t>
            </a:r>
            <a:r>
              <a:rPr lang="en-US" altLang="zh-CN" smtClean="0"/>
              <a:t>IP</a:t>
            </a:r>
            <a:r>
              <a:rPr lang="zh-CN" altLang="en-US" smtClean="0"/>
              <a:t>的绑定</a:t>
            </a:r>
            <a:endParaRPr lang="en-US" altLang="zh-CN" smtClean="0"/>
          </a:p>
        </p:txBody>
      </p:sp>
      <p:sp>
        <p:nvSpPr>
          <p:cNvPr id="238594" name="Rectangle 2"/>
          <p:cNvSpPr>
            <a:spLocks noGrp="1" noChangeArrowheads="1"/>
          </p:cNvSpPr>
          <p:nvPr>
            <p:ph type="title"/>
          </p:nvPr>
        </p:nvSpPr>
        <p:spPr/>
        <p:txBody>
          <a:bodyPr/>
          <a:lstStyle/>
          <a:p>
            <a:r>
              <a:rPr lang="zh-CN" altLang="en-US" smtClean="0"/>
              <a:t>利用</a:t>
            </a:r>
            <a:r>
              <a:rPr lang="en-US" altLang="zh-CN" smtClean="0"/>
              <a:t>ARP</a:t>
            </a:r>
            <a:r>
              <a:rPr lang="zh-CN" altLang="en-US" smtClean="0"/>
              <a:t>欺骗</a:t>
            </a:r>
            <a:endParaRPr lang="zh-CN" altLang="en-US"/>
          </a:p>
        </p:txBody>
      </p:sp>
      <p:sp>
        <p:nvSpPr>
          <p:cNvPr id="64515" name="灯片编号占位符 5"/>
          <p:cNvSpPr>
            <a:spLocks noGrp="1"/>
          </p:cNvSpPr>
          <p:nvPr>
            <p:ph type="sldNum" sz="quarter" idx="4"/>
          </p:nvPr>
        </p:nvSpPr>
        <p:spPr/>
        <p:txBody>
          <a:bodyPr/>
          <a:lstStyle/>
          <a:p>
            <a:fld id="{100C66CD-3D12-4D3E-81D7-B1BB8EB96765}" type="slidenum">
              <a:rPr lang="zh-CN" altLang="en-US" smtClean="0"/>
            </a:fld>
            <a:endParaRPr lang="en-US" altLang="zh-CN" smtClean="0"/>
          </a:p>
        </p:txBody>
      </p:sp>
      <p:pic>
        <p:nvPicPr>
          <p:cNvPr id="321538" name="Picture 2" descr="http://g.hiphotos.baidu.com/baike/pic/item/b90e7bec54e736d13916d2229b504fc2d562699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5417" y="4005064"/>
            <a:ext cx="4711828" cy="144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normAutofit fontScale="77500" lnSpcReduction="20000"/>
          </a:bodyPr>
          <a:lstStyle/>
          <a:p>
            <a:r>
              <a:rPr lang="en-US" altLang="zh-CN" smtClean="0"/>
              <a:t>1</a:t>
            </a:r>
            <a:r>
              <a:rPr lang="zh-CN" altLang="en-US" smtClean="0"/>
              <a:t>）发</a:t>
            </a:r>
            <a:r>
              <a:rPr lang="en-US" altLang="zh-CN" smtClean="0"/>
              <a:t>IP</a:t>
            </a:r>
            <a:r>
              <a:rPr lang="zh-CN" altLang="en-US" smtClean="0"/>
              <a:t>包时，判断目标是否在同一网段（目的</a:t>
            </a:r>
            <a:r>
              <a:rPr lang="en-US" altLang="zh-CN" smtClean="0"/>
              <a:t>IP</a:t>
            </a:r>
            <a:r>
              <a:rPr lang="zh-CN" altLang="en-US" smtClean="0"/>
              <a:t>与子网掩码“与”）</a:t>
            </a:r>
            <a:endParaRPr lang="en-US" altLang="zh-CN" smtClean="0"/>
          </a:p>
          <a:p>
            <a:r>
              <a:rPr lang="en-US" altLang="zh-CN" smtClean="0"/>
              <a:t>2</a:t>
            </a:r>
            <a:r>
              <a:rPr lang="zh-CN" altLang="en-US" smtClean="0"/>
              <a:t>）同一网段：</a:t>
            </a:r>
            <a:endParaRPr lang="en-US" altLang="zh-CN" smtClean="0"/>
          </a:p>
          <a:p>
            <a:pPr lvl="1"/>
            <a:r>
              <a:rPr lang="en-US" altLang="zh-CN" smtClean="0"/>
              <a:t>a. </a:t>
            </a:r>
            <a:r>
              <a:rPr lang="zh-CN" altLang="en-US" smtClean="0"/>
              <a:t>检查</a:t>
            </a:r>
            <a:r>
              <a:rPr lang="en-US" altLang="zh-CN" smtClean="0"/>
              <a:t>ARP</a:t>
            </a:r>
            <a:r>
              <a:rPr lang="zh-CN" altLang="en-US" smtClean="0"/>
              <a:t>缓存，是否有</a:t>
            </a:r>
            <a:r>
              <a:rPr lang="en-US" altLang="zh-CN" smtClean="0"/>
              <a:t>&lt;</a:t>
            </a:r>
            <a:r>
              <a:rPr lang="zh-CN" altLang="en-US" smtClean="0"/>
              <a:t>目的</a:t>
            </a:r>
            <a:r>
              <a:rPr lang="en-US" altLang="zh-CN" smtClean="0"/>
              <a:t>IP</a:t>
            </a:r>
            <a:r>
              <a:rPr lang="zh-CN" altLang="en-US" smtClean="0"/>
              <a:t>、</a:t>
            </a:r>
            <a:r>
              <a:rPr lang="en-US" altLang="zh-CN" smtClean="0"/>
              <a:t>MAC&gt;</a:t>
            </a:r>
            <a:r>
              <a:rPr lang="zh-CN" altLang="en-US" smtClean="0"/>
              <a:t>表项，</a:t>
            </a:r>
            <a:endParaRPr lang="en-US" altLang="zh-CN" smtClean="0"/>
          </a:p>
          <a:p>
            <a:pPr lvl="1"/>
            <a:r>
              <a:rPr lang="en-US" altLang="zh-CN" smtClean="0"/>
              <a:t>b. </a:t>
            </a:r>
            <a:r>
              <a:rPr lang="zh-CN" altLang="en-US" smtClean="0"/>
              <a:t>无：广播</a:t>
            </a:r>
            <a:r>
              <a:rPr lang="en-US" altLang="zh-CN" smtClean="0"/>
              <a:t>ARP Request</a:t>
            </a:r>
            <a:r>
              <a:rPr lang="zh-CN" altLang="en-US" smtClean="0"/>
              <a:t>（谁</a:t>
            </a:r>
            <a:r>
              <a:rPr lang="en-US" altLang="zh-CN" smtClean="0"/>
              <a:t>IP</a:t>
            </a:r>
            <a:r>
              <a:rPr lang="zh-CN" altLang="en-US" smtClean="0"/>
              <a:t>跟目的</a:t>
            </a:r>
            <a:r>
              <a:rPr lang="en-US" altLang="zh-CN" smtClean="0"/>
              <a:t>IP</a:t>
            </a:r>
            <a:r>
              <a:rPr lang="zh-CN" altLang="en-US" smtClean="0"/>
              <a:t>相同，并报告位置）</a:t>
            </a:r>
            <a:endParaRPr lang="en-US" altLang="zh-CN" smtClean="0"/>
          </a:p>
          <a:p>
            <a:pPr lvl="1"/>
            <a:r>
              <a:rPr lang="en-US" altLang="zh-CN" smtClean="0"/>
              <a:t>c. </a:t>
            </a:r>
            <a:r>
              <a:rPr lang="zh-CN" altLang="en-US" smtClean="0"/>
              <a:t>收到</a:t>
            </a:r>
            <a:r>
              <a:rPr lang="en-US" altLang="zh-CN" smtClean="0"/>
              <a:t>Request</a:t>
            </a:r>
            <a:r>
              <a:rPr lang="zh-CN" altLang="en-US" smtClean="0"/>
              <a:t>且</a:t>
            </a:r>
            <a:r>
              <a:rPr lang="en-US" altLang="zh-CN" smtClean="0"/>
              <a:t>IP</a:t>
            </a:r>
            <a:r>
              <a:rPr lang="zh-CN" altLang="en-US" smtClean="0"/>
              <a:t>是目的</a:t>
            </a:r>
            <a:r>
              <a:rPr lang="en-US" altLang="zh-CN" smtClean="0"/>
              <a:t>IP</a:t>
            </a:r>
            <a:r>
              <a:rPr lang="zh-CN" altLang="en-US" smtClean="0"/>
              <a:t>的主机回应</a:t>
            </a:r>
            <a:r>
              <a:rPr lang="en-US" altLang="zh-CN" smtClean="0"/>
              <a:t>ARP Reply</a:t>
            </a:r>
            <a:r>
              <a:rPr lang="zh-CN" altLang="en-US" smtClean="0"/>
              <a:t>（包含自己</a:t>
            </a:r>
            <a:r>
              <a:rPr lang="en-US" altLang="zh-CN" smtClean="0"/>
              <a:t>MAC</a:t>
            </a:r>
            <a:r>
              <a:rPr lang="zh-CN" altLang="en-US" smtClean="0"/>
              <a:t>地址）</a:t>
            </a:r>
            <a:endParaRPr lang="en-US" altLang="zh-CN" smtClean="0"/>
          </a:p>
          <a:p>
            <a:pPr lvl="1"/>
            <a:r>
              <a:rPr lang="zh-CN" altLang="en-US" smtClean="0"/>
              <a:t>更新自己</a:t>
            </a:r>
            <a:r>
              <a:rPr lang="en-US" altLang="zh-CN" smtClean="0"/>
              <a:t>ARP</a:t>
            </a:r>
            <a:r>
              <a:rPr lang="zh-CN" altLang="en-US" smtClean="0"/>
              <a:t>表</a:t>
            </a:r>
            <a:endParaRPr lang="en-US" altLang="zh-CN" smtClean="0"/>
          </a:p>
          <a:p>
            <a:pPr lvl="1"/>
            <a:r>
              <a:rPr lang="en-US" altLang="zh-CN" smtClean="0"/>
              <a:t>d. </a:t>
            </a:r>
            <a:r>
              <a:rPr lang="zh-CN" altLang="en-US" smtClean="0"/>
              <a:t>发送方接收</a:t>
            </a:r>
            <a:r>
              <a:rPr lang="en-US" altLang="zh-CN" smtClean="0"/>
              <a:t>Reply</a:t>
            </a:r>
            <a:r>
              <a:rPr lang="zh-CN" altLang="en-US" smtClean="0"/>
              <a:t>，更新</a:t>
            </a:r>
            <a:r>
              <a:rPr lang="en-US" altLang="zh-CN" smtClean="0"/>
              <a:t>ARP</a:t>
            </a:r>
            <a:r>
              <a:rPr lang="zh-CN" altLang="en-US" smtClean="0"/>
              <a:t>表，否则传输失败（找不到目的主机）</a:t>
            </a:r>
            <a:endParaRPr lang="en-US" altLang="zh-CN" smtClean="0"/>
          </a:p>
          <a:p>
            <a:r>
              <a:rPr lang="en-US" altLang="zh-CN" smtClean="0"/>
              <a:t>3</a:t>
            </a:r>
            <a:r>
              <a:rPr lang="zh-CN" altLang="en-US" smtClean="0"/>
              <a:t>）不同网段，发送给网关，同样查找网关</a:t>
            </a:r>
            <a:r>
              <a:rPr lang="en-US" altLang="zh-CN" smtClean="0"/>
              <a:t>MAC</a:t>
            </a:r>
            <a:endParaRPr lang="en-US" altLang="zh-CN" smtClean="0"/>
          </a:p>
          <a:p>
            <a:r>
              <a:rPr lang="en-US" altLang="zh-CN"/>
              <a:t>ARP</a:t>
            </a:r>
            <a:r>
              <a:rPr lang="zh-CN" altLang="en-US" smtClean="0"/>
              <a:t>动态刷新：</a:t>
            </a:r>
            <a:endParaRPr lang="en-US" altLang="zh-CN" smtClean="0"/>
          </a:p>
          <a:p>
            <a:pPr lvl="1"/>
            <a:r>
              <a:rPr lang="zh-CN" altLang="en-US" smtClean="0"/>
              <a:t>所有收到</a:t>
            </a:r>
            <a:r>
              <a:rPr lang="en-US" altLang="zh-CN" smtClean="0"/>
              <a:t>ARP Reply</a:t>
            </a:r>
            <a:r>
              <a:rPr lang="zh-CN" altLang="en-US" smtClean="0"/>
              <a:t>的主机都更新自己的</a:t>
            </a:r>
            <a:r>
              <a:rPr lang="en-US" altLang="zh-CN" smtClean="0"/>
              <a:t>ARP</a:t>
            </a:r>
            <a:r>
              <a:rPr lang="zh-CN" altLang="en-US" smtClean="0"/>
              <a:t>缓存</a:t>
            </a:r>
            <a:endParaRPr lang="en-US" altLang="zh-CN" smtClean="0"/>
          </a:p>
        </p:txBody>
      </p:sp>
      <p:sp>
        <p:nvSpPr>
          <p:cNvPr id="238594" name="Rectangle 2"/>
          <p:cNvSpPr>
            <a:spLocks noGrp="1" noChangeArrowheads="1"/>
          </p:cNvSpPr>
          <p:nvPr>
            <p:ph type="title"/>
          </p:nvPr>
        </p:nvSpPr>
        <p:spPr/>
        <p:txBody>
          <a:bodyPr/>
          <a:lstStyle/>
          <a:p>
            <a:r>
              <a:rPr lang="en-US" altLang="zh-CN" smtClean="0"/>
              <a:t>IP</a:t>
            </a:r>
            <a:r>
              <a:rPr lang="zh-CN" altLang="en-US" smtClean="0"/>
              <a:t>包组帧过程</a:t>
            </a:r>
            <a:endParaRPr lang="zh-CN" altLang="en-US"/>
          </a:p>
        </p:txBody>
      </p:sp>
      <p:sp>
        <p:nvSpPr>
          <p:cNvPr id="64515" name="灯片编号占位符 5"/>
          <p:cNvSpPr>
            <a:spLocks noGrp="1"/>
          </p:cNvSpPr>
          <p:nvPr>
            <p:ph type="sldNum" sz="quarter" idx="4"/>
          </p:nvPr>
        </p:nvSpPr>
        <p:spPr/>
        <p:txBody>
          <a:bodyPr/>
          <a:lstStyle/>
          <a:p>
            <a:fld id="{100C66CD-3D12-4D3E-81D7-B1BB8EB96765}"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512763" y="1428750"/>
            <a:ext cx="8250237" cy="4743450"/>
          </a:xfrm>
        </p:spPr>
        <p:txBody>
          <a:bodyPr/>
          <a:lstStyle/>
          <a:p>
            <a:r>
              <a:rPr lang="zh-CN" altLang="en-US" smtClean="0"/>
              <a:t>攻击者可以伪装</a:t>
            </a:r>
            <a:r>
              <a:rPr lang="en-US" altLang="zh-CN" smtClean="0"/>
              <a:t>ARP Reply</a:t>
            </a:r>
            <a:r>
              <a:rPr lang="zh-CN" altLang="en-US" smtClean="0"/>
              <a:t>报文假冒其它主机，</a:t>
            </a:r>
            <a:endParaRPr lang="en-US" altLang="zh-CN" smtClean="0"/>
          </a:p>
          <a:p>
            <a:r>
              <a:rPr lang="zh-CN" altLang="en-US" smtClean="0"/>
              <a:t>如主机</a:t>
            </a:r>
            <a:r>
              <a:rPr lang="en-US" altLang="zh-CN" smtClean="0"/>
              <a:t>B Reply&lt;MACb</a:t>
            </a:r>
            <a:r>
              <a:rPr lang="zh-CN" altLang="en-US" smtClean="0"/>
              <a:t>，</a:t>
            </a:r>
            <a:r>
              <a:rPr lang="en-US" altLang="zh-CN" smtClean="0"/>
              <a:t>IPc</a:t>
            </a:r>
            <a:r>
              <a:rPr lang="zh-CN" altLang="en-US" smtClean="0"/>
              <a:t>（</a:t>
            </a:r>
            <a:r>
              <a:rPr lang="en-US" altLang="zh-CN" smtClean="0"/>
              <a:t>C</a:t>
            </a:r>
            <a:r>
              <a:rPr lang="zh-CN" altLang="en-US" smtClean="0"/>
              <a:t>的</a:t>
            </a:r>
            <a:r>
              <a:rPr lang="en-US" altLang="zh-CN" smtClean="0"/>
              <a:t>IP</a:t>
            </a:r>
            <a:r>
              <a:rPr lang="zh-CN" altLang="en-US" smtClean="0"/>
              <a:t>）</a:t>
            </a:r>
            <a:r>
              <a:rPr lang="en-US" altLang="zh-CN" smtClean="0"/>
              <a:t>&gt;</a:t>
            </a:r>
            <a:r>
              <a:rPr lang="zh-CN" altLang="en-US" smtClean="0"/>
              <a:t>，此时所有发送到主机</a:t>
            </a:r>
            <a:r>
              <a:rPr lang="en-US" altLang="zh-CN" smtClean="0"/>
              <a:t>C</a:t>
            </a:r>
            <a:r>
              <a:rPr lang="zh-CN" altLang="en-US" smtClean="0"/>
              <a:t>的包都被发送到了主机</a:t>
            </a:r>
            <a:r>
              <a:rPr lang="en-US" altLang="zh-CN" smtClean="0"/>
              <a:t>B</a:t>
            </a:r>
            <a:endParaRPr lang="en-US" altLang="zh-CN" smtClean="0"/>
          </a:p>
          <a:p>
            <a:endParaRPr lang="en-US" altLang="zh-CN" sz="2400" smtClean="0"/>
          </a:p>
          <a:p>
            <a:endParaRPr lang="en-US" altLang="zh-CN" sz="2400" smtClean="0"/>
          </a:p>
          <a:p>
            <a:endParaRPr lang="zh-CN" altLang="en-US" sz="2400" smtClean="0"/>
          </a:p>
        </p:txBody>
      </p:sp>
      <p:sp>
        <p:nvSpPr>
          <p:cNvPr id="238594" name="Rectangle 2"/>
          <p:cNvSpPr>
            <a:spLocks noGrp="1" noChangeArrowheads="1"/>
          </p:cNvSpPr>
          <p:nvPr>
            <p:ph type="title"/>
          </p:nvPr>
        </p:nvSpPr>
        <p:spPr/>
        <p:txBody>
          <a:bodyPr/>
          <a:lstStyle/>
          <a:p>
            <a:pPr fontAlgn="auto">
              <a:spcAft>
                <a:spcPts val="0"/>
              </a:spcAft>
              <a:defRPr/>
            </a:pPr>
            <a:r>
              <a:rPr lang="zh-CN" altLang="en-US" sz="4000"/>
              <a:t>利用</a:t>
            </a:r>
            <a:r>
              <a:rPr lang="en-US" altLang="zh-CN" sz="4000"/>
              <a:t>ARP</a:t>
            </a:r>
            <a:r>
              <a:rPr lang="zh-CN" altLang="en-US" sz="4000"/>
              <a:t>欺骗</a:t>
            </a:r>
            <a:endParaRPr lang="zh-CN" altLang="en-US" sz="4000"/>
          </a:p>
        </p:txBody>
      </p:sp>
      <p:sp>
        <p:nvSpPr>
          <p:cNvPr id="65539"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3CDE8C57-AED4-44F8-BA1C-F836391477DD}" type="slidenum">
              <a:rPr lang="zh-CN" altLang="en-US" smtClean="0"/>
            </a:fld>
            <a:endParaRPr lang="en-US" altLang="zh-CN" smtClean="0"/>
          </a:p>
        </p:txBody>
      </p:sp>
      <p:pic>
        <p:nvPicPr>
          <p:cNvPr id="322562" name="Picture 2" descr="http://f.hiphotos.baidu.com/baike/pic/item/d833c895d143ad4b048964cf82025aafa40f061d.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2606005"/>
            <a:ext cx="5248275" cy="3343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971550" y="1412875"/>
            <a:ext cx="7092950" cy="5105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kern="1200" dirty="0"/>
              <a:t>内</a:t>
            </a:r>
            <a:r>
              <a:rPr lang="zh-CN" altLang="en-US" kern="1200" dirty="0" smtClean="0"/>
              <a:t>因：信</a:t>
            </a:r>
            <a:r>
              <a:rPr lang="zh-CN" altLang="en-US" kern="1200" dirty="0"/>
              <a:t>息系统复杂性</a:t>
            </a:r>
            <a:endParaRPr lang="en-US" altLang="zh-CN" kern="1200" dirty="0"/>
          </a:p>
          <a:p>
            <a:pPr lvl="1">
              <a:defRPr/>
            </a:pPr>
            <a:r>
              <a:rPr lang="zh-CN" altLang="en-US" kern="1200" dirty="0">
                <a:cs typeface="+mn-cs"/>
              </a:rPr>
              <a:t>过程复杂</a:t>
            </a:r>
            <a:endParaRPr lang="en-US" altLang="zh-CN" kern="1200" dirty="0">
              <a:cs typeface="+mn-cs"/>
            </a:endParaRPr>
          </a:p>
          <a:p>
            <a:pPr lvl="1">
              <a:defRPr/>
            </a:pPr>
            <a:r>
              <a:rPr lang="zh-CN" altLang="en-US" kern="1200" dirty="0">
                <a:cs typeface="+mn-cs"/>
              </a:rPr>
              <a:t>结构复杂</a:t>
            </a:r>
            <a:endParaRPr lang="en-US" altLang="zh-CN" kern="1200" dirty="0">
              <a:cs typeface="+mn-cs"/>
            </a:endParaRPr>
          </a:p>
          <a:p>
            <a:pPr lvl="1">
              <a:defRPr/>
            </a:pPr>
            <a:r>
              <a:rPr lang="zh-CN" altLang="en-US" kern="1200">
                <a:cs typeface="+mn-cs"/>
              </a:rPr>
              <a:t>应用</a:t>
            </a:r>
            <a:r>
              <a:rPr lang="zh-CN" altLang="en-US" kern="1200" smtClean="0">
                <a:cs typeface="+mn-cs"/>
              </a:rPr>
              <a:t>复杂</a:t>
            </a:r>
            <a:endParaRPr lang="zh-CN" altLang="en-US" kern="1200" dirty="0">
              <a:cs typeface="+mn-cs"/>
            </a:endParaRPr>
          </a:p>
          <a:p>
            <a:pPr>
              <a:defRPr/>
            </a:pPr>
            <a:r>
              <a:rPr lang="zh-CN" altLang="en-US" kern="1200" dirty="0"/>
              <a:t>外因：人为和环境</a:t>
            </a:r>
            <a:endParaRPr lang="en-US" altLang="zh-CN" kern="1200" dirty="0"/>
          </a:p>
          <a:p>
            <a:pPr lvl="1">
              <a:defRPr/>
            </a:pPr>
            <a:r>
              <a:rPr lang="zh-CN" altLang="en-US" kern="1200" dirty="0">
                <a:cs typeface="+mn-cs"/>
              </a:rPr>
              <a:t>威胁与破坏</a:t>
            </a:r>
            <a:endParaRPr lang="zh-CN" altLang="en-US" kern="1200" dirty="0">
              <a:cs typeface="+mn-cs"/>
            </a:endParaRPr>
          </a:p>
          <a:p>
            <a:pPr>
              <a:defRPr/>
            </a:pPr>
            <a:endParaRPr lang="en-US" altLang="zh-CN" kern="1200" dirty="0"/>
          </a:p>
        </p:txBody>
      </p:sp>
      <p:sp>
        <p:nvSpPr>
          <p:cNvPr id="48131" name="标题 3"/>
          <p:cNvSpPr>
            <a:spLocks noGrp="1"/>
          </p:cNvSpPr>
          <p:nvPr>
            <p:ph type="title"/>
          </p:nvPr>
        </p:nvSpPr>
        <p:spPr/>
        <p:txBody>
          <a:bodyPr/>
          <a:lstStyle/>
          <a:p>
            <a:r>
              <a:rPr lang="zh-CN" altLang="en-US" smtClean="0"/>
              <a:t>信息安全问题产生根源</a:t>
            </a:r>
            <a:endParaRPr lang="zh-CN" altLang="en-US" smtClean="0"/>
          </a:p>
        </p:txBody>
      </p:sp>
      <p:sp>
        <p:nvSpPr>
          <p:cNvPr id="48132" name="灯片编号占位符 3"/>
          <p:cNvSpPr>
            <a:spLocks noGrp="1"/>
          </p:cNvSpPr>
          <p:nvPr>
            <p:ph type="sldNum" sz="quarter" idx="4294967295"/>
          </p:nvPr>
        </p:nvSpPr>
        <p:spPr bwMode="auto">
          <a:xfrm>
            <a:off x="684213" y="6245225"/>
            <a:ext cx="8135937" cy="476250"/>
          </a:xfrm>
          <a:prstGeom prst="rect">
            <a:avLst/>
          </a:prstGeom>
          <a:noFill/>
          <a:ln>
            <a:miter lim="800000"/>
          </a:ln>
        </p:spPr>
        <p:txBody>
          <a:bodyPr/>
          <a:lstStyle/>
          <a:p>
            <a:pPr algn="ctr"/>
            <a:fld id="{A65CAED3-5B14-4C1B-80A8-04AF01B0AA55}" type="slidenum">
              <a:rPr lang="zh-CN" altLang="en-US" sz="1400">
                <a:latin typeface="Arial" panose="020B0604020202020204" pitchFamily="34" charset="0"/>
              </a:rPr>
            </a:fld>
            <a:endParaRPr lang="en-US" altLang="zh-CN" sz="140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lstStyle/>
          <a:p>
            <a:r>
              <a:rPr lang="en-US" altLang="zh-CN" smtClean="0"/>
              <a:t>DoS</a:t>
            </a:r>
            <a:r>
              <a:rPr lang="zh-CN" altLang="en-US" smtClean="0"/>
              <a:t>：攻击可用性</a:t>
            </a:r>
            <a:endParaRPr lang="en-US" altLang="zh-CN" smtClean="0"/>
          </a:p>
          <a:p>
            <a:pPr lvl="1"/>
            <a:r>
              <a:rPr lang="zh-CN" altLang="en-US" smtClean="0"/>
              <a:t>通过某些手段使得目标系统或者网络</a:t>
            </a:r>
            <a:r>
              <a:rPr lang="zh-CN" altLang="en-US" b="1" smtClean="0">
                <a:solidFill>
                  <a:srgbClr val="FF0000"/>
                </a:solidFill>
              </a:rPr>
              <a:t>不能提供正常服务</a:t>
            </a:r>
            <a:r>
              <a:rPr lang="zh-CN" altLang="en-US" smtClean="0"/>
              <a:t>。</a:t>
            </a:r>
            <a:endParaRPr lang="zh-CN" altLang="en-US" smtClean="0"/>
          </a:p>
          <a:p>
            <a:r>
              <a:rPr lang="zh-CN" altLang="en-US" smtClean="0"/>
              <a:t>目的：</a:t>
            </a:r>
            <a:endParaRPr lang="zh-CN" altLang="en-US" smtClean="0"/>
          </a:p>
          <a:p>
            <a:pPr lvl="1"/>
            <a:r>
              <a:rPr lang="zh-CN" altLang="en-US" smtClean="0"/>
              <a:t>破坏组织正常运行</a:t>
            </a:r>
            <a:endParaRPr lang="en-US" altLang="zh-CN" smtClean="0"/>
          </a:p>
          <a:p>
            <a:pPr lvl="2"/>
            <a:r>
              <a:rPr lang="zh-CN" altLang="en-US" smtClean="0"/>
              <a:t>使网络功能失效，</a:t>
            </a:r>
            <a:endParaRPr lang="zh-CN" altLang="en-US" smtClean="0"/>
          </a:p>
          <a:p>
            <a:pPr lvl="2"/>
            <a:r>
              <a:rPr lang="zh-CN" altLang="en-US" smtClean="0"/>
              <a:t>使服务器崩溃。</a:t>
            </a:r>
            <a:endParaRPr lang="zh-CN" altLang="en-US" smtClean="0"/>
          </a:p>
          <a:p>
            <a:pPr lvl="1"/>
            <a:r>
              <a:rPr lang="zh-CN" altLang="en-US" smtClean="0"/>
              <a:t>使某个服务器瘫痪，以方便黑客冒充；</a:t>
            </a:r>
            <a:endParaRPr lang="zh-CN" altLang="en-US" smtClean="0"/>
          </a:p>
          <a:p>
            <a:pPr lvl="1"/>
            <a:r>
              <a:rPr lang="zh-CN" altLang="en-US" smtClean="0"/>
              <a:t>强制服务器重启，以便于黑客启动木马程序。</a:t>
            </a:r>
            <a:endParaRPr lang="zh-CN" altLang="en-US" smtClean="0"/>
          </a:p>
        </p:txBody>
      </p:sp>
      <p:sp>
        <p:nvSpPr>
          <p:cNvPr id="288770" name="Rectangle 2"/>
          <p:cNvSpPr>
            <a:spLocks noGrp="1" noChangeArrowheads="1"/>
          </p:cNvSpPr>
          <p:nvPr>
            <p:ph type="title"/>
          </p:nvPr>
        </p:nvSpPr>
        <p:spPr/>
        <p:txBody>
          <a:bodyPr/>
          <a:lstStyle/>
          <a:p>
            <a:r>
              <a:rPr lang="zh-CN" altLang="en-US" smtClean="0"/>
              <a:t>拒绝服务</a:t>
            </a:r>
            <a:r>
              <a:rPr lang="en-US" altLang="zh-CN" smtClean="0"/>
              <a:t>(Denial of Service)</a:t>
            </a:r>
            <a:endParaRPr lang="en-US" altLang="zh-CN"/>
          </a:p>
        </p:txBody>
      </p:sp>
      <p:sp>
        <p:nvSpPr>
          <p:cNvPr id="67587" name="灯片编号占位符 5"/>
          <p:cNvSpPr>
            <a:spLocks noGrp="1"/>
          </p:cNvSpPr>
          <p:nvPr>
            <p:ph type="sldNum" sz="quarter" idx="4"/>
          </p:nvPr>
        </p:nvSpPr>
        <p:spPr/>
        <p:txBody>
          <a:bodyPr/>
          <a:lstStyle/>
          <a:p>
            <a:fld id="{BC1593B0-D709-4625-B1DF-86D6EEB138D3}"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p:txBody>
          <a:bodyPr>
            <a:normAutofit lnSpcReduction="10000"/>
          </a:bodyPr>
          <a:lstStyle/>
          <a:p>
            <a:r>
              <a:rPr lang="zh-CN" altLang="en-US" smtClean="0"/>
              <a:t>消耗有限的物理资源</a:t>
            </a:r>
            <a:endParaRPr lang="zh-CN" altLang="en-US" smtClean="0"/>
          </a:p>
          <a:p>
            <a:pPr lvl="1"/>
            <a:r>
              <a:rPr lang="zh-CN" altLang="en-US" smtClean="0"/>
              <a:t>网络连接</a:t>
            </a:r>
            <a:endParaRPr lang="zh-CN" altLang="en-US" smtClean="0"/>
          </a:p>
          <a:p>
            <a:pPr lvl="1"/>
            <a:r>
              <a:rPr lang="zh-CN" altLang="en-US" smtClean="0"/>
              <a:t>带宽资源</a:t>
            </a:r>
            <a:endParaRPr lang="zh-CN" altLang="en-US" smtClean="0"/>
          </a:p>
          <a:p>
            <a:pPr lvl="1"/>
            <a:r>
              <a:rPr lang="zh-CN" altLang="en-US" smtClean="0"/>
              <a:t>其他资源，如磁盘空间、进程数</a:t>
            </a:r>
            <a:endParaRPr lang="zh-CN" altLang="en-US" smtClean="0"/>
          </a:p>
          <a:p>
            <a:pPr lvl="2"/>
            <a:r>
              <a:rPr lang="zh-CN" altLang="en-US" smtClean="0"/>
              <a:t>合法用户可登录尝试的次数有限，攻击者可以用掉这些尝试次数</a:t>
            </a:r>
            <a:endParaRPr lang="zh-CN" altLang="en-US" smtClean="0"/>
          </a:p>
          <a:p>
            <a:r>
              <a:rPr lang="zh-CN" altLang="en-US" smtClean="0"/>
              <a:t>利用软件</a:t>
            </a:r>
            <a:r>
              <a:rPr lang="zh-CN" altLang="en-US"/>
              <a:t>弱点或漏洞</a:t>
            </a:r>
            <a:endParaRPr lang="zh-CN" altLang="en-US"/>
          </a:p>
          <a:p>
            <a:r>
              <a:rPr lang="zh-CN" altLang="en-US" smtClean="0"/>
              <a:t>修改配置信息造成</a:t>
            </a:r>
            <a:r>
              <a:rPr lang="en-US" altLang="zh-CN" smtClean="0"/>
              <a:t>DoS</a:t>
            </a:r>
            <a:endParaRPr lang="en-US" altLang="zh-CN" smtClean="0"/>
          </a:p>
          <a:p>
            <a:pPr lvl="1"/>
            <a:r>
              <a:rPr lang="zh-CN" altLang="en-US" smtClean="0"/>
              <a:t>比如，修改路由器信息，造成不能访问网络；修改</a:t>
            </a:r>
            <a:r>
              <a:rPr lang="en-US" altLang="zh-CN" smtClean="0"/>
              <a:t>NT</a:t>
            </a:r>
            <a:r>
              <a:rPr lang="zh-CN" altLang="en-US" smtClean="0"/>
              <a:t>注册表，也可以关掉某些功能</a:t>
            </a:r>
            <a:endParaRPr lang="zh-CN" altLang="en-US" smtClean="0"/>
          </a:p>
        </p:txBody>
      </p:sp>
      <p:sp>
        <p:nvSpPr>
          <p:cNvPr id="289794" name="Rectangle 2"/>
          <p:cNvSpPr>
            <a:spLocks noGrp="1" noChangeArrowheads="1"/>
          </p:cNvSpPr>
          <p:nvPr>
            <p:ph type="title"/>
          </p:nvPr>
        </p:nvSpPr>
        <p:spPr/>
        <p:txBody>
          <a:bodyPr/>
          <a:lstStyle/>
          <a:p>
            <a:r>
              <a:rPr lang="en-US" altLang="zh-CN" smtClean="0"/>
              <a:t>DoS</a:t>
            </a:r>
            <a:r>
              <a:rPr lang="zh-CN" altLang="en-US" smtClean="0"/>
              <a:t>的形式</a:t>
            </a:r>
            <a:endParaRPr lang="zh-CN" altLang="en-US"/>
          </a:p>
        </p:txBody>
      </p:sp>
      <p:sp>
        <p:nvSpPr>
          <p:cNvPr id="68611" name="灯片编号占位符 5"/>
          <p:cNvSpPr>
            <a:spLocks noGrp="1"/>
          </p:cNvSpPr>
          <p:nvPr>
            <p:ph type="sldNum" sz="quarter" idx="4"/>
          </p:nvPr>
        </p:nvSpPr>
        <p:spPr/>
        <p:txBody>
          <a:bodyPr/>
          <a:lstStyle/>
          <a:p>
            <a:fld id="{B7812058-ED9C-4596-9438-0DE89A0FC380}"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p:txBody>
          <a:bodyPr>
            <a:normAutofit fontScale="85000" lnSpcReduction="20000"/>
          </a:bodyPr>
          <a:lstStyle/>
          <a:p>
            <a:pPr eaLnBrk="1" hangingPunct="1"/>
            <a:r>
              <a:rPr lang="zh-CN" altLang="en-US" smtClean="0"/>
              <a:t>资源对抗：</a:t>
            </a:r>
            <a:endParaRPr lang="en-US" altLang="zh-CN" smtClean="0"/>
          </a:p>
          <a:p>
            <a:pPr lvl="1"/>
            <a:r>
              <a:rPr lang="zh-CN" altLang="en-US" smtClean="0"/>
              <a:t>攻击者使用攻击机的资源（时间、计算能力、网络带宽等）消耗受害者的资源</a:t>
            </a:r>
            <a:endParaRPr lang="en-US" altLang="zh-CN" smtClean="0"/>
          </a:p>
          <a:p>
            <a:pPr eaLnBrk="1" hangingPunct="1"/>
            <a:r>
              <a:rPr lang="zh-CN" altLang="en-US" smtClean="0"/>
              <a:t>简单</a:t>
            </a:r>
            <a:r>
              <a:rPr lang="en-US" altLang="zh-CN" smtClean="0"/>
              <a:t>DOS</a:t>
            </a:r>
            <a:r>
              <a:rPr lang="zh-CN" altLang="en-US" smtClean="0"/>
              <a:t>攻击：</a:t>
            </a:r>
            <a:endParaRPr lang="en-US" altLang="zh-CN" smtClean="0"/>
          </a:p>
          <a:p>
            <a:pPr lvl="1"/>
            <a:r>
              <a:rPr lang="zh-CN" altLang="en-US" smtClean="0"/>
              <a:t>使用攻击者单机资源</a:t>
            </a:r>
            <a:endParaRPr lang="en-US" altLang="zh-CN" smtClean="0"/>
          </a:p>
          <a:p>
            <a:pPr eaLnBrk="1" hangingPunct="1"/>
            <a:r>
              <a:rPr lang="zh-CN" altLang="en-US" smtClean="0"/>
              <a:t>反射攻击：</a:t>
            </a:r>
            <a:endParaRPr lang="en-US" altLang="zh-CN" smtClean="0"/>
          </a:p>
          <a:p>
            <a:pPr lvl="1"/>
            <a:r>
              <a:rPr lang="zh-CN" altLang="en-US" smtClean="0"/>
              <a:t>使用反射服务器的资源进行攻击</a:t>
            </a:r>
            <a:endParaRPr lang="en-US" altLang="zh-CN" smtClean="0"/>
          </a:p>
          <a:p>
            <a:pPr lvl="1" eaLnBrk="1" hangingPunct="1"/>
            <a:r>
              <a:rPr lang="zh-CN" altLang="en-US" smtClean="0"/>
              <a:t>反射服务：网络中能对服务或查询等请求进行应答的服务器</a:t>
            </a:r>
            <a:endParaRPr lang="en-US" altLang="zh-CN" smtClean="0"/>
          </a:p>
          <a:p>
            <a:pPr eaLnBrk="1" hangingPunct="1"/>
            <a:r>
              <a:rPr lang="zh-CN" altLang="en-US" smtClean="0"/>
              <a:t>分布式拒绝服务攻击：</a:t>
            </a:r>
            <a:endParaRPr lang="en-US" altLang="zh-CN" smtClean="0"/>
          </a:p>
          <a:p>
            <a:pPr lvl="1"/>
            <a:r>
              <a:rPr lang="zh-CN" altLang="en-US" smtClean="0"/>
              <a:t>控制网络中的傀儡主机，僵尸网络，使用其资源进行攻击</a:t>
            </a:r>
            <a:endParaRPr lang="zh-CN" alt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smtClean="0"/>
              <a:t>拒绝服务攻击的本质</a:t>
            </a:r>
            <a:endParaRPr lang="zh-CN" altLang="en-US"/>
          </a:p>
        </p:txBody>
      </p:sp>
      <p:sp>
        <p:nvSpPr>
          <p:cNvPr id="69635" name="灯片编号占位符 2"/>
          <p:cNvSpPr>
            <a:spLocks noGrp="1"/>
          </p:cNvSpPr>
          <p:nvPr>
            <p:ph type="sldNum" sz="quarter" idx="4"/>
          </p:nvPr>
        </p:nvSpPr>
        <p:spPr bwMode="auto">
          <a:noFill/>
          <a:ln>
            <a:miter lim="800000"/>
          </a:ln>
        </p:spPr>
        <p:txBody>
          <a:bodyPr wrap="square" lIns="91440" tIns="45720" rIns="91440" bIns="45720" numCol="1" anchorCtr="0" compatLnSpc="1"/>
          <a:lstStyle/>
          <a:p>
            <a:fld id="{3A8CEF7F-E2C0-4D46-B177-FC6E805B1673}"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land</a:t>
            </a:r>
            <a:endParaRPr lang="zh-CN" altLang="en-US"/>
          </a:p>
          <a:p>
            <a:r>
              <a:rPr lang="en-US" altLang="zh-CN" smtClean="0"/>
              <a:t>ping of death</a:t>
            </a:r>
            <a:endParaRPr lang="en-US" altLang="zh-CN" smtClean="0"/>
          </a:p>
          <a:p>
            <a:r>
              <a:rPr lang="en-US" altLang="zh-CN" smtClean="0"/>
              <a:t>teardrop</a:t>
            </a:r>
            <a:endParaRPr lang="en-US" altLang="zh-CN" smtClean="0"/>
          </a:p>
          <a:p>
            <a:r>
              <a:rPr lang="en-US" altLang="zh-CN" smtClean="0"/>
              <a:t>SYN Flood</a:t>
            </a:r>
            <a:endParaRPr lang="en-US" altLang="zh-CN" smtClean="0"/>
          </a:p>
          <a:p>
            <a:r>
              <a:rPr lang="en-US" altLang="zh-CN" smtClean="0"/>
              <a:t>Smurf</a:t>
            </a:r>
            <a:endParaRPr lang="en-US" altLang="zh-CN" smtClean="0"/>
          </a:p>
        </p:txBody>
      </p:sp>
      <p:sp>
        <p:nvSpPr>
          <p:cNvPr id="3" name="标题 2"/>
          <p:cNvSpPr>
            <a:spLocks noGrp="1"/>
          </p:cNvSpPr>
          <p:nvPr>
            <p:ph type="title"/>
          </p:nvPr>
        </p:nvSpPr>
        <p:spPr/>
        <p:txBody>
          <a:bodyPr/>
          <a:lstStyle/>
          <a:p>
            <a:r>
              <a:rPr lang="zh-CN" altLang="en-US" smtClean="0"/>
              <a:t>典型</a:t>
            </a:r>
            <a:r>
              <a:rPr lang="en-US" altLang="zh-CN" smtClean="0"/>
              <a:t>DoS</a:t>
            </a:r>
            <a:r>
              <a:rPr lang="zh-CN" altLang="en-US" smtClean="0"/>
              <a:t>攻击</a:t>
            </a:r>
            <a:endParaRPr lang="zh-CN" altLang="en-US"/>
          </a:p>
        </p:txBody>
      </p:sp>
      <p:sp>
        <p:nvSpPr>
          <p:cNvPr id="4" name="灯片编号占位符 3"/>
          <p:cNvSpPr>
            <a:spLocks noGrp="1"/>
          </p:cNvSpPr>
          <p:nvPr>
            <p:ph type="sldNum" sz="quarter" idx="4"/>
          </p:nvPr>
        </p:nvSpPr>
        <p:spPr/>
        <p:txBody>
          <a:bodyPr/>
          <a:lstStyle/>
          <a:p>
            <a:fld id="{FB72DFFF-1124-4A97-ACB2-F30B7C034DC1}" type="slidenum">
              <a:rPr lang="zh-CN" altLang="en-US" smtClean="0"/>
            </a:fld>
            <a:endParaRPr lang="en-US" altLang="zh-CN"/>
          </a:p>
        </p:txBody>
      </p:sp>
    </p:spTree>
  </p:cSld>
  <p:clrMapOvr>
    <a:masterClrMapping/>
  </p:clrMapOvr>
  <p:transition spd="slow">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mtClean="0"/>
              <a:t>通过植入代理程序，将多个存安全弱点的计算机（傀儡或肉鸡）联合</a:t>
            </a:r>
            <a:r>
              <a:rPr lang="zh-CN" altLang="en-US"/>
              <a:t>起来作为攻击</a:t>
            </a:r>
            <a:r>
              <a:rPr lang="zh-CN" altLang="en-US" smtClean="0"/>
              <a:t>平台（僵尸网络）</a:t>
            </a:r>
            <a:endParaRPr lang="en-US" altLang="zh-CN" smtClean="0"/>
          </a:p>
          <a:p>
            <a:r>
              <a:rPr lang="zh-CN" altLang="en-US"/>
              <a:t>攻击</a:t>
            </a:r>
            <a:r>
              <a:rPr lang="zh-CN" altLang="en-US" smtClean="0"/>
              <a:t>者通过主控程序与代理程序的通信：</a:t>
            </a:r>
            <a:endParaRPr lang="en-US" altLang="zh-CN" smtClean="0"/>
          </a:p>
          <a:p>
            <a:pPr lvl="1"/>
            <a:r>
              <a:rPr lang="zh-CN" altLang="en-US" smtClean="0"/>
              <a:t>同时向大量的代理程序发送攻击指令。</a:t>
            </a:r>
            <a:endParaRPr lang="en-US" altLang="zh-CN" smtClean="0"/>
          </a:p>
          <a:p>
            <a:r>
              <a:rPr lang="zh-CN" altLang="en-US" smtClean="0"/>
              <a:t>操纵傀儡主机对</a:t>
            </a:r>
            <a:r>
              <a:rPr lang="zh-CN" altLang="en-US"/>
              <a:t>一个或多个目标发动</a:t>
            </a:r>
            <a:r>
              <a:rPr lang="en-US" altLang="zh-CN"/>
              <a:t>DoS</a:t>
            </a:r>
            <a:r>
              <a:rPr lang="zh-CN" altLang="en-US"/>
              <a:t>攻击，从而成倍地提高拒绝服务攻击的威力</a:t>
            </a:r>
            <a:r>
              <a:rPr lang="zh-CN" altLang="en-US" smtClean="0"/>
              <a:t>。</a:t>
            </a:r>
            <a:endParaRPr lang="zh-CN" altLang="en-US"/>
          </a:p>
        </p:txBody>
      </p:sp>
      <p:sp>
        <p:nvSpPr>
          <p:cNvPr id="389122" name="Rectangle 2"/>
          <p:cNvSpPr>
            <a:spLocks noGrp="1" noChangeArrowheads="1"/>
          </p:cNvSpPr>
          <p:nvPr>
            <p:ph type="title"/>
          </p:nvPr>
        </p:nvSpPr>
        <p:spPr/>
        <p:txBody>
          <a:bodyPr/>
          <a:lstStyle/>
          <a:p>
            <a:pPr eaLnBrk="1" fontAlgn="auto" hangingPunct="1">
              <a:spcAft>
                <a:spcPts val="0"/>
              </a:spcAft>
              <a:defRPr/>
            </a:pPr>
            <a:r>
              <a:rPr lang="zh-CN" altLang="en-US" sz="3600"/>
              <a:t>分布式拒绝服务攻击(</a:t>
            </a:r>
            <a:r>
              <a:rPr lang="en-US" altLang="zh-CN" sz="3600"/>
              <a:t>DDoS)</a:t>
            </a:r>
            <a:endParaRPr lang="zh-CN" altLang="en-US" sz="3600"/>
          </a:p>
        </p:txBody>
      </p:sp>
      <p:sp>
        <p:nvSpPr>
          <p:cNvPr id="1030"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AE7E26C8-B319-47C5-B7A9-EB9127DAEB48}"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1150938" y="617538"/>
            <a:ext cx="7793037" cy="755650"/>
          </a:xfrm>
        </p:spPr>
        <p:txBody>
          <a:bodyPr/>
          <a:lstStyle/>
          <a:p>
            <a:pPr eaLnBrk="1" fontAlgn="auto" hangingPunct="1">
              <a:spcAft>
                <a:spcPts val="0"/>
              </a:spcAft>
              <a:defRPr/>
            </a:pPr>
            <a:r>
              <a:rPr lang="zh-CN" altLang="en-US" sz="3600"/>
              <a:t>分布式拒绝服务攻击(</a:t>
            </a:r>
            <a:r>
              <a:rPr lang="en-US" altLang="zh-CN" sz="3600"/>
              <a:t>DDoS)</a:t>
            </a:r>
            <a:endParaRPr lang="zh-CN" altLang="en-US" sz="3600"/>
          </a:p>
        </p:txBody>
      </p:sp>
      <p:sp>
        <p:nvSpPr>
          <p:cNvPr id="1030"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AE7E26C8-B319-47C5-B7A9-EB9127DAEB48}" type="slidenum">
              <a:rPr lang="zh-CN" altLang="en-US" smtClean="0"/>
            </a:fld>
            <a:endParaRPr lang="en-US" altLang="zh-CN" smtClean="0"/>
          </a:p>
        </p:txBody>
      </p:sp>
      <p:graphicFrame>
        <p:nvGraphicFramePr>
          <p:cNvPr id="1026" name="Object 0"/>
          <p:cNvGraphicFramePr>
            <a:graphicFrameLocks noChangeAspect="1"/>
          </p:cNvGraphicFramePr>
          <p:nvPr/>
        </p:nvGraphicFramePr>
        <p:xfrm>
          <a:off x="4267200" y="2286000"/>
          <a:ext cx="474663" cy="520700"/>
        </p:xfrm>
        <a:graphic>
          <a:graphicData uri="http://schemas.openxmlformats.org/presentationml/2006/ole">
            <mc:AlternateContent xmlns:mc="http://schemas.openxmlformats.org/markup-compatibility/2006">
              <mc:Choice xmlns:v="urn:schemas-microsoft-com:vml" Requires="v">
                <p:oleObj spid="_x0000_s10266" name="Photo Editor Photo" r:id="rId1" imgW="952500" imgH="1047750" progId="">
                  <p:embed/>
                </p:oleObj>
              </mc:Choice>
              <mc:Fallback>
                <p:oleObj name="Photo Editor Photo" r:id="rId1" imgW="952500" imgH="1047750" progId="">
                  <p:embed/>
                  <p:pic>
                    <p:nvPicPr>
                      <p:cNvPr id="0" name="图片 102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286000"/>
                        <a:ext cx="4746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1"/>
          <p:cNvGraphicFramePr>
            <a:graphicFrameLocks noChangeAspect="1"/>
          </p:cNvGraphicFramePr>
          <p:nvPr/>
        </p:nvGraphicFramePr>
        <p:xfrm>
          <a:off x="5181600" y="2971800"/>
          <a:ext cx="474663" cy="522288"/>
        </p:xfrm>
        <a:graphic>
          <a:graphicData uri="http://schemas.openxmlformats.org/presentationml/2006/ole">
            <mc:AlternateContent xmlns:mc="http://schemas.openxmlformats.org/markup-compatibility/2006">
              <mc:Choice xmlns:v="urn:schemas-microsoft-com:vml" Requires="v">
                <p:oleObj spid="_x0000_s10267" name="Photo Editor Photo" r:id="rId3" imgW="952500" imgH="1047750" progId="">
                  <p:embed/>
                </p:oleObj>
              </mc:Choice>
              <mc:Fallback>
                <p:oleObj name="Photo Editor Photo" r:id="rId3" imgW="952500" imgH="1047750" progId="">
                  <p:embed/>
                  <p:pic>
                    <p:nvPicPr>
                      <p:cNvPr id="0" name="图片 102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971800"/>
                        <a:ext cx="4746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2"/>
          <p:cNvGraphicFramePr>
            <a:graphicFrameLocks noChangeAspect="1"/>
          </p:cNvGraphicFramePr>
          <p:nvPr/>
        </p:nvGraphicFramePr>
        <p:xfrm>
          <a:off x="4267200" y="4953000"/>
          <a:ext cx="471488" cy="519113"/>
        </p:xfrm>
        <a:graphic>
          <a:graphicData uri="http://schemas.openxmlformats.org/presentationml/2006/ole">
            <mc:AlternateContent xmlns:mc="http://schemas.openxmlformats.org/markup-compatibility/2006">
              <mc:Choice xmlns:v="urn:schemas-microsoft-com:vml" Requires="v">
                <p:oleObj spid="_x0000_s10268" name="Photo Editor Photo" r:id="rId4" imgW="952500" imgH="1047750" progId="">
                  <p:embed/>
                </p:oleObj>
              </mc:Choice>
              <mc:Fallback>
                <p:oleObj name="Photo Editor Photo" r:id="rId4" imgW="952500" imgH="1047750" progId="">
                  <p:embed/>
                  <p:pic>
                    <p:nvPicPr>
                      <p:cNvPr id="0" name="图片 102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953000"/>
                        <a:ext cx="47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3"/>
          <p:cNvGraphicFramePr>
            <a:graphicFrameLocks noChangeAspect="1"/>
          </p:cNvGraphicFramePr>
          <p:nvPr/>
        </p:nvGraphicFramePr>
        <p:xfrm>
          <a:off x="5181600" y="4191000"/>
          <a:ext cx="479425" cy="527050"/>
        </p:xfrm>
        <a:graphic>
          <a:graphicData uri="http://schemas.openxmlformats.org/presentationml/2006/ole">
            <mc:AlternateContent xmlns:mc="http://schemas.openxmlformats.org/markup-compatibility/2006">
              <mc:Choice xmlns:v="urn:schemas-microsoft-com:vml" Requires="v">
                <p:oleObj spid="_x0000_s10269" name="Photo Editor Photo" r:id="rId5" imgW="952500" imgH="1047750" progId="">
                  <p:embed/>
                </p:oleObj>
              </mc:Choice>
              <mc:Fallback>
                <p:oleObj name="Photo Editor Photo" r:id="rId5" imgW="952500" imgH="1047750" progId="">
                  <p:embed/>
                  <p:pic>
                    <p:nvPicPr>
                      <p:cNvPr id="0" name="图片 102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191000"/>
                        <a:ext cx="4794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PPBand272"/>
          <p:cNvSpPr txBox="1">
            <a:spLocks noChangeArrowheads="1"/>
          </p:cNvSpPr>
          <p:nvPr/>
        </p:nvSpPr>
        <p:spPr bwMode="auto">
          <a:xfrm>
            <a:off x="533400" y="4572000"/>
            <a:ext cx="1066800" cy="366713"/>
          </a:xfrm>
          <a:prstGeom prst="rect">
            <a:avLst/>
          </a:prstGeom>
          <a:noFill/>
          <a:ln w="9525">
            <a:noFill/>
            <a:miter lim="800000"/>
          </a:ln>
        </p:spPr>
        <p:txBody>
          <a:bodyPr>
            <a:spAutoFit/>
          </a:bodyPr>
          <a:lstStyle/>
          <a:p>
            <a:pPr algn="ctr" eaLnBrk="0" hangingPunct="0">
              <a:spcBef>
                <a:spcPct val="50000"/>
              </a:spcBef>
            </a:pPr>
            <a:r>
              <a:rPr kumimoji="0" lang="zh-CN" altLang="en-US" sz="1800" b="1">
                <a:latin typeface="Arial" panose="020B0604020202020204" pitchFamily="34" charset="0"/>
              </a:rPr>
              <a:t>攻击者</a:t>
            </a:r>
            <a:endParaRPr kumimoji="0" lang="zh-CN" altLang="en-US" sz="1800" b="1">
              <a:latin typeface="Arial" panose="020B0604020202020204" pitchFamily="34" charset="0"/>
            </a:endParaRPr>
          </a:p>
        </p:txBody>
      </p:sp>
      <p:sp>
        <p:nvSpPr>
          <p:cNvPr id="1033" name="PPBand273"/>
          <p:cNvSpPr txBox="1">
            <a:spLocks noChangeArrowheads="1"/>
          </p:cNvSpPr>
          <p:nvPr/>
        </p:nvSpPr>
        <p:spPr bwMode="auto">
          <a:xfrm>
            <a:off x="4267200" y="3505200"/>
            <a:ext cx="1347788" cy="261938"/>
          </a:xfrm>
          <a:prstGeom prst="rect">
            <a:avLst/>
          </a:prstGeom>
          <a:noFill/>
          <a:ln w="9525">
            <a:noFill/>
            <a:miter lim="800000"/>
          </a:ln>
        </p:spPr>
        <p:txBody>
          <a:bodyPr>
            <a:spAutoFit/>
          </a:bodyPr>
          <a:lstStyle/>
          <a:p>
            <a:pPr algn="ctr" eaLnBrk="0" hangingPunct="0">
              <a:lnSpc>
                <a:spcPct val="80000"/>
              </a:lnSpc>
            </a:pPr>
            <a:r>
              <a:rPr kumimoji="0" lang="zh-CN" altLang="en-US" sz="1400" b="1">
                <a:latin typeface="宋体" pitchFamily="2" charset="-122"/>
              </a:rPr>
              <a:t>各种客户主机</a:t>
            </a:r>
            <a:endParaRPr kumimoji="0" lang="zh-CN" altLang="en-US" sz="1400" b="1">
              <a:latin typeface="宋体" pitchFamily="2" charset="-122"/>
            </a:endParaRPr>
          </a:p>
        </p:txBody>
      </p:sp>
      <p:pic>
        <p:nvPicPr>
          <p:cNvPr id="1034" name="Picture 9" descr="desktoppc"/>
          <p:cNvPicPr>
            <a:picLocks noChangeAspect="1" noChangeArrowheads="1"/>
          </p:cNvPicPr>
          <p:nvPr/>
        </p:nvPicPr>
        <p:blipFill>
          <a:blip r:embed="rId6"/>
          <a:srcRect/>
          <a:stretch>
            <a:fillRect/>
          </a:stretch>
        </p:blipFill>
        <p:spPr bwMode="auto">
          <a:xfrm>
            <a:off x="7696200" y="3352800"/>
            <a:ext cx="692150" cy="762000"/>
          </a:xfrm>
          <a:prstGeom prst="rect">
            <a:avLst/>
          </a:prstGeom>
          <a:noFill/>
          <a:ln w="9525">
            <a:noFill/>
            <a:miter lim="800000"/>
            <a:headEnd/>
            <a:tailEnd/>
          </a:ln>
        </p:spPr>
      </p:pic>
      <p:sp>
        <p:nvSpPr>
          <p:cNvPr id="1035" name="PPBand274"/>
          <p:cNvSpPr txBox="1">
            <a:spLocks noChangeArrowheads="1"/>
          </p:cNvSpPr>
          <p:nvPr/>
        </p:nvSpPr>
        <p:spPr bwMode="auto">
          <a:xfrm>
            <a:off x="7467600" y="4191000"/>
            <a:ext cx="1143000" cy="287338"/>
          </a:xfrm>
          <a:prstGeom prst="rect">
            <a:avLst/>
          </a:prstGeom>
          <a:noFill/>
          <a:ln w="9525">
            <a:noFill/>
            <a:miter lim="800000"/>
          </a:ln>
        </p:spPr>
        <p:txBody>
          <a:bodyPr>
            <a:spAutoFit/>
          </a:bodyPr>
          <a:lstStyle/>
          <a:p>
            <a:pPr algn="ctr" eaLnBrk="0" hangingPunct="0">
              <a:lnSpc>
                <a:spcPct val="80000"/>
              </a:lnSpc>
              <a:spcBef>
                <a:spcPct val="50000"/>
              </a:spcBef>
            </a:pPr>
            <a:r>
              <a:rPr kumimoji="0" lang="zh-CN" altLang="de-DE" sz="1600" b="1">
                <a:latin typeface="Arial" panose="020B0604020202020204" pitchFamily="34" charset="0"/>
              </a:rPr>
              <a:t>目标系统</a:t>
            </a:r>
            <a:endParaRPr kumimoji="0" lang="zh-CN" altLang="de-DE" sz="1600" b="1">
              <a:latin typeface="Arial" panose="020B0604020202020204" pitchFamily="34" charset="0"/>
            </a:endParaRPr>
          </a:p>
        </p:txBody>
      </p:sp>
      <p:sp>
        <p:nvSpPr>
          <p:cNvPr id="389131" name="PPBand276"/>
          <p:cNvSpPr txBox="1">
            <a:spLocks noChangeArrowheads="1"/>
          </p:cNvSpPr>
          <p:nvPr/>
        </p:nvSpPr>
        <p:spPr bwMode="auto">
          <a:xfrm>
            <a:off x="304800" y="2209800"/>
            <a:ext cx="1752600" cy="396875"/>
          </a:xfrm>
          <a:prstGeom prst="rect">
            <a:avLst/>
          </a:prstGeom>
          <a:noFill/>
          <a:ln w="9525">
            <a:noFill/>
            <a:miter lim="800000"/>
          </a:ln>
        </p:spPr>
        <p:txBody>
          <a:bodyPr>
            <a:spAutoFit/>
          </a:bodyPr>
          <a:lstStyle/>
          <a:p>
            <a:pPr algn="ctr" eaLnBrk="0" hangingPunct="0">
              <a:spcBef>
                <a:spcPct val="50000"/>
              </a:spcBef>
            </a:pPr>
            <a:r>
              <a:rPr kumimoji="0" lang="zh-CN" altLang="de-DE" sz="2000" b="1">
                <a:latin typeface="宋体" pitchFamily="2" charset="-122"/>
              </a:rPr>
              <a:t>攻击准备</a:t>
            </a:r>
            <a:endParaRPr kumimoji="0" lang="de-DE" altLang="zh-CN" sz="2000" b="1">
              <a:latin typeface="宋体" pitchFamily="2" charset="-122"/>
            </a:endParaRPr>
          </a:p>
        </p:txBody>
      </p:sp>
      <p:pic>
        <p:nvPicPr>
          <p:cNvPr id="1037" name="Picture 12"/>
          <p:cNvPicPr>
            <a:picLocks noChangeAspect="1" noChangeArrowheads="1"/>
          </p:cNvPicPr>
          <p:nvPr/>
        </p:nvPicPr>
        <p:blipFill>
          <a:blip r:embed="rId7"/>
          <a:srcRect/>
          <a:stretch>
            <a:fillRect/>
          </a:stretch>
        </p:blipFill>
        <p:spPr bwMode="auto">
          <a:xfrm>
            <a:off x="7848600" y="3429000"/>
            <a:ext cx="381000" cy="381000"/>
          </a:xfrm>
          <a:prstGeom prst="rect">
            <a:avLst/>
          </a:prstGeom>
          <a:noFill/>
          <a:ln w="9525">
            <a:noFill/>
            <a:miter lim="800000"/>
            <a:headEnd/>
            <a:tailEnd/>
          </a:ln>
        </p:spPr>
      </p:pic>
      <p:pic>
        <p:nvPicPr>
          <p:cNvPr id="389133" name="Picture 13" descr="skullt"/>
          <p:cNvPicPr>
            <a:picLocks noChangeAspect="1" noChangeArrowheads="1"/>
          </p:cNvPicPr>
          <p:nvPr/>
        </p:nvPicPr>
        <p:blipFill>
          <a:blip r:embed="rId8">
            <a:lum bright="40000" contrast="40000"/>
          </a:blip>
          <a:srcRect/>
          <a:stretch>
            <a:fillRect/>
          </a:stretch>
        </p:blipFill>
        <p:spPr bwMode="auto">
          <a:xfrm>
            <a:off x="4267200" y="2057400"/>
            <a:ext cx="457200" cy="457200"/>
          </a:xfrm>
          <a:prstGeom prst="rect">
            <a:avLst/>
          </a:prstGeom>
          <a:noFill/>
          <a:ln w="9525">
            <a:noFill/>
            <a:miter lim="800000"/>
            <a:headEnd/>
            <a:tailEnd/>
          </a:ln>
        </p:spPr>
      </p:pic>
      <p:pic>
        <p:nvPicPr>
          <p:cNvPr id="389134" name="Picture 14" descr="skullt"/>
          <p:cNvPicPr>
            <a:picLocks noChangeAspect="1" noChangeArrowheads="1"/>
          </p:cNvPicPr>
          <p:nvPr/>
        </p:nvPicPr>
        <p:blipFill>
          <a:blip r:embed="rId8">
            <a:lum bright="40000" contrast="40000"/>
          </a:blip>
          <a:srcRect/>
          <a:stretch>
            <a:fillRect/>
          </a:stretch>
        </p:blipFill>
        <p:spPr bwMode="auto">
          <a:xfrm>
            <a:off x="5181600" y="2743200"/>
            <a:ext cx="457200" cy="457200"/>
          </a:xfrm>
          <a:prstGeom prst="rect">
            <a:avLst/>
          </a:prstGeom>
          <a:noFill/>
          <a:ln w="9525">
            <a:noFill/>
            <a:miter lim="800000"/>
            <a:headEnd/>
            <a:tailEnd/>
          </a:ln>
        </p:spPr>
      </p:pic>
      <p:pic>
        <p:nvPicPr>
          <p:cNvPr id="389135" name="Picture 15" descr="skullt"/>
          <p:cNvPicPr>
            <a:picLocks noChangeAspect="1" noChangeArrowheads="1"/>
          </p:cNvPicPr>
          <p:nvPr/>
        </p:nvPicPr>
        <p:blipFill>
          <a:blip r:embed="rId8">
            <a:lum bright="40000" contrast="40000"/>
          </a:blip>
          <a:srcRect/>
          <a:stretch>
            <a:fillRect/>
          </a:stretch>
        </p:blipFill>
        <p:spPr bwMode="auto">
          <a:xfrm>
            <a:off x="5181600" y="3962400"/>
            <a:ext cx="457200" cy="457200"/>
          </a:xfrm>
          <a:prstGeom prst="rect">
            <a:avLst/>
          </a:prstGeom>
          <a:noFill/>
          <a:ln w="9525">
            <a:noFill/>
            <a:miter lim="800000"/>
            <a:headEnd/>
            <a:tailEnd/>
          </a:ln>
        </p:spPr>
      </p:pic>
      <p:pic>
        <p:nvPicPr>
          <p:cNvPr id="389136" name="Picture 16" descr="skullt"/>
          <p:cNvPicPr>
            <a:picLocks noChangeAspect="1" noChangeArrowheads="1"/>
          </p:cNvPicPr>
          <p:nvPr/>
        </p:nvPicPr>
        <p:blipFill>
          <a:blip r:embed="rId8">
            <a:lum bright="40000" contrast="40000"/>
          </a:blip>
          <a:srcRect/>
          <a:stretch>
            <a:fillRect/>
          </a:stretch>
        </p:blipFill>
        <p:spPr bwMode="auto">
          <a:xfrm>
            <a:off x="4267200" y="4724400"/>
            <a:ext cx="457200" cy="457200"/>
          </a:xfrm>
          <a:prstGeom prst="rect">
            <a:avLst/>
          </a:prstGeom>
          <a:noFill/>
          <a:ln w="9525">
            <a:noFill/>
            <a:miter lim="800000"/>
            <a:headEnd/>
            <a:tailEnd/>
          </a:ln>
        </p:spPr>
      </p:pic>
      <p:sp>
        <p:nvSpPr>
          <p:cNvPr id="389137" name="Line 17"/>
          <p:cNvSpPr>
            <a:spLocks noChangeShapeType="1"/>
          </p:cNvSpPr>
          <p:nvPr/>
        </p:nvSpPr>
        <p:spPr bwMode="auto">
          <a:xfrm flipV="1">
            <a:off x="1371600" y="2743200"/>
            <a:ext cx="2743200" cy="1143000"/>
          </a:xfrm>
          <a:prstGeom prst="line">
            <a:avLst/>
          </a:prstGeom>
          <a:noFill/>
          <a:ln w="9525">
            <a:solidFill>
              <a:schemeClr val="tx1"/>
            </a:solidFill>
            <a:round/>
            <a:tailEnd type="triangle" w="med" len="med"/>
          </a:ln>
        </p:spPr>
        <p:txBody>
          <a:bodyPr wrap="none" anchor="ctr"/>
          <a:lstStyle/>
          <a:p>
            <a:endParaRPr lang="zh-CN" altLang="en-US"/>
          </a:p>
        </p:txBody>
      </p:sp>
      <p:sp>
        <p:nvSpPr>
          <p:cNvPr id="389138" name="Line 18"/>
          <p:cNvSpPr>
            <a:spLocks noChangeShapeType="1"/>
          </p:cNvSpPr>
          <p:nvPr/>
        </p:nvSpPr>
        <p:spPr bwMode="auto">
          <a:xfrm>
            <a:off x="1371600" y="3886200"/>
            <a:ext cx="3733800" cy="533400"/>
          </a:xfrm>
          <a:prstGeom prst="line">
            <a:avLst/>
          </a:prstGeom>
          <a:noFill/>
          <a:ln w="9525">
            <a:solidFill>
              <a:schemeClr val="tx1"/>
            </a:solidFill>
            <a:round/>
            <a:tailEnd type="triangle" w="med" len="med"/>
          </a:ln>
        </p:spPr>
        <p:txBody>
          <a:bodyPr wrap="none" anchor="ctr"/>
          <a:lstStyle/>
          <a:p>
            <a:endParaRPr lang="zh-CN" altLang="en-US"/>
          </a:p>
        </p:txBody>
      </p:sp>
      <p:sp>
        <p:nvSpPr>
          <p:cNvPr id="389139" name="Line 19"/>
          <p:cNvSpPr>
            <a:spLocks noChangeShapeType="1"/>
          </p:cNvSpPr>
          <p:nvPr/>
        </p:nvSpPr>
        <p:spPr bwMode="auto">
          <a:xfrm>
            <a:off x="1371600" y="3886200"/>
            <a:ext cx="2057400" cy="0"/>
          </a:xfrm>
          <a:prstGeom prst="line">
            <a:avLst/>
          </a:prstGeom>
          <a:noFill/>
          <a:ln w="9525">
            <a:solidFill>
              <a:schemeClr val="tx1"/>
            </a:solidFill>
            <a:round/>
            <a:tailEnd type="triangle" w="med" len="med"/>
          </a:ln>
        </p:spPr>
        <p:txBody>
          <a:bodyPr wrap="none" anchor="ctr"/>
          <a:lstStyle/>
          <a:p>
            <a:endParaRPr lang="zh-CN" altLang="en-US"/>
          </a:p>
        </p:txBody>
      </p:sp>
      <p:sp>
        <p:nvSpPr>
          <p:cNvPr id="389140" name="Line 20"/>
          <p:cNvSpPr>
            <a:spLocks noChangeShapeType="1"/>
          </p:cNvSpPr>
          <p:nvPr/>
        </p:nvSpPr>
        <p:spPr bwMode="auto">
          <a:xfrm>
            <a:off x="1371600" y="3886200"/>
            <a:ext cx="2743200" cy="1143000"/>
          </a:xfrm>
          <a:prstGeom prst="line">
            <a:avLst/>
          </a:prstGeom>
          <a:noFill/>
          <a:ln w="9525">
            <a:solidFill>
              <a:schemeClr val="tx1"/>
            </a:solidFill>
            <a:round/>
            <a:tailEnd type="triangle" w="med" len="med"/>
          </a:ln>
        </p:spPr>
        <p:txBody>
          <a:bodyPr wrap="none" anchor="ctr"/>
          <a:lstStyle/>
          <a:p>
            <a:endParaRPr lang="zh-CN" altLang="en-US"/>
          </a:p>
        </p:txBody>
      </p:sp>
      <p:sp>
        <p:nvSpPr>
          <p:cNvPr id="389141" name="Line 21"/>
          <p:cNvSpPr>
            <a:spLocks noChangeShapeType="1"/>
          </p:cNvSpPr>
          <p:nvPr/>
        </p:nvSpPr>
        <p:spPr bwMode="auto">
          <a:xfrm flipV="1">
            <a:off x="1447800" y="3124200"/>
            <a:ext cx="3657600" cy="762000"/>
          </a:xfrm>
          <a:prstGeom prst="line">
            <a:avLst/>
          </a:prstGeom>
          <a:noFill/>
          <a:ln w="9525">
            <a:solidFill>
              <a:schemeClr val="tx1"/>
            </a:solidFill>
            <a:round/>
            <a:tailEnd type="triangle" w="med" len="med"/>
          </a:ln>
        </p:spPr>
        <p:txBody>
          <a:bodyPr wrap="none" anchor="ctr"/>
          <a:lstStyle/>
          <a:p>
            <a:endParaRPr lang="zh-CN" altLang="en-US"/>
          </a:p>
        </p:txBody>
      </p:sp>
      <p:sp>
        <p:nvSpPr>
          <p:cNvPr id="389142" name="PPBand277"/>
          <p:cNvSpPr txBox="1">
            <a:spLocks noChangeArrowheads="1"/>
          </p:cNvSpPr>
          <p:nvPr/>
        </p:nvSpPr>
        <p:spPr bwMode="auto">
          <a:xfrm rot="-1327687">
            <a:off x="2438400" y="2819400"/>
            <a:ext cx="1219200" cy="336550"/>
          </a:xfrm>
          <a:prstGeom prst="rect">
            <a:avLst/>
          </a:prstGeom>
          <a:noFill/>
          <a:ln w="9525">
            <a:noFill/>
            <a:miter lim="800000"/>
          </a:ln>
        </p:spPr>
        <p:txBody>
          <a:bodyPr>
            <a:spAutoFit/>
          </a:bodyPr>
          <a:lstStyle/>
          <a:p>
            <a:pPr eaLnBrk="0" hangingPunct="0">
              <a:spcBef>
                <a:spcPct val="50000"/>
              </a:spcBef>
            </a:pPr>
            <a:r>
              <a:rPr kumimoji="0" lang="zh-CN" altLang="de-DE" sz="1600">
                <a:latin typeface="Arial" panose="020B0604020202020204" pitchFamily="34" charset="0"/>
              </a:rPr>
              <a:t>安置代理</a:t>
            </a:r>
            <a:endParaRPr kumimoji="0" lang="zh-CN" altLang="de-DE" sz="1600">
              <a:latin typeface="Arial" panose="020B0604020202020204" pitchFamily="34" charset="0"/>
            </a:endParaRPr>
          </a:p>
        </p:txBody>
      </p:sp>
      <p:sp>
        <p:nvSpPr>
          <p:cNvPr id="389143" name="PPBand278"/>
          <p:cNvSpPr txBox="1">
            <a:spLocks noChangeArrowheads="1"/>
          </p:cNvSpPr>
          <p:nvPr/>
        </p:nvSpPr>
        <p:spPr bwMode="auto">
          <a:xfrm>
            <a:off x="4800600" y="2057400"/>
            <a:ext cx="1905000" cy="336550"/>
          </a:xfrm>
          <a:prstGeom prst="rect">
            <a:avLst/>
          </a:prstGeom>
          <a:noFill/>
          <a:ln w="9525">
            <a:noFill/>
            <a:miter lim="800000"/>
          </a:ln>
        </p:spPr>
        <p:txBody>
          <a:bodyPr>
            <a:spAutoFit/>
          </a:bodyPr>
          <a:lstStyle/>
          <a:p>
            <a:pPr eaLnBrk="0" hangingPunct="0">
              <a:spcBef>
                <a:spcPct val="50000"/>
              </a:spcBef>
            </a:pPr>
            <a:r>
              <a:rPr kumimoji="0" lang="zh-CN" altLang="de-DE" sz="1600" b="1">
                <a:latin typeface="Arial" panose="020B0604020202020204" pitchFamily="34" charset="0"/>
              </a:rPr>
              <a:t>代理程序</a:t>
            </a:r>
            <a:endParaRPr kumimoji="0" lang="zh-CN" altLang="de-DE" sz="1600" b="1">
              <a:latin typeface="Arial" panose="020B0604020202020204" pitchFamily="34" charset="0"/>
            </a:endParaRPr>
          </a:p>
        </p:txBody>
      </p:sp>
      <p:pic>
        <p:nvPicPr>
          <p:cNvPr id="389144" name="Picture 24" descr="pe01696_"/>
          <p:cNvPicPr>
            <a:picLocks noChangeAspect="1" noChangeArrowheads="1"/>
          </p:cNvPicPr>
          <p:nvPr/>
        </p:nvPicPr>
        <p:blipFill>
          <a:blip r:embed="rId9"/>
          <a:srcRect/>
          <a:stretch>
            <a:fillRect/>
          </a:stretch>
        </p:blipFill>
        <p:spPr bwMode="auto">
          <a:xfrm>
            <a:off x="152400" y="3124200"/>
            <a:ext cx="1371600" cy="1447800"/>
          </a:xfrm>
          <a:prstGeom prst="rect">
            <a:avLst/>
          </a:prstGeom>
          <a:noFill/>
          <a:ln w="9525">
            <a:noFill/>
            <a:miter lim="800000"/>
            <a:headEnd/>
            <a:tailEnd/>
          </a:ln>
        </p:spPr>
      </p:pic>
      <p:grpSp>
        <p:nvGrpSpPr>
          <p:cNvPr id="2" name="Group 25"/>
          <p:cNvGrpSpPr/>
          <p:nvPr/>
        </p:nvGrpSpPr>
        <p:grpSpPr bwMode="auto">
          <a:xfrm flipH="1">
            <a:off x="3657600" y="3505200"/>
            <a:ext cx="762000" cy="685800"/>
            <a:chOff x="432" y="2835"/>
            <a:chExt cx="1238" cy="1123"/>
          </a:xfrm>
        </p:grpSpPr>
        <p:sp>
          <p:nvSpPr>
            <p:cNvPr id="1053" name="Freeform 26"/>
            <p:cNvSpPr/>
            <p:nvPr/>
          </p:nvSpPr>
          <p:spPr bwMode="auto">
            <a:xfrm>
              <a:off x="619" y="2844"/>
              <a:ext cx="132" cy="106"/>
            </a:xfrm>
            <a:custGeom>
              <a:avLst/>
              <a:gdLst>
                <a:gd name="T0" fmla="*/ 1 w 397"/>
                <a:gd name="T1" fmla="*/ 0 h 318"/>
                <a:gd name="T2" fmla="*/ 1 w 397"/>
                <a:gd name="T3" fmla="*/ 0 h 318"/>
                <a:gd name="T4" fmla="*/ 0 w 397"/>
                <a:gd name="T5" fmla="*/ 1 h 318"/>
                <a:gd name="T6" fmla="*/ 0 w 397"/>
                <a:gd name="T7" fmla="*/ 1 h 318"/>
                <a:gd name="T8" fmla="*/ 1 w 397"/>
                <a:gd name="T9" fmla="*/ 1 h 318"/>
                <a:gd name="T10" fmla="*/ 1 w 397"/>
                <a:gd name="T11" fmla="*/ 1 h 318"/>
                <a:gd name="T12" fmla="*/ 1 w 397"/>
                <a:gd name="T13" fmla="*/ 1 h 318"/>
                <a:gd name="T14" fmla="*/ 1 w 397"/>
                <a:gd name="T15" fmla="*/ 1 h 318"/>
                <a:gd name="T16" fmla="*/ 0 w 397"/>
                <a:gd name="T17" fmla="*/ 1 h 318"/>
                <a:gd name="T18" fmla="*/ 0 w 397"/>
                <a:gd name="T19" fmla="*/ 0 h 318"/>
                <a:gd name="T20" fmla="*/ 1 w 397"/>
                <a:gd name="T21" fmla="*/ 0 h 318"/>
                <a:gd name="T22" fmla="*/ 1 w 397"/>
                <a:gd name="T23" fmla="*/ 0 h 318"/>
                <a:gd name="T24" fmla="*/ 2 w 397"/>
                <a:gd name="T25" fmla="*/ 0 h 318"/>
                <a:gd name="T26" fmla="*/ 1 w 397"/>
                <a:gd name="T27" fmla="*/ 1 h 318"/>
                <a:gd name="T28" fmla="*/ 1 w 397"/>
                <a:gd name="T29" fmla="*/ 0 h 318"/>
                <a:gd name="T30" fmla="*/ 1 w 397"/>
                <a:gd name="T31" fmla="*/ 0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7"/>
                <a:gd name="T49" fmla="*/ 0 h 318"/>
                <a:gd name="T50" fmla="*/ 397 w 397"/>
                <a:gd name="T51" fmla="*/ 318 h 3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7" h="318">
                  <a:moveTo>
                    <a:pt x="224" y="118"/>
                  </a:moveTo>
                  <a:lnTo>
                    <a:pt x="154" y="114"/>
                  </a:lnTo>
                  <a:lnTo>
                    <a:pt x="85" y="129"/>
                  </a:lnTo>
                  <a:lnTo>
                    <a:pt x="85" y="188"/>
                  </a:lnTo>
                  <a:lnTo>
                    <a:pt x="180" y="207"/>
                  </a:lnTo>
                  <a:lnTo>
                    <a:pt x="277" y="234"/>
                  </a:lnTo>
                  <a:lnTo>
                    <a:pt x="269" y="318"/>
                  </a:lnTo>
                  <a:lnTo>
                    <a:pt x="134" y="302"/>
                  </a:lnTo>
                  <a:lnTo>
                    <a:pt x="0" y="234"/>
                  </a:lnTo>
                  <a:lnTo>
                    <a:pt x="0" y="103"/>
                  </a:lnTo>
                  <a:lnTo>
                    <a:pt x="169" y="0"/>
                  </a:lnTo>
                  <a:lnTo>
                    <a:pt x="357" y="40"/>
                  </a:lnTo>
                  <a:lnTo>
                    <a:pt x="397" y="118"/>
                  </a:lnTo>
                  <a:lnTo>
                    <a:pt x="347" y="148"/>
                  </a:lnTo>
                  <a:lnTo>
                    <a:pt x="224" y="118"/>
                  </a:lnTo>
                  <a:close/>
                </a:path>
              </a:pathLst>
            </a:custGeom>
            <a:solidFill>
              <a:srgbClr val="FFB2B2"/>
            </a:solidFill>
            <a:ln w="9525">
              <a:noFill/>
              <a:round/>
            </a:ln>
          </p:spPr>
          <p:txBody>
            <a:bodyPr/>
            <a:lstStyle/>
            <a:p>
              <a:endParaRPr lang="zh-CN" altLang="en-US"/>
            </a:p>
          </p:txBody>
        </p:sp>
        <p:sp>
          <p:nvSpPr>
            <p:cNvPr id="1054" name="Freeform 27"/>
            <p:cNvSpPr/>
            <p:nvPr/>
          </p:nvSpPr>
          <p:spPr bwMode="auto">
            <a:xfrm>
              <a:off x="679" y="2857"/>
              <a:ext cx="978" cy="374"/>
            </a:xfrm>
            <a:custGeom>
              <a:avLst/>
              <a:gdLst>
                <a:gd name="T0" fmla="*/ 0 w 2934"/>
                <a:gd name="T1" fmla="*/ 0 h 1122"/>
                <a:gd name="T2" fmla="*/ 0 w 2934"/>
                <a:gd name="T3" fmla="*/ 0 h 1122"/>
                <a:gd name="T4" fmla="*/ 0 w 2934"/>
                <a:gd name="T5" fmla="*/ 1 h 1122"/>
                <a:gd name="T6" fmla="*/ 0 w 2934"/>
                <a:gd name="T7" fmla="*/ 1 h 1122"/>
                <a:gd name="T8" fmla="*/ 1 w 2934"/>
                <a:gd name="T9" fmla="*/ 1 h 1122"/>
                <a:gd name="T10" fmla="*/ 2 w 2934"/>
                <a:gd name="T11" fmla="*/ 1 h 1122"/>
                <a:gd name="T12" fmla="*/ 10 w 2934"/>
                <a:gd name="T13" fmla="*/ 2 h 1122"/>
                <a:gd name="T14" fmla="*/ 10 w 2934"/>
                <a:gd name="T15" fmla="*/ 4 h 1122"/>
                <a:gd name="T16" fmla="*/ 11 w 2934"/>
                <a:gd name="T17" fmla="*/ 4 h 1122"/>
                <a:gd name="T18" fmla="*/ 11 w 2934"/>
                <a:gd name="T19" fmla="*/ 4 h 1122"/>
                <a:gd name="T20" fmla="*/ 11 w 2934"/>
                <a:gd name="T21" fmla="*/ 5 h 1122"/>
                <a:gd name="T22" fmla="*/ 12 w 2934"/>
                <a:gd name="T23" fmla="*/ 4 h 1122"/>
                <a:gd name="T24" fmla="*/ 12 w 2934"/>
                <a:gd name="T25" fmla="*/ 3 h 1122"/>
                <a:gd name="T26" fmla="*/ 12 w 2934"/>
                <a:gd name="T27" fmla="*/ 3 h 1122"/>
                <a:gd name="T28" fmla="*/ 11 w 2934"/>
                <a:gd name="T29" fmla="*/ 3 h 1122"/>
                <a:gd name="T30" fmla="*/ 11 w 2934"/>
                <a:gd name="T31" fmla="*/ 2 h 1122"/>
                <a:gd name="T32" fmla="*/ 10 w 2934"/>
                <a:gd name="T33" fmla="*/ 1 h 1122"/>
                <a:gd name="T34" fmla="*/ 9 w 2934"/>
                <a:gd name="T35" fmla="*/ 0 h 1122"/>
                <a:gd name="T36" fmla="*/ 7 w 2934"/>
                <a:gd name="T37" fmla="*/ 0 h 1122"/>
                <a:gd name="T38" fmla="*/ 5 w 2934"/>
                <a:gd name="T39" fmla="*/ 0 h 1122"/>
                <a:gd name="T40" fmla="*/ 2 w 2934"/>
                <a:gd name="T41" fmla="*/ 0 h 1122"/>
                <a:gd name="T42" fmla="*/ 1 w 2934"/>
                <a:gd name="T43" fmla="*/ 0 h 1122"/>
                <a:gd name="T44" fmla="*/ 1 w 2934"/>
                <a:gd name="T45" fmla="*/ 0 h 1122"/>
                <a:gd name="T46" fmla="*/ 0 w 2934"/>
                <a:gd name="T47" fmla="*/ 0 h 1122"/>
                <a:gd name="T48" fmla="*/ 0 w 2934"/>
                <a:gd name="T49" fmla="*/ 0 h 11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34"/>
                <a:gd name="T76" fmla="*/ 0 h 1122"/>
                <a:gd name="T77" fmla="*/ 2934 w 2934"/>
                <a:gd name="T78" fmla="*/ 1122 h 11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34" h="1122">
                  <a:moveTo>
                    <a:pt x="44" y="44"/>
                  </a:moveTo>
                  <a:lnTo>
                    <a:pt x="34" y="103"/>
                  </a:lnTo>
                  <a:lnTo>
                    <a:pt x="0" y="183"/>
                  </a:lnTo>
                  <a:lnTo>
                    <a:pt x="93" y="238"/>
                  </a:lnTo>
                  <a:lnTo>
                    <a:pt x="163" y="332"/>
                  </a:lnTo>
                  <a:lnTo>
                    <a:pt x="490" y="298"/>
                  </a:lnTo>
                  <a:lnTo>
                    <a:pt x="2330" y="581"/>
                  </a:lnTo>
                  <a:lnTo>
                    <a:pt x="2464" y="982"/>
                  </a:lnTo>
                  <a:lnTo>
                    <a:pt x="2602" y="1012"/>
                  </a:lnTo>
                  <a:lnTo>
                    <a:pt x="2703" y="938"/>
                  </a:lnTo>
                  <a:lnTo>
                    <a:pt x="2777" y="1122"/>
                  </a:lnTo>
                  <a:lnTo>
                    <a:pt x="2831" y="978"/>
                  </a:lnTo>
                  <a:lnTo>
                    <a:pt x="2934" y="834"/>
                  </a:lnTo>
                  <a:lnTo>
                    <a:pt x="2817" y="750"/>
                  </a:lnTo>
                  <a:lnTo>
                    <a:pt x="2722" y="704"/>
                  </a:lnTo>
                  <a:lnTo>
                    <a:pt x="2642" y="461"/>
                  </a:lnTo>
                  <a:lnTo>
                    <a:pt x="2454" y="228"/>
                  </a:lnTo>
                  <a:lnTo>
                    <a:pt x="2241" y="78"/>
                  </a:lnTo>
                  <a:lnTo>
                    <a:pt x="1606" y="74"/>
                  </a:lnTo>
                  <a:lnTo>
                    <a:pt x="1268" y="84"/>
                  </a:lnTo>
                  <a:lnTo>
                    <a:pt x="440" y="0"/>
                  </a:lnTo>
                  <a:lnTo>
                    <a:pt x="312" y="34"/>
                  </a:lnTo>
                  <a:lnTo>
                    <a:pt x="252" y="69"/>
                  </a:lnTo>
                  <a:lnTo>
                    <a:pt x="44" y="44"/>
                  </a:lnTo>
                  <a:close/>
                </a:path>
              </a:pathLst>
            </a:custGeom>
            <a:solidFill>
              <a:srgbClr val="FFB2B2"/>
            </a:solidFill>
            <a:ln w="9525">
              <a:noFill/>
              <a:round/>
            </a:ln>
          </p:spPr>
          <p:txBody>
            <a:bodyPr/>
            <a:lstStyle/>
            <a:p>
              <a:endParaRPr lang="zh-CN" altLang="en-US"/>
            </a:p>
          </p:txBody>
        </p:sp>
        <p:sp>
          <p:nvSpPr>
            <p:cNvPr id="1055" name="Freeform 28"/>
            <p:cNvSpPr/>
            <p:nvPr/>
          </p:nvSpPr>
          <p:spPr bwMode="auto">
            <a:xfrm>
              <a:off x="713" y="2899"/>
              <a:ext cx="911" cy="326"/>
            </a:xfrm>
            <a:custGeom>
              <a:avLst/>
              <a:gdLst>
                <a:gd name="T0" fmla="*/ 0 w 2734"/>
                <a:gd name="T1" fmla="*/ 1 h 978"/>
                <a:gd name="T2" fmla="*/ 0 w 2734"/>
                <a:gd name="T3" fmla="*/ 0 h 978"/>
                <a:gd name="T4" fmla="*/ 0 w 2734"/>
                <a:gd name="T5" fmla="*/ 0 h 978"/>
                <a:gd name="T6" fmla="*/ 1 w 2734"/>
                <a:gd name="T7" fmla="*/ 0 h 978"/>
                <a:gd name="T8" fmla="*/ 2 w 2734"/>
                <a:gd name="T9" fmla="*/ 0 h 978"/>
                <a:gd name="T10" fmla="*/ 3 w 2734"/>
                <a:gd name="T11" fmla="*/ 0 h 978"/>
                <a:gd name="T12" fmla="*/ 6 w 2734"/>
                <a:gd name="T13" fmla="*/ 0 h 978"/>
                <a:gd name="T14" fmla="*/ 9 w 2734"/>
                <a:gd name="T15" fmla="*/ 1 h 978"/>
                <a:gd name="T16" fmla="*/ 9 w 2734"/>
                <a:gd name="T17" fmla="*/ 1 h 978"/>
                <a:gd name="T18" fmla="*/ 10 w 2734"/>
                <a:gd name="T19" fmla="*/ 2 h 978"/>
                <a:gd name="T20" fmla="*/ 10 w 2734"/>
                <a:gd name="T21" fmla="*/ 1 h 978"/>
                <a:gd name="T22" fmla="*/ 11 w 2734"/>
                <a:gd name="T23" fmla="*/ 2 h 978"/>
                <a:gd name="T24" fmla="*/ 11 w 2734"/>
                <a:gd name="T25" fmla="*/ 3 h 978"/>
                <a:gd name="T26" fmla="*/ 11 w 2734"/>
                <a:gd name="T27" fmla="*/ 3 h 978"/>
                <a:gd name="T28" fmla="*/ 11 w 2734"/>
                <a:gd name="T29" fmla="*/ 3 h 978"/>
                <a:gd name="T30" fmla="*/ 11 w 2734"/>
                <a:gd name="T31" fmla="*/ 3 h 978"/>
                <a:gd name="T32" fmla="*/ 11 w 2734"/>
                <a:gd name="T33" fmla="*/ 3 h 978"/>
                <a:gd name="T34" fmla="*/ 11 w 2734"/>
                <a:gd name="T35" fmla="*/ 4 h 978"/>
                <a:gd name="T36" fmla="*/ 11 w 2734"/>
                <a:gd name="T37" fmla="*/ 4 h 978"/>
                <a:gd name="T38" fmla="*/ 11 w 2734"/>
                <a:gd name="T39" fmla="*/ 3 h 978"/>
                <a:gd name="T40" fmla="*/ 10 w 2734"/>
                <a:gd name="T41" fmla="*/ 4 h 978"/>
                <a:gd name="T42" fmla="*/ 10 w 2734"/>
                <a:gd name="T43" fmla="*/ 4 h 978"/>
                <a:gd name="T44" fmla="*/ 9 w 2734"/>
                <a:gd name="T45" fmla="*/ 2 h 978"/>
                <a:gd name="T46" fmla="*/ 3 w 2734"/>
                <a:gd name="T47" fmla="*/ 1 h 978"/>
                <a:gd name="T48" fmla="*/ 0 w 2734"/>
                <a:gd name="T49" fmla="*/ 1 h 978"/>
                <a:gd name="T50" fmla="*/ 0 w 2734"/>
                <a:gd name="T51" fmla="*/ 1 h 978"/>
                <a:gd name="T52" fmla="*/ 0 w 2734"/>
                <a:gd name="T53" fmla="*/ 1 h 9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34"/>
                <a:gd name="T82" fmla="*/ 0 h 978"/>
                <a:gd name="T83" fmla="*/ 2734 w 2734"/>
                <a:gd name="T84" fmla="*/ 978 h 9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34" h="978">
                  <a:moveTo>
                    <a:pt x="30" y="134"/>
                  </a:moveTo>
                  <a:lnTo>
                    <a:pt x="0" y="79"/>
                  </a:lnTo>
                  <a:lnTo>
                    <a:pt x="100" y="0"/>
                  </a:lnTo>
                  <a:lnTo>
                    <a:pt x="134" y="43"/>
                  </a:lnTo>
                  <a:lnTo>
                    <a:pt x="398" y="59"/>
                  </a:lnTo>
                  <a:lnTo>
                    <a:pt x="770" y="49"/>
                  </a:lnTo>
                  <a:lnTo>
                    <a:pt x="1518" y="108"/>
                  </a:lnTo>
                  <a:lnTo>
                    <a:pt x="2178" y="163"/>
                  </a:lnTo>
                  <a:lnTo>
                    <a:pt x="2271" y="218"/>
                  </a:lnTo>
                  <a:lnTo>
                    <a:pt x="2412" y="377"/>
                  </a:lnTo>
                  <a:lnTo>
                    <a:pt x="2486" y="288"/>
                  </a:lnTo>
                  <a:lnTo>
                    <a:pt x="2594" y="501"/>
                  </a:lnTo>
                  <a:lnTo>
                    <a:pt x="2575" y="615"/>
                  </a:lnTo>
                  <a:lnTo>
                    <a:pt x="2664" y="721"/>
                  </a:lnTo>
                  <a:lnTo>
                    <a:pt x="2693" y="689"/>
                  </a:lnTo>
                  <a:lnTo>
                    <a:pt x="2734" y="729"/>
                  </a:lnTo>
                  <a:lnTo>
                    <a:pt x="2704" y="818"/>
                  </a:lnTo>
                  <a:lnTo>
                    <a:pt x="2704" y="894"/>
                  </a:lnTo>
                  <a:lnTo>
                    <a:pt x="2679" y="978"/>
                  </a:lnTo>
                  <a:lnTo>
                    <a:pt x="2600" y="804"/>
                  </a:lnTo>
                  <a:lnTo>
                    <a:pt x="2529" y="864"/>
                  </a:lnTo>
                  <a:lnTo>
                    <a:pt x="2391" y="894"/>
                  </a:lnTo>
                  <a:lnTo>
                    <a:pt x="2173" y="446"/>
                  </a:lnTo>
                  <a:lnTo>
                    <a:pt x="730" y="197"/>
                  </a:lnTo>
                  <a:lnTo>
                    <a:pt x="55" y="203"/>
                  </a:lnTo>
                  <a:lnTo>
                    <a:pt x="30" y="134"/>
                  </a:lnTo>
                  <a:close/>
                </a:path>
              </a:pathLst>
            </a:custGeom>
            <a:solidFill>
              <a:srgbClr val="CC8080"/>
            </a:solidFill>
            <a:ln w="9525">
              <a:noFill/>
              <a:round/>
            </a:ln>
          </p:spPr>
          <p:txBody>
            <a:bodyPr/>
            <a:lstStyle/>
            <a:p>
              <a:endParaRPr lang="zh-CN" altLang="en-US"/>
            </a:p>
          </p:txBody>
        </p:sp>
        <p:sp>
          <p:nvSpPr>
            <p:cNvPr id="1056" name="Freeform 29"/>
            <p:cNvSpPr/>
            <p:nvPr/>
          </p:nvSpPr>
          <p:spPr bwMode="auto">
            <a:xfrm>
              <a:off x="624" y="2872"/>
              <a:ext cx="110" cy="79"/>
            </a:xfrm>
            <a:custGeom>
              <a:avLst/>
              <a:gdLst>
                <a:gd name="T0" fmla="*/ 0 w 332"/>
                <a:gd name="T1" fmla="*/ 0 h 237"/>
                <a:gd name="T2" fmla="*/ 0 w 332"/>
                <a:gd name="T3" fmla="*/ 0 h 237"/>
                <a:gd name="T4" fmla="*/ 0 w 332"/>
                <a:gd name="T5" fmla="*/ 1 h 237"/>
                <a:gd name="T6" fmla="*/ 0 w 332"/>
                <a:gd name="T7" fmla="*/ 1 h 237"/>
                <a:gd name="T8" fmla="*/ 1 w 332"/>
                <a:gd name="T9" fmla="*/ 1 h 237"/>
                <a:gd name="T10" fmla="*/ 1 w 332"/>
                <a:gd name="T11" fmla="*/ 1 h 237"/>
                <a:gd name="T12" fmla="*/ 1 w 332"/>
                <a:gd name="T13" fmla="*/ 0 h 237"/>
                <a:gd name="T14" fmla="*/ 1 w 332"/>
                <a:gd name="T15" fmla="*/ 0 h 237"/>
                <a:gd name="T16" fmla="*/ 1 w 332"/>
                <a:gd name="T17" fmla="*/ 0 h 237"/>
                <a:gd name="T18" fmla="*/ 1 w 332"/>
                <a:gd name="T19" fmla="*/ 0 h 237"/>
                <a:gd name="T20" fmla="*/ 1 w 332"/>
                <a:gd name="T21" fmla="*/ 0 h 237"/>
                <a:gd name="T22" fmla="*/ 1 w 332"/>
                <a:gd name="T23" fmla="*/ 0 h 237"/>
                <a:gd name="T24" fmla="*/ 1 w 332"/>
                <a:gd name="T25" fmla="*/ 1 h 237"/>
                <a:gd name="T26" fmla="*/ 0 w 332"/>
                <a:gd name="T27" fmla="*/ 0 h 237"/>
                <a:gd name="T28" fmla="*/ 0 w 332"/>
                <a:gd name="T29" fmla="*/ 0 h 237"/>
                <a:gd name="T30" fmla="*/ 0 w 332"/>
                <a:gd name="T31" fmla="*/ 0 h 2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2"/>
                <a:gd name="T49" fmla="*/ 0 h 237"/>
                <a:gd name="T50" fmla="*/ 332 w 332"/>
                <a:gd name="T51" fmla="*/ 237 h 2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2" h="237">
                  <a:moveTo>
                    <a:pt x="80" y="25"/>
                  </a:moveTo>
                  <a:lnTo>
                    <a:pt x="0" y="64"/>
                  </a:lnTo>
                  <a:lnTo>
                    <a:pt x="0" y="133"/>
                  </a:lnTo>
                  <a:lnTo>
                    <a:pt x="55" y="199"/>
                  </a:lnTo>
                  <a:lnTo>
                    <a:pt x="144" y="224"/>
                  </a:lnTo>
                  <a:lnTo>
                    <a:pt x="254" y="237"/>
                  </a:lnTo>
                  <a:lnTo>
                    <a:pt x="332" y="70"/>
                  </a:lnTo>
                  <a:lnTo>
                    <a:pt x="288" y="0"/>
                  </a:lnTo>
                  <a:lnTo>
                    <a:pt x="174" y="0"/>
                  </a:lnTo>
                  <a:lnTo>
                    <a:pt x="144" y="19"/>
                  </a:lnTo>
                  <a:lnTo>
                    <a:pt x="203" y="45"/>
                  </a:lnTo>
                  <a:lnTo>
                    <a:pt x="184" y="99"/>
                  </a:lnTo>
                  <a:lnTo>
                    <a:pt x="144" y="123"/>
                  </a:lnTo>
                  <a:lnTo>
                    <a:pt x="70" y="93"/>
                  </a:lnTo>
                  <a:lnTo>
                    <a:pt x="80" y="25"/>
                  </a:lnTo>
                  <a:close/>
                </a:path>
              </a:pathLst>
            </a:custGeom>
            <a:solidFill>
              <a:srgbClr val="CC8080"/>
            </a:solidFill>
            <a:ln w="9525">
              <a:noFill/>
              <a:round/>
            </a:ln>
          </p:spPr>
          <p:txBody>
            <a:bodyPr/>
            <a:lstStyle/>
            <a:p>
              <a:endParaRPr lang="zh-CN" altLang="en-US"/>
            </a:p>
          </p:txBody>
        </p:sp>
        <p:sp>
          <p:nvSpPr>
            <p:cNvPr id="1057" name="Freeform 30"/>
            <p:cNvSpPr/>
            <p:nvPr/>
          </p:nvSpPr>
          <p:spPr bwMode="auto">
            <a:xfrm>
              <a:off x="489" y="2951"/>
              <a:ext cx="1066" cy="996"/>
            </a:xfrm>
            <a:custGeom>
              <a:avLst/>
              <a:gdLst>
                <a:gd name="T0" fmla="*/ 2 w 3199"/>
                <a:gd name="T1" fmla="*/ 1 h 2988"/>
                <a:gd name="T2" fmla="*/ 2 w 3199"/>
                <a:gd name="T3" fmla="*/ 0 h 2988"/>
                <a:gd name="T4" fmla="*/ 5 w 3199"/>
                <a:gd name="T5" fmla="*/ 0 h 2988"/>
                <a:gd name="T6" fmla="*/ 9 w 3199"/>
                <a:gd name="T7" fmla="*/ 0 h 2988"/>
                <a:gd name="T8" fmla="*/ 11 w 3199"/>
                <a:gd name="T9" fmla="*/ 0 h 2988"/>
                <a:gd name="T10" fmla="*/ 12 w 3199"/>
                <a:gd name="T11" fmla="*/ 1 h 2988"/>
                <a:gd name="T12" fmla="*/ 12 w 3199"/>
                <a:gd name="T13" fmla="*/ 4 h 2988"/>
                <a:gd name="T14" fmla="*/ 12 w 3199"/>
                <a:gd name="T15" fmla="*/ 5 h 2988"/>
                <a:gd name="T16" fmla="*/ 13 w 3199"/>
                <a:gd name="T17" fmla="*/ 6 h 2988"/>
                <a:gd name="T18" fmla="*/ 12 w 3199"/>
                <a:gd name="T19" fmla="*/ 9 h 2988"/>
                <a:gd name="T20" fmla="*/ 10 w 3199"/>
                <a:gd name="T21" fmla="*/ 9 h 2988"/>
                <a:gd name="T22" fmla="*/ 11 w 3199"/>
                <a:gd name="T23" fmla="*/ 10 h 2988"/>
                <a:gd name="T24" fmla="*/ 13 w 3199"/>
                <a:gd name="T25" fmla="*/ 10 h 2988"/>
                <a:gd name="T26" fmla="*/ 13 w 3199"/>
                <a:gd name="T27" fmla="*/ 12 h 2988"/>
                <a:gd name="T28" fmla="*/ 1 w 3199"/>
                <a:gd name="T29" fmla="*/ 12 h 2988"/>
                <a:gd name="T30" fmla="*/ 0 w 3199"/>
                <a:gd name="T31" fmla="*/ 11 h 2988"/>
                <a:gd name="T32" fmla="*/ 0 w 3199"/>
                <a:gd name="T33" fmla="*/ 11 h 2988"/>
                <a:gd name="T34" fmla="*/ 2 w 3199"/>
                <a:gd name="T35" fmla="*/ 10 h 2988"/>
                <a:gd name="T36" fmla="*/ 4 w 3199"/>
                <a:gd name="T37" fmla="*/ 10 h 2988"/>
                <a:gd name="T38" fmla="*/ 5 w 3199"/>
                <a:gd name="T39" fmla="*/ 9 h 2988"/>
                <a:gd name="T40" fmla="*/ 5 w 3199"/>
                <a:gd name="T41" fmla="*/ 9 h 2988"/>
                <a:gd name="T42" fmla="*/ 3 w 3199"/>
                <a:gd name="T43" fmla="*/ 8 h 2988"/>
                <a:gd name="T44" fmla="*/ 3 w 3199"/>
                <a:gd name="T45" fmla="*/ 5 h 2988"/>
                <a:gd name="T46" fmla="*/ 2 w 3199"/>
                <a:gd name="T47" fmla="*/ 1 h 2988"/>
                <a:gd name="T48" fmla="*/ 2 w 3199"/>
                <a:gd name="T49" fmla="*/ 1 h 29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99"/>
                <a:gd name="T76" fmla="*/ 0 h 2988"/>
                <a:gd name="T77" fmla="*/ 3199 w 3199"/>
                <a:gd name="T78" fmla="*/ 2988 h 29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99" h="2988">
                  <a:moveTo>
                    <a:pt x="512" y="152"/>
                  </a:moveTo>
                  <a:lnTo>
                    <a:pt x="598" y="95"/>
                  </a:lnTo>
                  <a:lnTo>
                    <a:pt x="1109" y="0"/>
                  </a:lnTo>
                  <a:lnTo>
                    <a:pt x="2176" y="0"/>
                  </a:lnTo>
                  <a:lnTo>
                    <a:pt x="2659" y="87"/>
                  </a:lnTo>
                  <a:lnTo>
                    <a:pt x="3012" y="289"/>
                  </a:lnTo>
                  <a:lnTo>
                    <a:pt x="3020" y="931"/>
                  </a:lnTo>
                  <a:lnTo>
                    <a:pt x="2919" y="1235"/>
                  </a:lnTo>
                  <a:lnTo>
                    <a:pt x="3040" y="1457"/>
                  </a:lnTo>
                  <a:lnTo>
                    <a:pt x="2818" y="2171"/>
                  </a:lnTo>
                  <a:lnTo>
                    <a:pt x="2544" y="2280"/>
                  </a:lnTo>
                  <a:lnTo>
                    <a:pt x="2738" y="2403"/>
                  </a:lnTo>
                  <a:lnTo>
                    <a:pt x="3199" y="2498"/>
                  </a:lnTo>
                  <a:lnTo>
                    <a:pt x="3098" y="2988"/>
                  </a:lnTo>
                  <a:lnTo>
                    <a:pt x="187" y="2828"/>
                  </a:lnTo>
                  <a:lnTo>
                    <a:pt x="0" y="2714"/>
                  </a:lnTo>
                  <a:lnTo>
                    <a:pt x="43" y="2627"/>
                  </a:lnTo>
                  <a:lnTo>
                    <a:pt x="577" y="2324"/>
                  </a:lnTo>
                  <a:lnTo>
                    <a:pt x="945" y="2332"/>
                  </a:lnTo>
                  <a:lnTo>
                    <a:pt x="1109" y="2280"/>
                  </a:lnTo>
                  <a:lnTo>
                    <a:pt x="1154" y="2216"/>
                  </a:lnTo>
                  <a:lnTo>
                    <a:pt x="822" y="2065"/>
                  </a:lnTo>
                  <a:lnTo>
                    <a:pt x="648" y="1183"/>
                  </a:lnTo>
                  <a:lnTo>
                    <a:pt x="512" y="152"/>
                  </a:lnTo>
                  <a:close/>
                </a:path>
              </a:pathLst>
            </a:custGeom>
            <a:solidFill>
              <a:srgbClr val="FFE5E5"/>
            </a:solidFill>
            <a:ln w="9525">
              <a:noFill/>
              <a:round/>
            </a:ln>
          </p:spPr>
          <p:txBody>
            <a:bodyPr/>
            <a:lstStyle/>
            <a:p>
              <a:endParaRPr lang="zh-CN" altLang="en-US"/>
            </a:p>
          </p:txBody>
        </p:sp>
        <p:sp>
          <p:nvSpPr>
            <p:cNvPr id="1058" name="Freeform 31"/>
            <p:cNvSpPr/>
            <p:nvPr/>
          </p:nvSpPr>
          <p:spPr bwMode="auto">
            <a:xfrm>
              <a:off x="763" y="3008"/>
              <a:ext cx="585" cy="575"/>
            </a:xfrm>
            <a:custGeom>
              <a:avLst/>
              <a:gdLst>
                <a:gd name="T0" fmla="*/ 0 w 1757"/>
                <a:gd name="T1" fmla="*/ 2 h 1724"/>
                <a:gd name="T2" fmla="*/ 1 w 1757"/>
                <a:gd name="T3" fmla="*/ 1 h 1724"/>
                <a:gd name="T4" fmla="*/ 2 w 1757"/>
                <a:gd name="T5" fmla="*/ 0 h 1724"/>
                <a:gd name="T6" fmla="*/ 3 w 1757"/>
                <a:gd name="T7" fmla="*/ 0 h 1724"/>
                <a:gd name="T8" fmla="*/ 4 w 1757"/>
                <a:gd name="T9" fmla="*/ 0 h 1724"/>
                <a:gd name="T10" fmla="*/ 6 w 1757"/>
                <a:gd name="T11" fmla="*/ 0 h 1724"/>
                <a:gd name="T12" fmla="*/ 6 w 1757"/>
                <a:gd name="T13" fmla="*/ 1 h 1724"/>
                <a:gd name="T14" fmla="*/ 7 w 1757"/>
                <a:gd name="T15" fmla="*/ 1 h 1724"/>
                <a:gd name="T16" fmla="*/ 7 w 1757"/>
                <a:gd name="T17" fmla="*/ 2 h 1724"/>
                <a:gd name="T18" fmla="*/ 7 w 1757"/>
                <a:gd name="T19" fmla="*/ 4 h 1724"/>
                <a:gd name="T20" fmla="*/ 7 w 1757"/>
                <a:gd name="T21" fmla="*/ 5 h 1724"/>
                <a:gd name="T22" fmla="*/ 6 w 1757"/>
                <a:gd name="T23" fmla="*/ 6 h 1724"/>
                <a:gd name="T24" fmla="*/ 6 w 1757"/>
                <a:gd name="T25" fmla="*/ 7 h 1724"/>
                <a:gd name="T26" fmla="*/ 5 w 1757"/>
                <a:gd name="T27" fmla="*/ 7 h 1724"/>
                <a:gd name="T28" fmla="*/ 3 w 1757"/>
                <a:gd name="T29" fmla="*/ 7 h 1724"/>
                <a:gd name="T30" fmla="*/ 1 w 1757"/>
                <a:gd name="T31" fmla="*/ 7 h 1724"/>
                <a:gd name="T32" fmla="*/ 0 w 1757"/>
                <a:gd name="T33" fmla="*/ 6 h 1724"/>
                <a:gd name="T34" fmla="*/ 0 w 1757"/>
                <a:gd name="T35" fmla="*/ 5 h 1724"/>
                <a:gd name="T36" fmla="*/ 0 w 1757"/>
                <a:gd name="T37" fmla="*/ 3 h 1724"/>
                <a:gd name="T38" fmla="*/ 0 w 1757"/>
                <a:gd name="T39" fmla="*/ 3 h 1724"/>
                <a:gd name="T40" fmla="*/ 0 w 1757"/>
                <a:gd name="T41" fmla="*/ 2 h 1724"/>
                <a:gd name="T42" fmla="*/ 0 w 1757"/>
                <a:gd name="T43" fmla="*/ 2 h 17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57"/>
                <a:gd name="T67" fmla="*/ 0 h 1724"/>
                <a:gd name="T68" fmla="*/ 1757 w 1757"/>
                <a:gd name="T69" fmla="*/ 1724 h 17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57" h="1724">
                  <a:moveTo>
                    <a:pt x="20" y="397"/>
                  </a:moveTo>
                  <a:lnTo>
                    <a:pt x="180" y="153"/>
                  </a:lnTo>
                  <a:lnTo>
                    <a:pt x="440" y="51"/>
                  </a:lnTo>
                  <a:lnTo>
                    <a:pt x="705" y="8"/>
                  </a:lnTo>
                  <a:lnTo>
                    <a:pt x="1058" y="0"/>
                  </a:lnTo>
                  <a:lnTo>
                    <a:pt x="1382" y="58"/>
                  </a:lnTo>
                  <a:lnTo>
                    <a:pt x="1541" y="144"/>
                  </a:lnTo>
                  <a:lnTo>
                    <a:pt x="1649" y="231"/>
                  </a:lnTo>
                  <a:lnTo>
                    <a:pt x="1757" y="491"/>
                  </a:lnTo>
                  <a:lnTo>
                    <a:pt x="1621" y="996"/>
                  </a:lnTo>
                  <a:lnTo>
                    <a:pt x="1606" y="1241"/>
                  </a:lnTo>
                  <a:lnTo>
                    <a:pt x="1541" y="1523"/>
                  </a:lnTo>
                  <a:lnTo>
                    <a:pt x="1434" y="1668"/>
                  </a:lnTo>
                  <a:lnTo>
                    <a:pt x="1196" y="1718"/>
                  </a:lnTo>
                  <a:lnTo>
                    <a:pt x="684" y="1724"/>
                  </a:lnTo>
                  <a:lnTo>
                    <a:pt x="317" y="1660"/>
                  </a:lnTo>
                  <a:lnTo>
                    <a:pt x="115" y="1494"/>
                  </a:lnTo>
                  <a:lnTo>
                    <a:pt x="65" y="1299"/>
                  </a:lnTo>
                  <a:lnTo>
                    <a:pt x="65" y="845"/>
                  </a:lnTo>
                  <a:lnTo>
                    <a:pt x="0" y="692"/>
                  </a:lnTo>
                  <a:lnTo>
                    <a:pt x="20" y="397"/>
                  </a:lnTo>
                  <a:close/>
                </a:path>
              </a:pathLst>
            </a:custGeom>
            <a:solidFill>
              <a:srgbClr val="DFFBF0"/>
            </a:solidFill>
            <a:ln w="9525">
              <a:noFill/>
              <a:round/>
            </a:ln>
          </p:spPr>
          <p:txBody>
            <a:bodyPr/>
            <a:lstStyle/>
            <a:p>
              <a:endParaRPr lang="zh-CN" altLang="en-US"/>
            </a:p>
          </p:txBody>
        </p:sp>
        <p:sp>
          <p:nvSpPr>
            <p:cNvPr id="1059" name="Freeform 32"/>
            <p:cNvSpPr/>
            <p:nvPr/>
          </p:nvSpPr>
          <p:spPr bwMode="auto">
            <a:xfrm>
              <a:off x="438" y="3229"/>
              <a:ext cx="462" cy="251"/>
            </a:xfrm>
            <a:custGeom>
              <a:avLst/>
              <a:gdLst>
                <a:gd name="T0" fmla="*/ 0 w 1386"/>
                <a:gd name="T1" fmla="*/ 1 h 753"/>
                <a:gd name="T2" fmla="*/ 0 w 1386"/>
                <a:gd name="T3" fmla="*/ 0 h 753"/>
                <a:gd name="T4" fmla="*/ 1 w 1386"/>
                <a:gd name="T5" fmla="*/ 0 h 753"/>
                <a:gd name="T6" fmla="*/ 1 w 1386"/>
                <a:gd name="T7" fmla="*/ 0 h 753"/>
                <a:gd name="T8" fmla="*/ 2 w 1386"/>
                <a:gd name="T9" fmla="*/ 0 h 753"/>
                <a:gd name="T10" fmla="*/ 2 w 1386"/>
                <a:gd name="T11" fmla="*/ 0 h 753"/>
                <a:gd name="T12" fmla="*/ 2 w 1386"/>
                <a:gd name="T13" fmla="*/ 1 h 753"/>
                <a:gd name="T14" fmla="*/ 6 w 1386"/>
                <a:gd name="T15" fmla="*/ 3 h 753"/>
                <a:gd name="T16" fmla="*/ 6 w 1386"/>
                <a:gd name="T17" fmla="*/ 3 h 753"/>
                <a:gd name="T18" fmla="*/ 2 w 1386"/>
                <a:gd name="T19" fmla="*/ 1 h 753"/>
                <a:gd name="T20" fmla="*/ 1 w 1386"/>
                <a:gd name="T21" fmla="*/ 2 h 753"/>
                <a:gd name="T22" fmla="*/ 0 w 1386"/>
                <a:gd name="T23" fmla="*/ 1 h 753"/>
                <a:gd name="T24" fmla="*/ 0 w 1386"/>
                <a:gd name="T25" fmla="*/ 1 h 753"/>
                <a:gd name="T26" fmla="*/ 0 w 1386"/>
                <a:gd name="T27" fmla="*/ 1 h 753"/>
                <a:gd name="T28" fmla="*/ 0 w 1386"/>
                <a:gd name="T29" fmla="*/ 1 h 7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86"/>
                <a:gd name="T46" fmla="*/ 0 h 753"/>
                <a:gd name="T47" fmla="*/ 1386 w 1386"/>
                <a:gd name="T48" fmla="*/ 753 h 7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86" h="753">
                  <a:moveTo>
                    <a:pt x="0" y="123"/>
                  </a:moveTo>
                  <a:lnTo>
                    <a:pt x="64" y="51"/>
                  </a:lnTo>
                  <a:lnTo>
                    <a:pt x="194" y="0"/>
                  </a:lnTo>
                  <a:lnTo>
                    <a:pt x="320" y="0"/>
                  </a:lnTo>
                  <a:lnTo>
                    <a:pt x="454" y="46"/>
                  </a:lnTo>
                  <a:lnTo>
                    <a:pt x="479" y="104"/>
                  </a:lnTo>
                  <a:lnTo>
                    <a:pt x="486" y="202"/>
                  </a:lnTo>
                  <a:lnTo>
                    <a:pt x="1386" y="685"/>
                  </a:lnTo>
                  <a:lnTo>
                    <a:pt x="1348" y="753"/>
                  </a:lnTo>
                  <a:lnTo>
                    <a:pt x="386" y="353"/>
                  </a:lnTo>
                  <a:lnTo>
                    <a:pt x="260" y="386"/>
                  </a:lnTo>
                  <a:lnTo>
                    <a:pt x="40" y="310"/>
                  </a:lnTo>
                  <a:lnTo>
                    <a:pt x="6" y="209"/>
                  </a:lnTo>
                  <a:lnTo>
                    <a:pt x="0" y="123"/>
                  </a:lnTo>
                  <a:close/>
                </a:path>
              </a:pathLst>
            </a:custGeom>
            <a:solidFill>
              <a:srgbClr val="FFFFFF"/>
            </a:solidFill>
            <a:ln w="9525">
              <a:noFill/>
              <a:round/>
            </a:ln>
          </p:spPr>
          <p:txBody>
            <a:bodyPr/>
            <a:lstStyle/>
            <a:p>
              <a:endParaRPr lang="zh-CN" altLang="en-US"/>
            </a:p>
          </p:txBody>
        </p:sp>
        <p:sp>
          <p:nvSpPr>
            <p:cNvPr id="1060" name="Freeform 33"/>
            <p:cNvSpPr/>
            <p:nvPr/>
          </p:nvSpPr>
          <p:spPr bwMode="auto">
            <a:xfrm>
              <a:off x="452" y="3236"/>
              <a:ext cx="450" cy="246"/>
            </a:xfrm>
            <a:custGeom>
              <a:avLst/>
              <a:gdLst>
                <a:gd name="T0" fmla="*/ 0 w 1351"/>
                <a:gd name="T1" fmla="*/ 0 h 740"/>
                <a:gd name="T2" fmla="*/ 1 w 1351"/>
                <a:gd name="T3" fmla="*/ 0 h 740"/>
                <a:gd name="T4" fmla="*/ 1 w 1351"/>
                <a:gd name="T5" fmla="*/ 0 h 740"/>
                <a:gd name="T6" fmla="*/ 1 w 1351"/>
                <a:gd name="T7" fmla="*/ 0 h 740"/>
                <a:gd name="T8" fmla="*/ 1 w 1351"/>
                <a:gd name="T9" fmla="*/ 0 h 740"/>
                <a:gd name="T10" fmla="*/ 2 w 1351"/>
                <a:gd name="T11" fmla="*/ 0 h 740"/>
                <a:gd name="T12" fmla="*/ 2 w 1351"/>
                <a:gd name="T13" fmla="*/ 1 h 740"/>
                <a:gd name="T14" fmla="*/ 6 w 1351"/>
                <a:gd name="T15" fmla="*/ 3 h 740"/>
                <a:gd name="T16" fmla="*/ 5 w 1351"/>
                <a:gd name="T17" fmla="*/ 3 h 740"/>
                <a:gd name="T18" fmla="*/ 1 w 1351"/>
                <a:gd name="T19" fmla="*/ 1 h 740"/>
                <a:gd name="T20" fmla="*/ 1 w 1351"/>
                <a:gd name="T21" fmla="*/ 2 h 740"/>
                <a:gd name="T22" fmla="*/ 0 w 1351"/>
                <a:gd name="T23" fmla="*/ 1 h 740"/>
                <a:gd name="T24" fmla="*/ 0 w 1351"/>
                <a:gd name="T25" fmla="*/ 1 h 740"/>
                <a:gd name="T26" fmla="*/ 0 w 1351"/>
                <a:gd name="T27" fmla="*/ 0 h 740"/>
                <a:gd name="T28" fmla="*/ 0 w 1351"/>
                <a:gd name="T29" fmla="*/ 0 h 7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1"/>
                <a:gd name="T46" fmla="*/ 0 h 740"/>
                <a:gd name="T47" fmla="*/ 1351 w 1351"/>
                <a:gd name="T48" fmla="*/ 740 h 7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1" h="740">
                  <a:moveTo>
                    <a:pt x="24" y="68"/>
                  </a:moveTo>
                  <a:lnTo>
                    <a:pt x="137" y="15"/>
                  </a:lnTo>
                  <a:lnTo>
                    <a:pt x="147" y="119"/>
                  </a:lnTo>
                  <a:lnTo>
                    <a:pt x="248" y="102"/>
                  </a:lnTo>
                  <a:lnTo>
                    <a:pt x="260" y="0"/>
                  </a:lnTo>
                  <a:lnTo>
                    <a:pt x="389" y="58"/>
                  </a:lnTo>
                  <a:lnTo>
                    <a:pt x="424" y="199"/>
                  </a:lnTo>
                  <a:lnTo>
                    <a:pt x="1351" y="682"/>
                  </a:lnTo>
                  <a:lnTo>
                    <a:pt x="1308" y="740"/>
                  </a:lnTo>
                  <a:lnTo>
                    <a:pt x="350" y="348"/>
                  </a:lnTo>
                  <a:lnTo>
                    <a:pt x="224" y="377"/>
                  </a:lnTo>
                  <a:lnTo>
                    <a:pt x="46" y="304"/>
                  </a:lnTo>
                  <a:lnTo>
                    <a:pt x="0" y="228"/>
                  </a:lnTo>
                  <a:lnTo>
                    <a:pt x="24" y="68"/>
                  </a:lnTo>
                  <a:close/>
                </a:path>
              </a:pathLst>
            </a:custGeom>
            <a:solidFill>
              <a:srgbClr val="B2F0FF"/>
            </a:solidFill>
            <a:ln w="9525">
              <a:noFill/>
              <a:round/>
            </a:ln>
          </p:spPr>
          <p:txBody>
            <a:bodyPr/>
            <a:lstStyle/>
            <a:p>
              <a:endParaRPr lang="zh-CN" altLang="en-US"/>
            </a:p>
          </p:txBody>
        </p:sp>
        <p:sp>
          <p:nvSpPr>
            <p:cNvPr id="1061" name="Freeform 34"/>
            <p:cNvSpPr/>
            <p:nvPr/>
          </p:nvSpPr>
          <p:spPr bwMode="auto">
            <a:xfrm>
              <a:off x="799" y="3709"/>
              <a:ext cx="326" cy="31"/>
            </a:xfrm>
            <a:custGeom>
              <a:avLst/>
              <a:gdLst>
                <a:gd name="T0" fmla="*/ 0 w 980"/>
                <a:gd name="T1" fmla="*/ 0 h 93"/>
                <a:gd name="T2" fmla="*/ 4 w 980"/>
                <a:gd name="T3" fmla="*/ 0 h 93"/>
                <a:gd name="T4" fmla="*/ 3 w 980"/>
                <a:gd name="T5" fmla="*/ 0 h 93"/>
                <a:gd name="T6" fmla="*/ 1 w 980"/>
                <a:gd name="T7" fmla="*/ 0 h 93"/>
                <a:gd name="T8" fmla="*/ 0 w 980"/>
                <a:gd name="T9" fmla="*/ 0 h 93"/>
                <a:gd name="T10" fmla="*/ 0 w 980"/>
                <a:gd name="T11" fmla="*/ 0 h 93"/>
                <a:gd name="T12" fmla="*/ 0 w 980"/>
                <a:gd name="T13" fmla="*/ 0 h 93"/>
                <a:gd name="T14" fmla="*/ 0 60000 65536"/>
                <a:gd name="T15" fmla="*/ 0 60000 65536"/>
                <a:gd name="T16" fmla="*/ 0 60000 65536"/>
                <a:gd name="T17" fmla="*/ 0 60000 65536"/>
                <a:gd name="T18" fmla="*/ 0 60000 65536"/>
                <a:gd name="T19" fmla="*/ 0 60000 65536"/>
                <a:gd name="T20" fmla="*/ 0 60000 65536"/>
                <a:gd name="T21" fmla="*/ 0 w 980"/>
                <a:gd name="T22" fmla="*/ 0 h 93"/>
                <a:gd name="T23" fmla="*/ 980 w 9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0" h="93">
                  <a:moveTo>
                    <a:pt x="15" y="86"/>
                  </a:moveTo>
                  <a:lnTo>
                    <a:pt x="980" y="93"/>
                  </a:lnTo>
                  <a:lnTo>
                    <a:pt x="742" y="6"/>
                  </a:lnTo>
                  <a:lnTo>
                    <a:pt x="209" y="0"/>
                  </a:lnTo>
                  <a:lnTo>
                    <a:pt x="0" y="35"/>
                  </a:lnTo>
                  <a:lnTo>
                    <a:pt x="15" y="86"/>
                  </a:lnTo>
                  <a:close/>
                </a:path>
              </a:pathLst>
            </a:custGeom>
            <a:solidFill>
              <a:srgbClr val="D1BABA"/>
            </a:solidFill>
            <a:ln w="9525">
              <a:noFill/>
              <a:round/>
            </a:ln>
          </p:spPr>
          <p:txBody>
            <a:bodyPr/>
            <a:lstStyle/>
            <a:p>
              <a:endParaRPr lang="zh-CN" altLang="en-US"/>
            </a:p>
          </p:txBody>
        </p:sp>
        <p:sp>
          <p:nvSpPr>
            <p:cNvPr id="1062" name="Freeform 35"/>
            <p:cNvSpPr/>
            <p:nvPr/>
          </p:nvSpPr>
          <p:spPr bwMode="auto">
            <a:xfrm>
              <a:off x="760" y="3028"/>
              <a:ext cx="740" cy="702"/>
            </a:xfrm>
            <a:custGeom>
              <a:avLst/>
              <a:gdLst>
                <a:gd name="T0" fmla="*/ 1 w 2219"/>
                <a:gd name="T1" fmla="*/ 6 h 2108"/>
                <a:gd name="T2" fmla="*/ 1 w 2219"/>
                <a:gd name="T3" fmla="*/ 7 h 2108"/>
                <a:gd name="T4" fmla="*/ 1 w 2219"/>
                <a:gd name="T5" fmla="*/ 7 h 2108"/>
                <a:gd name="T6" fmla="*/ 2 w 2219"/>
                <a:gd name="T7" fmla="*/ 7 h 2108"/>
                <a:gd name="T8" fmla="*/ 0 w 2219"/>
                <a:gd name="T9" fmla="*/ 7 h 2108"/>
                <a:gd name="T10" fmla="*/ 1 w 2219"/>
                <a:gd name="T11" fmla="*/ 8 h 2108"/>
                <a:gd name="T12" fmla="*/ 2 w 2219"/>
                <a:gd name="T13" fmla="*/ 8 h 2108"/>
                <a:gd name="T14" fmla="*/ 3 w 2219"/>
                <a:gd name="T15" fmla="*/ 8 h 2108"/>
                <a:gd name="T16" fmla="*/ 4 w 2219"/>
                <a:gd name="T17" fmla="*/ 8 h 2108"/>
                <a:gd name="T18" fmla="*/ 6 w 2219"/>
                <a:gd name="T19" fmla="*/ 9 h 2108"/>
                <a:gd name="T20" fmla="*/ 7 w 2219"/>
                <a:gd name="T21" fmla="*/ 9 h 2108"/>
                <a:gd name="T22" fmla="*/ 8 w 2219"/>
                <a:gd name="T23" fmla="*/ 8 h 2108"/>
                <a:gd name="T24" fmla="*/ 8 w 2219"/>
                <a:gd name="T25" fmla="*/ 8 h 2108"/>
                <a:gd name="T26" fmla="*/ 9 w 2219"/>
                <a:gd name="T27" fmla="*/ 5 h 2108"/>
                <a:gd name="T28" fmla="*/ 9 w 2219"/>
                <a:gd name="T29" fmla="*/ 4 h 2108"/>
                <a:gd name="T30" fmla="*/ 9 w 2219"/>
                <a:gd name="T31" fmla="*/ 3 h 2108"/>
                <a:gd name="T32" fmla="*/ 9 w 2219"/>
                <a:gd name="T33" fmla="*/ 0 h 2108"/>
                <a:gd name="T34" fmla="*/ 9 w 2219"/>
                <a:gd name="T35" fmla="*/ 1 h 2108"/>
                <a:gd name="T36" fmla="*/ 7 w 2219"/>
                <a:gd name="T37" fmla="*/ 6 h 2108"/>
                <a:gd name="T38" fmla="*/ 7 w 2219"/>
                <a:gd name="T39" fmla="*/ 6 h 2108"/>
                <a:gd name="T40" fmla="*/ 7 w 2219"/>
                <a:gd name="T41" fmla="*/ 5 h 2108"/>
                <a:gd name="T42" fmla="*/ 7 w 2219"/>
                <a:gd name="T43" fmla="*/ 4 h 2108"/>
                <a:gd name="T44" fmla="*/ 7 w 2219"/>
                <a:gd name="T45" fmla="*/ 5 h 2108"/>
                <a:gd name="T46" fmla="*/ 6 w 2219"/>
                <a:gd name="T47" fmla="*/ 6 h 2108"/>
                <a:gd name="T48" fmla="*/ 5 w 2219"/>
                <a:gd name="T49" fmla="*/ 7 h 2108"/>
                <a:gd name="T50" fmla="*/ 4 w 2219"/>
                <a:gd name="T51" fmla="*/ 7 h 2108"/>
                <a:gd name="T52" fmla="*/ 2 w 2219"/>
                <a:gd name="T53" fmla="*/ 7 h 2108"/>
                <a:gd name="T54" fmla="*/ 1 w 2219"/>
                <a:gd name="T55" fmla="*/ 7 h 2108"/>
                <a:gd name="T56" fmla="*/ 1 w 2219"/>
                <a:gd name="T57" fmla="*/ 6 h 2108"/>
                <a:gd name="T58" fmla="*/ 1 w 2219"/>
                <a:gd name="T59" fmla="*/ 6 h 2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19"/>
                <a:gd name="T91" fmla="*/ 0 h 2108"/>
                <a:gd name="T92" fmla="*/ 2219 w 2219"/>
                <a:gd name="T93" fmla="*/ 2108 h 2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19" h="2108">
                  <a:moveTo>
                    <a:pt x="166" y="1500"/>
                  </a:moveTo>
                  <a:lnTo>
                    <a:pt x="144" y="1617"/>
                  </a:lnTo>
                  <a:lnTo>
                    <a:pt x="209" y="1703"/>
                  </a:lnTo>
                  <a:lnTo>
                    <a:pt x="562" y="1797"/>
                  </a:lnTo>
                  <a:lnTo>
                    <a:pt x="0" y="1789"/>
                  </a:lnTo>
                  <a:lnTo>
                    <a:pt x="131" y="1883"/>
                  </a:lnTo>
                  <a:lnTo>
                    <a:pt x="439" y="2021"/>
                  </a:lnTo>
                  <a:lnTo>
                    <a:pt x="635" y="1963"/>
                  </a:lnTo>
                  <a:lnTo>
                    <a:pt x="1032" y="1978"/>
                  </a:lnTo>
                  <a:lnTo>
                    <a:pt x="1370" y="2108"/>
                  </a:lnTo>
                  <a:lnTo>
                    <a:pt x="1745" y="2093"/>
                  </a:lnTo>
                  <a:lnTo>
                    <a:pt x="1853" y="1992"/>
                  </a:lnTo>
                  <a:lnTo>
                    <a:pt x="2004" y="1940"/>
                  </a:lnTo>
                  <a:lnTo>
                    <a:pt x="2219" y="1235"/>
                  </a:lnTo>
                  <a:lnTo>
                    <a:pt x="2083" y="996"/>
                  </a:lnTo>
                  <a:lnTo>
                    <a:pt x="2206" y="686"/>
                  </a:lnTo>
                  <a:lnTo>
                    <a:pt x="2170" y="0"/>
                  </a:lnTo>
                  <a:lnTo>
                    <a:pt x="2090" y="311"/>
                  </a:lnTo>
                  <a:lnTo>
                    <a:pt x="1773" y="1408"/>
                  </a:lnTo>
                  <a:lnTo>
                    <a:pt x="1672" y="1522"/>
                  </a:lnTo>
                  <a:lnTo>
                    <a:pt x="1708" y="1321"/>
                  </a:lnTo>
                  <a:lnTo>
                    <a:pt x="1622" y="967"/>
                  </a:lnTo>
                  <a:lnTo>
                    <a:pt x="1594" y="1328"/>
                  </a:lnTo>
                  <a:lnTo>
                    <a:pt x="1478" y="1552"/>
                  </a:lnTo>
                  <a:lnTo>
                    <a:pt x="1319" y="1653"/>
                  </a:lnTo>
                  <a:lnTo>
                    <a:pt x="952" y="1660"/>
                  </a:lnTo>
                  <a:lnTo>
                    <a:pt x="556" y="1660"/>
                  </a:lnTo>
                  <a:lnTo>
                    <a:pt x="282" y="1595"/>
                  </a:lnTo>
                  <a:lnTo>
                    <a:pt x="166" y="1500"/>
                  </a:lnTo>
                  <a:close/>
                </a:path>
              </a:pathLst>
            </a:custGeom>
            <a:solidFill>
              <a:srgbClr val="D1BABA"/>
            </a:solidFill>
            <a:ln w="9525">
              <a:noFill/>
              <a:round/>
            </a:ln>
          </p:spPr>
          <p:txBody>
            <a:bodyPr/>
            <a:lstStyle/>
            <a:p>
              <a:endParaRPr lang="zh-CN" altLang="en-US"/>
            </a:p>
          </p:txBody>
        </p:sp>
        <p:sp>
          <p:nvSpPr>
            <p:cNvPr id="1063" name="Freeform 36"/>
            <p:cNvSpPr/>
            <p:nvPr/>
          </p:nvSpPr>
          <p:spPr bwMode="auto">
            <a:xfrm>
              <a:off x="498" y="3790"/>
              <a:ext cx="1052" cy="157"/>
            </a:xfrm>
            <a:custGeom>
              <a:avLst/>
              <a:gdLst>
                <a:gd name="T0" fmla="*/ 0 w 3155"/>
                <a:gd name="T1" fmla="*/ 1 h 470"/>
                <a:gd name="T2" fmla="*/ 12 w 3155"/>
                <a:gd name="T3" fmla="*/ 1 h 470"/>
                <a:gd name="T4" fmla="*/ 12 w 3155"/>
                <a:gd name="T5" fmla="*/ 1 h 470"/>
                <a:gd name="T6" fmla="*/ 13 w 3155"/>
                <a:gd name="T7" fmla="*/ 0 h 470"/>
                <a:gd name="T8" fmla="*/ 13 w 3155"/>
                <a:gd name="T9" fmla="*/ 2 h 470"/>
                <a:gd name="T10" fmla="*/ 12 w 3155"/>
                <a:gd name="T11" fmla="*/ 2 h 470"/>
                <a:gd name="T12" fmla="*/ 1 w 3155"/>
                <a:gd name="T13" fmla="*/ 1 h 470"/>
                <a:gd name="T14" fmla="*/ 0 w 3155"/>
                <a:gd name="T15" fmla="*/ 1 h 470"/>
                <a:gd name="T16" fmla="*/ 0 w 3155"/>
                <a:gd name="T17" fmla="*/ 1 h 470"/>
                <a:gd name="T18" fmla="*/ 0 w 3155"/>
                <a:gd name="T19" fmla="*/ 1 h 4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55"/>
                <a:gd name="T31" fmla="*/ 0 h 470"/>
                <a:gd name="T32" fmla="*/ 3155 w 3155"/>
                <a:gd name="T33" fmla="*/ 470 h 4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55" h="470">
                  <a:moveTo>
                    <a:pt x="20" y="166"/>
                  </a:moveTo>
                  <a:lnTo>
                    <a:pt x="2875" y="355"/>
                  </a:lnTo>
                  <a:lnTo>
                    <a:pt x="2875" y="267"/>
                  </a:lnTo>
                  <a:lnTo>
                    <a:pt x="3149" y="0"/>
                  </a:lnTo>
                  <a:lnTo>
                    <a:pt x="3155" y="441"/>
                  </a:lnTo>
                  <a:lnTo>
                    <a:pt x="2991" y="470"/>
                  </a:lnTo>
                  <a:lnTo>
                    <a:pt x="194" y="310"/>
                  </a:lnTo>
                  <a:lnTo>
                    <a:pt x="0" y="202"/>
                  </a:lnTo>
                  <a:lnTo>
                    <a:pt x="20" y="166"/>
                  </a:lnTo>
                  <a:close/>
                </a:path>
              </a:pathLst>
            </a:custGeom>
            <a:solidFill>
              <a:srgbClr val="D1BABA"/>
            </a:solidFill>
            <a:ln w="9525">
              <a:noFill/>
              <a:round/>
            </a:ln>
          </p:spPr>
          <p:txBody>
            <a:bodyPr/>
            <a:lstStyle/>
            <a:p>
              <a:endParaRPr lang="zh-CN" altLang="en-US"/>
            </a:p>
          </p:txBody>
        </p:sp>
        <p:sp>
          <p:nvSpPr>
            <p:cNvPr id="1064" name="Freeform 37"/>
            <p:cNvSpPr/>
            <p:nvPr/>
          </p:nvSpPr>
          <p:spPr bwMode="auto">
            <a:xfrm>
              <a:off x="828" y="3757"/>
              <a:ext cx="63" cy="31"/>
            </a:xfrm>
            <a:custGeom>
              <a:avLst/>
              <a:gdLst>
                <a:gd name="T0" fmla="*/ 0 w 188"/>
                <a:gd name="T1" fmla="*/ 0 h 93"/>
                <a:gd name="T2" fmla="*/ 0 w 188"/>
                <a:gd name="T3" fmla="*/ 0 h 93"/>
                <a:gd name="T4" fmla="*/ 0 w 188"/>
                <a:gd name="T5" fmla="*/ 0 h 93"/>
                <a:gd name="T6" fmla="*/ 1 w 188"/>
                <a:gd name="T7" fmla="*/ 0 h 93"/>
                <a:gd name="T8" fmla="*/ 0 w 188"/>
                <a:gd name="T9" fmla="*/ 0 h 93"/>
                <a:gd name="T10" fmla="*/ 0 w 188"/>
                <a:gd name="T11" fmla="*/ 0 h 93"/>
                <a:gd name="T12" fmla="*/ 0 60000 65536"/>
                <a:gd name="T13" fmla="*/ 0 60000 65536"/>
                <a:gd name="T14" fmla="*/ 0 60000 65536"/>
                <a:gd name="T15" fmla="*/ 0 60000 65536"/>
                <a:gd name="T16" fmla="*/ 0 60000 65536"/>
                <a:gd name="T17" fmla="*/ 0 60000 65536"/>
                <a:gd name="T18" fmla="*/ 0 w 188"/>
                <a:gd name="T19" fmla="*/ 0 h 93"/>
                <a:gd name="T20" fmla="*/ 188 w 188"/>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88" h="93">
                  <a:moveTo>
                    <a:pt x="98" y="0"/>
                  </a:moveTo>
                  <a:lnTo>
                    <a:pt x="4" y="47"/>
                  </a:lnTo>
                  <a:lnTo>
                    <a:pt x="0" y="90"/>
                  </a:lnTo>
                  <a:lnTo>
                    <a:pt x="188" y="93"/>
                  </a:lnTo>
                  <a:lnTo>
                    <a:pt x="98" y="0"/>
                  </a:lnTo>
                  <a:close/>
                </a:path>
              </a:pathLst>
            </a:custGeom>
            <a:solidFill>
              <a:srgbClr val="D1BABA"/>
            </a:solidFill>
            <a:ln w="9525">
              <a:noFill/>
              <a:round/>
            </a:ln>
          </p:spPr>
          <p:txBody>
            <a:bodyPr/>
            <a:lstStyle/>
            <a:p>
              <a:endParaRPr lang="zh-CN" altLang="en-US"/>
            </a:p>
          </p:txBody>
        </p:sp>
        <p:sp>
          <p:nvSpPr>
            <p:cNvPr id="1065" name="Freeform 38"/>
            <p:cNvSpPr/>
            <p:nvPr/>
          </p:nvSpPr>
          <p:spPr bwMode="auto">
            <a:xfrm>
              <a:off x="924" y="3762"/>
              <a:ext cx="60" cy="33"/>
            </a:xfrm>
            <a:custGeom>
              <a:avLst/>
              <a:gdLst>
                <a:gd name="T0" fmla="*/ 0 w 182"/>
                <a:gd name="T1" fmla="*/ 0 h 98"/>
                <a:gd name="T2" fmla="*/ 0 w 182"/>
                <a:gd name="T3" fmla="*/ 0 h 98"/>
                <a:gd name="T4" fmla="*/ 0 w 182"/>
                <a:gd name="T5" fmla="*/ 0 h 98"/>
                <a:gd name="T6" fmla="*/ 1 w 182"/>
                <a:gd name="T7" fmla="*/ 0 h 98"/>
                <a:gd name="T8" fmla="*/ 0 w 182"/>
                <a:gd name="T9" fmla="*/ 0 h 98"/>
                <a:gd name="T10" fmla="*/ 0 w 182"/>
                <a:gd name="T11" fmla="*/ 0 h 98"/>
                <a:gd name="T12" fmla="*/ 0 60000 65536"/>
                <a:gd name="T13" fmla="*/ 0 60000 65536"/>
                <a:gd name="T14" fmla="*/ 0 60000 65536"/>
                <a:gd name="T15" fmla="*/ 0 60000 65536"/>
                <a:gd name="T16" fmla="*/ 0 60000 65536"/>
                <a:gd name="T17" fmla="*/ 0 60000 65536"/>
                <a:gd name="T18" fmla="*/ 0 w 182"/>
                <a:gd name="T19" fmla="*/ 0 h 98"/>
                <a:gd name="T20" fmla="*/ 182 w 182"/>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182" h="98">
                  <a:moveTo>
                    <a:pt x="83" y="0"/>
                  </a:moveTo>
                  <a:lnTo>
                    <a:pt x="0" y="40"/>
                  </a:lnTo>
                  <a:lnTo>
                    <a:pt x="7" y="95"/>
                  </a:lnTo>
                  <a:lnTo>
                    <a:pt x="182" y="98"/>
                  </a:lnTo>
                  <a:lnTo>
                    <a:pt x="83" y="0"/>
                  </a:lnTo>
                  <a:close/>
                </a:path>
              </a:pathLst>
            </a:custGeom>
            <a:solidFill>
              <a:srgbClr val="D1BABA"/>
            </a:solidFill>
            <a:ln w="9525">
              <a:noFill/>
              <a:round/>
            </a:ln>
          </p:spPr>
          <p:txBody>
            <a:bodyPr/>
            <a:lstStyle/>
            <a:p>
              <a:endParaRPr lang="zh-CN" altLang="en-US"/>
            </a:p>
          </p:txBody>
        </p:sp>
        <p:sp>
          <p:nvSpPr>
            <p:cNvPr id="1066" name="Freeform 39"/>
            <p:cNvSpPr/>
            <p:nvPr/>
          </p:nvSpPr>
          <p:spPr bwMode="auto">
            <a:xfrm>
              <a:off x="1033" y="3765"/>
              <a:ext cx="53" cy="37"/>
            </a:xfrm>
            <a:custGeom>
              <a:avLst/>
              <a:gdLst>
                <a:gd name="T0" fmla="*/ 0 w 159"/>
                <a:gd name="T1" fmla="*/ 0 h 111"/>
                <a:gd name="T2" fmla="*/ 0 w 159"/>
                <a:gd name="T3" fmla="*/ 0 h 111"/>
                <a:gd name="T4" fmla="*/ 0 w 159"/>
                <a:gd name="T5" fmla="*/ 0 h 111"/>
                <a:gd name="T6" fmla="*/ 1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2"/>
                  </a:lnTo>
                  <a:lnTo>
                    <a:pt x="3" y="111"/>
                  </a:lnTo>
                  <a:lnTo>
                    <a:pt x="159" y="105"/>
                  </a:lnTo>
                  <a:lnTo>
                    <a:pt x="94" y="0"/>
                  </a:lnTo>
                  <a:close/>
                </a:path>
              </a:pathLst>
            </a:custGeom>
            <a:solidFill>
              <a:srgbClr val="D1BABA"/>
            </a:solidFill>
            <a:ln w="9525">
              <a:noFill/>
              <a:round/>
            </a:ln>
          </p:spPr>
          <p:txBody>
            <a:bodyPr/>
            <a:lstStyle/>
            <a:p>
              <a:endParaRPr lang="zh-CN" altLang="en-US"/>
            </a:p>
          </p:txBody>
        </p:sp>
        <p:sp>
          <p:nvSpPr>
            <p:cNvPr id="1067" name="Freeform 40"/>
            <p:cNvSpPr/>
            <p:nvPr/>
          </p:nvSpPr>
          <p:spPr bwMode="auto">
            <a:xfrm>
              <a:off x="1134" y="3770"/>
              <a:ext cx="43" cy="36"/>
            </a:xfrm>
            <a:custGeom>
              <a:avLst/>
              <a:gdLst>
                <a:gd name="T0" fmla="*/ 0 w 130"/>
                <a:gd name="T1" fmla="*/ 0 h 108"/>
                <a:gd name="T2" fmla="*/ 0 w 130"/>
                <a:gd name="T3" fmla="*/ 0 h 108"/>
                <a:gd name="T4" fmla="*/ 0 w 130"/>
                <a:gd name="T5" fmla="*/ 0 h 108"/>
                <a:gd name="T6" fmla="*/ 1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3"/>
                  </a:lnTo>
                  <a:lnTo>
                    <a:pt x="32" y="108"/>
                  </a:lnTo>
                  <a:lnTo>
                    <a:pt x="130" y="93"/>
                  </a:lnTo>
                  <a:lnTo>
                    <a:pt x="75" y="0"/>
                  </a:lnTo>
                  <a:close/>
                </a:path>
              </a:pathLst>
            </a:custGeom>
            <a:solidFill>
              <a:srgbClr val="D1BABA"/>
            </a:solidFill>
            <a:ln w="9525">
              <a:noFill/>
              <a:round/>
            </a:ln>
          </p:spPr>
          <p:txBody>
            <a:bodyPr/>
            <a:lstStyle/>
            <a:p>
              <a:endParaRPr lang="zh-CN" altLang="en-US"/>
            </a:p>
          </p:txBody>
        </p:sp>
        <p:sp>
          <p:nvSpPr>
            <p:cNvPr id="1068" name="Freeform 41"/>
            <p:cNvSpPr/>
            <p:nvPr/>
          </p:nvSpPr>
          <p:spPr bwMode="auto">
            <a:xfrm>
              <a:off x="1243" y="3779"/>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9"/>
                  </a:lnTo>
                  <a:lnTo>
                    <a:pt x="83" y="0"/>
                  </a:lnTo>
                  <a:close/>
                </a:path>
              </a:pathLst>
            </a:custGeom>
            <a:solidFill>
              <a:srgbClr val="D1BABA"/>
            </a:solidFill>
            <a:ln w="9525">
              <a:noFill/>
              <a:round/>
            </a:ln>
          </p:spPr>
          <p:txBody>
            <a:bodyPr/>
            <a:lstStyle/>
            <a:p>
              <a:endParaRPr lang="zh-CN" altLang="en-US"/>
            </a:p>
          </p:txBody>
        </p:sp>
        <p:sp>
          <p:nvSpPr>
            <p:cNvPr id="1069" name="Freeform 42"/>
            <p:cNvSpPr/>
            <p:nvPr/>
          </p:nvSpPr>
          <p:spPr bwMode="auto">
            <a:xfrm>
              <a:off x="967" y="3801"/>
              <a:ext cx="62" cy="32"/>
            </a:xfrm>
            <a:custGeom>
              <a:avLst/>
              <a:gdLst>
                <a:gd name="T0" fmla="*/ 0 w 188"/>
                <a:gd name="T1" fmla="*/ 0 h 94"/>
                <a:gd name="T2" fmla="*/ 0 w 188"/>
                <a:gd name="T3" fmla="*/ 0 h 94"/>
                <a:gd name="T4" fmla="*/ 0 w 188"/>
                <a:gd name="T5" fmla="*/ 0 h 94"/>
                <a:gd name="T6" fmla="*/ 1 w 188"/>
                <a:gd name="T7" fmla="*/ 0 h 94"/>
                <a:gd name="T8" fmla="*/ 0 w 188"/>
                <a:gd name="T9" fmla="*/ 0 h 94"/>
                <a:gd name="T10" fmla="*/ 0 w 188"/>
                <a:gd name="T11" fmla="*/ 0 h 94"/>
                <a:gd name="T12" fmla="*/ 0 60000 65536"/>
                <a:gd name="T13" fmla="*/ 0 60000 65536"/>
                <a:gd name="T14" fmla="*/ 0 60000 65536"/>
                <a:gd name="T15" fmla="*/ 0 60000 65536"/>
                <a:gd name="T16" fmla="*/ 0 60000 65536"/>
                <a:gd name="T17" fmla="*/ 0 60000 65536"/>
                <a:gd name="T18" fmla="*/ 0 w 188"/>
                <a:gd name="T19" fmla="*/ 0 h 94"/>
                <a:gd name="T20" fmla="*/ 188 w 18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188" h="94">
                  <a:moveTo>
                    <a:pt x="98" y="0"/>
                  </a:moveTo>
                  <a:lnTo>
                    <a:pt x="4" y="46"/>
                  </a:lnTo>
                  <a:lnTo>
                    <a:pt x="0" y="89"/>
                  </a:lnTo>
                  <a:lnTo>
                    <a:pt x="188" y="94"/>
                  </a:lnTo>
                  <a:lnTo>
                    <a:pt x="98" y="0"/>
                  </a:lnTo>
                  <a:close/>
                </a:path>
              </a:pathLst>
            </a:custGeom>
            <a:solidFill>
              <a:srgbClr val="D1BABA"/>
            </a:solidFill>
            <a:ln w="9525">
              <a:noFill/>
              <a:round/>
            </a:ln>
          </p:spPr>
          <p:txBody>
            <a:bodyPr/>
            <a:lstStyle/>
            <a:p>
              <a:endParaRPr lang="zh-CN" altLang="en-US"/>
            </a:p>
          </p:txBody>
        </p:sp>
        <p:sp>
          <p:nvSpPr>
            <p:cNvPr id="1070" name="Freeform 43"/>
            <p:cNvSpPr/>
            <p:nvPr/>
          </p:nvSpPr>
          <p:spPr bwMode="auto">
            <a:xfrm>
              <a:off x="1062" y="3807"/>
              <a:ext cx="61" cy="33"/>
            </a:xfrm>
            <a:custGeom>
              <a:avLst/>
              <a:gdLst>
                <a:gd name="T0" fmla="*/ 0 w 182"/>
                <a:gd name="T1" fmla="*/ 0 h 97"/>
                <a:gd name="T2" fmla="*/ 0 w 182"/>
                <a:gd name="T3" fmla="*/ 0 h 97"/>
                <a:gd name="T4" fmla="*/ 0 w 182"/>
                <a:gd name="T5" fmla="*/ 0 h 97"/>
                <a:gd name="T6" fmla="*/ 1 w 182"/>
                <a:gd name="T7" fmla="*/ 0 h 97"/>
                <a:gd name="T8" fmla="*/ 0 w 182"/>
                <a:gd name="T9" fmla="*/ 0 h 97"/>
                <a:gd name="T10" fmla="*/ 0 w 182"/>
                <a:gd name="T11" fmla="*/ 0 h 97"/>
                <a:gd name="T12" fmla="*/ 0 60000 65536"/>
                <a:gd name="T13" fmla="*/ 0 60000 65536"/>
                <a:gd name="T14" fmla="*/ 0 60000 65536"/>
                <a:gd name="T15" fmla="*/ 0 60000 65536"/>
                <a:gd name="T16" fmla="*/ 0 60000 65536"/>
                <a:gd name="T17" fmla="*/ 0 60000 65536"/>
                <a:gd name="T18" fmla="*/ 0 w 182"/>
                <a:gd name="T19" fmla="*/ 0 h 97"/>
                <a:gd name="T20" fmla="*/ 182 w 182"/>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82" h="97">
                  <a:moveTo>
                    <a:pt x="83" y="0"/>
                  </a:moveTo>
                  <a:lnTo>
                    <a:pt x="0" y="39"/>
                  </a:lnTo>
                  <a:lnTo>
                    <a:pt x="7" y="94"/>
                  </a:lnTo>
                  <a:lnTo>
                    <a:pt x="182" y="97"/>
                  </a:lnTo>
                  <a:lnTo>
                    <a:pt x="83" y="0"/>
                  </a:lnTo>
                  <a:close/>
                </a:path>
              </a:pathLst>
            </a:custGeom>
            <a:solidFill>
              <a:srgbClr val="D1BABA"/>
            </a:solidFill>
            <a:ln w="9525">
              <a:noFill/>
              <a:round/>
            </a:ln>
          </p:spPr>
          <p:txBody>
            <a:bodyPr/>
            <a:lstStyle/>
            <a:p>
              <a:endParaRPr lang="zh-CN" altLang="en-US"/>
            </a:p>
          </p:txBody>
        </p:sp>
        <p:sp>
          <p:nvSpPr>
            <p:cNvPr id="1071" name="Freeform 44"/>
            <p:cNvSpPr/>
            <p:nvPr/>
          </p:nvSpPr>
          <p:spPr bwMode="auto">
            <a:xfrm>
              <a:off x="1171" y="3810"/>
              <a:ext cx="53" cy="37"/>
            </a:xfrm>
            <a:custGeom>
              <a:avLst/>
              <a:gdLst>
                <a:gd name="T0" fmla="*/ 0 w 159"/>
                <a:gd name="T1" fmla="*/ 0 h 111"/>
                <a:gd name="T2" fmla="*/ 0 w 159"/>
                <a:gd name="T3" fmla="*/ 0 h 111"/>
                <a:gd name="T4" fmla="*/ 0 w 159"/>
                <a:gd name="T5" fmla="*/ 0 h 111"/>
                <a:gd name="T6" fmla="*/ 1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0"/>
                  </a:lnTo>
                  <a:lnTo>
                    <a:pt x="3" y="111"/>
                  </a:lnTo>
                  <a:lnTo>
                    <a:pt x="159" y="103"/>
                  </a:lnTo>
                  <a:lnTo>
                    <a:pt x="94" y="0"/>
                  </a:lnTo>
                  <a:close/>
                </a:path>
              </a:pathLst>
            </a:custGeom>
            <a:solidFill>
              <a:srgbClr val="D1BABA"/>
            </a:solidFill>
            <a:ln w="9525">
              <a:noFill/>
              <a:round/>
            </a:ln>
          </p:spPr>
          <p:txBody>
            <a:bodyPr/>
            <a:lstStyle/>
            <a:p>
              <a:endParaRPr lang="zh-CN" altLang="en-US"/>
            </a:p>
          </p:txBody>
        </p:sp>
        <p:sp>
          <p:nvSpPr>
            <p:cNvPr id="1072" name="Freeform 45"/>
            <p:cNvSpPr/>
            <p:nvPr/>
          </p:nvSpPr>
          <p:spPr bwMode="auto">
            <a:xfrm>
              <a:off x="1272" y="3814"/>
              <a:ext cx="43" cy="36"/>
            </a:xfrm>
            <a:custGeom>
              <a:avLst/>
              <a:gdLst>
                <a:gd name="T0" fmla="*/ 0 w 130"/>
                <a:gd name="T1" fmla="*/ 0 h 108"/>
                <a:gd name="T2" fmla="*/ 0 w 130"/>
                <a:gd name="T3" fmla="*/ 0 h 108"/>
                <a:gd name="T4" fmla="*/ 0 w 130"/>
                <a:gd name="T5" fmla="*/ 0 h 108"/>
                <a:gd name="T6" fmla="*/ 1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4"/>
                  </a:lnTo>
                  <a:lnTo>
                    <a:pt x="32" y="108"/>
                  </a:lnTo>
                  <a:lnTo>
                    <a:pt x="130" y="95"/>
                  </a:lnTo>
                  <a:lnTo>
                    <a:pt x="75" y="0"/>
                  </a:lnTo>
                  <a:close/>
                </a:path>
              </a:pathLst>
            </a:custGeom>
            <a:solidFill>
              <a:srgbClr val="D1BABA"/>
            </a:solidFill>
            <a:ln w="9525">
              <a:noFill/>
              <a:round/>
            </a:ln>
          </p:spPr>
          <p:txBody>
            <a:bodyPr/>
            <a:lstStyle/>
            <a:p>
              <a:endParaRPr lang="zh-CN" altLang="en-US"/>
            </a:p>
          </p:txBody>
        </p:sp>
        <p:sp>
          <p:nvSpPr>
            <p:cNvPr id="1073" name="Freeform 46"/>
            <p:cNvSpPr/>
            <p:nvPr/>
          </p:nvSpPr>
          <p:spPr bwMode="auto">
            <a:xfrm>
              <a:off x="1381" y="3824"/>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7"/>
                  </a:lnTo>
                  <a:lnTo>
                    <a:pt x="83" y="0"/>
                  </a:lnTo>
                  <a:close/>
                </a:path>
              </a:pathLst>
            </a:custGeom>
            <a:solidFill>
              <a:srgbClr val="D1BABA"/>
            </a:solidFill>
            <a:ln w="9525">
              <a:noFill/>
              <a:round/>
            </a:ln>
          </p:spPr>
          <p:txBody>
            <a:bodyPr/>
            <a:lstStyle/>
            <a:p>
              <a:endParaRPr lang="zh-CN" altLang="en-US"/>
            </a:p>
          </p:txBody>
        </p:sp>
        <p:sp>
          <p:nvSpPr>
            <p:cNvPr id="1074" name="Freeform 47"/>
            <p:cNvSpPr/>
            <p:nvPr/>
          </p:nvSpPr>
          <p:spPr bwMode="auto">
            <a:xfrm>
              <a:off x="652" y="3823"/>
              <a:ext cx="72" cy="36"/>
            </a:xfrm>
            <a:custGeom>
              <a:avLst/>
              <a:gdLst>
                <a:gd name="T0" fmla="*/ 0 w 216"/>
                <a:gd name="T1" fmla="*/ 0 h 108"/>
                <a:gd name="T2" fmla="*/ 0 w 216"/>
                <a:gd name="T3" fmla="*/ 0 h 108"/>
                <a:gd name="T4" fmla="*/ 0 w 216"/>
                <a:gd name="T5" fmla="*/ 0 h 108"/>
                <a:gd name="T6" fmla="*/ 1 w 216"/>
                <a:gd name="T7" fmla="*/ 0 h 108"/>
                <a:gd name="T8" fmla="*/ 0 w 216"/>
                <a:gd name="T9" fmla="*/ 0 h 108"/>
                <a:gd name="T10" fmla="*/ 0 w 216"/>
                <a:gd name="T11" fmla="*/ 0 h 108"/>
                <a:gd name="T12" fmla="*/ 0 60000 65536"/>
                <a:gd name="T13" fmla="*/ 0 60000 65536"/>
                <a:gd name="T14" fmla="*/ 0 60000 65536"/>
                <a:gd name="T15" fmla="*/ 0 60000 65536"/>
                <a:gd name="T16" fmla="*/ 0 60000 65536"/>
                <a:gd name="T17" fmla="*/ 0 60000 65536"/>
                <a:gd name="T18" fmla="*/ 0 w 216"/>
                <a:gd name="T19" fmla="*/ 0 h 108"/>
                <a:gd name="T20" fmla="*/ 216 w 216"/>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16" h="108">
                  <a:moveTo>
                    <a:pt x="113" y="0"/>
                  </a:moveTo>
                  <a:lnTo>
                    <a:pt x="5" y="53"/>
                  </a:lnTo>
                  <a:lnTo>
                    <a:pt x="0" y="103"/>
                  </a:lnTo>
                  <a:lnTo>
                    <a:pt x="216" y="108"/>
                  </a:lnTo>
                  <a:lnTo>
                    <a:pt x="113" y="0"/>
                  </a:lnTo>
                  <a:close/>
                </a:path>
              </a:pathLst>
            </a:custGeom>
            <a:solidFill>
              <a:srgbClr val="D1BABA"/>
            </a:solidFill>
            <a:ln w="9525">
              <a:noFill/>
              <a:round/>
            </a:ln>
          </p:spPr>
          <p:txBody>
            <a:bodyPr/>
            <a:lstStyle/>
            <a:p>
              <a:endParaRPr lang="zh-CN" altLang="en-US"/>
            </a:p>
          </p:txBody>
        </p:sp>
        <p:sp>
          <p:nvSpPr>
            <p:cNvPr id="1075" name="Freeform 48"/>
            <p:cNvSpPr/>
            <p:nvPr/>
          </p:nvSpPr>
          <p:spPr bwMode="auto">
            <a:xfrm>
              <a:off x="762" y="3830"/>
              <a:ext cx="71" cy="38"/>
            </a:xfrm>
            <a:custGeom>
              <a:avLst/>
              <a:gdLst>
                <a:gd name="T0" fmla="*/ 0 w 212"/>
                <a:gd name="T1" fmla="*/ 0 h 113"/>
                <a:gd name="T2" fmla="*/ 0 w 212"/>
                <a:gd name="T3" fmla="*/ 0 h 113"/>
                <a:gd name="T4" fmla="*/ 0 w 212"/>
                <a:gd name="T5" fmla="*/ 0 h 113"/>
                <a:gd name="T6" fmla="*/ 1 w 212"/>
                <a:gd name="T7" fmla="*/ 0 h 113"/>
                <a:gd name="T8" fmla="*/ 0 w 212"/>
                <a:gd name="T9" fmla="*/ 0 h 113"/>
                <a:gd name="T10" fmla="*/ 0 w 212"/>
                <a:gd name="T11" fmla="*/ 0 h 113"/>
                <a:gd name="T12" fmla="*/ 0 60000 65536"/>
                <a:gd name="T13" fmla="*/ 0 60000 65536"/>
                <a:gd name="T14" fmla="*/ 0 60000 65536"/>
                <a:gd name="T15" fmla="*/ 0 60000 65536"/>
                <a:gd name="T16" fmla="*/ 0 60000 65536"/>
                <a:gd name="T17" fmla="*/ 0 60000 65536"/>
                <a:gd name="T18" fmla="*/ 0 w 212"/>
                <a:gd name="T19" fmla="*/ 0 h 113"/>
                <a:gd name="T20" fmla="*/ 212 w 212"/>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212" h="113">
                  <a:moveTo>
                    <a:pt x="95" y="0"/>
                  </a:moveTo>
                  <a:lnTo>
                    <a:pt x="0" y="46"/>
                  </a:lnTo>
                  <a:lnTo>
                    <a:pt x="9" y="109"/>
                  </a:lnTo>
                  <a:lnTo>
                    <a:pt x="212" y="113"/>
                  </a:lnTo>
                  <a:lnTo>
                    <a:pt x="95" y="0"/>
                  </a:lnTo>
                  <a:close/>
                </a:path>
              </a:pathLst>
            </a:custGeom>
            <a:solidFill>
              <a:srgbClr val="D1BABA"/>
            </a:solidFill>
            <a:ln w="9525">
              <a:noFill/>
              <a:round/>
            </a:ln>
          </p:spPr>
          <p:txBody>
            <a:bodyPr/>
            <a:lstStyle/>
            <a:p>
              <a:endParaRPr lang="zh-CN" altLang="en-US"/>
            </a:p>
          </p:txBody>
        </p:sp>
        <p:sp>
          <p:nvSpPr>
            <p:cNvPr id="1076" name="Freeform 49"/>
            <p:cNvSpPr/>
            <p:nvPr/>
          </p:nvSpPr>
          <p:spPr bwMode="auto">
            <a:xfrm>
              <a:off x="888" y="3833"/>
              <a:ext cx="61" cy="43"/>
            </a:xfrm>
            <a:custGeom>
              <a:avLst/>
              <a:gdLst>
                <a:gd name="T0" fmla="*/ 0 w 184"/>
                <a:gd name="T1" fmla="*/ 0 h 128"/>
                <a:gd name="T2" fmla="*/ 0 w 184"/>
                <a:gd name="T3" fmla="*/ 0 h 128"/>
                <a:gd name="T4" fmla="*/ 0 w 184"/>
                <a:gd name="T5" fmla="*/ 1 h 128"/>
                <a:gd name="T6" fmla="*/ 1 w 184"/>
                <a:gd name="T7" fmla="*/ 0 h 128"/>
                <a:gd name="T8" fmla="*/ 0 w 184"/>
                <a:gd name="T9" fmla="*/ 0 h 128"/>
                <a:gd name="T10" fmla="*/ 0 w 184"/>
                <a:gd name="T11" fmla="*/ 0 h 128"/>
                <a:gd name="T12" fmla="*/ 0 60000 65536"/>
                <a:gd name="T13" fmla="*/ 0 60000 65536"/>
                <a:gd name="T14" fmla="*/ 0 60000 65536"/>
                <a:gd name="T15" fmla="*/ 0 60000 65536"/>
                <a:gd name="T16" fmla="*/ 0 60000 65536"/>
                <a:gd name="T17" fmla="*/ 0 60000 65536"/>
                <a:gd name="T18" fmla="*/ 0 w 184"/>
                <a:gd name="T19" fmla="*/ 0 h 128"/>
                <a:gd name="T20" fmla="*/ 184 w 18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84" h="128">
                  <a:moveTo>
                    <a:pt x="110" y="0"/>
                  </a:moveTo>
                  <a:lnTo>
                    <a:pt x="0" y="70"/>
                  </a:lnTo>
                  <a:lnTo>
                    <a:pt x="5" y="128"/>
                  </a:lnTo>
                  <a:lnTo>
                    <a:pt x="184" y="120"/>
                  </a:lnTo>
                  <a:lnTo>
                    <a:pt x="110" y="0"/>
                  </a:lnTo>
                  <a:close/>
                </a:path>
              </a:pathLst>
            </a:custGeom>
            <a:solidFill>
              <a:srgbClr val="D1BABA"/>
            </a:solidFill>
            <a:ln w="9525">
              <a:noFill/>
              <a:round/>
            </a:ln>
          </p:spPr>
          <p:txBody>
            <a:bodyPr/>
            <a:lstStyle/>
            <a:p>
              <a:endParaRPr lang="zh-CN" altLang="en-US"/>
            </a:p>
          </p:txBody>
        </p:sp>
        <p:sp>
          <p:nvSpPr>
            <p:cNvPr id="1077" name="Freeform 50"/>
            <p:cNvSpPr/>
            <p:nvPr/>
          </p:nvSpPr>
          <p:spPr bwMode="auto">
            <a:xfrm>
              <a:off x="1005" y="3838"/>
              <a:ext cx="50" cy="42"/>
            </a:xfrm>
            <a:custGeom>
              <a:avLst/>
              <a:gdLst>
                <a:gd name="T0" fmla="*/ 0 w 151"/>
                <a:gd name="T1" fmla="*/ 0 h 126"/>
                <a:gd name="T2" fmla="*/ 0 w 151"/>
                <a:gd name="T3" fmla="*/ 0 h 126"/>
                <a:gd name="T4" fmla="*/ 0 w 151"/>
                <a:gd name="T5" fmla="*/ 1 h 126"/>
                <a:gd name="T6" fmla="*/ 1 w 151"/>
                <a:gd name="T7" fmla="*/ 0 h 126"/>
                <a:gd name="T8" fmla="*/ 0 w 151"/>
                <a:gd name="T9" fmla="*/ 0 h 126"/>
                <a:gd name="T10" fmla="*/ 0 w 151"/>
                <a:gd name="T11" fmla="*/ 0 h 126"/>
                <a:gd name="T12" fmla="*/ 0 60000 65536"/>
                <a:gd name="T13" fmla="*/ 0 60000 65536"/>
                <a:gd name="T14" fmla="*/ 0 60000 65536"/>
                <a:gd name="T15" fmla="*/ 0 60000 65536"/>
                <a:gd name="T16" fmla="*/ 0 60000 65536"/>
                <a:gd name="T17" fmla="*/ 0 60000 65536"/>
                <a:gd name="T18" fmla="*/ 0 w 151"/>
                <a:gd name="T19" fmla="*/ 0 h 126"/>
                <a:gd name="T20" fmla="*/ 151 w 151"/>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51" h="126">
                  <a:moveTo>
                    <a:pt x="89" y="0"/>
                  </a:moveTo>
                  <a:lnTo>
                    <a:pt x="0" y="51"/>
                  </a:lnTo>
                  <a:lnTo>
                    <a:pt x="38" y="126"/>
                  </a:lnTo>
                  <a:lnTo>
                    <a:pt x="151" y="110"/>
                  </a:lnTo>
                  <a:lnTo>
                    <a:pt x="89" y="0"/>
                  </a:lnTo>
                  <a:close/>
                </a:path>
              </a:pathLst>
            </a:custGeom>
            <a:solidFill>
              <a:srgbClr val="D1BABA"/>
            </a:solidFill>
            <a:ln w="9525">
              <a:noFill/>
              <a:round/>
            </a:ln>
          </p:spPr>
          <p:txBody>
            <a:bodyPr/>
            <a:lstStyle/>
            <a:p>
              <a:endParaRPr lang="zh-CN" altLang="en-US"/>
            </a:p>
          </p:txBody>
        </p:sp>
        <p:sp>
          <p:nvSpPr>
            <p:cNvPr id="1078" name="Freeform 51"/>
            <p:cNvSpPr/>
            <p:nvPr/>
          </p:nvSpPr>
          <p:spPr bwMode="auto">
            <a:xfrm>
              <a:off x="1131" y="3849"/>
              <a:ext cx="46" cy="33"/>
            </a:xfrm>
            <a:custGeom>
              <a:avLst/>
              <a:gdLst>
                <a:gd name="T0" fmla="*/ 0 w 138"/>
                <a:gd name="T1" fmla="*/ 0 h 97"/>
                <a:gd name="T2" fmla="*/ 0 w 138"/>
                <a:gd name="T3" fmla="*/ 0 h 97"/>
                <a:gd name="T4" fmla="*/ 0 w 138"/>
                <a:gd name="T5" fmla="*/ 0 h 97"/>
                <a:gd name="T6" fmla="*/ 1 w 138"/>
                <a:gd name="T7" fmla="*/ 0 h 97"/>
                <a:gd name="T8" fmla="*/ 0 w 138"/>
                <a:gd name="T9" fmla="*/ 0 h 97"/>
                <a:gd name="T10" fmla="*/ 0 w 138"/>
                <a:gd name="T11" fmla="*/ 0 h 97"/>
                <a:gd name="T12" fmla="*/ 0 60000 65536"/>
                <a:gd name="T13" fmla="*/ 0 60000 65536"/>
                <a:gd name="T14" fmla="*/ 0 60000 65536"/>
                <a:gd name="T15" fmla="*/ 0 60000 65536"/>
                <a:gd name="T16" fmla="*/ 0 60000 65536"/>
                <a:gd name="T17" fmla="*/ 0 60000 65536"/>
                <a:gd name="T18" fmla="*/ 0 w 138"/>
                <a:gd name="T19" fmla="*/ 0 h 97"/>
                <a:gd name="T20" fmla="*/ 138 w 138"/>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38" h="97">
                  <a:moveTo>
                    <a:pt x="97" y="0"/>
                  </a:moveTo>
                  <a:lnTo>
                    <a:pt x="0" y="30"/>
                  </a:lnTo>
                  <a:lnTo>
                    <a:pt x="55" y="97"/>
                  </a:lnTo>
                  <a:lnTo>
                    <a:pt x="138" y="67"/>
                  </a:lnTo>
                  <a:lnTo>
                    <a:pt x="97" y="0"/>
                  </a:lnTo>
                  <a:close/>
                </a:path>
              </a:pathLst>
            </a:custGeom>
            <a:solidFill>
              <a:srgbClr val="D1BABA"/>
            </a:solidFill>
            <a:ln w="9525">
              <a:noFill/>
              <a:round/>
            </a:ln>
          </p:spPr>
          <p:txBody>
            <a:bodyPr/>
            <a:lstStyle/>
            <a:p>
              <a:endParaRPr lang="zh-CN" altLang="en-US"/>
            </a:p>
          </p:txBody>
        </p:sp>
        <p:sp>
          <p:nvSpPr>
            <p:cNvPr id="1079" name="Freeform 52"/>
            <p:cNvSpPr/>
            <p:nvPr/>
          </p:nvSpPr>
          <p:spPr bwMode="auto">
            <a:xfrm>
              <a:off x="758" y="3054"/>
              <a:ext cx="89" cy="99"/>
            </a:xfrm>
            <a:custGeom>
              <a:avLst/>
              <a:gdLst>
                <a:gd name="T0" fmla="*/ 0 w 267"/>
                <a:gd name="T1" fmla="*/ 1 h 295"/>
                <a:gd name="T2" fmla="*/ 0 w 267"/>
                <a:gd name="T3" fmla="*/ 0 h 295"/>
                <a:gd name="T4" fmla="*/ 1 w 267"/>
                <a:gd name="T5" fmla="*/ 0 h 295"/>
                <a:gd name="T6" fmla="*/ 1 w 267"/>
                <a:gd name="T7" fmla="*/ 0 h 295"/>
                <a:gd name="T8" fmla="*/ 1 w 267"/>
                <a:gd name="T9" fmla="*/ 0 h 295"/>
                <a:gd name="T10" fmla="*/ 0 w 267"/>
                <a:gd name="T11" fmla="*/ 1 h 295"/>
                <a:gd name="T12" fmla="*/ 0 w 267"/>
                <a:gd name="T13" fmla="*/ 1 h 295"/>
                <a:gd name="T14" fmla="*/ 0 60000 65536"/>
                <a:gd name="T15" fmla="*/ 0 60000 65536"/>
                <a:gd name="T16" fmla="*/ 0 60000 65536"/>
                <a:gd name="T17" fmla="*/ 0 60000 65536"/>
                <a:gd name="T18" fmla="*/ 0 60000 65536"/>
                <a:gd name="T19" fmla="*/ 0 60000 65536"/>
                <a:gd name="T20" fmla="*/ 0 60000 65536"/>
                <a:gd name="T21" fmla="*/ 0 w 267"/>
                <a:gd name="T22" fmla="*/ 0 h 295"/>
                <a:gd name="T23" fmla="*/ 267 w 267"/>
                <a:gd name="T24" fmla="*/ 295 h 2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295">
                  <a:moveTo>
                    <a:pt x="29" y="295"/>
                  </a:moveTo>
                  <a:lnTo>
                    <a:pt x="0" y="64"/>
                  </a:lnTo>
                  <a:lnTo>
                    <a:pt x="151" y="0"/>
                  </a:lnTo>
                  <a:lnTo>
                    <a:pt x="267" y="0"/>
                  </a:lnTo>
                  <a:lnTo>
                    <a:pt x="123" y="93"/>
                  </a:lnTo>
                  <a:lnTo>
                    <a:pt x="29" y="295"/>
                  </a:lnTo>
                  <a:close/>
                </a:path>
              </a:pathLst>
            </a:custGeom>
            <a:solidFill>
              <a:srgbClr val="75C2A6"/>
            </a:solidFill>
            <a:ln w="9525">
              <a:noFill/>
              <a:round/>
            </a:ln>
          </p:spPr>
          <p:txBody>
            <a:bodyPr/>
            <a:lstStyle/>
            <a:p>
              <a:endParaRPr lang="zh-CN" altLang="en-US"/>
            </a:p>
          </p:txBody>
        </p:sp>
        <p:sp>
          <p:nvSpPr>
            <p:cNvPr id="1080" name="Freeform 53"/>
            <p:cNvSpPr/>
            <p:nvPr/>
          </p:nvSpPr>
          <p:spPr bwMode="auto">
            <a:xfrm>
              <a:off x="1267" y="3044"/>
              <a:ext cx="108" cy="128"/>
            </a:xfrm>
            <a:custGeom>
              <a:avLst/>
              <a:gdLst>
                <a:gd name="T0" fmla="*/ 0 w 324"/>
                <a:gd name="T1" fmla="*/ 0 h 383"/>
                <a:gd name="T2" fmla="*/ 1 w 324"/>
                <a:gd name="T3" fmla="*/ 0 h 383"/>
                <a:gd name="T4" fmla="*/ 1 w 324"/>
                <a:gd name="T5" fmla="*/ 0 h 383"/>
                <a:gd name="T6" fmla="*/ 1 w 324"/>
                <a:gd name="T7" fmla="*/ 2 h 383"/>
                <a:gd name="T8" fmla="*/ 1 w 324"/>
                <a:gd name="T9" fmla="*/ 1 h 383"/>
                <a:gd name="T10" fmla="*/ 0 w 324"/>
                <a:gd name="T11" fmla="*/ 0 h 383"/>
                <a:gd name="T12" fmla="*/ 0 w 324"/>
                <a:gd name="T13" fmla="*/ 0 h 383"/>
                <a:gd name="T14" fmla="*/ 0 60000 65536"/>
                <a:gd name="T15" fmla="*/ 0 60000 65536"/>
                <a:gd name="T16" fmla="*/ 0 60000 65536"/>
                <a:gd name="T17" fmla="*/ 0 60000 65536"/>
                <a:gd name="T18" fmla="*/ 0 60000 65536"/>
                <a:gd name="T19" fmla="*/ 0 60000 65536"/>
                <a:gd name="T20" fmla="*/ 0 60000 65536"/>
                <a:gd name="T21" fmla="*/ 0 w 324"/>
                <a:gd name="T22" fmla="*/ 0 h 383"/>
                <a:gd name="T23" fmla="*/ 324 w 324"/>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83">
                  <a:moveTo>
                    <a:pt x="0" y="0"/>
                  </a:moveTo>
                  <a:lnTo>
                    <a:pt x="237" y="45"/>
                  </a:lnTo>
                  <a:lnTo>
                    <a:pt x="324" y="101"/>
                  </a:lnTo>
                  <a:lnTo>
                    <a:pt x="244" y="383"/>
                  </a:lnTo>
                  <a:lnTo>
                    <a:pt x="151" y="138"/>
                  </a:lnTo>
                  <a:lnTo>
                    <a:pt x="0" y="0"/>
                  </a:lnTo>
                  <a:close/>
                </a:path>
              </a:pathLst>
            </a:custGeom>
            <a:solidFill>
              <a:srgbClr val="75C2A6"/>
            </a:solidFill>
            <a:ln w="9525">
              <a:noFill/>
              <a:round/>
            </a:ln>
          </p:spPr>
          <p:txBody>
            <a:bodyPr/>
            <a:lstStyle/>
            <a:p>
              <a:endParaRPr lang="zh-CN" altLang="en-US"/>
            </a:p>
          </p:txBody>
        </p:sp>
        <p:sp>
          <p:nvSpPr>
            <p:cNvPr id="1081" name="Freeform 54"/>
            <p:cNvSpPr/>
            <p:nvPr/>
          </p:nvSpPr>
          <p:spPr bwMode="auto">
            <a:xfrm>
              <a:off x="820" y="3278"/>
              <a:ext cx="490" cy="315"/>
            </a:xfrm>
            <a:custGeom>
              <a:avLst/>
              <a:gdLst>
                <a:gd name="T0" fmla="*/ 1 w 1471"/>
                <a:gd name="T1" fmla="*/ 2 h 944"/>
                <a:gd name="T2" fmla="*/ 1 w 1471"/>
                <a:gd name="T3" fmla="*/ 3 h 944"/>
                <a:gd name="T4" fmla="*/ 1 w 1471"/>
                <a:gd name="T5" fmla="*/ 3 h 944"/>
                <a:gd name="T6" fmla="*/ 1 w 1471"/>
                <a:gd name="T7" fmla="*/ 3 h 944"/>
                <a:gd name="T8" fmla="*/ 0 w 1471"/>
                <a:gd name="T9" fmla="*/ 3 h 944"/>
                <a:gd name="T10" fmla="*/ 1 w 1471"/>
                <a:gd name="T11" fmla="*/ 3 h 944"/>
                <a:gd name="T12" fmla="*/ 2 w 1471"/>
                <a:gd name="T13" fmla="*/ 4 h 944"/>
                <a:gd name="T14" fmla="*/ 4 w 1471"/>
                <a:gd name="T15" fmla="*/ 4 h 944"/>
                <a:gd name="T16" fmla="*/ 5 w 1471"/>
                <a:gd name="T17" fmla="*/ 3 h 944"/>
                <a:gd name="T18" fmla="*/ 6 w 1471"/>
                <a:gd name="T19" fmla="*/ 3 h 944"/>
                <a:gd name="T20" fmla="*/ 6 w 1471"/>
                <a:gd name="T21" fmla="*/ 2 h 944"/>
                <a:gd name="T22" fmla="*/ 6 w 1471"/>
                <a:gd name="T23" fmla="*/ 1 h 944"/>
                <a:gd name="T24" fmla="*/ 6 w 1471"/>
                <a:gd name="T25" fmla="*/ 0 h 944"/>
                <a:gd name="T26" fmla="*/ 6 w 1471"/>
                <a:gd name="T27" fmla="*/ 1 h 944"/>
                <a:gd name="T28" fmla="*/ 5 w 1471"/>
                <a:gd name="T29" fmla="*/ 1 h 944"/>
                <a:gd name="T30" fmla="*/ 6 w 1471"/>
                <a:gd name="T31" fmla="*/ 2 h 944"/>
                <a:gd name="T32" fmla="*/ 6 w 1471"/>
                <a:gd name="T33" fmla="*/ 2 h 944"/>
                <a:gd name="T34" fmla="*/ 5 w 1471"/>
                <a:gd name="T35" fmla="*/ 2 h 944"/>
                <a:gd name="T36" fmla="*/ 5 w 1471"/>
                <a:gd name="T37" fmla="*/ 3 h 944"/>
                <a:gd name="T38" fmla="*/ 4 w 1471"/>
                <a:gd name="T39" fmla="*/ 3 h 944"/>
                <a:gd name="T40" fmla="*/ 4 w 1471"/>
                <a:gd name="T41" fmla="*/ 3 h 944"/>
                <a:gd name="T42" fmla="*/ 3 w 1471"/>
                <a:gd name="T43" fmla="*/ 3 h 944"/>
                <a:gd name="T44" fmla="*/ 3 w 1471"/>
                <a:gd name="T45" fmla="*/ 3 h 944"/>
                <a:gd name="T46" fmla="*/ 2 w 1471"/>
                <a:gd name="T47" fmla="*/ 3 h 944"/>
                <a:gd name="T48" fmla="*/ 2 w 1471"/>
                <a:gd name="T49" fmla="*/ 3 h 944"/>
                <a:gd name="T50" fmla="*/ 2 w 1471"/>
                <a:gd name="T51" fmla="*/ 3 h 944"/>
                <a:gd name="T52" fmla="*/ 2 w 1471"/>
                <a:gd name="T53" fmla="*/ 3 h 944"/>
                <a:gd name="T54" fmla="*/ 3 w 1471"/>
                <a:gd name="T55" fmla="*/ 2 h 944"/>
                <a:gd name="T56" fmla="*/ 3 w 1471"/>
                <a:gd name="T57" fmla="*/ 2 h 944"/>
                <a:gd name="T58" fmla="*/ 1 w 1471"/>
                <a:gd name="T59" fmla="*/ 2 h 944"/>
                <a:gd name="T60" fmla="*/ 1 w 1471"/>
                <a:gd name="T61" fmla="*/ 2 h 944"/>
                <a:gd name="T62" fmla="*/ 1 w 1471"/>
                <a:gd name="T63" fmla="*/ 2 h 944"/>
                <a:gd name="T64" fmla="*/ 1 w 1471"/>
                <a:gd name="T65" fmla="*/ 2 h 9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1"/>
                <a:gd name="T100" fmla="*/ 0 h 944"/>
                <a:gd name="T101" fmla="*/ 1471 w 1471"/>
                <a:gd name="T102" fmla="*/ 944 h 9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1" h="944">
                  <a:moveTo>
                    <a:pt x="231" y="569"/>
                  </a:moveTo>
                  <a:lnTo>
                    <a:pt x="303" y="677"/>
                  </a:lnTo>
                  <a:lnTo>
                    <a:pt x="311" y="757"/>
                  </a:lnTo>
                  <a:lnTo>
                    <a:pt x="238" y="778"/>
                  </a:lnTo>
                  <a:lnTo>
                    <a:pt x="0" y="713"/>
                  </a:lnTo>
                  <a:lnTo>
                    <a:pt x="137" y="828"/>
                  </a:lnTo>
                  <a:lnTo>
                    <a:pt x="505" y="944"/>
                  </a:lnTo>
                  <a:lnTo>
                    <a:pt x="1071" y="914"/>
                  </a:lnTo>
                  <a:lnTo>
                    <a:pt x="1276" y="822"/>
                  </a:lnTo>
                  <a:lnTo>
                    <a:pt x="1384" y="656"/>
                  </a:lnTo>
                  <a:lnTo>
                    <a:pt x="1442" y="403"/>
                  </a:lnTo>
                  <a:lnTo>
                    <a:pt x="1414" y="222"/>
                  </a:lnTo>
                  <a:lnTo>
                    <a:pt x="1471" y="0"/>
                  </a:lnTo>
                  <a:lnTo>
                    <a:pt x="1348" y="194"/>
                  </a:lnTo>
                  <a:lnTo>
                    <a:pt x="1298" y="222"/>
                  </a:lnTo>
                  <a:lnTo>
                    <a:pt x="1341" y="375"/>
                  </a:lnTo>
                  <a:lnTo>
                    <a:pt x="1348" y="496"/>
                  </a:lnTo>
                  <a:lnTo>
                    <a:pt x="1246" y="533"/>
                  </a:lnTo>
                  <a:lnTo>
                    <a:pt x="1167" y="705"/>
                  </a:lnTo>
                  <a:lnTo>
                    <a:pt x="1089" y="793"/>
                  </a:lnTo>
                  <a:lnTo>
                    <a:pt x="973" y="793"/>
                  </a:lnTo>
                  <a:lnTo>
                    <a:pt x="787" y="699"/>
                  </a:lnTo>
                  <a:lnTo>
                    <a:pt x="721" y="757"/>
                  </a:lnTo>
                  <a:lnTo>
                    <a:pt x="598" y="720"/>
                  </a:lnTo>
                  <a:lnTo>
                    <a:pt x="462" y="770"/>
                  </a:lnTo>
                  <a:lnTo>
                    <a:pt x="419" y="699"/>
                  </a:lnTo>
                  <a:lnTo>
                    <a:pt x="490" y="612"/>
                  </a:lnTo>
                  <a:lnTo>
                    <a:pt x="792" y="576"/>
                  </a:lnTo>
                  <a:lnTo>
                    <a:pt x="621" y="539"/>
                  </a:lnTo>
                  <a:lnTo>
                    <a:pt x="361" y="591"/>
                  </a:lnTo>
                  <a:lnTo>
                    <a:pt x="303" y="548"/>
                  </a:lnTo>
                  <a:lnTo>
                    <a:pt x="231" y="569"/>
                  </a:lnTo>
                  <a:close/>
                </a:path>
              </a:pathLst>
            </a:custGeom>
            <a:solidFill>
              <a:srgbClr val="9ED4C1"/>
            </a:solidFill>
            <a:ln w="9525">
              <a:noFill/>
              <a:round/>
            </a:ln>
          </p:spPr>
          <p:txBody>
            <a:bodyPr/>
            <a:lstStyle/>
            <a:p>
              <a:endParaRPr lang="zh-CN" altLang="en-US"/>
            </a:p>
          </p:txBody>
        </p:sp>
        <p:sp>
          <p:nvSpPr>
            <p:cNvPr id="1082" name="Freeform 55"/>
            <p:cNvSpPr/>
            <p:nvPr/>
          </p:nvSpPr>
          <p:spPr bwMode="auto">
            <a:xfrm>
              <a:off x="904" y="3400"/>
              <a:ext cx="341" cy="61"/>
            </a:xfrm>
            <a:custGeom>
              <a:avLst/>
              <a:gdLst>
                <a:gd name="T0" fmla="*/ 0 w 1023"/>
                <a:gd name="T1" fmla="*/ 1 h 182"/>
                <a:gd name="T2" fmla="*/ 1 w 1023"/>
                <a:gd name="T3" fmla="*/ 0 h 182"/>
                <a:gd name="T4" fmla="*/ 2 w 1023"/>
                <a:gd name="T5" fmla="*/ 0 h 182"/>
                <a:gd name="T6" fmla="*/ 3 w 1023"/>
                <a:gd name="T7" fmla="*/ 0 h 182"/>
                <a:gd name="T8" fmla="*/ 3 w 1023"/>
                <a:gd name="T9" fmla="*/ 0 h 182"/>
                <a:gd name="T10" fmla="*/ 4 w 1023"/>
                <a:gd name="T11" fmla="*/ 0 h 182"/>
                <a:gd name="T12" fmla="*/ 4 w 1023"/>
                <a:gd name="T13" fmla="*/ 0 h 182"/>
                <a:gd name="T14" fmla="*/ 4 w 1023"/>
                <a:gd name="T15" fmla="*/ 0 h 182"/>
                <a:gd name="T16" fmla="*/ 3 w 1023"/>
                <a:gd name="T17" fmla="*/ 1 h 182"/>
                <a:gd name="T18" fmla="*/ 3 w 1023"/>
                <a:gd name="T19" fmla="*/ 0 h 182"/>
                <a:gd name="T20" fmla="*/ 1 w 1023"/>
                <a:gd name="T21" fmla="*/ 1 h 182"/>
                <a:gd name="T22" fmla="*/ 0 w 1023"/>
                <a:gd name="T23" fmla="*/ 1 h 182"/>
                <a:gd name="T24" fmla="*/ 0 w 1023"/>
                <a:gd name="T25" fmla="*/ 1 h 182"/>
                <a:gd name="T26" fmla="*/ 0 w 1023"/>
                <a:gd name="T27" fmla="*/ 1 h 1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3"/>
                <a:gd name="T43" fmla="*/ 0 h 182"/>
                <a:gd name="T44" fmla="*/ 1023 w 1023"/>
                <a:gd name="T45" fmla="*/ 182 h 1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3" h="182">
                  <a:moveTo>
                    <a:pt x="0" y="138"/>
                  </a:moveTo>
                  <a:lnTo>
                    <a:pt x="265" y="0"/>
                  </a:lnTo>
                  <a:lnTo>
                    <a:pt x="497" y="0"/>
                  </a:lnTo>
                  <a:lnTo>
                    <a:pt x="713" y="52"/>
                  </a:lnTo>
                  <a:lnTo>
                    <a:pt x="806" y="80"/>
                  </a:lnTo>
                  <a:lnTo>
                    <a:pt x="957" y="29"/>
                  </a:lnTo>
                  <a:lnTo>
                    <a:pt x="1023" y="65"/>
                  </a:lnTo>
                  <a:lnTo>
                    <a:pt x="914" y="80"/>
                  </a:lnTo>
                  <a:lnTo>
                    <a:pt x="829" y="160"/>
                  </a:lnTo>
                  <a:lnTo>
                    <a:pt x="612" y="102"/>
                  </a:lnTo>
                  <a:lnTo>
                    <a:pt x="209" y="123"/>
                  </a:lnTo>
                  <a:lnTo>
                    <a:pt x="28" y="182"/>
                  </a:lnTo>
                  <a:lnTo>
                    <a:pt x="0" y="138"/>
                  </a:lnTo>
                  <a:close/>
                </a:path>
              </a:pathLst>
            </a:custGeom>
            <a:solidFill>
              <a:srgbClr val="9ED4C1"/>
            </a:solidFill>
            <a:ln w="9525">
              <a:noFill/>
              <a:round/>
            </a:ln>
          </p:spPr>
          <p:txBody>
            <a:bodyPr/>
            <a:lstStyle/>
            <a:p>
              <a:endParaRPr lang="zh-CN" altLang="en-US"/>
            </a:p>
          </p:txBody>
        </p:sp>
        <p:sp>
          <p:nvSpPr>
            <p:cNvPr id="1083" name="Freeform 56"/>
            <p:cNvSpPr/>
            <p:nvPr/>
          </p:nvSpPr>
          <p:spPr bwMode="auto">
            <a:xfrm>
              <a:off x="872" y="3127"/>
              <a:ext cx="64" cy="64"/>
            </a:xfrm>
            <a:custGeom>
              <a:avLst/>
              <a:gdLst>
                <a:gd name="T0" fmla="*/ 0 w 194"/>
                <a:gd name="T1" fmla="*/ 0 h 192"/>
                <a:gd name="T2" fmla="*/ 1 w 194"/>
                <a:gd name="T3" fmla="*/ 0 h 192"/>
                <a:gd name="T4" fmla="*/ 1 w 194"/>
                <a:gd name="T5" fmla="*/ 1 h 192"/>
                <a:gd name="T6" fmla="*/ 0 w 194"/>
                <a:gd name="T7" fmla="*/ 1 h 192"/>
                <a:gd name="T8" fmla="*/ 0 w 194"/>
                <a:gd name="T9" fmla="*/ 1 h 192"/>
                <a:gd name="T10" fmla="*/ 0 w 194"/>
                <a:gd name="T11" fmla="*/ 1 h 192"/>
                <a:gd name="T12" fmla="*/ 0 w 194"/>
                <a:gd name="T13" fmla="*/ 0 h 192"/>
                <a:gd name="T14" fmla="*/ 0 w 194"/>
                <a:gd name="T15" fmla="*/ 0 h 192"/>
                <a:gd name="T16" fmla="*/ 0 w 194"/>
                <a:gd name="T17" fmla="*/ 0 h 192"/>
                <a:gd name="T18" fmla="*/ 0 w 194"/>
                <a:gd name="T19" fmla="*/ 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92"/>
                <a:gd name="T32" fmla="*/ 194 w 19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92">
                  <a:moveTo>
                    <a:pt x="86" y="0"/>
                  </a:moveTo>
                  <a:lnTo>
                    <a:pt x="177" y="83"/>
                  </a:lnTo>
                  <a:lnTo>
                    <a:pt x="194" y="149"/>
                  </a:lnTo>
                  <a:lnTo>
                    <a:pt x="65" y="174"/>
                  </a:lnTo>
                  <a:lnTo>
                    <a:pt x="0" y="192"/>
                  </a:lnTo>
                  <a:lnTo>
                    <a:pt x="43" y="141"/>
                  </a:lnTo>
                  <a:lnTo>
                    <a:pt x="98" y="101"/>
                  </a:lnTo>
                  <a:lnTo>
                    <a:pt x="55" y="70"/>
                  </a:lnTo>
                  <a:lnTo>
                    <a:pt x="86" y="0"/>
                  </a:lnTo>
                  <a:close/>
                </a:path>
              </a:pathLst>
            </a:custGeom>
            <a:solidFill>
              <a:srgbClr val="B2E3F0"/>
            </a:solidFill>
            <a:ln w="9525">
              <a:noFill/>
              <a:round/>
            </a:ln>
          </p:spPr>
          <p:txBody>
            <a:bodyPr/>
            <a:lstStyle/>
            <a:p>
              <a:endParaRPr lang="zh-CN" altLang="en-US"/>
            </a:p>
          </p:txBody>
        </p:sp>
        <p:sp>
          <p:nvSpPr>
            <p:cNvPr id="1084" name="Freeform 57"/>
            <p:cNvSpPr/>
            <p:nvPr/>
          </p:nvSpPr>
          <p:spPr bwMode="auto">
            <a:xfrm>
              <a:off x="1196" y="3120"/>
              <a:ext cx="63" cy="87"/>
            </a:xfrm>
            <a:custGeom>
              <a:avLst/>
              <a:gdLst>
                <a:gd name="T0" fmla="*/ 0 w 187"/>
                <a:gd name="T1" fmla="*/ 0 h 261"/>
                <a:gd name="T2" fmla="*/ 0 w 187"/>
                <a:gd name="T3" fmla="*/ 0 h 261"/>
                <a:gd name="T4" fmla="*/ 1 w 187"/>
                <a:gd name="T5" fmla="*/ 1 h 261"/>
                <a:gd name="T6" fmla="*/ 1 w 187"/>
                <a:gd name="T7" fmla="*/ 1 h 261"/>
                <a:gd name="T8" fmla="*/ 0 w 187"/>
                <a:gd name="T9" fmla="*/ 1 h 261"/>
                <a:gd name="T10" fmla="*/ 0 w 187"/>
                <a:gd name="T11" fmla="*/ 1 h 261"/>
                <a:gd name="T12" fmla="*/ 0 w 187"/>
                <a:gd name="T13" fmla="*/ 1 h 261"/>
                <a:gd name="T14" fmla="*/ 0 w 187"/>
                <a:gd name="T15" fmla="*/ 0 h 261"/>
                <a:gd name="T16" fmla="*/ 0 w 187"/>
                <a:gd name="T17" fmla="*/ 0 h 261"/>
                <a:gd name="T18" fmla="*/ 0 w 187"/>
                <a:gd name="T19" fmla="*/ 0 h 261"/>
                <a:gd name="T20" fmla="*/ 0 w 187"/>
                <a:gd name="T21" fmla="*/ 0 h 261"/>
                <a:gd name="T22" fmla="*/ 0 w 187"/>
                <a:gd name="T23" fmla="*/ 0 h 2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7"/>
                <a:gd name="T37" fmla="*/ 0 h 261"/>
                <a:gd name="T38" fmla="*/ 187 w 187"/>
                <a:gd name="T39" fmla="*/ 261 h 2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7" h="261">
                  <a:moveTo>
                    <a:pt x="56" y="0"/>
                  </a:moveTo>
                  <a:lnTo>
                    <a:pt x="111" y="37"/>
                  </a:lnTo>
                  <a:lnTo>
                    <a:pt x="161" y="146"/>
                  </a:lnTo>
                  <a:lnTo>
                    <a:pt x="187" y="261"/>
                  </a:lnTo>
                  <a:lnTo>
                    <a:pt x="93" y="188"/>
                  </a:lnTo>
                  <a:lnTo>
                    <a:pt x="0" y="178"/>
                  </a:lnTo>
                  <a:lnTo>
                    <a:pt x="89" y="138"/>
                  </a:lnTo>
                  <a:lnTo>
                    <a:pt x="21" y="95"/>
                  </a:lnTo>
                  <a:lnTo>
                    <a:pt x="64" y="70"/>
                  </a:lnTo>
                  <a:lnTo>
                    <a:pt x="31" y="30"/>
                  </a:lnTo>
                  <a:lnTo>
                    <a:pt x="56" y="0"/>
                  </a:lnTo>
                  <a:close/>
                </a:path>
              </a:pathLst>
            </a:custGeom>
            <a:solidFill>
              <a:srgbClr val="B2E3F0"/>
            </a:solidFill>
            <a:ln w="9525">
              <a:noFill/>
              <a:round/>
            </a:ln>
          </p:spPr>
          <p:txBody>
            <a:bodyPr/>
            <a:lstStyle/>
            <a:p>
              <a:endParaRPr lang="zh-CN" altLang="en-US"/>
            </a:p>
          </p:txBody>
        </p:sp>
        <p:sp>
          <p:nvSpPr>
            <p:cNvPr id="1085" name="Freeform 58"/>
            <p:cNvSpPr/>
            <p:nvPr/>
          </p:nvSpPr>
          <p:spPr bwMode="auto">
            <a:xfrm>
              <a:off x="1029" y="3308"/>
              <a:ext cx="85" cy="40"/>
            </a:xfrm>
            <a:custGeom>
              <a:avLst/>
              <a:gdLst>
                <a:gd name="T0" fmla="*/ 0 w 257"/>
                <a:gd name="T1" fmla="*/ 0 h 120"/>
                <a:gd name="T2" fmla="*/ 0 w 257"/>
                <a:gd name="T3" fmla="*/ 0 h 120"/>
                <a:gd name="T4" fmla="*/ 0 w 257"/>
                <a:gd name="T5" fmla="*/ 0 h 120"/>
                <a:gd name="T6" fmla="*/ 1 w 257"/>
                <a:gd name="T7" fmla="*/ 0 h 120"/>
                <a:gd name="T8" fmla="*/ 1 w 257"/>
                <a:gd name="T9" fmla="*/ 0 h 120"/>
                <a:gd name="T10" fmla="*/ 1 w 257"/>
                <a:gd name="T11" fmla="*/ 0 h 120"/>
                <a:gd name="T12" fmla="*/ 1 w 257"/>
                <a:gd name="T13" fmla="*/ 0 h 120"/>
                <a:gd name="T14" fmla="*/ 0 w 257"/>
                <a:gd name="T15" fmla="*/ 0 h 120"/>
                <a:gd name="T16" fmla="*/ 0 w 257"/>
                <a:gd name="T17" fmla="*/ 0 h 120"/>
                <a:gd name="T18" fmla="*/ 0 w 257"/>
                <a:gd name="T19" fmla="*/ 0 h 1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120"/>
                <a:gd name="T32" fmla="*/ 257 w 257"/>
                <a:gd name="T33" fmla="*/ 120 h 1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120">
                  <a:moveTo>
                    <a:pt x="0" y="57"/>
                  </a:moveTo>
                  <a:lnTo>
                    <a:pt x="83" y="19"/>
                  </a:lnTo>
                  <a:lnTo>
                    <a:pt x="118" y="54"/>
                  </a:lnTo>
                  <a:lnTo>
                    <a:pt x="192" y="0"/>
                  </a:lnTo>
                  <a:lnTo>
                    <a:pt x="257" y="68"/>
                  </a:lnTo>
                  <a:lnTo>
                    <a:pt x="209" y="115"/>
                  </a:lnTo>
                  <a:lnTo>
                    <a:pt x="149" y="105"/>
                  </a:lnTo>
                  <a:lnTo>
                    <a:pt x="66" y="120"/>
                  </a:lnTo>
                  <a:lnTo>
                    <a:pt x="0" y="57"/>
                  </a:lnTo>
                  <a:close/>
                </a:path>
              </a:pathLst>
            </a:custGeom>
            <a:solidFill>
              <a:srgbClr val="9ED4C1"/>
            </a:solidFill>
            <a:ln w="9525">
              <a:noFill/>
              <a:round/>
            </a:ln>
          </p:spPr>
          <p:txBody>
            <a:bodyPr/>
            <a:lstStyle/>
            <a:p>
              <a:endParaRPr lang="zh-CN" altLang="en-US"/>
            </a:p>
          </p:txBody>
        </p:sp>
        <p:sp>
          <p:nvSpPr>
            <p:cNvPr id="1086" name="Freeform 59"/>
            <p:cNvSpPr/>
            <p:nvPr/>
          </p:nvSpPr>
          <p:spPr bwMode="auto">
            <a:xfrm>
              <a:off x="903" y="3256"/>
              <a:ext cx="93" cy="54"/>
            </a:xfrm>
            <a:custGeom>
              <a:avLst/>
              <a:gdLst>
                <a:gd name="T0" fmla="*/ 0 w 277"/>
                <a:gd name="T1" fmla="*/ 1 h 162"/>
                <a:gd name="T2" fmla="*/ 0 w 277"/>
                <a:gd name="T3" fmla="*/ 0 h 162"/>
                <a:gd name="T4" fmla="*/ 1 w 277"/>
                <a:gd name="T5" fmla="*/ 0 h 162"/>
                <a:gd name="T6" fmla="*/ 1 w 277"/>
                <a:gd name="T7" fmla="*/ 0 h 162"/>
                <a:gd name="T8" fmla="*/ 1 w 277"/>
                <a:gd name="T9" fmla="*/ 0 h 162"/>
                <a:gd name="T10" fmla="*/ 1 w 277"/>
                <a:gd name="T11" fmla="*/ 0 h 162"/>
                <a:gd name="T12" fmla="*/ 0 w 277"/>
                <a:gd name="T13" fmla="*/ 1 h 162"/>
                <a:gd name="T14" fmla="*/ 0 w 277"/>
                <a:gd name="T15" fmla="*/ 1 h 162"/>
                <a:gd name="T16" fmla="*/ 0 60000 65536"/>
                <a:gd name="T17" fmla="*/ 0 60000 65536"/>
                <a:gd name="T18" fmla="*/ 0 60000 65536"/>
                <a:gd name="T19" fmla="*/ 0 60000 65536"/>
                <a:gd name="T20" fmla="*/ 0 60000 65536"/>
                <a:gd name="T21" fmla="*/ 0 60000 65536"/>
                <a:gd name="T22" fmla="*/ 0 60000 65536"/>
                <a:gd name="T23" fmla="*/ 0 60000 65536"/>
                <a:gd name="T24" fmla="*/ 0 w 277"/>
                <a:gd name="T25" fmla="*/ 0 h 162"/>
                <a:gd name="T26" fmla="*/ 277 w 277"/>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 h="162">
                  <a:moveTo>
                    <a:pt x="0" y="162"/>
                  </a:moveTo>
                  <a:lnTo>
                    <a:pt x="79" y="61"/>
                  </a:lnTo>
                  <a:lnTo>
                    <a:pt x="175" y="0"/>
                  </a:lnTo>
                  <a:lnTo>
                    <a:pt x="277" y="3"/>
                  </a:lnTo>
                  <a:lnTo>
                    <a:pt x="268" y="72"/>
                  </a:lnTo>
                  <a:lnTo>
                    <a:pt x="151" y="89"/>
                  </a:lnTo>
                  <a:lnTo>
                    <a:pt x="0" y="162"/>
                  </a:lnTo>
                  <a:close/>
                </a:path>
              </a:pathLst>
            </a:custGeom>
            <a:solidFill>
              <a:srgbClr val="9ED4C1"/>
            </a:solidFill>
            <a:ln w="9525">
              <a:noFill/>
              <a:round/>
            </a:ln>
          </p:spPr>
          <p:txBody>
            <a:bodyPr/>
            <a:lstStyle/>
            <a:p>
              <a:endParaRPr lang="zh-CN" altLang="en-US"/>
            </a:p>
          </p:txBody>
        </p:sp>
        <p:sp>
          <p:nvSpPr>
            <p:cNvPr id="1087" name="Freeform 60"/>
            <p:cNvSpPr/>
            <p:nvPr/>
          </p:nvSpPr>
          <p:spPr bwMode="auto">
            <a:xfrm>
              <a:off x="1158" y="3270"/>
              <a:ext cx="99" cy="49"/>
            </a:xfrm>
            <a:custGeom>
              <a:avLst/>
              <a:gdLst>
                <a:gd name="T0" fmla="*/ 0 w 298"/>
                <a:gd name="T1" fmla="*/ 0 h 147"/>
                <a:gd name="T2" fmla="*/ 1 w 298"/>
                <a:gd name="T3" fmla="*/ 0 h 147"/>
                <a:gd name="T4" fmla="*/ 1 w 298"/>
                <a:gd name="T5" fmla="*/ 0 h 147"/>
                <a:gd name="T6" fmla="*/ 1 w 298"/>
                <a:gd name="T7" fmla="*/ 1 h 147"/>
                <a:gd name="T8" fmla="*/ 1 w 298"/>
                <a:gd name="T9" fmla="*/ 1 h 147"/>
                <a:gd name="T10" fmla="*/ 1 w 298"/>
                <a:gd name="T11" fmla="*/ 0 h 147"/>
                <a:gd name="T12" fmla="*/ 0 w 298"/>
                <a:gd name="T13" fmla="*/ 0 h 147"/>
                <a:gd name="T14" fmla="*/ 0 w 298"/>
                <a:gd name="T15" fmla="*/ 0 h 147"/>
                <a:gd name="T16" fmla="*/ 0 60000 65536"/>
                <a:gd name="T17" fmla="*/ 0 60000 65536"/>
                <a:gd name="T18" fmla="*/ 0 60000 65536"/>
                <a:gd name="T19" fmla="*/ 0 60000 65536"/>
                <a:gd name="T20" fmla="*/ 0 60000 65536"/>
                <a:gd name="T21" fmla="*/ 0 60000 65536"/>
                <a:gd name="T22" fmla="*/ 0 60000 65536"/>
                <a:gd name="T23" fmla="*/ 0 60000 65536"/>
                <a:gd name="T24" fmla="*/ 0 w 298"/>
                <a:gd name="T25" fmla="*/ 0 h 147"/>
                <a:gd name="T26" fmla="*/ 298 w 298"/>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8" h="147">
                  <a:moveTo>
                    <a:pt x="0" y="0"/>
                  </a:moveTo>
                  <a:lnTo>
                    <a:pt x="147" y="6"/>
                  </a:lnTo>
                  <a:lnTo>
                    <a:pt x="285" y="72"/>
                  </a:lnTo>
                  <a:lnTo>
                    <a:pt x="298" y="126"/>
                  </a:lnTo>
                  <a:lnTo>
                    <a:pt x="260" y="147"/>
                  </a:lnTo>
                  <a:lnTo>
                    <a:pt x="152" y="57"/>
                  </a:lnTo>
                  <a:lnTo>
                    <a:pt x="0" y="0"/>
                  </a:lnTo>
                  <a:close/>
                </a:path>
              </a:pathLst>
            </a:custGeom>
            <a:solidFill>
              <a:srgbClr val="9ED4C1"/>
            </a:solidFill>
            <a:ln w="9525">
              <a:noFill/>
              <a:round/>
            </a:ln>
          </p:spPr>
          <p:txBody>
            <a:bodyPr/>
            <a:lstStyle/>
            <a:p>
              <a:endParaRPr lang="zh-CN" altLang="en-US"/>
            </a:p>
          </p:txBody>
        </p:sp>
        <p:sp>
          <p:nvSpPr>
            <p:cNvPr id="1088" name="Freeform 61"/>
            <p:cNvSpPr/>
            <p:nvPr/>
          </p:nvSpPr>
          <p:spPr bwMode="auto">
            <a:xfrm>
              <a:off x="849" y="3189"/>
              <a:ext cx="112" cy="83"/>
            </a:xfrm>
            <a:custGeom>
              <a:avLst/>
              <a:gdLst>
                <a:gd name="T0" fmla="*/ 0 w 335"/>
                <a:gd name="T1" fmla="*/ 0 h 249"/>
                <a:gd name="T2" fmla="*/ 0 w 335"/>
                <a:gd name="T3" fmla="*/ 1 h 249"/>
                <a:gd name="T4" fmla="*/ 0 w 335"/>
                <a:gd name="T5" fmla="*/ 1 h 249"/>
                <a:gd name="T6" fmla="*/ 1 w 335"/>
                <a:gd name="T7" fmla="*/ 1 h 249"/>
                <a:gd name="T8" fmla="*/ 1 w 335"/>
                <a:gd name="T9" fmla="*/ 0 h 249"/>
                <a:gd name="T10" fmla="*/ 1 w 335"/>
                <a:gd name="T11" fmla="*/ 0 h 249"/>
                <a:gd name="T12" fmla="*/ 0 w 335"/>
                <a:gd name="T13" fmla="*/ 0 h 249"/>
                <a:gd name="T14" fmla="*/ 0 w 335"/>
                <a:gd name="T15" fmla="*/ 0 h 249"/>
                <a:gd name="T16" fmla="*/ 0 60000 65536"/>
                <a:gd name="T17" fmla="*/ 0 60000 65536"/>
                <a:gd name="T18" fmla="*/ 0 60000 65536"/>
                <a:gd name="T19" fmla="*/ 0 60000 65536"/>
                <a:gd name="T20" fmla="*/ 0 60000 65536"/>
                <a:gd name="T21" fmla="*/ 0 60000 65536"/>
                <a:gd name="T22" fmla="*/ 0 60000 65536"/>
                <a:gd name="T23" fmla="*/ 0 60000 65536"/>
                <a:gd name="T24" fmla="*/ 0 w 335"/>
                <a:gd name="T25" fmla="*/ 0 h 249"/>
                <a:gd name="T26" fmla="*/ 335 w 335"/>
                <a:gd name="T27" fmla="*/ 249 h 2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5" h="249">
                  <a:moveTo>
                    <a:pt x="21" y="91"/>
                  </a:moveTo>
                  <a:lnTo>
                    <a:pt x="0" y="151"/>
                  </a:lnTo>
                  <a:lnTo>
                    <a:pt x="46" y="249"/>
                  </a:lnTo>
                  <a:lnTo>
                    <a:pt x="335" y="126"/>
                  </a:lnTo>
                  <a:lnTo>
                    <a:pt x="323" y="0"/>
                  </a:lnTo>
                  <a:lnTo>
                    <a:pt x="154" y="18"/>
                  </a:lnTo>
                  <a:lnTo>
                    <a:pt x="21" y="91"/>
                  </a:lnTo>
                  <a:close/>
                </a:path>
              </a:pathLst>
            </a:custGeom>
            <a:solidFill>
              <a:srgbClr val="FFFFFF"/>
            </a:solidFill>
            <a:ln w="9525">
              <a:noFill/>
              <a:round/>
            </a:ln>
          </p:spPr>
          <p:txBody>
            <a:bodyPr/>
            <a:lstStyle/>
            <a:p>
              <a:endParaRPr lang="zh-CN" altLang="en-US"/>
            </a:p>
          </p:txBody>
        </p:sp>
        <p:sp>
          <p:nvSpPr>
            <p:cNvPr id="1089" name="Freeform 62"/>
            <p:cNvSpPr/>
            <p:nvPr/>
          </p:nvSpPr>
          <p:spPr bwMode="auto">
            <a:xfrm>
              <a:off x="1141" y="3196"/>
              <a:ext cx="128" cy="64"/>
            </a:xfrm>
            <a:custGeom>
              <a:avLst/>
              <a:gdLst>
                <a:gd name="T0" fmla="*/ 0 w 385"/>
                <a:gd name="T1" fmla="*/ 0 h 191"/>
                <a:gd name="T2" fmla="*/ 0 w 385"/>
                <a:gd name="T3" fmla="*/ 0 h 191"/>
                <a:gd name="T4" fmla="*/ 0 w 385"/>
                <a:gd name="T5" fmla="*/ 1 h 191"/>
                <a:gd name="T6" fmla="*/ 1 w 385"/>
                <a:gd name="T7" fmla="*/ 1 h 191"/>
                <a:gd name="T8" fmla="*/ 2 w 385"/>
                <a:gd name="T9" fmla="*/ 1 h 191"/>
                <a:gd name="T10" fmla="*/ 1 w 385"/>
                <a:gd name="T11" fmla="*/ 0 h 191"/>
                <a:gd name="T12" fmla="*/ 1 w 385"/>
                <a:gd name="T13" fmla="*/ 0 h 191"/>
                <a:gd name="T14" fmla="*/ 0 w 385"/>
                <a:gd name="T15" fmla="*/ 0 h 191"/>
                <a:gd name="T16" fmla="*/ 0 w 385"/>
                <a:gd name="T17" fmla="*/ 0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191"/>
                <a:gd name="T29" fmla="*/ 385 w 385"/>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191">
                  <a:moveTo>
                    <a:pt x="25" y="0"/>
                  </a:moveTo>
                  <a:lnTo>
                    <a:pt x="0" y="85"/>
                  </a:lnTo>
                  <a:lnTo>
                    <a:pt x="25" y="128"/>
                  </a:lnTo>
                  <a:lnTo>
                    <a:pt x="353" y="191"/>
                  </a:lnTo>
                  <a:lnTo>
                    <a:pt x="385" y="126"/>
                  </a:lnTo>
                  <a:lnTo>
                    <a:pt x="360" y="85"/>
                  </a:lnTo>
                  <a:lnTo>
                    <a:pt x="202" y="7"/>
                  </a:lnTo>
                  <a:lnTo>
                    <a:pt x="25" y="0"/>
                  </a:lnTo>
                  <a:close/>
                </a:path>
              </a:pathLst>
            </a:custGeom>
            <a:solidFill>
              <a:srgbClr val="FFFFFF"/>
            </a:solidFill>
            <a:ln w="9525">
              <a:noFill/>
              <a:round/>
            </a:ln>
          </p:spPr>
          <p:txBody>
            <a:bodyPr/>
            <a:lstStyle/>
            <a:p>
              <a:endParaRPr lang="zh-CN" altLang="en-US"/>
            </a:p>
          </p:txBody>
        </p:sp>
        <p:sp>
          <p:nvSpPr>
            <p:cNvPr id="1090" name="Freeform 63"/>
            <p:cNvSpPr/>
            <p:nvPr/>
          </p:nvSpPr>
          <p:spPr bwMode="auto">
            <a:xfrm>
              <a:off x="854" y="3229"/>
              <a:ext cx="146" cy="78"/>
            </a:xfrm>
            <a:custGeom>
              <a:avLst/>
              <a:gdLst>
                <a:gd name="T0" fmla="*/ 2 w 438"/>
                <a:gd name="T1" fmla="*/ 0 h 236"/>
                <a:gd name="T2" fmla="*/ 2 w 438"/>
                <a:gd name="T3" fmla="*/ 0 h 236"/>
                <a:gd name="T4" fmla="*/ 1 w 438"/>
                <a:gd name="T5" fmla="*/ 0 h 236"/>
                <a:gd name="T6" fmla="*/ 0 w 438"/>
                <a:gd name="T7" fmla="*/ 0 h 236"/>
                <a:gd name="T8" fmla="*/ 0 w 438"/>
                <a:gd name="T9" fmla="*/ 0 h 236"/>
                <a:gd name="T10" fmla="*/ 0 w 438"/>
                <a:gd name="T11" fmla="*/ 1 h 236"/>
                <a:gd name="T12" fmla="*/ 0 w 438"/>
                <a:gd name="T13" fmla="*/ 1 h 236"/>
                <a:gd name="T14" fmla="*/ 1 w 438"/>
                <a:gd name="T15" fmla="*/ 0 h 236"/>
                <a:gd name="T16" fmla="*/ 1 w 438"/>
                <a:gd name="T17" fmla="*/ 0 h 236"/>
                <a:gd name="T18" fmla="*/ 2 w 438"/>
                <a:gd name="T19" fmla="*/ 0 h 236"/>
                <a:gd name="T20" fmla="*/ 2 w 438"/>
                <a:gd name="T21" fmla="*/ 0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8"/>
                <a:gd name="T34" fmla="*/ 0 h 236"/>
                <a:gd name="T35" fmla="*/ 438 w 438"/>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8" h="236">
                  <a:moveTo>
                    <a:pt x="438" y="46"/>
                  </a:moveTo>
                  <a:lnTo>
                    <a:pt x="378" y="5"/>
                  </a:lnTo>
                  <a:lnTo>
                    <a:pt x="255" y="0"/>
                  </a:lnTo>
                  <a:lnTo>
                    <a:pt x="89" y="42"/>
                  </a:lnTo>
                  <a:lnTo>
                    <a:pt x="23" y="104"/>
                  </a:lnTo>
                  <a:lnTo>
                    <a:pt x="0" y="236"/>
                  </a:lnTo>
                  <a:lnTo>
                    <a:pt x="68" y="144"/>
                  </a:lnTo>
                  <a:lnTo>
                    <a:pt x="171" y="80"/>
                  </a:lnTo>
                  <a:lnTo>
                    <a:pt x="297" y="36"/>
                  </a:lnTo>
                  <a:lnTo>
                    <a:pt x="438" y="46"/>
                  </a:lnTo>
                  <a:close/>
                </a:path>
              </a:pathLst>
            </a:custGeom>
            <a:solidFill>
              <a:srgbClr val="000000"/>
            </a:solidFill>
            <a:ln w="9525">
              <a:noFill/>
              <a:round/>
            </a:ln>
          </p:spPr>
          <p:txBody>
            <a:bodyPr/>
            <a:lstStyle/>
            <a:p>
              <a:endParaRPr lang="zh-CN" altLang="en-US"/>
            </a:p>
          </p:txBody>
        </p:sp>
        <p:sp>
          <p:nvSpPr>
            <p:cNvPr id="1091" name="Freeform 64"/>
            <p:cNvSpPr/>
            <p:nvPr/>
          </p:nvSpPr>
          <p:spPr bwMode="auto">
            <a:xfrm>
              <a:off x="774" y="3032"/>
              <a:ext cx="619" cy="562"/>
            </a:xfrm>
            <a:custGeom>
              <a:avLst/>
              <a:gdLst>
                <a:gd name="T0" fmla="*/ 7 w 1857"/>
                <a:gd name="T1" fmla="*/ 4 h 1687"/>
                <a:gd name="T2" fmla="*/ 6 w 1857"/>
                <a:gd name="T3" fmla="*/ 5 h 1687"/>
                <a:gd name="T4" fmla="*/ 6 w 1857"/>
                <a:gd name="T5" fmla="*/ 6 h 1687"/>
                <a:gd name="T6" fmla="*/ 6 w 1857"/>
                <a:gd name="T7" fmla="*/ 7 h 1687"/>
                <a:gd name="T8" fmla="*/ 5 w 1857"/>
                <a:gd name="T9" fmla="*/ 7 h 1687"/>
                <a:gd name="T10" fmla="*/ 5 w 1857"/>
                <a:gd name="T11" fmla="*/ 7 h 1687"/>
                <a:gd name="T12" fmla="*/ 2 w 1857"/>
                <a:gd name="T13" fmla="*/ 7 h 1687"/>
                <a:gd name="T14" fmla="*/ 1 w 1857"/>
                <a:gd name="T15" fmla="*/ 7 h 1687"/>
                <a:gd name="T16" fmla="*/ 1 w 1857"/>
                <a:gd name="T17" fmla="*/ 6 h 1687"/>
                <a:gd name="T18" fmla="*/ 0 w 1857"/>
                <a:gd name="T19" fmla="*/ 6 h 1687"/>
                <a:gd name="T20" fmla="*/ 0 w 1857"/>
                <a:gd name="T21" fmla="*/ 5 h 1687"/>
                <a:gd name="T22" fmla="*/ 0 w 1857"/>
                <a:gd name="T23" fmla="*/ 5 h 1687"/>
                <a:gd name="T24" fmla="*/ 0 w 1857"/>
                <a:gd name="T25" fmla="*/ 5 h 1687"/>
                <a:gd name="T26" fmla="*/ 0 w 1857"/>
                <a:gd name="T27" fmla="*/ 6 h 1687"/>
                <a:gd name="T28" fmla="*/ 1 w 1857"/>
                <a:gd name="T29" fmla="*/ 6 h 1687"/>
                <a:gd name="T30" fmla="*/ 1 w 1857"/>
                <a:gd name="T31" fmla="*/ 6 h 1687"/>
                <a:gd name="T32" fmla="*/ 2 w 1857"/>
                <a:gd name="T33" fmla="*/ 7 h 1687"/>
                <a:gd name="T34" fmla="*/ 3 w 1857"/>
                <a:gd name="T35" fmla="*/ 6 h 1687"/>
                <a:gd name="T36" fmla="*/ 5 w 1857"/>
                <a:gd name="T37" fmla="*/ 7 h 1687"/>
                <a:gd name="T38" fmla="*/ 5 w 1857"/>
                <a:gd name="T39" fmla="*/ 7 h 1687"/>
                <a:gd name="T40" fmla="*/ 6 w 1857"/>
                <a:gd name="T41" fmla="*/ 6 h 1687"/>
                <a:gd name="T42" fmla="*/ 6 w 1857"/>
                <a:gd name="T43" fmla="*/ 6 h 1687"/>
                <a:gd name="T44" fmla="*/ 6 w 1857"/>
                <a:gd name="T45" fmla="*/ 5 h 1687"/>
                <a:gd name="T46" fmla="*/ 6 w 1857"/>
                <a:gd name="T47" fmla="*/ 4 h 1687"/>
                <a:gd name="T48" fmla="*/ 7 w 1857"/>
                <a:gd name="T49" fmla="*/ 2 h 1687"/>
                <a:gd name="T50" fmla="*/ 7 w 1857"/>
                <a:gd name="T51" fmla="*/ 1 h 1687"/>
                <a:gd name="T52" fmla="*/ 7 w 1857"/>
                <a:gd name="T53" fmla="*/ 1 h 1687"/>
                <a:gd name="T54" fmla="*/ 7 w 1857"/>
                <a:gd name="T55" fmla="*/ 0 h 1687"/>
                <a:gd name="T56" fmla="*/ 6 w 1857"/>
                <a:gd name="T57" fmla="*/ 0 h 1687"/>
                <a:gd name="T58" fmla="*/ 6 w 1857"/>
                <a:gd name="T59" fmla="*/ 0 h 1687"/>
                <a:gd name="T60" fmla="*/ 7 w 1857"/>
                <a:gd name="T61" fmla="*/ 0 h 1687"/>
                <a:gd name="T62" fmla="*/ 7 w 1857"/>
                <a:gd name="T63" fmla="*/ 0 h 1687"/>
                <a:gd name="T64" fmla="*/ 8 w 1857"/>
                <a:gd name="T65" fmla="*/ 1 h 1687"/>
                <a:gd name="T66" fmla="*/ 7 w 1857"/>
                <a:gd name="T67" fmla="*/ 1 h 1687"/>
                <a:gd name="T68" fmla="*/ 7 w 1857"/>
                <a:gd name="T69" fmla="*/ 2 h 1687"/>
                <a:gd name="T70" fmla="*/ 7 w 1857"/>
                <a:gd name="T71" fmla="*/ 3 h 1687"/>
                <a:gd name="T72" fmla="*/ 7 w 1857"/>
                <a:gd name="T73" fmla="*/ 4 h 1687"/>
                <a:gd name="T74" fmla="*/ 7 w 1857"/>
                <a:gd name="T75" fmla="*/ 4 h 16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57"/>
                <a:gd name="T115" fmla="*/ 0 h 1687"/>
                <a:gd name="T116" fmla="*/ 1857 w 1857"/>
                <a:gd name="T117" fmla="*/ 1687 h 16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57" h="1687">
                  <a:moveTo>
                    <a:pt x="1602" y="979"/>
                  </a:moveTo>
                  <a:lnTo>
                    <a:pt x="1576" y="1299"/>
                  </a:lnTo>
                  <a:lnTo>
                    <a:pt x="1519" y="1509"/>
                  </a:lnTo>
                  <a:lnTo>
                    <a:pt x="1453" y="1598"/>
                  </a:lnTo>
                  <a:lnTo>
                    <a:pt x="1327" y="1656"/>
                  </a:lnTo>
                  <a:lnTo>
                    <a:pt x="1122" y="1687"/>
                  </a:lnTo>
                  <a:lnTo>
                    <a:pt x="534" y="1672"/>
                  </a:lnTo>
                  <a:lnTo>
                    <a:pt x="263" y="1612"/>
                  </a:lnTo>
                  <a:lnTo>
                    <a:pt x="135" y="1535"/>
                  </a:lnTo>
                  <a:lnTo>
                    <a:pt x="56" y="1420"/>
                  </a:lnTo>
                  <a:lnTo>
                    <a:pt x="27" y="1297"/>
                  </a:lnTo>
                  <a:lnTo>
                    <a:pt x="0" y="1201"/>
                  </a:lnTo>
                  <a:lnTo>
                    <a:pt x="45" y="1225"/>
                  </a:lnTo>
                  <a:lnTo>
                    <a:pt x="82" y="1349"/>
                  </a:lnTo>
                  <a:lnTo>
                    <a:pt x="185" y="1492"/>
                  </a:lnTo>
                  <a:lnTo>
                    <a:pt x="294" y="1561"/>
                  </a:lnTo>
                  <a:lnTo>
                    <a:pt x="552" y="1607"/>
                  </a:lnTo>
                  <a:lnTo>
                    <a:pt x="823" y="1569"/>
                  </a:lnTo>
                  <a:lnTo>
                    <a:pt x="1121" y="1625"/>
                  </a:lnTo>
                  <a:lnTo>
                    <a:pt x="1297" y="1606"/>
                  </a:lnTo>
                  <a:lnTo>
                    <a:pt x="1411" y="1529"/>
                  </a:lnTo>
                  <a:lnTo>
                    <a:pt x="1478" y="1446"/>
                  </a:lnTo>
                  <a:lnTo>
                    <a:pt x="1537" y="1201"/>
                  </a:lnTo>
                  <a:lnTo>
                    <a:pt x="1540" y="980"/>
                  </a:lnTo>
                  <a:lnTo>
                    <a:pt x="1688" y="482"/>
                  </a:lnTo>
                  <a:lnTo>
                    <a:pt x="1777" y="193"/>
                  </a:lnTo>
                  <a:lnTo>
                    <a:pt x="1789" y="147"/>
                  </a:lnTo>
                  <a:lnTo>
                    <a:pt x="1699" y="94"/>
                  </a:lnTo>
                  <a:lnTo>
                    <a:pt x="1481" y="48"/>
                  </a:lnTo>
                  <a:lnTo>
                    <a:pt x="1390" y="0"/>
                  </a:lnTo>
                  <a:lnTo>
                    <a:pt x="1641" y="48"/>
                  </a:lnTo>
                  <a:lnTo>
                    <a:pt x="1792" y="94"/>
                  </a:lnTo>
                  <a:lnTo>
                    <a:pt x="1857" y="125"/>
                  </a:lnTo>
                  <a:lnTo>
                    <a:pt x="1808" y="229"/>
                  </a:lnTo>
                  <a:lnTo>
                    <a:pt x="1737" y="458"/>
                  </a:lnTo>
                  <a:lnTo>
                    <a:pt x="1638" y="774"/>
                  </a:lnTo>
                  <a:lnTo>
                    <a:pt x="1602" y="979"/>
                  </a:lnTo>
                  <a:close/>
                </a:path>
              </a:pathLst>
            </a:custGeom>
            <a:solidFill>
              <a:srgbClr val="000000"/>
            </a:solidFill>
            <a:ln w="9525">
              <a:noFill/>
              <a:round/>
            </a:ln>
          </p:spPr>
          <p:txBody>
            <a:bodyPr/>
            <a:lstStyle/>
            <a:p>
              <a:endParaRPr lang="zh-CN" altLang="en-US"/>
            </a:p>
          </p:txBody>
        </p:sp>
        <p:sp>
          <p:nvSpPr>
            <p:cNvPr id="1092" name="Freeform 65"/>
            <p:cNvSpPr/>
            <p:nvPr/>
          </p:nvSpPr>
          <p:spPr bwMode="auto">
            <a:xfrm>
              <a:off x="756" y="3002"/>
              <a:ext cx="591" cy="398"/>
            </a:xfrm>
            <a:custGeom>
              <a:avLst/>
              <a:gdLst>
                <a:gd name="T0" fmla="*/ 7 w 1774"/>
                <a:gd name="T1" fmla="*/ 2 h 1195"/>
                <a:gd name="T2" fmla="*/ 7 w 1774"/>
                <a:gd name="T3" fmla="*/ 2 h 1195"/>
                <a:gd name="T4" fmla="*/ 7 w 1774"/>
                <a:gd name="T5" fmla="*/ 1 h 1195"/>
                <a:gd name="T6" fmla="*/ 6 w 1774"/>
                <a:gd name="T7" fmla="*/ 0 h 1195"/>
                <a:gd name="T8" fmla="*/ 6 w 1774"/>
                <a:gd name="T9" fmla="*/ 0 h 1195"/>
                <a:gd name="T10" fmla="*/ 5 w 1774"/>
                <a:gd name="T11" fmla="*/ 0 h 1195"/>
                <a:gd name="T12" fmla="*/ 3 w 1774"/>
                <a:gd name="T13" fmla="*/ 0 h 1195"/>
                <a:gd name="T14" fmla="*/ 1 w 1774"/>
                <a:gd name="T15" fmla="*/ 0 h 1195"/>
                <a:gd name="T16" fmla="*/ 1 w 1774"/>
                <a:gd name="T17" fmla="*/ 1 h 1195"/>
                <a:gd name="T18" fmla="*/ 0 w 1774"/>
                <a:gd name="T19" fmla="*/ 1 h 1195"/>
                <a:gd name="T20" fmla="*/ 0 w 1774"/>
                <a:gd name="T21" fmla="*/ 2 h 1195"/>
                <a:gd name="T22" fmla="*/ 0 w 1774"/>
                <a:gd name="T23" fmla="*/ 3 h 1195"/>
                <a:gd name="T24" fmla="*/ 0 w 1774"/>
                <a:gd name="T25" fmla="*/ 4 h 1195"/>
                <a:gd name="T26" fmla="*/ 0 w 1774"/>
                <a:gd name="T27" fmla="*/ 5 h 1195"/>
                <a:gd name="T28" fmla="*/ 0 w 1774"/>
                <a:gd name="T29" fmla="*/ 5 h 1195"/>
                <a:gd name="T30" fmla="*/ 0 w 1774"/>
                <a:gd name="T31" fmla="*/ 4 h 1195"/>
                <a:gd name="T32" fmla="*/ 0 w 1774"/>
                <a:gd name="T33" fmla="*/ 4 h 1195"/>
                <a:gd name="T34" fmla="*/ 0 w 1774"/>
                <a:gd name="T35" fmla="*/ 3 h 1195"/>
                <a:gd name="T36" fmla="*/ 0 w 1774"/>
                <a:gd name="T37" fmla="*/ 2 h 1195"/>
                <a:gd name="T38" fmla="*/ 0 w 1774"/>
                <a:gd name="T39" fmla="*/ 1 h 1195"/>
                <a:gd name="T40" fmla="*/ 1 w 1774"/>
                <a:gd name="T41" fmla="*/ 1 h 1195"/>
                <a:gd name="T42" fmla="*/ 2 w 1774"/>
                <a:gd name="T43" fmla="*/ 0 h 1195"/>
                <a:gd name="T44" fmla="*/ 3 w 1774"/>
                <a:gd name="T45" fmla="*/ 0 h 1195"/>
                <a:gd name="T46" fmla="*/ 5 w 1774"/>
                <a:gd name="T47" fmla="*/ 0 h 1195"/>
                <a:gd name="T48" fmla="*/ 6 w 1774"/>
                <a:gd name="T49" fmla="*/ 0 h 1195"/>
                <a:gd name="T50" fmla="*/ 6 w 1774"/>
                <a:gd name="T51" fmla="*/ 1 h 1195"/>
                <a:gd name="T52" fmla="*/ 7 w 1774"/>
                <a:gd name="T53" fmla="*/ 1 h 1195"/>
                <a:gd name="T54" fmla="*/ 7 w 1774"/>
                <a:gd name="T55" fmla="*/ 2 h 1195"/>
                <a:gd name="T56" fmla="*/ 7 w 1774"/>
                <a:gd name="T57" fmla="*/ 2 h 1195"/>
                <a:gd name="T58" fmla="*/ 7 w 1774"/>
                <a:gd name="T59" fmla="*/ 2 h 1195"/>
                <a:gd name="T60" fmla="*/ 7 w 1774"/>
                <a:gd name="T61" fmla="*/ 2 h 11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74"/>
                <a:gd name="T94" fmla="*/ 0 h 1195"/>
                <a:gd name="T95" fmla="*/ 1774 w 1774"/>
                <a:gd name="T96" fmla="*/ 1195 h 11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74" h="1195">
                  <a:moveTo>
                    <a:pt x="1774" y="507"/>
                  </a:moveTo>
                  <a:lnTo>
                    <a:pt x="1757" y="391"/>
                  </a:lnTo>
                  <a:lnTo>
                    <a:pt x="1687" y="258"/>
                  </a:lnTo>
                  <a:lnTo>
                    <a:pt x="1531" y="119"/>
                  </a:lnTo>
                  <a:lnTo>
                    <a:pt x="1355" y="43"/>
                  </a:lnTo>
                  <a:lnTo>
                    <a:pt x="1122" y="12"/>
                  </a:lnTo>
                  <a:lnTo>
                    <a:pt x="721" y="0"/>
                  </a:lnTo>
                  <a:lnTo>
                    <a:pt x="353" y="71"/>
                  </a:lnTo>
                  <a:lnTo>
                    <a:pt x="192" y="166"/>
                  </a:lnTo>
                  <a:lnTo>
                    <a:pt x="76" y="279"/>
                  </a:lnTo>
                  <a:lnTo>
                    <a:pt x="14" y="461"/>
                  </a:lnTo>
                  <a:lnTo>
                    <a:pt x="0" y="703"/>
                  </a:lnTo>
                  <a:lnTo>
                    <a:pt x="45" y="907"/>
                  </a:lnTo>
                  <a:lnTo>
                    <a:pt x="48" y="1135"/>
                  </a:lnTo>
                  <a:lnTo>
                    <a:pt x="103" y="1195"/>
                  </a:lnTo>
                  <a:lnTo>
                    <a:pt x="97" y="1020"/>
                  </a:lnTo>
                  <a:lnTo>
                    <a:pt x="109" y="872"/>
                  </a:lnTo>
                  <a:lnTo>
                    <a:pt x="51" y="747"/>
                  </a:lnTo>
                  <a:lnTo>
                    <a:pt x="63" y="526"/>
                  </a:lnTo>
                  <a:lnTo>
                    <a:pt x="95" y="360"/>
                  </a:lnTo>
                  <a:lnTo>
                    <a:pt x="200" y="221"/>
                  </a:lnTo>
                  <a:lnTo>
                    <a:pt x="383" y="114"/>
                  </a:lnTo>
                  <a:lnTo>
                    <a:pt x="718" y="47"/>
                  </a:lnTo>
                  <a:lnTo>
                    <a:pt x="1127" y="46"/>
                  </a:lnTo>
                  <a:lnTo>
                    <a:pt x="1339" y="89"/>
                  </a:lnTo>
                  <a:lnTo>
                    <a:pt x="1514" y="157"/>
                  </a:lnTo>
                  <a:lnTo>
                    <a:pt x="1640" y="261"/>
                  </a:lnTo>
                  <a:lnTo>
                    <a:pt x="1706" y="366"/>
                  </a:lnTo>
                  <a:lnTo>
                    <a:pt x="1739" y="443"/>
                  </a:lnTo>
                  <a:lnTo>
                    <a:pt x="1774" y="507"/>
                  </a:lnTo>
                  <a:close/>
                </a:path>
              </a:pathLst>
            </a:custGeom>
            <a:solidFill>
              <a:srgbClr val="000000"/>
            </a:solidFill>
            <a:ln w="9525">
              <a:noFill/>
              <a:round/>
            </a:ln>
          </p:spPr>
          <p:txBody>
            <a:bodyPr/>
            <a:lstStyle/>
            <a:p>
              <a:endParaRPr lang="zh-CN" altLang="en-US"/>
            </a:p>
          </p:txBody>
        </p:sp>
        <p:sp>
          <p:nvSpPr>
            <p:cNvPr id="1093" name="Freeform 66"/>
            <p:cNvSpPr/>
            <p:nvPr/>
          </p:nvSpPr>
          <p:spPr bwMode="auto">
            <a:xfrm>
              <a:off x="743" y="3033"/>
              <a:ext cx="123" cy="147"/>
            </a:xfrm>
            <a:custGeom>
              <a:avLst/>
              <a:gdLst>
                <a:gd name="T0" fmla="*/ 2 w 369"/>
                <a:gd name="T1" fmla="*/ 0 h 441"/>
                <a:gd name="T2" fmla="*/ 1 w 369"/>
                <a:gd name="T3" fmla="*/ 0 h 441"/>
                <a:gd name="T4" fmla="*/ 0 w 369"/>
                <a:gd name="T5" fmla="*/ 0 h 441"/>
                <a:gd name="T6" fmla="*/ 0 w 369"/>
                <a:gd name="T7" fmla="*/ 1 h 441"/>
                <a:gd name="T8" fmla="*/ 0 w 369"/>
                <a:gd name="T9" fmla="*/ 2 h 441"/>
                <a:gd name="T10" fmla="*/ 0 w 369"/>
                <a:gd name="T11" fmla="*/ 1 h 441"/>
                <a:gd name="T12" fmla="*/ 0 w 369"/>
                <a:gd name="T13" fmla="*/ 1 h 441"/>
                <a:gd name="T14" fmla="*/ 1 w 369"/>
                <a:gd name="T15" fmla="*/ 0 h 441"/>
                <a:gd name="T16" fmla="*/ 1 w 369"/>
                <a:gd name="T17" fmla="*/ 0 h 441"/>
                <a:gd name="T18" fmla="*/ 2 w 369"/>
                <a:gd name="T19" fmla="*/ 0 h 441"/>
                <a:gd name="T20" fmla="*/ 2 w 369"/>
                <a:gd name="T21" fmla="*/ 0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441"/>
                <a:gd name="T35" fmla="*/ 369 w 369"/>
                <a:gd name="T36" fmla="*/ 441 h 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441">
                  <a:moveTo>
                    <a:pt x="369" y="0"/>
                  </a:moveTo>
                  <a:lnTo>
                    <a:pt x="126" y="67"/>
                  </a:lnTo>
                  <a:lnTo>
                    <a:pt x="9" y="114"/>
                  </a:lnTo>
                  <a:lnTo>
                    <a:pt x="0" y="175"/>
                  </a:lnTo>
                  <a:lnTo>
                    <a:pt x="76" y="441"/>
                  </a:lnTo>
                  <a:lnTo>
                    <a:pt x="92" y="350"/>
                  </a:lnTo>
                  <a:lnTo>
                    <a:pt x="54" y="144"/>
                  </a:lnTo>
                  <a:lnTo>
                    <a:pt x="154" y="95"/>
                  </a:lnTo>
                  <a:lnTo>
                    <a:pt x="298" y="61"/>
                  </a:lnTo>
                  <a:lnTo>
                    <a:pt x="369" y="0"/>
                  </a:lnTo>
                  <a:close/>
                </a:path>
              </a:pathLst>
            </a:custGeom>
            <a:solidFill>
              <a:srgbClr val="000000"/>
            </a:solidFill>
            <a:ln w="9525">
              <a:noFill/>
              <a:round/>
            </a:ln>
          </p:spPr>
          <p:txBody>
            <a:bodyPr/>
            <a:lstStyle/>
            <a:p>
              <a:endParaRPr lang="zh-CN" altLang="en-US"/>
            </a:p>
          </p:txBody>
        </p:sp>
        <p:sp>
          <p:nvSpPr>
            <p:cNvPr id="1094" name="Freeform 67"/>
            <p:cNvSpPr/>
            <p:nvPr/>
          </p:nvSpPr>
          <p:spPr bwMode="auto">
            <a:xfrm>
              <a:off x="1026" y="3265"/>
              <a:ext cx="96" cy="48"/>
            </a:xfrm>
            <a:custGeom>
              <a:avLst/>
              <a:gdLst>
                <a:gd name="T0" fmla="*/ 1 w 289"/>
                <a:gd name="T1" fmla="*/ 1 h 144"/>
                <a:gd name="T2" fmla="*/ 1 w 289"/>
                <a:gd name="T3" fmla="*/ 0 h 144"/>
                <a:gd name="T4" fmla="*/ 1 w 289"/>
                <a:gd name="T5" fmla="*/ 0 h 144"/>
                <a:gd name="T6" fmla="*/ 1 w 289"/>
                <a:gd name="T7" fmla="*/ 0 h 144"/>
                <a:gd name="T8" fmla="*/ 1 w 289"/>
                <a:gd name="T9" fmla="*/ 0 h 144"/>
                <a:gd name="T10" fmla="*/ 0 w 289"/>
                <a:gd name="T11" fmla="*/ 0 h 144"/>
                <a:gd name="T12" fmla="*/ 0 w 289"/>
                <a:gd name="T13" fmla="*/ 1 h 144"/>
                <a:gd name="T14" fmla="*/ 0 w 289"/>
                <a:gd name="T15" fmla="*/ 0 h 144"/>
                <a:gd name="T16" fmla="*/ 1 w 289"/>
                <a:gd name="T17" fmla="*/ 0 h 144"/>
                <a:gd name="T18" fmla="*/ 1 w 289"/>
                <a:gd name="T19" fmla="*/ 0 h 144"/>
                <a:gd name="T20" fmla="*/ 1 w 289"/>
                <a:gd name="T21" fmla="*/ 1 h 144"/>
                <a:gd name="T22" fmla="*/ 1 w 289"/>
                <a:gd name="T23" fmla="*/ 1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9"/>
                <a:gd name="T37" fmla="*/ 0 h 144"/>
                <a:gd name="T38" fmla="*/ 289 w 289"/>
                <a:gd name="T39" fmla="*/ 144 h 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9" h="144">
                  <a:moveTo>
                    <a:pt x="283" y="144"/>
                  </a:moveTo>
                  <a:lnTo>
                    <a:pt x="289" y="73"/>
                  </a:lnTo>
                  <a:lnTo>
                    <a:pt x="263" y="15"/>
                  </a:lnTo>
                  <a:lnTo>
                    <a:pt x="207" y="0"/>
                  </a:lnTo>
                  <a:lnTo>
                    <a:pt x="132" y="4"/>
                  </a:lnTo>
                  <a:lnTo>
                    <a:pt x="47" y="43"/>
                  </a:lnTo>
                  <a:lnTo>
                    <a:pt x="0" y="126"/>
                  </a:lnTo>
                  <a:lnTo>
                    <a:pt x="71" y="65"/>
                  </a:lnTo>
                  <a:lnTo>
                    <a:pt x="194" y="50"/>
                  </a:lnTo>
                  <a:lnTo>
                    <a:pt x="249" y="70"/>
                  </a:lnTo>
                  <a:lnTo>
                    <a:pt x="283" y="144"/>
                  </a:lnTo>
                  <a:close/>
                </a:path>
              </a:pathLst>
            </a:custGeom>
            <a:solidFill>
              <a:srgbClr val="000000"/>
            </a:solidFill>
            <a:ln w="9525">
              <a:noFill/>
              <a:round/>
            </a:ln>
          </p:spPr>
          <p:txBody>
            <a:bodyPr/>
            <a:lstStyle/>
            <a:p>
              <a:endParaRPr lang="zh-CN" altLang="en-US"/>
            </a:p>
          </p:txBody>
        </p:sp>
        <p:sp>
          <p:nvSpPr>
            <p:cNvPr id="1095" name="Freeform 68"/>
            <p:cNvSpPr/>
            <p:nvPr/>
          </p:nvSpPr>
          <p:spPr bwMode="auto">
            <a:xfrm>
              <a:off x="482" y="3713"/>
              <a:ext cx="1149" cy="245"/>
            </a:xfrm>
            <a:custGeom>
              <a:avLst/>
              <a:gdLst>
                <a:gd name="T0" fmla="*/ 4 w 3447"/>
                <a:gd name="T1" fmla="*/ 0 h 735"/>
                <a:gd name="T2" fmla="*/ 4 w 3447"/>
                <a:gd name="T3" fmla="*/ 0 h 735"/>
                <a:gd name="T4" fmla="*/ 2 w 3447"/>
                <a:gd name="T5" fmla="*/ 0 h 735"/>
                <a:gd name="T6" fmla="*/ 0 w 3447"/>
                <a:gd name="T7" fmla="*/ 1 h 735"/>
                <a:gd name="T8" fmla="*/ 0 w 3447"/>
                <a:gd name="T9" fmla="*/ 2 h 735"/>
                <a:gd name="T10" fmla="*/ 0 w 3447"/>
                <a:gd name="T11" fmla="*/ 2 h 735"/>
                <a:gd name="T12" fmla="*/ 0 w 3447"/>
                <a:gd name="T13" fmla="*/ 2 h 735"/>
                <a:gd name="T14" fmla="*/ 1 w 3447"/>
                <a:gd name="T15" fmla="*/ 2 h 735"/>
                <a:gd name="T16" fmla="*/ 7 w 3447"/>
                <a:gd name="T17" fmla="*/ 3 h 735"/>
                <a:gd name="T18" fmla="*/ 12 w 3447"/>
                <a:gd name="T19" fmla="*/ 3 h 735"/>
                <a:gd name="T20" fmla="*/ 13 w 3447"/>
                <a:gd name="T21" fmla="*/ 3 h 735"/>
                <a:gd name="T22" fmla="*/ 14 w 3447"/>
                <a:gd name="T23" fmla="*/ 2 h 735"/>
                <a:gd name="T24" fmla="*/ 14 w 3447"/>
                <a:gd name="T25" fmla="*/ 2 h 735"/>
                <a:gd name="T26" fmla="*/ 14 w 3447"/>
                <a:gd name="T27" fmla="*/ 1 h 735"/>
                <a:gd name="T28" fmla="*/ 13 w 3447"/>
                <a:gd name="T29" fmla="*/ 1 h 735"/>
                <a:gd name="T30" fmla="*/ 11 w 3447"/>
                <a:gd name="T31" fmla="*/ 0 h 735"/>
                <a:gd name="T32" fmla="*/ 13 w 3447"/>
                <a:gd name="T33" fmla="*/ 1 h 735"/>
                <a:gd name="T34" fmla="*/ 13 w 3447"/>
                <a:gd name="T35" fmla="*/ 2 h 735"/>
                <a:gd name="T36" fmla="*/ 13 w 3447"/>
                <a:gd name="T37" fmla="*/ 2 h 735"/>
                <a:gd name="T38" fmla="*/ 13 w 3447"/>
                <a:gd name="T39" fmla="*/ 3 h 735"/>
                <a:gd name="T40" fmla="*/ 7 w 3447"/>
                <a:gd name="T41" fmla="*/ 2 h 735"/>
                <a:gd name="T42" fmla="*/ 1 w 3447"/>
                <a:gd name="T43" fmla="*/ 2 h 735"/>
                <a:gd name="T44" fmla="*/ 0 w 3447"/>
                <a:gd name="T45" fmla="*/ 2 h 735"/>
                <a:gd name="T46" fmla="*/ 0 w 3447"/>
                <a:gd name="T47" fmla="*/ 2 h 735"/>
                <a:gd name="T48" fmla="*/ 2 w 3447"/>
                <a:gd name="T49" fmla="*/ 0 h 735"/>
                <a:gd name="T50" fmla="*/ 4 w 3447"/>
                <a:gd name="T51" fmla="*/ 0 h 735"/>
                <a:gd name="T52" fmla="*/ 4 w 3447"/>
                <a:gd name="T53" fmla="*/ 0 h 7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47"/>
                <a:gd name="T82" fmla="*/ 0 h 735"/>
                <a:gd name="T83" fmla="*/ 3447 w 3447"/>
                <a:gd name="T84" fmla="*/ 735 h 7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47" h="735">
                  <a:moveTo>
                    <a:pt x="933" y="74"/>
                  </a:moveTo>
                  <a:lnTo>
                    <a:pt x="990" y="42"/>
                  </a:lnTo>
                  <a:lnTo>
                    <a:pt x="578" y="0"/>
                  </a:lnTo>
                  <a:lnTo>
                    <a:pt x="0" y="343"/>
                  </a:lnTo>
                  <a:lnTo>
                    <a:pt x="12" y="451"/>
                  </a:lnTo>
                  <a:lnTo>
                    <a:pt x="102" y="501"/>
                  </a:lnTo>
                  <a:lnTo>
                    <a:pt x="0" y="559"/>
                  </a:lnTo>
                  <a:lnTo>
                    <a:pt x="204" y="605"/>
                  </a:lnTo>
                  <a:lnTo>
                    <a:pt x="1658" y="679"/>
                  </a:lnTo>
                  <a:lnTo>
                    <a:pt x="3025" y="735"/>
                  </a:lnTo>
                  <a:lnTo>
                    <a:pt x="3235" y="735"/>
                  </a:lnTo>
                  <a:lnTo>
                    <a:pt x="3447" y="396"/>
                  </a:lnTo>
                  <a:lnTo>
                    <a:pt x="3286" y="396"/>
                  </a:lnTo>
                  <a:lnTo>
                    <a:pt x="3295" y="202"/>
                  </a:lnTo>
                  <a:lnTo>
                    <a:pt x="3197" y="138"/>
                  </a:lnTo>
                  <a:lnTo>
                    <a:pt x="2720" y="116"/>
                  </a:lnTo>
                  <a:lnTo>
                    <a:pt x="3180" y="243"/>
                  </a:lnTo>
                  <a:lnTo>
                    <a:pt x="3093" y="417"/>
                  </a:lnTo>
                  <a:lnTo>
                    <a:pt x="3044" y="557"/>
                  </a:lnTo>
                  <a:lnTo>
                    <a:pt x="3093" y="670"/>
                  </a:lnTo>
                  <a:lnTo>
                    <a:pt x="1609" y="565"/>
                  </a:lnTo>
                  <a:lnTo>
                    <a:pt x="182" y="479"/>
                  </a:lnTo>
                  <a:lnTo>
                    <a:pt x="68" y="423"/>
                  </a:lnTo>
                  <a:lnTo>
                    <a:pt x="80" y="366"/>
                  </a:lnTo>
                  <a:lnTo>
                    <a:pt x="578" y="74"/>
                  </a:lnTo>
                  <a:lnTo>
                    <a:pt x="933" y="74"/>
                  </a:lnTo>
                  <a:close/>
                </a:path>
              </a:pathLst>
            </a:custGeom>
            <a:solidFill>
              <a:srgbClr val="000000"/>
            </a:solidFill>
            <a:ln w="9525">
              <a:noFill/>
              <a:round/>
            </a:ln>
          </p:spPr>
          <p:txBody>
            <a:bodyPr/>
            <a:lstStyle/>
            <a:p>
              <a:endParaRPr lang="zh-CN" altLang="en-US"/>
            </a:p>
          </p:txBody>
        </p:sp>
        <p:sp>
          <p:nvSpPr>
            <p:cNvPr id="1096" name="Freeform 69"/>
            <p:cNvSpPr/>
            <p:nvPr/>
          </p:nvSpPr>
          <p:spPr bwMode="auto">
            <a:xfrm>
              <a:off x="645" y="2936"/>
              <a:ext cx="857" cy="599"/>
            </a:xfrm>
            <a:custGeom>
              <a:avLst/>
              <a:gdLst>
                <a:gd name="T0" fmla="*/ 1 w 2571"/>
                <a:gd name="T1" fmla="*/ 5 h 1796"/>
                <a:gd name="T2" fmla="*/ 0 w 2571"/>
                <a:gd name="T3" fmla="*/ 1 h 1796"/>
                <a:gd name="T4" fmla="*/ 0 w 2571"/>
                <a:gd name="T5" fmla="*/ 1 h 1796"/>
                <a:gd name="T6" fmla="*/ 2 w 2571"/>
                <a:gd name="T7" fmla="*/ 0 h 1796"/>
                <a:gd name="T8" fmla="*/ 6 w 2571"/>
                <a:gd name="T9" fmla="*/ 0 h 1796"/>
                <a:gd name="T10" fmla="*/ 9 w 2571"/>
                <a:gd name="T11" fmla="*/ 0 h 1796"/>
                <a:gd name="T12" fmla="*/ 10 w 2571"/>
                <a:gd name="T13" fmla="*/ 1 h 1796"/>
                <a:gd name="T14" fmla="*/ 11 w 2571"/>
                <a:gd name="T15" fmla="*/ 1 h 1796"/>
                <a:gd name="T16" fmla="*/ 11 w 2571"/>
                <a:gd name="T17" fmla="*/ 4 h 1796"/>
                <a:gd name="T18" fmla="*/ 9 w 2571"/>
                <a:gd name="T19" fmla="*/ 7 h 1796"/>
                <a:gd name="T20" fmla="*/ 10 w 2571"/>
                <a:gd name="T21" fmla="*/ 4 h 1796"/>
                <a:gd name="T22" fmla="*/ 10 w 2571"/>
                <a:gd name="T23" fmla="*/ 1 h 1796"/>
                <a:gd name="T24" fmla="*/ 10 w 2571"/>
                <a:gd name="T25" fmla="*/ 3 h 1796"/>
                <a:gd name="T26" fmla="*/ 9 w 2571"/>
                <a:gd name="T27" fmla="*/ 6 h 1796"/>
                <a:gd name="T28" fmla="*/ 9 w 2571"/>
                <a:gd name="T29" fmla="*/ 7 h 1796"/>
                <a:gd name="T30" fmla="*/ 9 w 2571"/>
                <a:gd name="T31" fmla="*/ 5 h 1796"/>
                <a:gd name="T32" fmla="*/ 10 w 2571"/>
                <a:gd name="T33" fmla="*/ 2 h 1796"/>
                <a:gd name="T34" fmla="*/ 10 w 2571"/>
                <a:gd name="T35" fmla="*/ 1 h 1796"/>
                <a:gd name="T36" fmla="*/ 9 w 2571"/>
                <a:gd name="T37" fmla="*/ 1 h 1796"/>
                <a:gd name="T38" fmla="*/ 8 w 2571"/>
                <a:gd name="T39" fmla="*/ 0 h 1796"/>
                <a:gd name="T40" fmla="*/ 6 w 2571"/>
                <a:gd name="T41" fmla="*/ 0 h 1796"/>
                <a:gd name="T42" fmla="*/ 3 w 2571"/>
                <a:gd name="T43" fmla="*/ 0 h 1796"/>
                <a:gd name="T44" fmla="*/ 0 w 2571"/>
                <a:gd name="T45" fmla="*/ 1 h 1796"/>
                <a:gd name="T46" fmla="*/ 0 w 2571"/>
                <a:gd name="T47" fmla="*/ 1 h 1796"/>
                <a:gd name="T48" fmla="*/ 1 w 2571"/>
                <a:gd name="T49" fmla="*/ 5 h 1796"/>
                <a:gd name="T50" fmla="*/ 1 w 2571"/>
                <a:gd name="T51" fmla="*/ 5 h 1796"/>
                <a:gd name="T52" fmla="*/ 1 w 2571"/>
                <a:gd name="T53" fmla="*/ 5 h 17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71"/>
                <a:gd name="T82" fmla="*/ 0 h 1796"/>
                <a:gd name="T83" fmla="*/ 2571 w 2571"/>
                <a:gd name="T84" fmla="*/ 1796 h 17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71" h="1796">
                  <a:moveTo>
                    <a:pt x="164" y="1241"/>
                  </a:moveTo>
                  <a:lnTo>
                    <a:pt x="0" y="181"/>
                  </a:lnTo>
                  <a:lnTo>
                    <a:pt x="71" y="123"/>
                  </a:lnTo>
                  <a:lnTo>
                    <a:pt x="590" y="7"/>
                  </a:lnTo>
                  <a:lnTo>
                    <a:pt x="1498" y="0"/>
                  </a:lnTo>
                  <a:lnTo>
                    <a:pt x="2125" y="72"/>
                  </a:lnTo>
                  <a:lnTo>
                    <a:pt x="2493" y="216"/>
                  </a:lnTo>
                  <a:lnTo>
                    <a:pt x="2571" y="296"/>
                  </a:lnTo>
                  <a:lnTo>
                    <a:pt x="2571" y="966"/>
                  </a:lnTo>
                  <a:lnTo>
                    <a:pt x="2291" y="1796"/>
                  </a:lnTo>
                  <a:lnTo>
                    <a:pt x="2515" y="981"/>
                  </a:lnTo>
                  <a:lnTo>
                    <a:pt x="2508" y="347"/>
                  </a:lnTo>
                  <a:lnTo>
                    <a:pt x="2399" y="830"/>
                  </a:lnTo>
                  <a:lnTo>
                    <a:pt x="2247" y="1371"/>
                  </a:lnTo>
                  <a:lnTo>
                    <a:pt x="2118" y="1696"/>
                  </a:lnTo>
                  <a:lnTo>
                    <a:pt x="2241" y="1192"/>
                  </a:lnTo>
                  <a:lnTo>
                    <a:pt x="2428" y="578"/>
                  </a:lnTo>
                  <a:lnTo>
                    <a:pt x="2435" y="281"/>
                  </a:lnTo>
                  <a:lnTo>
                    <a:pt x="2233" y="181"/>
                  </a:lnTo>
                  <a:lnTo>
                    <a:pt x="1996" y="108"/>
                  </a:lnTo>
                  <a:lnTo>
                    <a:pt x="1534" y="50"/>
                  </a:lnTo>
                  <a:lnTo>
                    <a:pt x="640" y="50"/>
                  </a:lnTo>
                  <a:lnTo>
                    <a:pt x="114" y="158"/>
                  </a:lnTo>
                  <a:lnTo>
                    <a:pt x="65" y="209"/>
                  </a:lnTo>
                  <a:lnTo>
                    <a:pt x="209" y="1255"/>
                  </a:lnTo>
                  <a:lnTo>
                    <a:pt x="164" y="1241"/>
                  </a:lnTo>
                  <a:close/>
                </a:path>
              </a:pathLst>
            </a:custGeom>
            <a:solidFill>
              <a:srgbClr val="000000"/>
            </a:solidFill>
            <a:ln w="9525">
              <a:noFill/>
              <a:round/>
            </a:ln>
          </p:spPr>
          <p:txBody>
            <a:bodyPr/>
            <a:lstStyle/>
            <a:p>
              <a:endParaRPr lang="zh-CN" altLang="en-US"/>
            </a:p>
          </p:txBody>
        </p:sp>
        <p:sp>
          <p:nvSpPr>
            <p:cNvPr id="1097" name="Freeform 70"/>
            <p:cNvSpPr/>
            <p:nvPr/>
          </p:nvSpPr>
          <p:spPr bwMode="auto">
            <a:xfrm>
              <a:off x="710" y="3348"/>
              <a:ext cx="800" cy="375"/>
            </a:xfrm>
            <a:custGeom>
              <a:avLst/>
              <a:gdLst>
                <a:gd name="T0" fmla="*/ 0 w 2400"/>
                <a:gd name="T1" fmla="*/ 1 h 1125"/>
                <a:gd name="T2" fmla="*/ 0 w 2400"/>
                <a:gd name="T3" fmla="*/ 1 h 1125"/>
                <a:gd name="T4" fmla="*/ 1 w 2400"/>
                <a:gd name="T5" fmla="*/ 3 h 1125"/>
                <a:gd name="T6" fmla="*/ 1 w 2400"/>
                <a:gd name="T7" fmla="*/ 4 h 1125"/>
                <a:gd name="T8" fmla="*/ 3 w 2400"/>
                <a:gd name="T9" fmla="*/ 4 h 1125"/>
                <a:gd name="T10" fmla="*/ 6 w 2400"/>
                <a:gd name="T11" fmla="*/ 4 h 1125"/>
                <a:gd name="T12" fmla="*/ 7 w 2400"/>
                <a:gd name="T13" fmla="*/ 4 h 1125"/>
                <a:gd name="T14" fmla="*/ 8 w 2400"/>
                <a:gd name="T15" fmla="*/ 2 h 1125"/>
                <a:gd name="T16" fmla="*/ 8 w 2400"/>
                <a:gd name="T17" fmla="*/ 4 h 1125"/>
                <a:gd name="T18" fmla="*/ 8 w 2400"/>
                <a:gd name="T19" fmla="*/ 4 h 1125"/>
                <a:gd name="T20" fmla="*/ 9 w 2400"/>
                <a:gd name="T21" fmla="*/ 4 h 1125"/>
                <a:gd name="T22" fmla="*/ 10 w 2400"/>
                <a:gd name="T23" fmla="*/ 1 h 1125"/>
                <a:gd name="T24" fmla="*/ 9 w 2400"/>
                <a:gd name="T25" fmla="*/ 0 h 1125"/>
                <a:gd name="T26" fmla="*/ 9 w 2400"/>
                <a:gd name="T27" fmla="*/ 0 h 1125"/>
                <a:gd name="T28" fmla="*/ 10 w 2400"/>
                <a:gd name="T29" fmla="*/ 1 h 1125"/>
                <a:gd name="T30" fmla="*/ 9 w 2400"/>
                <a:gd name="T31" fmla="*/ 4 h 1125"/>
                <a:gd name="T32" fmla="*/ 9 w 2400"/>
                <a:gd name="T33" fmla="*/ 4 h 1125"/>
                <a:gd name="T34" fmla="*/ 8 w 2400"/>
                <a:gd name="T35" fmla="*/ 5 h 1125"/>
                <a:gd name="T36" fmla="*/ 8 w 2400"/>
                <a:gd name="T37" fmla="*/ 4 h 1125"/>
                <a:gd name="T38" fmla="*/ 7 w 2400"/>
                <a:gd name="T39" fmla="*/ 4 h 1125"/>
                <a:gd name="T40" fmla="*/ 7 w 2400"/>
                <a:gd name="T41" fmla="*/ 4 h 1125"/>
                <a:gd name="T42" fmla="*/ 6 w 2400"/>
                <a:gd name="T43" fmla="*/ 4 h 1125"/>
                <a:gd name="T44" fmla="*/ 3 w 2400"/>
                <a:gd name="T45" fmla="*/ 4 h 1125"/>
                <a:gd name="T46" fmla="*/ 2 w 2400"/>
                <a:gd name="T47" fmla="*/ 4 h 1125"/>
                <a:gd name="T48" fmla="*/ 1 w 2400"/>
                <a:gd name="T49" fmla="*/ 4 h 1125"/>
                <a:gd name="T50" fmla="*/ 0 w 2400"/>
                <a:gd name="T51" fmla="*/ 3 h 1125"/>
                <a:gd name="T52" fmla="*/ 0 w 2400"/>
                <a:gd name="T53" fmla="*/ 1 h 1125"/>
                <a:gd name="T54" fmla="*/ 0 w 2400"/>
                <a:gd name="T55" fmla="*/ 1 h 11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00"/>
                <a:gd name="T85" fmla="*/ 0 h 1125"/>
                <a:gd name="T86" fmla="*/ 2400 w 2400"/>
                <a:gd name="T87" fmla="*/ 1125 h 112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00" h="1125">
                  <a:moveTo>
                    <a:pt x="0" y="166"/>
                  </a:moveTo>
                  <a:lnTo>
                    <a:pt x="43" y="201"/>
                  </a:lnTo>
                  <a:lnTo>
                    <a:pt x="173" y="822"/>
                  </a:lnTo>
                  <a:lnTo>
                    <a:pt x="239" y="879"/>
                  </a:lnTo>
                  <a:lnTo>
                    <a:pt x="763" y="901"/>
                  </a:lnTo>
                  <a:lnTo>
                    <a:pt x="1571" y="944"/>
                  </a:lnTo>
                  <a:lnTo>
                    <a:pt x="1765" y="916"/>
                  </a:lnTo>
                  <a:lnTo>
                    <a:pt x="1888" y="539"/>
                  </a:lnTo>
                  <a:lnTo>
                    <a:pt x="1836" y="908"/>
                  </a:lnTo>
                  <a:lnTo>
                    <a:pt x="1939" y="974"/>
                  </a:lnTo>
                  <a:lnTo>
                    <a:pt x="2118" y="974"/>
                  </a:lnTo>
                  <a:lnTo>
                    <a:pt x="2349" y="280"/>
                  </a:lnTo>
                  <a:lnTo>
                    <a:pt x="2256" y="56"/>
                  </a:lnTo>
                  <a:lnTo>
                    <a:pt x="2269" y="0"/>
                  </a:lnTo>
                  <a:lnTo>
                    <a:pt x="2400" y="265"/>
                  </a:lnTo>
                  <a:lnTo>
                    <a:pt x="2183" y="979"/>
                  </a:lnTo>
                  <a:lnTo>
                    <a:pt x="2075" y="1039"/>
                  </a:lnTo>
                  <a:lnTo>
                    <a:pt x="1830" y="1125"/>
                  </a:lnTo>
                  <a:lnTo>
                    <a:pt x="1967" y="1031"/>
                  </a:lnTo>
                  <a:lnTo>
                    <a:pt x="1816" y="979"/>
                  </a:lnTo>
                  <a:lnTo>
                    <a:pt x="1636" y="1082"/>
                  </a:lnTo>
                  <a:lnTo>
                    <a:pt x="1433" y="996"/>
                  </a:lnTo>
                  <a:lnTo>
                    <a:pt x="663" y="944"/>
                  </a:lnTo>
                  <a:lnTo>
                    <a:pt x="468" y="1039"/>
                  </a:lnTo>
                  <a:lnTo>
                    <a:pt x="123" y="888"/>
                  </a:lnTo>
                  <a:lnTo>
                    <a:pt x="101" y="778"/>
                  </a:lnTo>
                  <a:lnTo>
                    <a:pt x="0" y="166"/>
                  </a:lnTo>
                  <a:close/>
                </a:path>
              </a:pathLst>
            </a:custGeom>
            <a:solidFill>
              <a:srgbClr val="000000"/>
            </a:solidFill>
            <a:ln w="9525">
              <a:noFill/>
              <a:round/>
            </a:ln>
          </p:spPr>
          <p:txBody>
            <a:bodyPr/>
            <a:lstStyle/>
            <a:p>
              <a:endParaRPr lang="zh-CN" altLang="en-US"/>
            </a:p>
          </p:txBody>
        </p:sp>
        <p:sp>
          <p:nvSpPr>
            <p:cNvPr id="1098" name="Freeform 71"/>
            <p:cNvSpPr/>
            <p:nvPr/>
          </p:nvSpPr>
          <p:spPr bwMode="auto">
            <a:xfrm>
              <a:off x="787" y="3660"/>
              <a:ext cx="132" cy="77"/>
            </a:xfrm>
            <a:custGeom>
              <a:avLst/>
              <a:gdLst>
                <a:gd name="T0" fmla="*/ 0 w 396"/>
                <a:gd name="T1" fmla="*/ 1 h 232"/>
                <a:gd name="T2" fmla="*/ 0 w 396"/>
                <a:gd name="T3" fmla="*/ 1 h 232"/>
                <a:gd name="T4" fmla="*/ 1 w 396"/>
                <a:gd name="T5" fmla="*/ 1 h 232"/>
                <a:gd name="T6" fmla="*/ 2 w 396"/>
                <a:gd name="T7" fmla="*/ 0 h 232"/>
                <a:gd name="T8" fmla="*/ 2 w 396"/>
                <a:gd name="T9" fmla="*/ 0 h 232"/>
                <a:gd name="T10" fmla="*/ 1 w 396"/>
                <a:gd name="T11" fmla="*/ 1 h 232"/>
                <a:gd name="T12" fmla="*/ 1 w 396"/>
                <a:gd name="T13" fmla="*/ 1 h 232"/>
                <a:gd name="T14" fmla="*/ 0 w 396"/>
                <a:gd name="T15" fmla="*/ 1 h 232"/>
                <a:gd name="T16" fmla="*/ 0 w 396"/>
                <a:gd name="T17" fmla="*/ 1 h 232"/>
                <a:gd name="T18" fmla="*/ 0 w 396"/>
                <a:gd name="T19" fmla="*/ 1 h 232"/>
                <a:gd name="T20" fmla="*/ 0 w 396"/>
                <a:gd name="T21" fmla="*/ 1 h 2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6"/>
                <a:gd name="T34" fmla="*/ 0 h 232"/>
                <a:gd name="T35" fmla="*/ 396 w 396"/>
                <a:gd name="T36" fmla="*/ 232 h 2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6" h="232">
                  <a:moveTo>
                    <a:pt x="0" y="217"/>
                  </a:moveTo>
                  <a:lnTo>
                    <a:pt x="21" y="152"/>
                  </a:lnTo>
                  <a:lnTo>
                    <a:pt x="137" y="152"/>
                  </a:lnTo>
                  <a:lnTo>
                    <a:pt x="396" y="0"/>
                  </a:lnTo>
                  <a:lnTo>
                    <a:pt x="374" y="116"/>
                  </a:lnTo>
                  <a:lnTo>
                    <a:pt x="267" y="146"/>
                  </a:lnTo>
                  <a:lnTo>
                    <a:pt x="260" y="196"/>
                  </a:lnTo>
                  <a:lnTo>
                    <a:pt x="100" y="189"/>
                  </a:lnTo>
                  <a:lnTo>
                    <a:pt x="71" y="232"/>
                  </a:lnTo>
                  <a:lnTo>
                    <a:pt x="0" y="217"/>
                  </a:lnTo>
                  <a:close/>
                </a:path>
              </a:pathLst>
            </a:custGeom>
            <a:solidFill>
              <a:srgbClr val="000000"/>
            </a:solidFill>
            <a:ln w="9525">
              <a:noFill/>
              <a:round/>
            </a:ln>
          </p:spPr>
          <p:txBody>
            <a:bodyPr/>
            <a:lstStyle/>
            <a:p>
              <a:endParaRPr lang="zh-CN" altLang="en-US"/>
            </a:p>
          </p:txBody>
        </p:sp>
        <p:sp>
          <p:nvSpPr>
            <p:cNvPr id="1099" name="Freeform 72"/>
            <p:cNvSpPr/>
            <p:nvPr/>
          </p:nvSpPr>
          <p:spPr bwMode="auto">
            <a:xfrm>
              <a:off x="928" y="3687"/>
              <a:ext cx="476" cy="67"/>
            </a:xfrm>
            <a:custGeom>
              <a:avLst/>
              <a:gdLst>
                <a:gd name="T0" fmla="*/ 0 w 1427"/>
                <a:gd name="T1" fmla="*/ 1 h 201"/>
                <a:gd name="T2" fmla="*/ 6 w 1427"/>
                <a:gd name="T3" fmla="*/ 1 h 201"/>
                <a:gd name="T4" fmla="*/ 6 w 1427"/>
                <a:gd name="T5" fmla="*/ 1 h 201"/>
                <a:gd name="T6" fmla="*/ 5 w 1427"/>
                <a:gd name="T7" fmla="*/ 0 h 201"/>
                <a:gd name="T8" fmla="*/ 4 w 1427"/>
                <a:gd name="T9" fmla="*/ 0 h 201"/>
                <a:gd name="T10" fmla="*/ 4 w 1427"/>
                <a:gd name="T11" fmla="*/ 0 h 201"/>
                <a:gd name="T12" fmla="*/ 2 w 1427"/>
                <a:gd name="T13" fmla="*/ 0 h 201"/>
                <a:gd name="T14" fmla="*/ 0 w 1427"/>
                <a:gd name="T15" fmla="*/ 1 h 201"/>
                <a:gd name="T16" fmla="*/ 0 w 1427"/>
                <a:gd name="T17" fmla="*/ 1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
                <a:gd name="T28" fmla="*/ 0 h 201"/>
                <a:gd name="T29" fmla="*/ 1427 w 1427"/>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 h="201">
                  <a:moveTo>
                    <a:pt x="0" y="143"/>
                  </a:moveTo>
                  <a:lnTo>
                    <a:pt x="1420" y="201"/>
                  </a:lnTo>
                  <a:lnTo>
                    <a:pt x="1427" y="151"/>
                  </a:lnTo>
                  <a:lnTo>
                    <a:pt x="1269" y="50"/>
                  </a:lnTo>
                  <a:lnTo>
                    <a:pt x="894" y="0"/>
                  </a:lnTo>
                  <a:lnTo>
                    <a:pt x="894" y="93"/>
                  </a:lnTo>
                  <a:lnTo>
                    <a:pt x="541" y="86"/>
                  </a:lnTo>
                  <a:lnTo>
                    <a:pt x="0" y="143"/>
                  </a:lnTo>
                  <a:close/>
                </a:path>
              </a:pathLst>
            </a:custGeom>
            <a:solidFill>
              <a:srgbClr val="000000"/>
            </a:solidFill>
            <a:ln w="9525">
              <a:noFill/>
              <a:round/>
            </a:ln>
          </p:spPr>
          <p:txBody>
            <a:bodyPr/>
            <a:lstStyle/>
            <a:p>
              <a:endParaRPr lang="zh-CN" altLang="en-US"/>
            </a:p>
          </p:txBody>
        </p:sp>
        <p:sp>
          <p:nvSpPr>
            <p:cNvPr id="1100" name="Freeform 73"/>
            <p:cNvSpPr/>
            <p:nvPr/>
          </p:nvSpPr>
          <p:spPr bwMode="auto">
            <a:xfrm>
              <a:off x="623" y="3814"/>
              <a:ext cx="567" cy="65"/>
            </a:xfrm>
            <a:custGeom>
              <a:avLst/>
              <a:gdLst>
                <a:gd name="T0" fmla="*/ 0 w 1701"/>
                <a:gd name="T1" fmla="*/ 0 h 194"/>
                <a:gd name="T2" fmla="*/ 0 w 1701"/>
                <a:gd name="T3" fmla="*/ 0 h 194"/>
                <a:gd name="T4" fmla="*/ 1 w 1701"/>
                <a:gd name="T5" fmla="*/ 0 h 194"/>
                <a:gd name="T6" fmla="*/ 1 w 1701"/>
                <a:gd name="T7" fmla="*/ 0 h 194"/>
                <a:gd name="T8" fmla="*/ 2 w 1701"/>
                <a:gd name="T9" fmla="*/ 0 h 194"/>
                <a:gd name="T10" fmla="*/ 2 w 1701"/>
                <a:gd name="T11" fmla="*/ 0 h 194"/>
                <a:gd name="T12" fmla="*/ 3 w 1701"/>
                <a:gd name="T13" fmla="*/ 0 h 194"/>
                <a:gd name="T14" fmla="*/ 3 w 1701"/>
                <a:gd name="T15" fmla="*/ 0 h 194"/>
                <a:gd name="T16" fmla="*/ 4 w 1701"/>
                <a:gd name="T17" fmla="*/ 0 h 194"/>
                <a:gd name="T18" fmla="*/ 4 w 1701"/>
                <a:gd name="T19" fmla="*/ 0 h 194"/>
                <a:gd name="T20" fmla="*/ 4 w 1701"/>
                <a:gd name="T21" fmla="*/ 0 h 194"/>
                <a:gd name="T22" fmla="*/ 5 w 1701"/>
                <a:gd name="T23" fmla="*/ 0 h 194"/>
                <a:gd name="T24" fmla="*/ 5 w 1701"/>
                <a:gd name="T25" fmla="*/ 0 h 194"/>
                <a:gd name="T26" fmla="*/ 6 w 1701"/>
                <a:gd name="T27" fmla="*/ 0 h 194"/>
                <a:gd name="T28" fmla="*/ 7 w 1701"/>
                <a:gd name="T29" fmla="*/ 0 h 194"/>
                <a:gd name="T30" fmla="*/ 7 w 1701"/>
                <a:gd name="T31" fmla="*/ 1 h 194"/>
                <a:gd name="T32" fmla="*/ 7 w 1701"/>
                <a:gd name="T33" fmla="*/ 1 h 194"/>
                <a:gd name="T34" fmla="*/ 6 w 1701"/>
                <a:gd name="T35" fmla="*/ 1 h 194"/>
                <a:gd name="T36" fmla="*/ 6 w 1701"/>
                <a:gd name="T37" fmla="*/ 1 h 194"/>
                <a:gd name="T38" fmla="*/ 5 w 1701"/>
                <a:gd name="T39" fmla="*/ 1 h 194"/>
                <a:gd name="T40" fmla="*/ 5 w 1701"/>
                <a:gd name="T41" fmla="*/ 0 h 194"/>
                <a:gd name="T42" fmla="*/ 4 w 1701"/>
                <a:gd name="T43" fmla="*/ 0 h 194"/>
                <a:gd name="T44" fmla="*/ 4 w 1701"/>
                <a:gd name="T45" fmla="*/ 1 h 194"/>
                <a:gd name="T46" fmla="*/ 4 w 1701"/>
                <a:gd name="T47" fmla="*/ 1 h 194"/>
                <a:gd name="T48" fmla="*/ 4 w 1701"/>
                <a:gd name="T49" fmla="*/ 0 h 194"/>
                <a:gd name="T50" fmla="*/ 3 w 1701"/>
                <a:gd name="T51" fmla="*/ 0 h 194"/>
                <a:gd name="T52" fmla="*/ 3 w 1701"/>
                <a:gd name="T53" fmla="*/ 1 h 194"/>
                <a:gd name="T54" fmla="*/ 2 w 1701"/>
                <a:gd name="T55" fmla="*/ 1 h 194"/>
                <a:gd name="T56" fmla="*/ 2 w 1701"/>
                <a:gd name="T57" fmla="*/ 0 h 194"/>
                <a:gd name="T58" fmla="*/ 2 w 1701"/>
                <a:gd name="T59" fmla="*/ 0 h 194"/>
                <a:gd name="T60" fmla="*/ 1 w 1701"/>
                <a:gd name="T61" fmla="*/ 1 h 194"/>
                <a:gd name="T62" fmla="*/ 1 w 1701"/>
                <a:gd name="T63" fmla="*/ 1 h 194"/>
                <a:gd name="T64" fmla="*/ 1 w 1701"/>
                <a:gd name="T65" fmla="*/ 0 h 194"/>
                <a:gd name="T66" fmla="*/ 0 w 1701"/>
                <a:gd name="T67" fmla="*/ 0 h 194"/>
                <a:gd name="T68" fmla="*/ 0 w 1701"/>
                <a:gd name="T69" fmla="*/ 0 h 194"/>
                <a:gd name="T70" fmla="*/ 0 w 1701"/>
                <a:gd name="T71" fmla="*/ 0 h 1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01"/>
                <a:gd name="T109" fmla="*/ 0 h 194"/>
                <a:gd name="T110" fmla="*/ 1701 w 1701"/>
                <a:gd name="T111" fmla="*/ 194 h 19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01" h="194">
                  <a:moveTo>
                    <a:pt x="0" y="89"/>
                  </a:moveTo>
                  <a:lnTo>
                    <a:pt x="81" y="0"/>
                  </a:lnTo>
                  <a:lnTo>
                    <a:pt x="234" y="0"/>
                  </a:lnTo>
                  <a:lnTo>
                    <a:pt x="290" y="80"/>
                  </a:lnTo>
                  <a:lnTo>
                    <a:pt x="379" y="7"/>
                  </a:lnTo>
                  <a:lnTo>
                    <a:pt x="557" y="7"/>
                  </a:lnTo>
                  <a:lnTo>
                    <a:pt x="613" y="80"/>
                  </a:lnTo>
                  <a:lnTo>
                    <a:pt x="717" y="24"/>
                  </a:lnTo>
                  <a:lnTo>
                    <a:pt x="911" y="24"/>
                  </a:lnTo>
                  <a:lnTo>
                    <a:pt x="951" y="96"/>
                  </a:lnTo>
                  <a:lnTo>
                    <a:pt x="1064" y="33"/>
                  </a:lnTo>
                  <a:lnTo>
                    <a:pt x="1240" y="40"/>
                  </a:lnTo>
                  <a:lnTo>
                    <a:pt x="1313" y="113"/>
                  </a:lnTo>
                  <a:lnTo>
                    <a:pt x="1434" y="64"/>
                  </a:lnTo>
                  <a:lnTo>
                    <a:pt x="1603" y="56"/>
                  </a:lnTo>
                  <a:lnTo>
                    <a:pt x="1701" y="145"/>
                  </a:lnTo>
                  <a:lnTo>
                    <a:pt x="1612" y="185"/>
                  </a:lnTo>
                  <a:lnTo>
                    <a:pt x="1563" y="122"/>
                  </a:lnTo>
                  <a:lnTo>
                    <a:pt x="1451" y="122"/>
                  </a:lnTo>
                  <a:lnTo>
                    <a:pt x="1265" y="194"/>
                  </a:lnTo>
                  <a:lnTo>
                    <a:pt x="1193" y="80"/>
                  </a:lnTo>
                  <a:lnTo>
                    <a:pt x="1064" y="80"/>
                  </a:lnTo>
                  <a:lnTo>
                    <a:pt x="1056" y="153"/>
                  </a:lnTo>
                  <a:lnTo>
                    <a:pt x="911" y="160"/>
                  </a:lnTo>
                  <a:lnTo>
                    <a:pt x="862" y="73"/>
                  </a:lnTo>
                  <a:lnTo>
                    <a:pt x="733" y="64"/>
                  </a:lnTo>
                  <a:lnTo>
                    <a:pt x="702" y="136"/>
                  </a:lnTo>
                  <a:lnTo>
                    <a:pt x="508" y="145"/>
                  </a:lnTo>
                  <a:lnTo>
                    <a:pt x="532" y="64"/>
                  </a:lnTo>
                  <a:lnTo>
                    <a:pt x="372" y="47"/>
                  </a:lnTo>
                  <a:lnTo>
                    <a:pt x="323" y="145"/>
                  </a:lnTo>
                  <a:lnTo>
                    <a:pt x="169" y="136"/>
                  </a:lnTo>
                  <a:lnTo>
                    <a:pt x="201" y="40"/>
                  </a:lnTo>
                  <a:lnTo>
                    <a:pt x="105" y="40"/>
                  </a:lnTo>
                  <a:lnTo>
                    <a:pt x="0" y="89"/>
                  </a:lnTo>
                  <a:close/>
                </a:path>
              </a:pathLst>
            </a:custGeom>
            <a:solidFill>
              <a:srgbClr val="000000"/>
            </a:solidFill>
            <a:ln w="9525">
              <a:noFill/>
              <a:round/>
            </a:ln>
          </p:spPr>
          <p:txBody>
            <a:bodyPr/>
            <a:lstStyle/>
            <a:p>
              <a:endParaRPr lang="zh-CN" altLang="en-US"/>
            </a:p>
          </p:txBody>
        </p:sp>
        <p:sp>
          <p:nvSpPr>
            <p:cNvPr id="1101" name="Freeform 74"/>
            <p:cNvSpPr/>
            <p:nvPr/>
          </p:nvSpPr>
          <p:spPr bwMode="auto">
            <a:xfrm>
              <a:off x="942" y="3793"/>
              <a:ext cx="507" cy="57"/>
            </a:xfrm>
            <a:custGeom>
              <a:avLst/>
              <a:gdLst>
                <a:gd name="T0" fmla="*/ 0 w 1521"/>
                <a:gd name="T1" fmla="*/ 0 h 173"/>
                <a:gd name="T2" fmla="*/ 0 w 1521"/>
                <a:gd name="T3" fmla="*/ 0 h 173"/>
                <a:gd name="T4" fmla="*/ 1 w 1521"/>
                <a:gd name="T5" fmla="*/ 0 h 173"/>
                <a:gd name="T6" fmla="*/ 1 w 1521"/>
                <a:gd name="T7" fmla="*/ 0 h 173"/>
                <a:gd name="T8" fmla="*/ 1 w 1521"/>
                <a:gd name="T9" fmla="*/ 0 h 173"/>
                <a:gd name="T10" fmla="*/ 2 w 1521"/>
                <a:gd name="T11" fmla="*/ 0 h 173"/>
                <a:gd name="T12" fmla="*/ 2 w 1521"/>
                <a:gd name="T13" fmla="*/ 0 h 173"/>
                <a:gd name="T14" fmla="*/ 3 w 1521"/>
                <a:gd name="T15" fmla="*/ 0 h 173"/>
                <a:gd name="T16" fmla="*/ 3 w 1521"/>
                <a:gd name="T17" fmla="*/ 0 h 173"/>
                <a:gd name="T18" fmla="*/ 4 w 1521"/>
                <a:gd name="T19" fmla="*/ 0 h 173"/>
                <a:gd name="T20" fmla="*/ 4 w 1521"/>
                <a:gd name="T21" fmla="*/ 0 h 173"/>
                <a:gd name="T22" fmla="*/ 5 w 1521"/>
                <a:gd name="T23" fmla="*/ 0 h 173"/>
                <a:gd name="T24" fmla="*/ 5 w 1521"/>
                <a:gd name="T25" fmla="*/ 0 h 173"/>
                <a:gd name="T26" fmla="*/ 5 w 1521"/>
                <a:gd name="T27" fmla="*/ 0 h 173"/>
                <a:gd name="T28" fmla="*/ 6 w 1521"/>
                <a:gd name="T29" fmla="*/ 0 h 173"/>
                <a:gd name="T30" fmla="*/ 6 w 1521"/>
                <a:gd name="T31" fmla="*/ 1 h 173"/>
                <a:gd name="T32" fmla="*/ 6 w 1521"/>
                <a:gd name="T33" fmla="*/ 1 h 173"/>
                <a:gd name="T34" fmla="*/ 6 w 1521"/>
                <a:gd name="T35" fmla="*/ 0 h 173"/>
                <a:gd name="T36" fmla="*/ 5 w 1521"/>
                <a:gd name="T37" fmla="*/ 0 h 173"/>
                <a:gd name="T38" fmla="*/ 5 w 1521"/>
                <a:gd name="T39" fmla="*/ 1 h 173"/>
                <a:gd name="T40" fmla="*/ 4 w 1521"/>
                <a:gd name="T41" fmla="*/ 0 h 173"/>
                <a:gd name="T42" fmla="*/ 4 w 1521"/>
                <a:gd name="T43" fmla="*/ 0 h 173"/>
                <a:gd name="T44" fmla="*/ 4 w 1521"/>
                <a:gd name="T45" fmla="*/ 1 h 173"/>
                <a:gd name="T46" fmla="*/ 3 w 1521"/>
                <a:gd name="T47" fmla="*/ 1 h 173"/>
                <a:gd name="T48" fmla="*/ 3 w 1521"/>
                <a:gd name="T49" fmla="*/ 0 h 173"/>
                <a:gd name="T50" fmla="*/ 3 w 1521"/>
                <a:gd name="T51" fmla="*/ 0 h 173"/>
                <a:gd name="T52" fmla="*/ 3 w 1521"/>
                <a:gd name="T53" fmla="*/ 1 h 173"/>
                <a:gd name="T54" fmla="*/ 2 w 1521"/>
                <a:gd name="T55" fmla="*/ 1 h 173"/>
                <a:gd name="T56" fmla="*/ 2 w 1521"/>
                <a:gd name="T57" fmla="*/ 0 h 173"/>
                <a:gd name="T58" fmla="*/ 1 w 1521"/>
                <a:gd name="T59" fmla="*/ 0 h 173"/>
                <a:gd name="T60" fmla="*/ 1 w 1521"/>
                <a:gd name="T61" fmla="*/ 1 h 173"/>
                <a:gd name="T62" fmla="*/ 1 w 1521"/>
                <a:gd name="T63" fmla="*/ 0 h 173"/>
                <a:gd name="T64" fmla="*/ 1 w 1521"/>
                <a:gd name="T65" fmla="*/ 0 h 173"/>
                <a:gd name="T66" fmla="*/ 0 w 1521"/>
                <a:gd name="T67" fmla="*/ 0 h 173"/>
                <a:gd name="T68" fmla="*/ 0 w 1521"/>
                <a:gd name="T69" fmla="*/ 0 h 173"/>
                <a:gd name="T70" fmla="*/ 0 w 1521"/>
                <a:gd name="T71" fmla="*/ 0 h 1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3"/>
                <a:gd name="T110" fmla="*/ 1521 w 1521"/>
                <a:gd name="T111" fmla="*/ 173 h 1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3">
                  <a:moveTo>
                    <a:pt x="0" y="80"/>
                  </a:moveTo>
                  <a:lnTo>
                    <a:pt x="71" y="0"/>
                  </a:lnTo>
                  <a:lnTo>
                    <a:pt x="209" y="0"/>
                  </a:lnTo>
                  <a:lnTo>
                    <a:pt x="268" y="72"/>
                  </a:lnTo>
                  <a:lnTo>
                    <a:pt x="338" y="7"/>
                  </a:lnTo>
                  <a:lnTo>
                    <a:pt x="497" y="7"/>
                  </a:lnTo>
                  <a:lnTo>
                    <a:pt x="540" y="65"/>
                  </a:lnTo>
                  <a:lnTo>
                    <a:pt x="642" y="22"/>
                  </a:lnTo>
                  <a:lnTo>
                    <a:pt x="815" y="22"/>
                  </a:lnTo>
                  <a:lnTo>
                    <a:pt x="858" y="87"/>
                  </a:lnTo>
                  <a:lnTo>
                    <a:pt x="952" y="29"/>
                  </a:lnTo>
                  <a:lnTo>
                    <a:pt x="1109" y="37"/>
                  </a:lnTo>
                  <a:lnTo>
                    <a:pt x="1189" y="108"/>
                  </a:lnTo>
                  <a:lnTo>
                    <a:pt x="1282" y="58"/>
                  </a:lnTo>
                  <a:lnTo>
                    <a:pt x="1433" y="52"/>
                  </a:lnTo>
                  <a:lnTo>
                    <a:pt x="1521" y="130"/>
                  </a:lnTo>
                  <a:lnTo>
                    <a:pt x="1441" y="166"/>
                  </a:lnTo>
                  <a:lnTo>
                    <a:pt x="1398" y="109"/>
                  </a:lnTo>
                  <a:lnTo>
                    <a:pt x="1297" y="109"/>
                  </a:lnTo>
                  <a:lnTo>
                    <a:pt x="1131" y="173"/>
                  </a:lnTo>
                  <a:lnTo>
                    <a:pt x="1066" y="72"/>
                  </a:lnTo>
                  <a:lnTo>
                    <a:pt x="952" y="72"/>
                  </a:lnTo>
                  <a:lnTo>
                    <a:pt x="944" y="138"/>
                  </a:lnTo>
                  <a:lnTo>
                    <a:pt x="815" y="145"/>
                  </a:lnTo>
                  <a:lnTo>
                    <a:pt x="771" y="65"/>
                  </a:lnTo>
                  <a:lnTo>
                    <a:pt x="655" y="58"/>
                  </a:lnTo>
                  <a:lnTo>
                    <a:pt x="627" y="123"/>
                  </a:lnTo>
                  <a:lnTo>
                    <a:pt x="491" y="130"/>
                  </a:lnTo>
                  <a:lnTo>
                    <a:pt x="476" y="58"/>
                  </a:lnTo>
                  <a:lnTo>
                    <a:pt x="331" y="44"/>
                  </a:lnTo>
                  <a:lnTo>
                    <a:pt x="288" y="130"/>
                  </a:lnTo>
                  <a:lnTo>
                    <a:pt x="172" y="101"/>
                  </a:lnTo>
                  <a:lnTo>
                    <a:pt x="179" y="37"/>
                  </a:lnTo>
                  <a:lnTo>
                    <a:pt x="93" y="37"/>
                  </a:lnTo>
                  <a:lnTo>
                    <a:pt x="0" y="80"/>
                  </a:lnTo>
                  <a:close/>
                </a:path>
              </a:pathLst>
            </a:custGeom>
            <a:solidFill>
              <a:srgbClr val="000000"/>
            </a:solidFill>
            <a:ln w="9525">
              <a:noFill/>
              <a:round/>
            </a:ln>
          </p:spPr>
          <p:txBody>
            <a:bodyPr/>
            <a:lstStyle/>
            <a:p>
              <a:endParaRPr lang="zh-CN" altLang="en-US"/>
            </a:p>
          </p:txBody>
        </p:sp>
        <p:sp>
          <p:nvSpPr>
            <p:cNvPr id="1102" name="Freeform 75"/>
            <p:cNvSpPr/>
            <p:nvPr/>
          </p:nvSpPr>
          <p:spPr bwMode="auto">
            <a:xfrm>
              <a:off x="798" y="3748"/>
              <a:ext cx="507" cy="57"/>
            </a:xfrm>
            <a:custGeom>
              <a:avLst/>
              <a:gdLst>
                <a:gd name="T0" fmla="*/ 0 w 1521"/>
                <a:gd name="T1" fmla="*/ 0 h 172"/>
                <a:gd name="T2" fmla="*/ 0 w 1521"/>
                <a:gd name="T3" fmla="*/ 0 h 172"/>
                <a:gd name="T4" fmla="*/ 1 w 1521"/>
                <a:gd name="T5" fmla="*/ 0 h 172"/>
                <a:gd name="T6" fmla="*/ 1 w 1521"/>
                <a:gd name="T7" fmla="*/ 0 h 172"/>
                <a:gd name="T8" fmla="*/ 1 w 1521"/>
                <a:gd name="T9" fmla="*/ 0 h 172"/>
                <a:gd name="T10" fmla="*/ 2 w 1521"/>
                <a:gd name="T11" fmla="*/ 0 h 172"/>
                <a:gd name="T12" fmla="*/ 2 w 1521"/>
                <a:gd name="T13" fmla="*/ 0 h 172"/>
                <a:gd name="T14" fmla="*/ 3 w 1521"/>
                <a:gd name="T15" fmla="*/ 0 h 172"/>
                <a:gd name="T16" fmla="*/ 3 w 1521"/>
                <a:gd name="T17" fmla="*/ 0 h 172"/>
                <a:gd name="T18" fmla="*/ 4 w 1521"/>
                <a:gd name="T19" fmla="*/ 0 h 172"/>
                <a:gd name="T20" fmla="*/ 4 w 1521"/>
                <a:gd name="T21" fmla="*/ 0 h 172"/>
                <a:gd name="T22" fmla="*/ 5 w 1521"/>
                <a:gd name="T23" fmla="*/ 0 h 172"/>
                <a:gd name="T24" fmla="*/ 5 w 1521"/>
                <a:gd name="T25" fmla="*/ 0 h 172"/>
                <a:gd name="T26" fmla="*/ 5 w 1521"/>
                <a:gd name="T27" fmla="*/ 0 h 172"/>
                <a:gd name="T28" fmla="*/ 6 w 1521"/>
                <a:gd name="T29" fmla="*/ 0 h 172"/>
                <a:gd name="T30" fmla="*/ 6 w 1521"/>
                <a:gd name="T31" fmla="*/ 1 h 172"/>
                <a:gd name="T32" fmla="*/ 6 w 1521"/>
                <a:gd name="T33" fmla="*/ 1 h 172"/>
                <a:gd name="T34" fmla="*/ 6 w 1521"/>
                <a:gd name="T35" fmla="*/ 0 h 172"/>
                <a:gd name="T36" fmla="*/ 5 w 1521"/>
                <a:gd name="T37" fmla="*/ 0 h 172"/>
                <a:gd name="T38" fmla="*/ 5 w 1521"/>
                <a:gd name="T39" fmla="*/ 1 h 172"/>
                <a:gd name="T40" fmla="*/ 4 w 1521"/>
                <a:gd name="T41" fmla="*/ 0 h 172"/>
                <a:gd name="T42" fmla="*/ 4 w 1521"/>
                <a:gd name="T43" fmla="*/ 0 h 172"/>
                <a:gd name="T44" fmla="*/ 4 w 1521"/>
                <a:gd name="T45" fmla="*/ 1 h 172"/>
                <a:gd name="T46" fmla="*/ 3 w 1521"/>
                <a:gd name="T47" fmla="*/ 1 h 172"/>
                <a:gd name="T48" fmla="*/ 3 w 1521"/>
                <a:gd name="T49" fmla="*/ 0 h 172"/>
                <a:gd name="T50" fmla="*/ 3 w 1521"/>
                <a:gd name="T51" fmla="*/ 0 h 172"/>
                <a:gd name="T52" fmla="*/ 2 w 1521"/>
                <a:gd name="T53" fmla="*/ 1 h 172"/>
                <a:gd name="T54" fmla="*/ 2 w 1521"/>
                <a:gd name="T55" fmla="*/ 1 h 172"/>
                <a:gd name="T56" fmla="*/ 2 w 1521"/>
                <a:gd name="T57" fmla="*/ 0 h 172"/>
                <a:gd name="T58" fmla="*/ 1 w 1521"/>
                <a:gd name="T59" fmla="*/ 0 h 172"/>
                <a:gd name="T60" fmla="*/ 1 w 1521"/>
                <a:gd name="T61" fmla="*/ 1 h 172"/>
                <a:gd name="T62" fmla="*/ 1 w 1521"/>
                <a:gd name="T63" fmla="*/ 0 h 172"/>
                <a:gd name="T64" fmla="*/ 1 w 1521"/>
                <a:gd name="T65" fmla="*/ 0 h 172"/>
                <a:gd name="T66" fmla="*/ 0 w 1521"/>
                <a:gd name="T67" fmla="*/ 0 h 172"/>
                <a:gd name="T68" fmla="*/ 0 w 1521"/>
                <a:gd name="T69" fmla="*/ 0 h 172"/>
                <a:gd name="T70" fmla="*/ 0 w 1521"/>
                <a:gd name="T71" fmla="*/ 0 h 1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2"/>
                <a:gd name="T110" fmla="*/ 1521 w 1521"/>
                <a:gd name="T111" fmla="*/ 172 h 1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2">
                  <a:moveTo>
                    <a:pt x="0" y="78"/>
                  </a:moveTo>
                  <a:lnTo>
                    <a:pt x="73" y="0"/>
                  </a:lnTo>
                  <a:lnTo>
                    <a:pt x="209" y="0"/>
                  </a:lnTo>
                  <a:lnTo>
                    <a:pt x="260" y="71"/>
                  </a:lnTo>
                  <a:lnTo>
                    <a:pt x="340" y="6"/>
                  </a:lnTo>
                  <a:lnTo>
                    <a:pt x="498" y="6"/>
                  </a:lnTo>
                  <a:lnTo>
                    <a:pt x="549" y="71"/>
                  </a:lnTo>
                  <a:lnTo>
                    <a:pt x="642" y="21"/>
                  </a:lnTo>
                  <a:lnTo>
                    <a:pt x="816" y="21"/>
                  </a:lnTo>
                  <a:lnTo>
                    <a:pt x="858" y="86"/>
                  </a:lnTo>
                  <a:lnTo>
                    <a:pt x="952" y="28"/>
                  </a:lnTo>
                  <a:lnTo>
                    <a:pt x="1110" y="35"/>
                  </a:lnTo>
                  <a:lnTo>
                    <a:pt x="1176" y="101"/>
                  </a:lnTo>
                  <a:lnTo>
                    <a:pt x="1284" y="56"/>
                  </a:lnTo>
                  <a:lnTo>
                    <a:pt x="1435" y="49"/>
                  </a:lnTo>
                  <a:lnTo>
                    <a:pt x="1521" y="129"/>
                  </a:lnTo>
                  <a:lnTo>
                    <a:pt x="1442" y="164"/>
                  </a:lnTo>
                  <a:lnTo>
                    <a:pt x="1399" y="107"/>
                  </a:lnTo>
                  <a:lnTo>
                    <a:pt x="1299" y="107"/>
                  </a:lnTo>
                  <a:lnTo>
                    <a:pt x="1133" y="172"/>
                  </a:lnTo>
                  <a:lnTo>
                    <a:pt x="1067" y="71"/>
                  </a:lnTo>
                  <a:lnTo>
                    <a:pt x="952" y="71"/>
                  </a:lnTo>
                  <a:lnTo>
                    <a:pt x="901" y="150"/>
                  </a:lnTo>
                  <a:lnTo>
                    <a:pt x="816" y="144"/>
                  </a:lnTo>
                  <a:lnTo>
                    <a:pt x="771" y="64"/>
                  </a:lnTo>
                  <a:lnTo>
                    <a:pt x="657" y="56"/>
                  </a:lnTo>
                  <a:lnTo>
                    <a:pt x="599" y="157"/>
                  </a:lnTo>
                  <a:lnTo>
                    <a:pt x="513" y="135"/>
                  </a:lnTo>
                  <a:lnTo>
                    <a:pt x="476" y="56"/>
                  </a:lnTo>
                  <a:lnTo>
                    <a:pt x="332" y="43"/>
                  </a:lnTo>
                  <a:lnTo>
                    <a:pt x="289" y="129"/>
                  </a:lnTo>
                  <a:lnTo>
                    <a:pt x="151" y="121"/>
                  </a:lnTo>
                  <a:lnTo>
                    <a:pt x="181" y="35"/>
                  </a:lnTo>
                  <a:lnTo>
                    <a:pt x="95" y="35"/>
                  </a:lnTo>
                  <a:lnTo>
                    <a:pt x="0" y="78"/>
                  </a:lnTo>
                  <a:close/>
                </a:path>
              </a:pathLst>
            </a:custGeom>
            <a:solidFill>
              <a:srgbClr val="000000"/>
            </a:solidFill>
            <a:ln w="9525">
              <a:noFill/>
              <a:round/>
            </a:ln>
          </p:spPr>
          <p:txBody>
            <a:bodyPr/>
            <a:lstStyle/>
            <a:p>
              <a:endParaRPr lang="zh-CN" altLang="en-US"/>
            </a:p>
          </p:txBody>
        </p:sp>
        <p:sp>
          <p:nvSpPr>
            <p:cNvPr id="1103" name="Freeform 76"/>
            <p:cNvSpPr/>
            <p:nvPr/>
          </p:nvSpPr>
          <p:spPr bwMode="auto">
            <a:xfrm>
              <a:off x="846" y="3194"/>
              <a:ext cx="114" cy="43"/>
            </a:xfrm>
            <a:custGeom>
              <a:avLst/>
              <a:gdLst>
                <a:gd name="T0" fmla="*/ 0 w 342"/>
                <a:gd name="T1" fmla="*/ 0 h 131"/>
                <a:gd name="T2" fmla="*/ 0 w 342"/>
                <a:gd name="T3" fmla="*/ 1 h 131"/>
                <a:gd name="T4" fmla="*/ 1 w 342"/>
                <a:gd name="T5" fmla="*/ 0 h 131"/>
                <a:gd name="T6" fmla="*/ 1 w 342"/>
                <a:gd name="T7" fmla="*/ 0 h 131"/>
                <a:gd name="T8" fmla="*/ 1 w 342"/>
                <a:gd name="T9" fmla="*/ 0 h 131"/>
                <a:gd name="T10" fmla="*/ 1 w 342"/>
                <a:gd name="T11" fmla="*/ 0 h 131"/>
                <a:gd name="T12" fmla="*/ 1 w 342"/>
                <a:gd name="T13" fmla="*/ 0 h 131"/>
                <a:gd name="T14" fmla="*/ 0 w 342"/>
                <a:gd name="T15" fmla="*/ 0 h 131"/>
                <a:gd name="T16" fmla="*/ 0 w 342"/>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31"/>
                <a:gd name="T29" fmla="*/ 342 w 342"/>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31">
                  <a:moveTo>
                    <a:pt x="0" y="105"/>
                  </a:moveTo>
                  <a:lnTo>
                    <a:pt x="13" y="131"/>
                  </a:lnTo>
                  <a:lnTo>
                    <a:pt x="133" y="93"/>
                  </a:lnTo>
                  <a:lnTo>
                    <a:pt x="241" y="53"/>
                  </a:lnTo>
                  <a:lnTo>
                    <a:pt x="342" y="62"/>
                  </a:lnTo>
                  <a:lnTo>
                    <a:pt x="324" y="0"/>
                  </a:lnTo>
                  <a:lnTo>
                    <a:pt x="204" y="3"/>
                  </a:lnTo>
                  <a:lnTo>
                    <a:pt x="0" y="105"/>
                  </a:lnTo>
                  <a:close/>
                </a:path>
              </a:pathLst>
            </a:custGeom>
            <a:solidFill>
              <a:srgbClr val="F0B2B2"/>
            </a:solidFill>
            <a:ln w="9525">
              <a:noFill/>
              <a:round/>
            </a:ln>
          </p:spPr>
          <p:txBody>
            <a:bodyPr/>
            <a:lstStyle/>
            <a:p>
              <a:endParaRPr lang="zh-CN" altLang="en-US"/>
            </a:p>
          </p:txBody>
        </p:sp>
        <p:sp>
          <p:nvSpPr>
            <p:cNvPr id="1104" name="Freeform 77"/>
            <p:cNvSpPr/>
            <p:nvPr/>
          </p:nvSpPr>
          <p:spPr bwMode="auto">
            <a:xfrm>
              <a:off x="1144" y="3197"/>
              <a:ext cx="131" cy="50"/>
            </a:xfrm>
            <a:custGeom>
              <a:avLst/>
              <a:gdLst>
                <a:gd name="T0" fmla="*/ 0 w 393"/>
                <a:gd name="T1" fmla="*/ 0 h 149"/>
                <a:gd name="T2" fmla="*/ 0 w 393"/>
                <a:gd name="T3" fmla="*/ 0 h 149"/>
                <a:gd name="T4" fmla="*/ 0 w 393"/>
                <a:gd name="T5" fmla="*/ 0 h 149"/>
                <a:gd name="T6" fmla="*/ 1 w 393"/>
                <a:gd name="T7" fmla="*/ 0 h 149"/>
                <a:gd name="T8" fmla="*/ 2 w 393"/>
                <a:gd name="T9" fmla="*/ 1 h 149"/>
                <a:gd name="T10" fmla="*/ 2 w 393"/>
                <a:gd name="T11" fmla="*/ 1 h 149"/>
                <a:gd name="T12" fmla="*/ 1 w 393"/>
                <a:gd name="T13" fmla="*/ 0 h 149"/>
                <a:gd name="T14" fmla="*/ 0 w 393"/>
                <a:gd name="T15" fmla="*/ 0 h 149"/>
                <a:gd name="T16" fmla="*/ 0 w 393"/>
                <a:gd name="T17" fmla="*/ 0 h 149"/>
                <a:gd name="T18" fmla="*/ 0 w 393"/>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149"/>
                <a:gd name="T32" fmla="*/ 393 w 393"/>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149">
                  <a:moveTo>
                    <a:pt x="0" y="26"/>
                  </a:moveTo>
                  <a:lnTo>
                    <a:pt x="0" y="66"/>
                  </a:lnTo>
                  <a:lnTo>
                    <a:pt x="79" y="30"/>
                  </a:lnTo>
                  <a:lnTo>
                    <a:pt x="205" y="61"/>
                  </a:lnTo>
                  <a:lnTo>
                    <a:pt x="368" y="149"/>
                  </a:lnTo>
                  <a:lnTo>
                    <a:pt x="393" y="121"/>
                  </a:lnTo>
                  <a:lnTo>
                    <a:pt x="307" y="52"/>
                  </a:lnTo>
                  <a:lnTo>
                    <a:pt x="113" y="0"/>
                  </a:lnTo>
                  <a:lnTo>
                    <a:pt x="0" y="26"/>
                  </a:lnTo>
                  <a:close/>
                </a:path>
              </a:pathLst>
            </a:custGeom>
            <a:solidFill>
              <a:srgbClr val="F0B2B2"/>
            </a:solidFill>
            <a:ln w="9525">
              <a:noFill/>
              <a:round/>
            </a:ln>
          </p:spPr>
          <p:txBody>
            <a:bodyPr/>
            <a:lstStyle/>
            <a:p>
              <a:endParaRPr lang="zh-CN" altLang="en-US"/>
            </a:p>
          </p:txBody>
        </p:sp>
        <p:sp>
          <p:nvSpPr>
            <p:cNvPr id="1105" name="Freeform 78"/>
            <p:cNvSpPr/>
            <p:nvPr/>
          </p:nvSpPr>
          <p:spPr bwMode="auto">
            <a:xfrm>
              <a:off x="1134" y="3236"/>
              <a:ext cx="144" cy="61"/>
            </a:xfrm>
            <a:custGeom>
              <a:avLst/>
              <a:gdLst>
                <a:gd name="T0" fmla="*/ 2 w 434"/>
                <a:gd name="T1" fmla="*/ 1 h 185"/>
                <a:gd name="T2" fmla="*/ 2 w 434"/>
                <a:gd name="T3" fmla="*/ 0 h 185"/>
                <a:gd name="T4" fmla="*/ 1 w 434"/>
                <a:gd name="T5" fmla="*/ 0 h 185"/>
                <a:gd name="T6" fmla="*/ 1 w 434"/>
                <a:gd name="T7" fmla="*/ 0 h 185"/>
                <a:gd name="T8" fmla="*/ 0 w 434"/>
                <a:gd name="T9" fmla="*/ 0 h 185"/>
                <a:gd name="T10" fmla="*/ 0 w 434"/>
                <a:gd name="T11" fmla="*/ 0 h 185"/>
                <a:gd name="T12" fmla="*/ 1 w 434"/>
                <a:gd name="T13" fmla="*/ 0 h 185"/>
                <a:gd name="T14" fmla="*/ 1 w 434"/>
                <a:gd name="T15" fmla="*/ 0 h 185"/>
                <a:gd name="T16" fmla="*/ 2 w 434"/>
                <a:gd name="T17" fmla="*/ 0 h 185"/>
                <a:gd name="T18" fmla="*/ 2 w 434"/>
                <a:gd name="T19" fmla="*/ 0 h 185"/>
                <a:gd name="T20" fmla="*/ 2 w 434"/>
                <a:gd name="T21" fmla="*/ 1 h 185"/>
                <a:gd name="T22" fmla="*/ 2 w 434"/>
                <a:gd name="T23" fmla="*/ 1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
                <a:gd name="T37" fmla="*/ 0 h 185"/>
                <a:gd name="T38" fmla="*/ 434 w 434"/>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 h="185">
                  <a:moveTo>
                    <a:pt x="434" y="185"/>
                  </a:moveTo>
                  <a:lnTo>
                    <a:pt x="378" y="122"/>
                  </a:lnTo>
                  <a:lnTo>
                    <a:pt x="261" y="65"/>
                  </a:lnTo>
                  <a:lnTo>
                    <a:pt x="138" y="31"/>
                  </a:lnTo>
                  <a:lnTo>
                    <a:pt x="0" y="40"/>
                  </a:lnTo>
                  <a:lnTo>
                    <a:pt x="95" y="0"/>
                  </a:lnTo>
                  <a:lnTo>
                    <a:pt x="232" y="9"/>
                  </a:lnTo>
                  <a:lnTo>
                    <a:pt x="315" y="24"/>
                  </a:lnTo>
                  <a:lnTo>
                    <a:pt x="387" y="59"/>
                  </a:lnTo>
                  <a:lnTo>
                    <a:pt x="430" y="108"/>
                  </a:lnTo>
                  <a:lnTo>
                    <a:pt x="434" y="185"/>
                  </a:lnTo>
                  <a:close/>
                </a:path>
              </a:pathLst>
            </a:custGeom>
            <a:solidFill>
              <a:srgbClr val="000000"/>
            </a:solidFill>
            <a:ln w="9525">
              <a:noFill/>
              <a:round/>
            </a:ln>
          </p:spPr>
          <p:txBody>
            <a:bodyPr/>
            <a:lstStyle/>
            <a:p>
              <a:endParaRPr lang="zh-CN" altLang="en-US"/>
            </a:p>
          </p:txBody>
        </p:sp>
        <p:sp>
          <p:nvSpPr>
            <p:cNvPr id="1106" name="Freeform 79"/>
            <p:cNvSpPr/>
            <p:nvPr/>
          </p:nvSpPr>
          <p:spPr bwMode="auto">
            <a:xfrm>
              <a:off x="1123" y="3092"/>
              <a:ext cx="179" cy="163"/>
            </a:xfrm>
            <a:custGeom>
              <a:avLst/>
              <a:gdLst>
                <a:gd name="T0" fmla="*/ 2 w 538"/>
                <a:gd name="T1" fmla="*/ 2 h 489"/>
                <a:gd name="T2" fmla="*/ 2 w 538"/>
                <a:gd name="T3" fmla="*/ 2 h 489"/>
                <a:gd name="T4" fmla="*/ 1 w 538"/>
                <a:gd name="T5" fmla="*/ 1 h 489"/>
                <a:gd name="T6" fmla="*/ 0 w 538"/>
                <a:gd name="T7" fmla="*/ 1 h 489"/>
                <a:gd name="T8" fmla="*/ 0 w 538"/>
                <a:gd name="T9" fmla="*/ 2 h 489"/>
                <a:gd name="T10" fmla="*/ 0 w 538"/>
                <a:gd name="T11" fmla="*/ 1 h 489"/>
                <a:gd name="T12" fmla="*/ 0 w 538"/>
                <a:gd name="T13" fmla="*/ 1 h 489"/>
                <a:gd name="T14" fmla="*/ 1 w 538"/>
                <a:gd name="T15" fmla="*/ 0 h 489"/>
                <a:gd name="T16" fmla="*/ 1 w 538"/>
                <a:gd name="T17" fmla="*/ 0 h 489"/>
                <a:gd name="T18" fmla="*/ 1 w 538"/>
                <a:gd name="T19" fmla="*/ 0 h 489"/>
                <a:gd name="T20" fmla="*/ 1 w 538"/>
                <a:gd name="T21" fmla="*/ 0 h 489"/>
                <a:gd name="T22" fmla="*/ 2 w 538"/>
                <a:gd name="T23" fmla="*/ 0 h 489"/>
                <a:gd name="T24" fmla="*/ 2 w 538"/>
                <a:gd name="T25" fmla="*/ 1 h 489"/>
                <a:gd name="T26" fmla="*/ 2 w 538"/>
                <a:gd name="T27" fmla="*/ 1 h 489"/>
                <a:gd name="T28" fmla="*/ 2 w 538"/>
                <a:gd name="T29" fmla="*/ 1 h 489"/>
                <a:gd name="T30" fmla="*/ 2 w 538"/>
                <a:gd name="T31" fmla="*/ 1 h 489"/>
                <a:gd name="T32" fmla="*/ 1 w 538"/>
                <a:gd name="T33" fmla="*/ 0 h 489"/>
                <a:gd name="T34" fmla="*/ 1 w 538"/>
                <a:gd name="T35" fmla="*/ 0 h 489"/>
                <a:gd name="T36" fmla="*/ 1 w 538"/>
                <a:gd name="T37" fmla="*/ 0 h 489"/>
                <a:gd name="T38" fmla="*/ 1 w 538"/>
                <a:gd name="T39" fmla="*/ 0 h 489"/>
                <a:gd name="T40" fmla="*/ 1 w 538"/>
                <a:gd name="T41" fmla="*/ 1 h 489"/>
                <a:gd name="T42" fmla="*/ 1 w 538"/>
                <a:gd name="T43" fmla="*/ 1 h 489"/>
                <a:gd name="T44" fmla="*/ 1 w 538"/>
                <a:gd name="T45" fmla="*/ 1 h 489"/>
                <a:gd name="T46" fmla="*/ 1 w 538"/>
                <a:gd name="T47" fmla="*/ 1 h 489"/>
                <a:gd name="T48" fmla="*/ 2 w 538"/>
                <a:gd name="T49" fmla="*/ 2 h 489"/>
                <a:gd name="T50" fmla="*/ 2 w 538"/>
                <a:gd name="T51" fmla="*/ 2 h 489"/>
                <a:gd name="T52" fmla="*/ 2 w 538"/>
                <a:gd name="T53" fmla="*/ 2 h 489"/>
                <a:gd name="T54" fmla="*/ 2 w 538"/>
                <a:gd name="T55" fmla="*/ 2 h 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8"/>
                <a:gd name="T85" fmla="*/ 0 h 489"/>
                <a:gd name="T86" fmla="*/ 538 w 538"/>
                <a:gd name="T87" fmla="*/ 489 h 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8" h="489">
                  <a:moveTo>
                    <a:pt x="479" y="467"/>
                  </a:moveTo>
                  <a:lnTo>
                    <a:pt x="388" y="393"/>
                  </a:lnTo>
                  <a:lnTo>
                    <a:pt x="231" y="335"/>
                  </a:lnTo>
                  <a:lnTo>
                    <a:pt x="114" y="332"/>
                  </a:lnTo>
                  <a:lnTo>
                    <a:pt x="0" y="367"/>
                  </a:lnTo>
                  <a:lnTo>
                    <a:pt x="65" y="311"/>
                  </a:lnTo>
                  <a:lnTo>
                    <a:pt x="107" y="146"/>
                  </a:lnTo>
                  <a:lnTo>
                    <a:pt x="153" y="55"/>
                  </a:lnTo>
                  <a:lnTo>
                    <a:pt x="236" y="0"/>
                  </a:lnTo>
                  <a:lnTo>
                    <a:pt x="301" y="10"/>
                  </a:lnTo>
                  <a:lnTo>
                    <a:pt x="344" y="41"/>
                  </a:lnTo>
                  <a:lnTo>
                    <a:pt x="385" y="90"/>
                  </a:lnTo>
                  <a:lnTo>
                    <a:pt x="423" y="182"/>
                  </a:lnTo>
                  <a:lnTo>
                    <a:pt x="448" y="280"/>
                  </a:lnTo>
                  <a:lnTo>
                    <a:pt x="454" y="353"/>
                  </a:lnTo>
                  <a:lnTo>
                    <a:pt x="408" y="221"/>
                  </a:lnTo>
                  <a:lnTo>
                    <a:pt x="356" y="111"/>
                  </a:lnTo>
                  <a:lnTo>
                    <a:pt x="320" y="63"/>
                  </a:lnTo>
                  <a:lnTo>
                    <a:pt x="249" y="40"/>
                  </a:lnTo>
                  <a:lnTo>
                    <a:pt x="191" y="58"/>
                  </a:lnTo>
                  <a:lnTo>
                    <a:pt x="156" y="149"/>
                  </a:lnTo>
                  <a:lnTo>
                    <a:pt x="129" y="281"/>
                  </a:lnTo>
                  <a:lnTo>
                    <a:pt x="218" y="290"/>
                  </a:lnTo>
                  <a:lnTo>
                    <a:pt x="305" y="314"/>
                  </a:lnTo>
                  <a:lnTo>
                    <a:pt x="402" y="366"/>
                  </a:lnTo>
                  <a:lnTo>
                    <a:pt x="538" y="489"/>
                  </a:lnTo>
                  <a:lnTo>
                    <a:pt x="479" y="467"/>
                  </a:lnTo>
                  <a:close/>
                </a:path>
              </a:pathLst>
            </a:custGeom>
            <a:solidFill>
              <a:srgbClr val="000000"/>
            </a:solidFill>
            <a:ln w="9525">
              <a:noFill/>
              <a:round/>
            </a:ln>
          </p:spPr>
          <p:txBody>
            <a:bodyPr/>
            <a:lstStyle/>
            <a:p>
              <a:endParaRPr lang="zh-CN" altLang="en-US"/>
            </a:p>
          </p:txBody>
        </p:sp>
        <p:sp>
          <p:nvSpPr>
            <p:cNvPr id="1107" name="Freeform 80"/>
            <p:cNvSpPr/>
            <p:nvPr/>
          </p:nvSpPr>
          <p:spPr bwMode="auto">
            <a:xfrm>
              <a:off x="821" y="3101"/>
              <a:ext cx="197" cy="153"/>
            </a:xfrm>
            <a:custGeom>
              <a:avLst/>
              <a:gdLst>
                <a:gd name="T0" fmla="*/ 2 w 590"/>
                <a:gd name="T1" fmla="*/ 1 h 460"/>
                <a:gd name="T2" fmla="*/ 2 w 590"/>
                <a:gd name="T3" fmla="*/ 1 h 460"/>
                <a:gd name="T4" fmla="*/ 2 w 590"/>
                <a:gd name="T5" fmla="*/ 1 h 460"/>
                <a:gd name="T6" fmla="*/ 1 w 590"/>
                <a:gd name="T7" fmla="*/ 0 h 460"/>
                <a:gd name="T8" fmla="*/ 1 w 590"/>
                <a:gd name="T9" fmla="*/ 0 h 460"/>
                <a:gd name="T10" fmla="*/ 1 w 590"/>
                <a:gd name="T11" fmla="*/ 0 h 460"/>
                <a:gd name="T12" fmla="*/ 1 w 590"/>
                <a:gd name="T13" fmla="*/ 0 h 460"/>
                <a:gd name="T14" fmla="*/ 0 w 590"/>
                <a:gd name="T15" fmla="*/ 1 h 460"/>
                <a:gd name="T16" fmla="*/ 0 w 590"/>
                <a:gd name="T17" fmla="*/ 1 h 460"/>
                <a:gd name="T18" fmla="*/ 0 w 590"/>
                <a:gd name="T19" fmla="*/ 1 h 460"/>
                <a:gd name="T20" fmla="*/ 1 w 590"/>
                <a:gd name="T21" fmla="*/ 1 h 460"/>
                <a:gd name="T22" fmla="*/ 1 w 590"/>
                <a:gd name="T23" fmla="*/ 0 h 460"/>
                <a:gd name="T24" fmla="*/ 1 w 590"/>
                <a:gd name="T25" fmla="*/ 0 h 460"/>
                <a:gd name="T26" fmla="*/ 1 w 590"/>
                <a:gd name="T27" fmla="*/ 0 h 460"/>
                <a:gd name="T28" fmla="*/ 1 w 590"/>
                <a:gd name="T29" fmla="*/ 1 h 460"/>
                <a:gd name="T30" fmla="*/ 2 w 590"/>
                <a:gd name="T31" fmla="*/ 1 h 460"/>
                <a:gd name="T32" fmla="*/ 1 w 590"/>
                <a:gd name="T33" fmla="*/ 1 h 460"/>
                <a:gd name="T34" fmla="*/ 1 w 590"/>
                <a:gd name="T35" fmla="*/ 1 h 460"/>
                <a:gd name="T36" fmla="*/ 0 w 590"/>
                <a:gd name="T37" fmla="*/ 2 h 460"/>
                <a:gd name="T38" fmla="*/ 0 w 590"/>
                <a:gd name="T39" fmla="*/ 2 h 460"/>
                <a:gd name="T40" fmla="*/ 0 w 590"/>
                <a:gd name="T41" fmla="*/ 2 h 460"/>
                <a:gd name="T42" fmla="*/ 1 w 590"/>
                <a:gd name="T43" fmla="*/ 1 h 460"/>
                <a:gd name="T44" fmla="*/ 1 w 590"/>
                <a:gd name="T45" fmla="*/ 1 h 460"/>
                <a:gd name="T46" fmla="*/ 2 w 590"/>
                <a:gd name="T47" fmla="*/ 1 h 460"/>
                <a:gd name="T48" fmla="*/ 2 w 590"/>
                <a:gd name="T49" fmla="*/ 2 h 460"/>
                <a:gd name="T50" fmla="*/ 2 w 590"/>
                <a:gd name="T51" fmla="*/ 2 h 460"/>
                <a:gd name="T52" fmla="*/ 2 w 590"/>
                <a:gd name="T53" fmla="*/ 1 h 460"/>
                <a:gd name="T54" fmla="*/ 2 w 590"/>
                <a:gd name="T55" fmla="*/ 1 h 460"/>
                <a:gd name="T56" fmla="*/ 2 w 590"/>
                <a:gd name="T57" fmla="*/ 1 h 460"/>
                <a:gd name="T58" fmla="*/ 2 w 590"/>
                <a:gd name="T59" fmla="*/ 1 h 4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0"/>
                <a:gd name="T91" fmla="*/ 0 h 460"/>
                <a:gd name="T92" fmla="*/ 590 w 590"/>
                <a:gd name="T93" fmla="*/ 460 h 4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0" h="460">
                  <a:moveTo>
                    <a:pt x="535" y="261"/>
                  </a:moveTo>
                  <a:lnTo>
                    <a:pt x="430" y="242"/>
                  </a:lnTo>
                  <a:lnTo>
                    <a:pt x="382" y="144"/>
                  </a:lnTo>
                  <a:lnTo>
                    <a:pt x="317" y="49"/>
                  </a:lnTo>
                  <a:lnTo>
                    <a:pt x="265" y="5"/>
                  </a:lnTo>
                  <a:lnTo>
                    <a:pt x="205" y="0"/>
                  </a:lnTo>
                  <a:lnTo>
                    <a:pt x="133" y="51"/>
                  </a:lnTo>
                  <a:lnTo>
                    <a:pt x="104" y="138"/>
                  </a:lnTo>
                  <a:lnTo>
                    <a:pt x="90" y="227"/>
                  </a:lnTo>
                  <a:lnTo>
                    <a:pt x="98" y="284"/>
                  </a:lnTo>
                  <a:lnTo>
                    <a:pt x="141" y="158"/>
                  </a:lnTo>
                  <a:lnTo>
                    <a:pt x="194" y="55"/>
                  </a:lnTo>
                  <a:lnTo>
                    <a:pt x="245" y="48"/>
                  </a:lnTo>
                  <a:lnTo>
                    <a:pt x="296" y="97"/>
                  </a:lnTo>
                  <a:lnTo>
                    <a:pt x="344" y="146"/>
                  </a:lnTo>
                  <a:lnTo>
                    <a:pt x="385" y="244"/>
                  </a:lnTo>
                  <a:lnTo>
                    <a:pt x="233" y="272"/>
                  </a:lnTo>
                  <a:lnTo>
                    <a:pt x="145" y="315"/>
                  </a:lnTo>
                  <a:lnTo>
                    <a:pt x="50" y="390"/>
                  </a:lnTo>
                  <a:lnTo>
                    <a:pt x="0" y="460"/>
                  </a:lnTo>
                  <a:lnTo>
                    <a:pt x="71" y="410"/>
                  </a:lnTo>
                  <a:lnTo>
                    <a:pt x="188" y="335"/>
                  </a:lnTo>
                  <a:lnTo>
                    <a:pt x="332" y="289"/>
                  </a:lnTo>
                  <a:lnTo>
                    <a:pt x="406" y="330"/>
                  </a:lnTo>
                  <a:lnTo>
                    <a:pt x="406" y="402"/>
                  </a:lnTo>
                  <a:lnTo>
                    <a:pt x="446" y="407"/>
                  </a:lnTo>
                  <a:lnTo>
                    <a:pt x="454" y="294"/>
                  </a:lnTo>
                  <a:lnTo>
                    <a:pt x="590" y="288"/>
                  </a:lnTo>
                  <a:lnTo>
                    <a:pt x="535" y="261"/>
                  </a:lnTo>
                  <a:close/>
                </a:path>
              </a:pathLst>
            </a:custGeom>
            <a:solidFill>
              <a:srgbClr val="000000"/>
            </a:solidFill>
            <a:ln w="9525">
              <a:noFill/>
              <a:round/>
            </a:ln>
          </p:spPr>
          <p:txBody>
            <a:bodyPr/>
            <a:lstStyle/>
            <a:p>
              <a:endParaRPr lang="zh-CN" altLang="en-US"/>
            </a:p>
          </p:txBody>
        </p:sp>
        <p:sp>
          <p:nvSpPr>
            <p:cNvPr id="1108" name="Freeform 81"/>
            <p:cNvSpPr/>
            <p:nvPr/>
          </p:nvSpPr>
          <p:spPr bwMode="auto">
            <a:xfrm>
              <a:off x="857" y="3196"/>
              <a:ext cx="62" cy="57"/>
            </a:xfrm>
            <a:custGeom>
              <a:avLst/>
              <a:gdLst>
                <a:gd name="T0" fmla="*/ 0 w 185"/>
                <a:gd name="T1" fmla="*/ 0 h 172"/>
                <a:gd name="T2" fmla="*/ 0 w 185"/>
                <a:gd name="T3" fmla="*/ 0 h 172"/>
                <a:gd name="T4" fmla="*/ 0 w 185"/>
                <a:gd name="T5" fmla="*/ 0 h 172"/>
                <a:gd name="T6" fmla="*/ 0 w 185"/>
                <a:gd name="T7" fmla="*/ 0 h 172"/>
                <a:gd name="T8" fmla="*/ 1 w 185"/>
                <a:gd name="T9" fmla="*/ 0 h 172"/>
                <a:gd name="T10" fmla="*/ 1 w 185"/>
                <a:gd name="T11" fmla="*/ 0 h 172"/>
                <a:gd name="T12" fmla="*/ 1 w 185"/>
                <a:gd name="T13" fmla="*/ 0 h 172"/>
                <a:gd name="T14" fmla="*/ 1 w 185"/>
                <a:gd name="T15" fmla="*/ 1 h 172"/>
                <a:gd name="T16" fmla="*/ 0 w 185"/>
                <a:gd name="T17" fmla="*/ 1 h 172"/>
                <a:gd name="T18" fmla="*/ 0 w 185"/>
                <a:gd name="T19" fmla="*/ 1 h 172"/>
                <a:gd name="T20" fmla="*/ 0 w 185"/>
                <a:gd name="T21" fmla="*/ 0 h 172"/>
                <a:gd name="T22" fmla="*/ 0 w 185"/>
                <a:gd name="T23" fmla="*/ 0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5"/>
                <a:gd name="T37" fmla="*/ 0 h 172"/>
                <a:gd name="T38" fmla="*/ 185 w 185"/>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5" h="172">
                  <a:moveTo>
                    <a:pt x="82" y="110"/>
                  </a:moveTo>
                  <a:lnTo>
                    <a:pt x="0" y="122"/>
                  </a:lnTo>
                  <a:lnTo>
                    <a:pt x="3" y="77"/>
                  </a:lnTo>
                  <a:lnTo>
                    <a:pt x="48" y="47"/>
                  </a:lnTo>
                  <a:lnTo>
                    <a:pt x="145" y="0"/>
                  </a:lnTo>
                  <a:lnTo>
                    <a:pt x="185" y="9"/>
                  </a:lnTo>
                  <a:lnTo>
                    <a:pt x="160" y="98"/>
                  </a:lnTo>
                  <a:lnTo>
                    <a:pt x="123" y="153"/>
                  </a:lnTo>
                  <a:lnTo>
                    <a:pt x="43" y="172"/>
                  </a:lnTo>
                  <a:lnTo>
                    <a:pt x="19" y="154"/>
                  </a:lnTo>
                  <a:lnTo>
                    <a:pt x="82" y="110"/>
                  </a:lnTo>
                  <a:close/>
                </a:path>
              </a:pathLst>
            </a:custGeom>
            <a:solidFill>
              <a:srgbClr val="000000"/>
            </a:solidFill>
            <a:ln w="9525">
              <a:noFill/>
              <a:round/>
            </a:ln>
          </p:spPr>
          <p:txBody>
            <a:bodyPr/>
            <a:lstStyle/>
            <a:p>
              <a:endParaRPr lang="zh-CN" altLang="en-US"/>
            </a:p>
          </p:txBody>
        </p:sp>
        <p:sp>
          <p:nvSpPr>
            <p:cNvPr id="1109" name="Freeform 82"/>
            <p:cNvSpPr/>
            <p:nvPr/>
          </p:nvSpPr>
          <p:spPr bwMode="auto">
            <a:xfrm>
              <a:off x="1160" y="3195"/>
              <a:ext cx="66" cy="45"/>
            </a:xfrm>
            <a:custGeom>
              <a:avLst/>
              <a:gdLst>
                <a:gd name="T0" fmla="*/ 1 w 200"/>
                <a:gd name="T1" fmla="*/ 0 h 136"/>
                <a:gd name="T2" fmla="*/ 1 w 200"/>
                <a:gd name="T3" fmla="*/ 0 h 136"/>
                <a:gd name="T4" fmla="*/ 1 w 200"/>
                <a:gd name="T5" fmla="*/ 1 h 136"/>
                <a:gd name="T6" fmla="*/ 0 w 200"/>
                <a:gd name="T7" fmla="*/ 1 h 136"/>
                <a:gd name="T8" fmla="*/ 0 w 200"/>
                <a:gd name="T9" fmla="*/ 0 h 136"/>
                <a:gd name="T10" fmla="*/ 1 w 200"/>
                <a:gd name="T11" fmla="*/ 0 h 136"/>
                <a:gd name="T12" fmla="*/ 0 w 200"/>
                <a:gd name="T13" fmla="*/ 0 h 136"/>
                <a:gd name="T14" fmla="*/ 0 w 200"/>
                <a:gd name="T15" fmla="*/ 0 h 136"/>
                <a:gd name="T16" fmla="*/ 0 w 200"/>
                <a:gd name="T17" fmla="*/ 0 h 136"/>
                <a:gd name="T18" fmla="*/ 1 w 200"/>
                <a:gd name="T19" fmla="*/ 0 h 136"/>
                <a:gd name="T20" fmla="*/ 1 w 200"/>
                <a:gd name="T21" fmla="*/ 0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36"/>
                <a:gd name="T35" fmla="*/ 200 w 200"/>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36">
                  <a:moveTo>
                    <a:pt x="190" y="33"/>
                  </a:moveTo>
                  <a:lnTo>
                    <a:pt x="200" y="85"/>
                  </a:lnTo>
                  <a:lnTo>
                    <a:pt x="163" y="132"/>
                  </a:lnTo>
                  <a:lnTo>
                    <a:pt x="20" y="136"/>
                  </a:lnTo>
                  <a:lnTo>
                    <a:pt x="0" y="93"/>
                  </a:lnTo>
                  <a:lnTo>
                    <a:pt x="125" y="70"/>
                  </a:lnTo>
                  <a:lnTo>
                    <a:pt x="6" y="52"/>
                  </a:lnTo>
                  <a:lnTo>
                    <a:pt x="25" y="0"/>
                  </a:lnTo>
                  <a:lnTo>
                    <a:pt x="103" y="3"/>
                  </a:lnTo>
                  <a:lnTo>
                    <a:pt x="190" y="33"/>
                  </a:lnTo>
                  <a:close/>
                </a:path>
              </a:pathLst>
            </a:custGeom>
            <a:solidFill>
              <a:srgbClr val="000000"/>
            </a:solidFill>
            <a:ln w="9525">
              <a:noFill/>
              <a:round/>
            </a:ln>
          </p:spPr>
          <p:txBody>
            <a:bodyPr/>
            <a:lstStyle/>
            <a:p>
              <a:endParaRPr lang="zh-CN" altLang="en-US"/>
            </a:p>
          </p:txBody>
        </p:sp>
        <p:sp>
          <p:nvSpPr>
            <p:cNvPr id="1110" name="Freeform 83"/>
            <p:cNvSpPr/>
            <p:nvPr/>
          </p:nvSpPr>
          <p:spPr bwMode="auto">
            <a:xfrm>
              <a:off x="454" y="3237"/>
              <a:ext cx="443" cy="238"/>
            </a:xfrm>
            <a:custGeom>
              <a:avLst/>
              <a:gdLst>
                <a:gd name="T0" fmla="*/ 1 w 1330"/>
                <a:gd name="T1" fmla="*/ 0 h 714"/>
                <a:gd name="T2" fmla="*/ 0 w 1330"/>
                <a:gd name="T3" fmla="*/ 0 h 714"/>
                <a:gd name="T4" fmla="*/ 0 w 1330"/>
                <a:gd name="T5" fmla="*/ 1 h 714"/>
                <a:gd name="T6" fmla="*/ 0 w 1330"/>
                <a:gd name="T7" fmla="*/ 1 h 714"/>
                <a:gd name="T8" fmla="*/ 1 w 1330"/>
                <a:gd name="T9" fmla="*/ 1 h 714"/>
                <a:gd name="T10" fmla="*/ 1 w 1330"/>
                <a:gd name="T11" fmla="*/ 1 h 714"/>
                <a:gd name="T12" fmla="*/ 4 w 1330"/>
                <a:gd name="T13" fmla="*/ 2 h 714"/>
                <a:gd name="T14" fmla="*/ 5 w 1330"/>
                <a:gd name="T15" fmla="*/ 3 h 714"/>
                <a:gd name="T16" fmla="*/ 5 w 1330"/>
                <a:gd name="T17" fmla="*/ 3 h 714"/>
                <a:gd name="T18" fmla="*/ 2 w 1330"/>
                <a:gd name="T19" fmla="*/ 1 h 714"/>
                <a:gd name="T20" fmla="*/ 2 w 1330"/>
                <a:gd name="T21" fmla="*/ 1 h 714"/>
                <a:gd name="T22" fmla="*/ 2 w 1330"/>
                <a:gd name="T23" fmla="*/ 1 h 714"/>
                <a:gd name="T24" fmla="*/ 1 w 1330"/>
                <a:gd name="T25" fmla="*/ 0 h 714"/>
                <a:gd name="T26" fmla="*/ 1 w 1330"/>
                <a:gd name="T27" fmla="*/ 0 h 714"/>
                <a:gd name="T28" fmla="*/ 1 w 1330"/>
                <a:gd name="T29" fmla="*/ 0 h 714"/>
                <a:gd name="T30" fmla="*/ 1 w 1330"/>
                <a:gd name="T31" fmla="*/ 1 h 714"/>
                <a:gd name="T32" fmla="*/ 1 w 1330"/>
                <a:gd name="T33" fmla="*/ 1 h 714"/>
                <a:gd name="T34" fmla="*/ 0 w 1330"/>
                <a:gd name="T35" fmla="*/ 0 h 714"/>
                <a:gd name="T36" fmla="*/ 1 w 1330"/>
                <a:gd name="T37" fmla="*/ 0 h 714"/>
                <a:gd name="T38" fmla="*/ 1 w 1330"/>
                <a:gd name="T39" fmla="*/ 0 h 7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0"/>
                <a:gd name="T61" fmla="*/ 0 h 714"/>
                <a:gd name="T62" fmla="*/ 1330 w 1330"/>
                <a:gd name="T63" fmla="*/ 714 h 7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0" h="714">
                  <a:moveTo>
                    <a:pt x="126" y="10"/>
                  </a:moveTo>
                  <a:lnTo>
                    <a:pt x="30" y="71"/>
                  </a:lnTo>
                  <a:lnTo>
                    <a:pt x="0" y="197"/>
                  </a:lnTo>
                  <a:lnTo>
                    <a:pt x="86" y="292"/>
                  </a:lnTo>
                  <a:lnTo>
                    <a:pt x="234" y="314"/>
                  </a:lnTo>
                  <a:lnTo>
                    <a:pt x="317" y="289"/>
                  </a:lnTo>
                  <a:lnTo>
                    <a:pt x="855" y="493"/>
                  </a:lnTo>
                  <a:lnTo>
                    <a:pt x="1315" y="714"/>
                  </a:lnTo>
                  <a:lnTo>
                    <a:pt x="1330" y="684"/>
                  </a:lnTo>
                  <a:lnTo>
                    <a:pt x="448" y="241"/>
                  </a:lnTo>
                  <a:lnTo>
                    <a:pt x="368" y="244"/>
                  </a:lnTo>
                  <a:lnTo>
                    <a:pt x="393" y="136"/>
                  </a:lnTo>
                  <a:lnTo>
                    <a:pt x="353" y="40"/>
                  </a:lnTo>
                  <a:lnTo>
                    <a:pt x="242" y="0"/>
                  </a:lnTo>
                  <a:lnTo>
                    <a:pt x="292" y="46"/>
                  </a:lnTo>
                  <a:lnTo>
                    <a:pt x="254" y="131"/>
                  </a:lnTo>
                  <a:lnTo>
                    <a:pt x="134" y="129"/>
                  </a:lnTo>
                  <a:lnTo>
                    <a:pt x="91" y="71"/>
                  </a:lnTo>
                  <a:lnTo>
                    <a:pt x="126" y="10"/>
                  </a:lnTo>
                  <a:close/>
                </a:path>
              </a:pathLst>
            </a:custGeom>
            <a:solidFill>
              <a:srgbClr val="FF0000"/>
            </a:solidFill>
            <a:ln w="9525">
              <a:noFill/>
              <a:round/>
            </a:ln>
          </p:spPr>
          <p:txBody>
            <a:bodyPr/>
            <a:lstStyle/>
            <a:p>
              <a:endParaRPr lang="zh-CN" altLang="en-US"/>
            </a:p>
          </p:txBody>
        </p:sp>
        <p:sp>
          <p:nvSpPr>
            <p:cNvPr id="1111" name="Freeform 84"/>
            <p:cNvSpPr/>
            <p:nvPr/>
          </p:nvSpPr>
          <p:spPr bwMode="auto">
            <a:xfrm>
              <a:off x="510" y="3225"/>
              <a:ext cx="407" cy="239"/>
            </a:xfrm>
            <a:custGeom>
              <a:avLst/>
              <a:gdLst>
                <a:gd name="T0" fmla="*/ 5 w 1220"/>
                <a:gd name="T1" fmla="*/ 3 h 716"/>
                <a:gd name="T2" fmla="*/ 1 w 1220"/>
                <a:gd name="T3" fmla="*/ 1 h 716"/>
                <a:gd name="T4" fmla="*/ 1 w 1220"/>
                <a:gd name="T5" fmla="*/ 0 h 716"/>
                <a:gd name="T6" fmla="*/ 1 w 1220"/>
                <a:gd name="T7" fmla="*/ 0 h 716"/>
                <a:gd name="T8" fmla="*/ 1 w 1220"/>
                <a:gd name="T9" fmla="*/ 0 h 716"/>
                <a:gd name="T10" fmla="*/ 0 w 1220"/>
                <a:gd name="T11" fmla="*/ 0 h 716"/>
                <a:gd name="T12" fmla="*/ 0 w 1220"/>
                <a:gd name="T13" fmla="*/ 0 h 716"/>
                <a:gd name="T14" fmla="*/ 1 w 1220"/>
                <a:gd name="T15" fmla="*/ 0 h 716"/>
                <a:gd name="T16" fmla="*/ 1 w 1220"/>
                <a:gd name="T17" fmla="*/ 0 h 716"/>
                <a:gd name="T18" fmla="*/ 1 w 1220"/>
                <a:gd name="T19" fmla="*/ 1 h 716"/>
                <a:gd name="T20" fmla="*/ 1 w 1220"/>
                <a:gd name="T21" fmla="*/ 1 h 716"/>
                <a:gd name="T22" fmla="*/ 1 w 1220"/>
                <a:gd name="T23" fmla="*/ 1 h 716"/>
                <a:gd name="T24" fmla="*/ 5 w 1220"/>
                <a:gd name="T25" fmla="*/ 3 h 716"/>
                <a:gd name="T26" fmla="*/ 5 w 1220"/>
                <a:gd name="T27" fmla="*/ 3 h 716"/>
                <a:gd name="T28" fmla="*/ 5 w 1220"/>
                <a:gd name="T29" fmla="*/ 3 h 7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0"/>
                <a:gd name="T46" fmla="*/ 0 h 716"/>
                <a:gd name="T47" fmla="*/ 1220 w 1220"/>
                <a:gd name="T48" fmla="*/ 716 h 7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0" h="716">
                  <a:moveTo>
                    <a:pt x="1220" y="689"/>
                  </a:moveTo>
                  <a:lnTo>
                    <a:pt x="292" y="218"/>
                  </a:lnTo>
                  <a:lnTo>
                    <a:pt x="288" y="101"/>
                  </a:lnTo>
                  <a:lnTo>
                    <a:pt x="223" y="34"/>
                  </a:lnTo>
                  <a:lnTo>
                    <a:pt x="154" y="6"/>
                  </a:lnTo>
                  <a:lnTo>
                    <a:pt x="88" y="0"/>
                  </a:lnTo>
                  <a:lnTo>
                    <a:pt x="0" y="10"/>
                  </a:lnTo>
                  <a:lnTo>
                    <a:pt x="153" y="30"/>
                  </a:lnTo>
                  <a:lnTo>
                    <a:pt x="225" y="86"/>
                  </a:lnTo>
                  <a:lnTo>
                    <a:pt x="255" y="162"/>
                  </a:lnTo>
                  <a:lnTo>
                    <a:pt x="234" y="267"/>
                  </a:lnTo>
                  <a:lnTo>
                    <a:pt x="304" y="259"/>
                  </a:lnTo>
                  <a:lnTo>
                    <a:pt x="1179" y="716"/>
                  </a:lnTo>
                  <a:lnTo>
                    <a:pt x="1220" y="689"/>
                  </a:lnTo>
                  <a:close/>
                </a:path>
              </a:pathLst>
            </a:custGeom>
            <a:solidFill>
              <a:srgbClr val="000000"/>
            </a:solidFill>
            <a:ln w="9525">
              <a:noFill/>
              <a:round/>
            </a:ln>
          </p:spPr>
          <p:txBody>
            <a:bodyPr/>
            <a:lstStyle/>
            <a:p>
              <a:endParaRPr lang="zh-CN" altLang="en-US"/>
            </a:p>
          </p:txBody>
        </p:sp>
        <p:sp>
          <p:nvSpPr>
            <p:cNvPr id="1112" name="Freeform 85"/>
            <p:cNvSpPr/>
            <p:nvPr/>
          </p:nvSpPr>
          <p:spPr bwMode="auto">
            <a:xfrm>
              <a:off x="432" y="3235"/>
              <a:ext cx="457" cy="247"/>
            </a:xfrm>
            <a:custGeom>
              <a:avLst/>
              <a:gdLst>
                <a:gd name="T0" fmla="*/ 6 w 1371"/>
                <a:gd name="T1" fmla="*/ 3 h 741"/>
                <a:gd name="T2" fmla="*/ 5 w 1371"/>
                <a:gd name="T3" fmla="*/ 3 h 741"/>
                <a:gd name="T4" fmla="*/ 5 w 1371"/>
                <a:gd name="T5" fmla="*/ 3 h 741"/>
                <a:gd name="T6" fmla="*/ 5 w 1371"/>
                <a:gd name="T7" fmla="*/ 3 h 741"/>
                <a:gd name="T8" fmla="*/ 5 w 1371"/>
                <a:gd name="T9" fmla="*/ 3 h 741"/>
                <a:gd name="T10" fmla="*/ 4 w 1371"/>
                <a:gd name="T11" fmla="*/ 2 h 741"/>
                <a:gd name="T12" fmla="*/ 4 w 1371"/>
                <a:gd name="T13" fmla="*/ 2 h 741"/>
                <a:gd name="T14" fmla="*/ 4 w 1371"/>
                <a:gd name="T15" fmla="*/ 2 h 741"/>
                <a:gd name="T16" fmla="*/ 4 w 1371"/>
                <a:gd name="T17" fmla="*/ 2 h 741"/>
                <a:gd name="T18" fmla="*/ 3 w 1371"/>
                <a:gd name="T19" fmla="*/ 2 h 741"/>
                <a:gd name="T20" fmla="*/ 3 w 1371"/>
                <a:gd name="T21" fmla="*/ 2 h 741"/>
                <a:gd name="T22" fmla="*/ 3 w 1371"/>
                <a:gd name="T23" fmla="*/ 2 h 741"/>
                <a:gd name="T24" fmla="*/ 3 w 1371"/>
                <a:gd name="T25" fmla="*/ 2 h 741"/>
                <a:gd name="T26" fmla="*/ 2 w 1371"/>
                <a:gd name="T27" fmla="*/ 2 h 741"/>
                <a:gd name="T28" fmla="*/ 2 w 1371"/>
                <a:gd name="T29" fmla="*/ 1 h 741"/>
                <a:gd name="T30" fmla="*/ 2 w 1371"/>
                <a:gd name="T31" fmla="*/ 1 h 741"/>
                <a:gd name="T32" fmla="*/ 2 w 1371"/>
                <a:gd name="T33" fmla="*/ 2 h 741"/>
                <a:gd name="T34" fmla="*/ 2 w 1371"/>
                <a:gd name="T35" fmla="*/ 1 h 741"/>
                <a:gd name="T36" fmla="*/ 1 w 1371"/>
                <a:gd name="T37" fmla="*/ 1 h 741"/>
                <a:gd name="T38" fmla="*/ 1 w 1371"/>
                <a:gd name="T39" fmla="*/ 1 h 741"/>
                <a:gd name="T40" fmla="*/ 0 w 1371"/>
                <a:gd name="T41" fmla="*/ 1 h 741"/>
                <a:gd name="T42" fmla="*/ 0 w 1371"/>
                <a:gd name="T43" fmla="*/ 0 h 741"/>
                <a:gd name="T44" fmla="*/ 0 w 1371"/>
                <a:gd name="T45" fmla="*/ 0 h 741"/>
                <a:gd name="T46" fmla="*/ 1 w 1371"/>
                <a:gd name="T47" fmla="*/ 0 h 741"/>
                <a:gd name="T48" fmla="*/ 0 w 1371"/>
                <a:gd name="T49" fmla="*/ 0 h 741"/>
                <a:gd name="T50" fmla="*/ 0 w 1371"/>
                <a:gd name="T51" fmla="*/ 1 h 741"/>
                <a:gd name="T52" fmla="*/ 0 w 1371"/>
                <a:gd name="T53" fmla="*/ 1 h 741"/>
                <a:gd name="T54" fmla="*/ 0 w 1371"/>
                <a:gd name="T55" fmla="*/ 1 h 741"/>
                <a:gd name="T56" fmla="*/ 1 w 1371"/>
                <a:gd name="T57" fmla="*/ 2 h 741"/>
                <a:gd name="T58" fmla="*/ 1 w 1371"/>
                <a:gd name="T59" fmla="*/ 2 h 741"/>
                <a:gd name="T60" fmla="*/ 2 w 1371"/>
                <a:gd name="T61" fmla="*/ 2 h 741"/>
                <a:gd name="T62" fmla="*/ 2 w 1371"/>
                <a:gd name="T63" fmla="*/ 2 h 741"/>
                <a:gd name="T64" fmla="*/ 6 w 1371"/>
                <a:gd name="T65" fmla="*/ 3 h 741"/>
                <a:gd name="T66" fmla="*/ 6 w 1371"/>
                <a:gd name="T67" fmla="*/ 3 h 7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1"/>
                <a:gd name="T103" fmla="*/ 0 h 741"/>
                <a:gd name="T104" fmla="*/ 1371 w 1371"/>
                <a:gd name="T105" fmla="*/ 741 h 7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1" h="741">
                  <a:moveTo>
                    <a:pt x="1371" y="741"/>
                  </a:moveTo>
                  <a:lnTo>
                    <a:pt x="1217" y="658"/>
                  </a:lnTo>
                  <a:lnTo>
                    <a:pt x="1229" y="626"/>
                  </a:lnTo>
                  <a:lnTo>
                    <a:pt x="1206" y="617"/>
                  </a:lnTo>
                  <a:lnTo>
                    <a:pt x="1180" y="649"/>
                  </a:lnTo>
                  <a:lnTo>
                    <a:pt x="1032" y="577"/>
                  </a:lnTo>
                  <a:lnTo>
                    <a:pt x="1039" y="531"/>
                  </a:lnTo>
                  <a:lnTo>
                    <a:pt x="1014" y="515"/>
                  </a:lnTo>
                  <a:lnTo>
                    <a:pt x="984" y="546"/>
                  </a:lnTo>
                  <a:lnTo>
                    <a:pt x="827" y="483"/>
                  </a:lnTo>
                  <a:lnTo>
                    <a:pt x="834" y="440"/>
                  </a:lnTo>
                  <a:lnTo>
                    <a:pt x="809" y="418"/>
                  </a:lnTo>
                  <a:lnTo>
                    <a:pt x="775" y="466"/>
                  </a:lnTo>
                  <a:lnTo>
                    <a:pt x="593" y="394"/>
                  </a:lnTo>
                  <a:lnTo>
                    <a:pt x="605" y="338"/>
                  </a:lnTo>
                  <a:lnTo>
                    <a:pt x="568" y="325"/>
                  </a:lnTo>
                  <a:lnTo>
                    <a:pt x="535" y="372"/>
                  </a:lnTo>
                  <a:lnTo>
                    <a:pt x="399" y="311"/>
                  </a:lnTo>
                  <a:lnTo>
                    <a:pt x="322" y="350"/>
                  </a:lnTo>
                  <a:lnTo>
                    <a:pt x="163" y="323"/>
                  </a:lnTo>
                  <a:lnTo>
                    <a:pt x="49" y="240"/>
                  </a:lnTo>
                  <a:lnTo>
                    <a:pt x="53" y="102"/>
                  </a:lnTo>
                  <a:lnTo>
                    <a:pt x="83" y="55"/>
                  </a:lnTo>
                  <a:lnTo>
                    <a:pt x="165" y="0"/>
                  </a:lnTo>
                  <a:lnTo>
                    <a:pt x="73" y="24"/>
                  </a:lnTo>
                  <a:lnTo>
                    <a:pt x="0" y="134"/>
                  </a:lnTo>
                  <a:lnTo>
                    <a:pt x="0" y="223"/>
                  </a:lnTo>
                  <a:lnTo>
                    <a:pt x="37" y="331"/>
                  </a:lnTo>
                  <a:lnTo>
                    <a:pt x="138" y="396"/>
                  </a:lnTo>
                  <a:lnTo>
                    <a:pt x="267" y="418"/>
                  </a:lnTo>
                  <a:lnTo>
                    <a:pt x="375" y="408"/>
                  </a:lnTo>
                  <a:lnTo>
                    <a:pt x="440" y="368"/>
                  </a:lnTo>
                  <a:lnTo>
                    <a:pt x="1371" y="741"/>
                  </a:lnTo>
                  <a:close/>
                </a:path>
              </a:pathLst>
            </a:custGeom>
            <a:solidFill>
              <a:srgbClr val="000000"/>
            </a:solidFill>
            <a:ln w="9525">
              <a:noFill/>
              <a:round/>
            </a:ln>
          </p:spPr>
          <p:txBody>
            <a:bodyPr/>
            <a:lstStyle/>
            <a:p>
              <a:endParaRPr lang="zh-CN" altLang="en-US"/>
            </a:p>
          </p:txBody>
        </p:sp>
        <p:sp>
          <p:nvSpPr>
            <p:cNvPr id="1113" name="Freeform 86"/>
            <p:cNvSpPr/>
            <p:nvPr/>
          </p:nvSpPr>
          <p:spPr bwMode="auto">
            <a:xfrm>
              <a:off x="876" y="3422"/>
              <a:ext cx="366" cy="75"/>
            </a:xfrm>
            <a:custGeom>
              <a:avLst/>
              <a:gdLst>
                <a:gd name="T0" fmla="*/ 5 w 1099"/>
                <a:gd name="T1" fmla="*/ 0 h 225"/>
                <a:gd name="T2" fmla="*/ 4 w 1099"/>
                <a:gd name="T3" fmla="*/ 0 h 225"/>
                <a:gd name="T4" fmla="*/ 4 w 1099"/>
                <a:gd name="T5" fmla="*/ 0 h 225"/>
                <a:gd name="T6" fmla="*/ 4 w 1099"/>
                <a:gd name="T7" fmla="*/ 1 h 225"/>
                <a:gd name="T8" fmla="*/ 4 w 1099"/>
                <a:gd name="T9" fmla="*/ 0 h 225"/>
                <a:gd name="T10" fmla="*/ 3 w 1099"/>
                <a:gd name="T11" fmla="*/ 0 h 225"/>
                <a:gd name="T12" fmla="*/ 2 w 1099"/>
                <a:gd name="T13" fmla="*/ 0 h 225"/>
                <a:gd name="T14" fmla="*/ 1 w 1099"/>
                <a:gd name="T15" fmla="*/ 0 h 225"/>
                <a:gd name="T16" fmla="*/ 0 w 1099"/>
                <a:gd name="T17" fmla="*/ 1 h 225"/>
                <a:gd name="T18" fmla="*/ 0 w 1099"/>
                <a:gd name="T19" fmla="*/ 1 h 225"/>
                <a:gd name="T20" fmla="*/ 1 w 1099"/>
                <a:gd name="T21" fmla="*/ 0 h 225"/>
                <a:gd name="T22" fmla="*/ 2 w 1099"/>
                <a:gd name="T23" fmla="*/ 0 h 225"/>
                <a:gd name="T24" fmla="*/ 3 w 1099"/>
                <a:gd name="T25" fmla="*/ 0 h 225"/>
                <a:gd name="T26" fmla="*/ 4 w 1099"/>
                <a:gd name="T27" fmla="*/ 0 h 225"/>
                <a:gd name="T28" fmla="*/ 4 w 1099"/>
                <a:gd name="T29" fmla="*/ 0 h 225"/>
                <a:gd name="T30" fmla="*/ 5 w 1099"/>
                <a:gd name="T31" fmla="*/ 0 h 225"/>
                <a:gd name="T32" fmla="*/ 5 w 1099"/>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99"/>
                <a:gd name="T52" fmla="*/ 0 h 225"/>
                <a:gd name="T53" fmla="*/ 1099 w 1099"/>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99" h="225">
                  <a:moveTo>
                    <a:pt x="1099" y="0"/>
                  </a:moveTo>
                  <a:lnTo>
                    <a:pt x="1028" y="44"/>
                  </a:lnTo>
                  <a:lnTo>
                    <a:pt x="971" y="119"/>
                  </a:lnTo>
                  <a:lnTo>
                    <a:pt x="930" y="221"/>
                  </a:lnTo>
                  <a:lnTo>
                    <a:pt x="905" y="119"/>
                  </a:lnTo>
                  <a:lnTo>
                    <a:pt x="707" y="64"/>
                  </a:lnTo>
                  <a:lnTo>
                    <a:pt x="467" y="55"/>
                  </a:lnTo>
                  <a:lnTo>
                    <a:pt x="150" y="120"/>
                  </a:lnTo>
                  <a:lnTo>
                    <a:pt x="0" y="225"/>
                  </a:lnTo>
                  <a:lnTo>
                    <a:pt x="48" y="123"/>
                  </a:lnTo>
                  <a:lnTo>
                    <a:pt x="241" y="37"/>
                  </a:lnTo>
                  <a:lnTo>
                    <a:pt x="555" y="1"/>
                  </a:lnTo>
                  <a:lnTo>
                    <a:pt x="702" y="1"/>
                  </a:lnTo>
                  <a:lnTo>
                    <a:pt x="925" y="70"/>
                  </a:lnTo>
                  <a:lnTo>
                    <a:pt x="1002" y="9"/>
                  </a:lnTo>
                  <a:lnTo>
                    <a:pt x="1099" y="0"/>
                  </a:lnTo>
                  <a:close/>
                </a:path>
              </a:pathLst>
            </a:custGeom>
            <a:solidFill>
              <a:srgbClr val="000000"/>
            </a:solidFill>
            <a:ln w="9525">
              <a:noFill/>
              <a:round/>
            </a:ln>
          </p:spPr>
          <p:txBody>
            <a:bodyPr/>
            <a:lstStyle/>
            <a:p>
              <a:endParaRPr lang="zh-CN" altLang="en-US"/>
            </a:p>
          </p:txBody>
        </p:sp>
        <p:sp>
          <p:nvSpPr>
            <p:cNvPr id="1114" name="Freeform 87"/>
            <p:cNvSpPr/>
            <p:nvPr/>
          </p:nvSpPr>
          <p:spPr bwMode="auto">
            <a:xfrm>
              <a:off x="693" y="2847"/>
              <a:ext cx="977" cy="406"/>
            </a:xfrm>
            <a:custGeom>
              <a:avLst/>
              <a:gdLst>
                <a:gd name="T0" fmla="*/ 0 w 2930"/>
                <a:gd name="T1" fmla="*/ 2 h 1217"/>
                <a:gd name="T2" fmla="*/ 0 w 2930"/>
                <a:gd name="T3" fmla="*/ 1 h 1217"/>
                <a:gd name="T4" fmla="*/ 0 w 2930"/>
                <a:gd name="T5" fmla="*/ 1 h 1217"/>
                <a:gd name="T6" fmla="*/ 1 w 2930"/>
                <a:gd name="T7" fmla="*/ 0 h 1217"/>
                <a:gd name="T8" fmla="*/ 3 w 2930"/>
                <a:gd name="T9" fmla="*/ 0 h 1217"/>
                <a:gd name="T10" fmla="*/ 5 w 2930"/>
                <a:gd name="T11" fmla="*/ 0 h 1217"/>
                <a:gd name="T12" fmla="*/ 7 w 2930"/>
                <a:gd name="T13" fmla="*/ 0 h 1217"/>
                <a:gd name="T14" fmla="*/ 9 w 2930"/>
                <a:gd name="T15" fmla="*/ 0 h 1217"/>
                <a:gd name="T16" fmla="*/ 10 w 2930"/>
                <a:gd name="T17" fmla="*/ 1 h 1217"/>
                <a:gd name="T18" fmla="*/ 11 w 2930"/>
                <a:gd name="T19" fmla="*/ 2 h 1217"/>
                <a:gd name="T20" fmla="*/ 11 w 2930"/>
                <a:gd name="T21" fmla="*/ 3 h 1217"/>
                <a:gd name="T22" fmla="*/ 12 w 2930"/>
                <a:gd name="T23" fmla="*/ 3 h 1217"/>
                <a:gd name="T24" fmla="*/ 12 w 2930"/>
                <a:gd name="T25" fmla="*/ 4 h 1217"/>
                <a:gd name="T26" fmla="*/ 12 w 2930"/>
                <a:gd name="T27" fmla="*/ 4 h 1217"/>
                <a:gd name="T28" fmla="*/ 11 w 2930"/>
                <a:gd name="T29" fmla="*/ 5 h 1217"/>
                <a:gd name="T30" fmla="*/ 11 w 2930"/>
                <a:gd name="T31" fmla="*/ 5 h 1217"/>
                <a:gd name="T32" fmla="*/ 11 w 2930"/>
                <a:gd name="T33" fmla="*/ 4 h 1217"/>
                <a:gd name="T34" fmla="*/ 10 w 2930"/>
                <a:gd name="T35" fmla="*/ 4 h 1217"/>
                <a:gd name="T36" fmla="*/ 10 w 2930"/>
                <a:gd name="T37" fmla="*/ 4 h 1217"/>
                <a:gd name="T38" fmla="*/ 10 w 2930"/>
                <a:gd name="T39" fmla="*/ 4 h 1217"/>
                <a:gd name="T40" fmla="*/ 10 w 2930"/>
                <a:gd name="T41" fmla="*/ 4 h 1217"/>
                <a:gd name="T42" fmla="*/ 11 w 2930"/>
                <a:gd name="T43" fmla="*/ 4 h 1217"/>
                <a:gd name="T44" fmla="*/ 11 w 2930"/>
                <a:gd name="T45" fmla="*/ 4 h 1217"/>
                <a:gd name="T46" fmla="*/ 11 w 2930"/>
                <a:gd name="T47" fmla="*/ 5 h 1217"/>
                <a:gd name="T48" fmla="*/ 11 w 2930"/>
                <a:gd name="T49" fmla="*/ 4 h 1217"/>
                <a:gd name="T50" fmla="*/ 12 w 2930"/>
                <a:gd name="T51" fmla="*/ 4 h 1217"/>
                <a:gd name="T52" fmla="*/ 11 w 2930"/>
                <a:gd name="T53" fmla="*/ 3 h 1217"/>
                <a:gd name="T54" fmla="*/ 11 w 2930"/>
                <a:gd name="T55" fmla="*/ 3 h 1217"/>
                <a:gd name="T56" fmla="*/ 11 w 2930"/>
                <a:gd name="T57" fmla="*/ 3 h 1217"/>
                <a:gd name="T58" fmla="*/ 10 w 2930"/>
                <a:gd name="T59" fmla="*/ 2 h 1217"/>
                <a:gd name="T60" fmla="*/ 9 w 2930"/>
                <a:gd name="T61" fmla="*/ 1 h 1217"/>
                <a:gd name="T62" fmla="*/ 8 w 2930"/>
                <a:gd name="T63" fmla="*/ 0 h 1217"/>
                <a:gd name="T64" fmla="*/ 6 w 2930"/>
                <a:gd name="T65" fmla="*/ 1 h 1217"/>
                <a:gd name="T66" fmla="*/ 4 w 2930"/>
                <a:gd name="T67" fmla="*/ 1 h 1217"/>
                <a:gd name="T68" fmla="*/ 2 w 2930"/>
                <a:gd name="T69" fmla="*/ 0 h 1217"/>
                <a:gd name="T70" fmla="*/ 1 w 2930"/>
                <a:gd name="T71" fmla="*/ 0 h 1217"/>
                <a:gd name="T72" fmla="*/ 0 w 2930"/>
                <a:gd name="T73" fmla="*/ 1 h 1217"/>
                <a:gd name="T74" fmla="*/ 0 w 2930"/>
                <a:gd name="T75" fmla="*/ 1 h 1217"/>
                <a:gd name="T76" fmla="*/ 1 w 2930"/>
                <a:gd name="T77" fmla="*/ 1 h 1217"/>
                <a:gd name="T78" fmla="*/ 0 w 2930"/>
                <a:gd name="T79" fmla="*/ 2 h 1217"/>
                <a:gd name="T80" fmla="*/ 0 w 2930"/>
                <a:gd name="T81" fmla="*/ 2 h 12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30"/>
                <a:gd name="T124" fmla="*/ 0 h 1217"/>
                <a:gd name="T125" fmla="*/ 2930 w 2930"/>
                <a:gd name="T126" fmla="*/ 1217 h 12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30" h="1217">
                  <a:moveTo>
                    <a:pt x="59" y="387"/>
                  </a:moveTo>
                  <a:lnTo>
                    <a:pt x="0" y="273"/>
                  </a:lnTo>
                  <a:lnTo>
                    <a:pt x="70" y="159"/>
                  </a:lnTo>
                  <a:lnTo>
                    <a:pt x="311" y="13"/>
                  </a:lnTo>
                  <a:lnTo>
                    <a:pt x="689" y="0"/>
                  </a:lnTo>
                  <a:lnTo>
                    <a:pt x="1215" y="93"/>
                  </a:lnTo>
                  <a:lnTo>
                    <a:pt x="1607" y="53"/>
                  </a:lnTo>
                  <a:lnTo>
                    <a:pt x="2232" y="89"/>
                  </a:lnTo>
                  <a:lnTo>
                    <a:pt x="2509" y="298"/>
                  </a:lnTo>
                  <a:lnTo>
                    <a:pt x="2664" y="560"/>
                  </a:lnTo>
                  <a:lnTo>
                    <a:pt x="2698" y="734"/>
                  </a:lnTo>
                  <a:lnTo>
                    <a:pt x="2871" y="809"/>
                  </a:lnTo>
                  <a:lnTo>
                    <a:pt x="2930" y="879"/>
                  </a:lnTo>
                  <a:lnTo>
                    <a:pt x="2812" y="998"/>
                  </a:lnTo>
                  <a:lnTo>
                    <a:pt x="2748" y="1217"/>
                  </a:lnTo>
                  <a:lnTo>
                    <a:pt x="2727" y="1181"/>
                  </a:lnTo>
                  <a:lnTo>
                    <a:pt x="2638" y="998"/>
                  </a:lnTo>
                  <a:lnTo>
                    <a:pt x="2548" y="1072"/>
                  </a:lnTo>
                  <a:lnTo>
                    <a:pt x="2425" y="1072"/>
                  </a:lnTo>
                  <a:lnTo>
                    <a:pt x="2406" y="913"/>
                  </a:lnTo>
                  <a:lnTo>
                    <a:pt x="2480" y="1008"/>
                  </a:lnTo>
                  <a:lnTo>
                    <a:pt x="2598" y="992"/>
                  </a:lnTo>
                  <a:lnTo>
                    <a:pt x="2659" y="875"/>
                  </a:lnTo>
                  <a:lnTo>
                    <a:pt x="2738" y="1127"/>
                  </a:lnTo>
                  <a:lnTo>
                    <a:pt x="2773" y="989"/>
                  </a:lnTo>
                  <a:lnTo>
                    <a:pt x="2861" y="875"/>
                  </a:lnTo>
                  <a:lnTo>
                    <a:pt x="2738" y="765"/>
                  </a:lnTo>
                  <a:lnTo>
                    <a:pt x="2628" y="765"/>
                  </a:lnTo>
                  <a:lnTo>
                    <a:pt x="2638" y="651"/>
                  </a:lnTo>
                  <a:lnTo>
                    <a:pt x="2520" y="417"/>
                  </a:lnTo>
                  <a:lnTo>
                    <a:pt x="2266" y="173"/>
                  </a:lnTo>
                  <a:lnTo>
                    <a:pt x="1924" y="114"/>
                  </a:lnTo>
                  <a:lnTo>
                    <a:pt x="1423" y="129"/>
                  </a:lnTo>
                  <a:lnTo>
                    <a:pt x="966" y="133"/>
                  </a:lnTo>
                  <a:lnTo>
                    <a:pt x="431" y="40"/>
                  </a:lnTo>
                  <a:lnTo>
                    <a:pt x="252" y="104"/>
                  </a:lnTo>
                  <a:lnTo>
                    <a:pt x="85" y="207"/>
                  </a:lnTo>
                  <a:lnTo>
                    <a:pt x="98" y="298"/>
                  </a:lnTo>
                  <a:lnTo>
                    <a:pt x="197" y="357"/>
                  </a:lnTo>
                  <a:lnTo>
                    <a:pt x="59" y="387"/>
                  </a:lnTo>
                  <a:close/>
                </a:path>
              </a:pathLst>
            </a:custGeom>
            <a:solidFill>
              <a:srgbClr val="000000"/>
            </a:solidFill>
            <a:ln w="9525">
              <a:noFill/>
              <a:round/>
            </a:ln>
          </p:spPr>
          <p:txBody>
            <a:bodyPr/>
            <a:lstStyle/>
            <a:p>
              <a:endParaRPr lang="zh-CN" altLang="en-US"/>
            </a:p>
          </p:txBody>
        </p:sp>
        <p:sp>
          <p:nvSpPr>
            <p:cNvPr id="1115" name="Freeform 88"/>
            <p:cNvSpPr/>
            <p:nvPr/>
          </p:nvSpPr>
          <p:spPr bwMode="auto">
            <a:xfrm>
              <a:off x="607" y="2835"/>
              <a:ext cx="162" cy="115"/>
            </a:xfrm>
            <a:custGeom>
              <a:avLst/>
              <a:gdLst>
                <a:gd name="T0" fmla="*/ 1 w 486"/>
                <a:gd name="T1" fmla="*/ 1 h 344"/>
                <a:gd name="T2" fmla="*/ 1 w 486"/>
                <a:gd name="T3" fmla="*/ 1 h 344"/>
                <a:gd name="T4" fmla="*/ 0 w 486"/>
                <a:gd name="T5" fmla="*/ 1 h 344"/>
                <a:gd name="T6" fmla="*/ 0 w 486"/>
                <a:gd name="T7" fmla="*/ 1 h 344"/>
                <a:gd name="T8" fmla="*/ 0 w 486"/>
                <a:gd name="T9" fmla="*/ 0 h 344"/>
                <a:gd name="T10" fmla="*/ 1 w 486"/>
                <a:gd name="T11" fmla="*/ 0 h 344"/>
                <a:gd name="T12" fmla="*/ 2 w 486"/>
                <a:gd name="T13" fmla="*/ 0 h 344"/>
                <a:gd name="T14" fmla="*/ 2 w 486"/>
                <a:gd name="T15" fmla="*/ 0 h 344"/>
                <a:gd name="T16" fmla="*/ 2 w 486"/>
                <a:gd name="T17" fmla="*/ 0 h 344"/>
                <a:gd name="T18" fmla="*/ 2 w 486"/>
                <a:gd name="T19" fmla="*/ 1 h 344"/>
                <a:gd name="T20" fmla="*/ 2 w 486"/>
                <a:gd name="T21" fmla="*/ 0 h 344"/>
                <a:gd name="T22" fmla="*/ 1 w 486"/>
                <a:gd name="T23" fmla="*/ 0 h 344"/>
                <a:gd name="T24" fmla="*/ 0 w 486"/>
                <a:gd name="T25" fmla="*/ 1 h 344"/>
                <a:gd name="T26" fmla="*/ 0 w 486"/>
                <a:gd name="T27" fmla="*/ 1 h 344"/>
                <a:gd name="T28" fmla="*/ 1 w 486"/>
                <a:gd name="T29" fmla="*/ 1 h 344"/>
                <a:gd name="T30" fmla="*/ 1 w 486"/>
                <a:gd name="T31" fmla="*/ 1 h 344"/>
                <a:gd name="T32" fmla="*/ 1 w 486"/>
                <a:gd name="T33" fmla="*/ 1 h 3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6"/>
                <a:gd name="T52" fmla="*/ 0 h 344"/>
                <a:gd name="T53" fmla="*/ 486 w 486"/>
                <a:gd name="T54" fmla="*/ 344 h 3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6" h="344">
                  <a:moveTo>
                    <a:pt x="288" y="334"/>
                  </a:moveTo>
                  <a:lnTo>
                    <a:pt x="178" y="344"/>
                  </a:lnTo>
                  <a:lnTo>
                    <a:pt x="54" y="313"/>
                  </a:lnTo>
                  <a:lnTo>
                    <a:pt x="0" y="203"/>
                  </a:lnTo>
                  <a:lnTo>
                    <a:pt x="45" y="89"/>
                  </a:lnTo>
                  <a:lnTo>
                    <a:pt x="228" y="0"/>
                  </a:lnTo>
                  <a:lnTo>
                    <a:pt x="366" y="30"/>
                  </a:lnTo>
                  <a:lnTo>
                    <a:pt x="455" y="55"/>
                  </a:lnTo>
                  <a:lnTo>
                    <a:pt x="486" y="115"/>
                  </a:lnTo>
                  <a:lnTo>
                    <a:pt x="421" y="159"/>
                  </a:lnTo>
                  <a:lnTo>
                    <a:pt x="381" y="106"/>
                  </a:lnTo>
                  <a:lnTo>
                    <a:pt x="193" y="55"/>
                  </a:lnTo>
                  <a:lnTo>
                    <a:pt x="64" y="135"/>
                  </a:lnTo>
                  <a:lnTo>
                    <a:pt x="54" y="243"/>
                  </a:lnTo>
                  <a:lnTo>
                    <a:pt x="184" y="319"/>
                  </a:lnTo>
                  <a:lnTo>
                    <a:pt x="288" y="334"/>
                  </a:lnTo>
                  <a:close/>
                </a:path>
              </a:pathLst>
            </a:custGeom>
            <a:solidFill>
              <a:srgbClr val="000000"/>
            </a:solidFill>
            <a:ln w="9525">
              <a:noFill/>
              <a:round/>
            </a:ln>
          </p:spPr>
          <p:txBody>
            <a:bodyPr/>
            <a:lstStyle/>
            <a:p>
              <a:endParaRPr lang="zh-CN" altLang="en-US"/>
            </a:p>
          </p:txBody>
        </p:sp>
        <p:sp>
          <p:nvSpPr>
            <p:cNvPr id="1116" name="Freeform 89"/>
            <p:cNvSpPr/>
            <p:nvPr/>
          </p:nvSpPr>
          <p:spPr bwMode="auto">
            <a:xfrm>
              <a:off x="642" y="2878"/>
              <a:ext cx="58" cy="42"/>
            </a:xfrm>
            <a:custGeom>
              <a:avLst/>
              <a:gdLst>
                <a:gd name="T0" fmla="*/ 0 w 173"/>
                <a:gd name="T1" fmla="*/ 0 h 125"/>
                <a:gd name="T2" fmla="*/ 0 w 173"/>
                <a:gd name="T3" fmla="*/ 0 h 125"/>
                <a:gd name="T4" fmla="*/ 1 w 173"/>
                <a:gd name="T5" fmla="*/ 0 h 125"/>
                <a:gd name="T6" fmla="*/ 1 w 173"/>
                <a:gd name="T7" fmla="*/ 0 h 125"/>
                <a:gd name="T8" fmla="*/ 0 w 173"/>
                <a:gd name="T9" fmla="*/ 1 h 125"/>
                <a:gd name="T10" fmla="*/ 0 w 173"/>
                <a:gd name="T11" fmla="*/ 0 h 125"/>
                <a:gd name="T12" fmla="*/ 0 w 173"/>
                <a:gd name="T13" fmla="*/ 0 h 125"/>
                <a:gd name="T14" fmla="*/ 0 w 173"/>
                <a:gd name="T15" fmla="*/ 0 h 125"/>
                <a:gd name="T16" fmla="*/ 1 w 173"/>
                <a:gd name="T17" fmla="*/ 0 h 125"/>
                <a:gd name="T18" fmla="*/ 0 w 173"/>
                <a:gd name="T19" fmla="*/ 0 h 125"/>
                <a:gd name="T20" fmla="*/ 0 w 173"/>
                <a:gd name="T21" fmla="*/ 0 h 125"/>
                <a:gd name="T22" fmla="*/ 0 w 173"/>
                <a:gd name="T23" fmla="*/ 0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
                <a:gd name="T37" fmla="*/ 0 h 125"/>
                <a:gd name="T38" fmla="*/ 173 w 173"/>
                <a:gd name="T39" fmla="*/ 125 h 1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 h="125">
                  <a:moveTo>
                    <a:pt x="40" y="21"/>
                  </a:moveTo>
                  <a:lnTo>
                    <a:pt x="89" y="0"/>
                  </a:lnTo>
                  <a:lnTo>
                    <a:pt x="173" y="21"/>
                  </a:lnTo>
                  <a:lnTo>
                    <a:pt x="163" y="70"/>
                  </a:lnTo>
                  <a:lnTo>
                    <a:pt x="104" y="125"/>
                  </a:lnTo>
                  <a:lnTo>
                    <a:pt x="4" y="110"/>
                  </a:lnTo>
                  <a:lnTo>
                    <a:pt x="0" y="61"/>
                  </a:lnTo>
                  <a:lnTo>
                    <a:pt x="114" y="85"/>
                  </a:lnTo>
                  <a:lnTo>
                    <a:pt x="129" y="36"/>
                  </a:lnTo>
                  <a:lnTo>
                    <a:pt x="89" y="21"/>
                  </a:lnTo>
                  <a:lnTo>
                    <a:pt x="40" y="21"/>
                  </a:lnTo>
                  <a:close/>
                </a:path>
              </a:pathLst>
            </a:custGeom>
            <a:solidFill>
              <a:srgbClr val="000000"/>
            </a:solidFill>
            <a:ln w="9525">
              <a:noFill/>
              <a:round/>
            </a:ln>
          </p:spPr>
          <p:txBody>
            <a:bodyPr/>
            <a:lstStyle/>
            <a:p>
              <a:endParaRPr lang="zh-CN" altLang="en-US"/>
            </a:p>
          </p:txBody>
        </p:sp>
      </p:grpSp>
      <p:sp>
        <p:nvSpPr>
          <p:cNvPr id="92" name="椭圆 91"/>
          <p:cNvSpPr/>
          <p:nvPr/>
        </p:nvSpPr>
        <p:spPr>
          <a:xfrm>
            <a:off x="3500438" y="1500188"/>
            <a:ext cx="2571750" cy="53578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52" name="TextBox 92"/>
          <p:cNvSpPr txBox="1">
            <a:spLocks noChangeArrowheads="1"/>
          </p:cNvSpPr>
          <p:nvPr/>
        </p:nvSpPr>
        <p:spPr bwMode="auto">
          <a:xfrm>
            <a:off x="4286250" y="6000750"/>
            <a:ext cx="1143000" cy="461963"/>
          </a:xfrm>
          <a:prstGeom prst="rect">
            <a:avLst/>
          </a:prstGeom>
          <a:noFill/>
          <a:ln w="9525">
            <a:noFill/>
            <a:miter lim="800000"/>
          </a:ln>
        </p:spPr>
        <p:txBody>
          <a:bodyPr>
            <a:spAutoFit/>
          </a:bodyPr>
          <a:lstStyle/>
          <a:p>
            <a:r>
              <a:rPr lang="zh-CN" altLang="en-US"/>
              <a:t>傀儡</a:t>
            </a: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9144"/>
                                        </p:tgtEl>
                                        <p:attrNameLst>
                                          <p:attrName>style.visibility</p:attrName>
                                        </p:attrNameLst>
                                      </p:cBhvr>
                                      <p:to>
                                        <p:strVal val="visible"/>
                                      </p:to>
                                    </p:set>
                                    <p:animEffect transition="in" filter="dissolve">
                                      <p:cBhvr>
                                        <p:cTn id="7" dur="500"/>
                                        <p:tgtEl>
                                          <p:spTgt spid="38914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89131"/>
                                        </p:tgtEl>
                                        <p:attrNameLst>
                                          <p:attrName>style.visibility</p:attrName>
                                        </p:attrNameLst>
                                      </p:cBhvr>
                                      <p:to>
                                        <p:strVal val="visible"/>
                                      </p:to>
                                    </p:set>
                                    <p:animEffect transition="in" filter="box(in)">
                                      <p:cBhvr>
                                        <p:cTn id="11" dur="500"/>
                                        <p:tgtEl>
                                          <p:spTgt spid="389131"/>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89137"/>
                                        </p:tgtEl>
                                        <p:attrNameLst>
                                          <p:attrName>style.visibility</p:attrName>
                                        </p:attrNameLst>
                                      </p:cBhvr>
                                      <p:to>
                                        <p:strVal val="visible"/>
                                      </p:to>
                                    </p:set>
                                    <p:animEffect transition="in" filter="box(out)">
                                      <p:cBhvr>
                                        <p:cTn id="15" dur="500"/>
                                        <p:tgtEl>
                                          <p:spTgt spid="389137"/>
                                        </p:tgtEl>
                                      </p:cBhvr>
                                    </p:animEffect>
                                  </p:child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389141"/>
                                        </p:tgtEl>
                                        <p:attrNameLst>
                                          <p:attrName>style.visibility</p:attrName>
                                        </p:attrNameLst>
                                      </p:cBhvr>
                                      <p:to>
                                        <p:strVal val="visible"/>
                                      </p:to>
                                    </p:set>
                                    <p:animEffect transition="in" filter="box(out)">
                                      <p:cBhvr>
                                        <p:cTn id="19" dur="500"/>
                                        <p:tgtEl>
                                          <p:spTgt spid="38914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389139"/>
                                        </p:tgtEl>
                                        <p:attrNameLst>
                                          <p:attrName>style.visibility</p:attrName>
                                        </p:attrNameLst>
                                      </p:cBhvr>
                                      <p:to>
                                        <p:strVal val="visible"/>
                                      </p:to>
                                    </p:set>
                                    <p:animEffect transition="in" filter="box(out)">
                                      <p:cBhvr>
                                        <p:cTn id="28" dur="500"/>
                                        <p:tgtEl>
                                          <p:spTgt spid="389139"/>
                                        </p:tgtEl>
                                      </p:cBhvr>
                                    </p:animEffect>
                                  </p:childTnLst>
                                </p:cTn>
                              </p:par>
                            </p:childTnLst>
                          </p:cTn>
                        </p:par>
                        <p:par>
                          <p:cTn id="29" fill="hold">
                            <p:stCondLst>
                              <p:cond delay="1000"/>
                            </p:stCondLst>
                            <p:childTnLst>
                              <p:par>
                                <p:cTn id="30" presetID="4" presetClass="entr" presetSubtype="32" fill="hold" grpId="0" nodeType="afterEffect">
                                  <p:stCondLst>
                                    <p:cond delay="0"/>
                                  </p:stCondLst>
                                  <p:childTnLst>
                                    <p:set>
                                      <p:cBhvr>
                                        <p:cTn id="31" dur="1" fill="hold">
                                          <p:stCondLst>
                                            <p:cond delay="0"/>
                                          </p:stCondLst>
                                        </p:cTn>
                                        <p:tgtEl>
                                          <p:spTgt spid="389138"/>
                                        </p:tgtEl>
                                        <p:attrNameLst>
                                          <p:attrName>style.visibility</p:attrName>
                                        </p:attrNameLst>
                                      </p:cBhvr>
                                      <p:to>
                                        <p:strVal val="visible"/>
                                      </p:to>
                                    </p:set>
                                    <p:animEffect transition="in" filter="box(out)">
                                      <p:cBhvr>
                                        <p:cTn id="32" dur="500"/>
                                        <p:tgtEl>
                                          <p:spTgt spid="389138"/>
                                        </p:tgtEl>
                                      </p:cBhvr>
                                    </p:animEffect>
                                  </p:childTnLst>
                                </p:cTn>
                              </p:par>
                            </p:childTnLst>
                          </p:cTn>
                        </p:par>
                        <p:par>
                          <p:cTn id="33" fill="hold">
                            <p:stCondLst>
                              <p:cond delay="1500"/>
                            </p:stCondLst>
                            <p:childTnLst>
                              <p:par>
                                <p:cTn id="34" presetID="4" presetClass="entr" presetSubtype="32" fill="hold" grpId="0" nodeType="afterEffect">
                                  <p:stCondLst>
                                    <p:cond delay="0"/>
                                  </p:stCondLst>
                                  <p:childTnLst>
                                    <p:set>
                                      <p:cBhvr>
                                        <p:cTn id="35" dur="1" fill="hold">
                                          <p:stCondLst>
                                            <p:cond delay="0"/>
                                          </p:stCondLst>
                                        </p:cTn>
                                        <p:tgtEl>
                                          <p:spTgt spid="389140"/>
                                        </p:tgtEl>
                                        <p:attrNameLst>
                                          <p:attrName>style.visibility</p:attrName>
                                        </p:attrNameLst>
                                      </p:cBhvr>
                                      <p:to>
                                        <p:strVal val="visible"/>
                                      </p:to>
                                    </p:set>
                                    <p:animEffect transition="in" filter="box(out)">
                                      <p:cBhvr>
                                        <p:cTn id="36" dur="500"/>
                                        <p:tgtEl>
                                          <p:spTgt spid="389140"/>
                                        </p:tgtEl>
                                      </p:cBhvr>
                                    </p:animEffect>
                                  </p:childTnLst>
                                </p:cTn>
                              </p:par>
                            </p:childTnLst>
                          </p:cTn>
                        </p:par>
                        <p:par>
                          <p:cTn id="37" fill="hold">
                            <p:stCondLst>
                              <p:cond delay="2000"/>
                            </p:stCondLst>
                            <p:childTnLst>
                              <p:par>
                                <p:cTn id="38" presetID="4" presetClass="entr" presetSubtype="32" fill="hold" grpId="0" nodeType="afterEffect">
                                  <p:stCondLst>
                                    <p:cond delay="0"/>
                                  </p:stCondLst>
                                  <p:childTnLst>
                                    <p:set>
                                      <p:cBhvr>
                                        <p:cTn id="39" dur="1" fill="hold">
                                          <p:stCondLst>
                                            <p:cond delay="0"/>
                                          </p:stCondLst>
                                        </p:cTn>
                                        <p:tgtEl>
                                          <p:spTgt spid="389142"/>
                                        </p:tgtEl>
                                        <p:attrNameLst>
                                          <p:attrName>style.visibility</p:attrName>
                                        </p:attrNameLst>
                                      </p:cBhvr>
                                      <p:to>
                                        <p:strVal val="visible"/>
                                      </p:to>
                                    </p:set>
                                    <p:animEffect transition="in" filter="box(out)">
                                      <p:cBhvr>
                                        <p:cTn id="40" dur="500"/>
                                        <p:tgtEl>
                                          <p:spTgt spid="389142"/>
                                        </p:tgtEl>
                                      </p:cBhvr>
                                    </p:animEffect>
                                  </p:childTnLst>
                                </p:cTn>
                              </p:par>
                            </p:childTnLst>
                          </p:cTn>
                        </p:par>
                        <p:par>
                          <p:cTn id="41" fill="hold">
                            <p:stCondLst>
                              <p:cond delay="2500"/>
                            </p:stCondLst>
                            <p:childTnLst>
                              <p:par>
                                <p:cTn id="42" presetID="15" presetClass="entr" presetSubtype="0" fill="hold" nodeType="afterEffect">
                                  <p:stCondLst>
                                    <p:cond delay="0"/>
                                  </p:stCondLst>
                                  <p:childTnLst>
                                    <p:set>
                                      <p:cBhvr>
                                        <p:cTn id="43" dur="1" fill="hold">
                                          <p:stCondLst>
                                            <p:cond delay="0"/>
                                          </p:stCondLst>
                                        </p:cTn>
                                        <p:tgtEl>
                                          <p:spTgt spid="389133"/>
                                        </p:tgtEl>
                                        <p:attrNameLst>
                                          <p:attrName>style.visibility</p:attrName>
                                        </p:attrNameLst>
                                      </p:cBhvr>
                                      <p:to>
                                        <p:strVal val="visible"/>
                                      </p:to>
                                    </p:set>
                                    <p:anim calcmode="lin" valueType="num">
                                      <p:cBhvr>
                                        <p:cTn id="44" dur="1000" fill="hold"/>
                                        <p:tgtEl>
                                          <p:spTgt spid="389133"/>
                                        </p:tgtEl>
                                        <p:attrNameLst>
                                          <p:attrName>ppt_w</p:attrName>
                                        </p:attrNameLst>
                                      </p:cBhvr>
                                      <p:tavLst>
                                        <p:tav tm="0">
                                          <p:val>
                                            <p:fltVal val="0"/>
                                          </p:val>
                                        </p:tav>
                                        <p:tav tm="100000">
                                          <p:val>
                                            <p:strVal val="#ppt_w"/>
                                          </p:val>
                                        </p:tav>
                                      </p:tavLst>
                                    </p:anim>
                                    <p:anim calcmode="lin" valueType="num">
                                      <p:cBhvr>
                                        <p:cTn id="45" dur="1000" fill="hold"/>
                                        <p:tgtEl>
                                          <p:spTgt spid="389133"/>
                                        </p:tgtEl>
                                        <p:attrNameLst>
                                          <p:attrName>ppt_h</p:attrName>
                                        </p:attrNameLst>
                                      </p:cBhvr>
                                      <p:tavLst>
                                        <p:tav tm="0">
                                          <p:val>
                                            <p:fltVal val="0"/>
                                          </p:val>
                                        </p:tav>
                                        <p:tav tm="100000">
                                          <p:val>
                                            <p:strVal val="#ppt_h"/>
                                          </p:val>
                                        </p:tav>
                                      </p:tavLst>
                                    </p:anim>
                                    <p:anim calcmode="lin" valueType="num">
                                      <p:cBhvr>
                                        <p:cTn id="46" dur="1000" fill="hold"/>
                                        <p:tgtEl>
                                          <p:spTgt spid="389133"/>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89133"/>
                                        </p:tgtEl>
                                        <p:attrNameLst>
                                          <p:attrName>ppt_y</p:attrName>
                                        </p:attrNameLst>
                                      </p:cBhvr>
                                      <p:tavLst>
                                        <p:tav tm="0" fmla="#ppt_y+(sin(-2*pi*(1-$))*-#ppt_x+cos(-2*pi*(1-$))*(1-#ppt_y))*(1-$)">
                                          <p:val>
                                            <p:fltVal val="0"/>
                                          </p:val>
                                        </p:tav>
                                        <p:tav tm="100000">
                                          <p:val>
                                            <p:fltVal val="1"/>
                                          </p:val>
                                        </p:tav>
                                      </p:tavLst>
                                    </p:anim>
                                  </p:childTnLst>
                                </p:cTn>
                              </p:par>
                            </p:childTnLst>
                          </p:cTn>
                        </p:par>
                        <p:par>
                          <p:cTn id="48" fill="hold">
                            <p:stCondLst>
                              <p:cond delay="3500"/>
                            </p:stCondLst>
                            <p:childTnLst>
                              <p:par>
                                <p:cTn id="49" presetID="4" presetClass="entr" presetSubtype="32" fill="hold" grpId="0" nodeType="afterEffect">
                                  <p:stCondLst>
                                    <p:cond delay="0"/>
                                  </p:stCondLst>
                                  <p:childTnLst>
                                    <p:set>
                                      <p:cBhvr>
                                        <p:cTn id="50" dur="1" fill="hold">
                                          <p:stCondLst>
                                            <p:cond delay="0"/>
                                          </p:stCondLst>
                                        </p:cTn>
                                        <p:tgtEl>
                                          <p:spTgt spid="389143"/>
                                        </p:tgtEl>
                                        <p:attrNameLst>
                                          <p:attrName>style.visibility</p:attrName>
                                        </p:attrNameLst>
                                      </p:cBhvr>
                                      <p:to>
                                        <p:strVal val="visible"/>
                                      </p:to>
                                    </p:set>
                                    <p:animEffect transition="in" filter="box(out)">
                                      <p:cBhvr>
                                        <p:cTn id="51" dur="500"/>
                                        <p:tgtEl>
                                          <p:spTgt spid="389143"/>
                                        </p:tgtEl>
                                      </p:cBhvr>
                                    </p:animEffect>
                                  </p:childTnLst>
                                </p:cTn>
                              </p:par>
                            </p:childTnLst>
                          </p:cTn>
                        </p:par>
                        <p:par>
                          <p:cTn id="52" fill="hold">
                            <p:stCondLst>
                              <p:cond delay="4000"/>
                            </p:stCondLst>
                            <p:childTnLst>
                              <p:par>
                                <p:cTn id="53" presetID="15" presetClass="entr" presetSubtype="0" fill="hold" nodeType="afterEffect">
                                  <p:stCondLst>
                                    <p:cond delay="0"/>
                                  </p:stCondLst>
                                  <p:childTnLst>
                                    <p:set>
                                      <p:cBhvr>
                                        <p:cTn id="54" dur="1" fill="hold">
                                          <p:stCondLst>
                                            <p:cond delay="0"/>
                                          </p:stCondLst>
                                        </p:cTn>
                                        <p:tgtEl>
                                          <p:spTgt spid="389134"/>
                                        </p:tgtEl>
                                        <p:attrNameLst>
                                          <p:attrName>style.visibility</p:attrName>
                                        </p:attrNameLst>
                                      </p:cBhvr>
                                      <p:to>
                                        <p:strVal val="visible"/>
                                      </p:to>
                                    </p:set>
                                    <p:anim calcmode="lin" valueType="num">
                                      <p:cBhvr>
                                        <p:cTn id="55" dur="1000" fill="hold"/>
                                        <p:tgtEl>
                                          <p:spTgt spid="389134"/>
                                        </p:tgtEl>
                                        <p:attrNameLst>
                                          <p:attrName>ppt_w</p:attrName>
                                        </p:attrNameLst>
                                      </p:cBhvr>
                                      <p:tavLst>
                                        <p:tav tm="0">
                                          <p:val>
                                            <p:fltVal val="0"/>
                                          </p:val>
                                        </p:tav>
                                        <p:tav tm="100000">
                                          <p:val>
                                            <p:strVal val="#ppt_w"/>
                                          </p:val>
                                        </p:tav>
                                      </p:tavLst>
                                    </p:anim>
                                    <p:anim calcmode="lin" valueType="num">
                                      <p:cBhvr>
                                        <p:cTn id="56" dur="1000" fill="hold"/>
                                        <p:tgtEl>
                                          <p:spTgt spid="389134"/>
                                        </p:tgtEl>
                                        <p:attrNameLst>
                                          <p:attrName>ppt_h</p:attrName>
                                        </p:attrNameLst>
                                      </p:cBhvr>
                                      <p:tavLst>
                                        <p:tav tm="0">
                                          <p:val>
                                            <p:fltVal val="0"/>
                                          </p:val>
                                        </p:tav>
                                        <p:tav tm="100000">
                                          <p:val>
                                            <p:strVal val="#ppt_h"/>
                                          </p:val>
                                        </p:tav>
                                      </p:tavLst>
                                    </p:anim>
                                    <p:anim calcmode="lin" valueType="num">
                                      <p:cBhvr>
                                        <p:cTn id="57" dur="1000" fill="hold"/>
                                        <p:tgtEl>
                                          <p:spTgt spid="389134"/>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389134"/>
                                        </p:tgtEl>
                                        <p:attrNameLst>
                                          <p:attrName>ppt_y</p:attrName>
                                        </p:attrNameLst>
                                      </p:cBhvr>
                                      <p:tavLst>
                                        <p:tav tm="0" fmla="#ppt_y+(sin(-2*pi*(1-$))*-#ppt_x+cos(-2*pi*(1-$))*(1-#ppt_y))*(1-$)">
                                          <p:val>
                                            <p:fltVal val="0"/>
                                          </p:val>
                                        </p:tav>
                                        <p:tav tm="100000">
                                          <p:val>
                                            <p:fltVal val="1"/>
                                          </p:val>
                                        </p:tav>
                                      </p:tavLst>
                                    </p:anim>
                                  </p:childTnLst>
                                </p:cTn>
                              </p:par>
                            </p:childTnLst>
                          </p:cTn>
                        </p:par>
                        <p:par>
                          <p:cTn id="59" fill="hold">
                            <p:stCondLst>
                              <p:cond delay="5000"/>
                            </p:stCondLst>
                            <p:childTnLst>
                              <p:par>
                                <p:cTn id="60" presetID="15" presetClass="entr" presetSubtype="0" fill="hold" nodeType="afterEffect">
                                  <p:stCondLst>
                                    <p:cond delay="0"/>
                                  </p:stCondLst>
                                  <p:childTnLst>
                                    <p:set>
                                      <p:cBhvr>
                                        <p:cTn id="61" dur="1" fill="hold">
                                          <p:stCondLst>
                                            <p:cond delay="0"/>
                                          </p:stCondLst>
                                        </p:cTn>
                                        <p:tgtEl>
                                          <p:spTgt spid="389135"/>
                                        </p:tgtEl>
                                        <p:attrNameLst>
                                          <p:attrName>style.visibility</p:attrName>
                                        </p:attrNameLst>
                                      </p:cBhvr>
                                      <p:to>
                                        <p:strVal val="visible"/>
                                      </p:to>
                                    </p:set>
                                    <p:anim calcmode="lin" valueType="num">
                                      <p:cBhvr>
                                        <p:cTn id="62" dur="1000" fill="hold"/>
                                        <p:tgtEl>
                                          <p:spTgt spid="389135"/>
                                        </p:tgtEl>
                                        <p:attrNameLst>
                                          <p:attrName>ppt_w</p:attrName>
                                        </p:attrNameLst>
                                      </p:cBhvr>
                                      <p:tavLst>
                                        <p:tav tm="0">
                                          <p:val>
                                            <p:fltVal val="0"/>
                                          </p:val>
                                        </p:tav>
                                        <p:tav tm="100000">
                                          <p:val>
                                            <p:strVal val="#ppt_w"/>
                                          </p:val>
                                        </p:tav>
                                      </p:tavLst>
                                    </p:anim>
                                    <p:anim calcmode="lin" valueType="num">
                                      <p:cBhvr>
                                        <p:cTn id="63" dur="1000" fill="hold"/>
                                        <p:tgtEl>
                                          <p:spTgt spid="389135"/>
                                        </p:tgtEl>
                                        <p:attrNameLst>
                                          <p:attrName>ppt_h</p:attrName>
                                        </p:attrNameLst>
                                      </p:cBhvr>
                                      <p:tavLst>
                                        <p:tav tm="0">
                                          <p:val>
                                            <p:fltVal val="0"/>
                                          </p:val>
                                        </p:tav>
                                        <p:tav tm="100000">
                                          <p:val>
                                            <p:strVal val="#ppt_h"/>
                                          </p:val>
                                        </p:tav>
                                      </p:tavLst>
                                    </p:anim>
                                    <p:anim calcmode="lin" valueType="num">
                                      <p:cBhvr>
                                        <p:cTn id="64" dur="1000" fill="hold"/>
                                        <p:tgtEl>
                                          <p:spTgt spid="389135"/>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89135"/>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6000"/>
                            </p:stCondLst>
                            <p:childTnLst>
                              <p:par>
                                <p:cTn id="67" presetID="15" presetClass="entr" presetSubtype="0" fill="hold" nodeType="afterEffect">
                                  <p:stCondLst>
                                    <p:cond delay="0"/>
                                  </p:stCondLst>
                                  <p:childTnLst>
                                    <p:set>
                                      <p:cBhvr>
                                        <p:cTn id="68" dur="1" fill="hold">
                                          <p:stCondLst>
                                            <p:cond delay="0"/>
                                          </p:stCondLst>
                                        </p:cTn>
                                        <p:tgtEl>
                                          <p:spTgt spid="389136"/>
                                        </p:tgtEl>
                                        <p:attrNameLst>
                                          <p:attrName>style.visibility</p:attrName>
                                        </p:attrNameLst>
                                      </p:cBhvr>
                                      <p:to>
                                        <p:strVal val="visible"/>
                                      </p:to>
                                    </p:set>
                                    <p:anim calcmode="lin" valueType="num">
                                      <p:cBhvr>
                                        <p:cTn id="69" dur="1000" fill="hold"/>
                                        <p:tgtEl>
                                          <p:spTgt spid="389136"/>
                                        </p:tgtEl>
                                        <p:attrNameLst>
                                          <p:attrName>ppt_w</p:attrName>
                                        </p:attrNameLst>
                                      </p:cBhvr>
                                      <p:tavLst>
                                        <p:tav tm="0">
                                          <p:val>
                                            <p:fltVal val="0"/>
                                          </p:val>
                                        </p:tav>
                                        <p:tav tm="100000">
                                          <p:val>
                                            <p:strVal val="#ppt_w"/>
                                          </p:val>
                                        </p:tav>
                                      </p:tavLst>
                                    </p:anim>
                                    <p:anim calcmode="lin" valueType="num">
                                      <p:cBhvr>
                                        <p:cTn id="70" dur="1000" fill="hold"/>
                                        <p:tgtEl>
                                          <p:spTgt spid="389136"/>
                                        </p:tgtEl>
                                        <p:attrNameLst>
                                          <p:attrName>ppt_h</p:attrName>
                                        </p:attrNameLst>
                                      </p:cBhvr>
                                      <p:tavLst>
                                        <p:tav tm="0">
                                          <p:val>
                                            <p:fltVal val="0"/>
                                          </p:val>
                                        </p:tav>
                                        <p:tav tm="100000">
                                          <p:val>
                                            <p:strVal val="#ppt_h"/>
                                          </p:val>
                                        </p:tav>
                                      </p:tavLst>
                                    </p:anim>
                                    <p:anim calcmode="lin" valueType="num">
                                      <p:cBhvr>
                                        <p:cTn id="71" dur="1000" fill="hold"/>
                                        <p:tgtEl>
                                          <p:spTgt spid="389136"/>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3891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1" grpId="0" autoUpdateAnimBg="0"/>
      <p:bldP spid="389137" grpId="0" animBg="1"/>
      <p:bldP spid="389138" grpId="0" animBg="1"/>
      <p:bldP spid="389139" grpId="0" animBg="1"/>
      <p:bldP spid="389140" grpId="0" animBg="1"/>
      <p:bldP spid="389141" grpId="0" animBg="1"/>
      <p:bldP spid="389142" grpId="0" autoUpdateAnimBg="0"/>
      <p:bldP spid="389143"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2887112C-F3F0-47E2-B9D5-6B44E4EC68E2}" type="slidenum">
              <a:rPr lang="zh-CN" altLang="en-US" smtClean="0"/>
            </a:fld>
            <a:endParaRPr lang="en-US" altLang="zh-CN" smtClean="0"/>
          </a:p>
        </p:txBody>
      </p:sp>
      <p:sp>
        <p:nvSpPr>
          <p:cNvPr id="107" name="标题 2"/>
          <p:cNvSpPr>
            <a:spLocks noGrp="1"/>
          </p:cNvSpPr>
          <p:nvPr>
            <p:ph type="title"/>
          </p:nvPr>
        </p:nvSpPr>
        <p:spPr/>
        <p:txBody>
          <a:bodyPr/>
          <a:lstStyle/>
          <a:p>
            <a:r>
              <a:rPr lang="zh-CN" altLang="en-US" smtClean="0"/>
              <a:t>分布式拒绝服务攻击(</a:t>
            </a:r>
            <a:r>
              <a:rPr lang="en-US" altLang="zh-CN" smtClean="0"/>
              <a:t>DDoS)</a:t>
            </a:r>
            <a:endParaRPr lang="zh-CN" altLang="en-US"/>
          </a:p>
        </p:txBody>
      </p:sp>
      <p:sp>
        <p:nvSpPr>
          <p:cNvPr id="387170" name="PPBand283"/>
          <p:cNvSpPr txBox="1">
            <a:spLocks noChangeArrowheads="1"/>
          </p:cNvSpPr>
          <p:nvPr/>
        </p:nvSpPr>
        <p:spPr bwMode="auto">
          <a:xfrm>
            <a:off x="179388" y="2781300"/>
            <a:ext cx="1573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spcBef>
                <a:spcPct val="50000"/>
              </a:spcBef>
            </a:pPr>
            <a:r>
              <a:rPr lang="zh-CN" altLang="de-DE" sz="2400" b="1">
                <a:solidFill>
                  <a:srgbClr val="C00000"/>
                </a:solidFill>
                <a:latin typeface="宋体" pitchFamily="2" charset="-122"/>
              </a:rPr>
              <a:t>发起攻击</a:t>
            </a:r>
            <a:endParaRPr lang="de-DE" altLang="zh-CN" sz="2400" b="1">
              <a:solidFill>
                <a:srgbClr val="C00000"/>
              </a:solidFill>
              <a:latin typeface="宋体" pitchFamily="2" charset="-122"/>
            </a:endParaRPr>
          </a:p>
        </p:txBody>
      </p:sp>
      <p:grpSp>
        <p:nvGrpSpPr>
          <p:cNvPr id="6" name="组合 5"/>
          <p:cNvGrpSpPr/>
          <p:nvPr/>
        </p:nvGrpSpPr>
        <p:grpSpPr bwMode="auto">
          <a:xfrm>
            <a:off x="179388" y="3505200"/>
            <a:ext cx="1268412" cy="1223963"/>
            <a:chOff x="179512" y="3505200"/>
            <a:chExt cx="1268288" cy="1223665"/>
          </a:xfrm>
        </p:grpSpPr>
        <p:pic>
          <p:nvPicPr>
            <p:cNvPr id="37992" name="Picture 90" descr="desktopp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3505200"/>
              <a:ext cx="692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93" name="PPBand281"/>
            <p:cNvSpPr txBox="1">
              <a:spLocks noChangeArrowheads="1"/>
            </p:cNvSpPr>
            <p:nvPr/>
          </p:nvSpPr>
          <p:spPr bwMode="auto">
            <a:xfrm>
              <a:off x="179512" y="4267200"/>
              <a:ext cx="1268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a:spcBef>
                  <a:spcPct val="50000"/>
                </a:spcBef>
              </a:pPr>
              <a:r>
                <a:rPr lang="zh-CN" altLang="en-US" sz="2400" b="1"/>
                <a:t>攻击者</a:t>
              </a:r>
              <a:endParaRPr lang="zh-CN" altLang="en-US" sz="2400" b="1"/>
            </a:p>
          </p:txBody>
        </p:sp>
        <p:pic>
          <p:nvPicPr>
            <p:cNvPr id="37994" name="Picture 99" descr="skullt"/>
            <p:cNvPicPr>
              <a:picLocks noChangeAspect="1" noChangeArrowheads="1"/>
            </p:cNvPicPr>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609600" y="3505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bwMode="auto">
          <a:xfrm>
            <a:off x="1371600" y="2778125"/>
            <a:ext cx="3733800" cy="2327275"/>
            <a:chOff x="1371600" y="2777526"/>
            <a:chExt cx="3733800" cy="2327874"/>
          </a:xfrm>
        </p:grpSpPr>
        <p:sp>
          <p:nvSpPr>
            <p:cNvPr id="37986" name="Line 105"/>
            <p:cNvSpPr>
              <a:spLocks noChangeShapeType="1"/>
            </p:cNvSpPr>
            <p:nvPr/>
          </p:nvSpPr>
          <p:spPr bwMode="auto">
            <a:xfrm flipV="1">
              <a:off x="1371600" y="2819400"/>
              <a:ext cx="2743200" cy="1143000"/>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7" name="Line 106"/>
            <p:cNvSpPr>
              <a:spLocks noChangeShapeType="1"/>
            </p:cNvSpPr>
            <p:nvPr/>
          </p:nvSpPr>
          <p:spPr bwMode="auto">
            <a:xfrm>
              <a:off x="1371600" y="3962400"/>
              <a:ext cx="3733800" cy="533400"/>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8" name="Line 107"/>
            <p:cNvSpPr>
              <a:spLocks noChangeShapeType="1"/>
            </p:cNvSpPr>
            <p:nvPr/>
          </p:nvSpPr>
          <p:spPr bwMode="auto">
            <a:xfrm>
              <a:off x="1371600" y="3962400"/>
              <a:ext cx="2057400" cy="0"/>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9" name="Line 108"/>
            <p:cNvSpPr>
              <a:spLocks noChangeShapeType="1"/>
            </p:cNvSpPr>
            <p:nvPr/>
          </p:nvSpPr>
          <p:spPr bwMode="auto">
            <a:xfrm>
              <a:off x="1371600" y="3962400"/>
              <a:ext cx="2743200" cy="1143000"/>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0" name="Line 109"/>
            <p:cNvSpPr>
              <a:spLocks noChangeShapeType="1"/>
            </p:cNvSpPr>
            <p:nvPr/>
          </p:nvSpPr>
          <p:spPr bwMode="auto">
            <a:xfrm flipV="1">
              <a:off x="1447800" y="3200400"/>
              <a:ext cx="3657600" cy="762000"/>
            </a:xfrm>
            <a:prstGeom prst="line">
              <a:avLst/>
            </a:prstGeom>
            <a:noFill/>
            <a:ln w="28575">
              <a:solidFill>
                <a:schemeClr val="tx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1" name="PPBand284"/>
            <p:cNvSpPr txBox="1">
              <a:spLocks noChangeArrowheads="1"/>
            </p:cNvSpPr>
            <p:nvPr/>
          </p:nvSpPr>
          <p:spPr bwMode="auto">
            <a:xfrm rot="-1327687">
              <a:off x="2449513" y="2777526"/>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spcBef>
                  <a:spcPct val="50000"/>
                </a:spcBef>
              </a:pPr>
              <a:r>
                <a:rPr lang="zh-CN" altLang="de-DE" sz="2400" b="1"/>
                <a:t>指令</a:t>
              </a:r>
              <a:endParaRPr lang="zh-CN" altLang="de-DE" sz="2400" b="1"/>
            </a:p>
          </p:txBody>
        </p:sp>
      </p:grpSp>
      <p:grpSp>
        <p:nvGrpSpPr>
          <p:cNvPr id="8" name="组合 7"/>
          <p:cNvGrpSpPr/>
          <p:nvPr/>
        </p:nvGrpSpPr>
        <p:grpSpPr bwMode="auto">
          <a:xfrm>
            <a:off x="4114800" y="2514600"/>
            <a:ext cx="3924300" cy="2667000"/>
            <a:chOff x="4114800" y="2514600"/>
            <a:chExt cx="3924300" cy="2667000"/>
          </a:xfrm>
        </p:grpSpPr>
        <p:sp>
          <p:nvSpPr>
            <p:cNvPr id="37980" name="Line 112"/>
            <p:cNvSpPr>
              <a:spLocks noChangeShapeType="1"/>
            </p:cNvSpPr>
            <p:nvPr/>
          </p:nvSpPr>
          <p:spPr bwMode="auto">
            <a:xfrm flipV="1">
              <a:off x="5715000" y="3962400"/>
              <a:ext cx="1828800" cy="533400"/>
            </a:xfrm>
            <a:prstGeom prst="line">
              <a:avLst/>
            </a:prstGeom>
            <a:noFill/>
            <a:ln w="31750">
              <a:solidFill>
                <a:srgbClr val="FF0000"/>
              </a:solidFill>
              <a:prstDash val="lgDashDot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1" name="Line 113"/>
            <p:cNvSpPr>
              <a:spLocks noChangeShapeType="1"/>
            </p:cNvSpPr>
            <p:nvPr/>
          </p:nvSpPr>
          <p:spPr bwMode="auto">
            <a:xfrm flipV="1">
              <a:off x="4800600" y="4114800"/>
              <a:ext cx="2819400" cy="1066800"/>
            </a:xfrm>
            <a:prstGeom prst="line">
              <a:avLst/>
            </a:prstGeom>
            <a:noFill/>
            <a:ln w="31750">
              <a:solidFill>
                <a:srgbClr val="FF0000"/>
              </a:solidFill>
              <a:prstDash val="lgDashDot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2" name="Line 114"/>
            <p:cNvSpPr>
              <a:spLocks noChangeShapeType="1"/>
            </p:cNvSpPr>
            <p:nvPr/>
          </p:nvSpPr>
          <p:spPr bwMode="auto">
            <a:xfrm>
              <a:off x="5715000" y="3200400"/>
              <a:ext cx="1828800" cy="457200"/>
            </a:xfrm>
            <a:prstGeom prst="line">
              <a:avLst/>
            </a:prstGeom>
            <a:noFill/>
            <a:ln w="31750">
              <a:solidFill>
                <a:srgbClr val="FF0000"/>
              </a:solidFill>
              <a:prstDash val="lgDashDot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3" name="Line 115"/>
            <p:cNvSpPr>
              <a:spLocks noChangeShapeType="1"/>
            </p:cNvSpPr>
            <p:nvPr/>
          </p:nvSpPr>
          <p:spPr bwMode="auto">
            <a:xfrm>
              <a:off x="4800600" y="2514600"/>
              <a:ext cx="2819400" cy="990600"/>
            </a:xfrm>
            <a:prstGeom prst="line">
              <a:avLst/>
            </a:prstGeom>
            <a:noFill/>
            <a:ln w="31750">
              <a:solidFill>
                <a:srgbClr val="FF0000"/>
              </a:solidFill>
              <a:prstDash val="lgDashDot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4" name="Line 116"/>
            <p:cNvSpPr>
              <a:spLocks noChangeShapeType="1"/>
            </p:cNvSpPr>
            <p:nvPr/>
          </p:nvSpPr>
          <p:spPr bwMode="auto">
            <a:xfrm>
              <a:off x="4114800" y="3810000"/>
              <a:ext cx="3429000" cy="0"/>
            </a:xfrm>
            <a:prstGeom prst="line">
              <a:avLst/>
            </a:prstGeom>
            <a:noFill/>
            <a:ln w="31750">
              <a:solidFill>
                <a:srgbClr val="FF0000"/>
              </a:solidFill>
              <a:prstDash val="lgDashDot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5" name="PPBand287"/>
            <p:cNvSpPr txBox="1">
              <a:spLocks noChangeArrowheads="1"/>
            </p:cNvSpPr>
            <p:nvPr/>
          </p:nvSpPr>
          <p:spPr bwMode="auto">
            <a:xfrm rot="1090556">
              <a:off x="5334000" y="2556943"/>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spcBef>
                  <a:spcPct val="50000"/>
                </a:spcBef>
              </a:pPr>
              <a:r>
                <a:rPr lang="zh-CN" altLang="de-DE" sz="2400" b="1">
                  <a:latin typeface="宋体" pitchFamily="2" charset="-122"/>
                </a:rPr>
                <a:t>虚假的连接请求</a:t>
              </a:r>
              <a:endParaRPr lang="de-DE" altLang="zh-CN" sz="2400" b="1">
                <a:latin typeface="宋体" pitchFamily="2" charset="-122"/>
              </a:endParaRPr>
            </a:p>
          </p:txBody>
        </p:sp>
      </p:grpSp>
      <p:grpSp>
        <p:nvGrpSpPr>
          <p:cNvPr id="37" name="组合 36"/>
          <p:cNvGrpSpPr/>
          <p:nvPr/>
        </p:nvGrpSpPr>
        <p:grpSpPr bwMode="auto">
          <a:xfrm>
            <a:off x="7308850" y="3213100"/>
            <a:ext cx="1446213" cy="1511300"/>
            <a:chOff x="7230144" y="3140968"/>
            <a:chExt cx="1446312" cy="1512168"/>
          </a:xfrm>
        </p:grpSpPr>
        <p:pic>
          <p:nvPicPr>
            <p:cNvPr id="37977" name="Picture 9" descr="desktopp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03786" y="3140968"/>
              <a:ext cx="884564" cy="97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78" name="PPBand274"/>
            <p:cNvSpPr txBox="1">
              <a:spLocks noChangeArrowheads="1"/>
            </p:cNvSpPr>
            <p:nvPr/>
          </p:nvSpPr>
          <p:spPr bwMode="auto">
            <a:xfrm>
              <a:off x="7230144" y="4265338"/>
              <a:ext cx="14463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a:lnSpc>
                  <a:spcPct val="80000"/>
                </a:lnSpc>
                <a:spcBef>
                  <a:spcPct val="50000"/>
                </a:spcBef>
              </a:pPr>
              <a:r>
                <a:rPr lang="zh-CN" altLang="de-DE" sz="2400" b="1"/>
                <a:t>目标系统</a:t>
              </a:r>
              <a:endParaRPr lang="zh-CN" altLang="de-DE" sz="2400" b="1"/>
            </a:p>
          </p:txBody>
        </p:sp>
        <p:pic>
          <p:nvPicPr>
            <p:cNvPr id="3797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568" y="32954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p:nvPr/>
        </p:nvGrpSpPr>
        <p:grpSpPr bwMode="auto">
          <a:xfrm>
            <a:off x="3429000" y="1557338"/>
            <a:ext cx="2232025" cy="3990975"/>
            <a:chOff x="3428603" y="1556792"/>
            <a:chExt cx="2232422" cy="3991521"/>
          </a:xfrm>
        </p:grpSpPr>
        <p:graphicFrame>
          <p:nvGraphicFramePr>
            <p:cNvPr id="37902" name="Object 0"/>
            <p:cNvGraphicFramePr>
              <a:graphicFrameLocks noChangeAspect="1"/>
            </p:cNvGraphicFramePr>
            <p:nvPr/>
          </p:nvGraphicFramePr>
          <p:xfrm>
            <a:off x="4267200" y="2362200"/>
            <a:ext cx="474663" cy="520700"/>
          </p:xfrm>
          <a:graphic>
            <a:graphicData uri="http://schemas.openxmlformats.org/presentationml/2006/ole">
              <mc:AlternateContent xmlns:mc="http://schemas.openxmlformats.org/markup-compatibility/2006">
                <mc:Choice xmlns:v="urn:schemas-microsoft-com:vml" Requires="v">
                  <p:oleObj spid="_x0000_s11290" name="Photo Editor Photo" r:id="rId4" imgW="952500" imgH="1047750" progId="">
                    <p:embed/>
                  </p:oleObj>
                </mc:Choice>
                <mc:Fallback>
                  <p:oleObj name="Photo Editor Photo" r:id="rId4" imgW="952500" imgH="1047750" progId="">
                    <p:embed/>
                    <p:pic>
                      <p:nvPicPr>
                        <p:cNvPr id="0" name="图片 112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362200"/>
                          <a:ext cx="4746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3" name="Object 1"/>
            <p:cNvGraphicFramePr>
              <a:graphicFrameLocks noChangeAspect="1"/>
            </p:cNvGraphicFramePr>
            <p:nvPr/>
          </p:nvGraphicFramePr>
          <p:xfrm>
            <a:off x="5181600" y="3048000"/>
            <a:ext cx="474663" cy="522288"/>
          </p:xfrm>
          <a:graphic>
            <a:graphicData uri="http://schemas.openxmlformats.org/presentationml/2006/ole">
              <mc:AlternateContent xmlns:mc="http://schemas.openxmlformats.org/markup-compatibility/2006">
                <mc:Choice xmlns:v="urn:schemas-microsoft-com:vml" Requires="v">
                  <p:oleObj spid="_x0000_s11291" name="Photo Editor Photo" r:id="rId6" imgW="952500" imgH="1047750" progId="">
                    <p:embed/>
                  </p:oleObj>
                </mc:Choice>
                <mc:Fallback>
                  <p:oleObj name="Photo Editor Photo" r:id="rId6" imgW="952500" imgH="1047750" progId="">
                    <p:embed/>
                    <p:pic>
                      <p:nvPicPr>
                        <p:cNvPr id="0" name="图片 112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048000"/>
                          <a:ext cx="4746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4" name="Object 2"/>
            <p:cNvGraphicFramePr>
              <a:graphicFrameLocks noChangeAspect="1"/>
            </p:cNvGraphicFramePr>
            <p:nvPr/>
          </p:nvGraphicFramePr>
          <p:xfrm>
            <a:off x="4267200" y="5029200"/>
            <a:ext cx="471488" cy="519113"/>
          </p:xfrm>
          <a:graphic>
            <a:graphicData uri="http://schemas.openxmlformats.org/presentationml/2006/ole">
              <mc:AlternateContent xmlns:mc="http://schemas.openxmlformats.org/markup-compatibility/2006">
                <mc:Choice xmlns:v="urn:schemas-microsoft-com:vml" Requires="v">
                  <p:oleObj spid="_x0000_s11292" name="Photo Editor Photo" r:id="rId7" imgW="952500" imgH="1047750" progId="">
                    <p:embed/>
                  </p:oleObj>
                </mc:Choice>
                <mc:Fallback>
                  <p:oleObj name="Photo Editor Photo" r:id="rId7" imgW="952500" imgH="1047750" progId="">
                    <p:embed/>
                    <p:pic>
                      <p:nvPicPr>
                        <p:cNvPr id="0" name="图片 112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5029200"/>
                          <a:ext cx="47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5" name="Object 4"/>
            <p:cNvGraphicFramePr>
              <a:graphicFrameLocks noChangeAspect="1"/>
            </p:cNvGraphicFramePr>
            <p:nvPr/>
          </p:nvGraphicFramePr>
          <p:xfrm>
            <a:off x="5181600" y="4267200"/>
            <a:ext cx="479425" cy="527050"/>
          </p:xfrm>
          <a:graphic>
            <a:graphicData uri="http://schemas.openxmlformats.org/presentationml/2006/ole">
              <mc:AlternateContent xmlns:mc="http://schemas.openxmlformats.org/markup-compatibility/2006">
                <mc:Choice xmlns:v="urn:schemas-microsoft-com:vml" Requires="v">
                  <p:oleObj spid="_x0000_s11293" name="Photo Editor Photo" r:id="rId8" imgW="952500" imgH="1047750" progId="">
                    <p:embed/>
                  </p:oleObj>
                </mc:Choice>
                <mc:Fallback>
                  <p:oleObj name="Photo Editor Photo" r:id="rId8" imgW="952500" imgH="1047750" progId="">
                    <p:embed/>
                    <p:pic>
                      <p:nvPicPr>
                        <p:cNvPr id="0" name="图片 112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267200"/>
                          <a:ext cx="4794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906" name="Picture 100" descr="skullt"/>
            <p:cNvPicPr>
              <a:picLocks noChangeAspect="1" noChangeArrowheads="1"/>
            </p:cNvPicPr>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4267200" y="2133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7" name="Picture 101" descr="skullt"/>
            <p:cNvPicPr>
              <a:picLocks noChangeAspect="1" noChangeArrowheads="1"/>
            </p:cNvPicPr>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5181600" y="2819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Picture 103" descr="skullt"/>
            <p:cNvPicPr>
              <a:picLocks noChangeAspect="1" noChangeArrowheads="1"/>
            </p:cNvPicPr>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5181600" y="4038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9" name="Picture 104" descr="skullt"/>
            <p:cNvPicPr>
              <a:picLocks noChangeAspect="1" noChangeArrowheads="1"/>
            </p:cNvPicPr>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4267200" y="4800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0" name="PPBand285"/>
            <p:cNvSpPr txBox="1">
              <a:spLocks noChangeArrowheads="1"/>
            </p:cNvSpPr>
            <p:nvPr/>
          </p:nvSpPr>
          <p:spPr bwMode="auto">
            <a:xfrm>
              <a:off x="3459088" y="1556792"/>
              <a:ext cx="1905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a:spcBef>
                  <a:spcPct val="50000"/>
                </a:spcBef>
              </a:pPr>
              <a:r>
                <a:rPr lang="zh-CN" altLang="de-DE" sz="2400" b="1"/>
                <a:t>攻击代理</a:t>
              </a:r>
              <a:endParaRPr lang="zh-CN" altLang="de-DE" sz="2400" b="1"/>
            </a:p>
          </p:txBody>
        </p:sp>
        <p:grpSp>
          <p:nvGrpSpPr>
            <p:cNvPr id="37911" name="Group 25"/>
            <p:cNvGrpSpPr/>
            <p:nvPr/>
          </p:nvGrpSpPr>
          <p:grpSpPr bwMode="auto">
            <a:xfrm flipH="1">
              <a:off x="3428603" y="3581400"/>
              <a:ext cx="762000" cy="685800"/>
              <a:chOff x="432" y="2835"/>
              <a:chExt cx="1238" cy="1123"/>
            </a:xfrm>
          </p:grpSpPr>
          <p:sp>
            <p:nvSpPr>
              <p:cNvPr id="37913" name="Freeform 26"/>
              <p:cNvSpPr/>
              <p:nvPr/>
            </p:nvSpPr>
            <p:spPr bwMode="auto">
              <a:xfrm>
                <a:off x="619" y="2844"/>
                <a:ext cx="132" cy="106"/>
              </a:xfrm>
              <a:custGeom>
                <a:avLst/>
                <a:gdLst>
                  <a:gd name="T0" fmla="*/ 0 w 397"/>
                  <a:gd name="T1" fmla="*/ 0 h 318"/>
                  <a:gd name="T2" fmla="*/ 0 w 397"/>
                  <a:gd name="T3" fmla="*/ 0 h 318"/>
                  <a:gd name="T4" fmla="*/ 0 w 397"/>
                  <a:gd name="T5" fmla="*/ 0 h 318"/>
                  <a:gd name="T6" fmla="*/ 0 w 397"/>
                  <a:gd name="T7" fmla="*/ 0 h 318"/>
                  <a:gd name="T8" fmla="*/ 0 w 397"/>
                  <a:gd name="T9" fmla="*/ 0 h 318"/>
                  <a:gd name="T10" fmla="*/ 0 w 397"/>
                  <a:gd name="T11" fmla="*/ 0 h 318"/>
                  <a:gd name="T12" fmla="*/ 0 w 397"/>
                  <a:gd name="T13" fmla="*/ 0 h 318"/>
                  <a:gd name="T14" fmla="*/ 0 w 397"/>
                  <a:gd name="T15" fmla="*/ 0 h 318"/>
                  <a:gd name="T16" fmla="*/ 0 w 397"/>
                  <a:gd name="T17" fmla="*/ 0 h 318"/>
                  <a:gd name="T18" fmla="*/ 0 w 397"/>
                  <a:gd name="T19" fmla="*/ 0 h 318"/>
                  <a:gd name="T20" fmla="*/ 0 w 397"/>
                  <a:gd name="T21" fmla="*/ 0 h 318"/>
                  <a:gd name="T22" fmla="*/ 0 w 397"/>
                  <a:gd name="T23" fmla="*/ 0 h 318"/>
                  <a:gd name="T24" fmla="*/ 0 w 397"/>
                  <a:gd name="T25" fmla="*/ 0 h 318"/>
                  <a:gd name="T26" fmla="*/ 0 w 397"/>
                  <a:gd name="T27" fmla="*/ 0 h 318"/>
                  <a:gd name="T28" fmla="*/ 0 w 397"/>
                  <a:gd name="T29" fmla="*/ 0 h 318"/>
                  <a:gd name="T30" fmla="*/ 0 w 397"/>
                  <a:gd name="T31" fmla="*/ 0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7"/>
                  <a:gd name="T49" fmla="*/ 0 h 318"/>
                  <a:gd name="T50" fmla="*/ 397 w 397"/>
                  <a:gd name="T51" fmla="*/ 318 h 3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7" h="318">
                    <a:moveTo>
                      <a:pt x="224" y="118"/>
                    </a:moveTo>
                    <a:lnTo>
                      <a:pt x="154" y="114"/>
                    </a:lnTo>
                    <a:lnTo>
                      <a:pt x="85" y="129"/>
                    </a:lnTo>
                    <a:lnTo>
                      <a:pt x="85" y="188"/>
                    </a:lnTo>
                    <a:lnTo>
                      <a:pt x="180" y="207"/>
                    </a:lnTo>
                    <a:lnTo>
                      <a:pt x="277" y="234"/>
                    </a:lnTo>
                    <a:lnTo>
                      <a:pt x="269" y="318"/>
                    </a:lnTo>
                    <a:lnTo>
                      <a:pt x="134" y="302"/>
                    </a:lnTo>
                    <a:lnTo>
                      <a:pt x="0" y="234"/>
                    </a:lnTo>
                    <a:lnTo>
                      <a:pt x="0" y="103"/>
                    </a:lnTo>
                    <a:lnTo>
                      <a:pt x="169" y="0"/>
                    </a:lnTo>
                    <a:lnTo>
                      <a:pt x="357" y="40"/>
                    </a:lnTo>
                    <a:lnTo>
                      <a:pt x="397" y="118"/>
                    </a:lnTo>
                    <a:lnTo>
                      <a:pt x="347" y="148"/>
                    </a:lnTo>
                    <a:lnTo>
                      <a:pt x="224" y="118"/>
                    </a:lnTo>
                    <a:close/>
                  </a:path>
                </a:pathLst>
              </a:custGeom>
              <a:solidFill>
                <a:srgbClr val="FF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4" name="Freeform 27"/>
              <p:cNvSpPr/>
              <p:nvPr/>
            </p:nvSpPr>
            <p:spPr bwMode="auto">
              <a:xfrm>
                <a:off x="679" y="2857"/>
                <a:ext cx="978" cy="374"/>
              </a:xfrm>
              <a:custGeom>
                <a:avLst/>
                <a:gdLst>
                  <a:gd name="T0" fmla="*/ 0 w 2934"/>
                  <a:gd name="T1" fmla="*/ 0 h 1122"/>
                  <a:gd name="T2" fmla="*/ 0 w 2934"/>
                  <a:gd name="T3" fmla="*/ 0 h 1122"/>
                  <a:gd name="T4" fmla="*/ 0 w 2934"/>
                  <a:gd name="T5" fmla="*/ 0 h 1122"/>
                  <a:gd name="T6" fmla="*/ 0 w 2934"/>
                  <a:gd name="T7" fmla="*/ 0 h 1122"/>
                  <a:gd name="T8" fmla="*/ 0 w 2934"/>
                  <a:gd name="T9" fmla="*/ 0 h 1122"/>
                  <a:gd name="T10" fmla="*/ 0 w 2934"/>
                  <a:gd name="T11" fmla="*/ 0 h 1122"/>
                  <a:gd name="T12" fmla="*/ 0 w 2934"/>
                  <a:gd name="T13" fmla="*/ 0 h 1122"/>
                  <a:gd name="T14" fmla="*/ 0 w 2934"/>
                  <a:gd name="T15" fmla="*/ 0 h 1122"/>
                  <a:gd name="T16" fmla="*/ 0 w 2934"/>
                  <a:gd name="T17" fmla="*/ 0 h 1122"/>
                  <a:gd name="T18" fmla="*/ 0 w 2934"/>
                  <a:gd name="T19" fmla="*/ 0 h 1122"/>
                  <a:gd name="T20" fmla="*/ 0 w 2934"/>
                  <a:gd name="T21" fmla="*/ 0 h 1122"/>
                  <a:gd name="T22" fmla="*/ 0 w 2934"/>
                  <a:gd name="T23" fmla="*/ 0 h 1122"/>
                  <a:gd name="T24" fmla="*/ 0 w 2934"/>
                  <a:gd name="T25" fmla="*/ 0 h 1122"/>
                  <a:gd name="T26" fmla="*/ 0 w 2934"/>
                  <a:gd name="T27" fmla="*/ 0 h 1122"/>
                  <a:gd name="T28" fmla="*/ 0 w 2934"/>
                  <a:gd name="T29" fmla="*/ 0 h 1122"/>
                  <a:gd name="T30" fmla="*/ 0 w 2934"/>
                  <a:gd name="T31" fmla="*/ 0 h 1122"/>
                  <a:gd name="T32" fmla="*/ 0 w 2934"/>
                  <a:gd name="T33" fmla="*/ 0 h 1122"/>
                  <a:gd name="T34" fmla="*/ 0 w 2934"/>
                  <a:gd name="T35" fmla="*/ 0 h 1122"/>
                  <a:gd name="T36" fmla="*/ 0 w 2934"/>
                  <a:gd name="T37" fmla="*/ 0 h 1122"/>
                  <a:gd name="T38" fmla="*/ 0 w 2934"/>
                  <a:gd name="T39" fmla="*/ 0 h 1122"/>
                  <a:gd name="T40" fmla="*/ 0 w 2934"/>
                  <a:gd name="T41" fmla="*/ 0 h 1122"/>
                  <a:gd name="T42" fmla="*/ 0 w 2934"/>
                  <a:gd name="T43" fmla="*/ 0 h 1122"/>
                  <a:gd name="T44" fmla="*/ 0 w 2934"/>
                  <a:gd name="T45" fmla="*/ 0 h 1122"/>
                  <a:gd name="T46" fmla="*/ 0 w 2934"/>
                  <a:gd name="T47" fmla="*/ 0 h 1122"/>
                  <a:gd name="T48" fmla="*/ 0 w 2934"/>
                  <a:gd name="T49" fmla="*/ 0 h 11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34"/>
                  <a:gd name="T76" fmla="*/ 0 h 1122"/>
                  <a:gd name="T77" fmla="*/ 2934 w 2934"/>
                  <a:gd name="T78" fmla="*/ 1122 h 11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34" h="1122">
                    <a:moveTo>
                      <a:pt x="44" y="44"/>
                    </a:moveTo>
                    <a:lnTo>
                      <a:pt x="34" y="103"/>
                    </a:lnTo>
                    <a:lnTo>
                      <a:pt x="0" y="183"/>
                    </a:lnTo>
                    <a:lnTo>
                      <a:pt x="93" y="238"/>
                    </a:lnTo>
                    <a:lnTo>
                      <a:pt x="163" y="332"/>
                    </a:lnTo>
                    <a:lnTo>
                      <a:pt x="490" y="298"/>
                    </a:lnTo>
                    <a:lnTo>
                      <a:pt x="2330" y="581"/>
                    </a:lnTo>
                    <a:lnTo>
                      <a:pt x="2464" y="982"/>
                    </a:lnTo>
                    <a:lnTo>
                      <a:pt x="2602" y="1012"/>
                    </a:lnTo>
                    <a:lnTo>
                      <a:pt x="2703" y="938"/>
                    </a:lnTo>
                    <a:lnTo>
                      <a:pt x="2777" y="1122"/>
                    </a:lnTo>
                    <a:lnTo>
                      <a:pt x="2831" y="978"/>
                    </a:lnTo>
                    <a:lnTo>
                      <a:pt x="2934" y="834"/>
                    </a:lnTo>
                    <a:lnTo>
                      <a:pt x="2817" y="750"/>
                    </a:lnTo>
                    <a:lnTo>
                      <a:pt x="2722" y="704"/>
                    </a:lnTo>
                    <a:lnTo>
                      <a:pt x="2642" y="461"/>
                    </a:lnTo>
                    <a:lnTo>
                      <a:pt x="2454" y="228"/>
                    </a:lnTo>
                    <a:lnTo>
                      <a:pt x="2241" y="78"/>
                    </a:lnTo>
                    <a:lnTo>
                      <a:pt x="1606" y="74"/>
                    </a:lnTo>
                    <a:lnTo>
                      <a:pt x="1268" y="84"/>
                    </a:lnTo>
                    <a:lnTo>
                      <a:pt x="440" y="0"/>
                    </a:lnTo>
                    <a:lnTo>
                      <a:pt x="312" y="34"/>
                    </a:lnTo>
                    <a:lnTo>
                      <a:pt x="252" y="69"/>
                    </a:lnTo>
                    <a:lnTo>
                      <a:pt x="44" y="44"/>
                    </a:lnTo>
                    <a:close/>
                  </a:path>
                </a:pathLst>
              </a:custGeom>
              <a:solidFill>
                <a:srgbClr val="FF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5" name="Freeform 28"/>
              <p:cNvSpPr/>
              <p:nvPr/>
            </p:nvSpPr>
            <p:spPr bwMode="auto">
              <a:xfrm>
                <a:off x="713" y="2899"/>
                <a:ext cx="911" cy="326"/>
              </a:xfrm>
              <a:custGeom>
                <a:avLst/>
                <a:gdLst>
                  <a:gd name="T0" fmla="*/ 0 w 2734"/>
                  <a:gd name="T1" fmla="*/ 0 h 978"/>
                  <a:gd name="T2" fmla="*/ 0 w 2734"/>
                  <a:gd name="T3" fmla="*/ 0 h 978"/>
                  <a:gd name="T4" fmla="*/ 0 w 2734"/>
                  <a:gd name="T5" fmla="*/ 0 h 978"/>
                  <a:gd name="T6" fmla="*/ 0 w 2734"/>
                  <a:gd name="T7" fmla="*/ 0 h 978"/>
                  <a:gd name="T8" fmla="*/ 0 w 2734"/>
                  <a:gd name="T9" fmla="*/ 0 h 978"/>
                  <a:gd name="T10" fmla="*/ 0 w 2734"/>
                  <a:gd name="T11" fmla="*/ 0 h 978"/>
                  <a:gd name="T12" fmla="*/ 0 w 2734"/>
                  <a:gd name="T13" fmla="*/ 0 h 978"/>
                  <a:gd name="T14" fmla="*/ 0 w 2734"/>
                  <a:gd name="T15" fmla="*/ 0 h 978"/>
                  <a:gd name="T16" fmla="*/ 0 w 2734"/>
                  <a:gd name="T17" fmla="*/ 0 h 978"/>
                  <a:gd name="T18" fmla="*/ 0 w 2734"/>
                  <a:gd name="T19" fmla="*/ 0 h 978"/>
                  <a:gd name="T20" fmla="*/ 0 w 2734"/>
                  <a:gd name="T21" fmla="*/ 0 h 978"/>
                  <a:gd name="T22" fmla="*/ 0 w 2734"/>
                  <a:gd name="T23" fmla="*/ 0 h 978"/>
                  <a:gd name="T24" fmla="*/ 0 w 2734"/>
                  <a:gd name="T25" fmla="*/ 0 h 978"/>
                  <a:gd name="T26" fmla="*/ 0 w 2734"/>
                  <a:gd name="T27" fmla="*/ 0 h 978"/>
                  <a:gd name="T28" fmla="*/ 0 w 2734"/>
                  <a:gd name="T29" fmla="*/ 0 h 978"/>
                  <a:gd name="T30" fmla="*/ 0 w 2734"/>
                  <a:gd name="T31" fmla="*/ 0 h 978"/>
                  <a:gd name="T32" fmla="*/ 0 w 2734"/>
                  <a:gd name="T33" fmla="*/ 0 h 978"/>
                  <a:gd name="T34" fmla="*/ 0 w 2734"/>
                  <a:gd name="T35" fmla="*/ 0 h 978"/>
                  <a:gd name="T36" fmla="*/ 0 w 2734"/>
                  <a:gd name="T37" fmla="*/ 0 h 978"/>
                  <a:gd name="T38" fmla="*/ 0 w 2734"/>
                  <a:gd name="T39" fmla="*/ 0 h 978"/>
                  <a:gd name="T40" fmla="*/ 0 w 2734"/>
                  <a:gd name="T41" fmla="*/ 0 h 978"/>
                  <a:gd name="T42" fmla="*/ 0 w 2734"/>
                  <a:gd name="T43" fmla="*/ 0 h 978"/>
                  <a:gd name="T44" fmla="*/ 0 w 2734"/>
                  <a:gd name="T45" fmla="*/ 0 h 978"/>
                  <a:gd name="T46" fmla="*/ 0 w 2734"/>
                  <a:gd name="T47" fmla="*/ 0 h 978"/>
                  <a:gd name="T48" fmla="*/ 0 w 2734"/>
                  <a:gd name="T49" fmla="*/ 0 h 978"/>
                  <a:gd name="T50" fmla="*/ 0 w 2734"/>
                  <a:gd name="T51" fmla="*/ 0 h 978"/>
                  <a:gd name="T52" fmla="*/ 0 w 2734"/>
                  <a:gd name="T53" fmla="*/ 0 h 9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34"/>
                  <a:gd name="T82" fmla="*/ 0 h 978"/>
                  <a:gd name="T83" fmla="*/ 2734 w 2734"/>
                  <a:gd name="T84" fmla="*/ 978 h 9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34" h="978">
                    <a:moveTo>
                      <a:pt x="30" y="134"/>
                    </a:moveTo>
                    <a:lnTo>
                      <a:pt x="0" y="79"/>
                    </a:lnTo>
                    <a:lnTo>
                      <a:pt x="100" y="0"/>
                    </a:lnTo>
                    <a:lnTo>
                      <a:pt x="134" y="43"/>
                    </a:lnTo>
                    <a:lnTo>
                      <a:pt x="398" y="59"/>
                    </a:lnTo>
                    <a:lnTo>
                      <a:pt x="770" y="49"/>
                    </a:lnTo>
                    <a:lnTo>
                      <a:pt x="1518" y="108"/>
                    </a:lnTo>
                    <a:lnTo>
                      <a:pt x="2178" y="163"/>
                    </a:lnTo>
                    <a:lnTo>
                      <a:pt x="2271" y="218"/>
                    </a:lnTo>
                    <a:lnTo>
                      <a:pt x="2412" y="377"/>
                    </a:lnTo>
                    <a:lnTo>
                      <a:pt x="2486" y="288"/>
                    </a:lnTo>
                    <a:lnTo>
                      <a:pt x="2594" y="501"/>
                    </a:lnTo>
                    <a:lnTo>
                      <a:pt x="2575" y="615"/>
                    </a:lnTo>
                    <a:lnTo>
                      <a:pt x="2664" y="721"/>
                    </a:lnTo>
                    <a:lnTo>
                      <a:pt x="2693" y="689"/>
                    </a:lnTo>
                    <a:lnTo>
                      <a:pt x="2734" y="729"/>
                    </a:lnTo>
                    <a:lnTo>
                      <a:pt x="2704" y="818"/>
                    </a:lnTo>
                    <a:lnTo>
                      <a:pt x="2704" y="894"/>
                    </a:lnTo>
                    <a:lnTo>
                      <a:pt x="2679" y="978"/>
                    </a:lnTo>
                    <a:lnTo>
                      <a:pt x="2600" y="804"/>
                    </a:lnTo>
                    <a:lnTo>
                      <a:pt x="2529" y="864"/>
                    </a:lnTo>
                    <a:lnTo>
                      <a:pt x="2391" y="894"/>
                    </a:lnTo>
                    <a:lnTo>
                      <a:pt x="2173" y="446"/>
                    </a:lnTo>
                    <a:lnTo>
                      <a:pt x="730" y="197"/>
                    </a:lnTo>
                    <a:lnTo>
                      <a:pt x="55" y="203"/>
                    </a:lnTo>
                    <a:lnTo>
                      <a:pt x="30" y="134"/>
                    </a:lnTo>
                    <a:close/>
                  </a:path>
                </a:pathLst>
              </a:custGeom>
              <a:solidFill>
                <a:srgbClr val="CC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6" name="Freeform 29"/>
              <p:cNvSpPr/>
              <p:nvPr/>
            </p:nvSpPr>
            <p:spPr bwMode="auto">
              <a:xfrm>
                <a:off x="624" y="2872"/>
                <a:ext cx="110" cy="79"/>
              </a:xfrm>
              <a:custGeom>
                <a:avLst/>
                <a:gdLst>
                  <a:gd name="T0" fmla="*/ 0 w 332"/>
                  <a:gd name="T1" fmla="*/ 0 h 237"/>
                  <a:gd name="T2" fmla="*/ 0 w 332"/>
                  <a:gd name="T3" fmla="*/ 0 h 237"/>
                  <a:gd name="T4" fmla="*/ 0 w 332"/>
                  <a:gd name="T5" fmla="*/ 0 h 237"/>
                  <a:gd name="T6" fmla="*/ 0 w 332"/>
                  <a:gd name="T7" fmla="*/ 0 h 237"/>
                  <a:gd name="T8" fmla="*/ 0 w 332"/>
                  <a:gd name="T9" fmla="*/ 0 h 237"/>
                  <a:gd name="T10" fmla="*/ 0 w 332"/>
                  <a:gd name="T11" fmla="*/ 0 h 237"/>
                  <a:gd name="T12" fmla="*/ 0 w 332"/>
                  <a:gd name="T13" fmla="*/ 0 h 237"/>
                  <a:gd name="T14" fmla="*/ 0 w 332"/>
                  <a:gd name="T15" fmla="*/ 0 h 237"/>
                  <a:gd name="T16" fmla="*/ 0 w 332"/>
                  <a:gd name="T17" fmla="*/ 0 h 237"/>
                  <a:gd name="T18" fmla="*/ 0 w 332"/>
                  <a:gd name="T19" fmla="*/ 0 h 237"/>
                  <a:gd name="T20" fmla="*/ 0 w 332"/>
                  <a:gd name="T21" fmla="*/ 0 h 237"/>
                  <a:gd name="T22" fmla="*/ 0 w 332"/>
                  <a:gd name="T23" fmla="*/ 0 h 237"/>
                  <a:gd name="T24" fmla="*/ 0 w 332"/>
                  <a:gd name="T25" fmla="*/ 0 h 237"/>
                  <a:gd name="T26" fmla="*/ 0 w 332"/>
                  <a:gd name="T27" fmla="*/ 0 h 237"/>
                  <a:gd name="T28" fmla="*/ 0 w 332"/>
                  <a:gd name="T29" fmla="*/ 0 h 237"/>
                  <a:gd name="T30" fmla="*/ 0 w 332"/>
                  <a:gd name="T31" fmla="*/ 0 h 2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2"/>
                  <a:gd name="T49" fmla="*/ 0 h 237"/>
                  <a:gd name="T50" fmla="*/ 332 w 332"/>
                  <a:gd name="T51" fmla="*/ 237 h 2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2" h="237">
                    <a:moveTo>
                      <a:pt x="80" y="25"/>
                    </a:moveTo>
                    <a:lnTo>
                      <a:pt x="0" y="64"/>
                    </a:lnTo>
                    <a:lnTo>
                      <a:pt x="0" y="133"/>
                    </a:lnTo>
                    <a:lnTo>
                      <a:pt x="55" y="199"/>
                    </a:lnTo>
                    <a:lnTo>
                      <a:pt x="144" y="224"/>
                    </a:lnTo>
                    <a:lnTo>
                      <a:pt x="254" y="237"/>
                    </a:lnTo>
                    <a:lnTo>
                      <a:pt x="332" y="70"/>
                    </a:lnTo>
                    <a:lnTo>
                      <a:pt x="288" y="0"/>
                    </a:lnTo>
                    <a:lnTo>
                      <a:pt x="174" y="0"/>
                    </a:lnTo>
                    <a:lnTo>
                      <a:pt x="144" y="19"/>
                    </a:lnTo>
                    <a:lnTo>
                      <a:pt x="203" y="45"/>
                    </a:lnTo>
                    <a:lnTo>
                      <a:pt x="184" y="99"/>
                    </a:lnTo>
                    <a:lnTo>
                      <a:pt x="144" y="123"/>
                    </a:lnTo>
                    <a:lnTo>
                      <a:pt x="70" y="93"/>
                    </a:lnTo>
                    <a:lnTo>
                      <a:pt x="80" y="25"/>
                    </a:lnTo>
                    <a:close/>
                  </a:path>
                </a:pathLst>
              </a:custGeom>
              <a:solidFill>
                <a:srgbClr val="CC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7" name="Freeform 30"/>
              <p:cNvSpPr/>
              <p:nvPr/>
            </p:nvSpPr>
            <p:spPr bwMode="auto">
              <a:xfrm>
                <a:off x="489" y="2951"/>
                <a:ext cx="1066" cy="996"/>
              </a:xfrm>
              <a:custGeom>
                <a:avLst/>
                <a:gdLst>
                  <a:gd name="T0" fmla="*/ 0 w 3199"/>
                  <a:gd name="T1" fmla="*/ 0 h 2988"/>
                  <a:gd name="T2" fmla="*/ 0 w 3199"/>
                  <a:gd name="T3" fmla="*/ 0 h 2988"/>
                  <a:gd name="T4" fmla="*/ 0 w 3199"/>
                  <a:gd name="T5" fmla="*/ 0 h 2988"/>
                  <a:gd name="T6" fmla="*/ 0 w 3199"/>
                  <a:gd name="T7" fmla="*/ 0 h 2988"/>
                  <a:gd name="T8" fmla="*/ 0 w 3199"/>
                  <a:gd name="T9" fmla="*/ 0 h 2988"/>
                  <a:gd name="T10" fmla="*/ 0 w 3199"/>
                  <a:gd name="T11" fmla="*/ 0 h 2988"/>
                  <a:gd name="T12" fmla="*/ 0 w 3199"/>
                  <a:gd name="T13" fmla="*/ 0 h 2988"/>
                  <a:gd name="T14" fmla="*/ 0 w 3199"/>
                  <a:gd name="T15" fmla="*/ 0 h 2988"/>
                  <a:gd name="T16" fmla="*/ 0 w 3199"/>
                  <a:gd name="T17" fmla="*/ 0 h 2988"/>
                  <a:gd name="T18" fmla="*/ 0 w 3199"/>
                  <a:gd name="T19" fmla="*/ 0 h 2988"/>
                  <a:gd name="T20" fmla="*/ 0 w 3199"/>
                  <a:gd name="T21" fmla="*/ 0 h 2988"/>
                  <a:gd name="T22" fmla="*/ 0 w 3199"/>
                  <a:gd name="T23" fmla="*/ 0 h 2988"/>
                  <a:gd name="T24" fmla="*/ 0 w 3199"/>
                  <a:gd name="T25" fmla="*/ 0 h 2988"/>
                  <a:gd name="T26" fmla="*/ 0 w 3199"/>
                  <a:gd name="T27" fmla="*/ 0 h 2988"/>
                  <a:gd name="T28" fmla="*/ 0 w 3199"/>
                  <a:gd name="T29" fmla="*/ 0 h 2988"/>
                  <a:gd name="T30" fmla="*/ 0 w 3199"/>
                  <a:gd name="T31" fmla="*/ 0 h 2988"/>
                  <a:gd name="T32" fmla="*/ 0 w 3199"/>
                  <a:gd name="T33" fmla="*/ 0 h 2988"/>
                  <a:gd name="T34" fmla="*/ 0 w 3199"/>
                  <a:gd name="T35" fmla="*/ 0 h 2988"/>
                  <a:gd name="T36" fmla="*/ 0 w 3199"/>
                  <a:gd name="T37" fmla="*/ 0 h 2988"/>
                  <a:gd name="T38" fmla="*/ 0 w 3199"/>
                  <a:gd name="T39" fmla="*/ 0 h 2988"/>
                  <a:gd name="T40" fmla="*/ 0 w 3199"/>
                  <a:gd name="T41" fmla="*/ 0 h 2988"/>
                  <a:gd name="T42" fmla="*/ 0 w 3199"/>
                  <a:gd name="T43" fmla="*/ 0 h 2988"/>
                  <a:gd name="T44" fmla="*/ 0 w 3199"/>
                  <a:gd name="T45" fmla="*/ 0 h 2988"/>
                  <a:gd name="T46" fmla="*/ 0 w 3199"/>
                  <a:gd name="T47" fmla="*/ 0 h 2988"/>
                  <a:gd name="T48" fmla="*/ 0 w 3199"/>
                  <a:gd name="T49" fmla="*/ 0 h 29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99"/>
                  <a:gd name="T76" fmla="*/ 0 h 2988"/>
                  <a:gd name="T77" fmla="*/ 3199 w 3199"/>
                  <a:gd name="T78" fmla="*/ 2988 h 29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99" h="2988">
                    <a:moveTo>
                      <a:pt x="512" y="152"/>
                    </a:moveTo>
                    <a:lnTo>
                      <a:pt x="598" y="95"/>
                    </a:lnTo>
                    <a:lnTo>
                      <a:pt x="1109" y="0"/>
                    </a:lnTo>
                    <a:lnTo>
                      <a:pt x="2176" y="0"/>
                    </a:lnTo>
                    <a:lnTo>
                      <a:pt x="2659" y="87"/>
                    </a:lnTo>
                    <a:lnTo>
                      <a:pt x="3012" y="289"/>
                    </a:lnTo>
                    <a:lnTo>
                      <a:pt x="3020" y="931"/>
                    </a:lnTo>
                    <a:lnTo>
                      <a:pt x="2919" y="1235"/>
                    </a:lnTo>
                    <a:lnTo>
                      <a:pt x="3040" y="1457"/>
                    </a:lnTo>
                    <a:lnTo>
                      <a:pt x="2818" y="2171"/>
                    </a:lnTo>
                    <a:lnTo>
                      <a:pt x="2544" y="2280"/>
                    </a:lnTo>
                    <a:lnTo>
                      <a:pt x="2738" y="2403"/>
                    </a:lnTo>
                    <a:lnTo>
                      <a:pt x="3199" y="2498"/>
                    </a:lnTo>
                    <a:lnTo>
                      <a:pt x="3098" y="2988"/>
                    </a:lnTo>
                    <a:lnTo>
                      <a:pt x="187" y="2828"/>
                    </a:lnTo>
                    <a:lnTo>
                      <a:pt x="0" y="2714"/>
                    </a:lnTo>
                    <a:lnTo>
                      <a:pt x="43" y="2627"/>
                    </a:lnTo>
                    <a:lnTo>
                      <a:pt x="577" y="2324"/>
                    </a:lnTo>
                    <a:lnTo>
                      <a:pt x="945" y="2332"/>
                    </a:lnTo>
                    <a:lnTo>
                      <a:pt x="1109" y="2280"/>
                    </a:lnTo>
                    <a:lnTo>
                      <a:pt x="1154" y="2216"/>
                    </a:lnTo>
                    <a:lnTo>
                      <a:pt x="822" y="2065"/>
                    </a:lnTo>
                    <a:lnTo>
                      <a:pt x="648" y="1183"/>
                    </a:lnTo>
                    <a:lnTo>
                      <a:pt x="512" y="152"/>
                    </a:lnTo>
                    <a:close/>
                  </a:path>
                </a:pathLst>
              </a:custGeom>
              <a:solidFill>
                <a:srgbClr val="FFE5E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8" name="Freeform 31"/>
              <p:cNvSpPr/>
              <p:nvPr/>
            </p:nvSpPr>
            <p:spPr bwMode="auto">
              <a:xfrm>
                <a:off x="763" y="3008"/>
                <a:ext cx="585" cy="575"/>
              </a:xfrm>
              <a:custGeom>
                <a:avLst/>
                <a:gdLst>
                  <a:gd name="T0" fmla="*/ 0 w 1757"/>
                  <a:gd name="T1" fmla="*/ 0 h 1724"/>
                  <a:gd name="T2" fmla="*/ 0 w 1757"/>
                  <a:gd name="T3" fmla="*/ 0 h 1724"/>
                  <a:gd name="T4" fmla="*/ 0 w 1757"/>
                  <a:gd name="T5" fmla="*/ 0 h 1724"/>
                  <a:gd name="T6" fmla="*/ 0 w 1757"/>
                  <a:gd name="T7" fmla="*/ 0 h 1724"/>
                  <a:gd name="T8" fmla="*/ 0 w 1757"/>
                  <a:gd name="T9" fmla="*/ 0 h 1724"/>
                  <a:gd name="T10" fmla="*/ 0 w 1757"/>
                  <a:gd name="T11" fmla="*/ 0 h 1724"/>
                  <a:gd name="T12" fmla="*/ 0 w 1757"/>
                  <a:gd name="T13" fmla="*/ 0 h 1724"/>
                  <a:gd name="T14" fmla="*/ 0 w 1757"/>
                  <a:gd name="T15" fmla="*/ 0 h 1724"/>
                  <a:gd name="T16" fmla="*/ 0 w 1757"/>
                  <a:gd name="T17" fmla="*/ 0 h 1724"/>
                  <a:gd name="T18" fmla="*/ 0 w 1757"/>
                  <a:gd name="T19" fmla="*/ 0 h 1724"/>
                  <a:gd name="T20" fmla="*/ 0 w 1757"/>
                  <a:gd name="T21" fmla="*/ 0 h 1724"/>
                  <a:gd name="T22" fmla="*/ 0 w 1757"/>
                  <a:gd name="T23" fmla="*/ 0 h 1724"/>
                  <a:gd name="T24" fmla="*/ 0 w 1757"/>
                  <a:gd name="T25" fmla="*/ 0 h 1724"/>
                  <a:gd name="T26" fmla="*/ 0 w 1757"/>
                  <a:gd name="T27" fmla="*/ 0 h 1724"/>
                  <a:gd name="T28" fmla="*/ 0 w 1757"/>
                  <a:gd name="T29" fmla="*/ 0 h 1724"/>
                  <a:gd name="T30" fmla="*/ 0 w 1757"/>
                  <a:gd name="T31" fmla="*/ 0 h 1724"/>
                  <a:gd name="T32" fmla="*/ 0 w 1757"/>
                  <a:gd name="T33" fmla="*/ 0 h 1724"/>
                  <a:gd name="T34" fmla="*/ 0 w 1757"/>
                  <a:gd name="T35" fmla="*/ 0 h 1724"/>
                  <a:gd name="T36" fmla="*/ 0 w 1757"/>
                  <a:gd name="T37" fmla="*/ 0 h 1724"/>
                  <a:gd name="T38" fmla="*/ 0 w 1757"/>
                  <a:gd name="T39" fmla="*/ 0 h 1724"/>
                  <a:gd name="T40" fmla="*/ 0 w 1757"/>
                  <a:gd name="T41" fmla="*/ 0 h 1724"/>
                  <a:gd name="T42" fmla="*/ 0 w 1757"/>
                  <a:gd name="T43" fmla="*/ 0 h 17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57"/>
                  <a:gd name="T67" fmla="*/ 0 h 1724"/>
                  <a:gd name="T68" fmla="*/ 1757 w 1757"/>
                  <a:gd name="T69" fmla="*/ 1724 h 17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57" h="1724">
                    <a:moveTo>
                      <a:pt x="20" y="397"/>
                    </a:moveTo>
                    <a:lnTo>
                      <a:pt x="180" y="153"/>
                    </a:lnTo>
                    <a:lnTo>
                      <a:pt x="440" y="51"/>
                    </a:lnTo>
                    <a:lnTo>
                      <a:pt x="705" y="8"/>
                    </a:lnTo>
                    <a:lnTo>
                      <a:pt x="1058" y="0"/>
                    </a:lnTo>
                    <a:lnTo>
                      <a:pt x="1382" y="58"/>
                    </a:lnTo>
                    <a:lnTo>
                      <a:pt x="1541" y="144"/>
                    </a:lnTo>
                    <a:lnTo>
                      <a:pt x="1649" y="231"/>
                    </a:lnTo>
                    <a:lnTo>
                      <a:pt x="1757" y="491"/>
                    </a:lnTo>
                    <a:lnTo>
                      <a:pt x="1621" y="996"/>
                    </a:lnTo>
                    <a:lnTo>
                      <a:pt x="1606" y="1241"/>
                    </a:lnTo>
                    <a:lnTo>
                      <a:pt x="1541" y="1523"/>
                    </a:lnTo>
                    <a:lnTo>
                      <a:pt x="1434" y="1668"/>
                    </a:lnTo>
                    <a:lnTo>
                      <a:pt x="1196" y="1718"/>
                    </a:lnTo>
                    <a:lnTo>
                      <a:pt x="684" y="1724"/>
                    </a:lnTo>
                    <a:lnTo>
                      <a:pt x="317" y="1660"/>
                    </a:lnTo>
                    <a:lnTo>
                      <a:pt x="115" y="1494"/>
                    </a:lnTo>
                    <a:lnTo>
                      <a:pt x="65" y="1299"/>
                    </a:lnTo>
                    <a:lnTo>
                      <a:pt x="65" y="845"/>
                    </a:lnTo>
                    <a:lnTo>
                      <a:pt x="0" y="692"/>
                    </a:lnTo>
                    <a:lnTo>
                      <a:pt x="20" y="397"/>
                    </a:lnTo>
                    <a:close/>
                  </a:path>
                </a:pathLst>
              </a:custGeom>
              <a:solidFill>
                <a:srgbClr val="DFFB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9" name="Freeform 32"/>
              <p:cNvSpPr/>
              <p:nvPr/>
            </p:nvSpPr>
            <p:spPr bwMode="auto">
              <a:xfrm>
                <a:off x="438" y="3229"/>
                <a:ext cx="462" cy="251"/>
              </a:xfrm>
              <a:custGeom>
                <a:avLst/>
                <a:gdLst>
                  <a:gd name="T0" fmla="*/ 0 w 1386"/>
                  <a:gd name="T1" fmla="*/ 0 h 753"/>
                  <a:gd name="T2" fmla="*/ 0 w 1386"/>
                  <a:gd name="T3" fmla="*/ 0 h 753"/>
                  <a:gd name="T4" fmla="*/ 0 w 1386"/>
                  <a:gd name="T5" fmla="*/ 0 h 753"/>
                  <a:gd name="T6" fmla="*/ 0 w 1386"/>
                  <a:gd name="T7" fmla="*/ 0 h 753"/>
                  <a:gd name="T8" fmla="*/ 0 w 1386"/>
                  <a:gd name="T9" fmla="*/ 0 h 753"/>
                  <a:gd name="T10" fmla="*/ 0 w 1386"/>
                  <a:gd name="T11" fmla="*/ 0 h 753"/>
                  <a:gd name="T12" fmla="*/ 0 w 1386"/>
                  <a:gd name="T13" fmla="*/ 0 h 753"/>
                  <a:gd name="T14" fmla="*/ 0 w 1386"/>
                  <a:gd name="T15" fmla="*/ 0 h 753"/>
                  <a:gd name="T16" fmla="*/ 0 w 1386"/>
                  <a:gd name="T17" fmla="*/ 0 h 753"/>
                  <a:gd name="T18" fmla="*/ 0 w 1386"/>
                  <a:gd name="T19" fmla="*/ 0 h 753"/>
                  <a:gd name="T20" fmla="*/ 0 w 1386"/>
                  <a:gd name="T21" fmla="*/ 0 h 753"/>
                  <a:gd name="T22" fmla="*/ 0 w 1386"/>
                  <a:gd name="T23" fmla="*/ 0 h 753"/>
                  <a:gd name="T24" fmla="*/ 0 w 1386"/>
                  <a:gd name="T25" fmla="*/ 0 h 753"/>
                  <a:gd name="T26" fmla="*/ 0 w 1386"/>
                  <a:gd name="T27" fmla="*/ 0 h 753"/>
                  <a:gd name="T28" fmla="*/ 0 w 1386"/>
                  <a:gd name="T29" fmla="*/ 0 h 7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86"/>
                  <a:gd name="T46" fmla="*/ 0 h 753"/>
                  <a:gd name="T47" fmla="*/ 1386 w 1386"/>
                  <a:gd name="T48" fmla="*/ 753 h 7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86" h="753">
                    <a:moveTo>
                      <a:pt x="0" y="123"/>
                    </a:moveTo>
                    <a:lnTo>
                      <a:pt x="64" y="51"/>
                    </a:lnTo>
                    <a:lnTo>
                      <a:pt x="194" y="0"/>
                    </a:lnTo>
                    <a:lnTo>
                      <a:pt x="320" y="0"/>
                    </a:lnTo>
                    <a:lnTo>
                      <a:pt x="454" y="46"/>
                    </a:lnTo>
                    <a:lnTo>
                      <a:pt x="479" y="104"/>
                    </a:lnTo>
                    <a:lnTo>
                      <a:pt x="486" y="202"/>
                    </a:lnTo>
                    <a:lnTo>
                      <a:pt x="1386" y="685"/>
                    </a:lnTo>
                    <a:lnTo>
                      <a:pt x="1348" y="753"/>
                    </a:lnTo>
                    <a:lnTo>
                      <a:pt x="386" y="353"/>
                    </a:lnTo>
                    <a:lnTo>
                      <a:pt x="260" y="386"/>
                    </a:lnTo>
                    <a:lnTo>
                      <a:pt x="40" y="310"/>
                    </a:lnTo>
                    <a:lnTo>
                      <a:pt x="6" y="209"/>
                    </a:lnTo>
                    <a:lnTo>
                      <a:pt x="0" y="1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0" name="Freeform 33"/>
              <p:cNvSpPr/>
              <p:nvPr/>
            </p:nvSpPr>
            <p:spPr bwMode="auto">
              <a:xfrm>
                <a:off x="452" y="3236"/>
                <a:ext cx="450" cy="246"/>
              </a:xfrm>
              <a:custGeom>
                <a:avLst/>
                <a:gdLst>
                  <a:gd name="T0" fmla="*/ 0 w 1351"/>
                  <a:gd name="T1" fmla="*/ 0 h 740"/>
                  <a:gd name="T2" fmla="*/ 0 w 1351"/>
                  <a:gd name="T3" fmla="*/ 0 h 740"/>
                  <a:gd name="T4" fmla="*/ 0 w 1351"/>
                  <a:gd name="T5" fmla="*/ 0 h 740"/>
                  <a:gd name="T6" fmla="*/ 0 w 1351"/>
                  <a:gd name="T7" fmla="*/ 0 h 740"/>
                  <a:gd name="T8" fmla="*/ 0 w 1351"/>
                  <a:gd name="T9" fmla="*/ 0 h 740"/>
                  <a:gd name="T10" fmla="*/ 0 w 1351"/>
                  <a:gd name="T11" fmla="*/ 0 h 740"/>
                  <a:gd name="T12" fmla="*/ 0 w 1351"/>
                  <a:gd name="T13" fmla="*/ 0 h 740"/>
                  <a:gd name="T14" fmla="*/ 0 w 1351"/>
                  <a:gd name="T15" fmla="*/ 0 h 740"/>
                  <a:gd name="T16" fmla="*/ 0 w 1351"/>
                  <a:gd name="T17" fmla="*/ 0 h 740"/>
                  <a:gd name="T18" fmla="*/ 0 w 1351"/>
                  <a:gd name="T19" fmla="*/ 0 h 740"/>
                  <a:gd name="T20" fmla="*/ 0 w 1351"/>
                  <a:gd name="T21" fmla="*/ 0 h 740"/>
                  <a:gd name="T22" fmla="*/ 0 w 1351"/>
                  <a:gd name="T23" fmla="*/ 0 h 740"/>
                  <a:gd name="T24" fmla="*/ 0 w 1351"/>
                  <a:gd name="T25" fmla="*/ 0 h 740"/>
                  <a:gd name="T26" fmla="*/ 0 w 1351"/>
                  <a:gd name="T27" fmla="*/ 0 h 740"/>
                  <a:gd name="T28" fmla="*/ 0 w 1351"/>
                  <a:gd name="T29" fmla="*/ 0 h 7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1"/>
                  <a:gd name="T46" fmla="*/ 0 h 740"/>
                  <a:gd name="T47" fmla="*/ 1351 w 1351"/>
                  <a:gd name="T48" fmla="*/ 740 h 7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1" h="740">
                    <a:moveTo>
                      <a:pt x="24" y="68"/>
                    </a:moveTo>
                    <a:lnTo>
                      <a:pt x="137" y="15"/>
                    </a:lnTo>
                    <a:lnTo>
                      <a:pt x="147" y="119"/>
                    </a:lnTo>
                    <a:lnTo>
                      <a:pt x="248" y="102"/>
                    </a:lnTo>
                    <a:lnTo>
                      <a:pt x="260" y="0"/>
                    </a:lnTo>
                    <a:lnTo>
                      <a:pt x="389" y="58"/>
                    </a:lnTo>
                    <a:lnTo>
                      <a:pt x="424" y="199"/>
                    </a:lnTo>
                    <a:lnTo>
                      <a:pt x="1351" y="682"/>
                    </a:lnTo>
                    <a:lnTo>
                      <a:pt x="1308" y="740"/>
                    </a:lnTo>
                    <a:lnTo>
                      <a:pt x="350" y="348"/>
                    </a:lnTo>
                    <a:lnTo>
                      <a:pt x="224" y="377"/>
                    </a:lnTo>
                    <a:lnTo>
                      <a:pt x="46" y="304"/>
                    </a:lnTo>
                    <a:lnTo>
                      <a:pt x="0" y="228"/>
                    </a:lnTo>
                    <a:lnTo>
                      <a:pt x="24" y="68"/>
                    </a:lnTo>
                    <a:close/>
                  </a:path>
                </a:pathLst>
              </a:custGeom>
              <a:solidFill>
                <a:srgbClr val="B2F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1" name="Freeform 34"/>
              <p:cNvSpPr/>
              <p:nvPr/>
            </p:nvSpPr>
            <p:spPr bwMode="auto">
              <a:xfrm>
                <a:off x="799" y="3709"/>
                <a:ext cx="326" cy="31"/>
              </a:xfrm>
              <a:custGeom>
                <a:avLst/>
                <a:gdLst>
                  <a:gd name="T0" fmla="*/ 0 w 980"/>
                  <a:gd name="T1" fmla="*/ 0 h 93"/>
                  <a:gd name="T2" fmla="*/ 0 w 980"/>
                  <a:gd name="T3" fmla="*/ 0 h 93"/>
                  <a:gd name="T4" fmla="*/ 0 w 980"/>
                  <a:gd name="T5" fmla="*/ 0 h 93"/>
                  <a:gd name="T6" fmla="*/ 0 w 980"/>
                  <a:gd name="T7" fmla="*/ 0 h 93"/>
                  <a:gd name="T8" fmla="*/ 0 w 980"/>
                  <a:gd name="T9" fmla="*/ 0 h 93"/>
                  <a:gd name="T10" fmla="*/ 0 w 980"/>
                  <a:gd name="T11" fmla="*/ 0 h 93"/>
                  <a:gd name="T12" fmla="*/ 0 w 980"/>
                  <a:gd name="T13" fmla="*/ 0 h 93"/>
                  <a:gd name="T14" fmla="*/ 0 60000 65536"/>
                  <a:gd name="T15" fmla="*/ 0 60000 65536"/>
                  <a:gd name="T16" fmla="*/ 0 60000 65536"/>
                  <a:gd name="T17" fmla="*/ 0 60000 65536"/>
                  <a:gd name="T18" fmla="*/ 0 60000 65536"/>
                  <a:gd name="T19" fmla="*/ 0 60000 65536"/>
                  <a:gd name="T20" fmla="*/ 0 60000 65536"/>
                  <a:gd name="T21" fmla="*/ 0 w 980"/>
                  <a:gd name="T22" fmla="*/ 0 h 93"/>
                  <a:gd name="T23" fmla="*/ 980 w 9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0" h="93">
                    <a:moveTo>
                      <a:pt x="15" y="86"/>
                    </a:moveTo>
                    <a:lnTo>
                      <a:pt x="980" y="93"/>
                    </a:lnTo>
                    <a:lnTo>
                      <a:pt x="742" y="6"/>
                    </a:lnTo>
                    <a:lnTo>
                      <a:pt x="209" y="0"/>
                    </a:lnTo>
                    <a:lnTo>
                      <a:pt x="0" y="35"/>
                    </a:lnTo>
                    <a:lnTo>
                      <a:pt x="15" y="86"/>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2" name="Freeform 35"/>
              <p:cNvSpPr/>
              <p:nvPr/>
            </p:nvSpPr>
            <p:spPr bwMode="auto">
              <a:xfrm>
                <a:off x="760" y="3028"/>
                <a:ext cx="740" cy="702"/>
              </a:xfrm>
              <a:custGeom>
                <a:avLst/>
                <a:gdLst>
                  <a:gd name="T0" fmla="*/ 0 w 2219"/>
                  <a:gd name="T1" fmla="*/ 0 h 2108"/>
                  <a:gd name="T2" fmla="*/ 0 w 2219"/>
                  <a:gd name="T3" fmla="*/ 0 h 2108"/>
                  <a:gd name="T4" fmla="*/ 0 w 2219"/>
                  <a:gd name="T5" fmla="*/ 0 h 2108"/>
                  <a:gd name="T6" fmla="*/ 0 w 2219"/>
                  <a:gd name="T7" fmla="*/ 0 h 2108"/>
                  <a:gd name="T8" fmla="*/ 0 w 2219"/>
                  <a:gd name="T9" fmla="*/ 0 h 2108"/>
                  <a:gd name="T10" fmla="*/ 0 w 2219"/>
                  <a:gd name="T11" fmla="*/ 0 h 2108"/>
                  <a:gd name="T12" fmla="*/ 0 w 2219"/>
                  <a:gd name="T13" fmla="*/ 0 h 2108"/>
                  <a:gd name="T14" fmla="*/ 0 w 2219"/>
                  <a:gd name="T15" fmla="*/ 0 h 2108"/>
                  <a:gd name="T16" fmla="*/ 0 w 2219"/>
                  <a:gd name="T17" fmla="*/ 0 h 2108"/>
                  <a:gd name="T18" fmla="*/ 0 w 2219"/>
                  <a:gd name="T19" fmla="*/ 0 h 2108"/>
                  <a:gd name="T20" fmla="*/ 0 w 2219"/>
                  <a:gd name="T21" fmla="*/ 0 h 2108"/>
                  <a:gd name="T22" fmla="*/ 0 w 2219"/>
                  <a:gd name="T23" fmla="*/ 0 h 2108"/>
                  <a:gd name="T24" fmla="*/ 0 w 2219"/>
                  <a:gd name="T25" fmla="*/ 0 h 2108"/>
                  <a:gd name="T26" fmla="*/ 0 w 2219"/>
                  <a:gd name="T27" fmla="*/ 0 h 2108"/>
                  <a:gd name="T28" fmla="*/ 0 w 2219"/>
                  <a:gd name="T29" fmla="*/ 0 h 2108"/>
                  <a:gd name="T30" fmla="*/ 0 w 2219"/>
                  <a:gd name="T31" fmla="*/ 0 h 2108"/>
                  <a:gd name="T32" fmla="*/ 0 w 2219"/>
                  <a:gd name="T33" fmla="*/ 0 h 2108"/>
                  <a:gd name="T34" fmla="*/ 0 w 2219"/>
                  <a:gd name="T35" fmla="*/ 0 h 2108"/>
                  <a:gd name="T36" fmla="*/ 0 w 2219"/>
                  <a:gd name="T37" fmla="*/ 0 h 2108"/>
                  <a:gd name="T38" fmla="*/ 0 w 2219"/>
                  <a:gd name="T39" fmla="*/ 0 h 2108"/>
                  <a:gd name="T40" fmla="*/ 0 w 2219"/>
                  <a:gd name="T41" fmla="*/ 0 h 2108"/>
                  <a:gd name="T42" fmla="*/ 0 w 2219"/>
                  <a:gd name="T43" fmla="*/ 0 h 2108"/>
                  <a:gd name="T44" fmla="*/ 0 w 2219"/>
                  <a:gd name="T45" fmla="*/ 0 h 2108"/>
                  <a:gd name="T46" fmla="*/ 0 w 2219"/>
                  <a:gd name="T47" fmla="*/ 0 h 2108"/>
                  <a:gd name="T48" fmla="*/ 0 w 2219"/>
                  <a:gd name="T49" fmla="*/ 0 h 2108"/>
                  <a:gd name="T50" fmla="*/ 0 w 2219"/>
                  <a:gd name="T51" fmla="*/ 0 h 2108"/>
                  <a:gd name="T52" fmla="*/ 0 w 2219"/>
                  <a:gd name="T53" fmla="*/ 0 h 2108"/>
                  <a:gd name="T54" fmla="*/ 0 w 2219"/>
                  <a:gd name="T55" fmla="*/ 0 h 2108"/>
                  <a:gd name="T56" fmla="*/ 0 w 2219"/>
                  <a:gd name="T57" fmla="*/ 0 h 2108"/>
                  <a:gd name="T58" fmla="*/ 0 w 2219"/>
                  <a:gd name="T59" fmla="*/ 0 h 2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19"/>
                  <a:gd name="T91" fmla="*/ 0 h 2108"/>
                  <a:gd name="T92" fmla="*/ 2219 w 2219"/>
                  <a:gd name="T93" fmla="*/ 2108 h 2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19" h="2108">
                    <a:moveTo>
                      <a:pt x="166" y="1500"/>
                    </a:moveTo>
                    <a:lnTo>
                      <a:pt x="144" y="1617"/>
                    </a:lnTo>
                    <a:lnTo>
                      <a:pt x="209" y="1703"/>
                    </a:lnTo>
                    <a:lnTo>
                      <a:pt x="562" y="1797"/>
                    </a:lnTo>
                    <a:lnTo>
                      <a:pt x="0" y="1789"/>
                    </a:lnTo>
                    <a:lnTo>
                      <a:pt x="131" y="1883"/>
                    </a:lnTo>
                    <a:lnTo>
                      <a:pt x="439" y="2021"/>
                    </a:lnTo>
                    <a:lnTo>
                      <a:pt x="635" y="1963"/>
                    </a:lnTo>
                    <a:lnTo>
                      <a:pt x="1032" y="1978"/>
                    </a:lnTo>
                    <a:lnTo>
                      <a:pt x="1370" y="2108"/>
                    </a:lnTo>
                    <a:lnTo>
                      <a:pt x="1745" y="2093"/>
                    </a:lnTo>
                    <a:lnTo>
                      <a:pt x="1853" y="1992"/>
                    </a:lnTo>
                    <a:lnTo>
                      <a:pt x="2004" y="1940"/>
                    </a:lnTo>
                    <a:lnTo>
                      <a:pt x="2219" y="1235"/>
                    </a:lnTo>
                    <a:lnTo>
                      <a:pt x="2083" y="996"/>
                    </a:lnTo>
                    <a:lnTo>
                      <a:pt x="2206" y="686"/>
                    </a:lnTo>
                    <a:lnTo>
                      <a:pt x="2170" y="0"/>
                    </a:lnTo>
                    <a:lnTo>
                      <a:pt x="2090" y="311"/>
                    </a:lnTo>
                    <a:lnTo>
                      <a:pt x="1773" y="1408"/>
                    </a:lnTo>
                    <a:lnTo>
                      <a:pt x="1672" y="1522"/>
                    </a:lnTo>
                    <a:lnTo>
                      <a:pt x="1708" y="1321"/>
                    </a:lnTo>
                    <a:lnTo>
                      <a:pt x="1622" y="967"/>
                    </a:lnTo>
                    <a:lnTo>
                      <a:pt x="1594" y="1328"/>
                    </a:lnTo>
                    <a:lnTo>
                      <a:pt x="1478" y="1552"/>
                    </a:lnTo>
                    <a:lnTo>
                      <a:pt x="1319" y="1653"/>
                    </a:lnTo>
                    <a:lnTo>
                      <a:pt x="952" y="1660"/>
                    </a:lnTo>
                    <a:lnTo>
                      <a:pt x="556" y="1660"/>
                    </a:lnTo>
                    <a:lnTo>
                      <a:pt x="282" y="1595"/>
                    </a:lnTo>
                    <a:lnTo>
                      <a:pt x="166" y="150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3" name="Freeform 36"/>
              <p:cNvSpPr/>
              <p:nvPr/>
            </p:nvSpPr>
            <p:spPr bwMode="auto">
              <a:xfrm>
                <a:off x="498" y="3790"/>
                <a:ext cx="1052" cy="157"/>
              </a:xfrm>
              <a:custGeom>
                <a:avLst/>
                <a:gdLst>
                  <a:gd name="T0" fmla="*/ 0 w 3155"/>
                  <a:gd name="T1" fmla="*/ 0 h 470"/>
                  <a:gd name="T2" fmla="*/ 0 w 3155"/>
                  <a:gd name="T3" fmla="*/ 0 h 470"/>
                  <a:gd name="T4" fmla="*/ 0 w 3155"/>
                  <a:gd name="T5" fmla="*/ 0 h 470"/>
                  <a:gd name="T6" fmla="*/ 0 w 3155"/>
                  <a:gd name="T7" fmla="*/ 0 h 470"/>
                  <a:gd name="T8" fmla="*/ 0 w 3155"/>
                  <a:gd name="T9" fmla="*/ 0 h 470"/>
                  <a:gd name="T10" fmla="*/ 0 w 3155"/>
                  <a:gd name="T11" fmla="*/ 0 h 470"/>
                  <a:gd name="T12" fmla="*/ 0 w 3155"/>
                  <a:gd name="T13" fmla="*/ 0 h 470"/>
                  <a:gd name="T14" fmla="*/ 0 w 3155"/>
                  <a:gd name="T15" fmla="*/ 0 h 470"/>
                  <a:gd name="T16" fmla="*/ 0 w 3155"/>
                  <a:gd name="T17" fmla="*/ 0 h 470"/>
                  <a:gd name="T18" fmla="*/ 0 w 3155"/>
                  <a:gd name="T19" fmla="*/ 0 h 4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55"/>
                  <a:gd name="T31" fmla="*/ 0 h 470"/>
                  <a:gd name="T32" fmla="*/ 3155 w 3155"/>
                  <a:gd name="T33" fmla="*/ 470 h 4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55" h="470">
                    <a:moveTo>
                      <a:pt x="20" y="166"/>
                    </a:moveTo>
                    <a:lnTo>
                      <a:pt x="2875" y="355"/>
                    </a:lnTo>
                    <a:lnTo>
                      <a:pt x="2875" y="267"/>
                    </a:lnTo>
                    <a:lnTo>
                      <a:pt x="3149" y="0"/>
                    </a:lnTo>
                    <a:lnTo>
                      <a:pt x="3155" y="441"/>
                    </a:lnTo>
                    <a:lnTo>
                      <a:pt x="2991" y="470"/>
                    </a:lnTo>
                    <a:lnTo>
                      <a:pt x="194" y="310"/>
                    </a:lnTo>
                    <a:lnTo>
                      <a:pt x="0" y="202"/>
                    </a:lnTo>
                    <a:lnTo>
                      <a:pt x="20" y="166"/>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4" name="Freeform 37"/>
              <p:cNvSpPr/>
              <p:nvPr/>
            </p:nvSpPr>
            <p:spPr bwMode="auto">
              <a:xfrm>
                <a:off x="828" y="3757"/>
                <a:ext cx="63" cy="31"/>
              </a:xfrm>
              <a:custGeom>
                <a:avLst/>
                <a:gdLst>
                  <a:gd name="T0" fmla="*/ 0 w 188"/>
                  <a:gd name="T1" fmla="*/ 0 h 93"/>
                  <a:gd name="T2" fmla="*/ 0 w 188"/>
                  <a:gd name="T3" fmla="*/ 0 h 93"/>
                  <a:gd name="T4" fmla="*/ 0 w 188"/>
                  <a:gd name="T5" fmla="*/ 0 h 93"/>
                  <a:gd name="T6" fmla="*/ 0 w 188"/>
                  <a:gd name="T7" fmla="*/ 0 h 93"/>
                  <a:gd name="T8" fmla="*/ 0 w 188"/>
                  <a:gd name="T9" fmla="*/ 0 h 93"/>
                  <a:gd name="T10" fmla="*/ 0 w 188"/>
                  <a:gd name="T11" fmla="*/ 0 h 93"/>
                  <a:gd name="T12" fmla="*/ 0 60000 65536"/>
                  <a:gd name="T13" fmla="*/ 0 60000 65536"/>
                  <a:gd name="T14" fmla="*/ 0 60000 65536"/>
                  <a:gd name="T15" fmla="*/ 0 60000 65536"/>
                  <a:gd name="T16" fmla="*/ 0 60000 65536"/>
                  <a:gd name="T17" fmla="*/ 0 60000 65536"/>
                  <a:gd name="T18" fmla="*/ 0 w 188"/>
                  <a:gd name="T19" fmla="*/ 0 h 93"/>
                  <a:gd name="T20" fmla="*/ 188 w 188"/>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88" h="93">
                    <a:moveTo>
                      <a:pt x="98" y="0"/>
                    </a:moveTo>
                    <a:lnTo>
                      <a:pt x="4" y="47"/>
                    </a:lnTo>
                    <a:lnTo>
                      <a:pt x="0" y="90"/>
                    </a:lnTo>
                    <a:lnTo>
                      <a:pt x="188" y="93"/>
                    </a:lnTo>
                    <a:lnTo>
                      <a:pt x="98"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5" name="Freeform 38"/>
              <p:cNvSpPr/>
              <p:nvPr/>
            </p:nvSpPr>
            <p:spPr bwMode="auto">
              <a:xfrm>
                <a:off x="924" y="3762"/>
                <a:ext cx="60" cy="33"/>
              </a:xfrm>
              <a:custGeom>
                <a:avLst/>
                <a:gdLst>
                  <a:gd name="T0" fmla="*/ 0 w 182"/>
                  <a:gd name="T1" fmla="*/ 0 h 98"/>
                  <a:gd name="T2" fmla="*/ 0 w 182"/>
                  <a:gd name="T3" fmla="*/ 0 h 98"/>
                  <a:gd name="T4" fmla="*/ 0 w 182"/>
                  <a:gd name="T5" fmla="*/ 0 h 98"/>
                  <a:gd name="T6" fmla="*/ 0 w 182"/>
                  <a:gd name="T7" fmla="*/ 0 h 98"/>
                  <a:gd name="T8" fmla="*/ 0 w 182"/>
                  <a:gd name="T9" fmla="*/ 0 h 98"/>
                  <a:gd name="T10" fmla="*/ 0 w 182"/>
                  <a:gd name="T11" fmla="*/ 0 h 98"/>
                  <a:gd name="T12" fmla="*/ 0 60000 65536"/>
                  <a:gd name="T13" fmla="*/ 0 60000 65536"/>
                  <a:gd name="T14" fmla="*/ 0 60000 65536"/>
                  <a:gd name="T15" fmla="*/ 0 60000 65536"/>
                  <a:gd name="T16" fmla="*/ 0 60000 65536"/>
                  <a:gd name="T17" fmla="*/ 0 60000 65536"/>
                  <a:gd name="T18" fmla="*/ 0 w 182"/>
                  <a:gd name="T19" fmla="*/ 0 h 98"/>
                  <a:gd name="T20" fmla="*/ 182 w 182"/>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182" h="98">
                    <a:moveTo>
                      <a:pt x="83" y="0"/>
                    </a:moveTo>
                    <a:lnTo>
                      <a:pt x="0" y="40"/>
                    </a:lnTo>
                    <a:lnTo>
                      <a:pt x="7" y="95"/>
                    </a:lnTo>
                    <a:lnTo>
                      <a:pt x="182" y="98"/>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6" name="Freeform 39"/>
              <p:cNvSpPr/>
              <p:nvPr/>
            </p:nvSpPr>
            <p:spPr bwMode="auto">
              <a:xfrm>
                <a:off x="1033" y="3765"/>
                <a:ext cx="53" cy="37"/>
              </a:xfrm>
              <a:custGeom>
                <a:avLst/>
                <a:gdLst>
                  <a:gd name="T0" fmla="*/ 0 w 159"/>
                  <a:gd name="T1" fmla="*/ 0 h 111"/>
                  <a:gd name="T2" fmla="*/ 0 w 159"/>
                  <a:gd name="T3" fmla="*/ 0 h 111"/>
                  <a:gd name="T4" fmla="*/ 0 w 159"/>
                  <a:gd name="T5" fmla="*/ 0 h 111"/>
                  <a:gd name="T6" fmla="*/ 0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2"/>
                    </a:lnTo>
                    <a:lnTo>
                      <a:pt x="3" y="111"/>
                    </a:lnTo>
                    <a:lnTo>
                      <a:pt x="159" y="105"/>
                    </a:lnTo>
                    <a:lnTo>
                      <a:pt x="94"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7" name="Freeform 40"/>
              <p:cNvSpPr/>
              <p:nvPr/>
            </p:nvSpPr>
            <p:spPr bwMode="auto">
              <a:xfrm>
                <a:off x="1134" y="3770"/>
                <a:ext cx="43" cy="36"/>
              </a:xfrm>
              <a:custGeom>
                <a:avLst/>
                <a:gdLst>
                  <a:gd name="T0" fmla="*/ 0 w 130"/>
                  <a:gd name="T1" fmla="*/ 0 h 108"/>
                  <a:gd name="T2" fmla="*/ 0 w 130"/>
                  <a:gd name="T3" fmla="*/ 0 h 108"/>
                  <a:gd name="T4" fmla="*/ 0 w 130"/>
                  <a:gd name="T5" fmla="*/ 0 h 108"/>
                  <a:gd name="T6" fmla="*/ 0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3"/>
                    </a:lnTo>
                    <a:lnTo>
                      <a:pt x="32" y="108"/>
                    </a:lnTo>
                    <a:lnTo>
                      <a:pt x="130" y="93"/>
                    </a:lnTo>
                    <a:lnTo>
                      <a:pt x="75"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8" name="Freeform 41"/>
              <p:cNvSpPr/>
              <p:nvPr/>
            </p:nvSpPr>
            <p:spPr bwMode="auto">
              <a:xfrm>
                <a:off x="1243" y="3779"/>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9"/>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9" name="Freeform 42"/>
              <p:cNvSpPr/>
              <p:nvPr/>
            </p:nvSpPr>
            <p:spPr bwMode="auto">
              <a:xfrm>
                <a:off x="967" y="3801"/>
                <a:ext cx="62" cy="32"/>
              </a:xfrm>
              <a:custGeom>
                <a:avLst/>
                <a:gdLst>
                  <a:gd name="T0" fmla="*/ 0 w 188"/>
                  <a:gd name="T1" fmla="*/ 0 h 94"/>
                  <a:gd name="T2" fmla="*/ 0 w 188"/>
                  <a:gd name="T3" fmla="*/ 0 h 94"/>
                  <a:gd name="T4" fmla="*/ 0 w 188"/>
                  <a:gd name="T5" fmla="*/ 0 h 94"/>
                  <a:gd name="T6" fmla="*/ 0 w 188"/>
                  <a:gd name="T7" fmla="*/ 0 h 94"/>
                  <a:gd name="T8" fmla="*/ 0 w 188"/>
                  <a:gd name="T9" fmla="*/ 0 h 94"/>
                  <a:gd name="T10" fmla="*/ 0 w 188"/>
                  <a:gd name="T11" fmla="*/ 0 h 94"/>
                  <a:gd name="T12" fmla="*/ 0 60000 65536"/>
                  <a:gd name="T13" fmla="*/ 0 60000 65536"/>
                  <a:gd name="T14" fmla="*/ 0 60000 65536"/>
                  <a:gd name="T15" fmla="*/ 0 60000 65536"/>
                  <a:gd name="T16" fmla="*/ 0 60000 65536"/>
                  <a:gd name="T17" fmla="*/ 0 60000 65536"/>
                  <a:gd name="T18" fmla="*/ 0 w 188"/>
                  <a:gd name="T19" fmla="*/ 0 h 94"/>
                  <a:gd name="T20" fmla="*/ 188 w 18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188" h="94">
                    <a:moveTo>
                      <a:pt x="98" y="0"/>
                    </a:moveTo>
                    <a:lnTo>
                      <a:pt x="4" y="46"/>
                    </a:lnTo>
                    <a:lnTo>
                      <a:pt x="0" y="89"/>
                    </a:lnTo>
                    <a:lnTo>
                      <a:pt x="188" y="94"/>
                    </a:lnTo>
                    <a:lnTo>
                      <a:pt x="98"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0" name="Freeform 43"/>
              <p:cNvSpPr/>
              <p:nvPr/>
            </p:nvSpPr>
            <p:spPr bwMode="auto">
              <a:xfrm>
                <a:off x="1062" y="3807"/>
                <a:ext cx="61" cy="33"/>
              </a:xfrm>
              <a:custGeom>
                <a:avLst/>
                <a:gdLst>
                  <a:gd name="T0" fmla="*/ 0 w 182"/>
                  <a:gd name="T1" fmla="*/ 0 h 97"/>
                  <a:gd name="T2" fmla="*/ 0 w 182"/>
                  <a:gd name="T3" fmla="*/ 0 h 97"/>
                  <a:gd name="T4" fmla="*/ 0 w 182"/>
                  <a:gd name="T5" fmla="*/ 0 h 97"/>
                  <a:gd name="T6" fmla="*/ 0 w 182"/>
                  <a:gd name="T7" fmla="*/ 0 h 97"/>
                  <a:gd name="T8" fmla="*/ 0 w 182"/>
                  <a:gd name="T9" fmla="*/ 0 h 97"/>
                  <a:gd name="T10" fmla="*/ 0 w 182"/>
                  <a:gd name="T11" fmla="*/ 0 h 97"/>
                  <a:gd name="T12" fmla="*/ 0 60000 65536"/>
                  <a:gd name="T13" fmla="*/ 0 60000 65536"/>
                  <a:gd name="T14" fmla="*/ 0 60000 65536"/>
                  <a:gd name="T15" fmla="*/ 0 60000 65536"/>
                  <a:gd name="T16" fmla="*/ 0 60000 65536"/>
                  <a:gd name="T17" fmla="*/ 0 60000 65536"/>
                  <a:gd name="T18" fmla="*/ 0 w 182"/>
                  <a:gd name="T19" fmla="*/ 0 h 97"/>
                  <a:gd name="T20" fmla="*/ 182 w 182"/>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82" h="97">
                    <a:moveTo>
                      <a:pt x="83" y="0"/>
                    </a:moveTo>
                    <a:lnTo>
                      <a:pt x="0" y="39"/>
                    </a:lnTo>
                    <a:lnTo>
                      <a:pt x="7" y="94"/>
                    </a:lnTo>
                    <a:lnTo>
                      <a:pt x="182" y="97"/>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1" name="Freeform 44"/>
              <p:cNvSpPr/>
              <p:nvPr/>
            </p:nvSpPr>
            <p:spPr bwMode="auto">
              <a:xfrm>
                <a:off x="1171" y="3810"/>
                <a:ext cx="53" cy="37"/>
              </a:xfrm>
              <a:custGeom>
                <a:avLst/>
                <a:gdLst>
                  <a:gd name="T0" fmla="*/ 0 w 159"/>
                  <a:gd name="T1" fmla="*/ 0 h 111"/>
                  <a:gd name="T2" fmla="*/ 0 w 159"/>
                  <a:gd name="T3" fmla="*/ 0 h 111"/>
                  <a:gd name="T4" fmla="*/ 0 w 159"/>
                  <a:gd name="T5" fmla="*/ 0 h 111"/>
                  <a:gd name="T6" fmla="*/ 0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0"/>
                    </a:lnTo>
                    <a:lnTo>
                      <a:pt x="3" y="111"/>
                    </a:lnTo>
                    <a:lnTo>
                      <a:pt x="159" y="103"/>
                    </a:lnTo>
                    <a:lnTo>
                      <a:pt x="94"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2" name="Freeform 45"/>
              <p:cNvSpPr/>
              <p:nvPr/>
            </p:nvSpPr>
            <p:spPr bwMode="auto">
              <a:xfrm>
                <a:off x="1272" y="3814"/>
                <a:ext cx="43" cy="36"/>
              </a:xfrm>
              <a:custGeom>
                <a:avLst/>
                <a:gdLst>
                  <a:gd name="T0" fmla="*/ 0 w 130"/>
                  <a:gd name="T1" fmla="*/ 0 h 108"/>
                  <a:gd name="T2" fmla="*/ 0 w 130"/>
                  <a:gd name="T3" fmla="*/ 0 h 108"/>
                  <a:gd name="T4" fmla="*/ 0 w 130"/>
                  <a:gd name="T5" fmla="*/ 0 h 108"/>
                  <a:gd name="T6" fmla="*/ 0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4"/>
                    </a:lnTo>
                    <a:lnTo>
                      <a:pt x="32" y="108"/>
                    </a:lnTo>
                    <a:lnTo>
                      <a:pt x="130" y="95"/>
                    </a:lnTo>
                    <a:lnTo>
                      <a:pt x="75"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3" name="Freeform 46"/>
              <p:cNvSpPr/>
              <p:nvPr/>
            </p:nvSpPr>
            <p:spPr bwMode="auto">
              <a:xfrm>
                <a:off x="1381" y="3824"/>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7"/>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4" name="Freeform 47"/>
              <p:cNvSpPr/>
              <p:nvPr/>
            </p:nvSpPr>
            <p:spPr bwMode="auto">
              <a:xfrm>
                <a:off x="652" y="3823"/>
                <a:ext cx="72" cy="36"/>
              </a:xfrm>
              <a:custGeom>
                <a:avLst/>
                <a:gdLst>
                  <a:gd name="T0" fmla="*/ 0 w 216"/>
                  <a:gd name="T1" fmla="*/ 0 h 108"/>
                  <a:gd name="T2" fmla="*/ 0 w 216"/>
                  <a:gd name="T3" fmla="*/ 0 h 108"/>
                  <a:gd name="T4" fmla="*/ 0 w 216"/>
                  <a:gd name="T5" fmla="*/ 0 h 108"/>
                  <a:gd name="T6" fmla="*/ 0 w 216"/>
                  <a:gd name="T7" fmla="*/ 0 h 108"/>
                  <a:gd name="T8" fmla="*/ 0 w 216"/>
                  <a:gd name="T9" fmla="*/ 0 h 108"/>
                  <a:gd name="T10" fmla="*/ 0 w 216"/>
                  <a:gd name="T11" fmla="*/ 0 h 108"/>
                  <a:gd name="T12" fmla="*/ 0 60000 65536"/>
                  <a:gd name="T13" fmla="*/ 0 60000 65536"/>
                  <a:gd name="T14" fmla="*/ 0 60000 65536"/>
                  <a:gd name="T15" fmla="*/ 0 60000 65536"/>
                  <a:gd name="T16" fmla="*/ 0 60000 65536"/>
                  <a:gd name="T17" fmla="*/ 0 60000 65536"/>
                  <a:gd name="T18" fmla="*/ 0 w 216"/>
                  <a:gd name="T19" fmla="*/ 0 h 108"/>
                  <a:gd name="T20" fmla="*/ 216 w 216"/>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16" h="108">
                    <a:moveTo>
                      <a:pt x="113" y="0"/>
                    </a:moveTo>
                    <a:lnTo>
                      <a:pt x="5" y="53"/>
                    </a:lnTo>
                    <a:lnTo>
                      <a:pt x="0" y="103"/>
                    </a:lnTo>
                    <a:lnTo>
                      <a:pt x="216" y="108"/>
                    </a:lnTo>
                    <a:lnTo>
                      <a:pt x="113"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5" name="Freeform 48"/>
              <p:cNvSpPr/>
              <p:nvPr/>
            </p:nvSpPr>
            <p:spPr bwMode="auto">
              <a:xfrm>
                <a:off x="762" y="3830"/>
                <a:ext cx="71" cy="38"/>
              </a:xfrm>
              <a:custGeom>
                <a:avLst/>
                <a:gdLst>
                  <a:gd name="T0" fmla="*/ 0 w 212"/>
                  <a:gd name="T1" fmla="*/ 0 h 113"/>
                  <a:gd name="T2" fmla="*/ 0 w 212"/>
                  <a:gd name="T3" fmla="*/ 0 h 113"/>
                  <a:gd name="T4" fmla="*/ 0 w 212"/>
                  <a:gd name="T5" fmla="*/ 0 h 113"/>
                  <a:gd name="T6" fmla="*/ 0 w 212"/>
                  <a:gd name="T7" fmla="*/ 0 h 113"/>
                  <a:gd name="T8" fmla="*/ 0 w 212"/>
                  <a:gd name="T9" fmla="*/ 0 h 113"/>
                  <a:gd name="T10" fmla="*/ 0 w 212"/>
                  <a:gd name="T11" fmla="*/ 0 h 113"/>
                  <a:gd name="T12" fmla="*/ 0 60000 65536"/>
                  <a:gd name="T13" fmla="*/ 0 60000 65536"/>
                  <a:gd name="T14" fmla="*/ 0 60000 65536"/>
                  <a:gd name="T15" fmla="*/ 0 60000 65536"/>
                  <a:gd name="T16" fmla="*/ 0 60000 65536"/>
                  <a:gd name="T17" fmla="*/ 0 60000 65536"/>
                  <a:gd name="T18" fmla="*/ 0 w 212"/>
                  <a:gd name="T19" fmla="*/ 0 h 113"/>
                  <a:gd name="T20" fmla="*/ 212 w 212"/>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212" h="113">
                    <a:moveTo>
                      <a:pt x="95" y="0"/>
                    </a:moveTo>
                    <a:lnTo>
                      <a:pt x="0" y="46"/>
                    </a:lnTo>
                    <a:lnTo>
                      <a:pt x="9" y="109"/>
                    </a:lnTo>
                    <a:lnTo>
                      <a:pt x="212" y="113"/>
                    </a:lnTo>
                    <a:lnTo>
                      <a:pt x="95"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6" name="Freeform 49"/>
              <p:cNvSpPr/>
              <p:nvPr/>
            </p:nvSpPr>
            <p:spPr bwMode="auto">
              <a:xfrm>
                <a:off x="888" y="3833"/>
                <a:ext cx="61" cy="43"/>
              </a:xfrm>
              <a:custGeom>
                <a:avLst/>
                <a:gdLst>
                  <a:gd name="T0" fmla="*/ 0 w 184"/>
                  <a:gd name="T1" fmla="*/ 0 h 128"/>
                  <a:gd name="T2" fmla="*/ 0 w 184"/>
                  <a:gd name="T3" fmla="*/ 0 h 128"/>
                  <a:gd name="T4" fmla="*/ 0 w 184"/>
                  <a:gd name="T5" fmla="*/ 0 h 128"/>
                  <a:gd name="T6" fmla="*/ 0 w 184"/>
                  <a:gd name="T7" fmla="*/ 0 h 128"/>
                  <a:gd name="T8" fmla="*/ 0 w 184"/>
                  <a:gd name="T9" fmla="*/ 0 h 128"/>
                  <a:gd name="T10" fmla="*/ 0 w 184"/>
                  <a:gd name="T11" fmla="*/ 0 h 128"/>
                  <a:gd name="T12" fmla="*/ 0 60000 65536"/>
                  <a:gd name="T13" fmla="*/ 0 60000 65536"/>
                  <a:gd name="T14" fmla="*/ 0 60000 65536"/>
                  <a:gd name="T15" fmla="*/ 0 60000 65536"/>
                  <a:gd name="T16" fmla="*/ 0 60000 65536"/>
                  <a:gd name="T17" fmla="*/ 0 60000 65536"/>
                  <a:gd name="T18" fmla="*/ 0 w 184"/>
                  <a:gd name="T19" fmla="*/ 0 h 128"/>
                  <a:gd name="T20" fmla="*/ 184 w 18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84" h="128">
                    <a:moveTo>
                      <a:pt x="110" y="0"/>
                    </a:moveTo>
                    <a:lnTo>
                      <a:pt x="0" y="70"/>
                    </a:lnTo>
                    <a:lnTo>
                      <a:pt x="5" y="128"/>
                    </a:lnTo>
                    <a:lnTo>
                      <a:pt x="184" y="120"/>
                    </a:lnTo>
                    <a:lnTo>
                      <a:pt x="110"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7" name="Freeform 50"/>
              <p:cNvSpPr/>
              <p:nvPr/>
            </p:nvSpPr>
            <p:spPr bwMode="auto">
              <a:xfrm>
                <a:off x="1005" y="3838"/>
                <a:ext cx="50" cy="42"/>
              </a:xfrm>
              <a:custGeom>
                <a:avLst/>
                <a:gdLst>
                  <a:gd name="T0" fmla="*/ 0 w 151"/>
                  <a:gd name="T1" fmla="*/ 0 h 126"/>
                  <a:gd name="T2" fmla="*/ 0 w 151"/>
                  <a:gd name="T3" fmla="*/ 0 h 126"/>
                  <a:gd name="T4" fmla="*/ 0 w 151"/>
                  <a:gd name="T5" fmla="*/ 0 h 126"/>
                  <a:gd name="T6" fmla="*/ 0 w 151"/>
                  <a:gd name="T7" fmla="*/ 0 h 126"/>
                  <a:gd name="T8" fmla="*/ 0 w 151"/>
                  <a:gd name="T9" fmla="*/ 0 h 126"/>
                  <a:gd name="T10" fmla="*/ 0 w 151"/>
                  <a:gd name="T11" fmla="*/ 0 h 126"/>
                  <a:gd name="T12" fmla="*/ 0 60000 65536"/>
                  <a:gd name="T13" fmla="*/ 0 60000 65536"/>
                  <a:gd name="T14" fmla="*/ 0 60000 65536"/>
                  <a:gd name="T15" fmla="*/ 0 60000 65536"/>
                  <a:gd name="T16" fmla="*/ 0 60000 65536"/>
                  <a:gd name="T17" fmla="*/ 0 60000 65536"/>
                  <a:gd name="T18" fmla="*/ 0 w 151"/>
                  <a:gd name="T19" fmla="*/ 0 h 126"/>
                  <a:gd name="T20" fmla="*/ 151 w 151"/>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51" h="126">
                    <a:moveTo>
                      <a:pt x="89" y="0"/>
                    </a:moveTo>
                    <a:lnTo>
                      <a:pt x="0" y="51"/>
                    </a:lnTo>
                    <a:lnTo>
                      <a:pt x="38" y="126"/>
                    </a:lnTo>
                    <a:lnTo>
                      <a:pt x="151" y="110"/>
                    </a:lnTo>
                    <a:lnTo>
                      <a:pt x="89"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8" name="Freeform 51"/>
              <p:cNvSpPr/>
              <p:nvPr/>
            </p:nvSpPr>
            <p:spPr bwMode="auto">
              <a:xfrm>
                <a:off x="1131" y="3849"/>
                <a:ext cx="46" cy="33"/>
              </a:xfrm>
              <a:custGeom>
                <a:avLst/>
                <a:gdLst>
                  <a:gd name="T0" fmla="*/ 0 w 138"/>
                  <a:gd name="T1" fmla="*/ 0 h 97"/>
                  <a:gd name="T2" fmla="*/ 0 w 138"/>
                  <a:gd name="T3" fmla="*/ 0 h 97"/>
                  <a:gd name="T4" fmla="*/ 0 w 138"/>
                  <a:gd name="T5" fmla="*/ 0 h 97"/>
                  <a:gd name="T6" fmla="*/ 0 w 138"/>
                  <a:gd name="T7" fmla="*/ 0 h 97"/>
                  <a:gd name="T8" fmla="*/ 0 w 138"/>
                  <a:gd name="T9" fmla="*/ 0 h 97"/>
                  <a:gd name="T10" fmla="*/ 0 w 138"/>
                  <a:gd name="T11" fmla="*/ 0 h 97"/>
                  <a:gd name="T12" fmla="*/ 0 60000 65536"/>
                  <a:gd name="T13" fmla="*/ 0 60000 65536"/>
                  <a:gd name="T14" fmla="*/ 0 60000 65536"/>
                  <a:gd name="T15" fmla="*/ 0 60000 65536"/>
                  <a:gd name="T16" fmla="*/ 0 60000 65536"/>
                  <a:gd name="T17" fmla="*/ 0 60000 65536"/>
                  <a:gd name="T18" fmla="*/ 0 w 138"/>
                  <a:gd name="T19" fmla="*/ 0 h 97"/>
                  <a:gd name="T20" fmla="*/ 138 w 138"/>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38" h="97">
                    <a:moveTo>
                      <a:pt x="97" y="0"/>
                    </a:moveTo>
                    <a:lnTo>
                      <a:pt x="0" y="30"/>
                    </a:lnTo>
                    <a:lnTo>
                      <a:pt x="55" y="97"/>
                    </a:lnTo>
                    <a:lnTo>
                      <a:pt x="138" y="67"/>
                    </a:lnTo>
                    <a:lnTo>
                      <a:pt x="97" y="0"/>
                    </a:lnTo>
                    <a:close/>
                  </a:path>
                </a:pathLst>
              </a:custGeom>
              <a:solidFill>
                <a:srgbClr val="D1BA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9" name="Freeform 52"/>
              <p:cNvSpPr/>
              <p:nvPr/>
            </p:nvSpPr>
            <p:spPr bwMode="auto">
              <a:xfrm>
                <a:off x="758" y="3054"/>
                <a:ext cx="89" cy="99"/>
              </a:xfrm>
              <a:custGeom>
                <a:avLst/>
                <a:gdLst>
                  <a:gd name="T0" fmla="*/ 0 w 267"/>
                  <a:gd name="T1" fmla="*/ 0 h 295"/>
                  <a:gd name="T2" fmla="*/ 0 w 267"/>
                  <a:gd name="T3" fmla="*/ 0 h 295"/>
                  <a:gd name="T4" fmla="*/ 0 w 267"/>
                  <a:gd name="T5" fmla="*/ 0 h 295"/>
                  <a:gd name="T6" fmla="*/ 0 w 267"/>
                  <a:gd name="T7" fmla="*/ 0 h 295"/>
                  <a:gd name="T8" fmla="*/ 0 w 267"/>
                  <a:gd name="T9" fmla="*/ 0 h 295"/>
                  <a:gd name="T10" fmla="*/ 0 w 267"/>
                  <a:gd name="T11" fmla="*/ 0 h 295"/>
                  <a:gd name="T12" fmla="*/ 0 w 267"/>
                  <a:gd name="T13" fmla="*/ 0 h 295"/>
                  <a:gd name="T14" fmla="*/ 0 60000 65536"/>
                  <a:gd name="T15" fmla="*/ 0 60000 65536"/>
                  <a:gd name="T16" fmla="*/ 0 60000 65536"/>
                  <a:gd name="T17" fmla="*/ 0 60000 65536"/>
                  <a:gd name="T18" fmla="*/ 0 60000 65536"/>
                  <a:gd name="T19" fmla="*/ 0 60000 65536"/>
                  <a:gd name="T20" fmla="*/ 0 60000 65536"/>
                  <a:gd name="T21" fmla="*/ 0 w 267"/>
                  <a:gd name="T22" fmla="*/ 0 h 295"/>
                  <a:gd name="T23" fmla="*/ 267 w 267"/>
                  <a:gd name="T24" fmla="*/ 295 h 2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295">
                    <a:moveTo>
                      <a:pt x="29" y="295"/>
                    </a:moveTo>
                    <a:lnTo>
                      <a:pt x="0" y="64"/>
                    </a:lnTo>
                    <a:lnTo>
                      <a:pt x="151" y="0"/>
                    </a:lnTo>
                    <a:lnTo>
                      <a:pt x="267" y="0"/>
                    </a:lnTo>
                    <a:lnTo>
                      <a:pt x="123" y="93"/>
                    </a:lnTo>
                    <a:lnTo>
                      <a:pt x="29" y="295"/>
                    </a:lnTo>
                    <a:close/>
                  </a:path>
                </a:pathLst>
              </a:custGeom>
              <a:solidFill>
                <a:srgbClr val="75C2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0" name="Freeform 53"/>
              <p:cNvSpPr/>
              <p:nvPr/>
            </p:nvSpPr>
            <p:spPr bwMode="auto">
              <a:xfrm>
                <a:off x="1267" y="3044"/>
                <a:ext cx="108" cy="128"/>
              </a:xfrm>
              <a:custGeom>
                <a:avLst/>
                <a:gdLst>
                  <a:gd name="T0" fmla="*/ 0 w 324"/>
                  <a:gd name="T1" fmla="*/ 0 h 383"/>
                  <a:gd name="T2" fmla="*/ 0 w 324"/>
                  <a:gd name="T3" fmla="*/ 0 h 383"/>
                  <a:gd name="T4" fmla="*/ 0 w 324"/>
                  <a:gd name="T5" fmla="*/ 0 h 383"/>
                  <a:gd name="T6" fmla="*/ 0 w 324"/>
                  <a:gd name="T7" fmla="*/ 0 h 383"/>
                  <a:gd name="T8" fmla="*/ 0 w 324"/>
                  <a:gd name="T9" fmla="*/ 0 h 383"/>
                  <a:gd name="T10" fmla="*/ 0 w 324"/>
                  <a:gd name="T11" fmla="*/ 0 h 383"/>
                  <a:gd name="T12" fmla="*/ 0 w 324"/>
                  <a:gd name="T13" fmla="*/ 0 h 383"/>
                  <a:gd name="T14" fmla="*/ 0 60000 65536"/>
                  <a:gd name="T15" fmla="*/ 0 60000 65536"/>
                  <a:gd name="T16" fmla="*/ 0 60000 65536"/>
                  <a:gd name="T17" fmla="*/ 0 60000 65536"/>
                  <a:gd name="T18" fmla="*/ 0 60000 65536"/>
                  <a:gd name="T19" fmla="*/ 0 60000 65536"/>
                  <a:gd name="T20" fmla="*/ 0 60000 65536"/>
                  <a:gd name="T21" fmla="*/ 0 w 324"/>
                  <a:gd name="T22" fmla="*/ 0 h 383"/>
                  <a:gd name="T23" fmla="*/ 324 w 324"/>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83">
                    <a:moveTo>
                      <a:pt x="0" y="0"/>
                    </a:moveTo>
                    <a:lnTo>
                      <a:pt x="237" y="45"/>
                    </a:lnTo>
                    <a:lnTo>
                      <a:pt x="324" y="101"/>
                    </a:lnTo>
                    <a:lnTo>
                      <a:pt x="244" y="383"/>
                    </a:lnTo>
                    <a:lnTo>
                      <a:pt x="151" y="138"/>
                    </a:lnTo>
                    <a:lnTo>
                      <a:pt x="0" y="0"/>
                    </a:lnTo>
                    <a:close/>
                  </a:path>
                </a:pathLst>
              </a:custGeom>
              <a:solidFill>
                <a:srgbClr val="75C2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1" name="Freeform 54"/>
              <p:cNvSpPr/>
              <p:nvPr/>
            </p:nvSpPr>
            <p:spPr bwMode="auto">
              <a:xfrm>
                <a:off x="820" y="3278"/>
                <a:ext cx="490" cy="315"/>
              </a:xfrm>
              <a:custGeom>
                <a:avLst/>
                <a:gdLst>
                  <a:gd name="T0" fmla="*/ 0 w 1471"/>
                  <a:gd name="T1" fmla="*/ 0 h 944"/>
                  <a:gd name="T2" fmla="*/ 0 w 1471"/>
                  <a:gd name="T3" fmla="*/ 0 h 944"/>
                  <a:gd name="T4" fmla="*/ 0 w 1471"/>
                  <a:gd name="T5" fmla="*/ 0 h 944"/>
                  <a:gd name="T6" fmla="*/ 0 w 1471"/>
                  <a:gd name="T7" fmla="*/ 0 h 944"/>
                  <a:gd name="T8" fmla="*/ 0 w 1471"/>
                  <a:gd name="T9" fmla="*/ 0 h 944"/>
                  <a:gd name="T10" fmla="*/ 0 w 1471"/>
                  <a:gd name="T11" fmla="*/ 0 h 944"/>
                  <a:gd name="T12" fmla="*/ 0 w 1471"/>
                  <a:gd name="T13" fmla="*/ 0 h 944"/>
                  <a:gd name="T14" fmla="*/ 0 w 1471"/>
                  <a:gd name="T15" fmla="*/ 0 h 944"/>
                  <a:gd name="T16" fmla="*/ 0 w 1471"/>
                  <a:gd name="T17" fmla="*/ 0 h 944"/>
                  <a:gd name="T18" fmla="*/ 0 w 1471"/>
                  <a:gd name="T19" fmla="*/ 0 h 944"/>
                  <a:gd name="T20" fmla="*/ 0 w 1471"/>
                  <a:gd name="T21" fmla="*/ 0 h 944"/>
                  <a:gd name="T22" fmla="*/ 0 w 1471"/>
                  <a:gd name="T23" fmla="*/ 0 h 944"/>
                  <a:gd name="T24" fmla="*/ 0 w 1471"/>
                  <a:gd name="T25" fmla="*/ 0 h 944"/>
                  <a:gd name="T26" fmla="*/ 0 w 1471"/>
                  <a:gd name="T27" fmla="*/ 0 h 944"/>
                  <a:gd name="T28" fmla="*/ 0 w 1471"/>
                  <a:gd name="T29" fmla="*/ 0 h 944"/>
                  <a:gd name="T30" fmla="*/ 0 w 1471"/>
                  <a:gd name="T31" fmla="*/ 0 h 944"/>
                  <a:gd name="T32" fmla="*/ 0 w 1471"/>
                  <a:gd name="T33" fmla="*/ 0 h 944"/>
                  <a:gd name="T34" fmla="*/ 0 w 1471"/>
                  <a:gd name="T35" fmla="*/ 0 h 944"/>
                  <a:gd name="T36" fmla="*/ 0 w 1471"/>
                  <a:gd name="T37" fmla="*/ 0 h 944"/>
                  <a:gd name="T38" fmla="*/ 0 w 1471"/>
                  <a:gd name="T39" fmla="*/ 0 h 944"/>
                  <a:gd name="T40" fmla="*/ 0 w 1471"/>
                  <a:gd name="T41" fmla="*/ 0 h 944"/>
                  <a:gd name="T42" fmla="*/ 0 w 1471"/>
                  <a:gd name="T43" fmla="*/ 0 h 944"/>
                  <a:gd name="T44" fmla="*/ 0 w 1471"/>
                  <a:gd name="T45" fmla="*/ 0 h 944"/>
                  <a:gd name="T46" fmla="*/ 0 w 1471"/>
                  <a:gd name="T47" fmla="*/ 0 h 944"/>
                  <a:gd name="T48" fmla="*/ 0 w 1471"/>
                  <a:gd name="T49" fmla="*/ 0 h 944"/>
                  <a:gd name="T50" fmla="*/ 0 w 1471"/>
                  <a:gd name="T51" fmla="*/ 0 h 944"/>
                  <a:gd name="T52" fmla="*/ 0 w 1471"/>
                  <a:gd name="T53" fmla="*/ 0 h 944"/>
                  <a:gd name="T54" fmla="*/ 0 w 1471"/>
                  <a:gd name="T55" fmla="*/ 0 h 944"/>
                  <a:gd name="T56" fmla="*/ 0 w 1471"/>
                  <a:gd name="T57" fmla="*/ 0 h 944"/>
                  <a:gd name="T58" fmla="*/ 0 w 1471"/>
                  <a:gd name="T59" fmla="*/ 0 h 944"/>
                  <a:gd name="T60" fmla="*/ 0 w 1471"/>
                  <a:gd name="T61" fmla="*/ 0 h 944"/>
                  <a:gd name="T62" fmla="*/ 0 w 1471"/>
                  <a:gd name="T63" fmla="*/ 0 h 944"/>
                  <a:gd name="T64" fmla="*/ 0 w 1471"/>
                  <a:gd name="T65" fmla="*/ 0 h 9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1"/>
                  <a:gd name="T100" fmla="*/ 0 h 944"/>
                  <a:gd name="T101" fmla="*/ 1471 w 1471"/>
                  <a:gd name="T102" fmla="*/ 944 h 9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1" h="944">
                    <a:moveTo>
                      <a:pt x="231" y="569"/>
                    </a:moveTo>
                    <a:lnTo>
                      <a:pt x="303" y="677"/>
                    </a:lnTo>
                    <a:lnTo>
                      <a:pt x="311" y="757"/>
                    </a:lnTo>
                    <a:lnTo>
                      <a:pt x="238" y="778"/>
                    </a:lnTo>
                    <a:lnTo>
                      <a:pt x="0" y="713"/>
                    </a:lnTo>
                    <a:lnTo>
                      <a:pt x="137" y="828"/>
                    </a:lnTo>
                    <a:lnTo>
                      <a:pt x="505" y="944"/>
                    </a:lnTo>
                    <a:lnTo>
                      <a:pt x="1071" y="914"/>
                    </a:lnTo>
                    <a:lnTo>
                      <a:pt x="1276" y="822"/>
                    </a:lnTo>
                    <a:lnTo>
                      <a:pt x="1384" y="656"/>
                    </a:lnTo>
                    <a:lnTo>
                      <a:pt x="1442" y="403"/>
                    </a:lnTo>
                    <a:lnTo>
                      <a:pt x="1414" y="222"/>
                    </a:lnTo>
                    <a:lnTo>
                      <a:pt x="1471" y="0"/>
                    </a:lnTo>
                    <a:lnTo>
                      <a:pt x="1348" y="194"/>
                    </a:lnTo>
                    <a:lnTo>
                      <a:pt x="1298" y="222"/>
                    </a:lnTo>
                    <a:lnTo>
                      <a:pt x="1341" y="375"/>
                    </a:lnTo>
                    <a:lnTo>
                      <a:pt x="1348" y="496"/>
                    </a:lnTo>
                    <a:lnTo>
                      <a:pt x="1246" y="533"/>
                    </a:lnTo>
                    <a:lnTo>
                      <a:pt x="1167" y="705"/>
                    </a:lnTo>
                    <a:lnTo>
                      <a:pt x="1089" y="793"/>
                    </a:lnTo>
                    <a:lnTo>
                      <a:pt x="973" y="793"/>
                    </a:lnTo>
                    <a:lnTo>
                      <a:pt x="787" y="699"/>
                    </a:lnTo>
                    <a:lnTo>
                      <a:pt x="721" y="757"/>
                    </a:lnTo>
                    <a:lnTo>
                      <a:pt x="598" y="720"/>
                    </a:lnTo>
                    <a:lnTo>
                      <a:pt x="462" y="770"/>
                    </a:lnTo>
                    <a:lnTo>
                      <a:pt x="419" y="699"/>
                    </a:lnTo>
                    <a:lnTo>
                      <a:pt x="490" y="612"/>
                    </a:lnTo>
                    <a:lnTo>
                      <a:pt x="792" y="576"/>
                    </a:lnTo>
                    <a:lnTo>
                      <a:pt x="621" y="539"/>
                    </a:lnTo>
                    <a:lnTo>
                      <a:pt x="361" y="591"/>
                    </a:lnTo>
                    <a:lnTo>
                      <a:pt x="303" y="548"/>
                    </a:lnTo>
                    <a:lnTo>
                      <a:pt x="231" y="569"/>
                    </a:lnTo>
                    <a:close/>
                  </a:path>
                </a:pathLst>
              </a:custGeom>
              <a:solidFill>
                <a:srgbClr val="9ED4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2" name="Freeform 55"/>
              <p:cNvSpPr/>
              <p:nvPr/>
            </p:nvSpPr>
            <p:spPr bwMode="auto">
              <a:xfrm>
                <a:off x="904" y="3400"/>
                <a:ext cx="341" cy="61"/>
              </a:xfrm>
              <a:custGeom>
                <a:avLst/>
                <a:gdLst>
                  <a:gd name="T0" fmla="*/ 0 w 1023"/>
                  <a:gd name="T1" fmla="*/ 0 h 182"/>
                  <a:gd name="T2" fmla="*/ 0 w 1023"/>
                  <a:gd name="T3" fmla="*/ 0 h 182"/>
                  <a:gd name="T4" fmla="*/ 0 w 1023"/>
                  <a:gd name="T5" fmla="*/ 0 h 182"/>
                  <a:gd name="T6" fmla="*/ 0 w 1023"/>
                  <a:gd name="T7" fmla="*/ 0 h 182"/>
                  <a:gd name="T8" fmla="*/ 0 w 1023"/>
                  <a:gd name="T9" fmla="*/ 0 h 182"/>
                  <a:gd name="T10" fmla="*/ 0 w 1023"/>
                  <a:gd name="T11" fmla="*/ 0 h 182"/>
                  <a:gd name="T12" fmla="*/ 0 w 1023"/>
                  <a:gd name="T13" fmla="*/ 0 h 182"/>
                  <a:gd name="T14" fmla="*/ 0 w 1023"/>
                  <a:gd name="T15" fmla="*/ 0 h 182"/>
                  <a:gd name="T16" fmla="*/ 0 w 1023"/>
                  <a:gd name="T17" fmla="*/ 0 h 182"/>
                  <a:gd name="T18" fmla="*/ 0 w 1023"/>
                  <a:gd name="T19" fmla="*/ 0 h 182"/>
                  <a:gd name="T20" fmla="*/ 0 w 1023"/>
                  <a:gd name="T21" fmla="*/ 0 h 182"/>
                  <a:gd name="T22" fmla="*/ 0 w 1023"/>
                  <a:gd name="T23" fmla="*/ 0 h 182"/>
                  <a:gd name="T24" fmla="*/ 0 w 1023"/>
                  <a:gd name="T25" fmla="*/ 0 h 182"/>
                  <a:gd name="T26" fmla="*/ 0 w 1023"/>
                  <a:gd name="T27" fmla="*/ 0 h 1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3"/>
                  <a:gd name="T43" fmla="*/ 0 h 182"/>
                  <a:gd name="T44" fmla="*/ 1023 w 1023"/>
                  <a:gd name="T45" fmla="*/ 182 h 1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3" h="182">
                    <a:moveTo>
                      <a:pt x="0" y="138"/>
                    </a:moveTo>
                    <a:lnTo>
                      <a:pt x="265" y="0"/>
                    </a:lnTo>
                    <a:lnTo>
                      <a:pt x="497" y="0"/>
                    </a:lnTo>
                    <a:lnTo>
                      <a:pt x="713" y="52"/>
                    </a:lnTo>
                    <a:lnTo>
                      <a:pt x="806" y="80"/>
                    </a:lnTo>
                    <a:lnTo>
                      <a:pt x="957" y="29"/>
                    </a:lnTo>
                    <a:lnTo>
                      <a:pt x="1023" y="65"/>
                    </a:lnTo>
                    <a:lnTo>
                      <a:pt x="914" y="80"/>
                    </a:lnTo>
                    <a:lnTo>
                      <a:pt x="829" y="160"/>
                    </a:lnTo>
                    <a:lnTo>
                      <a:pt x="612" y="102"/>
                    </a:lnTo>
                    <a:lnTo>
                      <a:pt x="209" y="123"/>
                    </a:lnTo>
                    <a:lnTo>
                      <a:pt x="28" y="182"/>
                    </a:lnTo>
                    <a:lnTo>
                      <a:pt x="0" y="138"/>
                    </a:lnTo>
                    <a:close/>
                  </a:path>
                </a:pathLst>
              </a:custGeom>
              <a:solidFill>
                <a:srgbClr val="9ED4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3" name="Freeform 56"/>
              <p:cNvSpPr/>
              <p:nvPr/>
            </p:nvSpPr>
            <p:spPr bwMode="auto">
              <a:xfrm>
                <a:off x="872" y="3127"/>
                <a:ext cx="64" cy="64"/>
              </a:xfrm>
              <a:custGeom>
                <a:avLst/>
                <a:gdLst>
                  <a:gd name="T0" fmla="*/ 0 w 194"/>
                  <a:gd name="T1" fmla="*/ 0 h 192"/>
                  <a:gd name="T2" fmla="*/ 0 w 194"/>
                  <a:gd name="T3" fmla="*/ 0 h 192"/>
                  <a:gd name="T4" fmla="*/ 0 w 194"/>
                  <a:gd name="T5" fmla="*/ 0 h 192"/>
                  <a:gd name="T6" fmla="*/ 0 w 194"/>
                  <a:gd name="T7" fmla="*/ 0 h 192"/>
                  <a:gd name="T8" fmla="*/ 0 w 194"/>
                  <a:gd name="T9" fmla="*/ 0 h 192"/>
                  <a:gd name="T10" fmla="*/ 0 w 194"/>
                  <a:gd name="T11" fmla="*/ 0 h 192"/>
                  <a:gd name="T12" fmla="*/ 0 w 194"/>
                  <a:gd name="T13" fmla="*/ 0 h 192"/>
                  <a:gd name="T14" fmla="*/ 0 w 194"/>
                  <a:gd name="T15" fmla="*/ 0 h 192"/>
                  <a:gd name="T16" fmla="*/ 0 w 194"/>
                  <a:gd name="T17" fmla="*/ 0 h 192"/>
                  <a:gd name="T18" fmla="*/ 0 w 194"/>
                  <a:gd name="T19" fmla="*/ 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92"/>
                  <a:gd name="T32" fmla="*/ 194 w 19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92">
                    <a:moveTo>
                      <a:pt x="86" y="0"/>
                    </a:moveTo>
                    <a:lnTo>
                      <a:pt x="177" y="83"/>
                    </a:lnTo>
                    <a:lnTo>
                      <a:pt x="194" y="149"/>
                    </a:lnTo>
                    <a:lnTo>
                      <a:pt x="65" y="174"/>
                    </a:lnTo>
                    <a:lnTo>
                      <a:pt x="0" y="192"/>
                    </a:lnTo>
                    <a:lnTo>
                      <a:pt x="43" y="141"/>
                    </a:lnTo>
                    <a:lnTo>
                      <a:pt x="98" y="101"/>
                    </a:lnTo>
                    <a:lnTo>
                      <a:pt x="55" y="70"/>
                    </a:lnTo>
                    <a:lnTo>
                      <a:pt x="86" y="0"/>
                    </a:lnTo>
                    <a:close/>
                  </a:path>
                </a:pathLst>
              </a:custGeom>
              <a:solidFill>
                <a:srgbClr val="B2E3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4" name="Freeform 57"/>
              <p:cNvSpPr/>
              <p:nvPr/>
            </p:nvSpPr>
            <p:spPr bwMode="auto">
              <a:xfrm>
                <a:off x="1196" y="3120"/>
                <a:ext cx="63" cy="87"/>
              </a:xfrm>
              <a:custGeom>
                <a:avLst/>
                <a:gdLst>
                  <a:gd name="T0" fmla="*/ 0 w 187"/>
                  <a:gd name="T1" fmla="*/ 0 h 261"/>
                  <a:gd name="T2" fmla="*/ 0 w 187"/>
                  <a:gd name="T3" fmla="*/ 0 h 261"/>
                  <a:gd name="T4" fmla="*/ 0 w 187"/>
                  <a:gd name="T5" fmla="*/ 0 h 261"/>
                  <a:gd name="T6" fmla="*/ 0 w 187"/>
                  <a:gd name="T7" fmla="*/ 0 h 261"/>
                  <a:gd name="T8" fmla="*/ 0 w 187"/>
                  <a:gd name="T9" fmla="*/ 0 h 261"/>
                  <a:gd name="T10" fmla="*/ 0 w 187"/>
                  <a:gd name="T11" fmla="*/ 0 h 261"/>
                  <a:gd name="T12" fmla="*/ 0 w 187"/>
                  <a:gd name="T13" fmla="*/ 0 h 261"/>
                  <a:gd name="T14" fmla="*/ 0 w 187"/>
                  <a:gd name="T15" fmla="*/ 0 h 261"/>
                  <a:gd name="T16" fmla="*/ 0 w 187"/>
                  <a:gd name="T17" fmla="*/ 0 h 261"/>
                  <a:gd name="T18" fmla="*/ 0 w 187"/>
                  <a:gd name="T19" fmla="*/ 0 h 261"/>
                  <a:gd name="T20" fmla="*/ 0 w 187"/>
                  <a:gd name="T21" fmla="*/ 0 h 261"/>
                  <a:gd name="T22" fmla="*/ 0 w 187"/>
                  <a:gd name="T23" fmla="*/ 0 h 2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7"/>
                  <a:gd name="T37" fmla="*/ 0 h 261"/>
                  <a:gd name="T38" fmla="*/ 187 w 187"/>
                  <a:gd name="T39" fmla="*/ 261 h 2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7" h="261">
                    <a:moveTo>
                      <a:pt x="56" y="0"/>
                    </a:moveTo>
                    <a:lnTo>
                      <a:pt x="111" y="37"/>
                    </a:lnTo>
                    <a:lnTo>
                      <a:pt x="161" y="146"/>
                    </a:lnTo>
                    <a:lnTo>
                      <a:pt x="187" y="261"/>
                    </a:lnTo>
                    <a:lnTo>
                      <a:pt x="93" y="188"/>
                    </a:lnTo>
                    <a:lnTo>
                      <a:pt x="0" y="178"/>
                    </a:lnTo>
                    <a:lnTo>
                      <a:pt x="89" y="138"/>
                    </a:lnTo>
                    <a:lnTo>
                      <a:pt x="21" y="95"/>
                    </a:lnTo>
                    <a:lnTo>
                      <a:pt x="64" y="70"/>
                    </a:lnTo>
                    <a:lnTo>
                      <a:pt x="31" y="30"/>
                    </a:lnTo>
                    <a:lnTo>
                      <a:pt x="56" y="0"/>
                    </a:lnTo>
                    <a:close/>
                  </a:path>
                </a:pathLst>
              </a:custGeom>
              <a:solidFill>
                <a:srgbClr val="B2E3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5" name="Freeform 58"/>
              <p:cNvSpPr/>
              <p:nvPr/>
            </p:nvSpPr>
            <p:spPr bwMode="auto">
              <a:xfrm>
                <a:off x="1029" y="3308"/>
                <a:ext cx="85" cy="4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120"/>
                  <a:gd name="T32" fmla="*/ 257 w 257"/>
                  <a:gd name="T33" fmla="*/ 120 h 1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120">
                    <a:moveTo>
                      <a:pt x="0" y="57"/>
                    </a:moveTo>
                    <a:lnTo>
                      <a:pt x="83" y="19"/>
                    </a:lnTo>
                    <a:lnTo>
                      <a:pt x="118" y="54"/>
                    </a:lnTo>
                    <a:lnTo>
                      <a:pt x="192" y="0"/>
                    </a:lnTo>
                    <a:lnTo>
                      <a:pt x="257" y="68"/>
                    </a:lnTo>
                    <a:lnTo>
                      <a:pt x="209" y="115"/>
                    </a:lnTo>
                    <a:lnTo>
                      <a:pt x="149" y="105"/>
                    </a:lnTo>
                    <a:lnTo>
                      <a:pt x="66" y="120"/>
                    </a:lnTo>
                    <a:lnTo>
                      <a:pt x="0" y="57"/>
                    </a:lnTo>
                    <a:close/>
                  </a:path>
                </a:pathLst>
              </a:custGeom>
              <a:solidFill>
                <a:srgbClr val="9ED4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6" name="Freeform 59"/>
              <p:cNvSpPr/>
              <p:nvPr/>
            </p:nvSpPr>
            <p:spPr bwMode="auto">
              <a:xfrm>
                <a:off x="903" y="3256"/>
                <a:ext cx="93" cy="54"/>
              </a:xfrm>
              <a:custGeom>
                <a:avLst/>
                <a:gdLst>
                  <a:gd name="T0" fmla="*/ 0 w 277"/>
                  <a:gd name="T1" fmla="*/ 0 h 162"/>
                  <a:gd name="T2" fmla="*/ 0 w 277"/>
                  <a:gd name="T3" fmla="*/ 0 h 162"/>
                  <a:gd name="T4" fmla="*/ 0 w 277"/>
                  <a:gd name="T5" fmla="*/ 0 h 162"/>
                  <a:gd name="T6" fmla="*/ 0 w 277"/>
                  <a:gd name="T7" fmla="*/ 0 h 162"/>
                  <a:gd name="T8" fmla="*/ 0 w 277"/>
                  <a:gd name="T9" fmla="*/ 0 h 162"/>
                  <a:gd name="T10" fmla="*/ 0 w 277"/>
                  <a:gd name="T11" fmla="*/ 0 h 162"/>
                  <a:gd name="T12" fmla="*/ 0 w 277"/>
                  <a:gd name="T13" fmla="*/ 0 h 162"/>
                  <a:gd name="T14" fmla="*/ 0 w 277"/>
                  <a:gd name="T15" fmla="*/ 0 h 162"/>
                  <a:gd name="T16" fmla="*/ 0 60000 65536"/>
                  <a:gd name="T17" fmla="*/ 0 60000 65536"/>
                  <a:gd name="T18" fmla="*/ 0 60000 65536"/>
                  <a:gd name="T19" fmla="*/ 0 60000 65536"/>
                  <a:gd name="T20" fmla="*/ 0 60000 65536"/>
                  <a:gd name="T21" fmla="*/ 0 60000 65536"/>
                  <a:gd name="T22" fmla="*/ 0 60000 65536"/>
                  <a:gd name="T23" fmla="*/ 0 60000 65536"/>
                  <a:gd name="T24" fmla="*/ 0 w 277"/>
                  <a:gd name="T25" fmla="*/ 0 h 162"/>
                  <a:gd name="T26" fmla="*/ 277 w 277"/>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 h="162">
                    <a:moveTo>
                      <a:pt x="0" y="162"/>
                    </a:moveTo>
                    <a:lnTo>
                      <a:pt x="79" y="61"/>
                    </a:lnTo>
                    <a:lnTo>
                      <a:pt x="175" y="0"/>
                    </a:lnTo>
                    <a:lnTo>
                      <a:pt x="277" y="3"/>
                    </a:lnTo>
                    <a:lnTo>
                      <a:pt x="268" y="72"/>
                    </a:lnTo>
                    <a:lnTo>
                      <a:pt x="151" y="89"/>
                    </a:lnTo>
                    <a:lnTo>
                      <a:pt x="0" y="162"/>
                    </a:lnTo>
                    <a:close/>
                  </a:path>
                </a:pathLst>
              </a:custGeom>
              <a:solidFill>
                <a:srgbClr val="9ED4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7" name="Freeform 60"/>
              <p:cNvSpPr/>
              <p:nvPr/>
            </p:nvSpPr>
            <p:spPr bwMode="auto">
              <a:xfrm>
                <a:off x="1158" y="3270"/>
                <a:ext cx="99" cy="49"/>
              </a:xfrm>
              <a:custGeom>
                <a:avLst/>
                <a:gdLst>
                  <a:gd name="T0" fmla="*/ 0 w 298"/>
                  <a:gd name="T1" fmla="*/ 0 h 147"/>
                  <a:gd name="T2" fmla="*/ 0 w 298"/>
                  <a:gd name="T3" fmla="*/ 0 h 147"/>
                  <a:gd name="T4" fmla="*/ 0 w 298"/>
                  <a:gd name="T5" fmla="*/ 0 h 147"/>
                  <a:gd name="T6" fmla="*/ 0 w 298"/>
                  <a:gd name="T7" fmla="*/ 0 h 147"/>
                  <a:gd name="T8" fmla="*/ 0 w 298"/>
                  <a:gd name="T9" fmla="*/ 0 h 147"/>
                  <a:gd name="T10" fmla="*/ 0 w 298"/>
                  <a:gd name="T11" fmla="*/ 0 h 147"/>
                  <a:gd name="T12" fmla="*/ 0 w 298"/>
                  <a:gd name="T13" fmla="*/ 0 h 147"/>
                  <a:gd name="T14" fmla="*/ 0 w 298"/>
                  <a:gd name="T15" fmla="*/ 0 h 147"/>
                  <a:gd name="T16" fmla="*/ 0 60000 65536"/>
                  <a:gd name="T17" fmla="*/ 0 60000 65536"/>
                  <a:gd name="T18" fmla="*/ 0 60000 65536"/>
                  <a:gd name="T19" fmla="*/ 0 60000 65536"/>
                  <a:gd name="T20" fmla="*/ 0 60000 65536"/>
                  <a:gd name="T21" fmla="*/ 0 60000 65536"/>
                  <a:gd name="T22" fmla="*/ 0 60000 65536"/>
                  <a:gd name="T23" fmla="*/ 0 60000 65536"/>
                  <a:gd name="T24" fmla="*/ 0 w 298"/>
                  <a:gd name="T25" fmla="*/ 0 h 147"/>
                  <a:gd name="T26" fmla="*/ 298 w 298"/>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8" h="147">
                    <a:moveTo>
                      <a:pt x="0" y="0"/>
                    </a:moveTo>
                    <a:lnTo>
                      <a:pt x="147" y="6"/>
                    </a:lnTo>
                    <a:lnTo>
                      <a:pt x="285" y="72"/>
                    </a:lnTo>
                    <a:lnTo>
                      <a:pt x="298" y="126"/>
                    </a:lnTo>
                    <a:lnTo>
                      <a:pt x="260" y="147"/>
                    </a:lnTo>
                    <a:lnTo>
                      <a:pt x="152" y="57"/>
                    </a:lnTo>
                    <a:lnTo>
                      <a:pt x="0" y="0"/>
                    </a:lnTo>
                    <a:close/>
                  </a:path>
                </a:pathLst>
              </a:custGeom>
              <a:solidFill>
                <a:srgbClr val="9ED4C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8" name="Freeform 61"/>
              <p:cNvSpPr/>
              <p:nvPr/>
            </p:nvSpPr>
            <p:spPr bwMode="auto">
              <a:xfrm>
                <a:off x="849" y="3189"/>
                <a:ext cx="112" cy="83"/>
              </a:xfrm>
              <a:custGeom>
                <a:avLst/>
                <a:gdLst>
                  <a:gd name="T0" fmla="*/ 0 w 335"/>
                  <a:gd name="T1" fmla="*/ 0 h 249"/>
                  <a:gd name="T2" fmla="*/ 0 w 335"/>
                  <a:gd name="T3" fmla="*/ 0 h 249"/>
                  <a:gd name="T4" fmla="*/ 0 w 335"/>
                  <a:gd name="T5" fmla="*/ 0 h 249"/>
                  <a:gd name="T6" fmla="*/ 0 w 335"/>
                  <a:gd name="T7" fmla="*/ 0 h 249"/>
                  <a:gd name="T8" fmla="*/ 0 w 335"/>
                  <a:gd name="T9" fmla="*/ 0 h 249"/>
                  <a:gd name="T10" fmla="*/ 0 w 335"/>
                  <a:gd name="T11" fmla="*/ 0 h 249"/>
                  <a:gd name="T12" fmla="*/ 0 w 335"/>
                  <a:gd name="T13" fmla="*/ 0 h 249"/>
                  <a:gd name="T14" fmla="*/ 0 w 335"/>
                  <a:gd name="T15" fmla="*/ 0 h 249"/>
                  <a:gd name="T16" fmla="*/ 0 60000 65536"/>
                  <a:gd name="T17" fmla="*/ 0 60000 65536"/>
                  <a:gd name="T18" fmla="*/ 0 60000 65536"/>
                  <a:gd name="T19" fmla="*/ 0 60000 65536"/>
                  <a:gd name="T20" fmla="*/ 0 60000 65536"/>
                  <a:gd name="T21" fmla="*/ 0 60000 65536"/>
                  <a:gd name="T22" fmla="*/ 0 60000 65536"/>
                  <a:gd name="T23" fmla="*/ 0 60000 65536"/>
                  <a:gd name="T24" fmla="*/ 0 w 335"/>
                  <a:gd name="T25" fmla="*/ 0 h 249"/>
                  <a:gd name="T26" fmla="*/ 335 w 335"/>
                  <a:gd name="T27" fmla="*/ 249 h 2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5" h="249">
                    <a:moveTo>
                      <a:pt x="21" y="91"/>
                    </a:moveTo>
                    <a:lnTo>
                      <a:pt x="0" y="151"/>
                    </a:lnTo>
                    <a:lnTo>
                      <a:pt x="46" y="249"/>
                    </a:lnTo>
                    <a:lnTo>
                      <a:pt x="335" y="126"/>
                    </a:lnTo>
                    <a:lnTo>
                      <a:pt x="323" y="0"/>
                    </a:lnTo>
                    <a:lnTo>
                      <a:pt x="154" y="18"/>
                    </a:lnTo>
                    <a:lnTo>
                      <a:pt x="21" y="9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9" name="Freeform 62"/>
              <p:cNvSpPr/>
              <p:nvPr/>
            </p:nvSpPr>
            <p:spPr bwMode="auto">
              <a:xfrm>
                <a:off x="1141" y="3196"/>
                <a:ext cx="128" cy="64"/>
              </a:xfrm>
              <a:custGeom>
                <a:avLst/>
                <a:gdLst>
                  <a:gd name="T0" fmla="*/ 0 w 385"/>
                  <a:gd name="T1" fmla="*/ 0 h 191"/>
                  <a:gd name="T2" fmla="*/ 0 w 385"/>
                  <a:gd name="T3" fmla="*/ 0 h 191"/>
                  <a:gd name="T4" fmla="*/ 0 w 385"/>
                  <a:gd name="T5" fmla="*/ 0 h 191"/>
                  <a:gd name="T6" fmla="*/ 0 w 385"/>
                  <a:gd name="T7" fmla="*/ 0 h 191"/>
                  <a:gd name="T8" fmla="*/ 0 w 385"/>
                  <a:gd name="T9" fmla="*/ 0 h 191"/>
                  <a:gd name="T10" fmla="*/ 0 w 385"/>
                  <a:gd name="T11" fmla="*/ 0 h 191"/>
                  <a:gd name="T12" fmla="*/ 0 w 385"/>
                  <a:gd name="T13" fmla="*/ 0 h 191"/>
                  <a:gd name="T14" fmla="*/ 0 w 385"/>
                  <a:gd name="T15" fmla="*/ 0 h 191"/>
                  <a:gd name="T16" fmla="*/ 0 w 385"/>
                  <a:gd name="T17" fmla="*/ 0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191"/>
                  <a:gd name="T29" fmla="*/ 385 w 385"/>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191">
                    <a:moveTo>
                      <a:pt x="25" y="0"/>
                    </a:moveTo>
                    <a:lnTo>
                      <a:pt x="0" y="85"/>
                    </a:lnTo>
                    <a:lnTo>
                      <a:pt x="25" y="128"/>
                    </a:lnTo>
                    <a:lnTo>
                      <a:pt x="353" y="191"/>
                    </a:lnTo>
                    <a:lnTo>
                      <a:pt x="385" y="126"/>
                    </a:lnTo>
                    <a:lnTo>
                      <a:pt x="360" y="85"/>
                    </a:lnTo>
                    <a:lnTo>
                      <a:pt x="202" y="7"/>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0" name="Freeform 63"/>
              <p:cNvSpPr/>
              <p:nvPr/>
            </p:nvSpPr>
            <p:spPr bwMode="auto">
              <a:xfrm>
                <a:off x="854" y="3229"/>
                <a:ext cx="146" cy="78"/>
              </a:xfrm>
              <a:custGeom>
                <a:avLst/>
                <a:gdLst>
                  <a:gd name="T0" fmla="*/ 0 w 438"/>
                  <a:gd name="T1" fmla="*/ 0 h 236"/>
                  <a:gd name="T2" fmla="*/ 0 w 438"/>
                  <a:gd name="T3" fmla="*/ 0 h 236"/>
                  <a:gd name="T4" fmla="*/ 0 w 438"/>
                  <a:gd name="T5" fmla="*/ 0 h 236"/>
                  <a:gd name="T6" fmla="*/ 0 w 438"/>
                  <a:gd name="T7" fmla="*/ 0 h 236"/>
                  <a:gd name="T8" fmla="*/ 0 w 438"/>
                  <a:gd name="T9" fmla="*/ 0 h 236"/>
                  <a:gd name="T10" fmla="*/ 0 w 438"/>
                  <a:gd name="T11" fmla="*/ 0 h 236"/>
                  <a:gd name="T12" fmla="*/ 0 w 438"/>
                  <a:gd name="T13" fmla="*/ 0 h 236"/>
                  <a:gd name="T14" fmla="*/ 0 w 438"/>
                  <a:gd name="T15" fmla="*/ 0 h 236"/>
                  <a:gd name="T16" fmla="*/ 0 w 438"/>
                  <a:gd name="T17" fmla="*/ 0 h 236"/>
                  <a:gd name="T18" fmla="*/ 0 w 438"/>
                  <a:gd name="T19" fmla="*/ 0 h 236"/>
                  <a:gd name="T20" fmla="*/ 0 w 438"/>
                  <a:gd name="T21" fmla="*/ 0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8"/>
                  <a:gd name="T34" fmla="*/ 0 h 236"/>
                  <a:gd name="T35" fmla="*/ 438 w 438"/>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8" h="236">
                    <a:moveTo>
                      <a:pt x="438" y="46"/>
                    </a:moveTo>
                    <a:lnTo>
                      <a:pt x="378" y="5"/>
                    </a:lnTo>
                    <a:lnTo>
                      <a:pt x="255" y="0"/>
                    </a:lnTo>
                    <a:lnTo>
                      <a:pt x="89" y="42"/>
                    </a:lnTo>
                    <a:lnTo>
                      <a:pt x="23" y="104"/>
                    </a:lnTo>
                    <a:lnTo>
                      <a:pt x="0" y="236"/>
                    </a:lnTo>
                    <a:lnTo>
                      <a:pt x="68" y="144"/>
                    </a:lnTo>
                    <a:lnTo>
                      <a:pt x="171" y="80"/>
                    </a:lnTo>
                    <a:lnTo>
                      <a:pt x="297" y="36"/>
                    </a:lnTo>
                    <a:lnTo>
                      <a:pt x="438" y="4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1" name="Freeform 64"/>
              <p:cNvSpPr/>
              <p:nvPr/>
            </p:nvSpPr>
            <p:spPr bwMode="auto">
              <a:xfrm>
                <a:off x="774" y="3032"/>
                <a:ext cx="619" cy="562"/>
              </a:xfrm>
              <a:custGeom>
                <a:avLst/>
                <a:gdLst>
                  <a:gd name="T0" fmla="*/ 0 w 1857"/>
                  <a:gd name="T1" fmla="*/ 0 h 1687"/>
                  <a:gd name="T2" fmla="*/ 0 w 1857"/>
                  <a:gd name="T3" fmla="*/ 0 h 1687"/>
                  <a:gd name="T4" fmla="*/ 0 w 1857"/>
                  <a:gd name="T5" fmla="*/ 0 h 1687"/>
                  <a:gd name="T6" fmla="*/ 0 w 1857"/>
                  <a:gd name="T7" fmla="*/ 0 h 1687"/>
                  <a:gd name="T8" fmla="*/ 0 w 1857"/>
                  <a:gd name="T9" fmla="*/ 0 h 1687"/>
                  <a:gd name="T10" fmla="*/ 0 w 1857"/>
                  <a:gd name="T11" fmla="*/ 0 h 1687"/>
                  <a:gd name="T12" fmla="*/ 0 w 1857"/>
                  <a:gd name="T13" fmla="*/ 0 h 1687"/>
                  <a:gd name="T14" fmla="*/ 0 w 1857"/>
                  <a:gd name="T15" fmla="*/ 0 h 1687"/>
                  <a:gd name="T16" fmla="*/ 0 w 1857"/>
                  <a:gd name="T17" fmla="*/ 0 h 1687"/>
                  <a:gd name="T18" fmla="*/ 0 w 1857"/>
                  <a:gd name="T19" fmla="*/ 0 h 1687"/>
                  <a:gd name="T20" fmla="*/ 0 w 1857"/>
                  <a:gd name="T21" fmla="*/ 0 h 1687"/>
                  <a:gd name="T22" fmla="*/ 0 w 1857"/>
                  <a:gd name="T23" fmla="*/ 0 h 1687"/>
                  <a:gd name="T24" fmla="*/ 0 w 1857"/>
                  <a:gd name="T25" fmla="*/ 0 h 1687"/>
                  <a:gd name="T26" fmla="*/ 0 w 1857"/>
                  <a:gd name="T27" fmla="*/ 0 h 1687"/>
                  <a:gd name="T28" fmla="*/ 0 w 1857"/>
                  <a:gd name="T29" fmla="*/ 0 h 1687"/>
                  <a:gd name="T30" fmla="*/ 0 w 1857"/>
                  <a:gd name="T31" fmla="*/ 0 h 1687"/>
                  <a:gd name="T32" fmla="*/ 0 w 1857"/>
                  <a:gd name="T33" fmla="*/ 0 h 1687"/>
                  <a:gd name="T34" fmla="*/ 0 w 1857"/>
                  <a:gd name="T35" fmla="*/ 0 h 1687"/>
                  <a:gd name="T36" fmla="*/ 0 w 1857"/>
                  <a:gd name="T37" fmla="*/ 0 h 1687"/>
                  <a:gd name="T38" fmla="*/ 0 w 1857"/>
                  <a:gd name="T39" fmla="*/ 0 h 1687"/>
                  <a:gd name="T40" fmla="*/ 0 w 1857"/>
                  <a:gd name="T41" fmla="*/ 0 h 1687"/>
                  <a:gd name="T42" fmla="*/ 0 w 1857"/>
                  <a:gd name="T43" fmla="*/ 0 h 1687"/>
                  <a:gd name="T44" fmla="*/ 0 w 1857"/>
                  <a:gd name="T45" fmla="*/ 0 h 1687"/>
                  <a:gd name="T46" fmla="*/ 0 w 1857"/>
                  <a:gd name="T47" fmla="*/ 0 h 1687"/>
                  <a:gd name="T48" fmla="*/ 0 w 1857"/>
                  <a:gd name="T49" fmla="*/ 0 h 1687"/>
                  <a:gd name="T50" fmla="*/ 0 w 1857"/>
                  <a:gd name="T51" fmla="*/ 0 h 1687"/>
                  <a:gd name="T52" fmla="*/ 0 w 1857"/>
                  <a:gd name="T53" fmla="*/ 0 h 1687"/>
                  <a:gd name="T54" fmla="*/ 0 w 1857"/>
                  <a:gd name="T55" fmla="*/ 0 h 1687"/>
                  <a:gd name="T56" fmla="*/ 0 w 1857"/>
                  <a:gd name="T57" fmla="*/ 0 h 1687"/>
                  <a:gd name="T58" fmla="*/ 0 w 1857"/>
                  <a:gd name="T59" fmla="*/ 0 h 1687"/>
                  <a:gd name="T60" fmla="*/ 0 w 1857"/>
                  <a:gd name="T61" fmla="*/ 0 h 1687"/>
                  <a:gd name="T62" fmla="*/ 0 w 1857"/>
                  <a:gd name="T63" fmla="*/ 0 h 1687"/>
                  <a:gd name="T64" fmla="*/ 0 w 1857"/>
                  <a:gd name="T65" fmla="*/ 0 h 1687"/>
                  <a:gd name="T66" fmla="*/ 0 w 1857"/>
                  <a:gd name="T67" fmla="*/ 0 h 1687"/>
                  <a:gd name="T68" fmla="*/ 0 w 1857"/>
                  <a:gd name="T69" fmla="*/ 0 h 1687"/>
                  <a:gd name="T70" fmla="*/ 0 w 1857"/>
                  <a:gd name="T71" fmla="*/ 0 h 1687"/>
                  <a:gd name="T72" fmla="*/ 0 w 1857"/>
                  <a:gd name="T73" fmla="*/ 0 h 1687"/>
                  <a:gd name="T74" fmla="*/ 0 w 1857"/>
                  <a:gd name="T75" fmla="*/ 0 h 16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57"/>
                  <a:gd name="T115" fmla="*/ 0 h 1687"/>
                  <a:gd name="T116" fmla="*/ 1857 w 1857"/>
                  <a:gd name="T117" fmla="*/ 1687 h 16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57" h="1687">
                    <a:moveTo>
                      <a:pt x="1602" y="979"/>
                    </a:moveTo>
                    <a:lnTo>
                      <a:pt x="1576" y="1299"/>
                    </a:lnTo>
                    <a:lnTo>
                      <a:pt x="1519" y="1509"/>
                    </a:lnTo>
                    <a:lnTo>
                      <a:pt x="1453" y="1598"/>
                    </a:lnTo>
                    <a:lnTo>
                      <a:pt x="1327" y="1656"/>
                    </a:lnTo>
                    <a:lnTo>
                      <a:pt x="1122" y="1687"/>
                    </a:lnTo>
                    <a:lnTo>
                      <a:pt x="534" y="1672"/>
                    </a:lnTo>
                    <a:lnTo>
                      <a:pt x="263" y="1612"/>
                    </a:lnTo>
                    <a:lnTo>
                      <a:pt x="135" y="1535"/>
                    </a:lnTo>
                    <a:lnTo>
                      <a:pt x="56" y="1420"/>
                    </a:lnTo>
                    <a:lnTo>
                      <a:pt x="27" y="1297"/>
                    </a:lnTo>
                    <a:lnTo>
                      <a:pt x="0" y="1201"/>
                    </a:lnTo>
                    <a:lnTo>
                      <a:pt x="45" y="1225"/>
                    </a:lnTo>
                    <a:lnTo>
                      <a:pt x="82" y="1349"/>
                    </a:lnTo>
                    <a:lnTo>
                      <a:pt x="185" y="1492"/>
                    </a:lnTo>
                    <a:lnTo>
                      <a:pt x="294" y="1561"/>
                    </a:lnTo>
                    <a:lnTo>
                      <a:pt x="552" y="1607"/>
                    </a:lnTo>
                    <a:lnTo>
                      <a:pt x="823" y="1569"/>
                    </a:lnTo>
                    <a:lnTo>
                      <a:pt x="1121" y="1625"/>
                    </a:lnTo>
                    <a:lnTo>
                      <a:pt x="1297" y="1606"/>
                    </a:lnTo>
                    <a:lnTo>
                      <a:pt x="1411" y="1529"/>
                    </a:lnTo>
                    <a:lnTo>
                      <a:pt x="1478" y="1446"/>
                    </a:lnTo>
                    <a:lnTo>
                      <a:pt x="1537" y="1201"/>
                    </a:lnTo>
                    <a:lnTo>
                      <a:pt x="1540" y="980"/>
                    </a:lnTo>
                    <a:lnTo>
                      <a:pt x="1688" y="482"/>
                    </a:lnTo>
                    <a:lnTo>
                      <a:pt x="1777" y="193"/>
                    </a:lnTo>
                    <a:lnTo>
                      <a:pt x="1789" y="147"/>
                    </a:lnTo>
                    <a:lnTo>
                      <a:pt x="1699" y="94"/>
                    </a:lnTo>
                    <a:lnTo>
                      <a:pt x="1481" y="48"/>
                    </a:lnTo>
                    <a:lnTo>
                      <a:pt x="1390" y="0"/>
                    </a:lnTo>
                    <a:lnTo>
                      <a:pt x="1641" y="48"/>
                    </a:lnTo>
                    <a:lnTo>
                      <a:pt x="1792" y="94"/>
                    </a:lnTo>
                    <a:lnTo>
                      <a:pt x="1857" y="125"/>
                    </a:lnTo>
                    <a:lnTo>
                      <a:pt x="1808" y="229"/>
                    </a:lnTo>
                    <a:lnTo>
                      <a:pt x="1737" y="458"/>
                    </a:lnTo>
                    <a:lnTo>
                      <a:pt x="1638" y="774"/>
                    </a:lnTo>
                    <a:lnTo>
                      <a:pt x="1602" y="97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2" name="Freeform 65"/>
              <p:cNvSpPr/>
              <p:nvPr/>
            </p:nvSpPr>
            <p:spPr bwMode="auto">
              <a:xfrm>
                <a:off x="756" y="3002"/>
                <a:ext cx="591" cy="398"/>
              </a:xfrm>
              <a:custGeom>
                <a:avLst/>
                <a:gdLst>
                  <a:gd name="T0" fmla="*/ 0 w 1774"/>
                  <a:gd name="T1" fmla="*/ 0 h 1195"/>
                  <a:gd name="T2" fmla="*/ 0 w 1774"/>
                  <a:gd name="T3" fmla="*/ 0 h 1195"/>
                  <a:gd name="T4" fmla="*/ 0 w 1774"/>
                  <a:gd name="T5" fmla="*/ 0 h 1195"/>
                  <a:gd name="T6" fmla="*/ 0 w 1774"/>
                  <a:gd name="T7" fmla="*/ 0 h 1195"/>
                  <a:gd name="T8" fmla="*/ 0 w 1774"/>
                  <a:gd name="T9" fmla="*/ 0 h 1195"/>
                  <a:gd name="T10" fmla="*/ 0 w 1774"/>
                  <a:gd name="T11" fmla="*/ 0 h 1195"/>
                  <a:gd name="T12" fmla="*/ 0 w 1774"/>
                  <a:gd name="T13" fmla="*/ 0 h 1195"/>
                  <a:gd name="T14" fmla="*/ 0 w 1774"/>
                  <a:gd name="T15" fmla="*/ 0 h 1195"/>
                  <a:gd name="T16" fmla="*/ 0 w 1774"/>
                  <a:gd name="T17" fmla="*/ 0 h 1195"/>
                  <a:gd name="T18" fmla="*/ 0 w 1774"/>
                  <a:gd name="T19" fmla="*/ 0 h 1195"/>
                  <a:gd name="T20" fmla="*/ 0 w 1774"/>
                  <a:gd name="T21" fmla="*/ 0 h 1195"/>
                  <a:gd name="T22" fmla="*/ 0 w 1774"/>
                  <a:gd name="T23" fmla="*/ 0 h 1195"/>
                  <a:gd name="T24" fmla="*/ 0 w 1774"/>
                  <a:gd name="T25" fmla="*/ 0 h 1195"/>
                  <a:gd name="T26" fmla="*/ 0 w 1774"/>
                  <a:gd name="T27" fmla="*/ 0 h 1195"/>
                  <a:gd name="T28" fmla="*/ 0 w 1774"/>
                  <a:gd name="T29" fmla="*/ 0 h 1195"/>
                  <a:gd name="T30" fmla="*/ 0 w 1774"/>
                  <a:gd name="T31" fmla="*/ 0 h 1195"/>
                  <a:gd name="T32" fmla="*/ 0 w 1774"/>
                  <a:gd name="T33" fmla="*/ 0 h 1195"/>
                  <a:gd name="T34" fmla="*/ 0 w 1774"/>
                  <a:gd name="T35" fmla="*/ 0 h 1195"/>
                  <a:gd name="T36" fmla="*/ 0 w 1774"/>
                  <a:gd name="T37" fmla="*/ 0 h 1195"/>
                  <a:gd name="T38" fmla="*/ 0 w 1774"/>
                  <a:gd name="T39" fmla="*/ 0 h 1195"/>
                  <a:gd name="T40" fmla="*/ 0 w 1774"/>
                  <a:gd name="T41" fmla="*/ 0 h 1195"/>
                  <a:gd name="T42" fmla="*/ 0 w 1774"/>
                  <a:gd name="T43" fmla="*/ 0 h 1195"/>
                  <a:gd name="T44" fmla="*/ 0 w 1774"/>
                  <a:gd name="T45" fmla="*/ 0 h 1195"/>
                  <a:gd name="T46" fmla="*/ 0 w 1774"/>
                  <a:gd name="T47" fmla="*/ 0 h 1195"/>
                  <a:gd name="T48" fmla="*/ 0 w 1774"/>
                  <a:gd name="T49" fmla="*/ 0 h 1195"/>
                  <a:gd name="T50" fmla="*/ 0 w 1774"/>
                  <a:gd name="T51" fmla="*/ 0 h 1195"/>
                  <a:gd name="T52" fmla="*/ 0 w 1774"/>
                  <a:gd name="T53" fmla="*/ 0 h 1195"/>
                  <a:gd name="T54" fmla="*/ 0 w 1774"/>
                  <a:gd name="T55" fmla="*/ 0 h 1195"/>
                  <a:gd name="T56" fmla="*/ 0 w 1774"/>
                  <a:gd name="T57" fmla="*/ 0 h 1195"/>
                  <a:gd name="T58" fmla="*/ 0 w 1774"/>
                  <a:gd name="T59" fmla="*/ 0 h 1195"/>
                  <a:gd name="T60" fmla="*/ 0 w 1774"/>
                  <a:gd name="T61" fmla="*/ 0 h 11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74"/>
                  <a:gd name="T94" fmla="*/ 0 h 1195"/>
                  <a:gd name="T95" fmla="*/ 1774 w 1774"/>
                  <a:gd name="T96" fmla="*/ 1195 h 11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74" h="1195">
                    <a:moveTo>
                      <a:pt x="1774" y="507"/>
                    </a:moveTo>
                    <a:lnTo>
                      <a:pt x="1757" y="391"/>
                    </a:lnTo>
                    <a:lnTo>
                      <a:pt x="1687" y="258"/>
                    </a:lnTo>
                    <a:lnTo>
                      <a:pt x="1531" y="119"/>
                    </a:lnTo>
                    <a:lnTo>
                      <a:pt x="1355" y="43"/>
                    </a:lnTo>
                    <a:lnTo>
                      <a:pt x="1122" y="12"/>
                    </a:lnTo>
                    <a:lnTo>
                      <a:pt x="721" y="0"/>
                    </a:lnTo>
                    <a:lnTo>
                      <a:pt x="353" y="71"/>
                    </a:lnTo>
                    <a:lnTo>
                      <a:pt x="192" y="166"/>
                    </a:lnTo>
                    <a:lnTo>
                      <a:pt x="76" y="279"/>
                    </a:lnTo>
                    <a:lnTo>
                      <a:pt x="14" y="461"/>
                    </a:lnTo>
                    <a:lnTo>
                      <a:pt x="0" y="703"/>
                    </a:lnTo>
                    <a:lnTo>
                      <a:pt x="45" y="907"/>
                    </a:lnTo>
                    <a:lnTo>
                      <a:pt x="48" y="1135"/>
                    </a:lnTo>
                    <a:lnTo>
                      <a:pt x="103" y="1195"/>
                    </a:lnTo>
                    <a:lnTo>
                      <a:pt x="97" y="1020"/>
                    </a:lnTo>
                    <a:lnTo>
                      <a:pt x="109" y="872"/>
                    </a:lnTo>
                    <a:lnTo>
                      <a:pt x="51" y="747"/>
                    </a:lnTo>
                    <a:lnTo>
                      <a:pt x="63" y="526"/>
                    </a:lnTo>
                    <a:lnTo>
                      <a:pt x="95" y="360"/>
                    </a:lnTo>
                    <a:lnTo>
                      <a:pt x="200" y="221"/>
                    </a:lnTo>
                    <a:lnTo>
                      <a:pt x="383" y="114"/>
                    </a:lnTo>
                    <a:lnTo>
                      <a:pt x="718" y="47"/>
                    </a:lnTo>
                    <a:lnTo>
                      <a:pt x="1127" y="46"/>
                    </a:lnTo>
                    <a:lnTo>
                      <a:pt x="1339" y="89"/>
                    </a:lnTo>
                    <a:lnTo>
                      <a:pt x="1514" y="157"/>
                    </a:lnTo>
                    <a:lnTo>
                      <a:pt x="1640" y="261"/>
                    </a:lnTo>
                    <a:lnTo>
                      <a:pt x="1706" y="366"/>
                    </a:lnTo>
                    <a:lnTo>
                      <a:pt x="1739" y="443"/>
                    </a:lnTo>
                    <a:lnTo>
                      <a:pt x="1774" y="50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3" name="Freeform 66"/>
              <p:cNvSpPr/>
              <p:nvPr/>
            </p:nvSpPr>
            <p:spPr bwMode="auto">
              <a:xfrm>
                <a:off x="743" y="3033"/>
                <a:ext cx="123" cy="147"/>
              </a:xfrm>
              <a:custGeom>
                <a:avLst/>
                <a:gdLst>
                  <a:gd name="T0" fmla="*/ 0 w 369"/>
                  <a:gd name="T1" fmla="*/ 0 h 441"/>
                  <a:gd name="T2" fmla="*/ 0 w 369"/>
                  <a:gd name="T3" fmla="*/ 0 h 441"/>
                  <a:gd name="T4" fmla="*/ 0 w 369"/>
                  <a:gd name="T5" fmla="*/ 0 h 441"/>
                  <a:gd name="T6" fmla="*/ 0 w 369"/>
                  <a:gd name="T7" fmla="*/ 0 h 441"/>
                  <a:gd name="T8" fmla="*/ 0 w 369"/>
                  <a:gd name="T9" fmla="*/ 0 h 441"/>
                  <a:gd name="T10" fmla="*/ 0 w 369"/>
                  <a:gd name="T11" fmla="*/ 0 h 441"/>
                  <a:gd name="T12" fmla="*/ 0 w 369"/>
                  <a:gd name="T13" fmla="*/ 0 h 441"/>
                  <a:gd name="T14" fmla="*/ 0 w 369"/>
                  <a:gd name="T15" fmla="*/ 0 h 441"/>
                  <a:gd name="T16" fmla="*/ 0 w 369"/>
                  <a:gd name="T17" fmla="*/ 0 h 441"/>
                  <a:gd name="T18" fmla="*/ 0 w 369"/>
                  <a:gd name="T19" fmla="*/ 0 h 441"/>
                  <a:gd name="T20" fmla="*/ 0 w 369"/>
                  <a:gd name="T21" fmla="*/ 0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441"/>
                  <a:gd name="T35" fmla="*/ 369 w 369"/>
                  <a:gd name="T36" fmla="*/ 441 h 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441">
                    <a:moveTo>
                      <a:pt x="369" y="0"/>
                    </a:moveTo>
                    <a:lnTo>
                      <a:pt x="126" y="67"/>
                    </a:lnTo>
                    <a:lnTo>
                      <a:pt x="9" y="114"/>
                    </a:lnTo>
                    <a:lnTo>
                      <a:pt x="0" y="175"/>
                    </a:lnTo>
                    <a:lnTo>
                      <a:pt x="76" y="441"/>
                    </a:lnTo>
                    <a:lnTo>
                      <a:pt x="92" y="350"/>
                    </a:lnTo>
                    <a:lnTo>
                      <a:pt x="54" y="144"/>
                    </a:lnTo>
                    <a:lnTo>
                      <a:pt x="154" y="95"/>
                    </a:lnTo>
                    <a:lnTo>
                      <a:pt x="298" y="61"/>
                    </a:lnTo>
                    <a:lnTo>
                      <a:pt x="36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4" name="Freeform 67"/>
              <p:cNvSpPr/>
              <p:nvPr/>
            </p:nvSpPr>
            <p:spPr bwMode="auto">
              <a:xfrm>
                <a:off x="1026" y="3265"/>
                <a:ext cx="96" cy="48"/>
              </a:xfrm>
              <a:custGeom>
                <a:avLst/>
                <a:gdLst>
                  <a:gd name="T0" fmla="*/ 0 w 289"/>
                  <a:gd name="T1" fmla="*/ 0 h 144"/>
                  <a:gd name="T2" fmla="*/ 0 w 289"/>
                  <a:gd name="T3" fmla="*/ 0 h 144"/>
                  <a:gd name="T4" fmla="*/ 0 w 289"/>
                  <a:gd name="T5" fmla="*/ 0 h 144"/>
                  <a:gd name="T6" fmla="*/ 0 w 289"/>
                  <a:gd name="T7" fmla="*/ 0 h 144"/>
                  <a:gd name="T8" fmla="*/ 0 w 289"/>
                  <a:gd name="T9" fmla="*/ 0 h 144"/>
                  <a:gd name="T10" fmla="*/ 0 w 289"/>
                  <a:gd name="T11" fmla="*/ 0 h 144"/>
                  <a:gd name="T12" fmla="*/ 0 w 289"/>
                  <a:gd name="T13" fmla="*/ 0 h 144"/>
                  <a:gd name="T14" fmla="*/ 0 w 289"/>
                  <a:gd name="T15" fmla="*/ 0 h 144"/>
                  <a:gd name="T16" fmla="*/ 0 w 289"/>
                  <a:gd name="T17" fmla="*/ 0 h 144"/>
                  <a:gd name="T18" fmla="*/ 0 w 289"/>
                  <a:gd name="T19" fmla="*/ 0 h 144"/>
                  <a:gd name="T20" fmla="*/ 0 w 289"/>
                  <a:gd name="T21" fmla="*/ 0 h 144"/>
                  <a:gd name="T22" fmla="*/ 0 w 289"/>
                  <a:gd name="T23" fmla="*/ 0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9"/>
                  <a:gd name="T37" fmla="*/ 0 h 144"/>
                  <a:gd name="T38" fmla="*/ 289 w 289"/>
                  <a:gd name="T39" fmla="*/ 144 h 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9" h="144">
                    <a:moveTo>
                      <a:pt x="283" y="144"/>
                    </a:moveTo>
                    <a:lnTo>
                      <a:pt x="289" y="73"/>
                    </a:lnTo>
                    <a:lnTo>
                      <a:pt x="263" y="15"/>
                    </a:lnTo>
                    <a:lnTo>
                      <a:pt x="207" y="0"/>
                    </a:lnTo>
                    <a:lnTo>
                      <a:pt x="132" y="4"/>
                    </a:lnTo>
                    <a:lnTo>
                      <a:pt x="47" y="43"/>
                    </a:lnTo>
                    <a:lnTo>
                      <a:pt x="0" y="126"/>
                    </a:lnTo>
                    <a:lnTo>
                      <a:pt x="71" y="65"/>
                    </a:lnTo>
                    <a:lnTo>
                      <a:pt x="194" y="50"/>
                    </a:lnTo>
                    <a:lnTo>
                      <a:pt x="249" y="70"/>
                    </a:lnTo>
                    <a:lnTo>
                      <a:pt x="283" y="1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5" name="Freeform 68"/>
              <p:cNvSpPr/>
              <p:nvPr/>
            </p:nvSpPr>
            <p:spPr bwMode="auto">
              <a:xfrm>
                <a:off x="482" y="3713"/>
                <a:ext cx="1149" cy="245"/>
              </a:xfrm>
              <a:custGeom>
                <a:avLst/>
                <a:gdLst>
                  <a:gd name="T0" fmla="*/ 0 w 3447"/>
                  <a:gd name="T1" fmla="*/ 0 h 735"/>
                  <a:gd name="T2" fmla="*/ 0 w 3447"/>
                  <a:gd name="T3" fmla="*/ 0 h 735"/>
                  <a:gd name="T4" fmla="*/ 0 w 3447"/>
                  <a:gd name="T5" fmla="*/ 0 h 735"/>
                  <a:gd name="T6" fmla="*/ 0 w 3447"/>
                  <a:gd name="T7" fmla="*/ 0 h 735"/>
                  <a:gd name="T8" fmla="*/ 0 w 3447"/>
                  <a:gd name="T9" fmla="*/ 0 h 735"/>
                  <a:gd name="T10" fmla="*/ 0 w 3447"/>
                  <a:gd name="T11" fmla="*/ 0 h 735"/>
                  <a:gd name="T12" fmla="*/ 0 w 3447"/>
                  <a:gd name="T13" fmla="*/ 0 h 735"/>
                  <a:gd name="T14" fmla="*/ 0 w 3447"/>
                  <a:gd name="T15" fmla="*/ 0 h 735"/>
                  <a:gd name="T16" fmla="*/ 0 w 3447"/>
                  <a:gd name="T17" fmla="*/ 0 h 735"/>
                  <a:gd name="T18" fmla="*/ 0 w 3447"/>
                  <a:gd name="T19" fmla="*/ 0 h 735"/>
                  <a:gd name="T20" fmla="*/ 0 w 3447"/>
                  <a:gd name="T21" fmla="*/ 0 h 735"/>
                  <a:gd name="T22" fmla="*/ 1 w 3447"/>
                  <a:gd name="T23" fmla="*/ 0 h 735"/>
                  <a:gd name="T24" fmla="*/ 1 w 3447"/>
                  <a:gd name="T25" fmla="*/ 0 h 735"/>
                  <a:gd name="T26" fmla="*/ 1 w 3447"/>
                  <a:gd name="T27" fmla="*/ 0 h 735"/>
                  <a:gd name="T28" fmla="*/ 0 w 3447"/>
                  <a:gd name="T29" fmla="*/ 0 h 735"/>
                  <a:gd name="T30" fmla="*/ 0 w 3447"/>
                  <a:gd name="T31" fmla="*/ 0 h 735"/>
                  <a:gd name="T32" fmla="*/ 0 w 3447"/>
                  <a:gd name="T33" fmla="*/ 0 h 735"/>
                  <a:gd name="T34" fmla="*/ 0 w 3447"/>
                  <a:gd name="T35" fmla="*/ 0 h 735"/>
                  <a:gd name="T36" fmla="*/ 0 w 3447"/>
                  <a:gd name="T37" fmla="*/ 0 h 735"/>
                  <a:gd name="T38" fmla="*/ 0 w 3447"/>
                  <a:gd name="T39" fmla="*/ 0 h 735"/>
                  <a:gd name="T40" fmla="*/ 0 w 3447"/>
                  <a:gd name="T41" fmla="*/ 0 h 735"/>
                  <a:gd name="T42" fmla="*/ 0 w 3447"/>
                  <a:gd name="T43" fmla="*/ 0 h 735"/>
                  <a:gd name="T44" fmla="*/ 0 w 3447"/>
                  <a:gd name="T45" fmla="*/ 0 h 735"/>
                  <a:gd name="T46" fmla="*/ 0 w 3447"/>
                  <a:gd name="T47" fmla="*/ 0 h 735"/>
                  <a:gd name="T48" fmla="*/ 0 w 3447"/>
                  <a:gd name="T49" fmla="*/ 0 h 735"/>
                  <a:gd name="T50" fmla="*/ 0 w 3447"/>
                  <a:gd name="T51" fmla="*/ 0 h 735"/>
                  <a:gd name="T52" fmla="*/ 0 w 3447"/>
                  <a:gd name="T53" fmla="*/ 0 h 7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47"/>
                  <a:gd name="T82" fmla="*/ 0 h 735"/>
                  <a:gd name="T83" fmla="*/ 3447 w 3447"/>
                  <a:gd name="T84" fmla="*/ 735 h 7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47" h="735">
                    <a:moveTo>
                      <a:pt x="933" y="74"/>
                    </a:moveTo>
                    <a:lnTo>
                      <a:pt x="990" y="42"/>
                    </a:lnTo>
                    <a:lnTo>
                      <a:pt x="578" y="0"/>
                    </a:lnTo>
                    <a:lnTo>
                      <a:pt x="0" y="343"/>
                    </a:lnTo>
                    <a:lnTo>
                      <a:pt x="12" y="451"/>
                    </a:lnTo>
                    <a:lnTo>
                      <a:pt x="102" y="501"/>
                    </a:lnTo>
                    <a:lnTo>
                      <a:pt x="0" y="559"/>
                    </a:lnTo>
                    <a:lnTo>
                      <a:pt x="204" y="605"/>
                    </a:lnTo>
                    <a:lnTo>
                      <a:pt x="1658" y="679"/>
                    </a:lnTo>
                    <a:lnTo>
                      <a:pt x="3025" y="735"/>
                    </a:lnTo>
                    <a:lnTo>
                      <a:pt x="3235" y="735"/>
                    </a:lnTo>
                    <a:lnTo>
                      <a:pt x="3447" y="396"/>
                    </a:lnTo>
                    <a:lnTo>
                      <a:pt x="3286" y="396"/>
                    </a:lnTo>
                    <a:lnTo>
                      <a:pt x="3295" y="202"/>
                    </a:lnTo>
                    <a:lnTo>
                      <a:pt x="3197" y="138"/>
                    </a:lnTo>
                    <a:lnTo>
                      <a:pt x="2720" y="116"/>
                    </a:lnTo>
                    <a:lnTo>
                      <a:pt x="3180" y="243"/>
                    </a:lnTo>
                    <a:lnTo>
                      <a:pt x="3093" y="417"/>
                    </a:lnTo>
                    <a:lnTo>
                      <a:pt x="3044" y="557"/>
                    </a:lnTo>
                    <a:lnTo>
                      <a:pt x="3093" y="670"/>
                    </a:lnTo>
                    <a:lnTo>
                      <a:pt x="1609" y="565"/>
                    </a:lnTo>
                    <a:lnTo>
                      <a:pt x="182" y="479"/>
                    </a:lnTo>
                    <a:lnTo>
                      <a:pt x="68" y="423"/>
                    </a:lnTo>
                    <a:lnTo>
                      <a:pt x="80" y="366"/>
                    </a:lnTo>
                    <a:lnTo>
                      <a:pt x="578" y="74"/>
                    </a:lnTo>
                    <a:lnTo>
                      <a:pt x="933" y="7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6" name="Freeform 69"/>
              <p:cNvSpPr/>
              <p:nvPr/>
            </p:nvSpPr>
            <p:spPr bwMode="auto">
              <a:xfrm>
                <a:off x="645" y="2936"/>
                <a:ext cx="857" cy="599"/>
              </a:xfrm>
              <a:custGeom>
                <a:avLst/>
                <a:gdLst>
                  <a:gd name="T0" fmla="*/ 0 w 2571"/>
                  <a:gd name="T1" fmla="*/ 0 h 1796"/>
                  <a:gd name="T2" fmla="*/ 0 w 2571"/>
                  <a:gd name="T3" fmla="*/ 0 h 1796"/>
                  <a:gd name="T4" fmla="*/ 0 w 2571"/>
                  <a:gd name="T5" fmla="*/ 0 h 1796"/>
                  <a:gd name="T6" fmla="*/ 0 w 2571"/>
                  <a:gd name="T7" fmla="*/ 0 h 1796"/>
                  <a:gd name="T8" fmla="*/ 0 w 2571"/>
                  <a:gd name="T9" fmla="*/ 0 h 1796"/>
                  <a:gd name="T10" fmla="*/ 0 w 2571"/>
                  <a:gd name="T11" fmla="*/ 0 h 1796"/>
                  <a:gd name="T12" fmla="*/ 0 w 2571"/>
                  <a:gd name="T13" fmla="*/ 0 h 1796"/>
                  <a:gd name="T14" fmla="*/ 0 w 2571"/>
                  <a:gd name="T15" fmla="*/ 0 h 1796"/>
                  <a:gd name="T16" fmla="*/ 0 w 2571"/>
                  <a:gd name="T17" fmla="*/ 0 h 1796"/>
                  <a:gd name="T18" fmla="*/ 0 w 2571"/>
                  <a:gd name="T19" fmla="*/ 0 h 1796"/>
                  <a:gd name="T20" fmla="*/ 0 w 2571"/>
                  <a:gd name="T21" fmla="*/ 0 h 1796"/>
                  <a:gd name="T22" fmla="*/ 0 w 2571"/>
                  <a:gd name="T23" fmla="*/ 0 h 1796"/>
                  <a:gd name="T24" fmla="*/ 0 w 2571"/>
                  <a:gd name="T25" fmla="*/ 0 h 1796"/>
                  <a:gd name="T26" fmla="*/ 0 w 2571"/>
                  <a:gd name="T27" fmla="*/ 0 h 1796"/>
                  <a:gd name="T28" fmla="*/ 0 w 2571"/>
                  <a:gd name="T29" fmla="*/ 0 h 1796"/>
                  <a:gd name="T30" fmla="*/ 0 w 2571"/>
                  <a:gd name="T31" fmla="*/ 0 h 1796"/>
                  <a:gd name="T32" fmla="*/ 0 w 2571"/>
                  <a:gd name="T33" fmla="*/ 0 h 1796"/>
                  <a:gd name="T34" fmla="*/ 0 w 2571"/>
                  <a:gd name="T35" fmla="*/ 0 h 1796"/>
                  <a:gd name="T36" fmla="*/ 0 w 2571"/>
                  <a:gd name="T37" fmla="*/ 0 h 1796"/>
                  <a:gd name="T38" fmla="*/ 0 w 2571"/>
                  <a:gd name="T39" fmla="*/ 0 h 1796"/>
                  <a:gd name="T40" fmla="*/ 0 w 2571"/>
                  <a:gd name="T41" fmla="*/ 0 h 1796"/>
                  <a:gd name="T42" fmla="*/ 0 w 2571"/>
                  <a:gd name="T43" fmla="*/ 0 h 1796"/>
                  <a:gd name="T44" fmla="*/ 0 w 2571"/>
                  <a:gd name="T45" fmla="*/ 0 h 1796"/>
                  <a:gd name="T46" fmla="*/ 0 w 2571"/>
                  <a:gd name="T47" fmla="*/ 0 h 1796"/>
                  <a:gd name="T48" fmla="*/ 0 w 2571"/>
                  <a:gd name="T49" fmla="*/ 0 h 1796"/>
                  <a:gd name="T50" fmla="*/ 0 w 2571"/>
                  <a:gd name="T51" fmla="*/ 0 h 1796"/>
                  <a:gd name="T52" fmla="*/ 0 w 2571"/>
                  <a:gd name="T53" fmla="*/ 0 h 17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71"/>
                  <a:gd name="T82" fmla="*/ 0 h 1796"/>
                  <a:gd name="T83" fmla="*/ 2571 w 2571"/>
                  <a:gd name="T84" fmla="*/ 1796 h 17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71" h="1796">
                    <a:moveTo>
                      <a:pt x="164" y="1241"/>
                    </a:moveTo>
                    <a:lnTo>
                      <a:pt x="0" y="181"/>
                    </a:lnTo>
                    <a:lnTo>
                      <a:pt x="71" y="123"/>
                    </a:lnTo>
                    <a:lnTo>
                      <a:pt x="590" y="7"/>
                    </a:lnTo>
                    <a:lnTo>
                      <a:pt x="1498" y="0"/>
                    </a:lnTo>
                    <a:lnTo>
                      <a:pt x="2125" y="72"/>
                    </a:lnTo>
                    <a:lnTo>
                      <a:pt x="2493" y="216"/>
                    </a:lnTo>
                    <a:lnTo>
                      <a:pt x="2571" y="296"/>
                    </a:lnTo>
                    <a:lnTo>
                      <a:pt x="2571" y="966"/>
                    </a:lnTo>
                    <a:lnTo>
                      <a:pt x="2291" y="1796"/>
                    </a:lnTo>
                    <a:lnTo>
                      <a:pt x="2515" y="981"/>
                    </a:lnTo>
                    <a:lnTo>
                      <a:pt x="2508" y="347"/>
                    </a:lnTo>
                    <a:lnTo>
                      <a:pt x="2399" y="830"/>
                    </a:lnTo>
                    <a:lnTo>
                      <a:pt x="2247" y="1371"/>
                    </a:lnTo>
                    <a:lnTo>
                      <a:pt x="2118" y="1696"/>
                    </a:lnTo>
                    <a:lnTo>
                      <a:pt x="2241" y="1192"/>
                    </a:lnTo>
                    <a:lnTo>
                      <a:pt x="2428" y="578"/>
                    </a:lnTo>
                    <a:lnTo>
                      <a:pt x="2435" y="281"/>
                    </a:lnTo>
                    <a:lnTo>
                      <a:pt x="2233" y="181"/>
                    </a:lnTo>
                    <a:lnTo>
                      <a:pt x="1996" y="108"/>
                    </a:lnTo>
                    <a:lnTo>
                      <a:pt x="1534" y="50"/>
                    </a:lnTo>
                    <a:lnTo>
                      <a:pt x="640" y="50"/>
                    </a:lnTo>
                    <a:lnTo>
                      <a:pt x="114" y="158"/>
                    </a:lnTo>
                    <a:lnTo>
                      <a:pt x="65" y="209"/>
                    </a:lnTo>
                    <a:lnTo>
                      <a:pt x="209" y="1255"/>
                    </a:lnTo>
                    <a:lnTo>
                      <a:pt x="164" y="12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7" name="Freeform 70"/>
              <p:cNvSpPr/>
              <p:nvPr/>
            </p:nvSpPr>
            <p:spPr bwMode="auto">
              <a:xfrm>
                <a:off x="710" y="3348"/>
                <a:ext cx="800" cy="375"/>
              </a:xfrm>
              <a:custGeom>
                <a:avLst/>
                <a:gdLst>
                  <a:gd name="T0" fmla="*/ 0 w 2400"/>
                  <a:gd name="T1" fmla="*/ 0 h 1125"/>
                  <a:gd name="T2" fmla="*/ 0 w 2400"/>
                  <a:gd name="T3" fmla="*/ 0 h 1125"/>
                  <a:gd name="T4" fmla="*/ 0 w 2400"/>
                  <a:gd name="T5" fmla="*/ 0 h 1125"/>
                  <a:gd name="T6" fmla="*/ 0 w 2400"/>
                  <a:gd name="T7" fmla="*/ 0 h 1125"/>
                  <a:gd name="T8" fmla="*/ 0 w 2400"/>
                  <a:gd name="T9" fmla="*/ 0 h 1125"/>
                  <a:gd name="T10" fmla="*/ 0 w 2400"/>
                  <a:gd name="T11" fmla="*/ 0 h 1125"/>
                  <a:gd name="T12" fmla="*/ 0 w 2400"/>
                  <a:gd name="T13" fmla="*/ 0 h 1125"/>
                  <a:gd name="T14" fmla="*/ 0 w 2400"/>
                  <a:gd name="T15" fmla="*/ 0 h 1125"/>
                  <a:gd name="T16" fmla="*/ 0 w 2400"/>
                  <a:gd name="T17" fmla="*/ 0 h 1125"/>
                  <a:gd name="T18" fmla="*/ 0 w 2400"/>
                  <a:gd name="T19" fmla="*/ 0 h 1125"/>
                  <a:gd name="T20" fmla="*/ 0 w 2400"/>
                  <a:gd name="T21" fmla="*/ 0 h 1125"/>
                  <a:gd name="T22" fmla="*/ 0 w 2400"/>
                  <a:gd name="T23" fmla="*/ 0 h 1125"/>
                  <a:gd name="T24" fmla="*/ 0 w 2400"/>
                  <a:gd name="T25" fmla="*/ 0 h 1125"/>
                  <a:gd name="T26" fmla="*/ 0 w 2400"/>
                  <a:gd name="T27" fmla="*/ 0 h 1125"/>
                  <a:gd name="T28" fmla="*/ 0 w 2400"/>
                  <a:gd name="T29" fmla="*/ 0 h 1125"/>
                  <a:gd name="T30" fmla="*/ 0 w 2400"/>
                  <a:gd name="T31" fmla="*/ 0 h 1125"/>
                  <a:gd name="T32" fmla="*/ 0 w 2400"/>
                  <a:gd name="T33" fmla="*/ 0 h 1125"/>
                  <a:gd name="T34" fmla="*/ 0 w 2400"/>
                  <a:gd name="T35" fmla="*/ 0 h 1125"/>
                  <a:gd name="T36" fmla="*/ 0 w 2400"/>
                  <a:gd name="T37" fmla="*/ 0 h 1125"/>
                  <a:gd name="T38" fmla="*/ 0 w 2400"/>
                  <a:gd name="T39" fmla="*/ 0 h 1125"/>
                  <a:gd name="T40" fmla="*/ 0 w 2400"/>
                  <a:gd name="T41" fmla="*/ 0 h 1125"/>
                  <a:gd name="T42" fmla="*/ 0 w 2400"/>
                  <a:gd name="T43" fmla="*/ 0 h 1125"/>
                  <a:gd name="T44" fmla="*/ 0 w 2400"/>
                  <a:gd name="T45" fmla="*/ 0 h 1125"/>
                  <a:gd name="T46" fmla="*/ 0 w 2400"/>
                  <a:gd name="T47" fmla="*/ 0 h 1125"/>
                  <a:gd name="T48" fmla="*/ 0 w 2400"/>
                  <a:gd name="T49" fmla="*/ 0 h 1125"/>
                  <a:gd name="T50" fmla="*/ 0 w 2400"/>
                  <a:gd name="T51" fmla="*/ 0 h 1125"/>
                  <a:gd name="T52" fmla="*/ 0 w 2400"/>
                  <a:gd name="T53" fmla="*/ 0 h 1125"/>
                  <a:gd name="T54" fmla="*/ 0 w 2400"/>
                  <a:gd name="T55" fmla="*/ 0 h 11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00"/>
                  <a:gd name="T85" fmla="*/ 0 h 1125"/>
                  <a:gd name="T86" fmla="*/ 2400 w 2400"/>
                  <a:gd name="T87" fmla="*/ 1125 h 112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00" h="1125">
                    <a:moveTo>
                      <a:pt x="0" y="166"/>
                    </a:moveTo>
                    <a:lnTo>
                      <a:pt x="43" y="201"/>
                    </a:lnTo>
                    <a:lnTo>
                      <a:pt x="173" y="822"/>
                    </a:lnTo>
                    <a:lnTo>
                      <a:pt x="239" y="879"/>
                    </a:lnTo>
                    <a:lnTo>
                      <a:pt x="763" y="901"/>
                    </a:lnTo>
                    <a:lnTo>
                      <a:pt x="1571" y="944"/>
                    </a:lnTo>
                    <a:lnTo>
                      <a:pt x="1765" y="916"/>
                    </a:lnTo>
                    <a:lnTo>
                      <a:pt x="1888" y="539"/>
                    </a:lnTo>
                    <a:lnTo>
                      <a:pt x="1836" y="908"/>
                    </a:lnTo>
                    <a:lnTo>
                      <a:pt x="1939" y="974"/>
                    </a:lnTo>
                    <a:lnTo>
                      <a:pt x="2118" y="974"/>
                    </a:lnTo>
                    <a:lnTo>
                      <a:pt x="2349" y="280"/>
                    </a:lnTo>
                    <a:lnTo>
                      <a:pt x="2256" y="56"/>
                    </a:lnTo>
                    <a:lnTo>
                      <a:pt x="2269" y="0"/>
                    </a:lnTo>
                    <a:lnTo>
                      <a:pt x="2400" y="265"/>
                    </a:lnTo>
                    <a:lnTo>
                      <a:pt x="2183" y="979"/>
                    </a:lnTo>
                    <a:lnTo>
                      <a:pt x="2075" y="1039"/>
                    </a:lnTo>
                    <a:lnTo>
                      <a:pt x="1830" y="1125"/>
                    </a:lnTo>
                    <a:lnTo>
                      <a:pt x="1967" y="1031"/>
                    </a:lnTo>
                    <a:lnTo>
                      <a:pt x="1816" y="979"/>
                    </a:lnTo>
                    <a:lnTo>
                      <a:pt x="1636" y="1082"/>
                    </a:lnTo>
                    <a:lnTo>
                      <a:pt x="1433" y="996"/>
                    </a:lnTo>
                    <a:lnTo>
                      <a:pt x="663" y="944"/>
                    </a:lnTo>
                    <a:lnTo>
                      <a:pt x="468" y="1039"/>
                    </a:lnTo>
                    <a:lnTo>
                      <a:pt x="123" y="888"/>
                    </a:lnTo>
                    <a:lnTo>
                      <a:pt x="101" y="778"/>
                    </a:lnTo>
                    <a:lnTo>
                      <a:pt x="0" y="16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8" name="Freeform 71"/>
              <p:cNvSpPr/>
              <p:nvPr/>
            </p:nvSpPr>
            <p:spPr bwMode="auto">
              <a:xfrm>
                <a:off x="787" y="3660"/>
                <a:ext cx="132" cy="77"/>
              </a:xfrm>
              <a:custGeom>
                <a:avLst/>
                <a:gdLst>
                  <a:gd name="T0" fmla="*/ 0 w 396"/>
                  <a:gd name="T1" fmla="*/ 0 h 232"/>
                  <a:gd name="T2" fmla="*/ 0 w 396"/>
                  <a:gd name="T3" fmla="*/ 0 h 232"/>
                  <a:gd name="T4" fmla="*/ 0 w 396"/>
                  <a:gd name="T5" fmla="*/ 0 h 232"/>
                  <a:gd name="T6" fmla="*/ 0 w 396"/>
                  <a:gd name="T7" fmla="*/ 0 h 232"/>
                  <a:gd name="T8" fmla="*/ 0 w 396"/>
                  <a:gd name="T9" fmla="*/ 0 h 232"/>
                  <a:gd name="T10" fmla="*/ 0 w 396"/>
                  <a:gd name="T11" fmla="*/ 0 h 232"/>
                  <a:gd name="T12" fmla="*/ 0 w 396"/>
                  <a:gd name="T13" fmla="*/ 0 h 232"/>
                  <a:gd name="T14" fmla="*/ 0 w 396"/>
                  <a:gd name="T15" fmla="*/ 0 h 232"/>
                  <a:gd name="T16" fmla="*/ 0 w 396"/>
                  <a:gd name="T17" fmla="*/ 0 h 232"/>
                  <a:gd name="T18" fmla="*/ 0 w 396"/>
                  <a:gd name="T19" fmla="*/ 0 h 232"/>
                  <a:gd name="T20" fmla="*/ 0 w 396"/>
                  <a:gd name="T21" fmla="*/ 0 h 2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6"/>
                  <a:gd name="T34" fmla="*/ 0 h 232"/>
                  <a:gd name="T35" fmla="*/ 396 w 396"/>
                  <a:gd name="T36" fmla="*/ 232 h 2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6" h="232">
                    <a:moveTo>
                      <a:pt x="0" y="217"/>
                    </a:moveTo>
                    <a:lnTo>
                      <a:pt x="21" y="152"/>
                    </a:lnTo>
                    <a:lnTo>
                      <a:pt x="137" y="152"/>
                    </a:lnTo>
                    <a:lnTo>
                      <a:pt x="396" y="0"/>
                    </a:lnTo>
                    <a:lnTo>
                      <a:pt x="374" y="116"/>
                    </a:lnTo>
                    <a:lnTo>
                      <a:pt x="267" y="146"/>
                    </a:lnTo>
                    <a:lnTo>
                      <a:pt x="260" y="196"/>
                    </a:lnTo>
                    <a:lnTo>
                      <a:pt x="100" y="189"/>
                    </a:lnTo>
                    <a:lnTo>
                      <a:pt x="71" y="232"/>
                    </a:lnTo>
                    <a:lnTo>
                      <a:pt x="0" y="2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9" name="Freeform 72"/>
              <p:cNvSpPr/>
              <p:nvPr/>
            </p:nvSpPr>
            <p:spPr bwMode="auto">
              <a:xfrm>
                <a:off x="928" y="3687"/>
                <a:ext cx="476" cy="67"/>
              </a:xfrm>
              <a:custGeom>
                <a:avLst/>
                <a:gdLst>
                  <a:gd name="T0" fmla="*/ 0 w 1427"/>
                  <a:gd name="T1" fmla="*/ 0 h 201"/>
                  <a:gd name="T2" fmla="*/ 0 w 1427"/>
                  <a:gd name="T3" fmla="*/ 0 h 201"/>
                  <a:gd name="T4" fmla="*/ 0 w 1427"/>
                  <a:gd name="T5" fmla="*/ 0 h 201"/>
                  <a:gd name="T6" fmla="*/ 0 w 1427"/>
                  <a:gd name="T7" fmla="*/ 0 h 201"/>
                  <a:gd name="T8" fmla="*/ 0 w 1427"/>
                  <a:gd name="T9" fmla="*/ 0 h 201"/>
                  <a:gd name="T10" fmla="*/ 0 w 1427"/>
                  <a:gd name="T11" fmla="*/ 0 h 201"/>
                  <a:gd name="T12" fmla="*/ 0 w 1427"/>
                  <a:gd name="T13" fmla="*/ 0 h 201"/>
                  <a:gd name="T14" fmla="*/ 0 w 1427"/>
                  <a:gd name="T15" fmla="*/ 0 h 201"/>
                  <a:gd name="T16" fmla="*/ 0 w 1427"/>
                  <a:gd name="T17" fmla="*/ 0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
                  <a:gd name="T28" fmla="*/ 0 h 201"/>
                  <a:gd name="T29" fmla="*/ 1427 w 1427"/>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 h="201">
                    <a:moveTo>
                      <a:pt x="0" y="143"/>
                    </a:moveTo>
                    <a:lnTo>
                      <a:pt x="1420" y="201"/>
                    </a:lnTo>
                    <a:lnTo>
                      <a:pt x="1427" y="151"/>
                    </a:lnTo>
                    <a:lnTo>
                      <a:pt x="1269" y="50"/>
                    </a:lnTo>
                    <a:lnTo>
                      <a:pt x="894" y="0"/>
                    </a:lnTo>
                    <a:lnTo>
                      <a:pt x="894" y="93"/>
                    </a:lnTo>
                    <a:lnTo>
                      <a:pt x="541" y="86"/>
                    </a:lnTo>
                    <a:lnTo>
                      <a:pt x="0" y="14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0" name="Freeform 73"/>
              <p:cNvSpPr/>
              <p:nvPr/>
            </p:nvSpPr>
            <p:spPr bwMode="auto">
              <a:xfrm>
                <a:off x="623" y="3814"/>
                <a:ext cx="567" cy="65"/>
              </a:xfrm>
              <a:custGeom>
                <a:avLst/>
                <a:gdLst>
                  <a:gd name="T0" fmla="*/ 0 w 1701"/>
                  <a:gd name="T1" fmla="*/ 0 h 194"/>
                  <a:gd name="T2" fmla="*/ 0 w 1701"/>
                  <a:gd name="T3" fmla="*/ 0 h 194"/>
                  <a:gd name="T4" fmla="*/ 0 w 1701"/>
                  <a:gd name="T5" fmla="*/ 0 h 194"/>
                  <a:gd name="T6" fmla="*/ 0 w 1701"/>
                  <a:gd name="T7" fmla="*/ 0 h 194"/>
                  <a:gd name="T8" fmla="*/ 0 w 1701"/>
                  <a:gd name="T9" fmla="*/ 0 h 194"/>
                  <a:gd name="T10" fmla="*/ 0 w 1701"/>
                  <a:gd name="T11" fmla="*/ 0 h 194"/>
                  <a:gd name="T12" fmla="*/ 0 w 1701"/>
                  <a:gd name="T13" fmla="*/ 0 h 194"/>
                  <a:gd name="T14" fmla="*/ 0 w 1701"/>
                  <a:gd name="T15" fmla="*/ 0 h 194"/>
                  <a:gd name="T16" fmla="*/ 0 w 1701"/>
                  <a:gd name="T17" fmla="*/ 0 h 194"/>
                  <a:gd name="T18" fmla="*/ 0 w 1701"/>
                  <a:gd name="T19" fmla="*/ 0 h 194"/>
                  <a:gd name="T20" fmla="*/ 0 w 1701"/>
                  <a:gd name="T21" fmla="*/ 0 h 194"/>
                  <a:gd name="T22" fmla="*/ 0 w 1701"/>
                  <a:gd name="T23" fmla="*/ 0 h 194"/>
                  <a:gd name="T24" fmla="*/ 0 w 1701"/>
                  <a:gd name="T25" fmla="*/ 0 h 194"/>
                  <a:gd name="T26" fmla="*/ 0 w 1701"/>
                  <a:gd name="T27" fmla="*/ 0 h 194"/>
                  <a:gd name="T28" fmla="*/ 0 w 1701"/>
                  <a:gd name="T29" fmla="*/ 0 h 194"/>
                  <a:gd name="T30" fmla="*/ 0 w 1701"/>
                  <a:gd name="T31" fmla="*/ 0 h 194"/>
                  <a:gd name="T32" fmla="*/ 0 w 1701"/>
                  <a:gd name="T33" fmla="*/ 0 h 194"/>
                  <a:gd name="T34" fmla="*/ 0 w 1701"/>
                  <a:gd name="T35" fmla="*/ 0 h 194"/>
                  <a:gd name="T36" fmla="*/ 0 w 1701"/>
                  <a:gd name="T37" fmla="*/ 0 h 194"/>
                  <a:gd name="T38" fmla="*/ 0 w 1701"/>
                  <a:gd name="T39" fmla="*/ 0 h 194"/>
                  <a:gd name="T40" fmla="*/ 0 w 1701"/>
                  <a:gd name="T41" fmla="*/ 0 h 194"/>
                  <a:gd name="T42" fmla="*/ 0 w 1701"/>
                  <a:gd name="T43" fmla="*/ 0 h 194"/>
                  <a:gd name="T44" fmla="*/ 0 w 1701"/>
                  <a:gd name="T45" fmla="*/ 0 h 194"/>
                  <a:gd name="T46" fmla="*/ 0 w 1701"/>
                  <a:gd name="T47" fmla="*/ 0 h 194"/>
                  <a:gd name="T48" fmla="*/ 0 w 1701"/>
                  <a:gd name="T49" fmla="*/ 0 h 194"/>
                  <a:gd name="T50" fmla="*/ 0 w 1701"/>
                  <a:gd name="T51" fmla="*/ 0 h 194"/>
                  <a:gd name="T52" fmla="*/ 0 w 1701"/>
                  <a:gd name="T53" fmla="*/ 0 h 194"/>
                  <a:gd name="T54" fmla="*/ 0 w 1701"/>
                  <a:gd name="T55" fmla="*/ 0 h 194"/>
                  <a:gd name="T56" fmla="*/ 0 w 1701"/>
                  <a:gd name="T57" fmla="*/ 0 h 194"/>
                  <a:gd name="T58" fmla="*/ 0 w 1701"/>
                  <a:gd name="T59" fmla="*/ 0 h 194"/>
                  <a:gd name="T60" fmla="*/ 0 w 1701"/>
                  <a:gd name="T61" fmla="*/ 0 h 194"/>
                  <a:gd name="T62" fmla="*/ 0 w 1701"/>
                  <a:gd name="T63" fmla="*/ 0 h 194"/>
                  <a:gd name="T64" fmla="*/ 0 w 1701"/>
                  <a:gd name="T65" fmla="*/ 0 h 194"/>
                  <a:gd name="T66" fmla="*/ 0 w 1701"/>
                  <a:gd name="T67" fmla="*/ 0 h 194"/>
                  <a:gd name="T68" fmla="*/ 0 w 1701"/>
                  <a:gd name="T69" fmla="*/ 0 h 194"/>
                  <a:gd name="T70" fmla="*/ 0 w 1701"/>
                  <a:gd name="T71" fmla="*/ 0 h 1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01"/>
                  <a:gd name="T109" fmla="*/ 0 h 194"/>
                  <a:gd name="T110" fmla="*/ 1701 w 1701"/>
                  <a:gd name="T111" fmla="*/ 194 h 19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01" h="194">
                    <a:moveTo>
                      <a:pt x="0" y="89"/>
                    </a:moveTo>
                    <a:lnTo>
                      <a:pt x="81" y="0"/>
                    </a:lnTo>
                    <a:lnTo>
                      <a:pt x="234" y="0"/>
                    </a:lnTo>
                    <a:lnTo>
                      <a:pt x="290" y="80"/>
                    </a:lnTo>
                    <a:lnTo>
                      <a:pt x="379" y="7"/>
                    </a:lnTo>
                    <a:lnTo>
                      <a:pt x="557" y="7"/>
                    </a:lnTo>
                    <a:lnTo>
                      <a:pt x="613" y="80"/>
                    </a:lnTo>
                    <a:lnTo>
                      <a:pt x="717" y="24"/>
                    </a:lnTo>
                    <a:lnTo>
                      <a:pt x="911" y="24"/>
                    </a:lnTo>
                    <a:lnTo>
                      <a:pt x="951" y="96"/>
                    </a:lnTo>
                    <a:lnTo>
                      <a:pt x="1064" y="33"/>
                    </a:lnTo>
                    <a:lnTo>
                      <a:pt x="1240" y="40"/>
                    </a:lnTo>
                    <a:lnTo>
                      <a:pt x="1313" y="113"/>
                    </a:lnTo>
                    <a:lnTo>
                      <a:pt x="1434" y="64"/>
                    </a:lnTo>
                    <a:lnTo>
                      <a:pt x="1603" y="56"/>
                    </a:lnTo>
                    <a:lnTo>
                      <a:pt x="1701" y="145"/>
                    </a:lnTo>
                    <a:lnTo>
                      <a:pt x="1612" y="185"/>
                    </a:lnTo>
                    <a:lnTo>
                      <a:pt x="1563" y="122"/>
                    </a:lnTo>
                    <a:lnTo>
                      <a:pt x="1451" y="122"/>
                    </a:lnTo>
                    <a:lnTo>
                      <a:pt x="1265" y="194"/>
                    </a:lnTo>
                    <a:lnTo>
                      <a:pt x="1193" y="80"/>
                    </a:lnTo>
                    <a:lnTo>
                      <a:pt x="1064" y="80"/>
                    </a:lnTo>
                    <a:lnTo>
                      <a:pt x="1056" y="153"/>
                    </a:lnTo>
                    <a:lnTo>
                      <a:pt x="911" y="160"/>
                    </a:lnTo>
                    <a:lnTo>
                      <a:pt x="862" y="73"/>
                    </a:lnTo>
                    <a:lnTo>
                      <a:pt x="733" y="64"/>
                    </a:lnTo>
                    <a:lnTo>
                      <a:pt x="702" y="136"/>
                    </a:lnTo>
                    <a:lnTo>
                      <a:pt x="508" y="145"/>
                    </a:lnTo>
                    <a:lnTo>
                      <a:pt x="532" y="64"/>
                    </a:lnTo>
                    <a:lnTo>
                      <a:pt x="372" y="47"/>
                    </a:lnTo>
                    <a:lnTo>
                      <a:pt x="323" y="145"/>
                    </a:lnTo>
                    <a:lnTo>
                      <a:pt x="169" y="136"/>
                    </a:lnTo>
                    <a:lnTo>
                      <a:pt x="201" y="40"/>
                    </a:lnTo>
                    <a:lnTo>
                      <a:pt x="105" y="40"/>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1" name="Freeform 74"/>
              <p:cNvSpPr/>
              <p:nvPr/>
            </p:nvSpPr>
            <p:spPr bwMode="auto">
              <a:xfrm>
                <a:off x="942" y="3793"/>
                <a:ext cx="507" cy="57"/>
              </a:xfrm>
              <a:custGeom>
                <a:avLst/>
                <a:gdLst>
                  <a:gd name="T0" fmla="*/ 0 w 1521"/>
                  <a:gd name="T1" fmla="*/ 0 h 173"/>
                  <a:gd name="T2" fmla="*/ 0 w 1521"/>
                  <a:gd name="T3" fmla="*/ 0 h 173"/>
                  <a:gd name="T4" fmla="*/ 0 w 1521"/>
                  <a:gd name="T5" fmla="*/ 0 h 173"/>
                  <a:gd name="T6" fmla="*/ 0 w 1521"/>
                  <a:gd name="T7" fmla="*/ 0 h 173"/>
                  <a:gd name="T8" fmla="*/ 0 w 1521"/>
                  <a:gd name="T9" fmla="*/ 0 h 173"/>
                  <a:gd name="T10" fmla="*/ 0 w 1521"/>
                  <a:gd name="T11" fmla="*/ 0 h 173"/>
                  <a:gd name="T12" fmla="*/ 0 w 1521"/>
                  <a:gd name="T13" fmla="*/ 0 h 173"/>
                  <a:gd name="T14" fmla="*/ 0 w 1521"/>
                  <a:gd name="T15" fmla="*/ 0 h 173"/>
                  <a:gd name="T16" fmla="*/ 0 w 1521"/>
                  <a:gd name="T17" fmla="*/ 0 h 173"/>
                  <a:gd name="T18" fmla="*/ 0 w 1521"/>
                  <a:gd name="T19" fmla="*/ 0 h 173"/>
                  <a:gd name="T20" fmla="*/ 0 w 1521"/>
                  <a:gd name="T21" fmla="*/ 0 h 173"/>
                  <a:gd name="T22" fmla="*/ 0 w 1521"/>
                  <a:gd name="T23" fmla="*/ 0 h 173"/>
                  <a:gd name="T24" fmla="*/ 0 w 1521"/>
                  <a:gd name="T25" fmla="*/ 0 h 173"/>
                  <a:gd name="T26" fmla="*/ 0 w 1521"/>
                  <a:gd name="T27" fmla="*/ 0 h 173"/>
                  <a:gd name="T28" fmla="*/ 0 w 1521"/>
                  <a:gd name="T29" fmla="*/ 0 h 173"/>
                  <a:gd name="T30" fmla="*/ 0 w 1521"/>
                  <a:gd name="T31" fmla="*/ 0 h 173"/>
                  <a:gd name="T32" fmla="*/ 0 w 1521"/>
                  <a:gd name="T33" fmla="*/ 0 h 173"/>
                  <a:gd name="T34" fmla="*/ 0 w 1521"/>
                  <a:gd name="T35" fmla="*/ 0 h 173"/>
                  <a:gd name="T36" fmla="*/ 0 w 1521"/>
                  <a:gd name="T37" fmla="*/ 0 h 173"/>
                  <a:gd name="T38" fmla="*/ 0 w 1521"/>
                  <a:gd name="T39" fmla="*/ 0 h 173"/>
                  <a:gd name="T40" fmla="*/ 0 w 1521"/>
                  <a:gd name="T41" fmla="*/ 0 h 173"/>
                  <a:gd name="T42" fmla="*/ 0 w 1521"/>
                  <a:gd name="T43" fmla="*/ 0 h 173"/>
                  <a:gd name="T44" fmla="*/ 0 w 1521"/>
                  <a:gd name="T45" fmla="*/ 0 h 173"/>
                  <a:gd name="T46" fmla="*/ 0 w 1521"/>
                  <a:gd name="T47" fmla="*/ 0 h 173"/>
                  <a:gd name="T48" fmla="*/ 0 w 1521"/>
                  <a:gd name="T49" fmla="*/ 0 h 173"/>
                  <a:gd name="T50" fmla="*/ 0 w 1521"/>
                  <a:gd name="T51" fmla="*/ 0 h 173"/>
                  <a:gd name="T52" fmla="*/ 0 w 1521"/>
                  <a:gd name="T53" fmla="*/ 0 h 173"/>
                  <a:gd name="T54" fmla="*/ 0 w 1521"/>
                  <a:gd name="T55" fmla="*/ 0 h 173"/>
                  <a:gd name="T56" fmla="*/ 0 w 1521"/>
                  <a:gd name="T57" fmla="*/ 0 h 173"/>
                  <a:gd name="T58" fmla="*/ 0 w 1521"/>
                  <a:gd name="T59" fmla="*/ 0 h 173"/>
                  <a:gd name="T60" fmla="*/ 0 w 1521"/>
                  <a:gd name="T61" fmla="*/ 0 h 173"/>
                  <a:gd name="T62" fmla="*/ 0 w 1521"/>
                  <a:gd name="T63" fmla="*/ 0 h 173"/>
                  <a:gd name="T64" fmla="*/ 0 w 1521"/>
                  <a:gd name="T65" fmla="*/ 0 h 173"/>
                  <a:gd name="T66" fmla="*/ 0 w 1521"/>
                  <a:gd name="T67" fmla="*/ 0 h 173"/>
                  <a:gd name="T68" fmla="*/ 0 w 1521"/>
                  <a:gd name="T69" fmla="*/ 0 h 173"/>
                  <a:gd name="T70" fmla="*/ 0 w 1521"/>
                  <a:gd name="T71" fmla="*/ 0 h 1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3"/>
                  <a:gd name="T110" fmla="*/ 1521 w 1521"/>
                  <a:gd name="T111" fmla="*/ 173 h 1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3">
                    <a:moveTo>
                      <a:pt x="0" y="80"/>
                    </a:moveTo>
                    <a:lnTo>
                      <a:pt x="71" y="0"/>
                    </a:lnTo>
                    <a:lnTo>
                      <a:pt x="209" y="0"/>
                    </a:lnTo>
                    <a:lnTo>
                      <a:pt x="268" y="72"/>
                    </a:lnTo>
                    <a:lnTo>
                      <a:pt x="338" y="7"/>
                    </a:lnTo>
                    <a:lnTo>
                      <a:pt x="497" y="7"/>
                    </a:lnTo>
                    <a:lnTo>
                      <a:pt x="540" y="65"/>
                    </a:lnTo>
                    <a:lnTo>
                      <a:pt x="642" y="22"/>
                    </a:lnTo>
                    <a:lnTo>
                      <a:pt x="815" y="22"/>
                    </a:lnTo>
                    <a:lnTo>
                      <a:pt x="858" y="87"/>
                    </a:lnTo>
                    <a:lnTo>
                      <a:pt x="952" y="29"/>
                    </a:lnTo>
                    <a:lnTo>
                      <a:pt x="1109" y="37"/>
                    </a:lnTo>
                    <a:lnTo>
                      <a:pt x="1189" y="108"/>
                    </a:lnTo>
                    <a:lnTo>
                      <a:pt x="1282" y="58"/>
                    </a:lnTo>
                    <a:lnTo>
                      <a:pt x="1433" y="52"/>
                    </a:lnTo>
                    <a:lnTo>
                      <a:pt x="1521" y="130"/>
                    </a:lnTo>
                    <a:lnTo>
                      <a:pt x="1441" y="166"/>
                    </a:lnTo>
                    <a:lnTo>
                      <a:pt x="1398" y="109"/>
                    </a:lnTo>
                    <a:lnTo>
                      <a:pt x="1297" y="109"/>
                    </a:lnTo>
                    <a:lnTo>
                      <a:pt x="1131" y="173"/>
                    </a:lnTo>
                    <a:lnTo>
                      <a:pt x="1066" y="72"/>
                    </a:lnTo>
                    <a:lnTo>
                      <a:pt x="952" y="72"/>
                    </a:lnTo>
                    <a:lnTo>
                      <a:pt x="944" y="138"/>
                    </a:lnTo>
                    <a:lnTo>
                      <a:pt x="815" y="145"/>
                    </a:lnTo>
                    <a:lnTo>
                      <a:pt x="771" y="65"/>
                    </a:lnTo>
                    <a:lnTo>
                      <a:pt x="655" y="58"/>
                    </a:lnTo>
                    <a:lnTo>
                      <a:pt x="627" y="123"/>
                    </a:lnTo>
                    <a:lnTo>
                      <a:pt x="491" y="130"/>
                    </a:lnTo>
                    <a:lnTo>
                      <a:pt x="476" y="58"/>
                    </a:lnTo>
                    <a:lnTo>
                      <a:pt x="331" y="44"/>
                    </a:lnTo>
                    <a:lnTo>
                      <a:pt x="288" y="130"/>
                    </a:lnTo>
                    <a:lnTo>
                      <a:pt x="172" y="101"/>
                    </a:lnTo>
                    <a:lnTo>
                      <a:pt x="179" y="37"/>
                    </a:lnTo>
                    <a:lnTo>
                      <a:pt x="93" y="37"/>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2" name="Freeform 75"/>
              <p:cNvSpPr/>
              <p:nvPr/>
            </p:nvSpPr>
            <p:spPr bwMode="auto">
              <a:xfrm>
                <a:off x="798" y="3748"/>
                <a:ext cx="507" cy="57"/>
              </a:xfrm>
              <a:custGeom>
                <a:avLst/>
                <a:gdLst>
                  <a:gd name="T0" fmla="*/ 0 w 1521"/>
                  <a:gd name="T1" fmla="*/ 0 h 172"/>
                  <a:gd name="T2" fmla="*/ 0 w 1521"/>
                  <a:gd name="T3" fmla="*/ 0 h 172"/>
                  <a:gd name="T4" fmla="*/ 0 w 1521"/>
                  <a:gd name="T5" fmla="*/ 0 h 172"/>
                  <a:gd name="T6" fmla="*/ 0 w 1521"/>
                  <a:gd name="T7" fmla="*/ 0 h 172"/>
                  <a:gd name="T8" fmla="*/ 0 w 1521"/>
                  <a:gd name="T9" fmla="*/ 0 h 172"/>
                  <a:gd name="T10" fmla="*/ 0 w 1521"/>
                  <a:gd name="T11" fmla="*/ 0 h 172"/>
                  <a:gd name="T12" fmla="*/ 0 w 1521"/>
                  <a:gd name="T13" fmla="*/ 0 h 172"/>
                  <a:gd name="T14" fmla="*/ 0 w 1521"/>
                  <a:gd name="T15" fmla="*/ 0 h 172"/>
                  <a:gd name="T16" fmla="*/ 0 w 1521"/>
                  <a:gd name="T17" fmla="*/ 0 h 172"/>
                  <a:gd name="T18" fmla="*/ 0 w 1521"/>
                  <a:gd name="T19" fmla="*/ 0 h 172"/>
                  <a:gd name="T20" fmla="*/ 0 w 1521"/>
                  <a:gd name="T21" fmla="*/ 0 h 172"/>
                  <a:gd name="T22" fmla="*/ 0 w 1521"/>
                  <a:gd name="T23" fmla="*/ 0 h 172"/>
                  <a:gd name="T24" fmla="*/ 0 w 1521"/>
                  <a:gd name="T25" fmla="*/ 0 h 172"/>
                  <a:gd name="T26" fmla="*/ 0 w 1521"/>
                  <a:gd name="T27" fmla="*/ 0 h 172"/>
                  <a:gd name="T28" fmla="*/ 0 w 1521"/>
                  <a:gd name="T29" fmla="*/ 0 h 172"/>
                  <a:gd name="T30" fmla="*/ 0 w 1521"/>
                  <a:gd name="T31" fmla="*/ 0 h 172"/>
                  <a:gd name="T32" fmla="*/ 0 w 1521"/>
                  <a:gd name="T33" fmla="*/ 0 h 172"/>
                  <a:gd name="T34" fmla="*/ 0 w 1521"/>
                  <a:gd name="T35" fmla="*/ 0 h 172"/>
                  <a:gd name="T36" fmla="*/ 0 w 1521"/>
                  <a:gd name="T37" fmla="*/ 0 h 172"/>
                  <a:gd name="T38" fmla="*/ 0 w 1521"/>
                  <a:gd name="T39" fmla="*/ 0 h 172"/>
                  <a:gd name="T40" fmla="*/ 0 w 1521"/>
                  <a:gd name="T41" fmla="*/ 0 h 172"/>
                  <a:gd name="T42" fmla="*/ 0 w 1521"/>
                  <a:gd name="T43" fmla="*/ 0 h 172"/>
                  <a:gd name="T44" fmla="*/ 0 w 1521"/>
                  <a:gd name="T45" fmla="*/ 0 h 172"/>
                  <a:gd name="T46" fmla="*/ 0 w 1521"/>
                  <a:gd name="T47" fmla="*/ 0 h 172"/>
                  <a:gd name="T48" fmla="*/ 0 w 1521"/>
                  <a:gd name="T49" fmla="*/ 0 h 172"/>
                  <a:gd name="T50" fmla="*/ 0 w 1521"/>
                  <a:gd name="T51" fmla="*/ 0 h 172"/>
                  <a:gd name="T52" fmla="*/ 0 w 1521"/>
                  <a:gd name="T53" fmla="*/ 0 h 172"/>
                  <a:gd name="T54" fmla="*/ 0 w 1521"/>
                  <a:gd name="T55" fmla="*/ 0 h 172"/>
                  <a:gd name="T56" fmla="*/ 0 w 1521"/>
                  <a:gd name="T57" fmla="*/ 0 h 172"/>
                  <a:gd name="T58" fmla="*/ 0 w 1521"/>
                  <a:gd name="T59" fmla="*/ 0 h 172"/>
                  <a:gd name="T60" fmla="*/ 0 w 1521"/>
                  <a:gd name="T61" fmla="*/ 0 h 172"/>
                  <a:gd name="T62" fmla="*/ 0 w 1521"/>
                  <a:gd name="T63" fmla="*/ 0 h 172"/>
                  <a:gd name="T64" fmla="*/ 0 w 1521"/>
                  <a:gd name="T65" fmla="*/ 0 h 172"/>
                  <a:gd name="T66" fmla="*/ 0 w 1521"/>
                  <a:gd name="T67" fmla="*/ 0 h 172"/>
                  <a:gd name="T68" fmla="*/ 0 w 1521"/>
                  <a:gd name="T69" fmla="*/ 0 h 172"/>
                  <a:gd name="T70" fmla="*/ 0 w 1521"/>
                  <a:gd name="T71" fmla="*/ 0 h 1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2"/>
                  <a:gd name="T110" fmla="*/ 1521 w 1521"/>
                  <a:gd name="T111" fmla="*/ 172 h 1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2">
                    <a:moveTo>
                      <a:pt x="0" y="78"/>
                    </a:moveTo>
                    <a:lnTo>
                      <a:pt x="73" y="0"/>
                    </a:lnTo>
                    <a:lnTo>
                      <a:pt x="209" y="0"/>
                    </a:lnTo>
                    <a:lnTo>
                      <a:pt x="260" y="71"/>
                    </a:lnTo>
                    <a:lnTo>
                      <a:pt x="340" y="6"/>
                    </a:lnTo>
                    <a:lnTo>
                      <a:pt x="498" y="6"/>
                    </a:lnTo>
                    <a:lnTo>
                      <a:pt x="549" y="71"/>
                    </a:lnTo>
                    <a:lnTo>
                      <a:pt x="642" y="21"/>
                    </a:lnTo>
                    <a:lnTo>
                      <a:pt x="816" y="21"/>
                    </a:lnTo>
                    <a:lnTo>
                      <a:pt x="858" y="86"/>
                    </a:lnTo>
                    <a:lnTo>
                      <a:pt x="952" y="28"/>
                    </a:lnTo>
                    <a:lnTo>
                      <a:pt x="1110" y="35"/>
                    </a:lnTo>
                    <a:lnTo>
                      <a:pt x="1176" y="101"/>
                    </a:lnTo>
                    <a:lnTo>
                      <a:pt x="1284" y="56"/>
                    </a:lnTo>
                    <a:lnTo>
                      <a:pt x="1435" y="49"/>
                    </a:lnTo>
                    <a:lnTo>
                      <a:pt x="1521" y="129"/>
                    </a:lnTo>
                    <a:lnTo>
                      <a:pt x="1442" y="164"/>
                    </a:lnTo>
                    <a:lnTo>
                      <a:pt x="1399" y="107"/>
                    </a:lnTo>
                    <a:lnTo>
                      <a:pt x="1299" y="107"/>
                    </a:lnTo>
                    <a:lnTo>
                      <a:pt x="1133" y="172"/>
                    </a:lnTo>
                    <a:lnTo>
                      <a:pt x="1067" y="71"/>
                    </a:lnTo>
                    <a:lnTo>
                      <a:pt x="952" y="71"/>
                    </a:lnTo>
                    <a:lnTo>
                      <a:pt x="901" y="150"/>
                    </a:lnTo>
                    <a:lnTo>
                      <a:pt x="816" y="144"/>
                    </a:lnTo>
                    <a:lnTo>
                      <a:pt x="771" y="64"/>
                    </a:lnTo>
                    <a:lnTo>
                      <a:pt x="657" y="56"/>
                    </a:lnTo>
                    <a:lnTo>
                      <a:pt x="599" y="157"/>
                    </a:lnTo>
                    <a:lnTo>
                      <a:pt x="513" y="135"/>
                    </a:lnTo>
                    <a:lnTo>
                      <a:pt x="476" y="56"/>
                    </a:lnTo>
                    <a:lnTo>
                      <a:pt x="332" y="43"/>
                    </a:lnTo>
                    <a:lnTo>
                      <a:pt x="289" y="129"/>
                    </a:lnTo>
                    <a:lnTo>
                      <a:pt x="151" y="121"/>
                    </a:lnTo>
                    <a:lnTo>
                      <a:pt x="181" y="35"/>
                    </a:lnTo>
                    <a:lnTo>
                      <a:pt x="95" y="35"/>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3" name="Freeform 76"/>
              <p:cNvSpPr/>
              <p:nvPr/>
            </p:nvSpPr>
            <p:spPr bwMode="auto">
              <a:xfrm>
                <a:off x="846" y="3194"/>
                <a:ext cx="114" cy="43"/>
              </a:xfrm>
              <a:custGeom>
                <a:avLst/>
                <a:gdLst>
                  <a:gd name="T0" fmla="*/ 0 w 342"/>
                  <a:gd name="T1" fmla="*/ 0 h 131"/>
                  <a:gd name="T2" fmla="*/ 0 w 342"/>
                  <a:gd name="T3" fmla="*/ 0 h 131"/>
                  <a:gd name="T4" fmla="*/ 0 w 342"/>
                  <a:gd name="T5" fmla="*/ 0 h 131"/>
                  <a:gd name="T6" fmla="*/ 0 w 342"/>
                  <a:gd name="T7" fmla="*/ 0 h 131"/>
                  <a:gd name="T8" fmla="*/ 0 w 342"/>
                  <a:gd name="T9" fmla="*/ 0 h 131"/>
                  <a:gd name="T10" fmla="*/ 0 w 342"/>
                  <a:gd name="T11" fmla="*/ 0 h 131"/>
                  <a:gd name="T12" fmla="*/ 0 w 342"/>
                  <a:gd name="T13" fmla="*/ 0 h 131"/>
                  <a:gd name="T14" fmla="*/ 0 w 342"/>
                  <a:gd name="T15" fmla="*/ 0 h 131"/>
                  <a:gd name="T16" fmla="*/ 0 w 342"/>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31"/>
                  <a:gd name="T29" fmla="*/ 342 w 342"/>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31">
                    <a:moveTo>
                      <a:pt x="0" y="105"/>
                    </a:moveTo>
                    <a:lnTo>
                      <a:pt x="13" y="131"/>
                    </a:lnTo>
                    <a:lnTo>
                      <a:pt x="133" y="93"/>
                    </a:lnTo>
                    <a:lnTo>
                      <a:pt x="241" y="53"/>
                    </a:lnTo>
                    <a:lnTo>
                      <a:pt x="342" y="62"/>
                    </a:lnTo>
                    <a:lnTo>
                      <a:pt x="324" y="0"/>
                    </a:lnTo>
                    <a:lnTo>
                      <a:pt x="204" y="3"/>
                    </a:lnTo>
                    <a:lnTo>
                      <a:pt x="0" y="105"/>
                    </a:lnTo>
                    <a:close/>
                  </a:path>
                </a:pathLst>
              </a:custGeom>
              <a:solidFill>
                <a:srgbClr val="F0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4" name="Freeform 77"/>
              <p:cNvSpPr/>
              <p:nvPr/>
            </p:nvSpPr>
            <p:spPr bwMode="auto">
              <a:xfrm>
                <a:off x="1144" y="3197"/>
                <a:ext cx="131" cy="50"/>
              </a:xfrm>
              <a:custGeom>
                <a:avLst/>
                <a:gdLst>
                  <a:gd name="T0" fmla="*/ 0 w 393"/>
                  <a:gd name="T1" fmla="*/ 0 h 149"/>
                  <a:gd name="T2" fmla="*/ 0 w 393"/>
                  <a:gd name="T3" fmla="*/ 0 h 149"/>
                  <a:gd name="T4" fmla="*/ 0 w 393"/>
                  <a:gd name="T5" fmla="*/ 0 h 149"/>
                  <a:gd name="T6" fmla="*/ 0 w 393"/>
                  <a:gd name="T7" fmla="*/ 0 h 149"/>
                  <a:gd name="T8" fmla="*/ 0 w 393"/>
                  <a:gd name="T9" fmla="*/ 0 h 149"/>
                  <a:gd name="T10" fmla="*/ 0 w 393"/>
                  <a:gd name="T11" fmla="*/ 0 h 149"/>
                  <a:gd name="T12" fmla="*/ 0 w 393"/>
                  <a:gd name="T13" fmla="*/ 0 h 149"/>
                  <a:gd name="T14" fmla="*/ 0 w 393"/>
                  <a:gd name="T15" fmla="*/ 0 h 149"/>
                  <a:gd name="T16" fmla="*/ 0 w 393"/>
                  <a:gd name="T17" fmla="*/ 0 h 149"/>
                  <a:gd name="T18" fmla="*/ 0 w 393"/>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149"/>
                  <a:gd name="T32" fmla="*/ 393 w 393"/>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149">
                    <a:moveTo>
                      <a:pt x="0" y="26"/>
                    </a:moveTo>
                    <a:lnTo>
                      <a:pt x="0" y="66"/>
                    </a:lnTo>
                    <a:lnTo>
                      <a:pt x="79" y="30"/>
                    </a:lnTo>
                    <a:lnTo>
                      <a:pt x="205" y="61"/>
                    </a:lnTo>
                    <a:lnTo>
                      <a:pt x="368" y="149"/>
                    </a:lnTo>
                    <a:lnTo>
                      <a:pt x="393" y="121"/>
                    </a:lnTo>
                    <a:lnTo>
                      <a:pt x="307" y="52"/>
                    </a:lnTo>
                    <a:lnTo>
                      <a:pt x="113" y="0"/>
                    </a:lnTo>
                    <a:lnTo>
                      <a:pt x="0" y="26"/>
                    </a:lnTo>
                    <a:close/>
                  </a:path>
                </a:pathLst>
              </a:custGeom>
              <a:solidFill>
                <a:srgbClr val="F0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5" name="Freeform 78"/>
              <p:cNvSpPr/>
              <p:nvPr/>
            </p:nvSpPr>
            <p:spPr bwMode="auto">
              <a:xfrm>
                <a:off x="1134" y="3236"/>
                <a:ext cx="144" cy="61"/>
              </a:xfrm>
              <a:custGeom>
                <a:avLst/>
                <a:gdLst>
                  <a:gd name="T0" fmla="*/ 0 w 434"/>
                  <a:gd name="T1" fmla="*/ 0 h 185"/>
                  <a:gd name="T2" fmla="*/ 0 w 434"/>
                  <a:gd name="T3" fmla="*/ 0 h 185"/>
                  <a:gd name="T4" fmla="*/ 0 w 434"/>
                  <a:gd name="T5" fmla="*/ 0 h 185"/>
                  <a:gd name="T6" fmla="*/ 0 w 434"/>
                  <a:gd name="T7" fmla="*/ 0 h 185"/>
                  <a:gd name="T8" fmla="*/ 0 w 434"/>
                  <a:gd name="T9" fmla="*/ 0 h 185"/>
                  <a:gd name="T10" fmla="*/ 0 w 434"/>
                  <a:gd name="T11" fmla="*/ 0 h 185"/>
                  <a:gd name="T12" fmla="*/ 0 w 434"/>
                  <a:gd name="T13" fmla="*/ 0 h 185"/>
                  <a:gd name="T14" fmla="*/ 0 w 434"/>
                  <a:gd name="T15" fmla="*/ 0 h 185"/>
                  <a:gd name="T16" fmla="*/ 0 w 434"/>
                  <a:gd name="T17" fmla="*/ 0 h 185"/>
                  <a:gd name="T18" fmla="*/ 0 w 434"/>
                  <a:gd name="T19" fmla="*/ 0 h 185"/>
                  <a:gd name="T20" fmla="*/ 0 w 434"/>
                  <a:gd name="T21" fmla="*/ 0 h 185"/>
                  <a:gd name="T22" fmla="*/ 0 w 434"/>
                  <a:gd name="T23" fmla="*/ 0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
                  <a:gd name="T37" fmla="*/ 0 h 185"/>
                  <a:gd name="T38" fmla="*/ 434 w 434"/>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 h="185">
                    <a:moveTo>
                      <a:pt x="434" y="185"/>
                    </a:moveTo>
                    <a:lnTo>
                      <a:pt x="378" y="122"/>
                    </a:lnTo>
                    <a:lnTo>
                      <a:pt x="261" y="65"/>
                    </a:lnTo>
                    <a:lnTo>
                      <a:pt x="138" y="31"/>
                    </a:lnTo>
                    <a:lnTo>
                      <a:pt x="0" y="40"/>
                    </a:lnTo>
                    <a:lnTo>
                      <a:pt x="95" y="0"/>
                    </a:lnTo>
                    <a:lnTo>
                      <a:pt x="232" y="9"/>
                    </a:lnTo>
                    <a:lnTo>
                      <a:pt x="315" y="24"/>
                    </a:lnTo>
                    <a:lnTo>
                      <a:pt x="387" y="59"/>
                    </a:lnTo>
                    <a:lnTo>
                      <a:pt x="430" y="108"/>
                    </a:lnTo>
                    <a:lnTo>
                      <a:pt x="434" y="18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6" name="Freeform 79"/>
              <p:cNvSpPr/>
              <p:nvPr/>
            </p:nvSpPr>
            <p:spPr bwMode="auto">
              <a:xfrm>
                <a:off x="1123" y="3092"/>
                <a:ext cx="179" cy="163"/>
              </a:xfrm>
              <a:custGeom>
                <a:avLst/>
                <a:gdLst>
                  <a:gd name="T0" fmla="*/ 0 w 538"/>
                  <a:gd name="T1" fmla="*/ 0 h 489"/>
                  <a:gd name="T2" fmla="*/ 0 w 538"/>
                  <a:gd name="T3" fmla="*/ 0 h 489"/>
                  <a:gd name="T4" fmla="*/ 0 w 538"/>
                  <a:gd name="T5" fmla="*/ 0 h 489"/>
                  <a:gd name="T6" fmla="*/ 0 w 538"/>
                  <a:gd name="T7" fmla="*/ 0 h 489"/>
                  <a:gd name="T8" fmla="*/ 0 w 538"/>
                  <a:gd name="T9" fmla="*/ 0 h 489"/>
                  <a:gd name="T10" fmla="*/ 0 w 538"/>
                  <a:gd name="T11" fmla="*/ 0 h 489"/>
                  <a:gd name="T12" fmla="*/ 0 w 538"/>
                  <a:gd name="T13" fmla="*/ 0 h 489"/>
                  <a:gd name="T14" fmla="*/ 0 w 538"/>
                  <a:gd name="T15" fmla="*/ 0 h 489"/>
                  <a:gd name="T16" fmla="*/ 0 w 538"/>
                  <a:gd name="T17" fmla="*/ 0 h 489"/>
                  <a:gd name="T18" fmla="*/ 0 w 538"/>
                  <a:gd name="T19" fmla="*/ 0 h 489"/>
                  <a:gd name="T20" fmla="*/ 0 w 538"/>
                  <a:gd name="T21" fmla="*/ 0 h 489"/>
                  <a:gd name="T22" fmla="*/ 0 w 538"/>
                  <a:gd name="T23" fmla="*/ 0 h 489"/>
                  <a:gd name="T24" fmla="*/ 0 w 538"/>
                  <a:gd name="T25" fmla="*/ 0 h 489"/>
                  <a:gd name="T26" fmla="*/ 0 w 538"/>
                  <a:gd name="T27" fmla="*/ 0 h 489"/>
                  <a:gd name="T28" fmla="*/ 0 w 538"/>
                  <a:gd name="T29" fmla="*/ 0 h 489"/>
                  <a:gd name="T30" fmla="*/ 0 w 538"/>
                  <a:gd name="T31" fmla="*/ 0 h 489"/>
                  <a:gd name="T32" fmla="*/ 0 w 538"/>
                  <a:gd name="T33" fmla="*/ 0 h 489"/>
                  <a:gd name="T34" fmla="*/ 0 w 538"/>
                  <a:gd name="T35" fmla="*/ 0 h 489"/>
                  <a:gd name="T36" fmla="*/ 0 w 538"/>
                  <a:gd name="T37" fmla="*/ 0 h 489"/>
                  <a:gd name="T38" fmla="*/ 0 w 538"/>
                  <a:gd name="T39" fmla="*/ 0 h 489"/>
                  <a:gd name="T40" fmla="*/ 0 w 538"/>
                  <a:gd name="T41" fmla="*/ 0 h 489"/>
                  <a:gd name="T42" fmla="*/ 0 w 538"/>
                  <a:gd name="T43" fmla="*/ 0 h 489"/>
                  <a:gd name="T44" fmla="*/ 0 w 538"/>
                  <a:gd name="T45" fmla="*/ 0 h 489"/>
                  <a:gd name="T46" fmla="*/ 0 w 538"/>
                  <a:gd name="T47" fmla="*/ 0 h 489"/>
                  <a:gd name="T48" fmla="*/ 0 w 538"/>
                  <a:gd name="T49" fmla="*/ 0 h 489"/>
                  <a:gd name="T50" fmla="*/ 0 w 538"/>
                  <a:gd name="T51" fmla="*/ 0 h 489"/>
                  <a:gd name="T52" fmla="*/ 0 w 538"/>
                  <a:gd name="T53" fmla="*/ 0 h 489"/>
                  <a:gd name="T54" fmla="*/ 0 w 538"/>
                  <a:gd name="T55" fmla="*/ 0 h 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8"/>
                  <a:gd name="T85" fmla="*/ 0 h 489"/>
                  <a:gd name="T86" fmla="*/ 538 w 538"/>
                  <a:gd name="T87" fmla="*/ 489 h 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8" h="489">
                    <a:moveTo>
                      <a:pt x="479" y="467"/>
                    </a:moveTo>
                    <a:lnTo>
                      <a:pt x="388" y="393"/>
                    </a:lnTo>
                    <a:lnTo>
                      <a:pt x="231" y="335"/>
                    </a:lnTo>
                    <a:lnTo>
                      <a:pt x="114" y="332"/>
                    </a:lnTo>
                    <a:lnTo>
                      <a:pt x="0" y="367"/>
                    </a:lnTo>
                    <a:lnTo>
                      <a:pt x="65" y="311"/>
                    </a:lnTo>
                    <a:lnTo>
                      <a:pt x="107" y="146"/>
                    </a:lnTo>
                    <a:lnTo>
                      <a:pt x="153" y="55"/>
                    </a:lnTo>
                    <a:lnTo>
                      <a:pt x="236" y="0"/>
                    </a:lnTo>
                    <a:lnTo>
                      <a:pt x="301" y="10"/>
                    </a:lnTo>
                    <a:lnTo>
                      <a:pt x="344" y="41"/>
                    </a:lnTo>
                    <a:lnTo>
                      <a:pt x="385" y="90"/>
                    </a:lnTo>
                    <a:lnTo>
                      <a:pt x="423" y="182"/>
                    </a:lnTo>
                    <a:lnTo>
                      <a:pt x="448" y="280"/>
                    </a:lnTo>
                    <a:lnTo>
                      <a:pt x="454" y="353"/>
                    </a:lnTo>
                    <a:lnTo>
                      <a:pt x="408" y="221"/>
                    </a:lnTo>
                    <a:lnTo>
                      <a:pt x="356" y="111"/>
                    </a:lnTo>
                    <a:lnTo>
                      <a:pt x="320" y="63"/>
                    </a:lnTo>
                    <a:lnTo>
                      <a:pt x="249" y="40"/>
                    </a:lnTo>
                    <a:lnTo>
                      <a:pt x="191" y="58"/>
                    </a:lnTo>
                    <a:lnTo>
                      <a:pt x="156" y="149"/>
                    </a:lnTo>
                    <a:lnTo>
                      <a:pt x="129" y="281"/>
                    </a:lnTo>
                    <a:lnTo>
                      <a:pt x="218" y="290"/>
                    </a:lnTo>
                    <a:lnTo>
                      <a:pt x="305" y="314"/>
                    </a:lnTo>
                    <a:lnTo>
                      <a:pt x="402" y="366"/>
                    </a:lnTo>
                    <a:lnTo>
                      <a:pt x="538" y="489"/>
                    </a:lnTo>
                    <a:lnTo>
                      <a:pt x="479" y="46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7" name="Freeform 80"/>
              <p:cNvSpPr/>
              <p:nvPr/>
            </p:nvSpPr>
            <p:spPr bwMode="auto">
              <a:xfrm>
                <a:off x="821" y="3101"/>
                <a:ext cx="197" cy="153"/>
              </a:xfrm>
              <a:custGeom>
                <a:avLst/>
                <a:gdLst>
                  <a:gd name="T0" fmla="*/ 0 w 590"/>
                  <a:gd name="T1" fmla="*/ 0 h 460"/>
                  <a:gd name="T2" fmla="*/ 0 w 590"/>
                  <a:gd name="T3" fmla="*/ 0 h 460"/>
                  <a:gd name="T4" fmla="*/ 0 w 590"/>
                  <a:gd name="T5" fmla="*/ 0 h 460"/>
                  <a:gd name="T6" fmla="*/ 0 w 590"/>
                  <a:gd name="T7" fmla="*/ 0 h 460"/>
                  <a:gd name="T8" fmla="*/ 0 w 590"/>
                  <a:gd name="T9" fmla="*/ 0 h 460"/>
                  <a:gd name="T10" fmla="*/ 0 w 590"/>
                  <a:gd name="T11" fmla="*/ 0 h 460"/>
                  <a:gd name="T12" fmla="*/ 0 w 590"/>
                  <a:gd name="T13" fmla="*/ 0 h 460"/>
                  <a:gd name="T14" fmla="*/ 0 w 590"/>
                  <a:gd name="T15" fmla="*/ 0 h 460"/>
                  <a:gd name="T16" fmla="*/ 0 w 590"/>
                  <a:gd name="T17" fmla="*/ 0 h 460"/>
                  <a:gd name="T18" fmla="*/ 0 w 590"/>
                  <a:gd name="T19" fmla="*/ 0 h 460"/>
                  <a:gd name="T20" fmla="*/ 0 w 590"/>
                  <a:gd name="T21" fmla="*/ 0 h 460"/>
                  <a:gd name="T22" fmla="*/ 0 w 590"/>
                  <a:gd name="T23" fmla="*/ 0 h 460"/>
                  <a:gd name="T24" fmla="*/ 0 w 590"/>
                  <a:gd name="T25" fmla="*/ 0 h 460"/>
                  <a:gd name="T26" fmla="*/ 0 w 590"/>
                  <a:gd name="T27" fmla="*/ 0 h 460"/>
                  <a:gd name="T28" fmla="*/ 0 w 590"/>
                  <a:gd name="T29" fmla="*/ 0 h 460"/>
                  <a:gd name="T30" fmla="*/ 0 w 590"/>
                  <a:gd name="T31" fmla="*/ 0 h 460"/>
                  <a:gd name="T32" fmla="*/ 0 w 590"/>
                  <a:gd name="T33" fmla="*/ 0 h 460"/>
                  <a:gd name="T34" fmla="*/ 0 w 590"/>
                  <a:gd name="T35" fmla="*/ 0 h 460"/>
                  <a:gd name="T36" fmla="*/ 0 w 590"/>
                  <a:gd name="T37" fmla="*/ 0 h 460"/>
                  <a:gd name="T38" fmla="*/ 0 w 590"/>
                  <a:gd name="T39" fmla="*/ 0 h 460"/>
                  <a:gd name="T40" fmla="*/ 0 w 590"/>
                  <a:gd name="T41" fmla="*/ 0 h 460"/>
                  <a:gd name="T42" fmla="*/ 0 w 590"/>
                  <a:gd name="T43" fmla="*/ 0 h 460"/>
                  <a:gd name="T44" fmla="*/ 0 w 590"/>
                  <a:gd name="T45" fmla="*/ 0 h 460"/>
                  <a:gd name="T46" fmla="*/ 0 w 590"/>
                  <a:gd name="T47" fmla="*/ 0 h 460"/>
                  <a:gd name="T48" fmla="*/ 0 w 590"/>
                  <a:gd name="T49" fmla="*/ 0 h 460"/>
                  <a:gd name="T50" fmla="*/ 0 w 590"/>
                  <a:gd name="T51" fmla="*/ 0 h 460"/>
                  <a:gd name="T52" fmla="*/ 0 w 590"/>
                  <a:gd name="T53" fmla="*/ 0 h 460"/>
                  <a:gd name="T54" fmla="*/ 0 w 590"/>
                  <a:gd name="T55" fmla="*/ 0 h 460"/>
                  <a:gd name="T56" fmla="*/ 0 w 590"/>
                  <a:gd name="T57" fmla="*/ 0 h 460"/>
                  <a:gd name="T58" fmla="*/ 0 w 590"/>
                  <a:gd name="T59" fmla="*/ 0 h 4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0"/>
                  <a:gd name="T91" fmla="*/ 0 h 460"/>
                  <a:gd name="T92" fmla="*/ 590 w 590"/>
                  <a:gd name="T93" fmla="*/ 460 h 4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0" h="460">
                    <a:moveTo>
                      <a:pt x="535" y="261"/>
                    </a:moveTo>
                    <a:lnTo>
                      <a:pt x="430" y="242"/>
                    </a:lnTo>
                    <a:lnTo>
                      <a:pt x="382" y="144"/>
                    </a:lnTo>
                    <a:lnTo>
                      <a:pt x="317" y="49"/>
                    </a:lnTo>
                    <a:lnTo>
                      <a:pt x="265" y="5"/>
                    </a:lnTo>
                    <a:lnTo>
                      <a:pt x="205" y="0"/>
                    </a:lnTo>
                    <a:lnTo>
                      <a:pt x="133" y="51"/>
                    </a:lnTo>
                    <a:lnTo>
                      <a:pt x="104" y="138"/>
                    </a:lnTo>
                    <a:lnTo>
                      <a:pt x="90" y="227"/>
                    </a:lnTo>
                    <a:lnTo>
                      <a:pt x="98" y="284"/>
                    </a:lnTo>
                    <a:lnTo>
                      <a:pt x="141" y="158"/>
                    </a:lnTo>
                    <a:lnTo>
                      <a:pt x="194" y="55"/>
                    </a:lnTo>
                    <a:lnTo>
                      <a:pt x="245" y="48"/>
                    </a:lnTo>
                    <a:lnTo>
                      <a:pt x="296" y="97"/>
                    </a:lnTo>
                    <a:lnTo>
                      <a:pt x="344" y="146"/>
                    </a:lnTo>
                    <a:lnTo>
                      <a:pt x="385" y="244"/>
                    </a:lnTo>
                    <a:lnTo>
                      <a:pt x="233" y="272"/>
                    </a:lnTo>
                    <a:lnTo>
                      <a:pt x="145" y="315"/>
                    </a:lnTo>
                    <a:lnTo>
                      <a:pt x="50" y="390"/>
                    </a:lnTo>
                    <a:lnTo>
                      <a:pt x="0" y="460"/>
                    </a:lnTo>
                    <a:lnTo>
                      <a:pt x="71" y="410"/>
                    </a:lnTo>
                    <a:lnTo>
                      <a:pt x="188" y="335"/>
                    </a:lnTo>
                    <a:lnTo>
                      <a:pt x="332" y="289"/>
                    </a:lnTo>
                    <a:lnTo>
                      <a:pt x="406" y="330"/>
                    </a:lnTo>
                    <a:lnTo>
                      <a:pt x="406" y="402"/>
                    </a:lnTo>
                    <a:lnTo>
                      <a:pt x="446" y="407"/>
                    </a:lnTo>
                    <a:lnTo>
                      <a:pt x="454" y="294"/>
                    </a:lnTo>
                    <a:lnTo>
                      <a:pt x="590" y="288"/>
                    </a:lnTo>
                    <a:lnTo>
                      <a:pt x="535" y="26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8" name="Freeform 81"/>
              <p:cNvSpPr/>
              <p:nvPr/>
            </p:nvSpPr>
            <p:spPr bwMode="auto">
              <a:xfrm>
                <a:off x="857" y="3196"/>
                <a:ext cx="62" cy="57"/>
              </a:xfrm>
              <a:custGeom>
                <a:avLst/>
                <a:gdLst>
                  <a:gd name="T0" fmla="*/ 0 w 185"/>
                  <a:gd name="T1" fmla="*/ 0 h 172"/>
                  <a:gd name="T2" fmla="*/ 0 w 185"/>
                  <a:gd name="T3" fmla="*/ 0 h 172"/>
                  <a:gd name="T4" fmla="*/ 0 w 185"/>
                  <a:gd name="T5" fmla="*/ 0 h 172"/>
                  <a:gd name="T6" fmla="*/ 0 w 185"/>
                  <a:gd name="T7" fmla="*/ 0 h 172"/>
                  <a:gd name="T8" fmla="*/ 0 w 185"/>
                  <a:gd name="T9" fmla="*/ 0 h 172"/>
                  <a:gd name="T10" fmla="*/ 0 w 185"/>
                  <a:gd name="T11" fmla="*/ 0 h 172"/>
                  <a:gd name="T12" fmla="*/ 0 w 185"/>
                  <a:gd name="T13" fmla="*/ 0 h 172"/>
                  <a:gd name="T14" fmla="*/ 0 w 185"/>
                  <a:gd name="T15" fmla="*/ 0 h 172"/>
                  <a:gd name="T16" fmla="*/ 0 w 185"/>
                  <a:gd name="T17" fmla="*/ 0 h 172"/>
                  <a:gd name="T18" fmla="*/ 0 w 185"/>
                  <a:gd name="T19" fmla="*/ 0 h 172"/>
                  <a:gd name="T20" fmla="*/ 0 w 185"/>
                  <a:gd name="T21" fmla="*/ 0 h 172"/>
                  <a:gd name="T22" fmla="*/ 0 w 185"/>
                  <a:gd name="T23" fmla="*/ 0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5"/>
                  <a:gd name="T37" fmla="*/ 0 h 172"/>
                  <a:gd name="T38" fmla="*/ 185 w 185"/>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5" h="172">
                    <a:moveTo>
                      <a:pt x="82" y="110"/>
                    </a:moveTo>
                    <a:lnTo>
                      <a:pt x="0" y="122"/>
                    </a:lnTo>
                    <a:lnTo>
                      <a:pt x="3" y="77"/>
                    </a:lnTo>
                    <a:lnTo>
                      <a:pt x="48" y="47"/>
                    </a:lnTo>
                    <a:lnTo>
                      <a:pt x="145" y="0"/>
                    </a:lnTo>
                    <a:lnTo>
                      <a:pt x="185" y="9"/>
                    </a:lnTo>
                    <a:lnTo>
                      <a:pt x="160" y="98"/>
                    </a:lnTo>
                    <a:lnTo>
                      <a:pt x="123" y="153"/>
                    </a:lnTo>
                    <a:lnTo>
                      <a:pt x="43" y="172"/>
                    </a:lnTo>
                    <a:lnTo>
                      <a:pt x="19" y="154"/>
                    </a:lnTo>
                    <a:lnTo>
                      <a:pt x="82" y="11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9" name="Freeform 82"/>
              <p:cNvSpPr/>
              <p:nvPr/>
            </p:nvSpPr>
            <p:spPr bwMode="auto">
              <a:xfrm>
                <a:off x="1160" y="3195"/>
                <a:ext cx="66" cy="45"/>
              </a:xfrm>
              <a:custGeom>
                <a:avLst/>
                <a:gdLst>
                  <a:gd name="T0" fmla="*/ 0 w 200"/>
                  <a:gd name="T1" fmla="*/ 0 h 136"/>
                  <a:gd name="T2" fmla="*/ 0 w 200"/>
                  <a:gd name="T3" fmla="*/ 0 h 136"/>
                  <a:gd name="T4" fmla="*/ 0 w 200"/>
                  <a:gd name="T5" fmla="*/ 0 h 136"/>
                  <a:gd name="T6" fmla="*/ 0 w 200"/>
                  <a:gd name="T7" fmla="*/ 0 h 136"/>
                  <a:gd name="T8" fmla="*/ 0 w 200"/>
                  <a:gd name="T9" fmla="*/ 0 h 136"/>
                  <a:gd name="T10" fmla="*/ 0 w 200"/>
                  <a:gd name="T11" fmla="*/ 0 h 136"/>
                  <a:gd name="T12" fmla="*/ 0 w 200"/>
                  <a:gd name="T13" fmla="*/ 0 h 136"/>
                  <a:gd name="T14" fmla="*/ 0 w 200"/>
                  <a:gd name="T15" fmla="*/ 0 h 136"/>
                  <a:gd name="T16" fmla="*/ 0 w 200"/>
                  <a:gd name="T17" fmla="*/ 0 h 136"/>
                  <a:gd name="T18" fmla="*/ 0 w 200"/>
                  <a:gd name="T19" fmla="*/ 0 h 136"/>
                  <a:gd name="T20" fmla="*/ 0 w 200"/>
                  <a:gd name="T21" fmla="*/ 0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36"/>
                  <a:gd name="T35" fmla="*/ 200 w 200"/>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36">
                    <a:moveTo>
                      <a:pt x="190" y="33"/>
                    </a:moveTo>
                    <a:lnTo>
                      <a:pt x="200" y="85"/>
                    </a:lnTo>
                    <a:lnTo>
                      <a:pt x="163" y="132"/>
                    </a:lnTo>
                    <a:lnTo>
                      <a:pt x="20" y="136"/>
                    </a:lnTo>
                    <a:lnTo>
                      <a:pt x="0" y="93"/>
                    </a:lnTo>
                    <a:lnTo>
                      <a:pt x="125" y="70"/>
                    </a:lnTo>
                    <a:lnTo>
                      <a:pt x="6" y="52"/>
                    </a:lnTo>
                    <a:lnTo>
                      <a:pt x="25" y="0"/>
                    </a:lnTo>
                    <a:lnTo>
                      <a:pt x="103" y="3"/>
                    </a:lnTo>
                    <a:lnTo>
                      <a:pt x="19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0" name="Freeform 83"/>
              <p:cNvSpPr/>
              <p:nvPr/>
            </p:nvSpPr>
            <p:spPr bwMode="auto">
              <a:xfrm>
                <a:off x="454" y="3237"/>
                <a:ext cx="443" cy="238"/>
              </a:xfrm>
              <a:custGeom>
                <a:avLst/>
                <a:gdLst>
                  <a:gd name="T0" fmla="*/ 0 w 1330"/>
                  <a:gd name="T1" fmla="*/ 0 h 714"/>
                  <a:gd name="T2" fmla="*/ 0 w 1330"/>
                  <a:gd name="T3" fmla="*/ 0 h 714"/>
                  <a:gd name="T4" fmla="*/ 0 w 1330"/>
                  <a:gd name="T5" fmla="*/ 0 h 714"/>
                  <a:gd name="T6" fmla="*/ 0 w 1330"/>
                  <a:gd name="T7" fmla="*/ 0 h 714"/>
                  <a:gd name="T8" fmla="*/ 0 w 1330"/>
                  <a:gd name="T9" fmla="*/ 0 h 714"/>
                  <a:gd name="T10" fmla="*/ 0 w 1330"/>
                  <a:gd name="T11" fmla="*/ 0 h 714"/>
                  <a:gd name="T12" fmla="*/ 0 w 1330"/>
                  <a:gd name="T13" fmla="*/ 0 h 714"/>
                  <a:gd name="T14" fmla="*/ 0 w 1330"/>
                  <a:gd name="T15" fmla="*/ 0 h 714"/>
                  <a:gd name="T16" fmla="*/ 0 w 1330"/>
                  <a:gd name="T17" fmla="*/ 0 h 714"/>
                  <a:gd name="T18" fmla="*/ 0 w 1330"/>
                  <a:gd name="T19" fmla="*/ 0 h 714"/>
                  <a:gd name="T20" fmla="*/ 0 w 1330"/>
                  <a:gd name="T21" fmla="*/ 0 h 714"/>
                  <a:gd name="T22" fmla="*/ 0 w 1330"/>
                  <a:gd name="T23" fmla="*/ 0 h 714"/>
                  <a:gd name="T24" fmla="*/ 0 w 1330"/>
                  <a:gd name="T25" fmla="*/ 0 h 714"/>
                  <a:gd name="T26" fmla="*/ 0 w 1330"/>
                  <a:gd name="T27" fmla="*/ 0 h 714"/>
                  <a:gd name="T28" fmla="*/ 0 w 1330"/>
                  <a:gd name="T29" fmla="*/ 0 h 714"/>
                  <a:gd name="T30" fmla="*/ 0 w 1330"/>
                  <a:gd name="T31" fmla="*/ 0 h 714"/>
                  <a:gd name="T32" fmla="*/ 0 w 1330"/>
                  <a:gd name="T33" fmla="*/ 0 h 714"/>
                  <a:gd name="T34" fmla="*/ 0 w 1330"/>
                  <a:gd name="T35" fmla="*/ 0 h 714"/>
                  <a:gd name="T36" fmla="*/ 0 w 1330"/>
                  <a:gd name="T37" fmla="*/ 0 h 714"/>
                  <a:gd name="T38" fmla="*/ 0 w 1330"/>
                  <a:gd name="T39" fmla="*/ 0 h 7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0"/>
                  <a:gd name="T61" fmla="*/ 0 h 714"/>
                  <a:gd name="T62" fmla="*/ 1330 w 1330"/>
                  <a:gd name="T63" fmla="*/ 714 h 7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0" h="714">
                    <a:moveTo>
                      <a:pt x="126" y="10"/>
                    </a:moveTo>
                    <a:lnTo>
                      <a:pt x="30" y="71"/>
                    </a:lnTo>
                    <a:lnTo>
                      <a:pt x="0" y="197"/>
                    </a:lnTo>
                    <a:lnTo>
                      <a:pt x="86" y="292"/>
                    </a:lnTo>
                    <a:lnTo>
                      <a:pt x="234" y="314"/>
                    </a:lnTo>
                    <a:lnTo>
                      <a:pt x="317" y="289"/>
                    </a:lnTo>
                    <a:lnTo>
                      <a:pt x="855" y="493"/>
                    </a:lnTo>
                    <a:lnTo>
                      <a:pt x="1315" y="714"/>
                    </a:lnTo>
                    <a:lnTo>
                      <a:pt x="1330" y="684"/>
                    </a:lnTo>
                    <a:lnTo>
                      <a:pt x="448" y="241"/>
                    </a:lnTo>
                    <a:lnTo>
                      <a:pt x="368" y="244"/>
                    </a:lnTo>
                    <a:lnTo>
                      <a:pt x="393" y="136"/>
                    </a:lnTo>
                    <a:lnTo>
                      <a:pt x="353" y="40"/>
                    </a:lnTo>
                    <a:lnTo>
                      <a:pt x="242" y="0"/>
                    </a:lnTo>
                    <a:lnTo>
                      <a:pt x="292" y="46"/>
                    </a:lnTo>
                    <a:lnTo>
                      <a:pt x="254" y="131"/>
                    </a:lnTo>
                    <a:lnTo>
                      <a:pt x="134" y="129"/>
                    </a:lnTo>
                    <a:lnTo>
                      <a:pt x="91" y="71"/>
                    </a:lnTo>
                    <a:lnTo>
                      <a:pt x="126" y="1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1" name="Freeform 84"/>
              <p:cNvSpPr/>
              <p:nvPr/>
            </p:nvSpPr>
            <p:spPr bwMode="auto">
              <a:xfrm>
                <a:off x="510" y="3225"/>
                <a:ext cx="407" cy="239"/>
              </a:xfrm>
              <a:custGeom>
                <a:avLst/>
                <a:gdLst>
                  <a:gd name="T0" fmla="*/ 0 w 1220"/>
                  <a:gd name="T1" fmla="*/ 0 h 716"/>
                  <a:gd name="T2" fmla="*/ 0 w 1220"/>
                  <a:gd name="T3" fmla="*/ 0 h 716"/>
                  <a:gd name="T4" fmla="*/ 0 w 1220"/>
                  <a:gd name="T5" fmla="*/ 0 h 716"/>
                  <a:gd name="T6" fmla="*/ 0 w 1220"/>
                  <a:gd name="T7" fmla="*/ 0 h 716"/>
                  <a:gd name="T8" fmla="*/ 0 w 1220"/>
                  <a:gd name="T9" fmla="*/ 0 h 716"/>
                  <a:gd name="T10" fmla="*/ 0 w 1220"/>
                  <a:gd name="T11" fmla="*/ 0 h 716"/>
                  <a:gd name="T12" fmla="*/ 0 w 1220"/>
                  <a:gd name="T13" fmla="*/ 0 h 716"/>
                  <a:gd name="T14" fmla="*/ 0 w 1220"/>
                  <a:gd name="T15" fmla="*/ 0 h 716"/>
                  <a:gd name="T16" fmla="*/ 0 w 1220"/>
                  <a:gd name="T17" fmla="*/ 0 h 716"/>
                  <a:gd name="T18" fmla="*/ 0 w 1220"/>
                  <a:gd name="T19" fmla="*/ 0 h 716"/>
                  <a:gd name="T20" fmla="*/ 0 w 1220"/>
                  <a:gd name="T21" fmla="*/ 0 h 716"/>
                  <a:gd name="T22" fmla="*/ 0 w 1220"/>
                  <a:gd name="T23" fmla="*/ 0 h 716"/>
                  <a:gd name="T24" fmla="*/ 0 w 1220"/>
                  <a:gd name="T25" fmla="*/ 0 h 716"/>
                  <a:gd name="T26" fmla="*/ 0 w 1220"/>
                  <a:gd name="T27" fmla="*/ 0 h 716"/>
                  <a:gd name="T28" fmla="*/ 0 w 1220"/>
                  <a:gd name="T29" fmla="*/ 0 h 7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0"/>
                  <a:gd name="T46" fmla="*/ 0 h 716"/>
                  <a:gd name="T47" fmla="*/ 1220 w 1220"/>
                  <a:gd name="T48" fmla="*/ 716 h 7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0" h="716">
                    <a:moveTo>
                      <a:pt x="1220" y="689"/>
                    </a:moveTo>
                    <a:lnTo>
                      <a:pt x="292" y="218"/>
                    </a:lnTo>
                    <a:lnTo>
                      <a:pt x="288" y="101"/>
                    </a:lnTo>
                    <a:lnTo>
                      <a:pt x="223" y="34"/>
                    </a:lnTo>
                    <a:lnTo>
                      <a:pt x="154" y="6"/>
                    </a:lnTo>
                    <a:lnTo>
                      <a:pt x="88" y="0"/>
                    </a:lnTo>
                    <a:lnTo>
                      <a:pt x="0" y="10"/>
                    </a:lnTo>
                    <a:lnTo>
                      <a:pt x="153" y="30"/>
                    </a:lnTo>
                    <a:lnTo>
                      <a:pt x="225" y="86"/>
                    </a:lnTo>
                    <a:lnTo>
                      <a:pt x="255" y="162"/>
                    </a:lnTo>
                    <a:lnTo>
                      <a:pt x="234" y="267"/>
                    </a:lnTo>
                    <a:lnTo>
                      <a:pt x="304" y="259"/>
                    </a:lnTo>
                    <a:lnTo>
                      <a:pt x="1179" y="716"/>
                    </a:lnTo>
                    <a:lnTo>
                      <a:pt x="1220" y="68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2" name="Freeform 85"/>
              <p:cNvSpPr/>
              <p:nvPr/>
            </p:nvSpPr>
            <p:spPr bwMode="auto">
              <a:xfrm>
                <a:off x="432" y="3235"/>
                <a:ext cx="457" cy="247"/>
              </a:xfrm>
              <a:custGeom>
                <a:avLst/>
                <a:gdLst>
                  <a:gd name="T0" fmla="*/ 0 w 1371"/>
                  <a:gd name="T1" fmla="*/ 0 h 741"/>
                  <a:gd name="T2" fmla="*/ 0 w 1371"/>
                  <a:gd name="T3" fmla="*/ 0 h 741"/>
                  <a:gd name="T4" fmla="*/ 0 w 1371"/>
                  <a:gd name="T5" fmla="*/ 0 h 741"/>
                  <a:gd name="T6" fmla="*/ 0 w 1371"/>
                  <a:gd name="T7" fmla="*/ 0 h 741"/>
                  <a:gd name="T8" fmla="*/ 0 w 1371"/>
                  <a:gd name="T9" fmla="*/ 0 h 741"/>
                  <a:gd name="T10" fmla="*/ 0 w 1371"/>
                  <a:gd name="T11" fmla="*/ 0 h 741"/>
                  <a:gd name="T12" fmla="*/ 0 w 1371"/>
                  <a:gd name="T13" fmla="*/ 0 h 741"/>
                  <a:gd name="T14" fmla="*/ 0 w 1371"/>
                  <a:gd name="T15" fmla="*/ 0 h 741"/>
                  <a:gd name="T16" fmla="*/ 0 w 1371"/>
                  <a:gd name="T17" fmla="*/ 0 h 741"/>
                  <a:gd name="T18" fmla="*/ 0 w 1371"/>
                  <a:gd name="T19" fmla="*/ 0 h 741"/>
                  <a:gd name="T20" fmla="*/ 0 w 1371"/>
                  <a:gd name="T21" fmla="*/ 0 h 741"/>
                  <a:gd name="T22" fmla="*/ 0 w 1371"/>
                  <a:gd name="T23" fmla="*/ 0 h 741"/>
                  <a:gd name="T24" fmla="*/ 0 w 1371"/>
                  <a:gd name="T25" fmla="*/ 0 h 741"/>
                  <a:gd name="T26" fmla="*/ 0 w 1371"/>
                  <a:gd name="T27" fmla="*/ 0 h 741"/>
                  <a:gd name="T28" fmla="*/ 0 w 1371"/>
                  <a:gd name="T29" fmla="*/ 0 h 741"/>
                  <a:gd name="T30" fmla="*/ 0 w 1371"/>
                  <a:gd name="T31" fmla="*/ 0 h 741"/>
                  <a:gd name="T32" fmla="*/ 0 w 1371"/>
                  <a:gd name="T33" fmla="*/ 0 h 741"/>
                  <a:gd name="T34" fmla="*/ 0 w 1371"/>
                  <a:gd name="T35" fmla="*/ 0 h 741"/>
                  <a:gd name="T36" fmla="*/ 0 w 1371"/>
                  <a:gd name="T37" fmla="*/ 0 h 741"/>
                  <a:gd name="T38" fmla="*/ 0 w 1371"/>
                  <a:gd name="T39" fmla="*/ 0 h 741"/>
                  <a:gd name="T40" fmla="*/ 0 w 1371"/>
                  <a:gd name="T41" fmla="*/ 0 h 741"/>
                  <a:gd name="T42" fmla="*/ 0 w 1371"/>
                  <a:gd name="T43" fmla="*/ 0 h 741"/>
                  <a:gd name="T44" fmla="*/ 0 w 1371"/>
                  <a:gd name="T45" fmla="*/ 0 h 741"/>
                  <a:gd name="T46" fmla="*/ 0 w 1371"/>
                  <a:gd name="T47" fmla="*/ 0 h 741"/>
                  <a:gd name="T48" fmla="*/ 0 w 1371"/>
                  <a:gd name="T49" fmla="*/ 0 h 741"/>
                  <a:gd name="T50" fmla="*/ 0 w 1371"/>
                  <a:gd name="T51" fmla="*/ 0 h 741"/>
                  <a:gd name="T52" fmla="*/ 0 w 1371"/>
                  <a:gd name="T53" fmla="*/ 0 h 741"/>
                  <a:gd name="T54" fmla="*/ 0 w 1371"/>
                  <a:gd name="T55" fmla="*/ 0 h 741"/>
                  <a:gd name="T56" fmla="*/ 0 w 1371"/>
                  <a:gd name="T57" fmla="*/ 0 h 741"/>
                  <a:gd name="T58" fmla="*/ 0 w 1371"/>
                  <a:gd name="T59" fmla="*/ 0 h 741"/>
                  <a:gd name="T60" fmla="*/ 0 w 1371"/>
                  <a:gd name="T61" fmla="*/ 0 h 741"/>
                  <a:gd name="T62" fmla="*/ 0 w 1371"/>
                  <a:gd name="T63" fmla="*/ 0 h 741"/>
                  <a:gd name="T64" fmla="*/ 0 w 1371"/>
                  <a:gd name="T65" fmla="*/ 0 h 741"/>
                  <a:gd name="T66" fmla="*/ 0 w 1371"/>
                  <a:gd name="T67" fmla="*/ 0 h 7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1"/>
                  <a:gd name="T103" fmla="*/ 0 h 741"/>
                  <a:gd name="T104" fmla="*/ 1371 w 1371"/>
                  <a:gd name="T105" fmla="*/ 741 h 7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1" h="741">
                    <a:moveTo>
                      <a:pt x="1371" y="741"/>
                    </a:moveTo>
                    <a:lnTo>
                      <a:pt x="1217" y="658"/>
                    </a:lnTo>
                    <a:lnTo>
                      <a:pt x="1229" y="626"/>
                    </a:lnTo>
                    <a:lnTo>
                      <a:pt x="1206" y="617"/>
                    </a:lnTo>
                    <a:lnTo>
                      <a:pt x="1180" y="649"/>
                    </a:lnTo>
                    <a:lnTo>
                      <a:pt x="1032" y="577"/>
                    </a:lnTo>
                    <a:lnTo>
                      <a:pt x="1039" y="531"/>
                    </a:lnTo>
                    <a:lnTo>
                      <a:pt x="1014" y="515"/>
                    </a:lnTo>
                    <a:lnTo>
                      <a:pt x="984" y="546"/>
                    </a:lnTo>
                    <a:lnTo>
                      <a:pt x="827" y="483"/>
                    </a:lnTo>
                    <a:lnTo>
                      <a:pt x="834" y="440"/>
                    </a:lnTo>
                    <a:lnTo>
                      <a:pt x="809" y="418"/>
                    </a:lnTo>
                    <a:lnTo>
                      <a:pt x="775" y="466"/>
                    </a:lnTo>
                    <a:lnTo>
                      <a:pt x="593" y="394"/>
                    </a:lnTo>
                    <a:lnTo>
                      <a:pt x="605" y="338"/>
                    </a:lnTo>
                    <a:lnTo>
                      <a:pt x="568" y="325"/>
                    </a:lnTo>
                    <a:lnTo>
                      <a:pt x="535" y="372"/>
                    </a:lnTo>
                    <a:lnTo>
                      <a:pt x="399" y="311"/>
                    </a:lnTo>
                    <a:lnTo>
                      <a:pt x="322" y="350"/>
                    </a:lnTo>
                    <a:lnTo>
                      <a:pt x="163" y="323"/>
                    </a:lnTo>
                    <a:lnTo>
                      <a:pt x="49" y="240"/>
                    </a:lnTo>
                    <a:lnTo>
                      <a:pt x="53" y="102"/>
                    </a:lnTo>
                    <a:lnTo>
                      <a:pt x="83" y="55"/>
                    </a:lnTo>
                    <a:lnTo>
                      <a:pt x="165" y="0"/>
                    </a:lnTo>
                    <a:lnTo>
                      <a:pt x="73" y="24"/>
                    </a:lnTo>
                    <a:lnTo>
                      <a:pt x="0" y="134"/>
                    </a:lnTo>
                    <a:lnTo>
                      <a:pt x="0" y="223"/>
                    </a:lnTo>
                    <a:lnTo>
                      <a:pt x="37" y="331"/>
                    </a:lnTo>
                    <a:lnTo>
                      <a:pt x="138" y="396"/>
                    </a:lnTo>
                    <a:lnTo>
                      <a:pt x="267" y="418"/>
                    </a:lnTo>
                    <a:lnTo>
                      <a:pt x="375" y="408"/>
                    </a:lnTo>
                    <a:lnTo>
                      <a:pt x="440" y="368"/>
                    </a:lnTo>
                    <a:lnTo>
                      <a:pt x="1371" y="7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3" name="Freeform 86"/>
              <p:cNvSpPr/>
              <p:nvPr/>
            </p:nvSpPr>
            <p:spPr bwMode="auto">
              <a:xfrm>
                <a:off x="876" y="3422"/>
                <a:ext cx="366" cy="75"/>
              </a:xfrm>
              <a:custGeom>
                <a:avLst/>
                <a:gdLst>
                  <a:gd name="T0" fmla="*/ 0 w 1099"/>
                  <a:gd name="T1" fmla="*/ 0 h 225"/>
                  <a:gd name="T2" fmla="*/ 0 w 1099"/>
                  <a:gd name="T3" fmla="*/ 0 h 225"/>
                  <a:gd name="T4" fmla="*/ 0 w 1099"/>
                  <a:gd name="T5" fmla="*/ 0 h 225"/>
                  <a:gd name="T6" fmla="*/ 0 w 1099"/>
                  <a:gd name="T7" fmla="*/ 0 h 225"/>
                  <a:gd name="T8" fmla="*/ 0 w 1099"/>
                  <a:gd name="T9" fmla="*/ 0 h 225"/>
                  <a:gd name="T10" fmla="*/ 0 w 1099"/>
                  <a:gd name="T11" fmla="*/ 0 h 225"/>
                  <a:gd name="T12" fmla="*/ 0 w 1099"/>
                  <a:gd name="T13" fmla="*/ 0 h 225"/>
                  <a:gd name="T14" fmla="*/ 0 w 1099"/>
                  <a:gd name="T15" fmla="*/ 0 h 225"/>
                  <a:gd name="T16" fmla="*/ 0 w 1099"/>
                  <a:gd name="T17" fmla="*/ 0 h 225"/>
                  <a:gd name="T18" fmla="*/ 0 w 1099"/>
                  <a:gd name="T19" fmla="*/ 0 h 225"/>
                  <a:gd name="T20" fmla="*/ 0 w 1099"/>
                  <a:gd name="T21" fmla="*/ 0 h 225"/>
                  <a:gd name="T22" fmla="*/ 0 w 1099"/>
                  <a:gd name="T23" fmla="*/ 0 h 225"/>
                  <a:gd name="T24" fmla="*/ 0 w 1099"/>
                  <a:gd name="T25" fmla="*/ 0 h 225"/>
                  <a:gd name="T26" fmla="*/ 0 w 1099"/>
                  <a:gd name="T27" fmla="*/ 0 h 225"/>
                  <a:gd name="T28" fmla="*/ 0 w 1099"/>
                  <a:gd name="T29" fmla="*/ 0 h 225"/>
                  <a:gd name="T30" fmla="*/ 0 w 1099"/>
                  <a:gd name="T31" fmla="*/ 0 h 225"/>
                  <a:gd name="T32" fmla="*/ 0 w 1099"/>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99"/>
                  <a:gd name="T52" fmla="*/ 0 h 225"/>
                  <a:gd name="T53" fmla="*/ 1099 w 1099"/>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99" h="225">
                    <a:moveTo>
                      <a:pt x="1099" y="0"/>
                    </a:moveTo>
                    <a:lnTo>
                      <a:pt x="1028" y="44"/>
                    </a:lnTo>
                    <a:lnTo>
                      <a:pt x="971" y="119"/>
                    </a:lnTo>
                    <a:lnTo>
                      <a:pt x="930" y="221"/>
                    </a:lnTo>
                    <a:lnTo>
                      <a:pt x="905" y="119"/>
                    </a:lnTo>
                    <a:lnTo>
                      <a:pt x="707" y="64"/>
                    </a:lnTo>
                    <a:lnTo>
                      <a:pt x="467" y="55"/>
                    </a:lnTo>
                    <a:lnTo>
                      <a:pt x="150" y="120"/>
                    </a:lnTo>
                    <a:lnTo>
                      <a:pt x="0" y="225"/>
                    </a:lnTo>
                    <a:lnTo>
                      <a:pt x="48" y="123"/>
                    </a:lnTo>
                    <a:lnTo>
                      <a:pt x="241" y="37"/>
                    </a:lnTo>
                    <a:lnTo>
                      <a:pt x="555" y="1"/>
                    </a:lnTo>
                    <a:lnTo>
                      <a:pt x="702" y="1"/>
                    </a:lnTo>
                    <a:lnTo>
                      <a:pt x="925" y="70"/>
                    </a:lnTo>
                    <a:lnTo>
                      <a:pt x="1002" y="9"/>
                    </a:lnTo>
                    <a:lnTo>
                      <a:pt x="109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4" name="Freeform 87"/>
              <p:cNvSpPr/>
              <p:nvPr/>
            </p:nvSpPr>
            <p:spPr bwMode="auto">
              <a:xfrm>
                <a:off x="693" y="2847"/>
                <a:ext cx="977" cy="406"/>
              </a:xfrm>
              <a:custGeom>
                <a:avLst/>
                <a:gdLst>
                  <a:gd name="T0" fmla="*/ 0 w 2930"/>
                  <a:gd name="T1" fmla="*/ 0 h 1217"/>
                  <a:gd name="T2" fmla="*/ 0 w 2930"/>
                  <a:gd name="T3" fmla="*/ 0 h 1217"/>
                  <a:gd name="T4" fmla="*/ 0 w 2930"/>
                  <a:gd name="T5" fmla="*/ 0 h 1217"/>
                  <a:gd name="T6" fmla="*/ 0 w 2930"/>
                  <a:gd name="T7" fmla="*/ 0 h 1217"/>
                  <a:gd name="T8" fmla="*/ 0 w 2930"/>
                  <a:gd name="T9" fmla="*/ 0 h 1217"/>
                  <a:gd name="T10" fmla="*/ 0 w 2930"/>
                  <a:gd name="T11" fmla="*/ 0 h 1217"/>
                  <a:gd name="T12" fmla="*/ 0 w 2930"/>
                  <a:gd name="T13" fmla="*/ 0 h 1217"/>
                  <a:gd name="T14" fmla="*/ 0 w 2930"/>
                  <a:gd name="T15" fmla="*/ 0 h 1217"/>
                  <a:gd name="T16" fmla="*/ 0 w 2930"/>
                  <a:gd name="T17" fmla="*/ 0 h 1217"/>
                  <a:gd name="T18" fmla="*/ 0 w 2930"/>
                  <a:gd name="T19" fmla="*/ 0 h 1217"/>
                  <a:gd name="T20" fmla="*/ 0 w 2930"/>
                  <a:gd name="T21" fmla="*/ 0 h 1217"/>
                  <a:gd name="T22" fmla="*/ 0 w 2930"/>
                  <a:gd name="T23" fmla="*/ 0 h 1217"/>
                  <a:gd name="T24" fmla="*/ 0 w 2930"/>
                  <a:gd name="T25" fmla="*/ 0 h 1217"/>
                  <a:gd name="T26" fmla="*/ 0 w 2930"/>
                  <a:gd name="T27" fmla="*/ 0 h 1217"/>
                  <a:gd name="T28" fmla="*/ 0 w 2930"/>
                  <a:gd name="T29" fmla="*/ 0 h 1217"/>
                  <a:gd name="T30" fmla="*/ 0 w 2930"/>
                  <a:gd name="T31" fmla="*/ 0 h 1217"/>
                  <a:gd name="T32" fmla="*/ 0 w 2930"/>
                  <a:gd name="T33" fmla="*/ 0 h 1217"/>
                  <a:gd name="T34" fmla="*/ 0 w 2930"/>
                  <a:gd name="T35" fmla="*/ 0 h 1217"/>
                  <a:gd name="T36" fmla="*/ 0 w 2930"/>
                  <a:gd name="T37" fmla="*/ 0 h 1217"/>
                  <a:gd name="T38" fmla="*/ 0 w 2930"/>
                  <a:gd name="T39" fmla="*/ 0 h 1217"/>
                  <a:gd name="T40" fmla="*/ 0 w 2930"/>
                  <a:gd name="T41" fmla="*/ 0 h 1217"/>
                  <a:gd name="T42" fmla="*/ 0 w 2930"/>
                  <a:gd name="T43" fmla="*/ 0 h 1217"/>
                  <a:gd name="T44" fmla="*/ 0 w 2930"/>
                  <a:gd name="T45" fmla="*/ 0 h 1217"/>
                  <a:gd name="T46" fmla="*/ 0 w 2930"/>
                  <a:gd name="T47" fmla="*/ 0 h 1217"/>
                  <a:gd name="T48" fmla="*/ 0 w 2930"/>
                  <a:gd name="T49" fmla="*/ 0 h 1217"/>
                  <a:gd name="T50" fmla="*/ 0 w 2930"/>
                  <a:gd name="T51" fmla="*/ 0 h 1217"/>
                  <a:gd name="T52" fmla="*/ 0 w 2930"/>
                  <a:gd name="T53" fmla="*/ 0 h 1217"/>
                  <a:gd name="T54" fmla="*/ 0 w 2930"/>
                  <a:gd name="T55" fmla="*/ 0 h 1217"/>
                  <a:gd name="T56" fmla="*/ 0 w 2930"/>
                  <a:gd name="T57" fmla="*/ 0 h 1217"/>
                  <a:gd name="T58" fmla="*/ 0 w 2930"/>
                  <a:gd name="T59" fmla="*/ 0 h 1217"/>
                  <a:gd name="T60" fmla="*/ 0 w 2930"/>
                  <a:gd name="T61" fmla="*/ 0 h 1217"/>
                  <a:gd name="T62" fmla="*/ 0 w 2930"/>
                  <a:gd name="T63" fmla="*/ 0 h 1217"/>
                  <a:gd name="T64" fmla="*/ 0 w 2930"/>
                  <a:gd name="T65" fmla="*/ 0 h 1217"/>
                  <a:gd name="T66" fmla="*/ 0 w 2930"/>
                  <a:gd name="T67" fmla="*/ 0 h 1217"/>
                  <a:gd name="T68" fmla="*/ 0 w 2930"/>
                  <a:gd name="T69" fmla="*/ 0 h 1217"/>
                  <a:gd name="T70" fmla="*/ 0 w 2930"/>
                  <a:gd name="T71" fmla="*/ 0 h 1217"/>
                  <a:gd name="T72" fmla="*/ 0 w 2930"/>
                  <a:gd name="T73" fmla="*/ 0 h 1217"/>
                  <a:gd name="T74" fmla="*/ 0 w 2930"/>
                  <a:gd name="T75" fmla="*/ 0 h 1217"/>
                  <a:gd name="T76" fmla="*/ 0 w 2930"/>
                  <a:gd name="T77" fmla="*/ 0 h 1217"/>
                  <a:gd name="T78" fmla="*/ 0 w 2930"/>
                  <a:gd name="T79" fmla="*/ 0 h 1217"/>
                  <a:gd name="T80" fmla="*/ 0 w 2930"/>
                  <a:gd name="T81" fmla="*/ 0 h 12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30"/>
                  <a:gd name="T124" fmla="*/ 0 h 1217"/>
                  <a:gd name="T125" fmla="*/ 2930 w 2930"/>
                  <a:gd name="T126" fmla="*/ 1217 h 12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30" h="1217">
                    <a:moveTo>
                      <a:pt x="59" y="387"/>
                    </a:moveTo>
                    <a:lnTo>
                      <a:pt x="0" y="273"/>
                    </a:lnTo>
                    <a:lnTo>
                      <a:pt x="70" y="159"/>
                    </a:lnTo>
                    <a:lnTo>
                      <a:pt x="311" y="13"/>
                    </a:lnTo>
                    <a:lnTo>
                      <a:pt x="689" y="0"/>
                    </a:lnTo>
                    <a:lnTo>
                      <a:pt x="1215" y="93"/>
                    </a:lnTo>
                    <a:lnTo>
                      <a:pt x="1607" y="53"/>
                    </a:lnTo>
                    <a:lnTo>
                      <a:pt x="2232" y="89"/>
                    </a:lnTo>
                    <a:lnTo>
                      <a:pt x="2509" y="298"/>
                    </a:lnTo>
                    <a:lnTo>
                      <a:pt x="2664" y="560"/>
                    </a:lnTo>
                    <a:lnTo>
                      <a:pt x="2698" y="734"/>
                    </a:lnTo>
                    <a:lnTo>
                      <a:pt x="2871" y="809"/>
                    </a:lnTo>
                    <a:lnTo>
                      <a:pt x="2930" y="879"/>
                    </a:lnTo>
                    <a:lnTo>
                      <a:pt x="2812" y="998"/>
                    </a:lnTo>
                    <a:lnTo>
                      <a:pt x="2748" y="1217"/>
                    </a:lnTo>
                    <a:lnTo>
                      <a:pt x="2727" y="1181"/>
                    </a:lnTo>
                    <a:lnTo>
                      <a:pt x="2638" y="998"/>
                    </a:lnTo>
                    <a:lnTo>
                      <a:pt x="2548" y="1072"/>
                    </a:lnTo>
                    <a:lnTo>
                      <a:pt x="2425" y="1072"/>
                    </a:lnTo>
                    <a:lnTo>
                      <a:pt x="2406" y="913"/>
                    </a:lnTo>
                    <a:lnTo>
                      <a:pt x="2480" y="1008"/>
                    </a:lnTo>
                    <a:lnTo>
                      <a:pt x="2598" y="992"/>
                    </a:lnTo>
                    <a:lnTo>
                      <a:pt x="2659" y="875"/>
                    </a:lnTo>
                    <a:lnTo>
                      <a:pt x="2738" y="1127"/>
                    </a:lnTo>
                    <a:lnTo>
                      <a:pt x="2773" y="989"/>
                    </a:lnTo>
                    <a:lnTo>
                      <a:pt x="2861" y="875"/>
                    </a:lnTo>
                    <a:lnTo>
                      <a:pt x="2738" y="765"/>
                    </a:lnTo>
                    <a:lnTo>
                      <a:pt x="2628" y="765"/>
                    </a:lnTo>
                    <a:lnTo>
                      <a:pt x="2638" y="651"/>
                    </a:lnTo>
                    <a:lnTo>
                      <a:pt x="2520" y="417"/>
                    </a:lnTo>
                    <a:lnTo>
                      <a:pt x="2266" y="173"/>
                    </a:lnTo>
                    <a:lnTo>
                      <a:pt x="1924" y="114"/>
                    </a:lnTo>
                    <a:lnTo>
                      <a:pt x="1423" y="129"/>
                    </a:lnTo>
                    <a:lnTo>
                      <a:pt x="966" y="133"/>
                    </a:lnTo>
                    <a:lnTo>
                      <a:pt x="431" y="40"/>
                    </a:lnTo>
                    <a:lnTo>
                      <a:pt x="252" y="104"/>
                    </a:lnTo>
                    <a:lnTo>
                      <a:pt x="85" y="207"/>
                    </a:lnTo>
                    <a:lnTo>
                      <a:pt x="98" y="298"/>
                    </a:lnTo>
                    <a:lnTo>
                      <a:pt x="197" y="357"/>
                    </a:lnTo>
                    <a:lnTo>
                      <a:pt x="59" y="38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5" name="Freeform 88"/>
              <p:cNvSpPr/>
              <p:nvPr/>
            </p:nvSpPr>
            <p:spPr bwMode="auto">
              <a:xfrm>
                <a:off x="607" y="2835"/>
                <a:ext cx="162" cy="115"/>
              </a:xfrm>
              <a:custGeom>
                <a:avLst/>
                <a:gdLst>
                  <a:gd name="T0" fmla="*/ 0 w 486"/>
                  <a:gd name="T1" fmla="*/ 0 h 344"/>
                  <a:gd name="T2" fmla="*/ 0 w 486"/>
                  <a:gd name="T3" fmla="*/ 0 h 344"/>
                  <a:gd name="T4" fmla="*/ 0 w 486"/>
                  <a:gd name="T5" fmla="*/ 0 h 344"/>
                  <a:gd name="T6" fmla="*/ 0 w 486"/>
                  <a:gd name="T7" fmla="*/ 0 h 344"/>
                  <a:gd name="T8" fmla="*/ 0 w 486"/>
                  <a:gd name="T9" fmla="*/ 0 h 344"/>
                  <a:gd name="T10" fmla="*/ 0 w 486"/>
                  <a:gd name="T11" fmla="*/ 0 h 344"/>
                  <a:gd name="T12" fmla="*/ 0 w 486"/>
                  <a:gd name="T13" fmla="*/ 0 h 344"/>
                  <a:gd name="T14" fmla="*/ 0 w 486"/>
                  <a:gd name="T15" fmla="*/ 0 h 344"/>
                  <a:gd name="T16" fmla="*/ 0 w 486"/>
                  <a:gd name="T17" fmla="*/ 0 h 344"/>
                  <a:gd name="T18" fmla="*/ 0 w 486"/>
                  <a:gd name="T19" fmla="*/ 0 h 344"/>
                  <a:gd name="T20" fmla="*/ 0 w 486"/>
                  <a:gd name="T21" fmla="*/ 0 h 344"/>
                  <a:gd name="T22" fmla="*/ 0 w 486"/>
                  <a:gd name="T23" fmla="*/ 0 h 344"/>
                  <a:gd name="T24" fmla="*/ 0 w 486"/>
                  <a:gd name="T25" fmla="*/ 0 h 344"/>
                  <a:gd name="T26" fmla="*/ 0 w 486"/>
                  <a:gd name="T27" fmla="*/ 0 h 344"/>
                  <a:gd name="T28" fmla="*/ 0 w 486"/>
                  <a:gd name="T29" fmla="*/ 0 h 344"/>
                  <a:gd name="T30" fmla="*/ 0 w 486"/>
                  <a:gd name="T31" fmla="*/ 0 h 344"/>
                  <a:gd name="T32" fmla="*/ 0 w 486"/>
                  <a:gd name="T33" fmla="*/ 0 h 3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6"/>
                  <a:gd name="T52" fmla="*/ 0 h 344"/>
                  <a:gd name="T53" fmla="*/ 486 w 486"/>
                  <a:gd name="T54" fmla="*/ 344 h 3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6" h="344">
                    <a:moveTo>
                      <a:pt x="288" y="334"/>
                    </a:moveTo>
                    <a:lnTo>
                      <a:pt x="178" y="344"/>
                    </a:lnTo>
                    <a:lnTo>
                      <a:pt x="54" y="313"/>
                    </a:lnTo>
                    <a:lnTo>
                      <a:pt x="0" y="203"/>
                    </a:lnTo>
                    <a:lnTo>
                      <a:pt x="45" y="89"/>
                    </a:lnTo>
                    <a:lnTo>
                      <a:pt x="228" y="0"/>
                    </a:lnTo>
                    <a:lnTo>
                      <a:pt x="366" y="30"/>
                    </a:lnTo>
                    <a:lnTo>
                      <a:pt x="455" y="55"/>
                    </a:lnTo>
                    <a:lnTo>
                      <a:pt x="486" y="115"/>
                    </a:lnTo>
                    <a:lnTo>
                      <a:pt x="421" y="159"/>
                    </a:lnTo>
                    <a:lnTo>
                      <a:pt x="381" y="106"/>
                    </a:lnTo>
                    <a:lnTo>
                      <a:pt x="193" y="55"/>
                    </a:lnTo>
                    <a:lnTo>
                      <a:pt x="64" y="135"/>
                    </a:lnTo>
                    <a:lnTo>
                      <a:pt x="54" y="243"/>
                    </a:lnTo>
                    <a:lnTo>
                      <a:pt x="184" y="319"/>
                    </a:lnTo>
                    <a:lnTo>
                      <a:pt x="288" y="3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6" name="Freeform 89"/>
              <p:cNvSpPr/>
              <p:nvPr/>
            </p:nvSpPr>
            <p:spPr bwMode="auto">
              <a:xfrm>
                <a:off x="642" y="2878"/>
                <a:ext cx="58" cy="42"/>
              </a:xfrm>
              <a:custGeom>
                <a:avLst/>
                <a:gdLst>
                  <a:gd name="T0" fmla="*/ 0 w 173"/>
                  <a:gd name="T1" fmla="*/ 0 h 125"/>
                  <a:gd name="T2" fmla="*/ 0 w 173"/>
                  <a:gd name="T3" fmla="*/ 0 h 125"/>
                  <a:gd name="T4" fmla="*/ 0 w 173"/>
                  <a:gd name="T5" fmla="*/ 0 h 125"/>
                  <a:gd name="T6" fmla="*/ 0 w 173"/>
                  <a:gd name="T7" fmla="*/ 0 h 125"/>
                  <a:gd name="T8" fmla="*/ 0 w 173"/>
                  <a:gd name="T9" fmla="*/ 0 h 125"/>
                  <a:gd name="T10" fmla="*/ 0 w 173"/>
                  <a:gd name="T11" fmla="*/ 0 h 125"/>
                  <a:gd name="T12" fmla="*/ 0 w 173"/>
                  <a:gd name="T13" fmla="*/ 0 h 125"/>
                  <a:gd name="T14" fmla="*/ 0 w 173"/>
                  <a:gd name="T15" fmla="*/ 0 h 125"/>
                  <a:gd name="T16" fmla="*/ 0 w 173"/>
                  <a:gd name="T17" fmla="*/ 0 h 125"/>
                  <a:gd name="T18" fmla="*/ 0 w 173"/>
                  <a:gd name="T19" fmla="*/ 0 h 125"/>
                  <a:gd name="T20" fmla="*/ 0 w 173"/>
                  <a:gd name="T21" fmla="*/ 0 h 125"/>
                  <a:gd name="T22" fmla="*/ 0 w 173"/>
                  <a:gd name="T23" fmla="*/ 0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
                  <a:gd name="T37" fmla="*/ 0 h 125"/>
                  <a:gd name="T38" fmla="*/ 173 w 173"/>
                  <a:gd name="T39" fmla="*/ 125 h 1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 h="125">
                    <a:moveTo>
                      <a:pt x="40" y="21"/>
                    </a:moveTo>
                    <a:lnTo>
                      <a:pt x="89" y="0"/>
                    </a:lnTo>
                    <a:lnTo>
                      <a:pt x="173" y="21"/>
                    </a:lnTo>
                    <a:lnTo>
                      <a:pt x="163" y="70"/>
                    </a:lnTo>
                    <a:lnTo>
                      <a:pt x="104" y="125"/>
                    </a:lnTo>
                    <a:lnTo>
                      <a:pt x="4" y="110"/>
                    </a:lnTo>
                    <a:lnTo>
                      <a:pt x="0" y="61"/>
                    </a:lnTo>
                    <a:lnTo>
                      <a:pt x="114" y="85"/>
                    </a:lnTo>
                    <a:lnTo>
                      <a:pt x="129" y="36"/>
                    </a:lnTo>
                    <a:lnTo>
                      <a:pt x="89" y="21"/>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7912" name="Picture 102" descr="skullt"/>
            <p:cNvPicPr>
              <a:picLocks noChangeAspect="1" noChangeArrowheads="1"/>
            </p:cNvPicPr>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3563888" y="347585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p:nvPr/>
        </p:nvGrpSpPr>
        <p:grpSpPr bwMode="auto">
          <a:xfrm>
            <a:off x="7342188" y="2708275"/>
            <a:ext cx="1439862" cy="1982788"/>
            <a:chOff x="9036496" y="4075906"/>
            <a:chExt cx="1440160" cy="1982442"/>
          </a:xfrm>
        </p:grpSpPr>
        <p:sp>
          <p:nvSpPr>
            <p:cNvPr id="37900" name="PPBand282"/>
            <p:cNvSpPr txBox="1">
              <a:spLocks noChangeArrowheads="1"/>
            </p:cNvSpPr>
            <p:nvPr/>
          </p:nvSpPr>
          <p:spPr bwMode="auto">
            <a:xfrm>
              <a:off x="9036496" y="5670550"/>
              <a:ext cx="144016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a:lnSpc>
                  <a:spcPct val="80000"/>
                </a:lnSpc>
                <a:spcBef>
                  <a:spcPct val="50000"/>
                </a:spcBef>
              </a:pPr>
              <a:r>
                <a:rPr lang="zh-CN" altLang="de-DE" sz="2400" b="1"/>
                <a:t>目标系统</a:t>
              </a:r>
              <a:endParaRPr lang="zh-CN" altLang="de-DE" sz="2400" b="1"/>
            </a:p>
          </p:txBody>
        </p:sp>
        <p:pic>
          <p:nvPicPr>
            <p:cNvPr id="37901" name="Picture 118" descr="DESKC01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144000" y="4075906"/>
              <a:ext cx="114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87170"/>
                                        </p:tgtEl>
                                        <p:attrNameLst>
                                          <p:attrName>style.visibility</p:attrName>
                                        </p:attrNameLst>
                                      </p:cBhvr>
                                      <p:to>
                                        <p:strVal val="visible"/>
                                      </p:to>
                                    </p:set>
                                    <p:anim calcmode="lin" valueType="num">
                                      <p:cBhvr>
                                        <p:cTn id="18" dur="500" fill="hold"/>
                                        <p:tgtEl>
                                          <p:spTgt spid="387170"/>
                                        </p:tgtEl>
                                        <p:attrNameLst>
                                          <p:attrName>ppt_w</p:attrName>
                                        </p:attrNameLst>
                                      </p:cBhvr>
                                      <p:tavLst>
                                        <p:tav tm="0">
                                          <p:val>
                                            <p:fltVal val="0"/>
                                          </p:val>
                                        </p:tav>
                                        <p:tav tm="100000">
                                          <p:val>
                                            <p:strVal val="#ppt_w"/>
                                          </p:val>
                                        </p:tav>
                                      </p:tavLst>
                                    </p:anim>
                                    <p:anim calcmode="lin" valueType="num">
                                      <p:cBhvr>
                                        <p:cTn id="19" dur="500" fill="hold"/>
                                        <p:tgtEl>
                                          <p:spTgt spid="387170"/>
                                        </p:tgtEl>
                                        <p:attrNameLst>
                                          <p:attrName>ppt_h</p:attrName>
                                        </p:attrNameLst>
                                      </p:cBhvr>
                                      <p:tavLst>
                                        <p:tav tm="0">
                                          <p:val>
                                            <p:fltVal val="0"/>
                                          </p:val>
                                        </p:tav>
                                        <p:tav tm="100000">
                                          <p:val>
                                            <p:strVal val="#ppt_h"/>
                                          </p:val>
                                        </p:tav>
                                      </p:tavLst>
                                    </p:anim>
                                    <p:animEffect transition="in" filter="fade">
                                      <p:cBhvr>
                                        <p:cTn id="20" dur="500"/>
                                        <p:tgtEl>
                                          <p:spTgt spid="38717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500"/>
                            </p:stCondLst>
                            <p:childTnLst>
                              <p:par>
                                <p:cTn id="32" presetID="1" presetClass="exit" presetSubtype="0" fill="hold" nodeType="afterEffect">
                                  <p:stCondLst>
                                    <p:cond delay="0"/>
                                  </p:stCondLst>
                                  <p:childTnLst>
                                    <p:set>
                                      <p:cBhvr>
                                        <p:cTn id="33" dur="1" fill="hold">
                                          <p:stCondLst>
                                            <p:cond delay="0"/>
                                          </p:stCondLst>
                                        </p:cTn>
                                        <p:tgtEl>
                                          <p:spTgt spid="37"/>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7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idx="1"/>
          </p:nvPr>
        </p:nvSpPr>
        <p:spPr/>
        <p:txBody>
          <a:bodyPr>
            <a:normAutofit fontScale="85000" lnSpcReduction="20000"/>
          </a:bodyPr>
          <a:lstStyle/>
          <a:p>
            <a:r>
              <a:rPr lang="zh-CN" altLang="en-US" smtClean="0"/>
              <a:t>对于网络</a:t>
            </a:r>
            <a:endParaRPr lang="zh-CN" altLang="en-US" smtClean="0"/>
          </a:p>
          <a:p>
            <a:pPr lvl="1"/>
            <a:r>
              <a:rPr lang="zh-CN" altLang="en-US" smtClean="0"/>
              <a:t>路由器和防火墙配置得当，可以减少受</a:t>
            </a:r>
            <a:r>
              <a:rPr lang="en-US" altLang="zh-CN" smtClean="0"/>
              <a:t>DoS</a:t>
            </a:r>
            <a:r>
              <a:rPr lang="zh-CN" altLang="en-US" smtClean="0"/>
              <a:t>攻击的危险</a:t>
            </a:r>
            <a:endParaRPr lang="zh-CN" altLang="en-US" smtClean="0"/>
          </a:p>
          <a:p>
            <a:pPr lvl="1"/>
            <a:r>
              <a:rPr lang="zh-CN" altLang="en-US" smtClean="0"/>
              <a:t>入侵检测系统，检测异常行为</a:t>
            </a:r>
            <a:endParaRPr lang="zh-CN" altLang="en-US" smtClean="0"/>
          </a:p>
          <a:p>
            <a:r>
              <a:rPr lang="zh-CN" altLang="en-US" smtClean="0"/>
              <a:t>对于系统</a:t>
            </a:r>
            <a:endParaRPr lang="zh-CN" altLang="en-US" smtClean="0"/>
          </a:p>
          <a:p>
            <a:pPr lvl="1"/>
            <a:r>
              <a:rPr lang="zh-CN" altLang="en-US" smtClean="0"/>
              <a:t>升级系统内核，打上必要的补丁，特别是一些简单的</a:t>
            </a:r>
            <a:r>
              <a:rPr lang="en-US" altLang="zh-CN" smtClean="0"/>
              <a:t>DoS</a:t>
            </a:r>
            <a:r>
              <a:rPr lang="zh-CN" altLang="en-US" smtClean="0"/>
              <a:t>攻击，例如</a:t>
            </a:r>
            <a:r>
              <a:rPr lang="en-US" altLang="zh-CN" smtClean="0"/>
              <a:t>SYN Flooding</a:t>
            </a:r>
            <a:endParaRPr lang="en-US" altLang="zh-CN" smtClean="0"/>
          </a:p>
          <a:p>
            <a:pPr lvl="1"/>
            <a:r>
              <a:rPr lang="zh-CN" altLang="en-US" smtClean="0"/>
              <a:t>关掉不必要的服务和网络组件</a:t>
            </a:r>
            <a:endParaRPr lang="zh-CN" altLang="en-US" smtClean="0"/>
          </a:p>
          <a:p>
            <a:pPr lvl="1"/>
            <a:r>
              <a:rPr lang="zh-CN" altLang="en-US" smtClean="0"/>
              <a:t>如果有配额功能的话，正确地设置这些配额</a:t>
            </a:r>
            <a:endParaRPr lang="zh-CN" altLang="en-US" smtClean="0"/>
          </a:p>
          <a:p>
            <a:pPr lvl="1"/>
            <a:r>
              <a:rPr lang="zh-CN" altLang="en-US" smtClean="0"/>
              <a:t>监视系统的运行，避免降低到基线以下</a:t>
            </a:r>
            <a:endParaRPr lang="zh-CN" altLang="en-US" smtClean="0"/>
          </a:p>
          <a:p>
            <a:pPr lvl="1"/>
            <a:r>
              <a:rPr lang="zh-CN" altLang="en-US" smtClean="0"/>
              <a:t>检测系统配置信息的变化情况</a:t>
            </a:r>
            <a:endParaRPr lang="zh-CN" altLang="en-US" smtClean="0"/>
          </a:p>
          <a:p>
            <a:r>
              <a:rPr lang="zh-CN" altLang="en-US" smtClean="0"/>
              <a:t>保证物理安全</a:t>
            </a:r>
            <a:endParaRPr lang="zh-CN" altLang="en-US" smtClean="0"/>
          </a:p>
          <a:p>
            <a:r>
              <a:rPr lang="zh-CN" altLang="en-US" smtClean="0"/>
              <a:t>建立备份和恢复机制</a:t>
            </a:r>
            <a:endParaRPr lang="zh-CN" altLang="en-US"/>
          </a:p>
        </p:txBody>
      </p:sp>
      <p:sp>
        <p:nvSpPr>
          <p:cNvPr id="290818" name="Rectangle 2"/>
          <p:cNvSpPr>
            <a:spLocks noGrp="1" noChangeArrowheads="1"/>
          </p:cNvSpPr>
          <p:nvPr>
            <p:ph type="title"/>
          </p:nvPr>
        </p:nvSpPr>
        <p:spPr/>
        <p:txBody>
          <a:bodyPr/>
          <a:lstStyle/>
          <a:p>
            <a:r>
              <a:rPr lang="zh-CN" altLang="en-US" smtClean="0"/>
              <a:t>防止</a:t>
            </a:r>
            <a:r>
              <a:rPr lang="en-US" altLang="zh-CN" smtClean="0"/>
              <a:t>DoS</a:t>
            </a:r>
            <a:endParaRPr lang="en-US" altLang="zh-CN"/>
          </a:p>
        </p:txBody>
      </p:sp>
      <p:sp>
        <p:nvSpPr>
          <p:cNvPr id="5" name="灯片编号占位符 5"/>
          <p:cNvSpPr>
            <a:spLocks noGrp="1"/>
          </p:cNvSpPr>
          <p:nvPr>
            <p:ph type="sldNum" sz="quarter" idx="4"/>
          </p:nvPr>
        </p:nvSpPr>
        <p:spPr/>
        <p:txBody>
          <a:bodyPr/>
          <a:lstStyle/>
          <a:p>
            <a:fld id="{3E522E10-2696-4A1F-B96A-4DC3F5ACAB71}" type="slidenum">
              <a:rPr lang="zh-CN" altLang="en-US"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第三章</a:t>
            </a:r>
            <a:endParaRPr lang="zh-CN" altLang="en-US" dirty="0"/>
          </a:p>
        </p:txBody>
      </p:sp>
      <p:sp>
        <p:nvSpPr>
          <p:cNvPr id="8" name="副标题 7"/>
          <p:cNvSpPr>
            <a:spLocks noGrp="1"/>
          </p:cNvSpPr>
          <p:nvPr>
            <p:ph type="subTitle" idx="1"/>
          </p:nvPr>
        </p:nvSpPr>
        <p:spPr/>
        <p:txBody>
          <a:bodyPr/>
          <a:lstStyle/>
          <a:p>
            <a:r>
              <a:rPr lang="zh-CN" altLang="en-US" smtClean="0"/>
              <a:t>密码学基础</a:t>
            </a:r>
            <a:endParaRPr lang="zh-CN" altLang="en-US" dirty="0"/>
          </a:p>
        </p:txBody>
      </p:sp>
      <p:sp>
        <p:nvSpPr>
          <p:cNvPr id="13314" name="灯片编号占位符 4"/>
          <p:cNvSpPr>
            <a:spLocks noGrp="1"/>
          </p:cNvSpPr>
          <p:nvPr>
            <p:ph type="sldNum" sz="quarter" idx="4294967295"/>
          </p:nvPr>
        </p:nvSpPr>
        <p:spPr>
          <a:xfrm>
            <a:off x="8777288" y="6408738"/>
            <a:ext cx="366712" cy="365125"/>
          </a:xfrm>
        </p:spPr>
        <p:txBody>
          <a:bodyPr/>
          <a:lstStyle/>
          <a:p>
            <a:fld id="{177BFA0C-97D6-4DA7-AB45-A1A6DE4001D1}" type="slidenum">
              <a:rPr lang="zh-CN" altLang="en-US" smtClean="0"/>
            </a:fld>
            <a:endParaRPr lang="zh-CN" altLang="en-US" smtClean="0"/>
          </a:p>
        </p:txBody>
      </p:sp>
    </p:spTree>
  </p:cSld>
  <p:clrMapOvr>
    <a:masterClrMapping/>
  </p:clrMapOvr>
  <p:transition spd="slow">
    <p:pull/>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idx="1"/>
          </p:nvPr>
        </p:nvSpPr>
        <p:spPr/>
        <p:txBody>
          <a:bodyPr/>
          <a:lstStyle/>
          <a:p>
            <a:pPr>
              <a:spcBef>
                <a:spcPct val="0"/>
              </a:spcBef>
            </a:pPr>
            <a:r>
              <a:rPr lang="en-US" altLang="zh-CN" smtClean="0"/>
              <a:t>Kryptos</a:t>
            </a:r>
            <a:r>
              <a:rPr lang="zh-CN" altLang="en-US" smtClean="0"/>
              <a:t>（希腊文</a:t>
            </a:r>
            <a:r>
              <a:rPr lang="zh-CN" altLang="en-US" smtClean="0">
                <a:solidFill>
                  <a:srgbClr val="FF3300"/>
                </a:solidFill>
              </a:rPr>
              <a:t>隐藏</a:t>
            </a:r>
            <a:r>
              <a:rPr lang="zh-CN" altLang="en-US" smtClean="0"/>
              <a:t>）</a:t>
            </a:r>
            <a:endParaRPr lang="zh-CN" altLang="en-US" smtClean="0"/>
          </a:p>
          <a:p>
            <a:pPr>
              <a:spcBef>
                <a:spcPct val="0"/>
              </a:spcBef>
            </a:pPr>
            <a:r>
              <a:rPr lang="en-US" altLang="zh-CN" smtClean="0"/>
              <a:t>Logos    </a:t>
            </a:r>
            <a:r>
              <a:rPr lang="zh-CN" altLang="en-US" smtClean="0"/>
              <a:t>（希腊文</a:t>
            </a:r>
            <a:r>
              <a:rPr lang="zh-CN" altLang="en-US" smtClean="0">
                <a:solidFill>
                  <a:srgbClr val="FF3300"/>
                </a:solidFill>
              </a:rPr>
              <a:t>信息</a:t>
            </a:r>
            <a:r>
              <a:rPr lang="zh-CN" altLang="en-US" smtClean="0"/>
              <a:t>）</a:t>
            </a:r>
            <a:endParaRPr lang="zh-CN" altLang="en-US" smtClean="0"/>
          </a:p>
        </p:txBody>
      </p:sp>
      <p:sp>
        <p:nvSpPr>
          <p:cNvPr id="632834" name="Rectangle 2"/>
          <p:cNvSpPr>
            <a:spLocks noGrp="1" noChangeArrowheads="1"/>
          </p:cNvSpPr>
          <p:nvPr>
            <p:ph type="title"/>
          </p:nvPr>
        </p:nvSpPr>
        <p:spPr/>
        <p:txBody>
          <a:bodyPr/>
          <a:lstStyle/>
          <a:p>
            <a:pPr>
              <a:defRPr/>
            </a:pPr>
            <a:r>
              <a:rPr lang="zh-CN" altLang="en-US"/>
              <a:t>什么是密码学？</a:t>
            </a:r>
            <a:endParaRPr lang="zh-CN" altLang="en-US"/>
          </a:p>
        </p:txBody>
      </p:sp>
      <p:sp>
        <p:nvSpPr>
          <p:cNvPr id="40962"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smtClean="0">
                <a:latin typeface="Times New Roman" panose="02020603050405020304" pitchFamily="18" charset="0"/>
              </a:rPr>
              <a:t>Copyright</a:t>
            </a:r>
            <a:r>
              <a:rPr lang="en-US" altLang="zh-CN" smtClean="0">
                <a:latin typeface="宋体" pitchFamily="2" charset="-122"/>
              </a:rPr>
              <a:t>©</a:t>
            </a:r>
            <a:r>
              <a:rPr lang="zh-CN" altLang="en-US" smtClean="0">
                <a:latin typeface="Times New Roman" panose="02020603050405020304" pitchFamily="18" charset="0"/>
              </a:rPr>
              <a:t>电子科技大学计算机学院</a:t>
            </a:r>
            <a:endParaRPr lang="zh-CN" altLang="en-US" smtClean="0">
              <a:latin typeface="Times New Roman" panose="02020603050405020304" pitchFamily="18" charset="0"/>
            </a:endParaRPr>
          </a:p>
        </p:txBody>
      </p:sp>
      <p:sp>
        <p:nvSpPr>
          <p:cNvPr id="40963"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942F6ACA-6A65-40DF-BE3F-96AA050D6540}"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32836" name="Text Box 4"/>
          <p:cNvSpPr txBox="1">
            <a:spLocks noChangeArrowheads="1"/>
          </p:cNvSpPr>
          <p:nvPr/>
        </p:nvSpPr>
        <p:spPr bwMode="auto">
          <a:xfrm>
            <a:off x="684213" y="3216275"/>
            <a:ext cx="1606550" cy="579438"/>
          </a:xfrm>
          <a:prstGeom prst="rect">
            <a:avLst/>
          </a:prstGeom>
          <a:noFill/>
          <a:ln w="9525">
            <a:noFill/>
            <a:miter lim="800000"/>
          </a:ln>
        </p:spPr>
        <p:txBody>
          <a:bodyPr wrap="none">
            <a:spAutoFit/>
          </a:bodyPr>
          <a:lstStyle/>
          <a:p>
            <a:r>
              <a:rPr kumimoji="1" lang="en-US" altLang="zh-CN" sz="3200" b="1">
                <a:solidFill>
                  <a:srgbClr val="1D308D"/>
                </a:solidFill>
              </a:rPr>
              <a:t>Kryptos</a:t>
            </a:r>
            <a:endParaRPr kumimoji="1" lang="en-US" altLang="zh-CN" sz="3200" b="1">
              <a:solidFill>
                <a:srgbClr val="1D308D"/>
              </a:solidFill>
            </a:endParaRPr>
          </a:p>
        </p:txBody>
      </p:sp>
      <p:sp>
        <p:nvSpPr>
          <p:cNvPr id="632837" name="Text Box 5"/>
          <p:cNvSpPr txBox="1">
            <a:spLocks noChangeArrowheads="1"/>
          </p:cNvSpPr>
          <p:nvPr/>
        </p:nvSpPr>
        <p:spPr bwMode="auto">
          <a:xfrm>
            <a:off x="1274763" y="4800600"/>
            <a:ext cx="1065212" cy="579438"/>
          </a:xfrm>
          <a:prstGeom prst="rect">
            <a:avLst/>
          </a:prstGeom>
          <a:noFill/>
          <a:ln w="9525">
            <a:noFill/>
            <a:miter lim="800000"/>
          </a:ln>
        </p:spPr>
        <p:txBody>
          <a:bodyPr wrap="none">
            <a:spAutoFit/>
          </a:bodyPr>
          <a:lstStyle/>
          <a:p>
            <a:r>
              <a:rPr kumimoji="1" lang="en-US" altLang="zh-CN" sz="3200" b="1">
                <a:solidFill>
                  <a:srgbClr val="1D308D"/>
                </a:solidFill>
              </a:rPr>
              <a:t>logos</a:t>
            </a:r>
            <a:endParaRPr kumimoji="1" lang="en-US" altLang="zh-CN" sz="3200" b="1">
              <a:solidFill>
                <a:srgbClr val="1D308D"/>
              </a:solidFill>
            </a:endParaRPr>
          </a:p>
        </p:txBody>
      </p:sp>
      <p:sp>
        <p:nvSpPr>
          <p:cNvPr id="632838" name="Text Box 6"/>
          <p:cNvSpPr txBox="1">
            <a:spLocks noChangeArrowheads="1"/>
          </p:cNvSpPr>
          <p:nvPr/>
        </p:nvSpPr>
        <p:spPr bwMode="auto">
          <a:xfrm>
            <a:off x="3132138" y="3937000"/>
            <a:ext cx="2147887" cy="579438"/>
          </a:xfrm>
          <a:prstGeom prst="rect">
            <a:avLst/>
          </a:prstGeom>
          <a:noFill/>
          <a:ln w="9525">
            <a:noFill/>
            <a:miter lim="800000"/>
          </a:ln>
        </p:spPr>
        <p:txBody>
          <a:bodyPr wrap="none">
            <a:spAutoFit/>
          </a:bodyPr>
          <a:lstStyle/>
          <a:p>
            <a:r>
              <a:rPr kumimoji="1" lang="en-US" altLang="zh-CN" sz="3200" b="1">
                <a:solidFill>
                  <a:srgbClr val="1D308D"/>
                </a:solidFill>
              </a:rPr>
              <a:t>Cryptology</a:t>
            </a:r>
            <a:endParaRPr kumimoji="1" lang="en-US" altLang="zh-CN" sz="3200" b="1">
              <a:solidFill>
                <a:srgbClr val="1D308D"/>
              </a:solidFill>
            </a:endParaRPr>
          </a:p>
        </p:txBody>
      </p:sp>
      <p:sp>
        <p:nvSpPr>
          <p:cNvPr id="40974" name="Text Box 8"/>
          <p:cNvSpPr txBox="1">
            <a:spLocks noChangeArrowheads="1"/>
          </p:cNvSpPr>
          <p:nvPr/>
        </p:nvSpPr>
        <p:spPr bwMode="auto">
          <a:xfrm>
            <a:off x="1531938" y="4008438"/>
            <a:ext cx="592137" cy="579437"/>
          </a:xfrm>
          <a:prstGeom prst="rect">
            <a:avLst/>
          </a:prstGeom>
          <a:noFill/>
          <a:ln w="9525">
            <a:noFill/>
            <a:miter lim="800000"/>
          </a:ln>
        </p:spPr>
        <p:txBody>
          <a:bodyPr wrap="none">
            <a:spAutoFit/>
          </a:bodyPr>
          <a:lstStyle/>
          <a:p>
            <a:r>
              <a:rPr kumimoji="1" lang="zh-CN" altLang="en-US" sz="3200" b="1">
                <a:solidFill>
                  <a:srgbClr val="002060"/>
                </a:solidFill>
                <a:ea typeface="黑体" pitchFamily="49" charset="-122"/>
              </a:rPr>
              <a:t>＋</a:t>
            </a:r>
            <a:endParaRPr kumimoji="1" lang="zh-CN" altLang="en-US" sz="3200" b="1">
              <a:solidFill>
                <a:srgbClr val="002060"/>
              </a:solidFill>
              <a:ea typeface="黑体" pitchFamily="49" charset="-122"/>
            </a:endParaRPr>
          </a:p>
        </p:txBody>
      </p:sp>
      <p:sp>
        <p:nvSpPr>
          <p:cNvPr id="40975" name="Line 9"/>
          <p:cNvSpPr>
            <a:spLocks noChangeShapeType="1"/>
          </p:cNvSpPr>
          <p:nvPr/>
        </p:nvSpPr>
        <p:spPr bwMode="auto">
          <a:xfrm flipV="1">
            <a:off x="2266950" y="4224338"/>
            <a:ext cx="936625" cy="792162"/>
          </a:xfrm>
          <a:prstGeom prst="line">
            <a:avLst/>
          </a:prstGeom>
          <a:ln>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solidFill>
                <a:srgbClr val="002060"/>
              </a:solidFill>
            </a:endParaRPr>
          </a:p>
        </p:txBody>
      </p:sp>
      <p:sp>
        <p:nvSpPr>
          <p:cNvPr id="40976" name="Line 10"/>
          <p:cNvSpPr>
            <a:spLocks noChangeShapeType="1"/>
          </p:cNvSpPr>
          <p:nvPr/>
        </p:nvSpPr>
        <p:spPr bwMode="auto">
          <a:xfrm>
            <a:off x="2266950" y="3576638"/>
            <a:ext cx="936625" cy="647700"/>
          </a:xfrm>
          <a:prstGeom prst="line">
            <a:avLst/>
          </a:prstGeom>
          <a:ln>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solidFill>
                <a:srgbClr val="002060"/>
              </a:solidFill>
            </a:endParaRPr>
          </a:p>
        </p:txBody>
      </p:sp>
      <p:sp>
        <p:nvSpPr>
          <p:cNvPr id="632843" name="Text Box 11"/>
          <p:cNvSpPr txBox="1">
            <a:spLocks noChangeArrowheads="1"/>
          </p:cNvSpPr>
          <p:nvPr/>
        </p:nvSpPr>
        <p:spPr bwMode="auto">
          <a:xfrm>
            <a:off x="6135688" y="3141663"/>
            <a:ext cx="2667000" cy="579437"/>
          </a:xfrm>
          <a:prstGeom prst="rect">
            <a:avLst/>
          </a:prstGeom>
          <a:noFill/>
          <a:ln w="9525">
            <a:noFill/>
            <a:miter lim="800000"/>
          </a:ln>
        </p:spPr>
        <p:txBody>
          <a:bodyPr wrap="none">
            <a:spAutoFit/>
          </a:bodyPr>
          <a:lstStyle/>
          <a:p>
            <a:r>
              <a:rPr kumimoji="1" lang="en-US" altLang="zh-TW" sz="3200" b="1">
                <a:solidFill>
                  <a:srgbClr val="1D308D"/>
                </a:solidFill>
              </a:rPr>
              <a:t>Cryptography</a:t>
            </a:r>
            <a:endParaRPr kumimoji="1" lang="en-US" altLang="zh-CN" sz="3200" b="1">
              <a:solidFill>
                <a:srgbClr val="1D308D"/>
              </a:solidFill>
            </a:endParaRPr>
          </a:p>
        </p:txBody>
      </p:sp>
      <p:sp>
        <p:nvSpPr>
          <p:cNvPr id="632844" name="Text Box 12"/>
          <p:cNvSpPr txBox="1">
            <a:spLocks noChangeArrowheads="1"/>
          </p:cNvSpPr>
          <p:nvPr/>
        </p:nvSpPr>
        <p:spPr bwMode="auto">
          <a:xfrm>
            <a:off x="6227763" y="4729163"/>
            <a:ext cx="2600325" cy="579437"/>
          </a:xfrm>
          <a:prstGeom prst="rect">
            <a:avLst/>
          </a:prstGeom>
          <a:noFill/>
          <a:ln w="9525">
            <a:noFill/>
            <a:miter lim="800000"/>
          </a:ln>
        </p:spPr>
        <p:txBody>
          <a:bodyPr>
            <a:spAutoFit/>
          </a:bodyPr>
          <a:lstStyle/>
          <a:p>
            <a:r>
              <a:rPr kumimoji="1" lang="en-US" altLang="zh-TW" sz="3200" b="1">
                <a:solidFill>
                  <a:srgbClr val="1D308D"/>
                </a:solidFill>
              </a:rPr>
              <a:t>Cryptanalysis</a:t>
            </a:r>
            <a:endParaRPr kumimoji="1" lang="en-US" altLang="zh-CN" sz="3200">
              <a:solidFill>
                <a:srgbClr val="1D308D"/>
              </a:solidFill>
            </a:endParaRPr>
          </a:p>
        </p:txBody>
      </p:sp>
      <p:sp>
        <p:nvSpPr>
          <p:cNvPr id="632845" name="Line 13"/>
          <p:cNvSpPr>
            <a:spLocks noChangeShapeType="1"/>
          </p:cNvSpPr>
          <p:nvPr/>
        </p:nvSpPr>
        <p:spPr bwMode="auto">
          <a:xfrm flipV="1">
            <a:off x="5219700" y="3432175"/>
            <a:ext cx="1008063" cy="720725"/>
          </a:xfrm>
          <a:prstGeom prst="line">
            <a:avLst/>
          </a:prstGeom>
          <a:ln>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632846" name="Line 14"/>
          <p:cNvSpPr>
            <a:spLocks noChangeShapeType="1"/>
          </p:cNvSpPr>
          <p:nvPr/>
        </p:nvSpPr>
        <p:spPr bwMode="auto">
          <a:xfrm>
            <a:off x="5219700" y="4368800"/>
            <a:ext cx="1081088" cy="647700"/>
          </a:xfrm>
          <a:prstGeom prst="line">
            <a:avLst/>
          </a:prstGeom>
          <a:ln>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28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283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32838"/>
                                        </p:tgtEl>
                                        <p:attrNameLst>
                                          <p:attrName>style.visibility</p:attrName>
                                        </p:attrNameLst>
                                      </p:cBhvr>
                                      <p:to>
                                        <p:strVal val="visible"/>
                                      </p:to>
                                    </p:set>
                                  </p:childTnLst>
                                </p:cTn>
                              </p:par>
                            </p:childTnLst>
                          </p:cTn>
                        </p:par>
                        <p:par>
                          <p:cTn id="12" fill="hold">
                            <p:stCondLst>
                              <p:cond delay="0"/>
                            </p:stCondLst>
                            <p:childTnLst>
                              <p:par>
                                <p:cTn id="13" presetID="55" presetClass="entr" presetSubtype="0" fill="hold" grpId="0" nodeType="afterEffect">
                                  <p:stCondLst>
                                    <p:cond delay="0"/>
                                  </p:stCondLst>
                                  <p:childTnLst>
                                    <p:set>
                                      <p:cBhvr>
                                        <p:cTn id="14" dur="1" fill="hold">
                                          <p:stCondLst>
                                            <p:cond delay="0"/>
                                          </p:stCondLst>
                                        </p:cTn>
                                        <p:tgtEl>
                                          <p:spTgt spid="632845"/>
                                        </p:tgtEl>
                                        <p:attrNameLst>
                                          <p:attrName>style.visibility</p:attrName>
                                        </p:attrNameLst>
                                      </p:cBhvr>
                                      <p:to>
                                        <p:strVal val="visible"/>
                                      </p:to>
                                    </p:set>
                                    <p:anim calcmode="lin" valueType="num">
                                      <p:cBhvr>
                                        <p:cTn id="15" dur="1000" fill="hold"/>
                                        <p:tgtEl>
                                          <p:spTgt spid="632845"/>
                                        </p:tgtEl>
                                        <p:attrNameLst>
                                          <p:attrName>ppt_w</p:attrName>
                                        </p:attrNameLst>
                                      </p:cBhvr>
                                      <p:tavLst>
                                        <p:tav tm="0">
                                          <p:val>
                                            <p:strVal val="#ppt_w*0.70"/>
                                          </p:val>
                                        </p:tav>
                                        <p:tav tm="100000">
                                          <p:val>
                                            <p:strVal val="#ppt_w"/>
                                          </p:val>
                                        </p:tav>
                                      </p:tavLst>
                                    </p:anim>
                                    <p:anim calcmode="lin" valueType="num">
                                      <p:cBhvr>
                                        <p:cTn id="16" dur="1000" fill="hold"/>
                                        <p:tgtEl>
                                          <p:spTgt spid="632845"/>
                                        </p:tgtEl>
                                        <p:attrNameLst>
                                          <p:attrName>ppt_h</p:attrName>
                                        </p:attrNameLst>
                                      </p:cBhvr>
                                      <p:tavLst>
                                        <p:tav tm="0">
                                          <p:val>
                                            <p:strVal val="#ppt_h"/>
                                          </p:val>
                                        </p:tav>
                                        <p:tav tm="100000">
                                          <p:val>
                                            <p:strVal val="#ppt_h"/>
                                          </p:val>
                                        </p:tav>
                                      </p:tavLst>
                                    </p:anim>
                                    <p:animEffect transition="in" filter="fade">
                                      <p:cBhvr>
                                        <p:cTn id="17" dur="1000"/>
                                        <p:tgtEl>
                                          <p:spTgt spid="63284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32843"/>
                                        </p:tgtEl>
                                        <p:attrNameLst>
                                          <p:attrName>style.visibility</p:attrName>
                                        </p:attrNameLst>
                                      </p:cBhvr>
                                      <p:to>
                                        <p:strVal val="visible"/>
                                      </p:to>
                                    </p:set>
                                  </p:childTnLst>
                                </p:cTn>
                              </p:par>
                            </p:childTnLst>
                          </p:cTn>
                        </p:par>
                        <p:par>
                          <p:cTn id="21" fill="hold">
                            <p:stCondLst>
                              <p:cond delay="1000"/>
                            </p:stCondLst>
                            <p:childTnLst>
                              <p:par>
                                <p:cTn id="22" presetID="55" presetClass="entr" presetSubtype="0" fill="hold" grpId="0" nodeType="afterEffect">
                                  <p:stCondLst>
                                    <p:cond delay="0"/>
                                  </p:stCondLst>
                                  <p:childTnLst>
                                    <p:set>
                                      <p:cBhvr>
                                        <p:cTn id="23" dur="1" fill="hold">
                                          <p:stCondLst>
                                            <p:cond delay="0"/>
                                          </p:stCondLst>
                                        </p:cTn>
                                        <p:tgtEl>
                                          <p:spTgt spid="632846"/>
                                        </p:tgtEl>
                                        <p:attrNameLst>
                                          <p:attrName>style.visibility</p:attrName>
                                        </p:attrNameLst>
                                      </p:cBhvr>
                                      <p:to>
                                        <p:strVal val="visible"/>
                                      </p:to>
                                    </p:set>
                                    <p:anim calcmode="lin" valueType="num">
                                      <p:cBhvr>
                                        <p:cTn id="24" dur="1000" fill="hold"/>
                                        <p:tgtEl>
                                          <p:spTgt spid="632846"/>
                                        </p:tgtEl>
                                        <p:attrNameLst>
                                          <p:attrName>ppt_w</p:attrName>
                                        </p:attrNameLst>
                                      </p:cBhvr>
                                      <p:tavLst>
                                        <p:tav tm="0">
                                          <p:val>
                                            <p:strVal val="#ppt_w*0.70"/>
                                          </p:val>
                                        </p:tav>
                                        <p:tav tm="100000">
                                          <p:val>
                                            <p:strVal val="#ppt_w"/>
                                          </p:val>
                                        </p:tav>
                                      </p:tavLst>
                                    </p:anim>
                                    <p:anim calcmode="lin" valueType="num">
                                      <p:cBhvr>
                                        <p:cTn id="25" dur="1000" fill="hold"/>
                                        <p:tgtEl>
                                          <p:spTgt spid="632846"/>
                                        </p:tgtEl>
                                        <p:attrNameLst>
                                          <p:attrName>ppt_h</p:attrName>
                                        </p:attrNameLst>
                                      </p:cBhvr>
                                      <p:tavLst>
                                        <p:tav tm="0">
                                          <p:val>
                                            <p:strVal val="#ppt_h"/>
                                          </p:val>
                                        </p:tav>
                                        <p:tav tm="100000">
                                          <p:val>
                                            <p:strVal val="#ppt_h"/>
                                          </p:val>
                                        </p:tav>
                                      </p:tavLst>
                                    </p:anim>
                                    <p:animEffect transition="in" filter="fade">
                                      <p:cBhvr>
                                        <p:cTn id="26" dur="1000"/>
                                        <p:tgtEl>
                                          <p:spTgt spid="632846"/>
                                        </p:tgtEl>
                                      </p:cBhvr>
                                    </p:animEffec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632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p:bldP spid="632837" grpId="0"/>
      <p:bldP spid="632838" grpId="0"/>
      <p:bldP spid="632843" grpId="0"/>
      <p:bldP spid="632844" grpId="0"/>
      <p:bldP spid="632845" grpId="0" animBg="1"/>
      <p:bldP spid="6328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p:txBody>
          <a:bodyPr/>
          <a:lstStyle/>
          <a:p>
            <a:pPr eaLnBrk="1" hangingPunct="1"/>
            <a:r>
              <a:rPr lang="zh-CN" altLang="en-US" smtClean="0"/>
              <a:t>从威胁的来源看可分为</a:t>
            </a:r>
            <a:endParaRPr lang="en-US" altLang="zh-CN" smtClean="0"/>
          </a:p>
          <a:p>
            <a:pPr lvl="1" eaLnBrk="1" hangingPunct="1"/>
            <a:r>
              <a:rPr lang="zh-CN" altLang="en-US" smtClean="0"/>
              <a:t>内部威胁和外部威胁 。</a:t>
            </a:r>
            <a:endParaRPr lang="en-US" altLang="zh-CN" smtClean="0"/>
          </a:p>
          <a:p>
            <a:pPr lvl="1" eaLnBrk="1" hangingPunct="1"/>
            <a:r>
              <a:rPr lang="zh-CN" altLang="en-US" smtClean="0"/>
              <a:t>自然和人为两类。</a:t>
            </a:r>
            <a:endParaRPr lang="zh-CN" altLang="en-US" smtClean="0"/>
          </a:p>
          <a:p>
            <a:pPr eaLnBrk="1" hangingPunct="1"/>
            <a:r>
              <a:rPr lang="zh-CN" altLang="en-US" smtClean="0"/>
              <a:t>从攻击者的行为上看可以分成</a:t>
            </a:r>
            <a:endParaRPr lang="en-US" altLang="zh-CN" smtClean="0"/>
          </a:p>
          <a:p>
            <a:pPr lvl="1" eaLnBrk="1" hangingPunct="1"/>
            <a:r>
              <a:rPr lang="zh-CN" altLang="en-US" smtClean="0"/>
              <a:t>主动威胁和被动威胁</a:t>
            </a:r>
            <a:endParaRPr lang="zh-CN" altLang="en-US" smtClean="0"/>
          </a:p>
          <a:p>
            <a:pPr eaLnBrk="1" hangingPunct="1"/>
            <a:r>
              <a:rPr lang="zh-CN" altLang="en-US" smtClean="0"/>
              <a:t>从威胁的动机上看分为</a:t>
            </a:r>
            <a:endParaRPr lang="en-US" altLang="zh-CN" smtClean="0"/>
          </a:p>
          <a:p>
            <a:pPr lvl="1" eaLnBrk="1" hangingPunct="1"/>
            <a:r>
              <a:rPr lang="zh-CN" altLang="en-US" smtClean="0"/>
              <a:t>偶发性威胁与故意性威胁</a:t>
            </a:r>
            <a:endParaRPr lang="zh-CN" altLang="en-US" smtClean="0"/>
          </a:p>
          <a:p>
            <a:pPr lvl="2" eaLnBrk="1" hangingPunct="1">
              <a:lnSpc>
                <a:spcPct val="80000"/>
              </a:lnSpc>
            </a:pPr>
            <a:endParaRPr lang="zh-CN" altLang="en-US" sz="2800" smtClean="0"/>
          </a:p>
        </p:txBody>
      </p:sp>
      <p:sp>
        <p:nvSpPr>
          <p:cNvPr id="43011" name="Rectangle 1026"/>
          <p:cNvSpPr>
            <a:spLocks noGrp="1" noChangeArrowheads="1"/>
          </p:cNvSpPr>
          <p:nvPr>
            <p:ph type="title"/>
          </p:nvPr>
        </p:nvSpPr>
        <p:spPr/>
        <p:txBody>
          <a:bodyPr/>
          <a:lstStyle/>
          <a:p>
            <a:pPr eaLnBrk="1" fontAlgn="auto" hangingPunct="1">
              <a:spcAft>
                <a:spcPts val="0"/>
              </a:spcAft>
              <a:defRPr/>
            </a:pPr>
            <a:r>
              <a:rPr lang="zh-CN" altLang="en-US" smtClean="0"/>
              <a:t>安全威胁分类 </a:t>
            </a:r>
            <a:endParaRPr lang="zh-CN" altLang="en-US" smtClean="0"/>
          </a:p>
        </p:txBody>
      </p:sp>
      <p:sp>
        <p:nvSpPr>
          <p:cNvPr id="75779" name="灯片编号占位符 6"/>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6B7FECE-3036-4D30-9AC3-FC843469CE75}" type="slidenum">
              <a:rPr kumimoji="0" lang="en-US" altLang="zh-CN" sz="1000" smtClean="0"/>
            </a:fld>
            <a:endParaRPr kumimoji="0" lang="en-US" altLang="zh-CN" sz="1000" smtClean="0"/>
          </a:p>
        </p:txBody>
      </p:sp>
    </p:spTree>
  </p:cSld>
  <p:clrMapOvr>
    <a:masterClrMapping/>
  </p:clrMapOvr>
  <p:transition spd="slow">
    <p:pul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normAutofit/>
          </a:bodyPr>
          <a:lstStyle/>
          <a:p>
            <a:r>
              <a:rPr lang="zh-CN" altLang="en-US" smtClean="0"/>
              <a:t>代换（</a:t>
            </a:r>
            <a:r>
              <a:rPr lang="en-US" altLang="zh-CN" smtClean="0"/>
              <a:t>Substitution</a:t>
            </a:r>
            <a:r>
              <a:rPr lang="zh-CN" altLang="en-US" smtClean="0"/>
              <a:t>）</a:t>
            </a:r>
            <a:endParaRPr lang="en-US" altLang="zh-CN" smtClean="0"/>
          </a:p>
          <a:p>
            <a:pPr lvl="1"/>
            <a:r>
              <a:rPr lang="zh-CN" altLang="en-US" smtClean="0"/>
              <a:t>明文内容的表示形式改变，内容元素之间相对位置不变</a:t>
            </a:r>
            <a:endParaRPr lang="en-US" altLang="zh-CN" smtClean="0"/>
          </a:p>
          <a:p>
            <a:pPr lvl="1"/>
            <a:r>
              <a:rPr lang="zh-CN" altLang="en-US" smtClean="0"/>
              <a:t>明文字母用密文中对应字母代替</a:t>
            </a:r>
            <a:endParaRPr lang="en-US" altLang="zh-CN" smtClean="0"/>
          </a:p>
          <a:p>
            <a:r>
              <a:rPr lang="zh-CN" altLang="en-US" smtClean="0"/>
              <a:t>置换（</a:t>
            </a:r>
            <a:r>
              <a:rPr lang="en-US" altLang="zh-CN" smtClean="0"/>
              <a:t>Transposition</a:t>
            </a:r>
            <a:r>
              <a:rPr lang="zh-CN" altLang="en-US" smtClean="0"/>
              <a:t> </a:t>
            </a:r>
            <a:r>
              <a:rPr lang="en-US" altLang="zh-CN" smtClean="0"/>
              <a:t>or Permutation</a:t>
            </a:r>
            <a:r>
              <a:rPr lang="zh-CN" altLang="en-US" smtClean="0"/>
              <a:t>）</a:t>
            </a:r>
            <a:endParaRPr lang="en-US" altLang="zh-CN" smtClean="0"/>
          </a:p>
          <a:p>
            <a:pPr lvl="1"/>
            <a:r>
              <a:rPr lang="zh-CN" altLang="en-US" smtClean="0"/>
              <a:t>明文内容元素的相对位置改变，内容的表示形式不变</a:t>
            </a:r>
            <a:endParaRPr lang="en-US" altLang="zh-CN" smtClean="0"/>
          </a:p>
          <a:p>
            <a:r>
              <a:rPr lang="zh-CN" altLang="en-US" smtClean="0"/>
              <a:t>乘积密码（</a:t>
            </a:r>
            <a:r>
              <a:rPr lang="en-US" altLang="zh-CN" smtClean="0"/>
              <a:t>Product Ciphers</a:t>
            </a:r>
            <a:r>
              <a:rPr lang="zh-CN" altLang="en-US" smtClean="0"/>
              <a:t>）</a:t>
            </a:r>
            <a:endParaRPr lang="en-US" altLang="zh-CN" smtClean="0"/>
          </a:p>
          <a:p>
            <a:pPr lvl="1"/>
            <a:r>
              <a:rPr lang="zh-CN" altLang="en-US" smtClean="0"/>
              <a:t>多个加密技术的叠加</a:t>
            </a:r>
            <a:endParaRPr lang="en-US" altLang="zh-CN" dirty="0" smtClean="0"/>
          </a:p>
        </p:txBody>
      </p:sp>
      <p:sp>
        <p:nvSpPr>
          <p:cNvPr id="27650" name="标题 1"/>
          <p:cNvSpPr>
            <a:spLocks noGrp="1"/>
          </p:cNvSpPr>
          <p:nvPr>
            <p:ph type="title"/>
          </p:nvPr>
        </p:nvSpPr>
        <p:spPr/>
        <p:txBody>
          <a:bodyPr/>
          <a:lstStyle/>
          <a:p>
            <a:r>
              <a:rPr lang="zh-CN" altLang="en-US" smtClean="0"/>
              <a:t>典型加密技术</a:t>
            </a:r>
            <a:endParaRPr lang="zh-CN" altLang="en-US" smtClean="0"/>
          </a:p>
        </p:txBody>
      </p:sp>
      <p:sp>
        <p:nvSpPr>
          <p:cNvPr id="26628" name="灯片编号占位符 4"/>
          <p:cNvSpPr>
            <a:spLocks noGrp="1"/>
          </p:cNvSpPr>
          <p:nvPr>
            <p:ph type="sldNum" sz="quarter" idx="4"/>
          </p:nvPr>
        </p:nvSpPr>
        <p:spPr/>
        <p:txBody>
          <a:bodyPr/>
          <a:lstStyle/>
          <a:p>
            <a:fld id="{073C6F8C-1E9E-463B-9DB1-30AA05972BE9}" type="slidenum">
              <a:rPr lang="zh-CN" altLang="en-US"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a:xfrm>
            <a:off x="912440" y="5301208"/>
            <a:ext cx="7620000" cy="1023392"/>
          </a:xfrm>
        </p:spPr>
        <p:txBody>
          <a:bodyPr>
            <a:noAutofit/>
          </a:bodyPr>
          <a:lstStyle/>
          <a:p>
            <a:pPr marL="0" indent="0" algn="ctr">
              <a:buFontTx/>
              <a:buNone/>
            </a:pPr>
            <a:r>
              <a:rPr lang="en-US" altLang="zh-CN" sz="2400" b="1" smtClean="0"/>
              <a:t> </a:t>
            </a:r>
            <a:r>
              <a:rPr lang="zh-CN" altLang="en-US" sz="2400" b="1" smtClean="0">
                <a:solidFill>
                  <a:srgbClr val="FF0000"/>
                </a:solidFill>
              </a:rPr>
              <a:t>密码学的目的</a:t>
            </a:r>
            <a:r>
              <a:rPr lang="zh-CN" altLang="en-US" sz="2400" b="1" smtClean="0"/>
              <a:t>：信源和信宿在不安全的信道上进行通信，而密码分析员（破译者）不能理解他们通信的内容。</a:t>
            </a:r>
            <a:endParaRPr lang="zh-CN" altLang="en-US" sz="2400" b="1" smtClean="0"/>
          </a:p>
        </p:txBody>
      </p:sp>
      <p:sp>
        <p:nvSpPr>
          <p:cNvPr id="20486" name="Rectangle 6"/>
          <p:cNvSpPr>
            <a:spLocks noGrp="1" noChangeArrowheads="1"/>
          </p:cNvSpPr>
          <p:nvPr>
            <p:ph type="title"/>
          </p:nvPr>
        </p:nvSpPr>
        <p:spPr>
          <a:xfrm>
            <a:off x="685800" y="609600"/>
            <a:ext cx="7772400" cy="914400"/>
          </a:xfrm>
        </p:spPr>
        <p:txBody>
          <a:bodyPr>
            <a:normAutofit fontScale="90000"/>
          </a:bodyPr>
          <a:lstStyle/>
          <a:p>
            <a:pPr>
              <a:defRPr/>
            </a:pPr>
            <a:r>
              <a:rPr lang="zh-CN" altLang="en-US"/>
              <a:t>加密通信的模型</a:t>
            </a:r>
            <a:br>
              <a:rPr lang="zh-CN" altLang="en-US"/>
            </a:br>
            <a:endParaRPr lang="zh-CN" altLang="en-US"/>
          </a:p>
        </p:txBody>
      </p:sp>
      <p:sp>
        <p:nvSpPr>
          <p:cNvPr id="44034"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smtClean="0">
                <a:latin typeface="Times New Roman" panose="02020603050405020304" pitchFamily="18" charset="0"/>
              </a:rPr>
              <a:t>Copyright</a:t>
            </a:r>
            <a:r>
              <a:rPr lang="en-US" altLang="zh-CN" smtClean="0">
                <a:latin typeface="宋体" pitchFamily="2" charset="-122"/>
              </a:rPr>
              <a:t>©</a:t>
            </a:r>
            <a:r>
              <a:rPr lang="zh-CN" altLang="en-US" smtClean="0">
                <a:latin typeface="Times New Roman" panose="02020603050405020304" pitchFamily="18" charset="0"/>
              </a:rPr>
              <a:t>电子科技大学计算机学院</a:t>
            </a:r>
            <a:endParaRPr lang="zh-CN" altLang="en-US" smtClean="0">
              <a:latin typeface="Times New Roman" panose="02020603050405020304" pitchFamily="18" charset="0"/>
            </a:endParaRPr>
          </a:p>
        </p:txBody>
      </p:sp>
      <p:sp>
        <p:nvSpPr>
          <p:cNvPr id="44035"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11693C05-3A76-4605-8BB3-BD8205EECF74}"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grpSp>
        <p:nvGrpSpPr>
          <p:cNvPr id="3" name="组合 2"/>
          <p:cNvGrpSpPr/>
          <p:nvPr/>
        </p:nvGrpSpPr>
        <p:grpSpPr>
          <a:xfrm>
            <a:off x="905867" y="1449189"/>
            <a:ext cx="7626573" cy="2555875"/>
            <a:chOff x="251520" y="1428750"/>
            <a:chExt cx="7626573" cy="2555875"/>
          </a:xfrm>
        </p:grpSpPr>
        <p:sp>
          <p:nvSpPr>
            <p:cNvPr id="27" name="TextBox 26"/>
            <p:cNvSpPr txBox="1"/>
            <p:nvPr/>
          </p:nvSpPr>
          <p:spPr bwMode="auto">
            <a:xfrm>
              <a:off x="251520" y="2227263"/>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信源</a:t>
              </a:r>
              <a:endParaRPr lang="en-US" sz="2000" dirty="0">
                <a:solidFill>
                  <a:schemeClr val="tx1"/>
                </a:solidFill>
              </a:endParaRPr>
            </a:p>
          </p:txBody>
        </p:sp>
        <p:sp>
          <p:nvSpPr>
            <p:cNvPr id="28" name="TextBox 27"/>
            <p:cNvSpPr txBox="1"/>
            <p:nvPr/>
          </p:nvSpPr>
          <p:spPr bwMode="auto">
            <a:xfrm>
              <a:off x="2037458" y="3584575"/>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密钥源</a:t>
              </a:r>
              <a:endParaRPr lang="en-US" sz="2000" dirty="0">
                <a:solidFill>
                  <a:schemeClr val="tx1"/>
                </a:solidFill>
              </a:endParaRPr>
            </a:p>
          </p:txBody>
        </p:sp>
        <p:sp>
          <p:nvSpPr>
            <p:cNvPr id="29" name="TextBox 28"/>
            <p:cNvSpPr txBox="1"/>
            <p:nvPr/>
          </p:nvSpPr>
          <p:spPr bwMode="auto">
            <a:xfrm>
              <a:off x="1966020" y="2227263"/>
              <a:ext cx="1143000"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加密器</a:t>
              </a:r>
              <a:r>
                <a:rPr lang="en-US" altLang="zh-CN" sz="2000" dirty="0">
                  <a:solidFill>
                    <a:schemeClr val="tx1"/>
                  </a:solidFill>
                </a:rPr>
                <a:t>E</a:t>
              </a:r>
              <a:endParaRPr lang="en-US" sz="2000" baseline="-25000" dirty="0">
                <a:solidFill>
                  <a:schemeClr val="tx1"/>
                </a:solidFill>
              </a:endParaRPr>
            </a:p>
          </p:txBody>
        </p:sp>
        <p:sp>
          <p:nvSpPr>
            <p:cNvPr id="30" name="TextBox 29"/>
            <p:cNvSpPr txBox="1"/>
            <p:nvPr/>
          </p:nvSpPr>
          <p:spPr bwMode="auto">
            <a:xfrm>
              <a:off x="5037833" y="2227263"/>
              <a:ext cx="128587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解密器</a:t>
              </a:r>
              <a:r>
                <a:rPr lang="en-US" altLang="zh-CN" sz="2000" dirty="0">
                  <a:solidFill>
                    <a:schemeClr val="tx1"/>
                  </a:solidFill>
                </a:rPr>
                <a:t>D</a:t>
              </a:r>
              <a:endParaRPr lang="en-US" sz="2000" baseline="-25000" dirty="0">
                <a:solidFill>
                  <a:schemeClr val="tx1"/>
                </a:solidFill>
              </a:endParaRPr>
            </a:p>
          </p:txBody>
        </p:sp>
        <p:cxnSp>
          <p:nvCxnSpPr>
            <p:cNvPr id="31" name="直接箭头连接符 30"/>
            <p:cNvCxnSpPr>
              <a:stCxn id="27" idx="3"/>
              <a:endCxn id="29" idx="1"/>
            </p:cNvCxnSpPr>
            <p:nvPr/>
          </p:nvCxnSpPr>
          <p:spPr bwMode="auto">
            <a:xfrm>
              <a:off x="1037333" y="2427288"/>
              <a:ext cx="928687"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29"/>
            <p:cNvSpPr txBox="1">
              <a:spLocks noChangeArrowheads="1"/>
            </p:cNvSpPr>
            <p:nvPr/>
          </p:nvSpPr>
          <p:spPr bwMode="auto">
            <a:xfrm>
              <a:off x="1037286" y="2071814"/>
              <a:ext cx="830622" cy="400186"/>
            </a:xfrm>
            <a:prstGeom prst="rect">
              <a:avLst/>
            </a:prstGeom>
            <a:noFill/>
            <a:ln w="9525">
              <a:noFill/>
              <a:miter lim="800000"/>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endParaRPr lang="en-US" altLang="zh-CN" sz="2000">
                <a:solidFill>
                  <a:schemeClr val="tx1"/>
                </a:solidFill>
                <a:latin typeface="Calibri" pitchFamily="34" charset="0"/>
              </a:endParaRPr>
            </a:p>
          </p:txBody>
        </p:sp>
        <p:cxnSp>
          <p:nvCxnSpPr>
            <p:cNvPr id="33" name="直接箭头连接符 32"/>
            <p:cNvCxnSpPr>
              <a:stCxn id="28" idx="0"/>
              <a:endCxn id="29" idx="2"/>
            </p:cNvCxnSpPr>
            <p:nvPr/>
          </p:nvCxnSpPr>
          <p:spPr bwMode="auto">
            <a:xfrm rot="5400000" flipH="1" flipV="1">
              <a:off x="2058096" y="3105150"/>
              <a:ext cx="95726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1"/>
            <p:cNvSpPr txBox="1">
              <a:spLocks noChangeArrowheads="1"/>
            </p:cNvSpPr>
            <p:nvPr/>
          </p:nvSpPr>
          <p:spPr bwMode="auto">
            <a:xfrm>
              <a:off x="1770878" y="3096423"/>
              <a:ext cx="830622" cy="400186"/>
            </a:xfrm>
            <a:prstGeom prst="rect">
              <a:avLst/>
            </a:prstGeom>
            <a:noFill/>
            <a:ln w="9525">
              <a:noFill/>
              <a:miter lim="800000"/>
            </a:ln>
          </p:spPr>
          <p:txBody>
            <a:bodyPr wrap="none">
              <a:spAutoFit/>
            </a:bodyPr>
            <a:lstStyle/>
            <a:p>
              <a:r>
                <a:rPr lang="zh-CN" altLang="en-US" sz="2000">
                  <a:solidFill>
                    <a:schemeClr val="tx1"/>
                  </a:solidFill>
                  <a:latin typeface="Calibri" pitchFamily="34" charset="0"/>
                </a:rPr>
                <a:t>密钥</a:t>
              </a:r>
              <a:r>
                <a:rPr lang="en-US" altLang="zh-CN" sz="2000">
                  <a:solidFill>
                    <a:schemeClr val="tx1"/>
                  </a:solidFill>
                  <a:latin typeface="Calibri" pitchFamily="34" charset="0"/>
                </a:rPr>
                <a:t>K</a:t>
              </a:r>
              <a:endParaRPr lang="en-US" altLang="zh-CN" sz="2000">
                <a:solidFill>
                  <a:schemeClr val="tx1"/>
                </a:solidFill>
                <a:latin typeface="Calibri" pitchFamily="34" charset="0"/>
              </a:endParaRPr>
            </a:p>
          </p:txBody>
        </p:sp>
        <p:cxnSp>
          <p:nvCxnSpPr>
            <p:cNvPr id="35" name="直接箭头连接符 34"/>
            <p:cNvCxnSpPr>
              <a:endCxn id="30" idx="2"/>
            </p:cNvCxnSpPr>
            <p:nvPr/>
          </p:nvCxnSpPr>
          <p:spPr bwMode="auto">
            <a:xfrm rot="5400000" flipH="1" flipV="1">
              <a:off x="5379939" y="2926557"/>
              <a:ext cx="600075"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a:off x="2537520" y="3227388"/>
              <a:ext cx="314325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3"/>
              <a:endCxn id="30" idx="1"/>
            </p:cNvCxnSpPr>
            <p:nvPr/>
          </p:nvCxnSpPr>
          <p:spPr bwMode="auto">
            <a:xfrm>
              <a:off x="3109020" y="2427288"/>
              <a:ext cx="1928813"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5"/>
            <p:cNvSpPr txBox="1">
              <a:spLocks noChangeArrowheads="1"/>
            </p:cNvSpPr>
            <p:nvPr/>
          </p:nvSpPr>
          <p:spPr bwMode="auto">
            <a:xfrm>
              <a:off x="3108851" y="2000362"/>
              <a:ext cx="833828" cy="400186"/>
            </a:xfrm>
            <a:prstGeom prst="rect">
              <a:avLst/>
            </a:prstGeom>
            <a:noFill/>
            <a:ln w="9525">
              <a:noFill/>
              <a:miter lim="800000"/>
            </a:ln>
          </p:spPr>
          <p:txBody>
            <a:bodyPr wrap="none">
              <a:spAutoFit/>
            </a:bodyPr>
            <a:lstStyle/>
            <a:p>
              <a:r>
                <a:rPr lang="zh-CN" altLang="en-US" sz="2000">
                  <a:solidFill>
                    <a:schemeClr val="tx1"/>
                  </a:solidFill>
                  <a:latin typeface="Calibri" pitchFamily="34" charset="0"/>
                </a:rPr>
                <a:t>密文</a:t>
              </a:r>
              <a:r>
                <a:rPr lang="en-US" altLang="zh-CN" sz="2000">
                  <a:solidFill>
                    <a:schemeClr val="tx1"/>
                  </a:solidFill>
                  <a:latin typeface="Calibri" pitchFamily="34" charset="0"/>
                </a:rPr>
                <a:t>C</a:t>
              </a:r>
              <a:endParaRPr lang="en-US" altLang="zh-CN" sz="2000">
                <a:solidFill>
                  <a:schemeClr val="tx1"/>
                </a:solidFill>
                <a:latin typeface="Calibri" pitchFamily="34" charset="0"/>
              </a:endParaRPr>
            </a:p>
          </p:txBody>
        </p:sp>
        <p:cxnSp>
          <p:nvCxnSpPr>
            <p:cNvPr id="39" name="直接箭头连接符 38"/>
            <p:cNvCxnSpPr>
              <a:stCxn id="30" idx="3"/>
            </p:cNvCxnSpPr>
            <p:nvPr/>
          </p:nvCxnSpPr>
          <p:spPr bwMode="auto">
            <a:xfrm>
              <a:off x="6323708" y="2427288"/>
              <a:ext cx="78581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7"/>
            <p:cNvSpPr txBox="1">
              <a:spLocks noChangeArrowheads="1"/>
            </p:cNvSpPr>
            <p:nvPr/>
          </p:nvSpPr>
          <p:spPr bwMode="auto">
            <a:xfrm>
              <a:off x="6323348" y="2028885"/>
              <a:ext cx="830622" cy="400186"/>
            </a:xfrm>
            <a:prstGeom prst="rect">
              <a:avLst/>
            </a:prstGeom>
            <a:noFill/>
            <a:ln w="9525">
              <a:noFill/>
              <a:miter lim="800000"/>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endParaRPr lang="en-US" altLang="zh-CN" sz="2000">
                <a:solidFill>
                  <a:schemeClr val="tx1"/>
                </a:solidFill>
                <a:latin typeface="Calibri" pitchFamily="34" charset="0"/>
              </a:endParaRPr>
            </a:p>
          </p:txBody>
        </p:sp>
        <p:cxnSp>
          <p:nvCxnSpPr>
            <p:cNvPr id="41" name="直接箭头连接符 40"/>
            <p:cNvCxnSpPr/>
            <p:nvPr/>
          </p:nvCxnSpPr>
          <p:spPr bwMode="auto">
            <a:xfrm rot="5400000" flipH="1" flipV="1">
              <a:off x="3720208" y="2066925"/>
              <a:ext cx="68103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39"/>
            <p:cNvSpPr txBox="1">
              <a:spLocks noChangeArrowheads="1"/>
            </p:cNvSpPr>
            <p:nvPr/>
          </p:nvSpPr>
          <p:spPr bwMode="auto">
            <a:xfrm>
              <a:off x="3394584" y="1428750"/>
              <a:ext cx="1466971" cy="400186"/>
            </a:xfrm>
            <a:prstGeom prst="rect">
              <a:avLst/>
            </a:prstGeom>
            <a:noFill/>
            <a:ln w="9525">
              <a:noFill/>
              <a:miter lim="800000"/>
            </a:ln>
          </p:spPr>
          <p:txBody>
            <a:bodyPr wrap="none">
              <a:spAutoFit/>
            </a:bodyPr>
            <a:lstStyle/>
            <a:p>
              <a:r>
                <a:rPr lang="zh-CN" altLang="en-US" sz="2000">
                  <a:solidFill>
                    <a:schemeClr val="tx1"/>
                  </a:solidFill>
                  <a:latin typeface="Calibri" pitchFamily="34" charset="0"/>
                </a:rPr>
                <a:t>密码分析员</a:t>
              </a:r>
              <a:endParaRPr lang="en-US" sz="2000">
                <a:solidFill>
                  <a:schemeClr val="tx1"/>
                </a:solidFill>
                <a:latin typeface="Calibri" pitchFamily="34" charset="0"/>
              </a:endParaRPr>
            </a:p>
          </p:txBody>
        </p:sp>
        <p:sp>
          <p:nvSpPr>
            <p:cNvPr id="43" name="圆柱形 42"/>
            <p:cNvSpPr/>
            <p:nvPr/>
          </p:nvSpPr>
          <p:spPr bwMode="auto">
            <a:xfrm rot="16200000">
              <a:off x="4073426" y="1977232"/>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4" name="TextBox 41"/>
            <p:cNvSpPr txBox="1">
              <a:spLocks noChangeArrowheads="1"/>
            </p:cNvSpPr>
            <p:nvPr/>
          </p:nvSpPr>
          <p:spPr bwMode="auto">
            <a:xfrm>
              <a:off x="3394584" y="2529046"/>
              <a:ext cx="1210508" cy="400186"/>
            </a:xfrm>
            <a:prstGeom prst="rect">
              <a:avLst/>
            </a:prstGeom>
            <a:noFill/>
            <a:ln w="9525">
              <a:noFill/>
              <a:miter lim="800000"/>
            </a:ln>
          </p:spPr>
          <p:txBody>
            <a:bodyPr wrap="none">
              <a:spAutoFit/>
            </a:bodyPr>
            <a:lstStyle/>
            <a:p>
              <a:r>
                <a:rPr lang="zh-CN" altLang="en-US" sz="2000">
                  <a:solidFill>
                    <a:schemeClr val="tx1"/>
                  </a:solidFill>
                  <a:latin typeface="Calibri" pitchFamily="34" charset="0"/>
                </a:rPr>
                <a:t>公开信道</a:t>
              </a:r>
              <a:endParaRPr lang="en-US" sz="2000">
                <a:solidFill>
                  <a:schemeClr val="tx1"/>
                </a:solidFill>
                <a:latin typeface="Calibri" pitchFamily="34" charset="0"/>
              </a:endParaRPr>
            </a:p>
          </p:txBody>
        </p:sp>
        <p:sp>
          <p:nvSpPr>
            <p:cNvPr id="45" name="TextBox 42"/>
            <p:cNvSpPr txBox="1">
              <a:spLocks noChangeArrowheads="1"/>
            </p:cNvSpPr>
            <p:nvPr/>
          </p:nvSpPr>
          <p:spPr bwMode="auto">
            <a:xfrm>
              <a:off x="3572460" y="3286489"/>
              <a:ext cx="1210508" cy="400186"/>
            </a:xfrm>
            <a:prstGeom prst="rect">
              <a:avLst/>
            </a:prstGeom>
            <a:noFill/>
            <a:ln w="9525">
              <a:noFill/>
              <a:miter lim="800000"/>
            </a:ln>
          </p:spPr>
          <p:txBody>
            <a:bodyPr wrap="none">
              <a:spAutoFit/>
            </a:bodyPr>
            <a:lstStyle/>
            <a:p>
              <a:r>
                <a:rPr lang="zh-CN" altLang="en-US" sz="2000">
                  <a:solidFill>
                    <a:schemeClr val="tx1"/>
                  </a:solidFill>
                  <a:latin typeface="Calibri" pitchFamily="34" charset="0"/>
                </a:rPr>
                <a:t>秘密信道</a:t>
              </a:r>
              <a:endParaRPr lang="en-US" sz="2000">
                <a:solidFill>
                  <a:schemeClr val="tx1"/>
                </a:solidFill>
                <a:latin typeface="Calibri" pitchFamily="34" charset="0"/>
              </a:endParaRPr>
            </a:p>
          </p:txBody>
        </p:sp>
        <p:sp>
          <p:nvSpPr>
            <p:cNvPr id="46" name="圆柱形 45"/>
            <p:cNvSpPr/>
            <p:nvPr/>
          </p:nvSpPr>
          <p:spPr bwMode="auto">
            <a:xfrm rot="16200000">
              <a:off x="3966270" y="1643063"/>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7" name="TextBox 46"/>
            <p:cNvSpPr txBox="1"/>
            <p:nvPr/>
          </p:nvSpPr>
          <p:spPr bwMode="auto">
            <a:xfrm>
              <a:off x="7092280" y="2236862"/>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smtClean="0">
                  <a:solidFill>
                    <a:schemeClr val="tx1"/>
                  </a:solidFill>
                </a:rPr>
                <a:t>信</a:t>
              </a:r>
              <a:r>
                <a:rPr lang="zh-CN" altLang="en-US" sz="2000">
                  <a:solidFill>
                    <a:schemeClr val="tx1"/>
                  </a:solidFill>
                </a:rPr>
                <a:t>宿</a:t>
              </a:r>
              <a:endParaRPr lang="en-US" sz="2000" dirty="0">
                <a:solidFill>
                  <a:schemeClr val="tx1"/>
                </a:solidFill>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500"/>
                                        <p:tgtEl>
                                          <p:spTgt spid="44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p:txBody>
              <a:bodyPr>
                <a:normAutofit/>
              </a:bodyPr>
              <a:lstStyle/>
              <a:p>
                <a:r>
                  <a:rPr lang="zh-CN" altLang="en-US" smtClean="0">
                    <a:sym typeface="Wingdings" pitchFamily="2" charset="2"/>
                  </a:rPr>
                  <a:t>一个五元组（</a:t>
                </a:r>
                <a:r>
                  <a:rPr lang="en-US" altLang="zh-CN" smtClean="0">
                    <a:sym typeface="Wingdings" pitchFamily="2" charset="2"/>
                  </a:rPr>
                  <a:t>P,C,K,E,D)</a:t>
                </a:r>
                <a:r>
                  <a:rPr lang="zh-CN" altLang="en-US" smtClean="0">
                    <a:sym typeface="Wingdings" pitchFamily="2" charset="2"/>
                  </a:rPr>
                  <a:t>：</a:t>
                </a:r>
              </a:p>
              <a:p>
                <a:pPr lvl="1"/>
                <a:r>
                  <a:rPr lang="en-US" altLang="zh-CN" smtClean="0"/>
                  <a:t>P</a:t>
                </a:r>
                <a:r>
                  <a:rPr lang="zh-CN" altLang="en-US" smtClean="0"/>
                  <a:t>：可能明文的有限集（明文空间）</a:t>
                </a:r>
              </a:p>
              <a:p>
                <a:pPr lvl="1"/>
                <a:r>
                  <a:rPr lang="en-US" altLang="zh-CN" smtClean="0"/>
                  <a:t>C</a:t>
                </a:r>
                <a:r>
                  <a:rPr lang="zh-CN" altLang="en-US" smtClean="0"/>
                  <a:t>：可能密文的有限集（密文空间）</a:t>
                </a:r>
              </a:p>
              <a:p>
                <a:pPr lvl="1"/>
                <a:r>
                  <a:rPr lang="en-US" altLang="zh-CN" smtClean="0"/>
                  <a:t>K</a:t>
                </a:r>
                <a:r>
                  <a:rPr lang="zh-CN" altLang="en-US" smtClean="0"/>
                  <a:t>：可能密钥构成的有限集（密钥空间）</a:t>
                </a:r>
              </a:p>
              <a:p>
                <a:pPr lvl="1"/>
                <a:r>
                  <a:rPr lang="zh-CN" altLang="en-US" smtClean="0"/>
                  <a:t>任意</a:t>
                </a:r>
                <a:r>
                  <a:rPr lang="en-US" altLang="zh-CN" smtClean="0"/>
                  <a:t>k∈ K,</a:t>
                </a:r>
                <a:r>
                  <a:rPr lang="zh-CN" altLang="en-US" smtClean="0"/>
                  <a:t>有一个加密算法 </a:t>
                </a:r>
                <a14:m>
                  <m:oMath xmlns:m="http://schemas.openxmlformats.org/officeDocument/2006/math">
                    <m:r>
                      <a:rPr lang="en-US" altLang="zh-CN" smtClean="0">
                        <a:latin typeface="Cambria Math"/>
                      </a:rPr>
                      <m:t>𝑒</m:t>
                    </m:r>
                    <m:r>
                      <a:rPr lang="en-US" altLang="zh-CN" baseline="-25000" smtClean="0">
                        <a:latin typeface="Cambria Math"/>
                      </a:rPr>
                      <m:t>𝑘</m:t>
                    </m:r>
                    <m:r>
                      <a:rPr lang="en-US" altLang="zh-CN" smtClean="0">
                        <a:latin typeface="Cambria Math"/>
                      </a:rPr>
                      <m:t>∈</m:t>
                    </m:r>
                    <m:r>
                      <a:rPr lang="en-US" altLang="zh-CN" smtClean="0">
                        <a:latin typeface="Cambria Math"/>
                      </a:rPr>
                      <m:t>𝐸</m:t>
                    </m:r>
                  </m:oMath>
                </a14:m>
                <a:r>
                  <a:rPr lang="zh-CN" altLang="en-US" smtClean="0"/>
                  <a:t>和相应的解密算法</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𝐷</m:t>
                    </m:r>
                  </m:oMath>
                </a14:m>
                <a:r>
                  <a:rPr lang="zh-CN" altLang="en-US" smtClean="0"/>
                  <a:t>   ，使得</a:t>
                </a:r>
                <a14:m>
                  <m:oMath xmlns:m="http://schemas.openxmlformats.org/officeDocument/2006/math">
                    <m:r>
                      <a:rPr lang="en-US" altLang="zh-CN">
                        <a:latin typeface="Cambria Math"/>
                      </a:rPr>
                      <m:t>𝑒</m:t>
                    </m:r>
                    <m:r>
                      <a:rPr lang="en-US" altLang="zh-CN" baseline="-25000">
                        <a:latin typeface="Cambria Math"/>
                      </a:rPr>
                      <m:t>𝑘</m:t>
                    </m:r>
                    <m:r>
                      <a:rPr lang="en-US" altLang="zh-CN" smtClean="0">
                        <a:latin typeface="Cambria Math"/>
                      </a:rPr>
                      <m:t>:</m:t>
                    </m:r>
                    <m:r>
                      <a:rPr lang="en-US" altLang="zh-CN" smtClean="0">
                        <a:latin typeface="Cambria Math"/>
                      </a:rPr>
                      <m:t>𝑃</m:t>
                    </m:r>
                    <m:r>
                      <a:rPr lang="en-US" altLang="zh-CN" smtClean="0">
                        <a:latin typeface="Cambria Math"/>
                      </a:rPr>
                      <m:t>→</m:t>
                    </m:r>
                    <m:r>
                      <a:rPr lang="en-US" altLang="zh-CN" smtClean="0">
                        <a:latin typeface="Cambria Math"/>
                      </a:rPr>
                      <m:t>𝐶</m:t>
                    </m:r>
                  </m:oMath>
                </a14:m>
                <a:r>
                  <a:rPr lang="zh-CN" altLang="en-US" smtClean="0"/>
                  <a:t> 和</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𝐶</m:t>
                    </m:r>
                    <m:r>
                      <a:rPr lang="en-US" altLang="zh-CN">
                        <a:latin typeface="Cambria Math"/>
                      </a:rPr>
                      <m:t>→</m:t>
                    </m:r>
                    <m:r>
                      <a:rPr lang="en-US" altLang="zh-CN" smtClean="0">
                        <a:latin typeface="Cambria Math"/>
                      </a:rPr>
                      <m:t>𝑃</m:t>
                    </m:r>
                  </m:oMath>
                </a14:m>
                <a:r>
                  <a:rPr lang="zh-CN" altLang="en-US" smtClean="0"/>
                  <a:t> 分别为加密解密函数，满足</a:t>
                </a:r>
                <a14:m>
                  <m:oMath xmlns:m="http://schemas.openxmlformats.org/officeDocument/2006/math">
                    <m:r>
                      <a:rPr lang="en-US" altLang="zh-CN">
                        <a:latin typeface="Cambria Math"/>
                      </a:rPr>
                      <m:t>𝑑</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𝑒</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𝑥</m:t>
                            </m:r>
                          </m:e>
                        </m:d>
                      </m:e>
                    </m:d>
                    <m:r>
                      <a:rPr lang="en-US" altLang="zh-CN" smtClean="0">
                        <a:latin typeface="Cambria Math"/>
                      </a:rPr>
                      <m:t>=</m:t>
                    </m:r>
                    <m:r>
                      <a:rPr lang="en-US" altLang="zh-CN" smtClean="0">
                        <a:latin typeface="Cambria Math"/>
                      </a:rPr>
                      <m:t>𝑥</m:t>
                    </m:r>
                  </m:oMath>
                </a14:m>
                <a:r>
                  <a:rPr lang="en-US" altLang="zh-CN" smtClean="0"/>
                  <a:t>, </a:t>
                </a:r>
                <a:r>
                  <a:rPr lang="zh-CN" altLang="en-US" smtClean="0"/>
                  <a:t>这里</a:t>
                </a:r>
                <a14:m>
                  <m:oMath xmlns:m="http://schemas.openxmlformats.org/officeDocument/2006/math">
                    <m:r>
                      <a:rPr lang="en-US" altLang="zh-CN" smtClean="0">
                        <a:latin typeface="Cambria Math"/>
                      </a:rPr>
                      <m:t>𝑥</m:t>
                    </m:r>
                    <m:r>
                      <a:rPr lang="en-US" altLang="zh-CN">
                        <a:latin typeface="Cambria Math"/>
                      </a:rPr>
                      <m:t>∈</m:t>
                    </m:r>
                    <m:r>
                      <a:rPr lang="en-US" altLang="zh-CN" smtClean="0">
                        <a:latin typeface="Cambria Math"/>
                      </a:rPr>
                      <m:t>𝑃</m:t>
                    </m:r>
                  </m:oMath>
                </a14:m>
                <a:r>
                  <a:rPr lang="zh-CN" altLang="en-US" smtClean="0"/>
                  <a:t>。</a:t>
                </a:r>
                <a:endParaRPr lang="en-US" altLang="zh-CN" smtClean="0"/>
              </a:p>
            </p:txBody>
          </p:sp>
        </mc:Choice>
        <mc:Fallback>
          <p:sp>
            <p:nvSpPr>
              <p:cNvPr id="21507" name="Rectangle 3"/>
              <p:cNvSpPr>
                <a:spLocks noGrp="1" noRot="1" noChangeAspect="1" noMove="1" noResize="1" noEditPoints="1" noAdjustHandles="1" noChangeArrowheads="1" noChangeShapeType="1" noTextEdit="1"/>
              </p:cNvSpPr>
              <p:nvPr>
                <p:ph idx="1"/>
              </p:nvPr>
            </p:nvSpPr>
            <p:spPr>
              <a:blipFill rotWithShape="1">
                <a:blip r:embed="rId1"/>
                <a:stretch>
                  <a:fillRect t="-2965" r="-5852"/>
                </a:stretch>
              </a:blipFill>
            </p:spPr>
            <p:txBody>
              <a:bodyPr/>
              <a:lstStyle/>
              <a:p>
                <a:r>
                  <a:rPr lang="zh-CN" altLang="en-US">
                    <a:noFill/>
                  </a:rPr>
                  <a:t> </a:t>
                </a:r>
                <a:endParaRPr lang="zh-CN" altLang="en-US">
                  <a:noFill/>
                </a:endParaRPr>
              </a:p>
            </p:txBody>
          </p:sp>
        </mc:Fallback>
      </mc:AlternateContent>
      <p:sp>
        <p:nvSpPr>
          <p:cNvPr id="21506" name="Rectangle 2"/>
          <p:cNvSpPr>
            <a:spLocks noGrp="1" noChangeArrowheads="1"/>
          </p:cNvSpPr>
          <p:nvPr>
            <p:ph type="title"/>
          </p:nvPr>
        </p:nvSpPr>
        <p:spPr/>
        <p:txBody>
          <a:bodyPr/>
          <a:lstStyle/>
          <a:p>
            <a:r>
              <a:rPr lang="zh-CN" altLang="en-US" smtClean="0"/>
              <a:t>密码体制</a:t>
            </a:r>
            <a:endParaRPr lang="zh-CN" altLang="en-US"/>
          </a:p>
        </p:txBody>
      </p:sp>
      <p:sp>
        <p:nvSpPr>
          <p:cNvPr id="2054"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2055" name="灯片编号占位符 5"/>
          <p:cNvSpPr>
            <a:spLocks noGrp="1"/>
          </p:cNvSpPr>
          <p:nvPr>
            <p:ph type="sldNum" sz="quarter" idx="4"/>
          </p:nvPr>
        </p:nvSpPr>
        <p:spPr/>
        <p:txBody>
          <a:bodyPr/>
          <a:lstStyle/>
          <a:p>
            <a:fld id="{EF22D1F9-DB32-4457-9C8F-5BEA07828F5D}" type="slidenum">
              <a:rPr lang="en-US" altLang="zh-CN"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50" name="Rectangle 26"/>
          <p:cNvSpPr>
            <a:spLocks noGrp="1" noChangeArrowheads="1"/>
          </p:cNvSpPr>
          <p:nvPr>
            <p:ph type="title"/>
          </p:nvPr>
        </p:nvSpPr>
        <p:spPr/>
        <p:txBody>
          <a:bodyPr/>
          <a:lstStyle/>
          <a:p>
            <a:pPr>
              <a:defRPr/>
            </a:pPr>
            <a:r>
              <a:rPr lang="zh-CN" altLang="en-US" sz="4400">
                <a:latin typeface="Times New Roman" panose="02020603050405020304" pitchFamily="18" charset="0"/>
              </a:rPr>
              <a:t>密码</a:t>
            </a:r>
            <a:r>
              <a:rPr lang="zh-CN" altLang="en-US" sz="4400" smtClean="0">
                <a:latin typeface="Times New Roman" panose="02020603050405020304" pitchFamily="18" charset="0"/>
              </a:rPr>
              <a:t>算法</a:t>
            </a:r>
            <a:r>
              <a:rPr lang="zh-CN" altLang="en-US" sz="4400"/>
              <a:t>分类</a:t>
            </a:r>
            <a:endParaRPr lang="zh-CN" altLang="en-US" sz="4400">
              <a:latin typeface="Times New Roman" panose="02020603050405020304" pitchFamily="18" charset="0"/>
            </a:endParaRPr>
          </a:p>
        </p:txBody>
      </p:sp>
      <p:sp>
        <p:nvSpPr>
          <p:cNvPr id="48130" name="日期占位符 3"/>
          <p:cNvSpPr>
            <a:spLocks noGrp="1"/>
          </p:cNvSpPr>
          <p:nvPr>
            <p:ph type="dt" sz="half" idx="2"/>
          </p:nvPr>
        </p:nvSpPr>
        <p:spPr bwMode="auto">
          <a:noFill/>
          <a:ln>
            <a:miter lim="800000"/>
          </a:ln>
        </p:spPr>
        <p:txBody>
          <a:bodyPr wrap="square" lIns="91440" tIns="45720" rIns="91440" bIns="45720" numCol="1" anchorCtr="0" compatLnSpc="1"/>
          <a:lstStyle/>
          <a:p>
            <a:fld id="{AC047275-C925-4E42-ADD7-E1962C104924}" type="datetime1">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grpSp>
        <p:nvGrpSpPr>
          <p:cNvPr id="48132" name="组合 27"/>
          <p:cNvGrpSpPr/>
          <p:nvPr/>
        </p:nvGrpSpPr>
        <p:grpSpPr bwMode="auto">
          <a:xfrm>
            <a:off x="762000" y="2060575"/>
            <a:ext cx="7524750" cy="2736850"/>
            <a:chOff x="1476375" y="2060575"/>
            <a:chExt cx="7524750" cy="2736850"/>
          </a:xfrm>
        </p:grpSpPr>
        <p:sp>
          <p:nvSpPr>
            <p:cNvPr id="48135" name="Rectangle 3"/>
            <p:cNvSpPr>
              <a:spLocks noChangeArrowheads="1"/>
            </p:cNvSpPr>
            <p:nvPr/>
          </p:nvSpPr>
          <p:spPr bwMode="auto">
            <a:xfrm>
              <a:off x="3419475" y="2060575"/>
              <a:ext cx="525621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密码算法</a:t>
              </a:r>
              <a:endParaRPr lang="zh-CN" altLang="en-US" b="1">
                <a:solidFill>
                  <a:srgbClr val="000000"/>
                </a:solidFill>
                <a:ea typeface="黑体" pitchFamily="49" charset="-122"/>
              </a:endParaRPr>
            </a:p>
          </p:txBody>
        </p:sp>
        <p:sp>
          <p:nvSpPr>
            <p:cNvPr id="48136" name="Rectangle 4"/>
            <p:cNvSpPr>
              <a:spLocks noChangeArrowheads="1"/>
            </p:cNvSpPr>
            <p:nvPr/>
          </p:nvSpPr>
          <p:spPr bwMode="auto">
            <a:xfrm>
              <a:off x="1619250" y="3213100"/>
              <a:ext cx="18716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基于密钥保密性</a:t>
              </a:r>
              <a:endParaRPr lang="zh-CN" altLang="en-US" b="1">
                <a:solidFill>
                  <a:srgbClr val="000000"/>
                </a:solidFill>
                <a:ea typeface="黑体" pitchFamily="49" charset="-122"/>
              </a:endParaRPr>
            </a:p>
          </p:txBody>
        </p:sp>
        <p:sp>
          <p:nvSpPr>
            <p:cNvPr id="48137" name="Rectangle 5"/>
            <p:cNvSpPr>
              <a:spLocks noChangeArrowheads="1"/>
            </p:cNvSpPr>
            <p:nvPr/>
          </p:nvSpPr>
          <p:spPr bwMode="auto">
            <a:xfrm>
              <a:off x="3706813" y="3213100"/>
              <a:ext cx="19446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基于算法保密性</a:t>
              </a:r>
              <a:endParaRPr lang="zh-CN" altLang="en-US" b="1">
                <a:solidFill>
                  <a:srgbClr val="000000"/>
                </a:solidFill>
                <a:ea typeface="黑体" pitchFamily="49" charset="-122"/>
              </a:endParaRPr>
            </a:p>
          </p:txBody>
        </p:sp>
        <p:grpSp>
          <p:nvGrpSpPr>
            <p:cNvPr id="48138" name="Group 6"/>
            <p:cNvGrpSpPr/>
            <p:nvPr/>
          </p:nvGrpSpPr>
          <p:grpSpPr bwMode="auto">
            <a:xfrm>
              <a:off x="1906588" y="2492375"/>
              <a:ext cx="2808287" cy="720725"/>
              <a:chOff x="1201" y="1570"/>
              <a:chExt cx="1769" cy="454"/>
            </a:xfrm>
          </p:grpSpPr>
          <p:sp>
            <p:nvSpPr>
              <p:cNvPr id="48152" name="Line 7"/>
              <p:cNvSpPr>
                <a:spLocks noChangeShapeType="1"/>
              </p:cNvSpPr>
              <p:nvPr/>
            </p:nvSpPr>
            <p:spPr bwMode="auto">
              <a:xfrm>
                <a:off x="1882"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3" name="Line 8"/>
              <p:cNvSpPr>
                <a:spLocks noChangeShapeType="1"/>
              </p:cNvSpPr>
              <p:nvPr/>
            </p:nvSpPr>
            <p:spPr bwMode="auto">
              <a:xfrm>
                <a:off x="2970"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4" name="Line 9"/>
              <p:cNvSpPr>
                <a:spLocks noChangeShapeType="1"/>
              </p:cNvSpPr>
              <p:nvPr/>
            </p:nvSpPr>
            <p:spPr bwMode="auto">
              <a:xfrm>
                <a:off x="1882" y="1888"/>
                <a:ext cx="1088"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5" name="Line 10"/>
              <p:cNvSpPr>
                <a:spLocks noChangeShapeType="1"/>
              </p:cNvSpPr>
              <p:nvPr/>
            </p:nvSpPr>
            <p:spPr bwMode="auto">
              <a:xfrm>
                <a:off x="2471" y="1570"/>
                <a:ext cx="0" cy="318"/>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6" name="Text Box 11"/>
              <p:cNvSpPr txBox="1">
                <a:spLocks noChangeArrowheads="1"/>
              </p:cNvSpPr>
              <p:nvPr/>
            </p:nvSpPr>
            <p:spPr bwMode="auto">
              <a:xfrm>
                <a:off x="1201" y="1616"/>
                <a:ext cx="1543" cy="23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b="1">
                    <a:solidFill>
                      <a:srgbClr val="000000"/>
                    </a:solidFill>
                    <a:ea typeface="黑体" pitchFamily="49" charset="-122"/>
                  </a:rPr>
                  <a:t>基于保密的内容</a:t>
                </a:r>
                <a:endParaRPr lang="zh-CN" altLang="en-US" b="1">
                  <a:solidFill>
                    <a:srgbClr val="000000"/>
                  </a:solidFill>
                  <a:ea typeface="黑体" pitchFamily="49" charset="-122"/>
                </a:endParaRPr>
              </a:p>
            </p:txBody>
          </p:sp>
        </p:grpSp>
        <p:sp>
          <p:nvSpPr>
            <p:cNvPr id="461836" name="Rectangle 12"/>
            <p:cNvSpPr>
              <a:spLocks noChangeArrowheads="1"/>
            </p:cNvSpPr>
            <p:nvPr/>
          </p:nvSpPr>
          <p:spPr bwMode="auto">
            <a:xfrm>
              <a:off x="1476375" y="4365625"/>
              <a:ext cx="14398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b="1">
                  <a:solidFill>
                    <a:srgbClr val="000000"/>
                  </a:solidFill>
                  <a:ea typeface="黑体" pitchFamily="49" charset="-122"/>
                </a:rPr>
                <a:t>对称密码算法</a:t>
              </a:r>
              <a:endParaRPr lang="zh-CN" altLang="en-US" b="1">
                <a:solidFill>
                  <a:srgbClr val="000000"/>
                </a:solidFill>
                <a:ea typeface="黑体" pitchFamily="49" charset="-122"/>
              </a:endParaRPr>
            </a:p>
          </p:txBody>
        </p:sp>
        <p:sp>
          <p:nvSpPr>
            <p:cNvPr id="461837" name="Rectangle 13"/>
            <p:cNvSpPr>
              <a:spLocks noChangeArrowheads="1"/>
            </p:cNvSpPr>
            <p:nvPr/>
          </p:nvSpPr>
          <p:spPr bwMode="auto">
            <a:xfrm>
              <a:off x="3205163" y="4365625"/>
              <a:ext cx="1727200"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b="1">
                  <a:solidFill>
                    <a:srgbClr val="000000"/>
                  </a:solidFill>
                  <a:ea typeface="黑体" pitchFamily="49" charset="-122"/>
                </a:rPr>
                <a:t>非对称密码算法</a:t>
              </a:r>
              <a:endParaRPr lang="zh-CN" altLang="en-US" b="1">
                <a:solidFill>
                  <a:srgbClr val="000000"/>
                </a:solidFill>
                <a:ea typeface="黑体" pitchFamily="49" charset="-122"/>
              </a:endParaRPr>
            </a:p>
          </p:txBody>
        </p:sp>
        <p:sp>
          <p:nvSpPr>
            <p:cNvPr id="48141" name="Line 14"/>
            <p:cNvSpPr>
              <a:spLocks noChangeShapeType="1"/>
            </p:cNvSpPr>
            <p:nvPr/>
          </p:nvSpPr>
          <p:spPr bwMode="auto">
            <a:xfrm>
              <a:off x="1836738"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2" name="Line 15"/>
            <p:cNvSpPr>
              <a:spLocks noChangeShapeType="1"/>
            </p:cNvSpPr>
            <p:nvPr/>
          </p:nvSpPr>
          <p:spPr bwMode="auto">
            <a:xfrm>
              <a:off x="4068763"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3" name="Line 16"/>
            <p:cNvSpPr>
              <a:spLocks noChangeShapeType="1"/>
            </p:cNvSpPr>
            <p:nvPr/>
          </p:nvSpPr>
          <p:spPr bwMode="auto">
            <a:xfrm>
              <a:off x="1836738" y="4149725"/>
              <a:ext cx="2232025"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4" name="Line 17"/>
            <p:cNvSpPr>
              <a:spLocks noChangeShapeType="1"/>
            </p:cNvSpPr>
            <p:nvPr/>
          </p:nvSpPr>
          <p:spPr bwMode="auto">
            <a:xfrm>
              <a:off x="2916238" y="3644900"/>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5" name="Rectangle 18"/>
            <p:cNvSpPr>
              <a:spLocks noChangeArrowheads="1"/>
            </p:cNvSpPr>
            <p:nvPr/>
          </p:nvSpPr>
          <p:spPr bwMode="auto">
            <a:xfrm>
              <a:off x="5795963" y="3213100"/>
              <a:ext cx="15128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分组密码算法</a:t>
              </a:r>
              <a:endParaRPr lang="zh-CN" altLang="en-US" b="1">
                <a:solidFill>
                  <a:srgbClr val="000000"/>
                </a:solidFill>
                <a:ea typeface="黑体" pitchFamily="49" charset="-122"/>
              </a:endParaRPr>
            </a:p>
          </p:txBody>
        </p:sp>
        <p:sp>
          <p:nvSpPr>
            <p:cNvPr id="48146" name="Rectangle 19"/>
            <p:cNvSpPr>
              <a:spLocks noChangeArrowheads="1"/>
            </p:cNvSpPr>
            <p:nvPr/>
          </p:nvSpPr>
          <p:spPr bwMode="auto">
            <a:xfrm>
              <a:off x="7524750" y="3213100"/>
              <a:ext cx="1476375"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流密码算法</a:t>
              </a:r>
              <a:endParaRPr lang="zh-CN" altLang="en-US" b="1">
                <a:solidFill>
                  <a:srgbClr val="000000"/>
                </a:solidFill>
                <a:ea typeface="黑体" pitchFamily="49" charset="-122"/>
              </a:endParaRPr>
            </a:p>
          </p:txBody>
        </p:sp>
        <p:sp>
          <p:nvSpPr>
            <p:cNvPr id="48147" name="Line 20"/>
            <p:cNvSpPr>
              <a:spLocks noChangeShapeType="1"/>
            </p:cNvSpPr>
            <p:nvPr/>
          </p:nvSpPr>
          <p:spPr bwMode="auto">
            <a:xfrm>
              <a:off x="6875463"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8" name="Line 21"/>
            <p:cNvSpPr>
              <a:spLocks noChangeShapeType="1"/>
            </p:cNvSpPr>
            <p:nvPr/>
          </p:nvSpPr>
          <p:spPr bwMode="auto">
            <a:xfrm>
              <a:off x="8820150"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9" name="Line 22"/>
            <p:cNvSpPr>
              <a:spLocks noChangeShapeType="1"/>
            </p:cNvSpPr>
            <p:nvPr/>
          </p:nvSpPr>
          <p:spPr bwMode="auto">
            <a:xfrm>
              <a:off x="6875463" y="2997200"/>
              <a:ext cx="1944687"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0" name="Line 23"/>
            <p:cNvSpPr>
              <a:spLocks noChangeShapeType="1"/>
            </p:cNvSpPr>
            <p:nvPr/>
          </p:nvSpPr>
          <p:spPr bwMode="auto">
            <a:xfrm>
              <a:off x="7956550" y="2492375"/>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1" name="Text Box 24"/>
            <p:cNvSpPr txBox="1">
              <a:spLocks noChangeArrowheads="1"/>
            </p:cNvSpPr>
            <p:nvPr/>
          </p:nvSpPr>
          <p:spPr bwMode="auto">
            <a:xfrm>
              <a:off x="6372225" y="2565400"/>
              <a:ext cx="1728788" cy="36671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b="1">
                  <a:solidFill>
                    <a:srgbClr val="000000"/>
                  </a:solidFill>
                  <a:ea typeface="黑体" pitchFamily="49" charset="-122"/>
                </a:rPr>
                <a:t>明文处理方法</a:t>
              </a:r>
              <a:endParaRPr lang="zh-CN" altLang="en-US" b="1">
                <a:solidFill>
                  <a:srgbClr val="000000"/>
                </a:solidFill>
                <a:ea typeface="黑体" pitchFamily="49"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ppt_x"/>
                                          </p:val>
                                        </p:tav>
                                        <p:tav tm="100000">
                                          <p:val>
                                            <p:strVal val="#ppt_x"/>
                                          </p:val>
                                        </p:tav>
                                      </p:tavLst>
                                    </p:anim>
                                    <p:anim calcmode="lin" valueType="num">
                                      <p:cBhvr additive="base">
                                        <p:cTn id="8"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fontScale="92500" lnSpcReduction="10000"/>
          </a:bodyPr>
          <a:lstStyle/>
          <a:p>
            <a:r>
              <a:rPr lang="zh-CN" altLang="en-US" smtClean="0"/>
              <a:t>目的：破译密文或密钥</a:t>
            </a:r>
            <a:endParaRPr lang="zh-CN" altLang="en-US" smtClean="0"/>
          </a:p>
          <a:p>
            <a:r>
              <a:rPr lang="en-US" altLang="zh-CN" smtClean="0"/>
              <a:t>Kerckhoff</a:t>
            </a:r>
            <a:r>
              <a:rPr lang="zh-CN" altLang="en-US" smtClean="0"/>
              <a:t>原则：</a:t>
            </a:r>
            <a:endParaRPr lang="en-US" altLang="zh-CN" smtClean="0"/>
          </a:p>
          <a:p>
            <a:pPr lvl="1"/>
            <a:r>
              <a:rPr lang="zh-CN" altLang="en-US" smtClean="0"/>
              <a:t>假设破译者</a:t>
            </a:r>
            <a:r>
              <a:rPr lang="en-US" altLang="zh-CN" smtClean="0"/>
              <a:t>Oscar</a:t>
            </a:r>
            <a:r>
              <a:rPr lang="zh-CN" altLang="en-US" smtClean="0"/>
              <a:t>已知密码体制</a:t>
            </a:r>
            <a:endParaRPr lang="en-US" altLang="zh-CN" smtClean="0"/>
          </a:p>
          <a:p>
            <a:r>
              <a:rPr lang="zh-CN" altLang="en-US" smtClean="0"/>
              <a:t>最常见的破解类型如下：</a:t>
            </a:r>
            <a:endParaRPr lang="zh-CN" altLang="en-US" smtClean="0"/>
          </a:p>
          <a:p>
            <a:pPr lvl="1"/>
            <a:r>
              <a:rPr lang="zh-CN" altLang="en-US" smtClean="0"/>
              <a:t>唯密文攻击：</a:t>
            </a:r>
            <a:r>
              <a:rPr lang="en-US" altLang="zh-CN" smtClean="0"/>
              <a:t>Oscar</a:t>
            </a:r>
            <a:r>
              <a:rPr lang="zh-CN" altLang="en-US" smtClean="0"/>
              <a:t>具有密文串</a:t>
            </a:r>
            <a:r>
              <a:rPr lang="en-US" altLang="zh-CN" smtClean="0"/>
              <a:t>y.</a:t>
            </a:r>
            <a:endParaRPr lang="en-US" altLang="zh-CN" smtClean="0"/>
          </a:p>
          <a:p>
            <a:pPr lvl="1"/>
            <a:r>
              <a:rPr lang="zh-CN" altLang="en-US" smtClean="0"/>
              <a:t>已知明文攻击</a:t>
            </a:r>
            <a:r>
              <a:rPr lang="en-US" altLang="zh-CN" smtClean="0"/>
              <a:t>: Oscar</a:t>
            </a:r>
            <a:r>
              <a:rPr lang="zh-CN" altLang="en-US" smtClean="0"/>
              <a:t>具有明文串</a:t>
            </a:r>
            <a:r>
              <a:rPr lang="en-US" altLang="zh-CN" smtClean="0"/>
              <a:t>x</a:t>
            </a:r>
            <a:r>
              <a:rPr lang="zh-CN" altLang="en-US" smtClean="0"/>
              <a:t>和相应的密文</a:t>
            </a:r>
            <a:r>
              <a:rPr lang="en-US" altLang="zh-CN" smtClean="0"/>
              <a:t>y.</a:t>
            </a:r>
            <a:endParaRPr lang="en-US" altLang="zh-CN" smtClean="0"/>
          </a:p>
          <a:p>
            <a:pPr lvl="1"/>
            <a:r>
              <a:rPr lang="zh-CN" altLang="en-US" smtClean="0"/>
              <a:t>选择明文攻击：</a:t>
            </a:r>
            <a:r>
              <a:rPr lang="en-US" altLang="zh-CN" smtClean="0"/>
              <a:t>Oscar</a:t>
            </a:r>
            <a:r>
              <a:rPr lang="zh-CN" altLang="en-US" smtClean="0"/>
              <a:t>获得对加密机的暂时访问， 能选择明文串</a:t>
            </a:r>
            <a:r>
              <a:rPr lang="en-US" altLang="zh-CN" smtClean="0"/>
              <a:t>x</a:t>
            </a:r>
            <a:r>
              <a:rPr lang="zh-CN" altLang="en-US" smtClean="0"/>
              <a:t>并构造出相应的密文串</a:t>
            </a:r>
            <a:r>
              <a:rPr lang="en-US" altLang="zh-CN" smtClean="0"/>
              <a:t>y</a:t>
            </a:r>
            <a:r>
              <a:rPr lang="zh-CN" altLang="en-US" smtClean="0"/>
              <a:t>。</a:t>
            </a:r>
            <a:endParaRPr lang="zh-CN" altLang="en-US" smtClean="0"/>
          </a:p>
          <a:p>
            <a:pPr lvl="1"/>
            <a:r>
              <a:rPr lang="zh-CN" altLang="en-US" smtClean="0"/>
              <a:t>选择密文攻击</a:t>
            </a:r>
            <a:r>
              <a:rPr lang="en-US" altLang="zh-CN" smtClean="0"/>
              <a:t>:Oscar</a:t>
            </a:r>
            <a:r>
              <a:rPr lang="zh-CN" altLang="en-US" smtClean="0"/>
              <a:t>暂时接近解密机</a:t>
            </a:r>
            <a:r>
              <a:rPr lang="en-US" altLang="zh-CN" smtClean="0"/>
              <a:t>,</a:t>
            </a:r>
            <a:r>
              <a:rPr lang="zh-CN" altLang="en-US" smtClean="0"/>
              <a:t>可选择密文串</a:t>
            </a:r>
            <a:r>
              <a:rPr lang="en-US" altLang="zh-CN" smtClean="0"/>
              <a:t>y</a:t>
            </a:r>
            <a:r>
              <a:rPr lang="zh-CN" altLang="en-US" smtClean="0"/>
              <a:t>，并构造出相应的明文</a:t>
            </a:r>
            <a:r>
              <a:rPr lang="en-US" altLang="zh-CN" smtClean="0"/>
              <a:t>x</a:t>
            </a:r>
            <a:r>
              <a:rPr lang="zh-CN" altLang="en-US" smtClean="0"/>
              <a:t>。</a:t>
            </a:r>
            <a:r>
              <a:rPr lang="en-US" altLang="zh-CN" smtClean="0"/>
              <a:t>    </a:t>
            </a:r>
            <a:endParaRPr lang="zh-CN" altLang="en-US" smtClean="0"/>
          </a:p>
        </p:txBody>
      </p:sp>
      <p:sp>
        <p:nvSpPr>
          <p:cNvPr id="19458" name="Rectangle 2"/>
          <p:cNvSpPr>
            <a:spLocks noGrp="1" noChangeArrowheads="1"/>
          </p:cNvSpPr>
          <p:nvPr>
            <p:ph type="title"/>
          </p:nvPr>
        </p:nvSpPr>
        <p:spPr/>
        <p:txBody>
          <a:bodyPr/>
          <a:lstStyle/>
          <a:p>
            <a:r>
              <a:rPr lang="zh-CN" altLang="zh-CN" smtClean="0"/>
              <a:t>密码分析</a:t>
            </a:r>
            <a:endParaRPr lang="zh-CN" altLang="en-US"/>
          </a:p>
        </p:txBody>
      </p:sp>
      <p:sp>
        <p:nvSpPr>
          <p:cNvPr id="49154"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49155" name="灯片编号占位符 5"/>
          <p:cNvSpPr>
            <a:spLocks noGrp="1"/>
          </p:cNvSpPr>
          <p:nvPr>
            <p:ph type="sldNum" sz="quarter" idx="4"/>
          </p:nvPr>
        </p:nvSpPr>
        <p:spPr/>
        <p:txBody>
          <a:bodyPr/>
          <a:lstStyle/>
          <a:p>
            <a:fld id="{435AC60D-0A28-4D04-BF28-467B444FA1CC}" type="slidenum">
              <a:rPr lang="en-US" altLang="zh-CN"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p:txBody>
          <a:bodyPr>
            <a:normAutofit fontScale="92500" lnSpcReduction="10000"/>
          </a:bodyPr>
          <a:lstStyle/>
          <a:p>
            <a:r>
              <a:rPr lang="zh-CN" altLang="en-US" smtClean="0"/>
              <a:t>无条件安全（</a:t>
            </a:r>
            <a:r>
              <a:rPr lang="en-US" altLang="zh-CN" smtClean="0"/>
              <a:t>Unconditionally secure</a:t>
            </a:r>
            <a:r>
              <a:rPr lang="zh-CN" altLang="en-US" smtClean="0"/>
              <a:t>）</a:t>
            </a:r>
            <a:endParaRPr lang="zh-CN" altLang="en-US" smtClean="0"/>
          </a:p>
          <a:p>
            <a:pPr lvl="1"/>
            <a:r>
              <a:rPr lang="zh-CN" altLang="en-US" smtClean="0"/>
              <a:t>无论破译者有多少密文</a:t>
            </a:r>
            <a:r>
              <a:rPr lang="en-US" altLang="zh-CN" smtClean="0"/>
              <a:t>,</a:t>
            </a:r>
            <a:r>
              <a:rPr lang="zh-CN" altLang="en-US" smtClean="0"/>
              <a:t>他也无法解出对应的明文</a:t>
            </a:r>
            <a:r>
              <a:rPr lang="en-US" altLang="zh-CN" smtClean="0"/>
              <a:t>,</a:t>
            </a:r>
            <a:r>
              <a:rPr lang="zh-CN" altLang="en-US" smtClean="0"/>
              <a:t>即使他解出了</a:t>
            </a:r>
            <a:r>
              <a:rPr lang="en-US" altLang="zh-CN" smtClean="0"/>
              <a:t>,</a:t>
            </a:r>
            <a:r>
              <a:rPr lang="zh-CN" altLang="en-US" smtClean="0"/>
              <a:t>他也无法验证结果的正确性</a:t>
            </a:r>
            <a:r>
              <a:rPr lang="en-US" altLang="zh-CN" smtClean="0"/>
              <a:t>.</a:t>
            </a:r>
            <a:endParaRPr lang="en-US" altLang="zh-CN" smtClean="0"/>
          </a:p>
          <a:p>
            <a:pPr lvl="1"/>
            <a:r>
              <a:rPr lang="en-US" altLang="zh-CN" smtClean="0"/>
              <a:t>Onetime pad</a:t>
            </a:r>
            <a:endParaRPr lang="en-US" altLang="zh-CN" smtClean="0"/>
          </a:p>
          <a:p>
            <a:r>
              <a:rPr lang="zh-CN" altLang="en-US" smtClean="0"/>
              <a:t>计算上安全（</a:t>
            </a:r>
            <a:r>
              <a:rPr lang="en-US" altLang="zh-CN" smtClean="0"/>
              <a:t>Computationally secure</a:t>
            </a:r>
            <a:r>
              <a:rPr lang="zh-CN" altLang="en-US" smtClean="0"/>
              <a:t>）</a:t>
            </a:r>
            <a:endParaRPr lang="zh-CN" altLang="en-US" smtClean="0"/>
          </a:p>
          <a:p>
            <a:pPr lvl="1"/>
            <a:r>
              <a:rPr lang="zh-CN" altLang="en-US" smtClean="0"/>
              <a:t>破译的代价超出信息本身的价值</a:t>
            </a:r>
            <a:endParaRPr lang="zh-CN" altLang="en-US" smtClean="0"/>
          </a:p>
          <a:p>
            <a:pPr lvl="1"/>
            <a:r>
              <a:rPr lang="zh-CN" altLang="en-US" smtClean="0"/>
              <a:t>破译的时间超出了信息的有效期</a:t>
            </a:r>
            <a:endParaRPr lang="en-US" altLang="zh-CN" smtClean="0"/>
          </a:p>
          <a:p>
            <a:r>
              <a:rPr lang="zh-CN" altLang="en-US" smtClean="0"/>
              <a:t>可证明安全性</a:t>
            </a:r>
            <a:endParaRPr lang="en-US" altLang="zh-CN" smtClean="0"/>
          </a:p>
          <a:p>
            <a:pPr lvl="1"/>
            <a:r>
              <a:rPr lang="zh-CN" altLang="en-US" smtClean="0"/>
              <a:t>密码算法的安全性依赖于复杂问题</a:t>
            </a:r>
            <a:endParaRPr lang="en-US" altLang="zh-CN" smtClean="0"/>
          </a:p>
          <a:p>
            <a:pPr lvl="2"/>
            <a:r>
              <a:rPr lang="zh-CN" altLang="en-US"/>
              <a:t>大数</a:t>
            </a:r>
            <a:r>
              <a:rPr lang="zh-CN" altLang="en-US" smtClean="0"/>
              <a:t>分解</a:t>
            </a:r>
            <a:endParaRPr lang="en-US" altLang="zh-CN" smtClean="0"/>
          </a:p>
          <a:p>
            <a:pPr lvl="2"/>
            <a:r>
              <a:rPr lang="zh-CN" altLang="en-US" smtClean="0"/>
              <a:t>背包问题</a:t>
            </a:r>
            <a:endParaRPr lang="en-US" altLang="zh-CN" smtClean="0"/>
          </a:p>
          <a:p>
            <a:endParaRPr lang="en-US" altLang="zh-CN" smtClean="0">
              <a:sym typeface="ZapfDingbats" pitchFamily="82" charset="2"/>
            </a:endParaRPr>
          </a:p>
          <a:p>
            <a:endParaRPr lang="en-US" altLang="zh-CN" smtClean="0"/>
          </a:p>
        </p:txBody>
      </p:sp>
      <p:sp>
        <p:nvSpPr>
          <p:cNvPr id="23554" name="Rectangle 2"/>
          <p:cNvSpPr>
            <a:spLocks noGrp="1" noChangeArrowheads="1"/>
          </p:cNvSpPr>
          <p:nvPr>
            <p:ph type="title"/>
          </p:nvPr>
        </p:nvSpPr>
        <p:spPr/>
        <p:txBody>
          <a:bodyPr/>
          <a:lstStyle/>
          <a:p>
            <a:r>
              <a:rPr lang="zh-CN" altLang="zh-CN" smtClean="0"/>
              <a:t>密码算法的安全性</a:t>
            </a:r>
            <a:endParaRPr lang="zh-CN" altLang="en-US"/>
          </a:p>
        </p:txBody>
      </p:sp>
      <p:sp>
        <p:nvSpPr>
          <p:cNvPr id="51204"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51205" name="灯片编号占位符 5"/>
          <p:cNvSpPr>
            <a:spLocks noGrp="1"/>
          </p:cNvSpPr>
          <p:nvPr>
            <p:ph type="sldNum" sz="quarter" idx="4"/>
          </p:nvPr>
        </p:nvSpPr>
        <p:spPr/>
        <p:txBody>
          <a:bodyPr/>
          <a:lstStyle/>
          <a:p>
            <a:fld id="{18C2E36C-B4F3-47F3-A7B5-FAF2936D167D}" type="slidenum">
              <a:rPr lang="en-US" altLang="zh-CN"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1027"/>
          <p:cNvSpPr>
            <a:spLocks noGrp="1" noChangeArrowheads="1"/>
          </p:cNvSpPr>
          <p:nvPr>
            <p:ph idx="1"/>
          </p:nvPr>
        </p:nvSpPr>
        <p:spPr/>
        <p:txBody>
          <a:bodyPr>
            <a:normAutofit/>
          </a:bodyPr>
          <a:lstStyle/>
          <a:p>
            <a:r>
              <a:rPr lang="zh-CN" altLang="en-US" smtClean="0"/>
              <a:t>采用</a:t>
            </a:r>
            <a:r>
              <a:rPr lang="en-US" altLang="zh-CN" smtClean="0"/>
              <a:t>m</a:t>
            </a:r>
            <a:r>
              <a:rPr lang="zh-CN" altLang="en-US" smtClean="0"/>
              <a:t>个函数</a:t>
            </a:r>
            <a:r>
              <a:rPr lang="en-US" altLang="zh-CN" smtClean="0"/>
              <a:t>f</a:t>
            </a:r>
            <a:r>
              <a:rPr lang="en-US" altLang="zh-CN" baseline="-25000" smtClean="0"/>
              <a:t>1</a:t>
            </a:r>
            <a:r>
              <a:rPr lang="en-US" altLang="zh-CN" smtClean="0"/>
              <a:t>,f</a:t>
            </a:r>
            <a:r>
              <a:rPr lang="en-US" altLang="zh-CN" baseline="-25000" smtClean="0"/>
              <a:t>2</a:t>
            </a:r>
            <a:r>
              <a:rPr lang="en-US" altLang="zh-CN" smtClean="0"/>
              <a:t>,…,f</a:t>
            </a:r>
            <a:r>
              <a:rPr lang="en-US" altLang="zh-CN" baseline="-25000" smtClean="0"/>
              <a:t>m</a:t>
            </a:r>
            <a:r>
              <a:rPr lang="zh-CN" altLang="en-US" smtClean="0"/>
              <a:t>的复合，交替使用</a:t>
            </a:r>
            <a:r>
              <a:rPr lang="zh-CN" altLang="en-US" b="1" smtClean="0">
                <a:solidFill>
                  <a:srgbClr val="C00000"/>
                </a:solidFill>
              </a:rPr>
              <a:t>代换和置换</a:t>
            </a:r>
            <a:r>
              <a:rPr lang="zh-CN" altLang="en-US" smtClean="0"/>
              <a:t>，通过</a:t>
            </a:r>
            <a:r>
              <a:rPr lang="zh-CN" altLang="en-US" b="1" smtClean="0">
                <a:solidFill>
                  <a:srgbClr val="C00000"/>
                </a:solidFill>
              </a:rPr>
              <a:t>混乱（</a:t>
            </a:r>
            <a:r>
              <a:rPr lang="en-US" altLang="zh-CN" b="1" smtClean="0">
                <a:solidFill>
                  <a:srgbClr val="C00000"/>
                </a:solidFill>
              </a:rPr>
              <a:t>confusion）</a:t>
            </a:r>
            <a:r>
              <a:rPr lang="zh-CN" altLang="en-US" b="1" smtClean="0">
                <a:solidFill>
                  <a:srgbClr val="C00000"/>
                </a:solidFill>
              </a:rPr>
              <a:t>和扩散（</a:t>
            </a:r>
            <a:r>
              <a:rPr lang="en-US" altLang="zh-CN" b="1" smtClean="0">
                <a:solidFill>
                  <a:srgbClr val="C00000"/>
                </a:solidFill>
              </a:rPr>
              <a:t>diffusion）</a:t>
            </a:r>
            <a:r>
              <a:rPr lang="zh-CN" altLang="en-US" smtClean="0"/>
              <a:t>，破坏对密码系统进行的各种统计分析</a:t>
            </a:r>
            <a:endParaRPr lang="en-US" altLang="zh-CN" smtClean="0"/>
          </a:p>
          <a:p>
            <a:r>
              <a:rPr lang="zh-CN" altLang="en-US" smtClean="0"/>
              <a:t>扩散：</a:t>
            </a:r>
            <a:endParaRPr lang="en-US" altLang="zh-CN" smtClean="0"/>
          </a:p>
          <a:p>
            <a:pPr lvl="1"/>
            <a:r>
              <a:rPr lang="zh-CN" altLang="en-US" smtClean="0"/>
              <a:t>将明文的统计特性迅速散布到密文中去</a:t>
            </a:r>
            <a:endParaRPr lang="en-US" altLang="zh-CN" smtClean="0"/>
          </a:p>
          <a:p>
            <a:r>
              <a:rPr lang="zh-CN" altLang="en-US" smtClean="0"/>
              <a:t>混乱：</a:t>
            </a:r>
            <a:endParaRPr lang="en-US" altLang="zh-CN" smtClean="0"/>
          </a:p>
          <a:p>
            <a:pPr lvl="1"/>
            <a:r>
              <a:rPr lang="zh-CN" altLang="en-US" smtClean="0"/>
              <a:t>使明文和密文之间的统计关系变得尽可能复杂</a:t>
            </a:r>
            <a:endParaRPr lang="zh-CN" altLang="en-US" smtClean="0"/>
          </a:p>
        </p:txBody>
      </p:sp>
      <p:sp>
        <p:nvSpPr>
          <p:cNvPr id="406530" name="Rectangle 1026"/>
          <p:cNvSpPr>
            <a:spLocks noGrp="1" noChangeArrowheads="1"/>
          </p:cNvSpPr>
          <p:nvPr>
            <p:ph type="title"/>
          </p:nvPr>
        </p:nvSpPr>
        <p:spPr/>
        <p:txBody>
          <a:bodyPr/>
          <a:lstStyle/>
          <a:p>
            <a:r>
              <a:rPr lang="zh-CN" altLang="en-US" smtClean="0"/>
              <a:t>乘积密码</a:t>
            </a:r>
            <a:endParaRPr lang="zh-CN" altLang="en-US"/>
          </a:p>
        </p:txBody>
      </p:sp>
      <p:sp>
        <p:nvSpPr>
          <p:cNvPr id="55300" name="灯片编号占位符 4"/>
          <p:cNvSpPr>
            <a:spLocks noGrp="1"/>
          </p:cNvSpPr>
          <p:nvPr>
            <p:ph type="sldNum" sz="quarter" idx="4"/>
          </p:nvPr>
        </p:nvSpPr>
        <p:spPr/>
        <p:txBody>
          <a:bodyPr/>
          <a:lstStyle/>
          <a:p>
            <a:fld id="{3C8A0AA6-0710-4C99-95F3-A34D60DE8411}" type="slidenum">
              <a:rPr lang="zh-CN" altLang="en-US" smtClean="0"/>
            </a:fld>
            <a:endParaRPr lang="zh-CN" altLang="en-US" smtClean="0"/>
          </a:p>
        </p:txBody>
      </p:sp>
    </p:spTree>
  </p:cSld>
  <p:clrMapOvr>
    <a:masterClrMapping/>
  </p:clrMapOvr>
  <p:transition spd="slow">
    <p:pull/>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常见的乘积</a:t>
            </a:r>
            <a:r>
              <a:rPr lang="zh-CN" altLang="en-US" smtClean="0"/>
              <a:t>密码</a:t>
            </a:r>
            <a:endParaRPr lang="zh-CN" altLang="en-US"/>
          </a:p>
          <a:p>
            <a:r>
              <a:rPr lang="zh-CN" altLang="en-US"/>
              <a:t>典型的迭代</a:t>
            </a:r>
            <a:r>
              <a:rPr lang="zh-CN" altLang="en-US" smtClean="0"/>
              <a:t>密码：</a:t>
            </a:r>
            <a:endParaRPr lang="en-US" altLang="zh-CN" smtClean="0"/>
          </a:p>
          <a:p>
            <a:pPr lvl="1"/>
            <a:r>
              <a:rPr lang="zh-CN" altLang="en-US" smtClean="0"/>
              <a:t>一</a:t>
            </a:r>
            <a:r>
              <a:rPr lang="zh-CN" altLang="en-US"/>
              <a:t>个轮</a:t>
            </a:r>
            <a:r>
              <a:rPr lang="zh-CN" altLang="en-US" smtClean="0"/>
              <a:t>函数</a:t>
            </a:r>
            <a:endParaRPr lang="en-US" altLang="zh-CN" smtClean="0"/>
          </a:p>
          <a:p>
            <a:pPr lvl="1"/>
            <a:r>
              <a:rPr lang="zh-CN" altLang="en-US" smtClean="0"/>
              <a:t>一</a:t>
            </a:r>
            <a:r>
              <a:rPr lang="zh-CN" altLang="en-US"/>
              <a:t>个密钥编排</a:t>
            </a:r>
            <a:r>
              <a:rPr lang="zh-CN" altLang="en-US" smtClean="0"/>
              <a:t>方案</a:t>
            </a:r>
            <a:endParaRPr lang="zh-CN" altLang="en-US"/>
          </a:p>
          <a:p>
            <a:endParaRPr lang="zh-CN" altLang="en-US"/>
          </a:p>
          <a:p>
            <a:r>
              <a:rPr lang="zh-CN" altLang="en-US"/>
              <a:t>代换</a:t>
            </a:r>
            <a:r>
              <a:rPr lang="en-US" altLang="zh-CN"/>
              <a:t>-</a:t>
            </a:r>
            <a:r>
              <a:rPr lang="zh-CN" altLang="en-US"/>
              <a:t>置换网络是特殊的迭代密码，其轮函数包括三个变换</a:t>
            </a:r>
            <a:r>
              <a:rPr lang="zh-CN" altLang="en-US" smtClean="0"/>
              <a:t>：</a:t>
            </a:r>
            <a:endParaRPr lang="en-US" altLang="zh-CN" smtClean="0"/>
          </a:p>
          <a:p>
            <a:pPr lvl="1"/>
            <a:r>
              <a:rPr lang="zh-CN" altLang="en-US" smtClean="0"/>
              <a:t>代换</a:t>
            </a:r>
            <a:r>
              <a:rPr lang="zh-CN" altLang="en-US"/>
              <a:t>、置换、密钥</a:t>
            </a:r>
            <a:r>
              <a:rPr lang="zh-CN" altLang="en-US" smtClean="0"/>
              <a:t>混合</a:t>
            </a:r>
            <a:endParaRPr lang="zh-CN" altLang="en-US"/>
          </a:p>
        </p:txBody>
      </p:sp>
      <p:sp>
        <p:nvSpPr>
          <p:cNvPr id="3" name="标题 2"/>
          <p:cNvSpPr>
            <a:spLocks noGrp="1"/>
          </p:cNvSpPr>
          <p:nvPr>
            <p:ph type="title"/>
          </p:nvPr>
        </p:nvSpPr>
        <p:spPr/>
        <p:txBody>
          <a:bodyPr/>
          <a:lstStyle/>
          <a:p>
            <a:r>
              <a:rPr lang="zh-CN" altLang="en-US"/>
              <a:t>迭代密码</a:t>
            </a:r>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p:txBody>
          <a:bodyPr/>
          <a:lstStyle/>
          <a:p>
            <a:fld id="{1D3710B4-5F0B-49E7-8F0F-67B1828363ED}" type="slidenum">
              <a:rPr lang="zh-CN" altLang="en-US" smtClean="0"/>
            </a:fld>
            <a:endParaRPr lang="zh-CN" altLang="en-US" smtClean="0"/>
          </a:p>
        </p:txBody>
      </p:sp>
      <p:sp>
        <p:nvSpPr>
          <p:cNvPr id="330754" name="Rectangle 2"/>
          <p:cNvSpPr>
            <a:spLocks noGrp="1" noChangeArrowheads="1"/>
          </p:cNvSpPr>
          <p:nvPr>
            <p:ph type="title"/>
          </p:nvPr>
        </p:nvSpPr>
        <p:spPr/>
        <p:txBody>
          <a:bodyPr/>
          <a:lstStyle/>
          <a:p>
            <a:r>
              <a:rPr lang="en-US" altLang="zh-CN" smtClean="0"/>
              <a:t>DES</a:t>
            </a:r>
            <a:r>
              <a:rPr lang="zh-CN" altLang="en-US" smtClean="0"/>
              <a:t>算法原理</a:t>
            </a:r>
            <a:r>
              <a:rPr lang="en-US" altLang="zh-CN" smtClean="0"/>
              <a:t> </a:t>
            </a:r>
            <a:endParaRPr lang="zh-CN" altLang="en-US"/>
          </a:p>
        </p:txBody>
      </p:sp>
      <p:grpSp>
        <p:nvGrpSpPr>
          <p:cNvPr id="61446" name="Group 5"/>
          <p:cNvGrpSpPr/>
          <p:nvPr/>
        </p:nvGrpSpPr>
        <p:grpSpPr bwMode="auto">
          <a:xfrm>
            <a:off x="1035199" y="1524000"/>
            <a:ext cx="5697041" cy="4876800"/>
            <a:chOff x="1044" y="349"/>
            <a:chExt cx="2862" cy="3605"/>
          </a:xfrm>
        </p:grpSpPr>
        <p:sp>
          <p:nvSpPr>
            <p:cNvPr id="61447" name="Rectangle 6"/>
            <p:cNvSpPr>
              <a:spLocks noChangeArrowheads="1"/>
            </p:cNvSpPr>
            <p:nvPr/>
          </p:nvSpPr>
          <p:spPr bwMode="ltGray">
            <a:xfrm>
              <a:off x="1772" y="384"/>
              <a:ext cx="1462"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400">
                  <a:solidFill>
                    <a:schemeClr val="tx1"/>
                  </a:solidFill>
                </a:rPr>
                <a:t>64位码</a:t>
              </a:r>
              <a:endParaRPr kumimoji="1" lang="zh-CN" altLang="en-US" sz="2400">
                <a:solidFill>
                  <a:schemeClr val="tx1"/>
                </a:solidFill>
              </a:endParaRPr>
            </a:p>
          </p:txBody>
        </p:sp>
        <p:sp>
          <p:nvSpPr>
            <p:cNvPr id="61448" name="Rectangle 7"/>
            <p:cNvSpPr>
              <a:spLocks noChangeArrowheads="1"/>
            </p:cNvSpPr>
            <p:nvPr/>
          </p:nvSpPr>
          <p:spPr bwMode="ltGray">
            <a:xfrm>
              <a:off x="1772" y="3600"/>
              <a:ext cx="1462" cy="28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400">
                  <a:solidFill>
                    <a:schemeClr val="tx1"/>
                  </a:solidFill>
                </a:rPr>
                <a:t>64位码</a:t>
              </a:r>
              <a:endParaRPr kumimoji="1" lang="zh-CN" altLang="en-US" sz="2400">
                <a:solidFill>
                  <a:schemeClr val="tx1"/>
                </a:solidFill>
              </a:endParaRPr>
            </a:p>
          </p:txBody>
        </p:sp>
        <p:sp>
          <p:nvSpPr>
            <p:cNvPr id="61449" name="AutoShape 8"/>
            <p:cNvSpPr>
              <a:spLocks noChangeArrowheads="1"/>
            </p:cNvSpPr>
            <p:nvPr/>
          </p:nvSpPr>
          <p:spPr bwMode="ltGray">
            <a:xfrm>
              <a:off x="1817" y="1104"/>
              <a:ext cx="1373" cy="384"/>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400">
                  <a:solidFill>
                    <a:schemeClr val="tx1"/>
                  </a:solidFill>
                </a:rPr>
                <a:t>初始变换</a:t>
              </a:r>
              <a:endParaRPr kumimoji="1" lang="zh-CN" altLang="en-US" sz="2400">
                <a:solidFill>
                  <a:schemeClr val="tx1"/>
                </a:solidFill>
              </a:endParaRPr>
            </a:p>
          </p:txBody>
        </p:sp>
        <p:sp>
          <p:nvSpPr>
            <p:cNvPr id="61450" name="AutoShape 9"/>
            <p:cNvSpPr>
              <a:spLocks noChangeArrowheads="1"/>
            </p:cNvSpPr>
            <p:nvPr/>
          </p:nvSpPr>
          <p:spPr bwMode="ltGray">
            <a:xfrm>
              <a:off x="1861" y="2784"/>
              <a:ext cx="1373" cy="384"/>
            </a:xfrm>
            <a:prstGeom prst="roundRect">
              <a:avLst>
                <a:gd name="adj" fmla="val 16667"/>
              </a:avLst>
            </a:prstGeom>
            <a:solidFill>
              <a:srgbClr val="FFFFFF"/>
            </a:solidFill>
            <a:ln w="9525" cap="rnd">
              <a:solidFill>
                <a:srgbClr val="000000"/>
              </a:solidFill>
              <a:round/>
            </a:ln>
          </p:spPr>
          <p:txBody>
            <a:bodyPr wrap="none" anchor="ctr"/>
            <a:lstStyle/>
            <a:p>
              <a:pPr algn="ctr" eaLnBrk="0" hangingPunct="0"/>
              <a:r>
                <a:rPr kumimoji="1" lang="zh-CN" altLang="en-US" sz="2400">
                  <a:solidFill>
                    <a:schemeClr val="tx1"/>
                  </a:solidFill>
                </a:rPr>
                <a:t>逆初始变换</a:t>
              </a:r>
              <a:endParaRPr kumimoji="1" lang="zh-CN" altLang="en-US" sz="2400">
                <a:solidFill>
                  <a:schemeClr val="tx1"/>
                </a:solidFill>
              </a:endParaRPr>
            </a:p>
          </p:txBody>
        </p:sp>
        <p:sp>
          <p:nvSpPr>
            <p:cNvPr id="61451" name="Rectangle 10"/>
            <p:cNvSpPr>
              <a:spLocks noChangeArrowheads="1"/>
            </p:cNvSpPr>
            <p:nvPr/>
          </p:nvSpPr>
          <p:spPr bwMode="ltGray">
            <a:xfrm>
              <a:off x="1772" y="1920"/>
              <a:ext cx="1462" cy="528"/>
            </a:xfrm>
            <a:prstGeom prst="rect">
              <a:avLst/>
            </a:prstGeom>
            <a:solidFill>
              <a:srgbClr val="FFFFFF"/>
            </a:solidFill>
            <a:ln w="9525" cap="rnd">
              <a:solidFill>
                <a:srgbClr val="000000"/>
              </a:solidFill>
              <a:miter lim="800000"/>
            </a:ln>
          </p:spPr>
          <p:txBody>
            <a:bodyPr wrap="none" anchor="ctr"/>
            <a:lstStyle/>
            <a:p>
              <a:pPr algn="ctr" eaLnBrk="0" hangingPunct="0"/>
              <a:r>
                <a:rPr kumimoji="1" lang="zh-CN" altLang="en-US" sz="2400">
                  <a:solidFill>
                    <a:schemeClr val="tx1"/>
                  </a:solidFill>
                </a:rPr>
                <a:t>乘积变换16次迭代</a:t>
              </a:r>
              <a:endParaRPr kumimoji="1" lang="zh-CN" altLang="en-US" sz="2400">
                <a:solidFill>
                  <a:schemeClr val="tx1"/>
                </a:solidFill>
              </a:endParaRPr>
            </a:p>
          </p:txBody>
        </p:sp>
        <p:sp>
          <p:nvSpPr>
            <p:cNvPr id="61452" name="Text Box 11"/>
            <p:cNvSpPr txBox="1">
              <a:spLocks noChangeArrowheads="1"/>
            </p:cNvSpPr>
            <p:nvPr/>
          </p:nvSpPr>
          <p:spPr bwMode="ltGray">
            <a:xfrm>
              <a:off x="1044" y="384"/>
              <a:ext cx="504" cy="341"/>
            </a:xfrm>
            <a:prstGeom prst="rect">
              <a:avLst/>
            </a:prstGeom>
            <a:noFill/>
            <a:ln w="9525" cap="rnd">
              <a:noFill/>
              <a:miter lim="800000"/>
            </a:ln>
          </p:spPr>
          <p:txBody>
            <a:bodyPr wrap="none">
              <a:spAutoFit/>
            </a:bodyPr>
            <a:lstStyle/>
            <a:p>
              <a:pPr algn="ctr" eaLnBrk="0" hangingPunct="0"/>
              <a:r>
                <a:rPr kumimoji="1" lang="zh-CN" altLang="en-US" sz="2400">
                  <a:solidFill>
                    <a:schemeClr val="tx1"/>
                  </a:solidFill>
                </a:rPr>
                <a:t>明文</a:t>
              </a:r>
              <a:endParaRPr kumimoji="1" lang="zh-CN" altLang="en-US" sz="2400">
                <a:solidFill>
                  <a:schemeClr val="tx1"/>
                </a:solidFill>
              </a:endParaRPr>
            </a:p>
          </p:txBody>
        </p:sp>
        <p:sp>
          <p:nvSpPr>
            <p:cNvPr id="61453" name="Text Box 12"/>
            <p:cNvSpPr txBox="1">
              <a:spLocks noChangeArrowheads="1"/>
            </p:cNvSpPr>
            <p:nvPr/>
          </p:nvSpPr>
          <p:spPr bwMode="ltGray">
            <a:xfrm>
              <a:off x="1044" y="3600"/>
              <a:ext cx="504" cy="341"/>
            </a:xfrm>
            <a:prstGeom prst="rect">
              <a:avLst/>
            </a:prstGeom>
            <a:noFill/>
            <a:ln w="9525" cap="rnd">
              <a:noFill/>
              <a:miter lim="800000"/>
            </a:ln>
          </p:spPr>
          <p:txBody>
            <a:bodyPr wrap="none">
              <a:spAutoFit/>
            </a:bodyPr>
            <a:lstStyle/>
            <a:p>
              <a:pPr algn="ctr" eaLnBrk="0" hangingPunct="0"/>
              <a:r>
                <a:rPr kumimoji="1" lang="zh-CN" altLang="en-US" sz="2400">
                  <a:solidFill>
                    <a:schemeClr val="tx1"/>
                  </a:solidFill>
                </a:rPr>
                <a:t>密文</a:t>
              </a:r>
              <a:endParaRPr kumimoji="1" lang="zh-CN" altLang="en-US" sz="2400">
                <a:solidFill>
                  <a:schemeClr val="tx1"/>
                </a:solidFill>
              </a:endParaRPr>
            </a:p>
          </p:txBody>
        </p:sp>
        <p:sp>
          <p:nvSpPr>
            <p:cNvPr id="61454" name="Text Box 13"/>
            <p:cNvSpPr txBox="1">
              <a:spLocks noChangeArrowheads="1"/>
            </p:cNvSpPr>
            <p:nvPr/>
          </p:nvSpPr>
          <p:spPr bwMode="ltGray">
            <a:xfrm>
              <a:off x="3402" y="349"/>
              <a:ext cx="504" cy="341"/>
            </a:xfrm>
            <a:prstGeom prst="rect">
              <a:avLst/>
            </a:prstGeom>
            <a:noFill/>
            <a:ln w="9525" cap="rnd">
              <a:noFill/>
              <a:miter lim="800000"/>
            </a:ln>
          </p:spPr>
          <p:txBody>
            <a:bodyPr wrap="none">
              <a:spAutoFit/>
            </a:bodyPr>
            <a:lstStyle/>
            <a:p>
              <a:pPr eaLnBrk="0" hangingPunct="0"/>
              <a:r>
                <a:rPr kumimoji="1" lang="zh-CN" altLang="en-US" sz="2400">
                  <a:solidFill>
                    <a:schemeClr val="tx1"/>
                  </a:solidFill>
                </a:rPr>
                <a:t>输入</a:t>
              </a:r>
              <a:endParaRPr kumimoji="1" lang="zh-CN" altLang="en-US" sz="2400">
                <a:solidFill>
                  <a:schemeClr val="tx1"/>
                </a:solidFill>
              </a:endParaRPr>
            </a:p>
          </p:txBody>
        </p:sp>
        <p:sp>
          <p:nvSpPr>
            <p:cNvPr id="61455" name="Text Box 14"/>
            <p:cNvSpPr txBox="1">
              <a:spLocks noChangeArrowheads="1"/>
            </p:cNvSpPr>
            <p:nvPr/>
          </p:nvSpPr>
          <p:spPr bwMode="ltGray">
            <a:xfrm>
              <a:off x="3402" y="3613"/>
              <a:ext cx="504" cy="341"/>
            </a:xfrm>
            <a:prstGeom prst="rect">
              <a:avLst/>
            </a:prstGeom>
            <a:noFill/>
            <a:ln w="9525" cap="rnd">
              <a:noFill/>
              <a:miter lim="800000"/>
            </a:ln>
          </p:spPr>
          <p:txBody>
            <a:bodyPr wrap="none">
              <a:spAutoFit/>
            </a:bodyPr>
            <a:lstStyle/>
            <a:p>
              <a:pPr eaLnBrk="0" hangingPunct="0"/>
              <a:r>
                <a:rPr kumimoji="1" lang="zh-CN" altLang="en-US" sz="2400">
                  <a:solidFill>
                    <a:schemeClr val="tx1"/>
                  </a:solidFill>
                </a:rPr>
                <a:t>输出</a:t>
              </a:r>
              <a:endParaRPr kumimoji="1" lang="zh-CN" altLang="en-US" sz="2400">
                <a:solidFill>
                  <a:schemeClr val="tx1"/>
                </a:solidFill>
              </a:endParaRPr>
            </a:p>
          </p:txBody>
        </p:sp>
        <p:sp>
          <p:nvSpPr>
            <p:cNvPr id="61456" name="Line 15"/>
            <p:cNvSpPr>
              <a:spLocks noChangeShapeType="1"/>
            </p:cNvSpPr>
            <p:nvPr/>
          </p:nvSpPr>
          <p:spPr bwMode="ltGray">
            <a:xfrm>
              <a:off x="2526" y="672"/>
              <a:ext cx="0" cy="480"/>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57" name="Line 16"/>
            <p:cNvSpPr>
              <a:spLocks noChangeShapeType="1"/>
            </p:cNvSpPr>
            <p:nvPr/>
          </p:nvSpPr>
          <p:spPr bwMode="ltGray">
            <a:xfrm>
              <a:off x="2526" y="2448"/>
              <a:ext cx="0" cy="336"/>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58" name="Line 17"/>
            <p:cNvSpPr>
              <a:spLocks noChangeShapeType="1"/>
            </p:cNvSpPr>
            <p:nvPr/>
          </p:nvSpPr>
          <p:spPr bwMode="ltGray">
            <a:xfrm>
              <a:off x="2526" y="1488"/>
              <a:ext cx="0" cy="480"/>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59" name="Line 18"/>
            <p:cNvSpPr>
              <a:spLocks noChangeShapeType="1"/>
            </p:cNvSpPr>
            <p:nvPr/>
          </p:nvSpPr>
          <p:spPr bwMode="ltGray">
            <a:xfrm>
              <a:off x="2526" y="3168"/>
              <a:ext cx="0" cy="480"/>
            </a:xfrm>
            <a:prstGeom prst="line">
              <a:avLst/>
            </a:prstGeom>
            <a:noFill/>
            <a:ln w="57150" cap="rnd">
              <a:solidFill>
                <a:srgbClr val="969696"/>
              </a:solidFill>
              <a:round/>
              <a:tailEnd type="triangle" w="med" len="med"/>
            </a:ln>
          </p:spPr>
          <p:txBody>
            <a:bodyPr wrap="none" anchor="ctr"/>
            <a:lstStyle/>
            <a:p>
              <a:endParaRPr lang="zh-CN" altLang="en-US"/>
            </a:p>
          </p:txBody>
        </p:sp>
        <p:sp>
          <p:nvSpPr>
            <p:cNvPr id="61460" name="Text Box 19"/>
            <p:cNvSpPr txBox="1">
              <a:spLocks noChangeArrowheads="1"/>
            </p:cNvSpPr>
            <p:nvPr/>
          </p:nvSpPr>
          <p:spPr bwMode="ltGray">
            <a:xfrm>
              <a:off x="3402" y="1129"/>
              <a:ext cx="289" cy="341"/>
            </a:xfrm>
            <a:prstGeom prst="rect">
              <a:avLst/>
            </a:prstGeom>
            <a:noFill/>
            <a:ln w="9525" cap="rnd">
              <a:noFill/>
              <a:miter lim="800000"/>
            </a:ln>
          </p:spPr>
          <p:txBody>
            <a:bodyPr wrap="none">
              <a:spAutoFit/>
            </a:bodyPr>
            <a:lstStyle/>
            <a:p>
              <a:pPr eaLnBrk="0" hangingPunct="0"/>
              <a:r>
                <a:rPr kumimoji="1" lang="en-US" altLang="zh-CN" sz="2400">
                  <a:solidFill>
                    <a:schemeClr val="tx1"/>
                  </a:solidFill>
                </a:rPr>
                <a:t>IP</a:t>
              </a:r>
              <a:endParaRPr kumimoji="1" lang="en-US" altLang="zh-CN" sz="2400">
                <a:solidFill>
                  <a:schemeClr val="tx1"/>
                </a:solidFill>
              </a:endParaRPr>
            </a:p>
          </p:txBody>
        </p:sp>
        <p:sp>
          <p:nvSpPr>
            <p:cNvPr id="61461" name="Text Box 20"/>
            <p:cNvSpPr txBox="1">
              <a:spLocks noChangeArrowheads="1"/>
            </p:cNvSpPr>
            <p:nvPr/>
          </p:nvSpPr>
          <p:spPr bwMode="ltGray">
            <a:xfrm>
              <a:off x="3402" y="2858"/>
              <a:ext cx="397" cy="341"/>
            </a:xfrm>
            <a:prstGeom prst="rect">
              <a:avLst/>
            </a:prstGeom>
            <a:noFill/>
            <a:ln w="9525" cap="rnd">
              <a:noFill/>
              <a:miter lim="800000"/>
            </a:ln>
          </p:spPr>
          <p:txBody>
            <a:bodyPr wrap="none">
              <a:spAutoFit/>
            </a:bodyPr>
            <a:lstStyle/>
            <a:p>
              <a:pPr eaLnBrk="0" hangingPunct="0"/>
              <a:r>
                <a:rPr kumimoji="1" lang="en-US" altLang="zh-CN" sz="2400">
                  <a:solidFill>
                    <a:schemeClr val="tx1"/>
                  </a:solidFill>
                </a:rPr>
                <a:t>IP</a:t>
              </a:r>
              <a:r>
                <a:rPr kumimoji="1" lang="en-US" altLang="zh-CN" sz="2400" baseline="30000">
                  <a:solidFill>
                    <a:schemeClr val="tx1"/>
                  </a:solidFill>
                </a:rPr>
                <a:t>-1</a:t>
              </a:r>
              <a:endParaRPr kumimoji="1" lang="en-US" altLang="zh-CN" sz="2400">
                <a:solidFill>
                  <a:schemeClr val="tx1"/>
                </a:solidFill>
              </a:endParaRPr>
            </a:p>
          </p:txBody>
        </p:sp>
      </p:grpSp>
    </p:spTree>
  </p:cSld>
  <p:clrMapOvr>
    <a:masterClrMapping/>
  </p:clrMapOvr>
  <p:transition spd="slow">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fld id="{5A6B0EDE-72B3-4A8A-ABB7-46EEFDF8945E}" type="slidenum">
              <a:rPr lang="zh-CN" altLang="en-US" b="1" smtClean="0">
                <a:solidFill>
                  <a:schemeClr val="tx1"/>
                </a:solidFill>
              </a:rPr>
            </a:fld>
            <a:endParaRPr lang="zh-CN" altLang="en-US" b="1" smtClean="0">
              <a:solidFill>
                <a:schemeClr val="tx1"/>
              </a:solidFill>
            </a:endParaRPr>
          </a:p>
        </p:txBody>
      </p:sp>
      <p:sp>
        <p:nvSpPr>
          <p:cNvPr id="2" name="标题 1"/>
          <p:cNvSpPr>
            <a:spLocks noGrp="1"/>
          </p:cNvSpPr>
          <p:nvPr>
            <p:ph type="title"/>
          </p:nvPr>
        </p:nvSpPr>
        <p:spPr>
          <a:xfrm>
            <a:off x="457200" y="274638"/>
            <a:ext cx="8229600" cy="751606"/>
          </a:xfrm>
        </p:spPr>
        <p:txBody>
          <a:bodyPr/>
          <a:lstStyle/>
          <a:p>
            <a:r>
              <a:rPr lang="en-US" altLang="zh-CN" smtClean="0"/>
              <a:t>f</a:t>
            </a:r>
            <a:r>
              <a:rPr lang="zh-CN" altLang="en-US" smtClean="0"/>
              <a:t>函数</a:t>
            </a:r>
            <a:endParaRPr lang="zh-CN" altLang="en-US"/>
          </a:p>
        </p:txBody>
      </p:sp>
      <p:sp>
        <p:nvSpPr>
          <p:cNvPr id="24579" name="灯片编号占位符 3"/>
          <p:cNvSpPr txBox="1"/>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algn="r" eaLnBrk="1" hangingPunct="1"/>
            <a:fld id="{71A13C19-B79E-459A-B8F5-6D50F34FE69D}" type="slidenum">
              <a:rPr lang="zh-CN" altLang="en-US" sz="1000" b="1">
                <a:solidFill>
                  <a:schemeClr val="tx1"/>
                </a:solidFill>
              </a:rPr>
            </a:fld>
            <a:endParaRPr lang="zh-CN" altLang="en-US" sz="1000" b="1">
              <a:solidFill>
                <a:schemeClr val="tx1"/>
              </a:solidFill>
            </a:endParaRPr>
          </a:p>
        </p:txBody>
      </p:sp>
      <p:sp>
        <p:nvSpPr>
          <p:cNvPr id="24580" name="Rectangle 1026"/>
          <p:cNvSpPr>
            <a:spLocks noChangeArrowheads="1"/>
          </p:cNvSpPr>
          <p:nvPr/>
        </p:nvSpPr>
        <p:spPr bwMode="auto">
          <a:xfrm>
            <a:off x="731142" y="1026244"/>
            <a:ext cx="1930400" cy="381000"/>
          </a:xfrm>
          <a:prstGeom prst="rect">
            <a:avLst/>
          </a:prstGeom>
          <a:solidFill>
            <a:srgbClr val="FFFF99"/>
          </a:solidFill>
          <a:ln w="19050">
            <a:solidFill>
              <a:schemeClr val="hlink"/>
            </a:solidFill>
            <a:miter lim="800000"/>
          </a:ln>
        </p:spPr>
        <p:txBody>
          <a:bodyPr wrap="none" anchor="ctr"/>
          <a:lstStyle/>
          <a:p>
            <a:endParaRPr lang="zh-CN" altLang="en-US" b="1">
              <a:solidFill>
                <a:schemeClr val="tx1"/>
              </a:solidFill>
            </a:endParaRPr>
          </a:p>
        </p:txBody>
      </p:sp>
      <p:sp>
        <p:nvSpPr>
          <p:cNvPr id="24581" name="Rectangle 1027"/>
          <p:cNvSpPr>
            <a:spLocks noChangeArrowheads="1"/>
          </p:cNvSpPr>
          <p:nvPr/>
        </p:nvSpPr>
        <p:spPr bwMode="auto">
          <a:xfrm>
            <a:off x="3550542" y="1026244"/>
            <a:ext cx="1930400" cy="381000"/>
          </a:xfrm>
          <a:prstGeom prst="rect">
            <a:avLst/>
          </a:prstGeom>
          <a:solidFill>
            <a:srgbClr val="FFFF99"/>
          </a:solidFill>
          <a:ln w="19050">
            <a:solidFill>
              <a:schemeClr val="hlink"/>
            </a:solidFill>
            <a:miter lim="800000"/>
          </a:ln>
        </p:spPr>
        <p:txBody>
          <a:bodyPr wrap="none" anchor="ctr"/>
          <a:lstStyle/>
          <a:p>
            <a:endParaRPr lang="zh-CN" altLang="en-US" b="1">
              <a:solidFill>
                <a:schemeClr val="tx1"/>
              </a:solidFill>
            </a:endParaRPr>
          </a:p>
        </p:txBody>
      </p:sp>
      <p:sp>
        <p:nvSpPr>
          <p:cNvPr id="24582" name="Text Box 1028"/>
          <p:cNvSpPr txBox="1">
            <a:spLocks noChangeArrowheads="1"/>
          </p:cNvSpPr>
          <p:nvPr/>
        </p:nvSpPr>
        <p:spPr bwMode="auto">
          <a:xfrm>
            <a:off x="1391542" y="1026244"/>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en-US" altLang="zh-CN" b="1">
                <a:solidFill>
                  <a:schemeClr val="tx1"/>
                </a:solidFill>
              </a:rPr>
              <a:t>L</a:t>
            </a:r>
            <a:r>
              <a:rPr lang="en-US" altLang="zh-CN" b="1" baseline="-25000">
                <a:solidFill>
                  <a:schemeClr val="tx1"/>
                </a:solidFill>
              </a:rPr>
              <a:t>0</a:t>
            </a:r>
            <a:endParaRPr lang="en-US" altLang="zh-CN" b="1" baseline="-25000">
              <a:solidFill>
                <a:schemeClr val="tx1"/>
              </a:solidFill>
            </a:endParaRPr>
          </a:p>
        </p:txBody>
      </p:sp>
      <p:sp>
        <p:nvSpPr>
          <p:cNvPr id="24583" name="Text Box 1029"/>
          <p:cNvSpPr txBox="1">
            <a:spLocks noChangeArrowheads="1"/>
          </p:cNvSpPr>
          <p:nvPr/>
        </p:nvSpPr>
        <p:spPr bwMode="auto">
          <a:xfrm>
            <a:off x="4210942" y="1026244"/>
            <a:ext cx="4127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en-US" altLang="zh-CN" b="1">
                <a:solidFill>
                  <a:schemeClr val="tx1"/>
                </a:solidFill>
              </a:rPr>
              <a:t>R</a:t>
            </a:r>
            <a:r>
              <a:rPr lang="en-US" altLang="zh-CN" b="1" baseline="-25000">
                <a:solidFill>
                  <a:schemeClr val="tx1"/>
                </a:solidFill>
              </a:rPr>
              <a:t>0</a:t>
            </a:r>
            <a:endParaRPr lang="en-US" altLang="zh-CN" b="1" baseline="-25000">
              <a:solidFill>
                <a:schemeClr val="tx1"/>
              </a:solidFill>
            </a:endParaRPr>
          </a:p>
        </p:txBody>
      </p:sp>
      <p:sp>
        <p:nvSpPr>
          <p:cNvPr id="24584" name="AutoShape 1030"/>
          <p:cNvSpPr>
            <a:spLocks noChangeArrowheads="1"/>
          </p:cNvSpPr>
          <p:nvPr/>
        </p:nvSpPr>
        <p:spPr bwMode="auto">
          <a:xfrm>
            <a:off x="4320480" y="2766144"/>
            <a:ext cx="381000" cy="381000"/>
          </a:xfrm>
          <a:prstGeom prst="flowChartOr">
            <a:avLst/>
          </a:prstGeom>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585" name="Rectangle 1031"/>
          <p:cNvSpPr>
            <a:spLocks noChangeArrowheads="1"/>
          </p:cNvSpPr>
          <p:nvPr/>
        </p:nvSpPr>
        <p:spPr bwMode="auto">
          <a:xfrm>
            <a:off x="756542" y="6144344"/>
            <a:ext cx="1930400" cy="381000"/>
          </a:xfrm>
          <a:prstGeom prst="rect">
            <a:avLst/>
          </a:prstGeom>
          <a:solidFill>
            <a:srgbClr val="92D050"/>
          </a:solidFill>
          <a:ln w="19050">
            <a:solidFill>
              <a:schemeClr val="hlink"/>
            </a:solidFill>
            <a:miter lim="800000"/>
          </a:ln>
        </p:spPr>
        <p:txBody>
          <a:bodyPr wrap="none" anchor="ctr"/>
          <a:lstStyle/>
          <a:p>
            <a:endParaRPr lang="zh-CN" altLang="en-US" b="1">
              <a:solidFill>
                <a:schemeClr val="tx1"/>
              </a:solidFill>
            </a:endParaRPr>
          </a:p>
        </p:txBody>
      </p:sp>
      <p:sp>
        <p:nvSpPr>
          <p:cNvPr id="24586" name="Rectangle 1032"/>
          <p:cNvSpPr>
            <a:spLocks noChangeArrowheads="1"/>
          </p:cNvSpPr>
          <p:nvPr/>
        </p:nvSpPr>
        <p:spPr bwMode="auto">
          <a:xfrm>
            <a:off x="3575942" y="6144344"/>
            <a:ext cx="1930400" cy="381000"/>
          </a:xfrm>
          <a:prstGeom prst="rect">
            <a:avLst/>
          </a:prstGeom>
          <a:solidFill>
            <a:srgbClr val="92D050"/>
          </a:solidFill>
          <a:ln w="19050">
            <a:solidFill>
              <a:schemeClr val="hlink"/>
            </a:solidFill>
            <a:miter lim="800000"/>
          </a:ln>
        </p:spPr>
        <p:txBody>
          <a:bodyPr wrap="none" anchor="ctr"/>
          <a:lstStyle/>
          <a:p>
            <a:endParaRPr lang="zh-CN" altLang="en-US" b="1">
              <a:solidFill>
                <a:schemeClr val="tx1"/>
              </a:solidFill>
            </a:endParaRPr>
          </a:p>
        </p:txBody>
      </p:sp>
      <p:sp>
        <p:nvSpPr>
          <p:cNvPr id="24587" name="Text Box 1033"/>
          <p:cNvSpPr txBox="1">
            <a:spLocks noChangeArrowheads="1"/>
          </p:cNvSpPr>
          <p:nvPr/>
        </p:nvSpPr>
        <p:spPr bwMode="auto">
          <a:xfrm>
            <a:off x="1583630" y="6157044"/>
            <a:ext cx="909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en-US" altLang="zh-CN" b="1">
                <a:solidFill>
                  <a:schemeClr val="tx1"/>
                </a:solidFill>
              </a:rPr>
              <a:t>L</a:t>
            </a:r>
            <a:r>
              <a:rPr lang="en-US" altLang="zh-CN" b="1" baseline="-25000">
                <a:solidFill>
                  <a:schemeClr val="tx1"/>
                </a:solidFill>
              </a:rPr>
              <a:t>1</a:t>
            </a:r>
            <a:endParaRPr lang="en-US" altLang="zh-CN" b="1" baseline="-25000">
              <a:solidFill>
                <a:schemeClr val="tx1"/>
              </a:solidFill>
            </a:endParaRPr>
          </a:p>
        </p:txBody>
      </p:sp>
      <p:sp>
        <p:nvSpPr>
          <p:cNvPr id="24588" name="Text Box 1034"/>
          <p:cNvSpPr txBox="1">
            <a:spLocks noChangeArrowheads="1"/>
          </p:cNvSpPr>
          <p:nvPr/>
        </p:nvSpPr>
        <p:spPr bwMode="auto">
          <a:xfrm>
            <a:off x="4325242" y="6157044"/>
            <a:ext cx="709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en-US" altLang="zh-CN" b="1">
                <a:solidFill>
                  <a:schemeClr val="tx1"/>
                </a:solidFill>
              </a:rPr>
              <a:t>R</a:t>
            </a:r>
            <a:r>
              <a:rPr lang="en-US" altLang="zh-CN" b="1" baseline="-25000">
                <a:solidFill>
                  <a:schemeClr val="tx1"/>
                </a:solidFill>
              </a:rPr>
              <a:t>1</a:t>
            </a:r>
            <a:endParaRPr lang="en-US" altLang="zh-CN" b="1" baseline="-25000">
              <a:solidFill>
                <a:schemeClr val="tx1"/>
              </a:solidFill>
            </a:endParaRPr>
          </a:p>
        </p:txBody>
      </p:sp>
      <p:sp>
        <p:nvSpPr>
          <p:cNvPr id="24589" name="AutoShape 1035"/>
          <p:cNvSpPr>
            <a:spLocks noChangeArrowheads="1"/>
          </p:cNvSpPr>
          <p:nvPr/>
        </p:nvSpPr>
        <p:spPr bwMode="auto">
          <a:xfrm>
            <a:off x="3055242" y="3439244"/>
            <a:ext cx="2971800" cy="393700"/>
          </a:xfrm>
          <a:prstGeom prst="flowChartManualOperation">
            <a:avLst/>
          </a:prstGeom>
          <a:solidFill>
            <a:srgbClr val="00FF00"/>
          </a:solidFill>
          <a:ln w="19050">
            <a:solidFill>
              <a:schemeClr val="bg2"/>
            </a:solidFill>
            <a:miter lim="800000"/>
          </a:ln>
        </p:spPr>
        <p:txBody>
          <a:bodyPr wrap="none" anchor="ctr"/>
          <a:lstStyle/>
          <a:p>
            <a:endParaRPr lang="zh-CN" altLang="en-US" b="1">
              <a:solidFill>
                <a:schemeClr val="tx1"/>
              </a:solidFill>
            </a:endParaRPr>
          </a:p>
        </p:txBody>
      </p:sp>
      <p:sp>
        <p:nvSpPr>
          <p:cNvPr id="24590" name="AutoShape 1036"/>
          <p:cNvSpPr>
            <a:spLocks noChangeArrowheads="1"/>
          </p:cNvSpPr>
          <p:nvPr/>
        </p:nvSpPr>
        <p:spPr bwMode="auto">
          <a:xfrm flipV="1">
            <a:off x="2985392" y="2080344"/>
            <a:ext cx="3086100" cy="393700"/>
          </a:xfrm>
          <a:prstGeom prst="flowChartManualOperation">
            <a:avLst/>
          </a:prstGeom>
          <a:solidFill>
            <a:srgbClr val="00FF00"/>
          </a:solidFill>
          <a:ln w="19050">
            <a:solidFill>
              <a:schemeClr val="bg2"/>
            </a:solidFill>
            <a:miter lim="800000"/>
          </a:ln>
        </p:spPr>
        <p:txBody>
          <a:bodyPr wrap="none" anchor="ctr"/>
          <a:lstStyle/>
          <a:p>
            <a:endParaRPr lang="zh-CN" altLang="en-US" b="1">
              <a:solidFill>
                <a:schemeClr val="tx1"/>
              </a:solidFill>
            </a:endParaRPr>
          </a:p>
        </p:txBody>
      </p:sp>
      <p:sp>
        <p:nvSpPr>
          <p:cNvPr id="24591" name="Freeform 1037"/>
          <p:cNvSpPr/>
          <p:nvPr/>
        </p:nvSpPr>
        <p:spPr bwMode="auto">
          <a:xfrm>
            <a:off x="4674492" y="2753444"/>
            <a:ext cx="2190750" cy="95250"/>
          </a:xfrm>
          <a:custGeom>
            <a:avLst/>
            <a:gdLst>
              <a:gd name="T0" fmla="*/ 2147483647 w 1380"/>
              <a:gd name="T1" fmla="*/ 0 h 60"/>
              <a:gd name="T2" fmla="*/ 2147483647 w 1380"/>
              <a:gd name="T3" fmla="*/ 0 h 60"/>
              <a:gd name="T4" fmla="*/ 0 w 1380"/>
              <a:gd name="T5" fmla="*/ 2147483647 h 60"/>
              <a:gd name="T6" fmla="*/ 0 60000 65536"/>
              <a:gd name="T7" fmla="*/ 0 60000 65536"/>
              <a:gd name="T8" fmla="*/ 0 60000 65536"/>
              <a:gd name="T9" fmla="*/ 0 w 1380"/>
              <a:gd name="T10" fmla="*/ 0 h 60"/>
              <a:gd name="T11" fmla="*/ 1380 w 1380"/>
              <a:gd name="T12" fmla="*/ 60 h 60"/>
            </a:gdLst>
            <a:ahLst/>
            <a:cxnLst>
              <a:cxn ang="T6">
                <a:pos x="T0" y="T1"/>
              </a:cxn>
              <a:cxn ang="T7">
                <a:pos x="T2" y="T3"/>
              </a:cxn>
              <a:cxn ang="T8">
                <a:pos x="T4" y="T5"/>
              </a:cxn>
            </a:cxnLst>
            <a:rect l="T9" t="T10" r="T11" b="T12"/>
            <a:pathLst>
              <a:path w="1380" h="60">
                <a:moveTo>
                  <a:pt x="1380" y="0"/>
                </a:moveTo>
                <a:lnTo>
                  <a:pt x="140" y="0"/>
                </a:lnTo>
                <a:lnTo>
                  <a:pt x="0" y="60"/>
                </a:lnTo>
              </a:path>
            </a:pathLst>
          </a:custGeom>
          <a:noFill/>
          <a:ln w="19050">
            <a:solidFill>
              <a:schemeClr val="accent1"/>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2" name="Rectangle 1038"/>
          <p:cNvSpPr>
            <a:spLocks noChangeArrowheads="1"/>
          </p:cNvSpPr>
          <p:nvPr/>
        </p:nvSpPr>
        <p:spPr bwMode="auto">
          <a:xfrm>
            <a:off x="6712842" y="1712044"/>
            <a:ext cx="2120900" cy="3263900"/>
          </a:xfrm>
          <a:prstGeom prst="rect">
            <a:avLst/>
          </a:prstGeom>
          <a:solidFill>
            <a:srgbClr val="99FF99"/>
          </a:solidFill>
          <a:ln w="25400">
            <a:solidFill>
              <a:schemeClr val="bg2"/>
            </a:solidFill>
            <a:miter lim="800000"/>
          </a:ln>
        </p:spPr>
        <p:txBody>
          <a:bodyPr wrap="none" anchor="ctr"/>
          <a:lstStyle/>
          <a:p>
            <a:endParaRPr lang="zh-CN" altLang="en-US" b="1">
              <a:solidFill>
                <a:schemeClr val="tx1"/>
              </a:solidFill>
            </a:endParaRPr>
          </a:p>
        </p:txBody>
      </p:sp>
      <p:sp>
        <p:nvSpPr>
          <p:cNvPr id="24593" name="Text Box 1039"/>
          <p:cNvSpPr txBox="1">
            <a:spLocks noChangeArrowheads="1"/>
          </p:cNvSpPr>
          <p:nvPr/>
        </p:nvSpPr>
        <p:spPr bwMode="auto">
          <a:xfrm>
            <a:off x="6843017" y="1923182"/>
            <a:ext cx="20494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zh-CN" altLang="en-US" sz="2000" b="1">
                <a:solidFill>
                  <a:schemeClr val="tx1"/>
                </a:solidFill>
              </a:rPr>
              <a:t>48 </a:t>
            </a:r>
            <a:r>
              <a:rPr lang="en-US" altLang="zh-CN" sz="2000" b="1">
                <a:solidFill>
                  <a:schemeClr val="tx1"/>
                </a:solidFill>
              </a:rPr>
              <a:t>bit subkey</a:t>
            </a:r>
            <a:endParaRPr lang="en-US" altLang="zh-CN" sz="2000" b="1">
              <a:solidFill>
                <a:schemeClr val="tx1"/>
              </a:solidFill>
            </a:endParaRPr>
          </a:p>
          <a:p>
            <a:pPr eaLnBrk="1" hangingPunct="1"/>
            <a:r>
              <a:rPr lang="en-US" altLang="zh-CN" sz="2000" b="1">
                <a:solidFill>
                  <a:schemeClr val="tx1"/>
                </a:solidFill>
              </a:rPr>
              <a:t>Generator</a:t>
            </a:r>
            <a:endParaRPr lang="en-US" altLang="zh-CN" sz="2000" b="1">
              <a:solidFill>
                <a:schemeClr val="tx1"/>
              </a:solidFill>
            </a:endParaRPr>
          </a:p>
          <a:p>
            <a:pPr eaLnBrk="1" hangingPunct="1"/>
            <a:r>
              <a:rPr lang="en-US" altLang="zh-CN" sz="2000" b="1">
                <a:solidFill>
                  <a:schemeClr val="tx1"/>
                </a:solidFill>
              </a:rPr>
              <a:t>K</a:t>
            </a:r>
            <a:r>
              <a:rPr lang="en-US" altLang="zh-CN" sz="2000" b="1" baseline="-25000">
                <a:solidFill>
                  <a:schemeClr val="tx1"/>
                </a:solidFill>
              </a:rPr>
              <a:t>48</a:t>
            </a:r>
            <a:r>
              <a:rPr lang="en-US" altLang="zh-CN" sz="2000" b="1">
                <a:solidFill>
                  <a:schemeClr val="tx1"/>
                </a:solidFill>
              </a:rPr>
              <a:t> = g(i,K</a:t>
            </a:r>
            <a:r>
              <a:rPr lang="en-US" altLang="zh-CN" sz="2000" b="1" baseline="-25000">
                <a:solidFill>
                  <a:schemeClr val="tx1"/>
                </a:solidFill>
              </a:rPr>
              <a:t>56</a:t>
            </a:r>
            <a:r>
              <a:rPr lang="en-US" altLang="zh-CN" sz="2000" b="1">
                <a:solidFill>
                  <a:schemeClr val="tx1"/>
                </a:solidFill>
              </a:rPr>
              <a:t>)</a:t>
            </a:r>
            <a:endParaRPr lang="en-US" altLang="zh-CN" sz="2000" b="1">
              <a:solidFill>
                <a:schemeClr val="tx1"/>
              </a:solidFill>
            </a:endParaRPr>
          </a:p>
          <a:p>
            <a:pPr eaLnBrk="1" hangingPunct="1"/>
            <a:endParaRPr lang="en-US" altLang="zh-CN" sz="2000" b="1">
              <a:solidFill>
                <a:schemeClr val="tx1"/>
              </a:solidFill>
            </a:endParaRPr>
          </a:p>
          <a:p>
            <a:pPr eaLnBrk="1" hangingPunct="1"/>
            <a:r>
              <a:rPr lang="en-US" altLang="zh-CN" sz="2000" b="1">
                <a:solidFill>
                  <a:schemeClr val="tx1"/>
                </a:solidFill>
              </a:rPr>
              <a:t>(The key for </a:t>
            </a:r>
            <a:endParaRPr lang="en-US" altLang="zh-CN" sz="2000" b="1">
              <a:solidFill>
                <a:schemeClr val="tx1"/>
              </a:solidFill>
            </a:endParaRPr>
          </a:p>
          <a:p>
            <a:pPr eaLnBrk="1" hangingPunct="1"/>
            <a:r>
              <a:rPr lang="en-US" altLang="zh-CN" sz="2000" b="1">
                <a:solidFill>
                  <a:schemeClr val="tx1"/>
                </a:solidFill>
              </a:rPr>
              <a:t>each round is</a:t>
            </a:r>
            <a:endParaRPr lang="en-US" altLang="zh-CN" sz="2000" b="1">
              <a:solidFill>
                <a:schemeClr val="tx1"/>
              </a:solidFill>
            </a:endParaRPr>
          </a:p>
          <a:p>
            <a:pPr eaLnBrk="1" hangingPunct="1"/>
            <a:r>
              <a:rPr lang="en-US" altLang="zh-CN" sz="2000" b="1">
                <a:solidFill>
                  <a:schemeClr val="tx1"/>
                </a:solidFill>
              </a:rPr>
              <a:t>deterministically</a:t>
            </a:r>
            <a:endParaRPr lang="en-US" altLang="zh-CN" sz="2000" b="1">
              <a:solidFill>
                <a:schemeClr val="tx1"/>
              </a:solidFill>
            </a:endParaRPr>
          </a:p>
          <a:p>
            <a:pPr eaLnBrk="1" hangingPunct="1"/>
            <a:r>
              <a:rPr lang="en-US" altLang="zh-CN" sz="2000" b="1">
                <a:solidFill>
                  <a:schemeClr val="tx1"/>
                </a:solidFill>
              </a:rPr>
              <a:t>found from the </a:t>
            </a:r>
            <a:endParaRPr lang="en-US" altLang="zh-CN" sz="2000" b="1">
              <a:solidFill>
                <a:schemeClr val="tx1"/>
              </a:solidFill>
            </a:endParaRPr>
          </a:p>
          <a:p>
            <a:pPr eaLnBrk="1" hangingPunct="1"/>
            <a:r>
              <a:rPr lang="en-US" altLang="zh-CN" sz="2000" b="1">
                <a:solidFill>
                  <a:schemeClr val="tx1"/>
                </a:solidFill>
              </a:rPr>
              <a:t>input 56 bit key).</a:t>
            </a:r>
            <a:endParaRPr lang="en-US" altLang="zh-CN" sz="2000" b="1">
              <a:solidFill>
                <a:schemeClr val="tx1"/>
              </a:solidFill>
            </a:endParaRPr>
          </a:p>
        </p:txBody>
      </p:sp>
      <p:sp>
        <p:nvSpPr>
          <p:cNvPr id="24594" name="Freeform 1040"/>
          <p:cNvSpPr/>
          <p:nvPr/>
        </p:nvSpPr>
        <p:spPr bwMode="auto">
          <a:xfrm>
            <a:off x="1645542" y="1407244"/>
            <a:ext cx="2692400" cy="3937000"/>
          </a:xfrm>
          <a:custGeom>
            <a:avLst/>
            <a:gdLst>
              <a:gd name="T0" fmla="*/ 0 w 1696"/>
              <a:gd name="T1" fmla="*/ 0 h 2480"/>
              <a:gd name="T2" fmla="*/ 0 w 1696"/>
              <a:gd name="T3" fmla="*/ 2147483647 h 2480"/>
              <a:gd name="T4" fmla="*/ 2147483647 w 1696"/>
              <a:gd name="T5" fmla="*/ 2147483647 h 2480"/>
              <a:gd name="T6" fmla="*/ 2147483647 w 1696"/>
              <a:gd name="T7" fmla="*/ 2147483647 h 2480"/>
              <a:gd name="T8" fmla="*/ 0 60000 65536"/>
              <a:gd name="T9" fmla="*/ 0 60000 65536"/>
              <a:gd name="T10" fmla="*/ 0 60000 65536"/>
              <a:gd name="T11" fmla="*/ 0 60000 65536"/>
              <a:gd name="T12" fmla="*/ 0 w 1696"/>
              <a:gd name="T13" fmla="*/ 0 h 2480"/>
              <a:gd name="T14" fmla="*/ 1696 w 1696"/>
              <a:gd name="T15" fmla="*/ 2480 h 2480"/>
            </a:gdLst>
            <a:ahLst/>
            <a:cxnLst>
              <a:cxn ang="T8">
                <a:pos x="T0" y="T1"/>
              </a:cxn>
              <a:cxn ang="T9">
                <a:pos x="T2" y="T3"/>
              </a:cxn>
              <a:cxn ang="T10">
                <a:pos x="T4" y="T5"/>
              </a:cxn>
              <a:cxn ang="T11">
                <a:pos x="T6" y="T7"/>
              </a:cxn>
            </a:cxnLst>
            <a:rect l="T12" t="T13" r="T14" b="T15"/>
            <a:pathLst>
              <a:path w="1696" h="2480">
                <a:moveTo>
                  <a:pt x="0" y="0"/>
                </a:moveTo>
                <a:lnTo>
                  <a:pt x="0" y="1552"/>
                </a:lnTo>
                <a:lnTo>
                  <a:pt x="1008" y="2480"/>
                </a:lnTo>
                <a:lnTo>
                  <a:pt x="1696" y="2480"/>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Line 1041"/>
          <p:cNvSpPr>
            <a:spLocks noChangeShapeType="1"/>
          </p:cNvSpPr>
          <p:nvPr/>
        </p:nvSpPr>
        <p:spPr bwMode="auto">
          <a:xfrm>
            <a:off x="4526855" y="1412007"/>
            <a:ext cx="4762" cy="66675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6" name="Line 1042"/>
          <p:cNvSpPr>
            <a:spLocks noChangeShapeType="1"/>
          </p:cNvSpPr>
          <p:nvPr/>
        </p:nvSpPr>
        <p:spPr bwMode="auto">
          <a:xfrm>
            <a:off x="4512567" y="2469282"/>
            <a:ext cx="0" cy="29527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Line 1043"/>
          <p:cNvSpPr>
            <a:spLocks noChangeShapeType="1"/>
          </p:cNvSpPr>
          <p:nvPr/>
        </p:nvSpPr>
        <p:spPr bwMode="auto">
          <a:xfrm>
            <a:off x="4507805" y="3150319"/>
            <a:ext cx="0" cy="29527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8" name="Line 1044"/>
          <p:cNvSpPr>
            <a:spLocks noChangeShapeType="1"/>
          </p:cNvSpPr>
          <p:nvPr/>
        </p:nvSpPr>
        <p:spPr bwMode="auto">
          <a:xfrm>
            <a:off x="4507805" y="3829769"/>
            <a:ext cx="0" cy="5810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Line 1045"/>
          <p:cNvSpPr>
            <a:spLocks noChangeShapeType="1"/>
          </p:cNvSpPr>
          <p:nvPr/>
        </p:nvSpPr>
        <p:spPr bwMode="auto">
          <a:xfrm>
            <a:off x="4514155" y="4794969"/>
            <a:ext cx="0" cy="3524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0" name="AutoShape 1046"/>
          <p:cNvSpPr>
            <a:spLocks noChangeArrowheads="1"/>
          </p:cNvSpPr>
          <p:nvPr/>
        </p:nvSpPr>
        <p:spPr bwMode="auto">
          <a:xfrm>
            <a:off x="4325242" y="5153744"/>
            <a:ext cx="381000" cy="381000"/>
          </a:xfrm>
          <a:prstGeom prst="flowChartOr">
            <a:avLst/>
          </a:prstGeom>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601" name="Rectangle 1047"/>
          <p:cNvSpPr>
            <a:spLocks noChangeArrowheads="1"/>
          </p:cNvSpPr>
          <p:nvPr/>
        </p:nvSpPr>
        <p:spPr bwMode="auto">
          <a:xfrm>
            <a:off x="3407667" y="4417144"/>
            <a:ext cx="2216150" cy="381000"/>
          </a:xfrm>
          <a:prstGeom prst="rect">
            <a:avLst/>
          </a:prstGeom>
          <a:solidFill>
            <a:srgbClr val="00FF00"/>
          </a:solidFill>
          <a:ln w="19050">
            <a:solidFill>
              <a:schemeClr val="bg2"/>
            </a:solidFill>
            <a:miter lim="800000"/>
          </a:ln>
        </p:spPr>
        <p:txBody>
          <a:bodyPr wrap="none" anchor="ctr"/>
          <a:lstStyle/>
          <a:p>
            <a:endParaRPr lang="zh-CN" altLang="en-US" b="1">
              <a:solidFill>
                <a:schemeClr val="tx1"/>
              </a:solidFill>
            </a:endParaRPr>
          </a:p>
        </p:txBody>
      </p:sp>
      <p:sp>
        <p:nvSpPr>
          <p:cNvPr id="24602" name="Line 1048"/>
          <p:cNvSpPr>
            <a:spLocks noChangeShapeType="1"/>
          </p:cNvSpPr>
          <p:nvPr/>
        </p:nvSpPr>
        <p:spPr bwMode="auto">
          <a:xfrm>
            <a:off x="4514155" y="5544269"/>
            <a:ext cx="0" cy="60007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3" name="Freeform 1049"/>
          <p:cNvSpPr/>
          <p:nvPr/>
        </p:nvSpPr>
        <p:spPr bwMode="auto">
          <a:xfrm>
            <a:off x="1683642" y="1702519"/>
            <a:ext cx="2838450" cy="4429125"/>
          </a:xfrm>
          <a:custGeom>
            <a:avLst/>
            <a:gdLst>
              <a:gd name="T0" fmla="*/ 2147483647 w 1788"/>
              <a:gd name="T1" fmla="*/ 0 h 2790"/>
              <a:gd name="T2" fmla="*/ 2147483647 w 1788"/>
              <a:gd name="T3" fmla="*/ 0 h 2790"/>
              <a:gd name="T4" fmla="*/ 0 w 1788"/>
              <a:gd name="T5" fmla="*/ 2147483647 h 2790"/>
              <a:gd name="T6" fmla="*/ 0 w 1788"/>
              <a:gd name="T7" fmla="*/ 2147483647 h 2790"/>
              <a:gd name="T8" fmla="*/ 0 60000 65536"/>
              <a:gd name="T9" fmla="*/ 0 60000 65536"/>
              <a:gd name="T10" fmla="*/ 0 60000 65536"/>
              <a:gd name="T11" fmla="*/ 0 60000 65536"/>
              <a:gd name="T12" fmla="*/ 0 w 1788"/>
              <a:gd name="T13" fmla="*/ 0 h 2790"/>
              <a:gd name="T14" fmla="*/ 1788 w 1788"/>
              <a:gd name="T15" fmla="*/ 2790 h 2790"/>
            </a:gdLst>
            <a:ahLst/>
            <a:cxnLst>
              <a:cxn ang="T8">
                <a:pos x="T0" y="T1"/>
              </a:cxn>
              <a:cxn ang="T9">
                <a:pos x="T2" y="T3"/>
              </a:cxn>
              <a:cxn ang="T10">
                <a:pos x="T4" y="T5"/>
              </a:cxn>
              <a:cxn ang="T11">
                <a:pos x="T6" y="T7"/>
              </a:cxn>
            </a:cxnLst>
            <a:rect l="T12" t="T13" r="T14" b="T15"/>
            <a:pathLst>
              <a:path w="1788" h="2790">
                <a:moveTo>
                  <a:pt x="1788" y="0"/>
                </a:moveTo>
                <a:lnTo>
                  <a:pt x="876" y="0"/>
                </a:lnTo>
                <a:lnTo>
                  <a:pt x="0" y="2148"/>
                </a:lnTo>
                <a:lnTo>
                  <a:pt x="0" y="2790"/>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Text Box 1050"/>
          <p:cNvSpPr txBox="1">
            <a:spLocks noChangeArrowheads="1"/>
          </p:cNvSpPr>
          <p:nvPr/>
        </p:nvSpPr>
        <p:spPr bwMode="auto">
          <a:xfrm>
            <a:off x="3439417" y="2102569"/>
            <a:ext cx="2525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en-US" altLang="zh-CN" b="1">
                <a:solidFill>
                  <a:schemeClr val="tx1"/>
                </a:solidFill>
              </a:rPr>
              <a:t>Expansion Permutation</a:t>
            </a:r>
            <a:endParaRPr lang="en-US" altLang="zh-CN" b="1">
              <a:solidFill>
                <a:schemeClr val="tx1"/>
              </a:solidFill>
            </a:endParaRPr>
          </a:p>
        </p:txBody>
      </p:sp>
      <p:sp>
        <p:nvSpPr>
          <p:cNvPr id="24605" name="Text Box 1051"/>
          <p:cNvSpPr txBox="1">
            <a:spLocks noChangeArrowheads="1"/>
          </p:cNvSpPr>
          <p:nvPr/>
        </p:nvSpPr>
        <p:spPr bwMode="auto">
          <a:xfrm>
            <a:off x="3563242" y="3445594"/>
            <a:ext cx="2038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en-US" altLang="zh-CN" b="1">
                <a:solidFill>
                  <a:schemeClr val="tx1"/>
                </a:solidFill>
              </a:rPr>
              <a:t>S-Box Substitution</a:t>
            </a:r>
            <a:endParaRPr lang="en-US" altLang="zh-CN" b="1">
              <a:solidFill>
                <a:schemeClr val="tx1"/>
              </a:solidFill>
            </a:endParaRPr>
          </a:p>
        </p:txBody>
      </p:sp>
      <p:sp>
        <p:nvSpPr>
          <p:cNvPr id="24606" name="Text Box 1052"/>
          <p:cNvSpPr txBox="1">
            <a:spLocks noChangeArrowheads="1"/>
          </p:cNvSpPr>
          <p:nvPr/>
        </p:nvSpPr>
        <p:spPr bwMode="auto">
          <a:xfrm>
            <a:off x="3601342" y="4417144"/>
            <a:ext cx="208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en-US" altLang="zh-CN" b="1">
                <a:solidFill>
                  <a:schemeClr val="tx1"/>
                </a:solidFill>
              </a:rPr>
              <a:t>P-Box Permutation</a:t>
            </a:r>
            <a:endParaRPr lang="en-US" altLang="zh-CN" b="1">
              <a:solidFill>
                <a:schemeClr val="tx1"/>
              </a:solidFill>
            </a:endParaRPr>
          </a:p>
        </p:txBody>
      </p:sp>
      <p:sp>
        <p:nvSpPr>
          <p:cNvPr id="24607" name="Text Box 1053"/>
          <p:cNvSpPr txBox="1">
            <a:spLocks noChangeArrowheads="1"/>
          </p:cNvSpPr>
          <p:nvPr/>
        </p:nvSpPr>
        <p:spPr bwMode="auto">
          <a:xfrm>
            <a:off x="4537967" y="14961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24608" name="Text Box 1054"/>
          <p:cNvSpPr txBox="1">
            <a:spLocks noChangeArrowheads="1"/>
          </p:cNvSpPr>
          <p:nvPr/>
        </p:nvSpPr>
        <p:spPr bwMode="auto">
          <a:xfrm>
            <a:off x="4029967" y="2435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zh-CN" altLang="en-US" b="1">
                <a:solidFill>
                  <a:schemeClr val="tx1"/>
                </a:solidFill>
              </a:rPr>
              <a:t>48</a:t>
            </a:r>
            <a:endParaRPr lang="zh-CN" altLang="en-US" b="1">
              <a:solidFill>
                <a:schemeClr val="tx1"/>
              </a:solidFill>
            </a:endParaRPr>
          </a:p>
        </p:txBody>
      </p:sp>
      <p:sp>
        <p:nvSpPr>
          <p:cNvPr id="24609" name="Text Box 1055"/>
          <p:cNvSpPr txBox="1">
            <a:spLocks noChangeArrowheads="1"/>
          </p:cNvSpPr>
          <p:nvPr/>
        </p:nvSpPr>
        <p:spPr bwMode="auto">
          <a:xfrm>
            <a:off x="5566667" y="2740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zh-CN" altLang="en-US" b="1">
                <a:solidFill>
                  <a:schemeClr val="tx1"/>
                </a:solidFill>
              </a:rPr>
              <a:t>48</a:t>
            </a:r>
            <a:endParaRPr lang="zh-CN" altLang="en-US" b="1">
              <a:solidFill>
                <a:schemeClr val="tx1"/>
              </a:solidFill>
            </a:endParaRPr>
          </a:p>
        </p:txBody>
      </p:sp>
      <p:sp>
        <p:nvSpPr>
          <p:cNvPr id="24610" name="Text Box 1056"/>
          <p:cNvSpPr txBox="1">
            <a:spLocks noChangeArrowheads="1"/>
          </p:cNvSpPr>
          <p:nvPr/>
        </p:nvSpPr>
        <p:spPr bwMode="auto">
          <a:xfrm>
            <a:off x="4042667" y="3070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zh-CN" altLang="en-US" b="1">
                <a:solidFill>
                  <a:schemeClr val="tx1"/>
                </a:solidFill>
              </a:rPr>
              <a:t>48</a:t>
            </a:r>
            <a:endParaRPr lang="zh-CN" altLang="en-US" b="1">
              <a:solidFill>
                <a:schemeClr val="tx1"/>
              </a:solidFill>
            </a:endParaRPr>
          </a:p>
        </p:txBody>
      </p:sp>
      <p:sp>
        <p:nvSpPr>
          <p:cNvPr id="24611" name="Text Box 1057"/>
          <p:cNvSpPr txBox="1">
            <a:spLocks noChangeArrowheads="1"/>
          </p:cNvSpPr>
          <p:nvPr/>
        </p:nvSpPr>
        <p:spPr bwMode="auto">
          <a:xfrm>
            <a:off x="4525267" y="3883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24612" name="Text Box 1058"/>
          <p:cNvSpPr txBox="1">
            <a:spLocks noChangeArrowheads="1"/>
          </p:cNvSpPr>
          <p:nvPr/>
        </p:nvSpPr>
        <p:spPr bwMode="auto">
          <a:xfrm>
            <a:off x="4588767" y="4823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24613" name="Text Box 1059"/>
          <p:cNvSpPr txBox="1">
            <a:spLocks noChangeArrowheads="1"/>
          </p:cNvSpPr>
          <p:nvPr/>
        </p:nvSpPr>
        <p:spPr bwMode="auto">
          <a:xfrm>
            <a:off x="4512567" y="56236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24614" name="Text Box 1060"/>
          <p:cNvSpPr txBox="1">
            <a:spLocks noChangeArrowheads="1"/>
          </p:cNvSpPr>
          <p:nvPr/>
        </p:nvSpPr>
        <p:spPr bwMode="auto">
          <a:xfrm>
            <a:off x="1705867" y="5534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24615" name="Text Box 1061"/>
          <p:cNvSpPr txBox="1">
            <a:spLocks noChangeArrowheads="1"/>
          </p:cNvSpPr>
          <p:nvPr/>
        </p:nvSpPr>
        <p:spPr bwMode="auto">
          <a:xfrm>
            <a:off x="1667767" y="1521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anose="02020603050405020304" pitchFamily="18" charset="0"/>
                <a:ea typeface="宋体" pitchFamily="2" charset="-122"/>
              </a:defRPr>
            </a:lvl1pPr>
            <a:lvl2pPr marL="742950" indent="-285750" eaLnBrk="0" hangingPunct="0">
              <a:defRPr>
                <a:solidFill>
                  <a:schemeClr val="bg2"/>
                </a:solidFill>
                <a:latin typeface="Times New Roman" panose="02020603050405020304" pitchFamily="18" charset="0"/>
                <a:ea typeface="宋体" pitchFamily="2" charset="-122"/>
              </a:defRPr>
            </a:lvl2pPr>
            <a:lvl3pPr marL="1143000" indent="-228600" eaLnBrk="0" hangingPunct="0">
              <a:defRPr>
                <a:solidFill>
                  <a:schemeClr val="bg2"/>
                </a:solidFill>
                <a:latin typeface="Times New Roman" panose="02020603050405020304" pitchFamily="18" charset="0"/>
                <a:ea typeface="宋体" pitchFamily="2" charset="-122"/>
              </a:defRPr>
            </a:lvl3pPr>
            <a:lvl4pPr marL="1600200" indent="-228600" eaLnBrk="0" hangingPunct="0">
              <a:defRPr>
                <a:solidFill>
                  <a:schemeClr val="bg2"/>
                </a:solidFill>
                <a:latin typeface="Times New Roman" panose="02020603050405020304" pitchFamily="18" charset="0"/>
                <a:ea typeface="宋体" pitchFamily="2" charset="-122"/>
              </a:defRPr>
            </a:lvl4pPr>
            <a:lvl5pPr marL="2057400" indent="-228600" eaLnBrk="0" hangingPunct="0">
              <a:defRPr>
                <a:solidFill>
                  <a:schemeClr val="bg2"/>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anose="02020603050405020304" pitchFamily="18" charset="0"/>
                <a:ea typeface="宋体" pitchFamily="2" charset="-122"/>
              </a:defRPr>
            </a:lvl9pPr>
          </a:lstStyle>
          <a:p>
            <a:pPr eaLnBrk="1" hangingPunct="1"/>
            <a:r>
              <a:rPr lang="zh-CN" altLang="en-US" b="1">
                <a:solidFill>
                  <a:schemeClr val="tx1"/>
                </a:solidFill>
              </a:rPr>
              <a:t>32</a:t>
            </a:r>
            <a:endParaRPr lang="zh-CN" altLang="en-US" b="1">
              <a:solidFill>
                <a:schemeClr val="tx1"/>
              </a:solidFill>
            </a:endParaRPr>
          </a:p>
        </p:txBody>
      </p:sp>
      <p:sp>
        <p:nvSpPr>
          <p:cNvPr id="3" name="圆角矩形 2"/>
          <p:cNvSpPr/>
          <p:nvPr/>
        </p:nvSpPr>
        <p:spPr>
          <a:xfrm>
            <a:off x="2843808" y="1859386"/>
            <a:ext cx="3456384" cy="3111796"/>
          </a:xfrm>
          <a:prstGeom prst="roundRect">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idx="1"/>
          </p:nvPr>
        </p:nvSpPr>
        <p:spPr/>
        <p:txBody>
          <a:bodyPr/>
          <a:lstStyle/>
          <a:p>
            <a:r>
              <a:rPr lang="zh-CN" altLang="en-US"/>
              <a:t>用于防御安全攻击的硬件或者软件方法、方案或系统</a:t>
            </a:r>
            <a:endParaRPr lang="zh-CN" altLang="en-US"/>
          </a:p>
          <a:p>
            <a:r>
              <a:rPr lang="zh-CN" altLang="en-US" smtClean="0"/>
              <a:t>对信息和信息系统安全功能的抽象描述，从</a:t>
            </a:r>
            <a:r>
              <a:rPr lang="zh-CN" altLang="en-US" smtClean="0">
                <a:solidFill>
                  <a:srgbClr val="C00000"/>
                </a:solidFill>
              </a:rPr>
              <a:t>整体</a:t>
            </a:r>
            <a:r>
              <a:rPr lang="zh-CN" altLang="en-US" smtClean="0"/>
              <a:t>上定义信息及信息系统所提供的</a:t>
            </a:r>
            <a:r>
              <a:rPr lang="zh-CN" altLang="en-US" smtClean="0">
                <a:solidFill>
                  <a:srgbClr val="C00000"/>
                </a:solidFill>
              </a:rPr>
              <a:t>安全服务</a:t>
            </a:r>
            <a:r>
              <a:rPr lang="zh-CN" altLang="en-US" smtClean="0"/>
              <a:t>、安全机制及各种安全组件之间的关系和交互。 </a:t>
            </a:r>
            <a:endParaRPr lang="zh-CN" altLang="en-US" smtClean="0"/>
          </a:p>
        </p:txBody>
      </p:sp>
      <p:sp>
        <p:nvSpPr>
          <p:cNvPr id="522242" name="Rectangle 2"/>
          <p:cNvSpPr>
            <a:spLocks noGrp="1" noChangeArrowheads="1"/>
          </p:cNvSpPr>
          <p:nvPr>
            <p:ph type="title"/>
          </p:nvPr>
        </p:nvSpPr>
        <p:spPr/>
        <p:txBody>
          <a:bodyPr>
            <a:normAutofit fontScale="90000"/>
          </a:bodyPr>
          <a:lstStyle/>
          <a:p>
            <a:r>
              <a:rPr lang="zh-CN" altLang="en-US" smtClean="0"/>
              <a:t>安全体系结构</a:t>
            </a:r>
            <a:r>
              <a:rPr lang="en-US" altLang="zh-CN" smtClean="0"/>
              <a:t>(Security Architecture</a:t>
            </a:r>
            <a:r>
              <a:rPr lang="en-US" altLang="zh-CN"/>
              <a:t>)</a:t>
            </a:r>
            <a:endParaRPr lang="zh-CN" altLang="en-US"/>
          </a:p>
        </p:txBody>
      </p:sp>
      <p:sp>
        <p:nvSpPr>
          <p:cNvPr id="4" name="日期占位符 3"/>
          <p:cNvSpPr>
            <a:spLocks noGrp="1"/>
          </p:cNvSpPr>
          <p:nvPr>
            <p:ph type="dt" sz="half" idx="2"/>
          </p:nvPr>
        </p:nvSpPr>
        <p:spPr/>
        <p:txBody>
          <a:bodyPr/>
          <a:lstStyle/>
          <a:p>
            <a:fld id="{BEE3C73A-A947-4B2D-B480-748DDE066FD7}" type="datetime1">
              <a:rPr lang="zh-CN" altLang="en-US"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838200" y="3200400"/>
            <a:ext cx="641350" cy="457200"/>
          </a:xfrm>
          <a:prstGeom prst="rect">
            <a:avLst/>
          </a:prstGeom>
          <a:noFill/>
          <a:ln w="12700" cap="sq" algn="ctr">
            <a:noFill/>
            <a:miter lim="800000"/>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1620" name="Rectangle 8"/>
          <p:cNvSpPr>
            <a:spLocks noGrp="1" noChangeArrowheads="1"/>
          </p:cNvSpPr>
          <p:nvPr>
            <p:ph idx="1"/>
          </p:nvPr>
        </p:nvSpPr>
        <p:spPr/>
        <p:txBody>
          <a:bodyPr>
            <a:normAutofit/>
          </a:bodyPr>
          <a:lstStyle/>
          <a:p>
            <a:r>
              <a:rPr lang="zh-CN" altLang="en-US"/>
              <a:t>大数加密</a:t>
            </a:r>
            <a:r>
              <a:rPr lang="zh-CN" altLang="en-US" smtClean="0"/>
              <a:t>问题：</a:t>
            </a:r>
            <a:endParaRPr lang="en-US" altLang="zh-CN" smtClean="0"/>
          </a:p>
          <a:p>
            <a:pPr lvl="1"/>
            <a:r>
              <a:rPr lang="zh-CN" altLang="en-US" smtClean="0"/>
              <a:t>保持</a:t>
            </a:r>
            <a:r>
              <a:rPr lang="zh-CN" altLang="en-US"/>
              <a:t>各分组内容的</a:t>
            </a:r>
            <a:r>
              <a:rPr lang="zh-CN" altLang="en-US" smtClean="0"/>
              <a:t>完整</a:t>
            </a:r>
            <a:endParaRPr lang="en-US" altLang="zh-CN" smtClean="0"/>
          </a:p>
          <a:p>
            <a:pPr lvl="1"/>
            <a:r>
              <a:rPr lang="zh-CN" altLang="en-US" smtClean="0"/>
              <a:t>保持</a:t>
            </a:r>
            <a:r>
              <a:rPr lang="zh-CN" altLang="en-US"/>
              <a:t>各分组的次序</a:t>
            </a:r>
            <a:r>
              <a:rPr lang="zh-CN" altLang="en-US" smtClean="0"/>
              <a:t>不变</a:t>
            </a:r>
            <a:endParaRPr lang="zh-CN" altLang="en-US"/>
          </a:p>
          <a:p>
            <a:r>
              <a:rPr lang="zh-CN" altLang="en-US" smtClean="0"/>
              <a:t>加密算法不仅要包括加密算法本身，还需要带有某种大数加密机制。</a:t>
            </a:r>
            <a:endParaRPr lang="en-US" altLang="zh-CN" smtClean="0"/>
          </a:p>
          <a:p>
            <a:r>
              <a:rPr lang="zh-CN" altLang="en-US" smtClean="0"/>
              <a:t>根据加密分组间的关联方式，可以分为四个加密模式。</a:t>
            </a:r>
            <a:endParaRPr lang="zh-CN" altLang="en-US" smtClean="0"/>
          </a:p>
        </p:txBody>
      </p:sp>
      <p:sp>
        <p:nvSpPr>
          <p:cNvPr id="106499" name="Rectangle 7"/>
          <p:cNvSpPr>
            <a:spLocks noGrp="1" noChangeArrowheads="1"/>
          </p:cNvSpPr>
          <p:nvPr>
            <p:ph type="title"/>
          </p:nvPr>
        </p:nvSpPr>
        <p:spPr/>
        <p:txBody>
          <a:bodyPr/>
          <a:lstStyle/>
          <a:p>
            <a:r>
              <a:rPr lang="zh-CN" altLang="en-US" smtClean="0"/>
              <a:t>分组</a:t>
            </a:r>
            <a:r>
              <a:rPr lang="zh-CN" altLang="en-US"/>
              <a:t>密码</a:t>
            </a:r>
            <a:r>
              <a:rPr lang="zh-CN" altLang="en-US" smtClean="0"/>
              <a:t>加密模式</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p:txBody>
          <a:bodyPr>
            <a:normAutofit lnSpcReduction="10000"/>
          </a:bodyPr>
          <a:lstStyle/>
          <a:p>
            <a:r>
              <a:rPr lang="zh-CN" altLang="en-US" smtClean="0"/>
              <a:t>密钥管理困难</a:t>
            </a:r>
            <a:endParaRPr lang="zh-CN" altLang="en-US" smtClean="0"/>
          </a:p>
          <a:p>
            <a:pPr lvl="1"/>
            <a:r>
              <a:rPr lang="zh-CN" altLang="en-US" smtClean="0"/>
              <a:t>对称密码体制：通信双方需一对密钥，</a:t>
            </a:r>
            <a:r>
              <a:rPr lang="en-US" altLang="zh-CN" smtClean="0"/>
              <a:t>n</a:t>
            </a:r>
            <a:r>
              <a:rPr lang="zh-CN" altLang="en-US" smtClean="0"/>
              <a:t>个用户需要</a:t>
            </a:r>
            <a:r>
              <a:rPr lang="en-US" altLang="zh-CN" smtClean="0"/>
              <a:t>C(n,2)=n(n-1)/2</a:t>
            </a:r>
            <a:r>
              <a:rPr lang="zh-CN" altLang="en-US" smtClean="0"/>
              <a:t>个密钥。用户量增大，密钥量急剧增大。如：</a:t>
            </a:r>
            <a:endParaRPr lang="en-US" altLang="zh-CN" smtClean="0"/>
          </a:p>
          <a:p>
            <a:pPr lvl="2"/>
            <a:r>
              <a:rPr lang="en-US" altLang="zh-CN" smtClean="0"/>
              <a:t>n=100</a:t>
            </a:r>
            <a:r>
              <a:rPr lang="zh-CN" altLang="en-US" smtClean="0"/>
              <a:t>，  </a:t>
            </a:r>
            <a:r>
              <a:rPr lang="en-US" altLang="zh-CN" smtClean="0"/>
              <a:t>C(100,2)=4,995</a:t>
            </a:r>
            <a:endParaRPr lang="en-US" altLang="zh-CN" smtClean="0"/>
          </a:p>
          <a:p>
            <a:pPr lvl="2"/>
            <a:r>
              <a:rPr lang="en-US" altLang="zh-CN" smtClean="0"/>
              <a:t>n=5000</a:t>
            </a:r>
            <a:r>
              <a:rPr lang="zh-CN" altLang="en-US" smtClean="0"/>
              <a:t>， </a:t>
            </a:r>
            <a:r>
              <a:rPr lang="en-US" altLang="zh-CN" smtClean="0"/>
              <a:t>C(5000,2)=12,497,500</a:t>
            </a:r>
            <a:endParaRPr lang="en-US" altLang="zh-CN" smtClean="0"/>
          </a:p>
          <a:p>
            <a:pPr lvl="1"/>
            <a:r>
              <a:rPr lang="zh-CN" altLang="en-US" smtClean="0"/>
              <a:t>分配问题：保密通信前，需安全（通道）传递密钥</a:t>
            </a:r>
            <a:r>
              <a:rPr lang="en-US" altLang="zh-CN" smtClean="0"/>
              <a:t> </a:t>
            </a:r>
            <a:endParaRPr lang="en-US" altLang="zh-CN" smtClean="0"/>
          </a:p>
          <a:p>
            <a:r>
              <a:rPr lang="zh-CN" altLang="en-US" smtClean="0"/>
              <a:t>数字签名问题</a:t>
            </a:r>
            <a:endParaRPr lang="zh-CN" altLang="en-US" smtClean="0"/>
          </a:p>
          <a:p>
            <a:pPr lvl="1"/>
            <a:r>
              <a:rPr lang="zh-CN" altLang="en-US" smtClean="0"/>
              <a:t>对称加密算法无法实现抗抵赖的需求。</a:t>
            </a:r>
            <a:endParaRPr lang="zh-CN" altLang="en-US" smtClean="0"/>
          </a:p>
          <a:p>
            <a:endParaRPr lang="en-US" altLang="zh-CN" smtClean="0"/>
          </a:p>
        </p:txBody>
      </p:sp>
      <p:sp>
        <p:nvSpPr>
          <p:cNvPr id="745474" name="Rectangle 2"/>
          <p:cNvSpPr>
            <a:spLocks noGrp="1" noChangeArrowheads="1"/>
          </p:cNvSpPr>
          <p:nvPr>
            <p:ph type="title"/>
          </p:nvPr>
        </p:nvSpPr>
        <p:spPr/>
        <p:txBody>
          <a:bodyPr/>
          <a:lstStyle/>
          <a:p>
            <a:r>
              <a:rPr lang="zh-CN" altLang="en-US"/>
              <a:t>公开密钥</a:t>
            </a:r>
            <a:r>
              <a:rPr lang="zh-CN" altLang="en-US" smtClean="0"/>
              <a:t>体制的提出</a:t>
            </a:r>
            <a:endParaRPr lang="zh-CN" altLang="en-US"/>
          </a:p>
        </p:txBody>
      </p:sp>
      <p:sp>
        <p:nvSpPr>
          <p:cNvPr id="121858"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121859" name="灯片编号占位符 5"/>
          <p:cNvSpPr>
            <a:spLocks noGrp="1"/>
          </p:cNvSpPr>
          <p:nvPr>
            <p:ph type="sldNum" sz="quarter" idx="4"/>
          </p:nvPr>
        </p:nvSpPr>
        <p:spPr/>
        <p:txBody>
          <a:bodyPr/>
          <a:lstStyle/>
          <a:p>
            <a:fld id="{74067AA2-AD5C-42D5-AA61-D0174CD2B3CA}" type="slidenum">
              <a:rPr lang="en-US" altLang="zh-CN" smtClean="0"/>
            </a:fld>
            <a:endParaRPr lang="en-US" altLang="zh-CN" smtClean="0"/>
          </a:p>
        </p:txBody>
      </p:sp>
      <p:grpSp>
        <p:nvGrpSpPr>
          <p:cNvPr id="121862" name="Group 3"/>
          <p:cNvGrpSpPr/>
          <p:nvPr/>
        </p:nvGrpSpPr>
        <p:grpSpPr bwMode="auto">
          <a:xfrm>
            <a:off x="5160963" y="116161"/>
            <a:ext cx="3697287" cy="1944687"/>
            <a:chOff x="1701" y="890"/>
            <a:chExt cx="2329" cy="1225"/>
          </a:xfrm>
        </p:grpSpPr>
        <p:sp>
          <p:nvSpPr>
            <p:cNvPr id="121863" name="Oval 4"/>
            <p:cNvSpPr>
              <a:spLocks noChangeArrowheads="1"/>
            </p:cNvSpPr>
            <p:nvPr/>
          </p:nvSpPr>
          <p:spPr bwMode="auto">
            <a:xfrm>
              <a:off x="2035" y="890"/>
              <a:ext cx="333"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4" name="Oval 5"/>
            <p:cNvSpPr>
              <a:spLocks noChangeArrowheads="1"/>
            </p:cNvSpPr>
            <p:nvPr/>
          </p:nvSpPr>
          <p:spPr bwMode="auto">
            <a:xfrm>
              <a:off x="2845" y="890"/>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5" name="Oval 6"/>
            <p:cNvSpPr>
              <a:spLocks noChangeArrowheads="1"/>
            </p:cNvSpPr>
            <p:nvPr/>
          </p:nvSpPr>
          <p:spPr bwMode="auto">
            <a:xfrm>
              <a:off x="3696" y="1026"/>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6" name="Oval 7"/>
            <p:cNvSpPr>
              <a:spLocks noChangeArrowheads="1"/>
            </p:cNvSpPr>
            <p:nvPr/>
          </p:nvSpPr>
          <p:spPr bwMode="auto">
            <a:xfrm>
              <a:off x="2368" y="1902"/>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7" name="Oval 8"/>
            <p:cNvSpPr>
              <a:spLocks noChangeArrowheads="1"/>
            </p:cNvSpPr>
            <p:nvPr/>
          </p:nvSpPr>
          <p:spPr bwMode="auto">
            <a:xfrm>
              <a:off x="1701" y="1582"/>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68" name="Line 9"/>
            <p:cNvSpPr>
              <a:spLocks noChangeShapeType="1"/>
            </p:cNvSpPr>
            <p:nvPr/>
          </p:nvSpPr>
          <p:spPr bwMode="auto">
            <a:xfrm flipH="1">
              <a:off x="1987" y="1103"/>
              <a:ext cx="953" cy="533"/>
            </a:xfrm>
            <a:prstGeom prst="line">
              <a:avLst/>
            </a:prstGeom>
            <a:noFill/>
            <a:ln w="38100">
              <a:solidFill>
                <a:schemeClr val="tx1"/>
              </a:solidFill>
              <a:round/>
            </a:ln>
          </p:spPr>
          <p:txBody>
            <a:bodyPr wrap="none" anchor="ctr"/>
            <a:lstStyle/>
            <a:p>
              <a:endParaRPr lang="zh-CN" altLang="en-US"/>
            </a:p>
          </p:txBody>
        </p:sp>
        <p:sp>
          <p:nvSpPr>
            <p:cNvPr id="121869" name="Line 10"/>
            <p:cNvSpPr>
              <a:spLocks noChangeShapeType="1"/>
            </p:cNvSpPr>
            <p:nvPr/>
          </p:nvSpPr>
          <p:spPr bwMode="auto">
            <a:xfrm>
              <a:off x="2368" y="997"/>
              <a:ext cx="477" cy="0"/>
            </a:xfrm>
            <a:prstGeom prst="line">
              <a:avLst/>
            </a:prstGeom>
            <a:noFill/>
            <a:ln w="38100">
              <a:solidFill>
                <a:schemeClr val="tx1"/>
              </a:solidFill>
              <a:round/>
            </a:ln>
          </p:spPr>
          <p:txBody>
            <a:bodyPr wrap="none" anchor="ctr"/>
            <a:lstStyle/>
            <a:p>
              <a:endParaRPr lang="zh-CN" altLang="en-US"/>
            </a:p>
          </p:txBody>
        </p:sp>
        <p:sp>
          <p:nvSpPr>
            <p:cNvPr id="121870" name="Line 11"/>
            <p:cNvSpPr>
              <a:spLocks noChangeShapeType="1"/>
            </p:cNvSpPr>
            <p:nvPr/>
          </p:nvSpPr>
          <p:spPr bwMode="auto">
            <a:xfrm>
              <a:off x="3152" y="1026"/>
              <a:ext cx="590" cy="91"/>
            </a:xfrm>
            <a:prstGeom prst="line">
              <a:avLst/>
            </a:prstGeom>
            <a:noFill/>
            <a:ln w="38100">
              <a:solidFill>
                <a:schemeClr val="tx1"/>
              </a:solidFill>
              <a:round/>
            </a:ln>
          </p:spPr>
          <p:txBody>
            <a:bodyPr wrap="none" anchor="ctr"/>
            <a:lstStyle/>
            <a:p>
              <a:endParaRPr lang="zh-CN" altLang="en-US"/>
            </a:p>
          </p:txBody>
        </p:sp>
        <p:sp>
          <p:nvSpPr>
            <p:cNvPr id="121871" name="Line 12"/>
            <p:cNvSpPr>
              <a:spLocks noChangeShapeType="1"/>
            </p:cNvSpPr>
            <p:nvPr/>
          </p:nvSpPr>
          <p:spPr bwMode="auto">
            <a:xfrm flipH="1">
              <a:off x="2699" y="2003"/>
              <a:ext cx="903" cy="21"/>
            </a:xfrm>
            <a:prstGeom prst="line">
              <a:avLst/>
            </a:prstGeom>
            <a:noFill/>
            <a:ln w="38100">
              <a:solidFill>
                <a:schemeClr val="tx1"/>
              </a:solidFill>
              <a:round/>
            </a:ln>
          </p:spPr>
          <p:txBody>
            <a:bodyPr wrap="none" anchor="ctr"/>
            <a:lstStyle/>
            <a:p>
              <a:endParaRPr lang="zh-CN" altLang="en-US"/>
            </a:p>
          </p:txBody>
        </p:sp>
        <p:sp>
          <p:nvSpPr>
            <p:cNvPr id="121872" name="Line 13"/>
            <p:cNvSpPr>
              <a:spLocks noChangeShapeType="1"/>
            </p:cNvSpPr>
            <p:nvPr/>
          </p:nvSpPr>
          <p:spPr bwMode="auto">
            <a:xfrm flipH="1" flipV="1">
              <a:off x="1987" y="1742"/>
              <a:ext cx="381" cy="213"/>
            </a:xfrm>
            <a:prstGeom prst="line">
              <a:avLst/>
            </a:prstGeom>
            <a:noFill/>
            <a:ln w="38100">
              <a:solidFill>
                <a:schemeClr val="tx1"/>
              </a:solidFill>
              <a:round/>
            </a:ln>
          </p:spPr>
          <p:txBody>
            <a:bodyPr wrap="none" anchor="ctr"/>
            <a:lstStyle/>
            <a:p>
              <a:endParaRPr lang="zh-CN" altLang="en-US"/>
            </a:p>
          </p:txBody>
        </p:sp>
        <p:sp>
          <p:nvSpPr>
            <p:cNvPr id="121873" name="Line 14"/>
            <p:cNvSpPr>
              <a:spLocks noChangeShapeType="1"/>
            </p:cNvSpPr>
            <p:nvPr/>
          </p:nvSpPr>
          <p:spPr bwMode="auto">
            <a:xfrm flipH="1">
              <a:off x="1892" y="1103"/>
              <a:ext cx="238" cy="479"/>
            </a:xfrm>
            <a:prstGeom prst="line">
              <a:avLst/>
            </a:prstGeom>
            <a:noFill/>
            <a:ln w="38100">
              <a:solidFill>
                <a:schemeClr val="tx1"/>
              </a:solidFill>
              <a:round/>
            </a:ln>
          </p:spPr>
          <p:txBody>
            <a:bodyPr wrap="none" anchor="ctr"/>
            <a:lstStyle/>
            <a:p>
              <a:endParaRPr lang="zh-CN" altLang="en-US"/>
            </a:p>
          </p:txBody>
        </p:sp>
        <p:sp>
          <p:nvSpPr>
            <p:cNvPr id="121874" name="Line 15"/>
            <p:cNvSpPr>
              <a:spLocks noChangeShapeType="1"/>
            </p:cNvSpPr>
            <p:nvPr/>
          </p:nvSpPr>
          <p:spPr bwMode="auto">
            <a:xfrm>
              <a:off x="2273" y="1103"/>
              <a:ext cx="238" cy="799"/>
            </a:xfrm>
            <a:prstGeom prst="line">
              <a:avLst/>
            </a:prstGeom>
            <a:noFill/>
            <a:ln w="38100">
              <a:solidFill>
                <a:schemeClr val="tx1"/>
              </a:solidFill>
              <a:round/>
            </a:ln>
          </p:spPr>
          <p:txBody>
            <a:bodyPr wrap="none" anchor="ctr"/>
            <a:lstStyle/>
            <a:p>
              <a:endParaRPr lang="zh-CN" altLang="en-US"/>
            </a:p>
          </p:txBody>
        </p:sp>
        <p:sp>
          <p:nvSpPr>
            <p:cNvPr id="121875" name="Line 16"/>
            <p:cNvSpPr>
              <a:spLocks noChangeShapeType="1"/>
            </p:cNvSpPr>
            <p:nvPr/>
          </p:nvSpPr>
          <p:spPr bwMode="auto">
            <a:xfrm flipV="1">
              <a:off x="2035" y="1162"/>
              <a:ext cx="1707" cy="527"/>
            </a:xfrm>
            <a:prstGeom prst="line">
              <a:avLst/>
            </a:prstGeom>
            <a:noFill/>
            <a:ln w="38100">
              <a:solidFill>
                <a:schemeClr val="tx1"/>
              </a:solidFill>
              <a:round/>
            </a:ln>
          </p:spPr>
          <p:txBody>
            <a:bodyPr wrap="none" anchor="ctr"/>
            <a:lstStyle/>
            <a:p>
              <a:endParaRPr lang="zh-CN" altLang="en-US"/>
            </a:p>
          </p:txBody>
        </p:sp>
        <p:sp>
          <p:nvSpPr>
            <p:cNvPr id="121876" name="Line 17"/>
            <p:cNvSpPr>
              <a:spLocks noChangeShapeType="1"/>
            </p:cNvSpPr>
            <p:nvPr/>
          </p:nvSpPr>
          <p:spPr bwMode="auto">
            <a:xfrm>
              <a:off x="2381" y="1071"/>
              <a:ext cx="1315" cy="817"/>
            </a:xfrm>
            <a:prstGeom prst="line">
              <a:avLst/>
            </a:prstGeom>
            <a:noFill/>
            <a:ln w="38100">
              <a:solidFill>
                <a:schemeClr val="tx1"/>
              </a:solidFill>
              <a:round/>
            </a:ln>
          </p:spPr>
          <p:txBody>
            <a:bodyPr wrap="none" anchor="ctr"/>
            <a:lstStyle/>
            <a:p>
              <a:endParaRPr lang="zh-CN" altLang="en-US"/>
            </a:p>
          </p:txBody>
        </p:sp>
        <p:sp>
          <p:nvSpPr>
            <p:cNvPr id="121877" name="Line 18"/>
            <p:cNvSpPr>
              <a:spLocks noChangeShapeType="1"/>
            </p:cNvSpPr>
            <p:nvPr/>
          </p:nvSpPr>
          <p:spPr bwMode="auto">
            <a:xfrm>
              <a:off x="2940" y="1103"/>
              <a:ext cx="756" cy="785"/>
            </a:xfrm>
            <a:prstGeom prst="line">
              <a:avLst/>
            </a:prstGeom>
            <a:noFill/>
            <a:ln w="38100">
              <a:solidFill>
                <a:schemeClr val="tx1"/>
              </a:solidFill>
              <a:round/>
            </a:ln>
          </p:spPr>
          <p:txBody>
            <a:bodyPr wrap="none" anchor="ctr"/>
            <a:lstStyle/>
            <a:p>
              <a:endParaRPr lang="zh-CN" altLang="en-US"/>
            </a:p>
          </p:txBody>
        </p:sp>
        <p:sp>
          <p:nvSpPr>
            <p:cNvPr id="121878" name="Oval 19"/>
            <p:cNvSpPr>
              <a:spLocks noChangeArrowheads="1"/>
            </p:cNvSpPr>
            <p:nvPr/>
          </p:nvSpPr>
          <p:spPr bwMode="auto">
            <a:xfrm>
              <a:off x="3606" y="1888"/>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1879" name="Line 20"/>
            <p:cNvSpPr>
              <a:spLocks noChangeShapeType="1"/>
            </p:cNvSpPr>
            <p:nvPr/>
          </p:nvSpPr>
          <p:spPr bwMode="auto">
            <a:xfrm flipV="1">
              <a:off x="2653" y="1253"/>
              <a:ext cx="1134" cy="680"/>
            </a:xfrm>
            <a:prstGeom prst="line">
              <a:avLst/>
            </a:prstGeom>
            <a:noFill/>
            <a:ln w="38100">
              <a:solidFill>
                <a:schemeClr val="tx1"/>
              </a:solidFill>
              <a:round/>
            </a:ln>
          </p:spPr>
          <p:txBody>
            <a:bodyPr wrap="none" anchor="ctr"/>
            <a:lstStyle/>
            <a:p>
              <a:endParaRPr lang="zh-CN" altLang="en-US"/>
            </a:p>
          </p:txBody>
        </p:sp>
        <p:sp>
          <p:nvSpPr>
            <p:cNvPr id="121880" name="Line 21"/>
            <p:cNvSpPr>
              <a:spLocks noChangeShapeType="1"/>
            </p:cNvSpPr>
            <p:nvPr/>
          </p:nvSpPr>
          <p:spPr bwMode="auto">
            <a:xfrm flipH="1">
              <a:off x="3787" y="1253"/>
              <a:ext cx="91" cy="635"/>
            </a:xfrm>
            <a:prstGeom prst="line">
              <a:avLst/>
            </a:prstGeom>
            <a:noFill/>
            <a:ln w="38100">
              <a:solidFill>
                <a:schemeClr val="tx1"/>
              </a:solidFill>
              <a:round/>
            </a:ln>
          </p:spPr>
          <p:txBody>
            <a:bodyPr wrap="none" anchor="ctr"/>
            <a:lstStyle/>
            <a:p>
              <a:endParaRPr lang="zh-CN" altLang="en-US"/>
            </a:p>
          </p:txBody>
        </p:sp>
        <p:sp>
          <p:nvSpPr>
            <p:cNvPr id="121881" name="Line 22"/>
            <p:cNvSpPr>
              <a:spLocks noChangeShapeType="1"/>
            </p:cNvSpPr>
            <p:nvPr/>
          </p:nvSpPr>
          <p:spPr bwMode="auto">
            <a:xfrm flipH="1">
              <a:off x="2608" y="1117"/>
              <a:ext cx="408" cy="771"/>
            </a:xfrm>
            <a:prstGeom prst="line">
              <a:avLst/>
            </a:prstGeom>
            <a:noFill/>
            <a:ln w="38100" cap="sq">
              <a:solidFill>
                <a:schemeClr val="tx1"/>
              </a:solidFill>
              <a:round/>
            </a:ln>
          </p:spPr>
          <p:txBody>
            <a:bodyPr wrap="none">
              <a:spAutoFit/>
            </a:bodyPr>
            <a:lstStyle/>
            <a:p>
              <a:endParaRPr lang="zh-CN" altLang="en-US"/>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fade">
                                      <p:cBhvr>
                                        <p:cTn id="7" dur="500"/>
                                        <p:tgtEl>
                                          <p:spTgt spid="74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5475">
                                            <p:txEl>
                                              <p:pRg st="1" end="1"/>
                                            </p:txEl>
                                          </p:spTgt>
                                        </p:tgtEl>
                                        <p:attrNameLst>
                                          <p:attrName>style.visibility</p:attrName>
                                        </p:attrNameLst>
                                      </p:cBhvr>
                                      <p:to>
                                        <p:strVal val="visible"/>
                                      </p:to>
                                    </p:set>
                                    <p:animEffect transition="in" filter="fade">
                                      <p:cBhvr>
                                        <p:cTn id="12" dur="500"/>
                                        <p:tgtEl>
                                          <p:spTgt spid="74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1862"/>
                                        </p:tgtEl>
                                        <p:attrNameLst>
                                          <p:attrName>style.visibility</p:attrName>
                                        </p:attrNameLst>
                                      </p:cBhvr>
                                      <p:to>
                                        <p:strVal val="visible"/>
                                      </p:to>
                                    </p:set>
                                    <p:anim calcmode="lin" valueType="num">
                                      <p:cBhvr additive="base">
                                        <p:cTn id="17" dur="500" fill="hold"/>
                                        <p:tgtEl>
                                          <p:spTgt spid="121862"/>
                                        </p:tgtEl>
                                        <p:attrNameLst>
                                          <p:attrName>ppt_x</p:attrName>
                                        </p:attrNameLst>
                                      </p:cBhvr>
                                      <p:tavLst>
                                        <p:tav tm="0">
                                          <p:val>
                                            <p:strVal val="#ppt_x"/>
                                          </p:val>
                                        </p:tav>
                                        <p:tav tm="100000">
                                          <p:val>
                                            <p:strVal val="#ppt_x"/>
                                          </p:val>
                                        </p:tav>
                                      </p:tavLst>
                                    </p:anim>
                                    <p:anim calcmode="lin" valueType="num">
                                      <p:cBhvr additive="base">
                                        <p:cTn id="18" dur="500" fill="hold"/>
                                        <p:tgtEl>
                                          <p:spTgt spid="121862"/>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45475">
                                            <p:txEl>
                                              <p:pRg st="2" end="2"/>
                                            </p:txEl>
                                          </p:spTgt>
                                        </p:tgtEl>
                                        <p:attrNameLst>
                                          <p:attrName>style.visibility</p:attrName>
                                        </p:attrNameLst>
                                      </p:cBhvr>
                                      <p:to>
                                        <p:strVal val="visible"/>
                                      </p:to>
                                    </p:set>
                                    <p:animEffect transition="in" filter="fade">
                                      <p:cBhvr>
                                        <p:cTn id="21" dur="500"/>
                                        <p:tgtEl>
                                          <p:spTgt spid="745475">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5475">
                                            <p:txEl>
                                              <p:pRg st="3" end="3"/>
                                            </p:txEl>
                                          </p:spTgt>
                                        </p:tgtEl>
                                        <p:attrNameLst>
                                          <p:attrName>style.visibility</p:attrName>
                                        </p:attrNameLst>
                                      </p:cBhvr>
                                      <p:to>
                                        <p:strVal val="visible"/>
                                      </p:to>
                                    </p:set>
                                    <p:animEffect transition="in" filter="fade">
                                      <p:cBhvr>
                                        <p:cTn id="24" dur="500"/>
                                        <p:tgtEl>
                                          <p:spTgt spid="7454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5475">
                                            <p:txEl>
                                              <p:pRg st="4" end="4"/>
                                            </p:txEl>
                                          </p:spTgt>
                                        </p:tgtEl>
                                        <p:attrNameLst>
                                          <p:attrName>style.visibility</p:attrName>
                                        </p:attrNameLst>
                                      </p:cBhvr>
                                      <p:to>
                                        <p:strVal val="visible"/>
                                      </p:to>
                                    </p:set>
                                    <p:animEffect transition="in" filter="fade">
                                      <p:cBhvr>
                                        <p:cTn id="27" dur="500"/>
                                        <p:tgtEl>
                                          <p:spTgt spid="74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5475">
                                            <p:txEl>
                                              <p:pRg st="5" end="5"/>
                                            </p:txEl>
                                          </p:spTgt>
                                        </p:tgtEl>
                                        <p:attrNameLst>
                                          <p:attrName>style.visibility</p:attrName>
                                        </p:attrNameLst>
                                      </p:cBhvr>
                                      <p:to>
                                        <p:strVal val="visible"/>
                                      </p:to>
                                    </p:set>
                                    <p:animEffect transition="in" filter="fade">
                                      <p:cBhvr>
                                        <p:cTn id="32" dur="500"/>
                                        <p:tgtEl>
                                          <p:spTgt spid="7454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45475">
                                            <p:txEl>
                                              <p:pRg st="6" end="6"/>
                                            </p:txEl>
                                          </p:spTgt>
                                        </p:tgtEl>
                                        <p:attrNameLst>
                                          <p:attrName>style.visibility</p:attrName>
                                        </p:attrNameLst>
                                      </p:cBhvr>
                                      <p:to>
                                        <p:strVal val="visible"/>
                                      </p:to>
                                    </p:set>
                                    <p:animEffect transition="in" filter="fade">
                                      <p:cBhvr>
                                        <p:cTn id="37" dur="500"/>
                                        <p:tgtEl>
                                          <p:spTgt spid="74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ChangeArrowheads="1"/>
          </p:cNvSpPr>
          <p:nvPr/>
        </p:nvSpPr>
        <p:spPr bwMode="auto">
          <a:xfrm>
            <a:off x="762000" y="1371600"/>
            <a:ext cx="4872038" cy="550863"/>
          </a:xfrm>
          <a:prstGeom prst="rect">
            <a:avLst/>
          </a:prstGeom>
          <a:noFill/>
          <a:ln w="12700" cap="sq">
            <a:noFill/>
            <a:miter lim="800000"/>
            <a:headEnd type="none" w="sm" len="sm"/>
            <a:tailEnd type="none" w="sm" len="sm"/>
          </a:ln>
          <a:effectLst/>
        </p:spPr>
        <p:txBody>
          <a:bodyPr anchor="ctr"/>
          <a:lstStyle/>
          <a:p>
            <a:pPr eaLnBrk="0" hangingPunct="0">
              <a:defRPr/>
            </a:pPr>
            <a:endParaRPr lang="zh-CN" altLang="en-US" sz="2800" b="1">
              <a:solidFill>
                <a:srgbClr val="000000"/>
              </a:solidFill>
              <a:effectLst>
                <a:outerShdw blurRad="38100" dist="38100" dir="2700000" algn="tl">
                  <a:srgbClr val="C0C0C0"/>
                </a:outerShdw>
              </a:effectLst>
              <a:latin typeface="黑体" pitchFamily="49" charset="-122"/>
              <a:ea typeface="黑体" pitchFamily="49" charset="-122"/>
            </a:endParaRPr>
          </a:p>
        </p:txBody>
      </p:sp>
      <p:sp>
        <p:nvSpPr>
          <p:cNvPr id="6" name="内容占位符 5"/>
          <p:cNvSpPr>
            <a:spLocks noGrp="1"/>
          </p:cNvSpPr>
          <p:nvPr>
            <p:ph idx="1"/>
          </p:nvPr>
        </p:nvSpPr>
        <p:spPr/>
        <p:txBody>
          <a:bodyPr/>
          <a:lstStyle/>
          <a:p>
            <a:r>
              <a:rPr lang="en-US" altLang="zh-CN" smtClean="0">
                <a:latin typeface="Times New Roman" panose="02020603050405020304" pitchFamily="18" charset="0"/>
              </a:rPr>
              <a:t>1976 Stanford</a:t>
            </a:r>
            <a:r>
              <a:rPr lang="zh-CN" altLang="en-US" smtClean="0">
                <a:latin typeface="Times New Roman" panose="02020603050405020304" pitchFamily="18" charset="0"/>
              </a:rPr>
              <a:t>大学</a:t>
            </a:r>
            <a:r>
              <a:rPr lang="en-US" altLang="zh-CN" smtClean="0">
                <a:latin typeface="Times New Roman" panose="02020603050405020304" pitchFamily="18" charset="0"/>
              </a:rPr>
              <a:t>Diffie</a:t>
            </a:r>
            <a:r>
              <a:rPr lang="zh-CN" altLang="en-US" smtClean="0">
                <a:latin typeface="Times New Roman" panose="02020603050405020304" pitchFamily="18" charset="0"/>
              </a:rPr>
              <a:t>和</a:t>
            </a:r>
            <a:r>
              <a:rPr lang="en-US" altLang="zh-CN" smtClean="0">
                <a:latin typeface="Times New Roman" panose="02020603050405020304" pitchFamily="18" charset="0"/>
              </a:rPr>
              <a:t>Hellman</a:t>
            </a:r>
            <a:r>
              <a:rPr lang="zh-CN" altLang="en-US" smtClean="0">
                <a:latin typeface="Times New Roman" panose="02020603050405020304" pitchFamily="18" charset="0"/>
              </a:rPr>
              <a:t>在“密码学发展新动向”一文中首次提出公开密钥密码体制思想。</a:t>
            </a:r>
            <a:endParaRPr lang="zh-CN" altLang="en-US" smtClean="0">
              <a:latin typeface="Times New Roman" panose="02020603050405020304" pitchFamily="18" charset="0"/>
            </a:endParaRPr>
          </a:p>
          <a:p>
            <a:r>
              <a:rPr lang="zh-CN" altLang="en-US" smtClean="0">
                <a:latin typeface="Times New Roman" panose="02020603050405020304" pitchFamily="18" charset="0"/>
              </a:rPr>
              <a:t>解决：</a:t>
            </a:r>
            <a:endParaRPr lang="en-US" altLang="zh-CN" smtClean="0">
              <a:latin typeface="Times New Roman" panose="02020603050405020304" pitchFamily="18" charset="0"/>
            </a:endParaRPr>
          </a:p>
          <a:p>
            <a:pPr lvl="1"/>
            <a:r>
              <a:rPr lang="zh-CN" altLang="en-US" smtClean="0">
                <a:latin typeface="Times New Roman" panose="02020603050405020304" pitchFamily="18" charset="0"/>
              </a:rPr>
              <a:t>加密</a:t>
            </a:r>
            <a:endParaRPr lang="en-US" altLang="zh-CN" smtClean="0">
              <a:latin typeface="Times New Roman" panose="02020603050405020304" pitchFamily="18" charset="0"/>
            </a:endParaRPr>
          </a:p>
          <a:p>
            <a:pPr lvl="1"/>
            <a:r>
              <a:rPr lang="zh-CN" altLang="en-US" smtClean="0">
                <a:latin typeface="Times New Roman" panose="02020603050405020304" pitchFamily="18" charset="0"/>
              </a:rPr>
              <a:t>密钥分配</a:t>
            </a:r>
            <a:endParaRPr lang="en-US" altLang="zh-CN" smtClean="0">
              <a:latin typeface="Times New Roman" panose="02020603050405020304" pitchFamily="18" charset="0"/>
            </a:endParaRPr>
          </a:p>
          <a:p>
            <a:pPr lvl="1"/>
            <a:r>
              <a:rPr lang="zh-CN" altLang="en-US" smtClean="0">
                <a:latin typeface="Times New Roman" panose="02020603050405020304" pitchFamily="18" charset="0"/>
              </a:rPr>
              <a:t>数字签名</a:t>
            </a:r>
            <a:endParaRPr lang="zh-CN" altLang="en-US" smtClean="0">
              <a:latin typeface="Times New Roman" panose="02020603050405020304" pitchFamily="18" charset="0"/>
            </a:endParaRPr>
          </a:p>
          <a:p>
            <a:endParaRPr lang="zh-CN" altLang="en-US">
              <a:latin typeface="Times New Roman" panose="02020603050405020304" pitchFamily="18" charset="0"/>
            </a:endParaRPr>
          </a:p>
        </p:txBody>
      </p:sp>
      <p:sp>
        <p:nvSpPr>
          <p:cNvPr id="3" name="标题 2"/>
          <p:cNvSpPr>
            <a:spLocks noGrp="1"/>
          </p:cNvSpPr>
          <p:nvPr>
            <p:ph type="title"/>
          </p:nvPr>
        </p:nvSpPr>
        <p:spPr/>
        <p:txBody>
          <a:bodyPr/>
          <a:lstStyle/>
          <a:p>
            <a:r>
              <a:rPr lang="zh-CN" altLang="en-US" smtClean="0"/>
              <a:t>公开密钥密码体制的提出</a:t>
            </a:r>
            <a:endParaRPr lang="zh-CN" altLang="en-US"/>
          </a:p>
        </p:txBody>
      </p:sp>
    </p:spTree>
  </p:cSld>
  <p:clrMapOvr>
    <a:masterClrMapping/>
  </p:clrMapOvr>
  <p:transition spd="slow">
    <p:pull/>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zh-CN" altLang="en-US" smtClean="0"/>
              <a:t>公开密码体制思想</a:t>
            </a:r>
            <a:endParaRPr lang="zh-CN" altLang="en-US"/>
          </a:p>
        </p:txBody>
      </p:sp>
      <p:sp>
        <p:nvSpPr>
          <p:cNvPr id="123906"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fld>
            <a:endParaRPr lang="en-US" altLang="zh-CN" smtClean="0"/>
          </a:p>
        </p:txBody>
      </p:sp>
      <p:grpSp>
        <p:nvGrpSpPr>
          <p:cNvPr id="10" name="Group 3"/>
          <p:cNvGrpSpPr/>
          <p:nvPr/>
        </p:nvGrpSpPr>
        <p:grpSpPr bwMode="auto">
          <a:xfrm>
            <a:off x="513804" y="1556792"/>
            <a:ext cx="3697287" cy="1944687"/>
            <a:chOff x="1701" y="890"/>
            <a:chExt cx="2329" cy="1225"/>
          </a:xfrm>
        </p:grpSpPr>
        <p:sp>
          <p:nvSpPr>
            <p:cNvPr id="11" name="Oval 4"/>
            <p:cNvSpPr>
              <a:spLocks noChangeArrowheads="1"/>
            </p:cNvSpPr>
            <p:nvPr/>
          </p:nvSpPr>
          <p:spPr bwMode="auto">
            <a:xfrm>
              <a:off x="2035" y="890"/>
              <a:ext cx="333" cy="213"/>
            </a:xfrm>
            <a:prstGeom prst="ellipse">
              <a:avLst/>
            </a:prstGeom>
            <a:solidFill>
              <a:srgbClr val="00FFCC"/>
            </a:solidFill>
            <a:ln w="38100">
              <a:solidFill>
                <a:schemeClr val="tx1"/>
              </a:solidFill>
              <a:round/>
            </a:ln>
          </p:spPr>
          <p:txBody>
            <a:bodyPr wrap="none" anchor="ctr"/>
            <a:lstStyle/>
            <a:p>
              <a:endParaRPr lang="zh-CN" altLang="en-US"/>
            </a:p>
          </p:txBody>
        </p:sp>
        <p:sp>
          <p:nvSpPr>
            <p:cNvPr id="12" name="Oval 5"/>
            <p:cNvSpPr>
              <a:spLocks noChangeArrowheads="1"/>
            </p:cNvSpPr>
            <p:nvPr/>
          </p:nvSpPr>
          <p:spPr bwMode="auto">
            <a:xfrm>
              <a:off x="2845" y="890"/>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3" name="Oval 6"/>
            <p:cNvSpPr>
              <a:spLocks noChangeArrowheads="1"/>
            </p:cNvSpPr>
            <p:nvPr/>
          </p:nvSpPr>
          <p:spPr bwMode="auto">
            <a:xfrm>
              <a:off x="3696" y="1026"/>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4" name="Oval 7"/>
            <p:cNvSpPr>
              <a:spLocks noChangeArrowheads="1"/>
            </p:cNvSpPr>
            <p:nvPr/>
          </p:nvSpPr>
          <p:spPr bwMode="auto">
            <a:xfrm>
              <a:off x="2368" y="1902"/>
              <a:ext cx="334" cy="213"/>
            </a:xfrm>
            <a:prstGeom prst="ellipse">
              <a:avLst/>
            </a:prstGeom>
            <a:solidFill>
              <a:srgbClr val="00FFCC"/>
            </a:solidFill>
            <a:ln w="38100">
              <a:solidFill>
                <a:schemeClr val="tx1"/>
              </a:solidFill>
              <a:round/>
            </a:ln>
          </p:spPr>
          <p:txBody>
            <a:bodyPr wrap="none" anchor="ctr"/>
            <a:lstStyle/>
            <a:p>
              <a:r>
                <a:rPr lang="en-US" altLang="zh-CN" b="1" smtClean="0">
                  <a:solidFill>
                    <a:schemeClr val="tx1"/>
                  </a:solidFill>
                </a:rPr>
                <a:t>C</a:t>
              </a:r>
              <a:endParaRPr lang="zh-CN" altLang="en-US" b="1">
                <a:solidFill>
                  <a:schemeClr val="tx1"/>
                </a:solidFill>
              </a:endParaRPr>
            </a:p>
          </p:txBody>
        </p:sp>
        <p:sp>
          <p:nvSpPr>
            <p:cNvPr id="15" name="Oval 8"/>
            <p:cNvSpPr>
              <a:spLocks noChangeArrowheads="1"/>
            </p:cNvSpPr>
            <p:nvPr/>
          </p:nvSpPr>
          <p:spPr bwMode="auto">
            <a:xfrm>
              <a:off x="1701" y="1582"/>
              <a:ext cx="334" cy="213"/>
            </a:xfrm>
            <a:prstGeom prst="ellipse">
              <a:avLst/>
            </a:prstGeom>
            <a:solidFill>
              <a:srgbClr val="00FFCC"/>
            </a:solidFill>
            <a:ln w="38100">
              <a:solidFill>
                <a:schemeClr val="tx1"/>
              </a:solidFill>
              <a:round/>
            </a:ln>
          </p:spPr>
          <p:txBody>
            <a:bodyPr wrap="none" anchor="ctr"/>
            <a:lstStyle/>
            <a:p>
              <a:endParaRPr lang="zh-CN" altLang="en-US"/>
            </a:p>
          </p:txBody>
        </p:sp>
        <p:sp>
          <p:nvSpPr>
            <p:cNvPr id="16" name="Line 9"/>
            <p:cNvSpPr>
              <a:spLocks noChangeShapeType="1"/>
            </p:cNvSpPr>
            <p:nvPr/>
          </p:nvSpPr>
          <p:spPr bwMode="auto">
            <a:xfrm flipH="1">
              <a:off x="1987" y="1103"/>
              <a:ext cx="953" cy="533"/>
            </a:xfrm>
            <a:prstGeom prst="line">
              <a:avLst/>
            </a:prstGeom>
            <a:noFill/>
            <a:ln w="38100">
              <a:solidFill>
                <a:schemeClr val="tx1"/>
              </a:solidFill>
              <a:round/>
            </a:ln>
          </p:spPr>
          <p:txBody>
            <a:bodyPr wrap="none" anchor="ctr"/>
            <a:lstStyle/>
            <a:p>
              <a:endParaRPr lang="zh-CN" altLang="en-US"/>
            </a:p>
          </p:txBody>
        </p:sp>
        <p:sp>
          <p:nvSpPr>
            <p:cNvPr id="17" name="Line 10"/>
            <p:cNvSpPr>
              <a:spLocks noChangeShapeType="1"/>
            </p:cNvSpPr>
            <p:nvPr/>
          </p:nvSpPr>
          <p:spPr bwMode="auto">
            <a:xfrm>
              <a:off x="2368" y="997"/>
              <a:ext cx="477" cy="0"/>
            </a:xfrm>
            <a:prstGeom prst="line">
              <a:avLst/>
            </a:prstGeom>
            <a:noFill/>
            <a:ln w="38100">
              <a:solidFill>
                <a:schemeClr val="tx1"/>
              </a:solidFill>
              <a:round/>
            </a:ln>
          </p:spPr>
          <p:txBody>
            <a:bodyPr wrap="none" anchor="ctr"/>
            <a:lstStyle/>
            <a:p>
              <a:endParaRPr lang="zh-CN" altLang="en-US"/>
            </a:p>
          </p:txBody>
        </p:sp>
        <p:sp>
          <p:nvSpPr>
            <p:cNvPr id="18" name="Line 11"/>
            <p:cNvSpPr>
              <a:spLocks noChangeShapeType="1"/>
            </p:cNvSpPr>
            <p:nvPr/>
          </p:nvSpPr>
          <p:spPr bwMode="auto">
            <a:xfrm>
              <a:off x="3152" y="1026"/>
              <a:ext cx="590" cy="91"/>
            </a:xfrm>
            <a:prstGeom prst="line">
              <a:avLst/>
            </a:prstGeom>
            <a:noFill/>
            <a:ln w="38100">
              <a:solidFill>
                <a:schemeClr val="tx1"/>
              </a:solidFill>
              <a:round/>
            </a:ln>
          </p:spPr>
          <p:txBody>
            <a:bodyPr wrap="none" anchor="ctr"/>
            <a:lstStyle/>
            <a:p>
              <a:endParaRPr lang="zh-CN" altLang="en-US"/>
            </a:p>
          </p:txBody>
        </p:sp>
        <p:sp>
          <p:nvSpPr>
            <p:cNvPr id="19" name="Line 12"/>
            <p:cNvSpPr>
              <a:spLocks noChangeShapeType="1"/>
            </p:cNvSpPr>
            <p:nvPr/>
          </p:nvSpPr>
          <p:spPr bwMode="auto">
            <a:xfrm flipH="1">
              <a:off x="2699" y="2003"/>
              <a:ext cx="903" cy="21"/>
            </a:xfrm>
            <a:prstGeom prst="line">
              <a:avLst/>
            </a:prstGeom>
            <a:noFill/>
            <a:ln w="38100">
              <a:solidFill>
                <a:schemeClr val="tx1"/>
              </a:solidFill>
              <a:round/>
            </a:ln>
          </p:spPr>
          <p:txBody>
            <a:bodyPr wrap="none" anchor="ctr"/>
            <a:lstStyle/>
            <a:p>
              <a:endParaRPr lang="zh-CN" altLang="en-US"/>
            </a:p>
          </p:txBody>
        </p:sp>
        <p:sp>
          <p:nvSpPr>
            <p:cNvPr id="20" name="Line 13"/>
            <p:cNvSpPr>
              <a:spLocks noChangeShapeType="1"/>
            </p:cNvSpPr>
            <p:nvPr/>
          </p:nvSpPr>
          <p:spPr bwMode="auto">
            <a:xfrm flipH="1" flipV="1">
              <a:off x="1987" y="1742"/>
              <a:ext cx="381" cy="213"/>
            </a:xfrm>
            <a:prstGeom prst="line">
              <a:avLst/>
            </a:prstGeom>
            <a:noFill/>
            <a:ln w="38100">
              <a:solidFill>
                <a:schemeClr val="tx1"/>
              </a:solidFill>
              <a:round/>
            </a:ln>
          </p:spPr>
          <p:txBody>
            <a:bodyPr wrap="none" anchor="ctr"/>
            <a:lstStyle/>
            <a:p>
              <a:endParaRPr lang="zh-CN" altLang="en-US"/>
            </a:p>
          </p:txBody>
        </p:sp>
        <p:sp>
          <p:nvSpPr>
            <p:cNvPr id="21" name="Line 14"/>
            <p:cNvSpPr>
              <a:spLocks noChangeShapeType="1"/>
            </p:cNvSpPr>
            <p:nvPr/>
          </p:nvSpPr>
          <p:spPr bwMode="auto">
            <a:xfrm flipH="1">
              <a:off x="1892" y="1103"/>
              <a:ext cx="238" cy="479"/>
            </a:xfrm>
            <a:prstGeom prst="line">
              <a:avLst/>
            </a:prstGeom>
            <a:noFill/>
            <a:ln w="38100">
              <a:solidFill>
                <a:schemeClr val="tx1"/>
              </a:solidFill>
              <a:round/>
            </a:ln>
          </p:spPr>
          <p:txBody>
            <a:bodyPr wrap="none" anchor="ctr"/>
            <a:lstStyle/>
            <a:p>
              <a:endParaRPr lang="zh-CN" altLang="en-US"/>
            </a:p>
          </p:txBody>
        </p:sp>
        <p:sp>
          <p:nvSpPr>
            <p:cNvPr id="22" name="Line 15"/>
            <p:cNvSpPr>
              <a:spLocks noChangeShapeType="1"/>
            </p:cNvSpPr>
            <p:nvPr/>
          </p:nvSpPr>
          <p:spPr bwMode="auto">
            <a:xfrm>
              <a:off x="2273" y="1103"/>
              <a:ext cx="238" cy="799"/>
            </a:xfrm>
            <a:prstGeom prst="line">
              <a:avLst/>
            </a:prstGeom>
            <a:noFill/>
            <a:ln w="38100">
              <a:solidFill>
                <a:schemeClr val="tx1"/>
              </a:solidFill>
              <a:round/>
            </a:ln>
          </p:spPr>
          <p:txBody>
            <a:bodyPr wrap="none" anchor="ctr"/>
            <a:lstStyle/>
            <a:p>
              <a:endParaRPr lang="zh-CN" altLang="en-US"/>
            </a:p>
          </p:txBody>
        </p:sp>
        <p:sp>
          <p:nvSpPr>
            <p:cNvPr id="23" name="Line 16"/>
            <p:cNvSpPr>
              <a:spLocks noChangeShapeType="1"/>
            </p:cNvSpPr>
            <p:nvPr/>
          </p:nvSpPr>
          <p:spPr bwMode="auto">
            <a:xfrm flipV="1">
              <a:off x="2035" y="1162"/>
              <a:ext cx="1707" cy="527"/>
            </a:xfrm>
            <a:prstGeom prst="line">
              <a:avLst/>
            </a:prstGeom>
            <a:noFill/>
            <a:ln w="38100">
              <a:solidFill>
                <a:schemeClr val="tx1"/>
              </a:solidFill>
              <a:round/>
            </a:ln>
          </p:spPr>
          <p:txBody>
            <a:bodyPr wrap="none" anchor="ctr"/>
            <a:lstStyle/>
            <a:p>
              <a:endParaRPr lang="zh-CN" altLang="en-US"/>
            </a:p>
          </p:txBody>
        </p:sp>
        <p:sp>
          <p:nvSpPr>
            <p:cNvPr id="24" name="Line 17"/>
            <p:cNvSpPr>
              <a:spLocks noChangeShapeType="1"/>
            </p:cNvSpPr>
            <p:nvPr/>
          </p:nvSpPr>
          <p:spPr bwMode="auto">
            <a:xfrm>
              <a:off x="2381" y="1071"/>
              <a:ext cx="1315" cy="817"/>
            </a:xfrm>
            <a:prstGeom prst="line">
              <a:avLst/>
            </a:prstGeom>
            <a:noFill/>
            <a:ln w="38100">
              <a:solidFill>
                <a:schemeClr val="tx1"/>
              </a:solidFill>
              <a:round/>
            </a:ln>
          </p:spPr>
          <p:txBody>
            <a:bodyPr wrap="none" anchor="ctr"/>
            <a:lstStyle/>
            <a:p>
              <a:endParaRPr lang="zh-CN" altLang="en-US"/>
            </a:p>
          </p:txBody>
        </p:sp>
        <p:sp>
          <p:nvSpPr>
            <p:cNvPr id="25" name="Line 18"/>
            <p:cNvSpPr>
              <a:spLocks noChangeShapeType="1"/>
            </p:cNvSpPr>
            <p:nvPr/>
          </p:nvSpPr>
          <p:spPr bwMode="auto">
            <a:xfrm>
              <a:off x="2940" y="1103"/>
              <a:ext cx="756" cy="785"/>
            </a:xfrm>
            <a:prstGeom prst="line">
              <a:avLst/>
            </a:prstGeom>
            <a:noFill/>
            <a:ln w="38100">
              <a:solidFill>
                <a:schemeClr val="tx1"/>
              </a:solidFill>
              <a:round/>
            </a:ln>
          </p:spPr>
          <p:txBody>
            <a:bodyPr wrap="none" anchor="ctr"/>
            <a:lstStyle/>
            <a:p>
              <a:endParaRPr lang="zh-CN" altLang="en-US"/>
            </a:p>
          </p:txBody>
        </p:sp>
        <p:sp>
          <p:nvSpPr>
            <p:cNvPr id="26" name="Oval 19"/>
            <p:cNvSpPr>
              <a:spLocks noChangeArrowheads="1"/>
            </p:cNvSpPr>
            <p:nvPr/>
          </p:nvSpPr>
          <p:spPr bwMode="auto">
            <a:xfrm>
              <a:off x="3606" y="1888"/>
              <a:ext cx="334" cy="213"/>
            </a:xfrm>
            <a:prstGeom prst="ellipse">
              <a:avLst/>
            </a:prstGeom>
            <a:solidFill>
              <a:srgbClr val="00FFCC"/>
            </a:solidFill>
            <a:ln w="38100">
              <a:solidFill>
                <a:schemeClr val="tx1"/>
              </a:solidFill>
              <a:round/>
            </a:ln>
          </p:spPr>
          <p:txBody>
            <a:bodyPr wrap="none" anchor="ctr"/>
            <a:lstStyle/>
            <a:p>
              <a:r>
                <a:rPr lang="en-US" altLang="zh-CN" b="1" smtClean="0">
                  <a:solidFill>
                    <a:schemeClr val="tx1"/>
                  </a:solidFill>
                </a:rPr>
                <a:t>B</a:t>
              </a:r>
              <a:endParaRPr lang="zh-CN" altLang="en-US" b="1">
                <a:solidFill>
                  <a:schemeClr val="tx1"/>
                </a:solidFill>
              </a:endParaRPr>
            </a:p>
          </p:txBody>
        </p:sp>
        <p:sp>
          <p:nvSpPr>
            <p:cNvPr id="27" name="Line 20"/>
            <p:cNvSpPr>
              <a:spLocks noChangeShapeType="1"/>
            </p:cNvSpPr>
            <p:nvPr/>
          </p:nvSpPr>
          <p:spPr bwMode="auto">
            <a:xfrm flipV="1">
              <a:off x="2653" y="1253"/>
              <a:ext cx="1134" cy="680"/>
            </a:xfrm>
            <a:prstGeom prst="line">
              <a:avLst/>
            </a:prstGeom>
            <a:noFill/>
            <a:ln w="38100">
              <a:solidFill>
                <a:schemeClr val="tx1"/>
              </a:solidFill>
              <a:round/>
            </a:ln>
          </p:spPr>
          <p:txBody>
            <a:bodyPr wrap="none" anchor="ctr"/>
            <a:lstStyle/>
            <a:p>
              <a:endParaRPr lang="zh-CN" altLang="en-US"/>
            </a:p>
          </p:txBody>
        </p:sp>
        <p:sp>
          <p:nvSpPr>
            <p:cNvPr id="28" name="Line 21"/>
            <p:cNvSpPr>
              <a:spLocks noChangeShapeType="1"/>
            </p:cNvSpPr>
            <p:nvPr/>
          </p:nvSpPr>
          <p:spPr bwMode="auto">
            <a:xfrm flipH="1">
              <a:off x="3787" y="1253"/>
              <a:ext cx="91" cy="635"/>
            </a:xfrm>
            <a:prstGeom prst="line">
              <a:avLst/>
            </a:prstGeom>
            <a:noFill/>
            <a:ln w="38100">
              <a:solidFill>
                <a:schemeClr val="tx1"/>
              </a:solidFill>
              <a:round/>
            </a:ln>
          </p:spPr>
          <p:txBody>
            <a:bodyPr wrap="none" anchor="ctr"/>
            <a:lstStyle/>
            <a:p>
              <a:endParaRPr lang="zh-CN" altLang="en-US"/>
            </a:p>
          </p:txBody>
        </p:sp>
        <p:sp>
          <p:nvSpPr>
            <p:cNvPr id="29" name="Line 22"/>
            <p:cNvSpPr>
              <a:spLocks noChangeShapeType="1"/>
            </p:cNvSpPr>
            <p:nvPr/>
          </p:nvSpPr>
          <p:spPr bwMode="auto">
            <a:xfrm flipH="1">
              <a:off x="2608" y="1117"/>
              <a:ext cx="408" cy="771"/>
            </a:xfrm>
            <a:prstGeom prst="line">
              <a:avLst/>
            </a:prstGeom>
            <a:noFill/>
            <a:ln w="38100" cap="sq">
              <a:solidFill>
                <a:schemeClr val="tx1"/>
              </a:solidFill>
              <a:round/>
            </a:ln>
          </p:spPr>
          <p:txBody>
            <a:bodyPr wrap="none">
              <a:spAutoFit/>
            </a:bodyPr>
            <a:lstStyle/>
            <a:p>
              <a:endParaRPr lang="zh-CN" altLang="en-US"/>
            </a:p>
          </p:txBody>
        </p:sp>
      </p:grpSp>
      <p:grpSp>
        <p:nvGrpSpPr>
          <p:cNvPr id="9" name="组合 8"/>
          <p:cNvGrpSpPr/>
          <p:nvPr/>
        </p:nvGrpSpPr>
        <p:grpSpPr>
          <a:xfrm>
            <a:off x="4522537" y="3933056"/>
            <a:ext cx="3697287" cy="1944687"/>
            <a:chOff x="370929" y="4149080"/>
            <a:chExt cx="3697287" cy="1944687"/>
          </a:xfrm>
        </p:grpSpPr>
        <p:sp>
          <p:nvSpPr>
            <p:cNvPr id="31" name="Oval 4"/>
            <p:cNvSpPr>
              <a:spLocks noChangeArrowheads="1"/>
            </p:cNvSpPr>
            <p:nvPr/>
          </p:nvSpPr>
          <p:spPr bwMode="auto">
            <a:xfrm>
              <a:off x="901154" y="4149080"/>
              <a:ext cx="528637" cy="338137"/>
            </a:xfrm>
            <a:prstGeom prst="ellipse">
              <a:avLst/>
            </a:prstGeom>
            <a:solidFill>
              <a:srgbClr val="00FFCC"/>
            </a:solidFill>
            <a:ln w="38100">
              <a:solidFill>
                <a:schemeClr val="tx1"/>
              </a:solidFill>
              <a:round/>
            </a:ln>
          </p:spPr>
          <p:txBody>
            <a:bodyPr wrap="none" anchor="ctr"/>
            <a:lstStyle/>
            <a:p>
              <a:r>
                <a:rPr lang="en-US" altLang="zh-CN" b="1" smtClean="0">
                  <a:solidFill>
                    <a:schemeClr val="tx1"/>
                  </a:solidFill>
                </a:rPr>
                <a:t>A</a:t>
              </a:r>
              <a:endParaRPr lang="zh-CN" altLang="en-US" b="1">
                <a:solidFill>
                  <a:schemeClr val="tx1"/>
                </a:solidFill>
              </a:endParaRPr>
            </a:p>
          </p:txBody>
        </p:sp>
        <p:sp>
          <p:nvSpPr>
            <p:cNvPr id="32" name="Oval 5"/>
            <p:cNvSpPr>
              <a:spLocks noChangeArrowheads="1"/>
            </p:cNvSpPr>
            <p:nvPr/>
          </p:nvSpPr>
          <p:spPr bwMode="auto">
            <a:xfrm>
              <a:off x="2187029" y="4149080"/>
              <a:ext cx="530225" cy="338137"/>
            </a:xfrm>
            <a:prstGeom prst="ellipse">
              <a:avLst/>
            </a:prstGeom>
            <a:solidFill>
              <a:srgbClr val="00FFCC"/>
            </a:solidFill>
            <a:ln w="38100">
              <a:solidFill>
                <a:schemeClr val="tx1"/>
              </a:solidFill>
              <a:round/>
            </a:ln>
          </p:spPr>
          <p:txBody>
            <a:bodyPr wrap="none" anchor="ctr"/>
            <a:lstStyle/>
            <a:p>
              <a:endParaRPr lang="zh-CN" altLang="en-US"/>
            </a:p>
          </p:txBody>
        </p:sp>
        <p:sp>
          <p:nvSpPr>
            <p:cNvPr id="33" name="Oval 6"/>
            <p:cNvSpPr>
              <a:spLocks noChangeArrowheads="1"/>
            </p:cNvSpPr>
            <p:nvPr/>
          </p:nvSpPr>
          <p:spPr bwMode="auto">
            <a:xfrm>
              <a:off x="3537991" y="4364980"/>
              <a:ext cx="530225" cy="338137"/>
            </a:xfrm>
            <a:prstGeom prst="ellipse">
              <a:avLst/>
            </a:prstGeom>
            <a:solidFill>
              <a:srgbClr val="00FFCC"/>
            </a:solidFill>
            <a:ln w="38100">
              <a:solidFill>
                <a:schemeClr val="tx1"/>
              </a:solidFill>
              <a:round/>
            </a:ln>
          </p:spPr>
          <p:txBody>
            <a:bodyPr wrap="none" anchor="ctr"/>
            <a:lstStyle/>
            <a:p>
              <a:endParaRPr lang="zh-CN" altLang="en-US"/>
            </a:p>
          </p:txBody>
        </p:sp>
        <p:sp>
          <p:nvSpPr>
            <p:cNvPr id="34" name="Oval 7"/>
            <p:cNvSpPr>
              <a:spLocks noChangeArrowheads="1"/>
            </p:cNvSpPr>
            <p:nvPr/>
          </p:nvSpPr>
          <p:spPr bwMode="auto">
            <a:xfrm>
              <a:off x="1429791" y="5755630"/>
              <a:ext cx="530225" cy="338137"/>
            </a:xfrm>
            <a:prstGeom prst="ellipse">
              <a:avLst/>
            </a:prstGeom>
            <a:solidFill>
              <a:srgbClr val="00FFCC"/>
            </a:solidFill>
            <a:ln w="38100">
              <a:solidFill>
                <a:schemeClr val="tx1"/>
              </a:solidFill>
              <a:round/>
            </a:ln>
          </p:spPr>
          <p:txBody>
            <a:bodyPr wrap="none" anchor="ctr"/>
            <a:lstStyle/>
            <a:p>
              <a:r>
                <a:rPr lang="en-US" altLang="zh-CN" b="1" smtClean="0">
                  <a:solidFill>
                    <a:schemeClr val="tx1"/>
                  </a:solidFill>
                </a:rPr>
                <a:t>C</a:t>
              </a:r>
              <a:endParaRPr lang="zh-CN" altLang="en-US" b="1">
                <a:solidFill>
                  <a:schemeClr val="tx1"/>
                </a:solidFill>
              </a:endParaRPr>
            </a:p>
          </p:txBody>
        </p:sp>
        <p:sp>
          <p:nvSpPr>
            <p:cNvPr id="35" name="Oval 8"/>
            <p:cNvSpPr>
              <a:spLocks noChangeArrowheads="1"/>
            </p:cNvSpPr>
            <p:nvPr/>
          </p:nvSpPr>
          <p:spPr bwMode="auto">
            <a:xfrm>
              <a:off x="370929" y="5247630"/>
              <a:ext cx="530225" cy="338137"/>
            </a:xfrm>
            <a:prstGeom prst="ellipse">
              <a:avLst/>
            </a:prstGeom>
            <a:solidFill>
              <a:srgbClr val="00FFCC"/>
            </a:solidFill>
            <a:ln w="38100">
              <a:solidFill>
                <a:schemeClr val="tx1"/>
              </a:solidFill>
              <a:round/>
            </a:ln>
          </p:spPr>
          <p:txBody>
            <a:bodyPr wrap="none" anchor="ctr"/>
            <a:lstStyle/>
            <a:p>
              <a:endParaRPr lang="zh-CN" altLang="en-US"/>
            </a:p>
          </p:txBody>
        </p:sp>
        <p:sp>
          <p:nvSpPr>
            <p:cNvPr id="46" name="Oval 19"/>
            <p:cNvSpPr>
              <a:spLocks noChangeArrowheads="1"/>
            </p:cNvSpPr>
            <p:nvPr/>
          </p:nvSpPr>
          <p:spPr bwMode="auto">
            <a:xfrm>
              <a:off x="3395116" y="5733405"/>
              <a:ext cx="530225" cy="338137"/>
            </a:xfrm>
            <a:prstGeom prst="ellipse">
              <a:avLst/>
            </a:prstGeom>
            <a:solidFill>
              <a:srgbClr val="00FFCC"/>
            </a:solidFill>
            <a:ln w="38100">
              <a:solidFill>
                <a:schemeClr val="tx1"/>
              </a:solidFill>
              <a:round/>
            </a:ln>
          </p:spPr>
          <p:txBody>
            <a:bodyPr wrap="none" anchor="ctr"/>
            <a:lstStyle/>
            <a:p>
              <a:r>
                <a:rPr lang="en-US" altLang="zh-CN" b="1" smtClean="0">
                  <a:solidFill>
                    <a:schemeClr val="tx1"/>
                  </a:solidFill>
                </a:rPr>
                <a:t>B</a:t>
              </a:r>
              <a:endParaRPr lang="zh-CN" altLang="en-US" b="1">
                <a:solidFill>
                  <a:schemeClr val="tx1"/>
                </a:solidFill>
              </a:endParaRPr>
            </a:p>
          </p:txBody>
        </p:sp>
      </p:grpSp>
      <p:grpSp>
        <p:nvGrpSpPr>
          <p:cNvPr id="8" name="组合 7"/>
          <p:cNvGrpSpPr/>
          <p:nvPr/>
        </p:nvGrpSpPr>
        <p:grpSpPr>
          <a:xfrm>
            <a:off x="757485" y="1497951"/>
            <a:ext cx="3310371" cy="1891204"/>
            <a:chOff x="757485" y="1497951"/>
            <a:chExt cx="3310371" cy="1891204"/>
          </a:xfrm>
        </p:grpSpPr>
        <p:sp>
          <p:nvSpPr>
            <p:cNvPr id="7" name="矩形标注 6"/>
            <p:cNvSpPr/>
            <p:nvPr/>
          </p:nvSpPr>
          <p:spPr>
            <a:xfrm>
              <a:off x="1821110" y="1497951"/>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2" name="矩形标注 51"/>
            <p:cNvSpPr/>
            <p:nvPr/>
          </p:nvSpPr>
          <p:spPr>
            <a:xfrm>
              <a:off x="3130004" y="1633580"/>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3" name="矩形标注 52"/>
            <p:cNvSpPr/>
            <p:nvPr/>
          </p:nvSpPr>
          <p:spPr>
            <a:xfrm>
              <a:off x="757485" y="2215604"/>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4" name="矩形标注 53"/>
            <p:cNvSpPr/>
            <p:nvPr/>
          </p:nvSpPr>
          <p:spPr>
            <a:xfrm>
              <a:off x="3659869" y="2559694"/>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5" name="矩形标注 54"/>
            <p:cNvSpPr/>
            <p:nvPr/>
          </p:nvSpPr>
          <p:spPr>
            <a:xfrm>
              <a:off x="3191122" y="2308860"/>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6" name="矩形标注 55"/>
            <p:cNvSpPr/>
            <p:nvPr/>
          </p:nvSpPr>
          <p:spPr>
            <a:xfrm>
              <a:off x="3033460" y="1988592"/>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7" name="矩形标注 56"/>
            <p:cNvSpPr/>
            <p:nvPr/>
          </p:nvSpPr>
          <p:spPr>
            <a:xfrm>
              <a:off x="1316285" y="2024310"/>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8" name="矩形标注 57"/>
            <p:cNvSpPr/>
            <p:nvPr/>
          </p:nvSpPr>
          <p:spPr>
            <a:xfrm>
              <a:off x="1103008" y="3006567"/>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9" name="矩形标注 58"/>
            <p:cNvSpPr/>
            <p:nvPr/>
          </p:nvSpPr>
          <p:spPr>
            <a:xfrm>
              <a:off x="2029735" y="2667495"/>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0" name="矩形标注 59"/>
            <p:cNvSpPr/>
            <p:nvPr/>
          </p:nvSpPr>
          <p:spPr>
            <a:xfrm>
              <a:off x="2071809" y="2177752"/>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1" name="矩形标注 60"/>
            <p:cNvSpPr/>
            <p:nvPr/>
          </p:nvSpPr>
          <p:spPr>
            <a:xfrm>
              <a:off x="2565110" y="3197861"/>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grpSp>
        <p:nvGrpSpPr>
          <p:cNvPr id="50" name="组合 49"/>
          <p:cNvGrpSpPr/>
          <p:nvPr/>
        </p:nvGrpSpPr>
        <p:grpSpPr>
          <a:xfrm>
            <a:off x="5008311" y="4181896"/>
            <a:ext cx="3236097" cy="1460103"/>
            <a:chOff x="856703" y="4397920"/>
            <a:chExt cx="3236097" cy="1460103"/>
          </a:xfrm>
        </p:grpSpPr>
        <p:sp>
          <p:nvSpPr>
            <p:cNvPr id="6" name="线形标注 2 5"/>
            <p:cNvSpPr/>
            <p:nvPr/>
          </p:nvSpPr>
          <p:spPr>
            <a:xfrm>
              <a:off x="1367266" y="4397920"/>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5" name="线形标注 2 64"/>
            <p:cNvSpPr/>
            <p:nvPr/>
          </p:nvSpPr>
          <p:spPr>
            <a:xfrm>
              <a:off x="2603663" y="4430861"/>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6" name="线形标注 2 65"/>
            <p:cNvSpPr/>
            <p:nvPr/>
          </p:nvSpPr>
          <p:spPr>
            <a:xfrm>
              <a:off x="3905474" y="4647236"/>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7" name="线形标注 2 66"/>
            <p:cNvSpPr/>
            <p:nvPr/>
          </p:nvSpPr>
          <p:spPr>
            <a:xfrm>
              <a:off x="3350665" y="5585767"/>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8" name="线形标注 2 67"/>
            <p:cNvSpPr/>
            <p:nvPr/>
          </p:nvSpPr>
          <p:spPr>
            <a:xfrm>
              <a:off x="1772690" y="5503716"/>
              <a:ext cx="187326" cy="272256"/>
            </a:xfrm>
            <a:prstGeom prst="borderCallout2">
              <a:avLst>
                <a:gd name="adj1" fmla="val 12164"/>
                <a:gd name="adj2" fmla="val -8333"/>
                <a:gd name="adj3" fmla="val 18750"/>
                <a:gd name="adj4" fmla="val -16667"/>
                <a:gd name="adj5" fmla="val 112500"/>
                <a:gd name="adj6" fmla="val -4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9" name="线形标注 2 68"/>
            <p:cNvSpPr/>
            <p:nvPr/>
          </p:nvSpPr>
          <p:spPr>
            <a:xfrm>
              <a:off x="856703" y="5111502"/>
              <a:ext cx="187326" cy="272256"/>
            </a:xfrm>
            <a:prstGeom prst="borderCallout2">
              <a:avLst>
                <a:gd name="adj1" fmla="val 12164"/>
                <a:gd name="adj2" fmla="val -8333"/>
                <a:gd name="adj3" fmla="val 18750"/>
                <a:gd name="adj4" fmla="val -16667"/>
                <a:gd name="adj5" fmla="val 112500"/>
                <a:gd name="adj6" fmla="val -4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cxnSp>
        <p:nvCxnSpPr>
          <p:cNvPr id="63" name="直接箭头连接符 62"/>
          <p:cNvCxnSpPr>
            <a:endCxn id="67" idx="2"/>
          </p:cNvCxnSpPr>
          <p:nvPr/>
        </p:nvCxnSpPr>
        <p:spPr>
          <a:xfrm>
            <a:off x="5875880" y="4454152"/>
            <a:ext cx="1626393" cy="1051719"/>
          </a:xfrm>
          <a:prstGeom prst="straightConnector1">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直接箭头连接符 75"/>
          <p:cNvCxnSpPr/>
          <p:nvPr/>
        </p:nvCxnSpPr>
        <p:spPr>
          <a:xfrm>
            <a:off x="5495583" y="4567340"/>
            <a:ext cx="380297" cy="720352"/>
          </a:xfrm>
          <a:prstGeom prst="straightConnector1">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flipH="1">
            <a:off x="1572666" y="2177033"/>
            <a:ext cx="4538958" cy="370023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2"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91680" y="3527226"/>
            <a:ext cx="215916" cy="458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94933" y="3534288"/>
            <a:ext cx="215916" cy="458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500" fill="hold"/>
                                        <p:tgtEl>
                                          <p:spTgt spid="62"/>
                                        </p:tgtEl>
                                        <p:attrNameLst>
                                          <p:attrName>ppt_x</p:attrName>
                                        </p:attrNameLst>
                                      </p:cBhvr>
                                      <p:tavLst>
                                        <p:tav tm="0">
                                          <p:val>
                                            <p:strVal val="#ppt_x"/>
                                          </p:val>
                                        </p:tav>
                                        <p:tav tm="100000">
                                          <p:val>
                                            <p:strVal val="#ppt_x"/>
                                          </p:val>
                                        </p:tav>
                                      </p:tavLst>
                                    </p:anim>
                                    <p:anim calcmode="lin" valueType="num">
                                      <p:cBhvr additive="base">
                                        <p:cTn id="25"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500" fill="hold"/>
                                        <p:tgtEl>
                                          <p:spTgt spid="64"/>
                                        </p:tgtEl>
                                        <p:attrNameLst>
                                          <p:attrName>ppt_x</p:attrName>
                                        </p:attrNameLst>
                                      </p:cBhvr>
                                      <p:tavLst>
                                        <p:tav tm="0">
                                          <p:val>
                                            <p:strVal val="#ppt_x"/>
                                          </p:val>
                                        </p:tav>
                                        <p:tav tm="100000">
                                          <p:val>
                                            <p:strVal val="#ppt_x"/>
                                          </p:val>
                                        </p:tav>
                                      </p:tavLst>
                                    </p:anim>
                                    <p:anim calcmode="lin" valueType="num">
                                      <p:cBhvr additive="base">
                                        <p:cTn id="3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0.00226 -0.0067 L 0.17553 -0.0067 " pathEditMode="relative" rAng="0" ptsTypes="AA">
                                      <p:cBhvr>
                                        <p:cTn id="35" dur="2000" fill="hold"/>
                                        <p:tgtEl>
                                          <p:spTgt spid="64"/>
                                        </p:tgtEl>
                                        <p:attrNameLst>
                                          <p:attrName>ppt_x</p:attrName>
                                          <p:attrName>ppt_y</p:attrName>
                                        </p:attrNameLst>
                                      </p:cBhvr>
                                      <p:rCtr x="8663" y="0"/>
                                    </p:animMotion>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additive="base">
                                        <p:cTn id="46" dur="500" fill="hold"/>
                                        <p:tgtEl>
                                          <p:spTgt spid="50"/>
                                        </p:tgtEl>
                                        <p:attrNameLst>
                                          <p:attrName>ppt_x</p:attrName>
                                        </p:attrNameLst>
                                      </p:cBhvr>
                                      <p:tavLst>
                                        <p:tav tm="0">
                                          <p:val>
                                            <p:strVal val="#ppt_x"/>
                                          </p:val>
                                        </p:tav>
                                        <p:tav tm="100000">
                                          <p:val>
                                            <p:strVal val="#ppt_x"/>
                                          </p:val>
                                        </p:tav>
                                      </p:tavLst>
                                    </p:anim>
                                    <p:anim calcmode="lin" valueType="num">
                                      <p:cBhvr additive="base">
                                        <p:cTn id="47"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3"/>
                                        </p:tgtEl>
                                        <p:attrNameLst>
                                          <p:attrName>style.visibility</p:attrName>
                                        </p:attrNameLst>
                                      </p:cBhvr>
                                      <p:to>
                                        <p:strVal val="visible"/>
                                      </p:to>
                                    </p:set>
                                    <p:anim calcmode="lin" valueType="num">
                                      <p:cBhvr additive="base">
                                        <p:cTn id="52" dur="500" fill="hold"/>
                                        <p:tgtEl>
                                          <p:spTgt spid="63"/>
                                        </p:tgtEl>
                                        <p:attrNameLst>
                                          <p:attrName>ppt_x</p:attrName>
                                        </p:attrNameLst>
                                      </p:cBhvr>
                                      <p:tavLst>
                                        <p:tav tm="0">
                                          <p:val>
                                            <p:strVal val="#ppt_x"/>
                                          </p:val>
                                        </p:tav>
                                        <p:tav tm="100000">
                                          <p:val>
                                            <p:strVal val="#ppt_x"/>
                                          </p:val>
                                        </p:tav>
                                      </p:tavLst>
                                    </p:anim>
                                    <p:anim calcmode="lin" valueType="num">
                                      <p:cBhvr additive="base">
                                        <p:cTn id="53"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76"/>
                                        </p:tgtEl>
                                        <p:attrNameLst>
                                          <p:attrName>style.visibility</p:attrName>
                                        </p:attrNameLst>
                                      </p:cBhvr>
                                      <p:to>
                                        <p:strVal val="visible"/>
                                      </p:to>
                                    </p:set>
                                    <p:anim calcmode="lin" valueType="num">
                                      <p:cBhvr additive="base">
                                        <p:cTn id="58" dur="500" fill="hold"/>
                                        <p:tgtEl>
                                          <p:spTgt spid="76"/>
                                        </p:tgtEl>
                                        <p:attrNameLst>
                                          <p:attrName>ppt_x</p:attrName>
                                        </p:attrNameLst>
                                      </p:cBhvr>
                                      <p:tavLst>
                                        <p:tav tm="0">
                                          <p:val>
                                            <p:strVal val="#ppt_x"/>
                                          </p:val>
                                        </p:tav>
                                        <p:tav tm="100000">
                                          <p:val>
                                            <p:strVal val="#ppt_x"/>
                                          </p:val>
                                        </p:tav>
                                      </p:tavLst>
                                    </p:anim>
                                    <p:anim calcmode="lin" valueType="num">
                                      <p:cBhvr additive="base">
                                        <p:cTn id="59"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zh-CN" altLang="en-US" smtClean="0"/>
              <a:t>公开密码体制思想</a:t>
            </a:r>
            <a:endParaRPr lang="zh-CN" altLang="en-US"/>
          </a:p>
        </p:txBody>
      </p:sp>
      <p:sp>
        <p:nvSpPr>
          <p:cNvPr id="123906"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fld>
            <a:endParaRPr lang="en-US" altLang="zh-CN" smtClean="0"/>
          </a:p>
        </p:txBody>
      </p:sp>
      <p:grpSp>
        <p:nvGrpSpPr>
          <p:cNvPr id="5" name="组合 4"/>
          <p:cNvGrpSpPr/>
          <p:nvPr/>
        </p:nvGrpSpPr>
        <p:grpSpPr>
          <a:xfrm>
            <a:off x="1187624" y="2348880"/>
            <a:ext cx="2376264" cy="3168352"/>
            <a:chOff x="1187624" y="2348880"/>
            <a:chExt cx="2376264" cy="3168352"/>
          </a:xfrm>
        </p:grpSpPr>
        <p:sp>
          <p:nvSpPr>
            <p:cNvPr id="62" name="线形标注 2 61"/>
            <p:cNvSpPr/>
            <p:nvPr/>
          </p:nvSpPr>
          <p:spPr>
            <a:xfrm>
              <a:off x="1187624" y="2348880"/>
              <a:ext cx="2376264" cy="3168352"/>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 name="矩形 1"/>
            <p:cNvSpPr/>
            <p:nvPr/>
          </p:nvSpPr>
          <p:spPr>
            <a:xfrm>
              <a:off x="1475656" y="2564904"/>
              <a:ext cx="1872208" cy="14401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3" name="矩形 2"/>
            <p:cNvSpPr/>
            <p:nvPr/>
          </p:nvSpPr>
          <p:spPr>
            <a:xfrm>
              <a:off x="1475656" y="4509120"/>
              <a:ext cx="1872208" cy="8640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4" name="椭圆 3"/>
            <p:cNvSpPr/>
            <p:nvPr/>
          </p:nvSpPr>
          <p:spPr>
            <a:xfrm>
              <a:off x="2267744" y="5085184"/>
              <a:ext cx="216024" cy="21602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grpSp>
        <p:nvGrpSpPr>
          <p:cNvPr id="30" name="组合 29"/>
          <p:cNvGrpSpPr/>
          <p:nvPr/>
        </p:nvGrpSpPr>
        <p:grpSpPr>
          <a:xfrm>
            <a:off x="1475656" y="2492896"/>
            <a:ext cx="1872208" cy="864096"/>
            <a:chOff x="1475656" y="2492896"/>
            <a:chExt cx="1872208" cy="864096"/>
          </a:xfrm>
        </p:grpSpPr>
        <p:sp>
          <p:nvSpPr>
            <p:cNvPr id="63" name="矩形 62"/>
            <p:cNvSpPr/>
            <p:nvPr/>
          </p:nvSpPr>
          <p:spPr>
            <a:xfrm>
              <a:off x="1475656" y="2492896"/>
              <a:ext cx="1872208" cy="8640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64" name="椭圆 63"/>
            <p:cNvSpPr/>
            <p:nvPr/>
          </p:nvSpPr>
          <p:spPr>
            <a:xfrm>
              <a:off x="2267744" y="3068960"/>
              <a:ext cx="216024" cy="21602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716016" y="3805039"/>
            <a:ext cx="653438" cy="521096"/>
            <a:chOff x="5052762" y="2060377"/>
            <a:chExt cx="653438" cy="521096"/>
          </a:xfrm>
        </p:grpSpPr>
        <p:sp>
          <p:nvSpPr>
            <p:cNvPr id="79" name="Oval 4"/>
            <p:cNvSpPr>
              <a:spLocks noChangeArrowheads="1"/>
            </p:cNvSpPr>
            <p:nvPr/>
          </p:nvSpPr>
          <p:spPr bwMode="auto">
            <a:xfrm>
              <a:off x="5052762" y="2060377"/>
              <a:ext cx="528637" cy="338137"/>
            </a:xfrm>
            <a:prstGeom prst="ellipse">
              <a:avLst/>
            </a:prstGeom>
            <a:solidFill>
              <a:srgbClr val="00FFCC"/>
            </a:solidFill>
            <a:ln w="38100">
              <a:solidFill>
                <a:schemeClr val="tx1"/>
              </a:solidFill>
              <a:round/>
            </a:ln>
          </p:spPr>
          <p:txBody>
            <a:bodyPr wrap="none" anchor="ctr"/>
            <a:lstStyle/>
            <a:p>
              <a:r>
                <a:rPr lang="en-US" altLang="zh-CN" b="1" smtClean="0">
                  <a:solidFill>
                    <a:schemeClr val="tx1"/>
                  </a:solidFill>
                </a:rPr>
                <a:t>A</a:t>
              </a:r>
              <a:endParaRPr lang="zh-CN" altLang="en-US" b="1">
                <a:solidFill>
                  <a:schemeClr val="tx1"/>
                </a:solidFill>
              </a:endParaRPr>
            </a:p>
          </p:txBody>
        </p:sp>
        <p:sp>
          <p:nvSpPr>
            <p:cNvPr id="86" name="线形标注 2 85"/>
            <p:cNvSpPr/>
            <p:nvPr/>
          </p:nvSpPr>
          <p:spPr>
            <a:xfrm>
              <a:off x="5518874" y="2309217"/>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grpSp>
        <p:nvGrpSpPr>
          <p:cNvPr id="7" name="组合 6"/>
          <p:cNvGrpSpPr/>
          <p:nvPr/>
        </p:nvGrpSpPr>
        <p:grpSpPr>
          <a:xfrm>
            <a:off x="7669562" y="3853805"/>
            <a:ext cx="718862" cy="455290"/>
            <a:chOff x="7358087" y="3644702"/>
            <a:chExt cx="718862" cy="455290"/>
          </a:xfrm>
        </p:grpSpPr>
        <p:sp>
          <p:nvSpPr>
            <p:cNvPr id="84" name="Oval 19"/>
            <p:cNvSpPr>
              <a:spLocks noChangeArrowheads="1"/>
            </p:cNvSpPr>
            <p:nvPr/>
          </p:nvSpPr>
          <p:spPr bwMode="auto">
            <a:xfrm>
              <a:off x="7546724" y="3644702"/>
              <a:ext cx="530225" cy="338137"/>
            </a:xfrm>
            <a:prstGeom prst="ellipse">
              <a:avLst/>
            </a:prstGeom>
            <a:solidFill>
              <a:srgbClr val="00FFCC"/>
            </a:solidFill>
            <a:ln w="38100">
              <a:solidFill>
                <a:schemeClr val="tx1"/>
              </a:solidFill>
              <a:round/>
            </a:ln>
          </p:spPr>
          <p:txBody>
            <a:bodyPr wrap="none" anchor="ctr"/>
            <a:lstStyle/>
            <a:p>
              <a:r>
                <a:rPr lang="en-US" altLang="zh-CN" b="1" smtClean="0">
                  <a:solidFill>
                    <a:schemeClr val="tx1"/>
                  </a:solidFill>
                </a:rPr>
                <a:t>B</a:t>
              </a:r>
              <a:endParaRPr lang="zh-CN" altLang="en-US" b="1">
                <a:solidFill>
                  <a:schemeClr val="tx1"/>
                </a:solidFill>
              </a:endParaRPr>
            </a:p>
          </p:txBody>
        </p:sp>
        <p:sp>
          <p:nvSpPr>
            <p:cNvPr id="89" name="线形标注 2 88"/>
            <p:cNvSpPr/>
            <p:nvPr/>
          </p:nvSpPr>
          <p:spPr>
            <a:xfrm>
              <a:off x="7358087" y="3827736"/>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cxnSp>
        <p:nvCxnSpPr>
          <p:cNvPr id="92" name="直接箭头连接符 91"/>
          <p:cNvCxnSpPr/>
          <p:nvPr/>
        </p:nvCxnSpPr>
        <p:spPr>
          <a:xfrm>
            <a:off x="5724128" y="3949055"/>
            <a:ext cx="1728192" cy="0"/>
          </a:xfrm>
          <a:prstGeom prst="straightConnector1">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834762" y="1475492"/>
            <a:ext cx="1110604" cy="369332"/>
          </a:xfrm>
          <a:prstGeom prst="rect">
            <a:avLst/>
          </a:prstGeom>
          <a:noFill/>
        </p:spPr>
        <p:txBody>
          <a:bodyPr wrap="square" rtlCol="0">
            <a:spAutoFit/>
          </a:bodyPr>
          <a:lstStyle/>
          <a:p>
            <a:pPr algn="ctr"/>
            <a:r>
              <a:rPr lang="zh-CN" altLang="en-US" b="1" smtClean="0">
                <a:solidFill>
                  <a:schemeClr val="tx1"/>
                </a:solidFill>
              </a:rPr>
              <a:t>公开</a:t>
            </a:r>
            <a:r>
              <a:rPr lang="en-US" altLang="zh-CN" b="1" smtClean="0">
                <a:solidFill>
                  <a:schemeClr val="tx1"/>
                </a:solidFill>
              </a:rPr>
              <a:t>Ku</a:t>
            </a:r>
            <a:endParaRPr lang="zh-CN" altLang="en-US" b="1">
              <a:solidFill>
                <a:schemeClr val="tx1"/>
              </a:solidFill>
            </a:endParaRPr>
          </a:p>
        </p:txBody>
      </p:sp>
      <p:sp>
        <p:nvSpPr>
          <p:cNvPr id="94" name="TextBox 93"/>
          <p:cNvSpPr txBox="1"/>
          <p:nvPr/>
        </p:nvSpPr>
        <p:spPr>
          <a:xfrm>
            <a:off x="2267744" y="5805264"/>
            <a:ext cx="1080120" cy="369332"/>
          </a:xfrm>
          <a:prstGeom prst="rect">
            <a:avLst/>
          </a:prstGeom>
          <a:noFill/>
        </p:spPr>
        <p:txBody>
          <a:bodyPr wrap="square" rtlCol="0">
            <a:spAutoFit/>
          </a:bodyPr>
          <a:lstStyle/>
          <a:p>
            <a:pPr algn="ctr"/>
            <a:r>
              <a:rPr lang="zh-CN" altLang="en-US" b="1" smtClean="0">
                <a:solidFill>
                  <a:schemeClr val="tx1"/>
                </a:solidFill>
              </a:rPr>
              <a:t>保密</a:t>
            </a:r>
            <a:r>
              <a:rPr lang="en-US" altLang="zh-CN" b="1" smtClean="0">
                <a:solidFill>
                  <a:schemeClr val="tx1"/>
                </a:solidFill>
              </a:rPr>
              <a:t>Kr</a:t>
            </a:r>
            <a:endParaRPr lang="zh-CN" altLang="en-US" b="1">
              <a:solidFill>
                <a:schemeClr val="tx1"/>
              </a:solidFill>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6660" y="4538737"/>
            <a:ext cx="530280" cy="10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557" y="1949751"/>
            <a:ext cx="510397" cy="108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31069" y="2557631"/>
            <a:ext cx="530280" cy="10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2914" y="2547133"/>
            <a:ext cx="510397" cy="108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718" y="4253086"/>
            <a:ext cx="5524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084168" y="1860823"/>
            <a:ext cx="1080120" cy="369332"/>
          </a:xfrm>
          <a:prstGeom prst="rect">
            <a:avLst/>
          </a:prstGeom>
          <a:noFill/>
        </p:spPr>
        <p:txBody>
          <a:bodyPr wrap="square" rtlCol="0">
            <a:spAutoFit/>
          </a:bodyPr>
          <a:lstStyle/>
          <a:p>
            <a:pPr algn="ctr"/>
            <a:r>
              <a:rPr lang="zh-CN" altLang="en-US" b="1">
                <a:solidFill>
                  <a:schemeClr val="tx1"/>
                </a:solidFill>
              </a:rPr>
              <a:t>公开</a:t>
            </a:r>
            <a:endParaRPr lang="zh-CN" altLang="en-US" b="1">
              <a:solidFill>
                <a:schemeClr val="tx1"/>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additive="base">
                                        <p:cTn id="17" dur="500" fill="hold"/>
                                        <p:tgtEl>
                                          <p:spTgt spid="5122"/>
                                        </p:tgtEl>
                                        <p:attrNameLst>
                                          <p:attrName>ppt_x</p:attrName>
                                        </p:attrNameLst>
                                      </p:cBhvr>
                                      <p:tavLst>
                                        <p:tav tm="0">
                                          <p:val>
                                            <p:strVal val="#ppt_x"/>
                                          </p:val>
                                        </p:tav>
                                        <p:tav tm="100000">
                                          <p:val>
                                            <p:strVal val="#ppt_x"/>
                                          </p:val>
                                        </p:tav>
                                      </p:tavLst>
                                    </p:anim>
                                    <p:anim calcmode="lin" valueType="num">
                                      <p:cBhvr additive="base">
                                        <p:cTn id="1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1000"/>
                                        <p:tgtEl>
                                          <p:spTgt spid="94"/>
                                        </p:tgtEl>
                                      </p:cBhvr>
                                    </p:animEffect>
                                    <p:anim calcmode="lin" valueType="num">
                                      <p:cBhvr>
                                        <p:cTn id="24" dur="1000" fill="hold"/>
                                        <p:tgtEl>
                                          <p:spTgt spid="94"/>
                                        </p:tgtEl>
                                        <p:attrNameLst>
                                          <p:attrName>ppt_x</p:attrName>
                                        </p:attrNameLst>
                                      </p:cBhvr>
                                      <p:tavLst>
                                        <p:tav tm="0">
                                          <p:val>
                                            <p:strVal val="#ppt_x"/>
                                          </p:val>
                                        </p:tav>
                                        <p:tav tm="100000">
                                          <p:val>
                                            <p:strVal val="#ppt_x"/>
                                          </p:val>
                                        </p:tav>
                                      </p:tavLst>
                                    </p:anim>
                                    <p:anim calcmode="lin" valueType="num">
                                      <p:cBhvr>
                                        <p:cTn id="25"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123"/>
                                        </p:tgtEl>
                                        <p:attrNameLst>
                                          <p:attrName>style.visibility</p:attrName>
                                        </p:attrNameLst>
                                      </p:cBhvr>
                                      <p:to>
                                        <p:strVal val="visible"/>
                                      </p:to>
                                    </p:set>
                                    <p:anim calcmode="lin" valueType="num">
                                      <p:cBhvr additive="base">
                                        <p:cTn id="30" dur="500" fill="hold"/>
                                        <p:tgtEl>
                                          <p:spTgt spid="5123"/>
                                        </p:tgtEl>
                                        <p:attrNameLst>
                                          <p:attrName>ppt_x</p:attrName>
                                        </p:attrNameLst>
                                      </p:cBhvr>
                                      <p:tavLst>
                                        <p:tav tm="0">
                                          <p:val>
                                            <p:strVal val="#ppt_x"/>
                                          </p:val>
                                        </p:tav>
                                        <p:tav tm="100000">
                                          <p:val>
                                            <p:strVal val="#ppt_x"/>
                                          </p:val>
                                        </p:tav>
                                      </p:tavLst>
                                    </p:anim>
                                    <p:anim calcmode="lin" valueType="num">
                                      <p:cBhvr additive="base">
                                        <p:cTn id="31"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1000"/>
                                        <p:tgtEl>
                                          <p:spTgt spid="37"/>
                                        </p:tgtEl>
                                      </p:cBhvr>
                                    </p:animEffect>
                                    <p:anim calcmode="lin" valueType="num">
                                      <p:cBhvr>
                                        <p:cTn id="37" dur="1000" fill="hold"/>
                                        <p:tgtEl>
                                          <p:spTgt spid="37"/>
                                        </p:tgtEl>
                                        <p:attrNameLst>
                                          <p:attrName>ppt_x</p:attrName>
                                        </p:attrNameLst>
                                      </p:cBhvr>
                                      <p:tavLst>
                                        <p:tav tm="0">
                                          <p:val>
                                            <p:strVal val="#ppt_x"/>
                                          </p:val>
                                        </p:tav>
                                        <p:tav tm="100000">
                                          <p:val>
                                            <p:strVal val="#ppt_x"/>
                                          </p:val>
                                        </p:tav>
                                      </p:tavLst>
                                    </p:anim>
                                    <p:anim calcmode="lin" valueType="num">
                                      <p:cBhvr>
                                        <p:cTn id="3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ppt_x"/>
                                          </p:val>
                                        </p:tav>
                                        <p:tav tm="100000">
                                          <p:val>
                                            <p:strVal val="#ppt_x"/>
                                          </p:val>
                                        </p:tav>
                                      </p:tavLst>
                                    </p:anim>
                                    <p:anim calcmode="lin" valueType="num">
                                      <p:cBhvr additive="base">
                                        <p:cTn id="54" dur="500" fill="hold"/>
                                        <p:tgtEl>
                                          <p:spTgt spid="3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3.33333E-6 2.45143E-6 L -0.13993 -0.10523 " pathEditMode="relative" rAng="0" ptsTypes="AA">
                                      <p:cBhvr>
                                        <p:cTn id="62" dur="2000" fill="hold"/>
                                        <p:tgtEl>
                                          <p:spTgt spid="39"/>
                                        </p:tgtEl>
                                        <p:attrNameLst>
                                          <p:attrName>ppt_x</p:attrName>
                                          <p:attrName>ppt_y</p:attrName>
                                        </p:attrNameLst>
                                      </p:cBhvr>
                                      <p:rCtr x="-6997" y="-5273"/>
                                    </p:animMotion>
                                  </p:childTnLst>
                                </p:cTn>
                              </p:par>
                              <p:par>
                                <p:cTn id="63" presetID="10"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2"/>
                                        </p:tgtEl>
                                        <p:attrNameLst>
                                          <p:attrName>style.visibility</p:attrName>
                                        </p:attrNameLst>
                                      </p:cBhvr>
                                      <p:to>
                                        <p:strVal val="visible"/>
                                      </p:to>
                                    </p:set>
                                    <p:anim calcmode="lin" valueType="num">
                                      <p:cBhvr additive="base">
                                        <p:cTn id="70" dur="500" fill="hold"/>
                                        <p:tgtEl>
                                          <p:spTgt spid="92"/>
                                        </p:tgtEl>
                                        <p:attrNameLst>
                                          <p:attrName>ppt_x</p:attrName>
                                        </p:attrNameLst>
                                      </p:cBhvr>
                                      <p:tavLst>
                                        <p:tav tm="0">
                                          <p:val>
                                            <p:strVal val="#ppt_x"/>
                                          </p:val>
                                        </p:tav>
                                        <p:tav tm="100000">
                                          <p:val>
                                            <p:strVal val="#ppt_x"/>
                                          </p:val>
                                        </p:tav>
                                      </p:tavLst>
                                    </p:anim>
                                    <p:anim calcmode="lin" valueType="num">
                                      <p:cBhvr additive="base">
                                        <p:cTn id="71"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0.13993 -0.10523 L -0.2816 0.01017 " pathEditMode="relative" rAng="0" ptsTypes="AA">
                                      <p:cBhvr>
                                        <p:cTn id="75" dur="2000" fill="hold"/>
                                        <p:tgtEl>
                                          <p:spTgt spid="39"/>
                                        </p:tgtEl>
                                        <p:attrNameLst>
                                          <p:attrName>ppt_x</p:attrName>
                                          <p:attrName>ppt_y</p:attrName>
                                        </p:attrNameLst>
                                      </p:cBhvr>
                                      <p:rCtr x="-7083" y="5759"/>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124"/>
                                        </p:tgtEl>
                                        <p:attrNameLst>
                                          <p:attrName>style.visibility</p:attrName>
                                        </p:attrNameLst>
                                      </p:cBhvr>
                                      <p:to>
                                        <p:strVal val="visible"/>
                                      </p:to>
                                    </p:set>
                                    <p:animEffect transition="in" filter="fade">
                                      <p:cBhvr>
                                        <p:cTn id="80" dur="500"/>
                                        <p:tgtEl>
                                          <p:spTgt spid="5124"/>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3.05556E-6 2.53469E-6 L 0.2033 2.53469E-6 " pathEditMode="relative" rAng="0" ptsTypes="AA">
                                      <p:cBhvr>
                                        <p:cTn id="84" dur="2000" fill="hold"/>
                                        <p:tgtEl>
                                          <p:spTgt spid="5124"/>
                                        </p:tgtEl>
                                        <p:attrNameLst>
                                          <p:attrName>ppt_x</p:attrName>
                                          <p:attrName>ppt_y</p:attrName>
                                        </p:attrNameLst>
                                      </p:cBhvr>
                                      <p:rCtr x="10156" y="0"/>
                                    </p:animMotion>
                                  </p:childTnLst>
                                </p:cTn>
                              </p:par>
                            </p:childTnLst>
                          </p:cTn>
                        </p:par>
                      </p:childTnLst>
                    </p:cTn>
                  </p:par>
                  <p:par>
                    <p:cTn id="85" fill="hold">
                      <p:stCondLst>
                        <p:cond delay="indefinite"/>
                      </p:stCondLst>
                      <p:childTnLst>
                        <p:par>
                          <p:cTn id="86" fill="hold">
                            <p:stCondLst>
                              <p:cond delay="0"/>
                            </p:stCondLst>
                            <p:childTnLst>
                              <p:par>
                                <p:cTn id="87" presetID="45" presetClass="entr" presetSubtype="0"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2000"/>
                                        <p:tgtEl>
                                          <p:spTgt spid="38"/>
                                        </p:tgtEl>
                                      </p:cBhvr>
                                    </p:animEffect>
                                    <p:anim calcmode="lin" valueType="num">
                                      <p:cBhvr>
                                        <p:cTn id="90" dur="2000" fill="hold"/>
                                        <p:tgtEl>
                                          <p:spTgt spid="38"/>
                                        </p:tgtEl>
                                        <p:attrNameLst>
                                          <p:attrName>ppt_w</p:attrName>
                                        </p:attrNameLst>
                                      </p:cBhvr>
                                      <p:tavLst>
                                        <p:tav tm="0" fmla="#ppt_w*sin(2.5*pi*$)">
                                          <p:val>
                                            <p:fltVal val="0"/>
                                          </p:val>
                                        </p:tav>
                                        <p:tav tm="100000">
                                          <p:val>
                                            <p:fltVal val="1"/>
                                          </p:val>
                                        </p:tav>
                                      </p:tavLst>
                                    </p:anim>
                                    <p:anim calcmode="lin" valueType="num">
                                      <p:cBhvr>
                                        <p:cTn id="91" dur="20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94" grpId="0"/>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smtClean="0"/>
              <a:t>每个用户拥有（产生）一对密钥</a:t>
            </a:r>
            <a:endParaRPr lang="en-US" altLang="zh-CN" smtClean="0"/>
          </a:p>
          <a:p>
            <a:pPr lvl="1"/>
            <a:r>
              <a:rPr lang="zh-CN" altLang="en-US" smtClean="0"/>
              <a:t>加密密钥</a:t>
            </a:r>
            <a:r>
              <a:rPr lang="en-US" altLang="zh-CN" smtClean="0"/>
              <a:t>Ku——</a:t>
            </a:r>
            <a:r>
              <a:rPr lang="zh-CN" altLang="en-US" smtClean="0"/>
              <a:t>公开，公钥</a:t>
            </a:r>
            <a:endParaRPr lang="en-US" altLang="zh-CN" smtClean="0"/>
          </a:p>
          <a:p>
            <a:pPr lvl="1"/>
            <a:r>
              <a:rPr lang="zh-CN" altLang="en-US" smtClean="0"/>
              <a:t>解密密钥</a:t>
            </a:r>
            <a:r>
              <a:rPr lang="en-US" altLang="zh-CN" smtClean="0"/>
              <a:t>Kr——</a:t>
            </a:r>
            <a:r>
              <a:rPr lang="zh-CN" altLang="en-US" smtClean="0"/>
              <a:t>保密，私钥</a:t>
            </a:r>
            <a:endParaRPr lang="en-US" altLang="zh-CN" smtClean="0"/>
          </a:p>
          <a:p>
            <a:pPr lvl="1"/>
            <a:r>
              <a:rPr lang="zh-CN" altLang="en-US" smtClean="0"/>
              <a:t>公私钥相互决定，但不能相互推导</a:t>
            </a:r>
            <a:endParaRPr lang="en-US" altLang="zh-CN" smtClean="0"/>
          </a:p>
          <a:p>
            <a:r>
              <a:rPr lang="zh-CN" altLang="en-US" smtClean="0"/>
              <a:t>加解密算法公开</a:t>
            </a:r>
            <a:endParaRPr lang="en-US" altLang="zh-CN" smtClean="0"/>
          </a:p>
          <a:p>
            <a:pPr lvl="1"/>
            <a:r>
              <a:rPr lang="zh-CN" altLang="en-US" smtClean="0"/>
              <a:t>加密：</a:t>
            </a:r>
            <a:r>
              <a:rPr lang="en-US" altLang="zh-CN" smtClean="0"/>
              <a:t>E</a:t>
            </a:r>
            <a:r>
              <a:rPr lang="en-US" altLang="zh-CN" baseline="-25000" smtClean="0"/>
              <a:t>ku</a:t>
            </a:r>
            <a:r>
              <a:rPr lang="en-US" altLang="zh-CN" smtClean="0"/>
              <a:t>(m</a:t>
            </a:r>
            <a:r>
              <a:rPr lang="en-US" altLang="zh-CN"/>
              <a:t>) = c</a:t>
            </a:r>
            <a:endParaRPr lang="en-US" altLang="zh-CN"/>
          </a:p>
          <a:p>
            <a:pPr lvl="1"/>
            <a:r>
              <a:rPr lang="zh-CN" altLang="en-US" smtClean="0"/>
              <a:t>解密：</a:t>
            </a:r>
            <a:r>
              <a:rPr lang="en-US" altLang="zh-CN" smtClean="0"/>
              <a:t>D</a:t>
            </a:r>
            <a:r>
              <a:rPr lang="en-US" altLang="zh-CN" baseline="-25000" smtClean="0"/>
              <a:t>kr</a:t>
            </a:r>
            <a:r>
              <a:rPr lang="en-US" altLang="zh-CN" smtClean="0"/>
              <a:t>(c</a:t>
            </a:r>
            <a:r>
              <a:rPr lang="en-US" altLang="zh-CN"/>
              <a:t>) = </a:t>
            </a:r>
            <a:r>
              <a:rPr lang="en-US" altLang="zh-CN" smtClean="0"/>
              <a:t>m</a:t>
            </a:r>
            <a:endParaRPr lang="en-US" altLang="zh-CN" smtClean="0"/>
          </a:p>
          <a:p>
            <a:r>
              <a:rPr lang="zh-CN" altLang="en-US" smtClean="0"/>
              <a:t>两</a:t>
            </a:r>
            <a:r>
              <a:rPr lang="zh-CN" altLang="en-US"/>
              <a:t>个密钥中任何一个都可以用作加密，而另一个用作解密</a:t>
            </a:r>
            <a:endParaRPr lang="en-US" altLang="zh-CN"/>
          </a:p>
          <a:p>
            <a:pPr lvl="1"/>
            <a:endParaRPr lang="en-US" altLang="zh-CN"/>
          </a:p>
          <a:p>
            <a:pPr lvl="1"/>
            <a:endParaRPr lang="en-US" altLang="zh-CN"/>
          </a:p>
          <a:p>
            <a:pPr lvl="1"/>
            <a:endParaRPr lang="zh-CN" altLang="en-US"/>
          </a:p>
        </p:txBody>
      </p:sp>
      <p:sp>
        <p:nvSpPr>
          <p:cNvPr id="746498" name="Rectangle 2"/>
          <p:cNvSpPr>
            <a:spLocks noGrp="1" noChangeArrowheads="1"/>
          </p:cNvSpPr>
          <p:nvPr>
            <p:ph type="title"/>
          </p:nvPr>
        </p:nvSpPr>
        <p:spPr/>
        <p:txBody>
          <a:bodyPr/>
          <a:lstStyle/>
          <a:p>
            <a:r>
              <a:rPr lang="zh-CN" altLang="en-US" smtClean="0"/>
              <a:t>公开密码体制</a:t>
            </a:r>
            <a:endParaRPr lang="zh-CN" altLang="en-US"/>
          </a:p>
        </p:txBody>
      </p:sp>
      <p:sp>
        <p:nvSpPr>
          <p:cNvPr id="123906"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274638"/>
            <a:ext cx="8229600" cy="922114"/>
          </a:xfrm>
        </p:spPr>
        <p:txBody>
          <a:bodyPr/>
          <a:lstStyle/>
          <a:p>
            <a:pPr eaLnBrk="1" hangingPunct="1">
              <a:defRPr/>
            </a:pPr>
            <a:r>
              <a:rPr lang="zh-CN" altLang="en-US" smtClean="0"/>
              <a:t>用公开密钥实现加密</a:t>
            </a:r>
            <a:endParaRPr lang="zh-CN" altLang="en-US" smtClean="0"/>
          </a:p>
        </p:txBody>
      </p:sp>
      <p:pic>
        <p:nvPicPr>
          <p:cNvPr id="5" name="Picture 3"/>
          <p:cNvPicPr>
            <a:picLocks noChangeAspect="1" noChangeArrowheads="1"/>
          </p:cNvPicPr>
          <p:nvPr/>
        </p:nvPicPr>
        <p:blipFill>
          <a:blip r:embed="rId1"/>
          <a:stretch>
            <a:fillRect/>
          </a:stretch>
        </p:blipFill>
        <p:spPr>
          <a:xfrm>
            <a:off x="449852" y="980728"/>
            <a:ext cx="8154596" cy="4752528"/>
          </a:xfrm>
          <a:prstGeom prst="rect">
            <a:avLst/>
          </a:prstGeom>
        </p:spPr>
      </p:pic>
      <p:sp>
        <p:nvSpPr>
          <p:cNvPr id="3" name="矩形 2"/>
          <p:cNvSpPr/>
          <p:nvPr/>
        </p:nvSpPr>
        <p:spPr>
          <a:xfrm>
            <a:off x="6066914" y="5581476"/>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D</a:t>
            </a:r>
            <a:r>
              <a:rPr lang="en-US" altLang="zh-CN" sz="2800" b="1" baseline="-25000" smtClean="0">
                <a:solidFill>
                  <a:srgbClr val="C00000"/>
                </a:solidFill>
              </a:rPr>
              <a:t>KRb</a:t>
            </a:r>
            <a:r>
              <a:rPr lang="en-US" altLang="zh-CN" sz="2800" b="1" smtClean="0">
                <a:solidFill>
                  <a:srgbClr val="C00000"/>
                </a:solidFill>
              </a:rPr>
              <a:t>(c</a:t>
            </a:r>
            <a:r>
              <a:rPr lang="en-US" altLang="zh-CN" sz="2800" b="1">
                <a:solidFill>
                  <a:srgbClr val="C00000"/>
                </a:solidFill>
              </a:rPr>
              <a:t>)=m</a:t>
            </a:r>
            <a:endParaRPr lang="zh-CN" altLang="en-US" sz="2800" b="1">
              <a:solidFill>
                <a:srgbClr val="C00000"/>
              </a:solidFill>
            </a:endParaRPr>
          </a:p>
        </p:txBody>
      </p:sp>
      <p:sp>
        <p:nvSpPr>
          <p:cNvPr id="7" name="矩形 6"/>
          <p:cNvSpPr/>
          <p:nvPr/>
        </p:nvSpPr>
        <p:spPr>
          <a:xfrm>
            <a:off x="251520" y="5445224"/>
            <a:ext cx="2592288"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smtClean="0">
                <a:solidFill>
                  <a:srgbClr val="C00000"/>
                </a:solidFill>
              </a:rPr>
              <a:t>get(KUb)</a:t>
            </a:r>
            <a:endParaRPr lang="en-US" altLang="zh-CN" sz="2800" b="1" smtClean="0">
              <a:solidFill>
                <a:srgbClr val="C00000"/>
              </a:solidFill>
            </a:endParaRPr>
          </a:p>
          <a:p>
            <a:pPr marL="514350" indent="-514350">
              <a:buAutoNum type="arabicPeriod"/>
            </a:pPr>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(m</a:t>
            </a:r>
            <a:r>
              <a:rPr lang="en-US" altLang="zh-CN" sz="2800" b="1">
                <a:solidFill>
                  <a:srgbClr val="C00000"/>
                </a:solidFill>
              </a:rPr>
              <a:t>)=</a:t>
            </a:r>
            <a:r>
              <a:rPr lang="en-US" altLang="zh-CN" sz="2800" b="1" smtClean="0">
                <a:solidFill>
                  <a:srgbClr val="C00000"/>
                </a:solidFill>
              </a:rPr>
              <a:t>c</a:t>
            </a:r>
            <a:endParaRPr lang="zh-CN" altLang="en-US" sz="2800" b="1">
              <a:solidFill>
                <a:srgbClr val="C00000"/>
              </a:solidFill>
            </a:endParaRPr>
          </a:p>
        </p:txBody>
      </p:sp>
      <p:sp>
        <p:nvSpPr>
          <p:cNvPr id="9" name="矩形 8"/>
          <p:cNvSpPr/>
          <p:nvPr/>
        </p:nvSpPr>
        <p:spPr>
          <a:xfrm>
            <a:off x="3267010" y="5589240"/>
            <a:ext cx="2457118" cy="70788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smtClean="0">
                <a:solidFill>
                  <a:schemeClr val="tx1"/>
                </a:solidFill>
              </a:rPr>
              <a:t>用公钥加密的信息，</a:t>
            </a:r>
            <a:endParaRPr lang="en-US" altLang="zh-CN" sz="2000" b="1" smtClean="0">
              <a:solidFill>
                <a:schemeClr val="tx1"/>
              </a:solidFill>
            </a:endParaRPr>
          </a:p>
          <a:p>
            <a:r>
              <a:rPr lang="zh-CN" altLang="en-US" sz="2000" b="1" smtClean="0">
                <a:solidFill>
                  <a:schemeClr val="tx1"/>
                </a:solidFill>
              </a:rPr>
              <a:t>不用能公钥解密</a:t>
            </a:r>
            <a:endParaRPr lang="zh-CN" altLang="en-US" sz="2000" b="1">
              <a:solidFill>
                <a:schemeClr val="tx1"/>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3"/>
          <p:cNvPicPr>
            <a:picLocks noGrp="1" noChangeAspect="1" noChangeArrowheads="1"/>
          </p:cNvPicPr>
          <p:nvPr>
            <p:ph idx="1"/>
          </p:nvPr>
        </p:nvPicPr>
        <p:blipFill>
          <a:blip r:embed="rId1"/>
          <a:srcRect/>
          <a:stretch>
            <a:fillRect/>
          </a:stretch>
        </p:blipFill>
        <p:spPr>
          <a:xfrm>
            <a:off x="304800" y="1052736"/>
            <a:ext cx="8458200" cy="4648200"/>
          </a:xfrm>
        </p:spPr>
      </p:pic>
      <p:sp>
        <p:nvSpPr>
          <p:cNvPr id="135170" name="Rectangle 2"/>
          <p:cNvSpPr>
            <a:spLocks noGrp="1" noChangeArrowheads="1"/>
          </p:cNvSpPr>
          <p:nvPr>
            <p:ph type="title"/>
          </p:nvPr>
        </p:nvSpPr>
        <p:spPr/>
        <p:txBody>
          <a:bodyPr/>
          <a:lstStyle/>
          <a:p>
            <a:pPr eaLnBrk="1" hangingPunct="1">
              <a:defRPr/>
            </a:pPr>
            <a:r>
              <a:rPr lang="zh-CN" altLang="en-US" smtClean="0"/>
              <a:t>用公开密钥实现鉴别（签名）</a:t>
            </a:r>
            <a:endParaRPr lang="zh-CN" altLang="en-US" smtClean="0"/>
          </a:p>
        </p:txBody>
      </p:sp>
      <p:sp>
        <p:nvSpPr>
          <p:cNvPr id="4" name="矩形 3"/>
          <p:cNvSpPr/>
          <p:nvPr/>
        </p:nvSpPr>
        <p:spPr>
          <a:xfrm>
            <a:off x="1403648" y="5723559"/>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D</a:t>
            </a:r>
            <a:r>
              <a:rPr lang="en-US" altLang="zh-CN" sz="2800" b="1" baseline="-25000" smtClean="0">
                <a:solidFill>
                  <a:srgbClr val="C00000"/>
                </a:solidFill>
              </a:rPr>
              <a:t>KRa</a:t>
            </a:r>
            <a:r>
              <a:rPr lang="en-US" altLang="zh-CN" sz="2800" b="1" smtClean="0">
                <a:solidFill>
                  <a:srgbClr val="C00000"/>
                </a:solidFill>
              </a:rPr>
              <a:t>(m)=c</a:t>
            </a:r>
            <a:endParaRPr lang="zh-CN" altLang="en-US" sz="2800" b="1">
              <a:solidFill>
                <a:srgbClr val="C00000"/>
              </a:solidFill>
            </a:endParaRPr>
          </a:p>
        </p:txBody>
      </p:sp>
      <p:sp>
        <p:nvSpPr>
          <p:cNvPr id="5" name="矩形 4"/>
          <p:cNvSpPr/>
          <p:nvPr/>
        </p:nvSpPr>
        <p:spPr>
          <a:xfrm>
            <a:off x="5220072" y="5812656"/>
            <a:ext cx="3096344"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smtClean="0">
                <a:solidFill>
                  <a:srgbClr val="C00000"/>
                </a:solidFill>
              </a:rPr>
              <a:t>get(KUa)</a:t>
            </a:r>
            <a:endParaRPr lang="en-US" altLang="zh-CN" sz="2800" b="1" smtClean="0">
              <a:solidFill>
                <a:srgbClr val="C00000"/>
              </a:solidFill>
            </a:endParaRPr>
          </a:p>
          <a:p>
            <a:pPr marL="514350" indent="-514350">
              <a:buAutoNum type="arabicPeriod"/>
            </a:pPr>
            <a:r>
              <a:rPr lang="en-US" altLang="zh-CN" sz="2800" b="1" smtClean="0">
                <a:solidFill>
                  <a:srgbClr val="C00000"/>
                </a:solidFill>
              </a:rPr>
              <a:t>E</a:t>
            </a:r>
            <a:r>
              <a:rPr lang="en-US" altLang="zh-CN" sz="2800" b="1" baseline="-25000" smtClean="0">
                <a:solidFill>
                  <a:srgbClr val="C00000"/>
                </a:solidFill>
              </a:rPr>
              <a:t>KUa</a:t>
            </a:r>
            <a:r>
              <a:rPr lang="en-US" altLang="zh-CN" sz="2800" b="1" smtClean="0">
                <a:solidFill>
                  <a:srgbClr val="C00000"/>
                </a:solidFill>
              </a:rPr>
              <a:t>(c)=m</a:t>
            </a:r>
            <a:endParaRPr lang="zh-CN" altLang="en-US" sz="2800" b="1">
              <a:solidFill>
                <a:srgbClr val="C0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fade">
                                      <p:cBhvr>
                                        <p:cTn id="7" dur="500"/>
                                        <p:tgtEl>
                                          <p:spTgt spid="1290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zh-CN" altLang="en-US" dirty="0" smtClean="0"/>
              <a:t>用</a:t>
            </a:r>
            <a:r>
              <a:rPr lang="zh-CN" altLang="en-US" dirty="0"/>
              <a:t>公开密钥实现保密和鉴别</a:t>
            </a:r>
            <a:endParaRPr lang="zh-CN" altLang="en-US" dirty="0" smtClean="0"/>
          </a:p>
        </p:txBody>
      </p:sp>
      <p:sp>
        <p:nvSpPr>
          <p:cNvPr id="4" name="矩形 3"/>
          <p:cNvSpPr/>
          <p:nvPr/>
        </p:nvSpPr>
        <p:spPr>
          <a:xfrm>
            <a:off x="505267" y="4849996"/>
            <a:ext cx="3047977"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(D</a:t>
            </a:r>
            <a:r>
              <a:rPr lang="en-US" altLang="zh-CN" sz="2800" b="1" baseline="-25000" smtClean="0">
                <a:solidFill>
                  <a:srgbClr val="C00000"/>
                </a:solidFill>
              </a:rPr>
              <a:t>KRa</a:t>
            </a:r>
            <a:r>
              <a:rPr lang="en-US" altLang="zh-CN" sz="2800" b="1" smtClean="0">
                <a:solidFill>
                  <a:srgbClr val="C00000"/>
                </a:solidFill>
              </a:rPr>
              <a:t>(m))=z</a:t>
            </a:r>
            <a:endParaRPr lang="zh-CN" altLang="en-US" sz="2800" b="1">
              <a:solidFill>
                <a:srgbClr val="C00000"/>
              </a:solidFill>
            </a:endParaRPr>
          </a:p>
        </p:txBody>
      </p:sp>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58456" y="1177828"/>
            <a:ext cx="2533442" cy="31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741" y="1119068"/>
            <a:ext cx="1689179" cy="299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5709880" y="4849996"/>
            <a:ext cx="30385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(D</a:t>
            </a:r>
            <a:r>
              <a:rPr lang="en-US" altLang="zh-CN" sz="2800" b="1" baseline="-25000" smtClean="0">
                <a:solidFill>
                  <a:srgbClr val="C00000"/>
                </a:solidFill>
              </a:rPr>
              <a:t>KRb</a:t>
            </a:r>
            <a:r>
              <a:rPr lang="en-US" altLang="zh-CN" sz="2800" b="1" smtClean="0">
                <a:solidFill>
                  <a:srgbClr val="C00000"/>
                </a:solidFill>
              </a:rPr>
              <a:t>(z))=m</a:t>
            </a:r>
            <a:endParaRPr lang="zh-CN" altLang="en-US" sz="2800" b="1">
              <a:solidFill>
                <a:srgbClr val="C00000"/>
              </a:solidFill>
            </a:endParaRPr>
          </a:p>
        </p:txBody>
      </p:sp>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203" y="1766376"/>
            <a:ext cx="1367021" cy="252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6" y="1850560"/>
            <a:ext cx="2383534" cy="226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a:off x="2029255" y="3356992"/>
            <a:ext cx="598529"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288959" y="3369568"/>
            <a:ext cx="731313"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717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244" y="2984167"/>
            <a:ext cx="1738836" cy="588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178"/>
                                        </p:tgtEl>
                                        <p:attrNameLst>
                                          <p:attrName>style.visibility</p:attrName>
                                        </p:attrNameLst>
                                      </p:cBhvr>
                                      <p:to>
                                        <p:strVal val="visible"/>
                                      </p:to>
                                    </p:set>
                                    <p:animEffect transition="in" filter="fade">
                                      <p:cBhvr>
                                        <p:cTn id="18" dur="500"/>
                                        <p:tgtEl>
                                          <p:spTgt spid="717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9"/>
                                        </p:tgtEl>
                                        <p:attrNameLst>
                                          <p:attrName>style.visibility</p:attrName>
                                        </p:attrNameLst>
                                      </p:cBhvr>
                                      <p:to>
                                        <p:strVal val="visible"/>
                                      </p:to>
                                    </p:set>
                                    <p:anim calcmode="lin" valueType="num">
                                      <p:cBhvr additive="base">
                                        <p:cTn id="23" dur="500" fill="hold"/>
                                        <p:tgtEl>
                                          <p:spTgt spid="7179"/>
                                        </p:tgtEl>
                                        <p:attrNameLst>
                                          <p:attrName>ppt_x</p:attrName>
                                        </p:attrNameLst>
                                      </p:cBhvr>
                                      <p:tavLst>
                                        <p:tav tm="0">
                                          <p:val>
                                            <p:strVal val="#ppt_x"/>
                                          </p:val>
                                        </p:tav>
                                        <p:tav tm="100000">
                                          <p:val>
                                            <p:strVal val="#ppt_x"/>
                                          </p:val>
                                        </p:tav>
                                      </p:tavLst>
                                    </p:anim>
                                    <p:anim calcmode="lin" valueType="num">
                                      <p:cBhvr additive="base">
                                        <p:cTn id="24"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75"/>
                                        </p:tgtEl>
                                        <p:attrNameLst>
                                          <p:attrName>style.visibility</p:attrName>
                                        </p:attrNameLst>
                                      </p:cBhvr>
                                      <p:to>
                                        <p:strVal val="visible"/>
                                      </p:to>
                                    </p:set>
                                    <p:animEffect transition="in" filter="fade">
                                      <p:cBhvr>
                                        <p:cTn id="35" dur="500"/>
                                        <p:tgtEl>
                                          <p:spTgt spid="717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76"/>
                                        </p:tgtEl>
                                        <p:attrNameLst>
                                          <p:attrName>style.visibility</p:attrName>
                                        </p:attrNameLst>
                                      </p:cBhvr>
                                      <p:to>
                                        <p:strVal val="visible"/>
                                      </p:to>
                                    </p:set>
                                    <p:animEffect transition="in" filter="fade">
                                      <p:cBhvr>
                                        <p:cTn id="46" dur="500"/>
                                        <p:tgtEl>
                                          <p:spTgt spid="717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eaLnBrk="1" hangingPunct="1"/>
            <a:r>
              <a:rPr lang="zh-CN" altLang="en-US" smtClean="0"/>
              <a:t>目前所使用的公钥密码体制的安全性基础主要是数学中的难解问题</a:t>
            </a:r>
            <a:endParaRPr lang="zh-CN" altLang="en-US" smtClean="0"/>
          </a:p>
          <a:p>
            <a:pPr eaLnBrk="1" hangingPunct="1"/>
            <a:r>
              <a:rPr lang="zh-CN" altLang="en-US" smtClean="0"/>
              <a:t>最流行的有两大类</a:t>
            </a:r>
            <a:endParaRPr lang="zh-CN" altLang="en-US" smtClean="0"/>
          </a:p>
          <a:p>
            <a:pPr lvl="1" eaLnBrk="1" hangingPunct="1"/>
            <a:r>
              <a:rPr lang="zh-CN" altLang="en-US" smtClean="0"/>
              <a:t>基于大整数因子分解问题，比如</a:t>
            </a:r>
            <a:r>
              <a:rPr lang="en-US" altLang="zh-CN" smtClean="0"/>
              <a:t>RSA</a:t>
            </a:r>
            <a:r>
              <a:rPr lang="zh-CN" altLang="en-US" smtClean="0"/>
              <a:t>体制、</a:t>
            </a:r>
            <a:r>
              <a:rPr lang="en-US" altLang="zh-CN" smtClean="0"/>
              <a:t>Rabin</a:t>
            </a:r>
            <a:r>
              <a:rPr lang="zh-CN" altLang="en-US" smtClean="0"/>
              <a:t>体制等</a:t>
            </a:r>
            <a:endParaRPr lang="zh-CN" altLang="en-US" smtClean="0"/>
          </a:p>
          <a:p>
            <a:pPr lvl="1" eaLnBrk="1" hangingPunct="1"/>
            <a:r>
              <a:rPr lang="zh-CN" altLang="en-US" smtClean="0"/>
              <a:t>基于离散对数问题，如</a:t>
            </a:r>
            <a:r>
              <a:rPr lang="en-US" altLang="zh-CN" smtClean="0"/>
              <a:t>ElGamal</a:t>
            </a:r>
            <a:r>
              <a:rPr lang="zh-CN" altLang="en-US" smtClean="0"/>
              <a:t>体制、椭圆曲线密码体制</a:t>
            </a:r>
            <a:endParaRPr lang="zh-CN" altLang="en-US" smtClean="0"/>
          </a:p>
        </p:txBody>
      </p:sp>
      <p:sp>
        <p:nvSpPr>
          <p:cNvPr id="140290" name="Rectangle 2"/>
          <p:cNvSpPr>
            <a:spLocks noGrp="1" noChangeArrowheads="1"/>
          </p:cNvSpPr>
          <p:nvPr>
            <p:ph type="title"/>
          </p:nvPr>
        </p:nvSpPr>
        <p:spPr/>
        <p:txBody>
          <a:bodyPr/>
          <a:lstStyle/>
          <a:p>
            <a:pPr eaLnBrk="1" hangingPunct="1">
              <a:defRPr/>
            </a:pPr>
            <a:r>
              <a:rPr lang="zh-CN" altLang="en-US" smtClean="0"/>
              <a:t>公钥密码体制的安全基础</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301" name="Rectangle 13"/>
          <p:cNvSpPr>
            <a:spLocks noGrp="1" noChangeArrowheads="1"/>
          </p:cNvSpPr>
          <p:nvPr>
            <p:ph type="title"/>
          </p:nvPr>
        </p:nvSpPr>
        <p:spPr/>
        <p:txBody>
          <a:bodyPr/>
          <a:lstStyle/>
          <a:p>
            <a:r>
              <a:rPr lang="zh-CN" altLang="en-US" sz="4400">
                <a:solidFill>
                  <a:srgbClr val="000066"/>
                </a:solidFill>
              </a:rPr>
              <a:t>安全体系结构（续）</a:t>
            </a:r>
            <a:endParaRPr lang="zh-CN" altLang="en-US" sz="4400">
              <a:solidFill>
                <a:srgbClr val="000066"/>
              </a:solidFill>
            </a:endParaRPr>
          </a:p>
        </p:txBody>
      </p:sp>
      <p:sp>
        <p:nvSpPr>
          <p:cNvPr id="15" name="日期占位符 3"/>
          <p:cNvSpPr>
            <a:spLocks noGrp="1"/>
          </p:cNvSpPr>
          <p:nvPr>
            <p:ph type="dt" sz="half" idx="2"/>
          </p:nvPr>
        </p:nvSpPr>
        <p:spPr/>
        <p:txBody>
          <a:bodyPr/>
          <a:lstStyle/>
          <a:p>
            <a:fld id="{AB21B73E-FD2C-4649-B2D9-3B6E45FB1E7B}" type="datetime1">
              <a:rPr lang="zh-CN" altLang="en-US"/>
            </a:fld>
            <a:endParaRPr lang="en-US" altLang="zh-CN"/>
          </a:p>
        </p:txBody>
      </p:sp>
      <p:sp>
        <p:nvSpPr>
          <p:cNvPr id="524300" name="AutoShape 12"/>
          <p:cNvSpPr>
            <a:spLocks noChangeArrowheads="1"/>
          </p:cNvSpPr>
          <p:nvPr/>
        </p:nvSpPr>
        <p:spPr bwMode="auto">
          <a:xfrm>
            <a:off x="5867400" y="1484313"/>
            <a:ext cx="2879725" cy="865187"/>
          </a:xfrm>
          <a:prstGeom prst="cloudCallout">
            <a:avLst>
              <a:gd name="adj1" fmla="val -49449"/>
              <a:gd name="adj2" fmla="val 79542"/>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FF0000"/>
                </a:solidFill>
              </a:rPr>
              <a:t>策略是基础</a:t>
            </a:r>
            <a:endParaRPr lang="zh-CN" altLang="en-US" sz="2400" b="1">
              <a:solidFill>
                <a:srgbClr val="FF0000"/>
              </a:solidFill>
            </a:endParaRPr>
          </a:p>
        </p:txBody>
      </p:sp>
      <p:grpSp>
        <p:nvGrpSpPr>
          <p:cNvPr id="524302" name="Group 14"/>
          <p:cNvGrpSpPr/>
          <p:nvPr/>
        </p:nvGrpSpPr>
        <p:grpSpPr bwMode="auto">
          <a:xfrm>
            <a:off x="2362200" y="1309688"/>
            <a:ext cx="4176713" cy="4752975"/>
            <a:chOff x="1628" y="799"/>
            <a:chExt cx="2631" cy="2994"/>
          </a:xfrm>
        </p:grpSpPr>
        <p:sp>
          <p:nvSpPr>
            <p:cNvPr id="524303" name="Rectangle 15"/>
            <p:cNvSpPr>
              <a:spLocks noChangeArrowheads="1"/>
            </p:cNvSpPr>
            <p:nvPr/>
          </p:nvSpPr>
          <p:spPr bwMode="auto">
            <a:xfrm>
              <a:off x="1628" y="2024"/>
              <a:ext cx="2631" cy="1769"/>
            </a:xfrm>
            <a:prstGeom prst="rect">
              <a:avLst/>
            </a:prstGeom>
            <a:solidFill>
              <a:srgbClr val="FFFFFF"/>
            </a:solidFill>
            <a:ln w="9525">
              <a:solidFill>
                <a:schemeClr val="tx1"/>
              </a:solidFill>
              <a:prstDash val="lg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04" name="Rectangle 16"/>
            <p:cNvSpPr>
              <a:spLocks noChangeArrowheads="1"/>
            </p:cNvSpPr>
            <p:nvPr/>
          </p:nvSpPr>
          <p:spPr bwMode="auto">
            <a:xfrm>
              <a:off x="2091" y="799"/>
              <a:ext cx="1668"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风险分析</a:t>
              </a:r>
              <a:endParaRPr lang="zh-CN" altLang="en-US" sz="2400" b="1">
                <a:solidFill>
                  <a:schemeClr val="bg1"/>
                </a:solidFill>
              </a:endParaRPr>
            </a:p>
          </p:txBody>
        </p:sp>
        <p:sp>
          <p:nvSpPr>
            <p:cNvPr id="524305" name="Rectangle 17"/>
            <p:cNvSpPr>
              <a:spLocks noChangeArrowheads="1"/>
            </p:cNvSpPr>
            <p:nvPr/>
          </p:nvSpPr>
          <p:spPr bwMode="auto">
            <a:xfrm>
              <a:off x="2092" y="1407"/>
              <a:ext cx="1668"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安全策略设计</a:t>
              </a:r>
              <a:endParaRPr lang="zh-CN" altLang="en-US" sz="2400" b="1">
                <a:solidFill>
                  <a:schemeClr val="bg1"/>
                </a:solidFill>
              </a:endParaRPr>
            </a:p>
          </p:txBody>
        </p:sp>
        <p:sp>
          <p:nvSpPr>
            <p:cNvPr id="524306" name="Rectangle 18"/>
            <p:cNvSpPr>
              <a:spLocks noChangeArrowheads="1"/>
            </p:cNvSpPr>
            <p:nvPr/>
          </p:nvSpPr>
          <p:spPr bwMode="auto">
            <a:xfrm>
              <a:off x="1750" y="2076"/>
              <a:ext cx="2400"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安全服务与安全机制设计</a:t>
              </a:r>
              <a:endParaRPr lang="zh-CN" altLang="en-US" sz="2400" b="1">
                <a:solidFill>
                  <a:schemeClr val="bg1"/>
                </a:solidFill>
              </a:endParaRPr>
            </a:p>
          </p:txBody>
        </p:sp>
        <p:sp>
          <p:nvSpPr>
            <p:cNvPr id="524307" name="Rectangle 19"/>
            <p:cNvSpPr>
              <a:spLocks noChangeArrowheads="1"/>
            </p:cNvSpPr>
            <p:nvPr/>
          </p:nvSpPr>
          <p:spPr bwMode="auto">
            <a:xfrm>
              <a:off x="1683" y="2704"/>
              <a:ext cx="2523" cy="356"/>
            </a:xfrm>
            <a:prstGeom prst="rect">
              <a:avLst/>
            </a:prstGeom>
            <a:solidFill>
              <a:srgbClr val="0000FF"/>
            </a:solidFill>
            <a:ln>
              <a:noFill/>
            </a:ln>
            <a:effectLst/>
            <a:extLst>
              <a:ext uri="{91240B29-F687-4F45-9708-019B960494DF}">
                <a14:hiddenLine xmlns:a14="http://schemas.microsoft.com/office/drawing/2010/main" w="9525">
                  <a:solidFill>
                    <a:srgbClr val="FF0000"/>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安全服务与安全机制的关系</a:t>
              </a:r>
              <a:endParaRPr lang="zh-CN" altLang="en-US" sz="2400" b="1">
                <a:solidFill>
                  <a:schemeClr val="bg1"/>
                </a:solidFill>
              </a:endParaRPr>
            </a:p>
          </p:txBody>
        </p:sp>
        <p:sp>
          <p:nvSpPr>
            <p:cNvPr id="524308" name="Rectangle 20"/>
            <p:cNvSpPr>
              <a:spLocks noChangeArrowheads="1"/>
            </p:cNvSpPr>
            <p:nvPr/>
          </p:nvSpPr>
          <p:spPr bwMode="auto">
            <a:xfrm>
              <a:off x="1837" y="3301"/>
              <a:ext cx="2205" cy="356"/>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安全服务部署</a:t>
              </a:r>
              <a:endParaRPr lang="zh-CN" altLang="en-US" sz="2400" b="1">
                <a:solidFill>
                  <a:schemeClr val="bg1"/>
                </a:solidFill>
              </a:endParaRPr>
            </a:p>
          </p:txBody>
        </p:sp>
        <p:sp>
          <p:nvSpPr>
            <p:cNvPr id="524309" name="AutoShape 21"/>
            <p:cNvSpPr>
              <a:spLocks noChangeArrowheads="1"/>
            </p:cNvSpPr>
            <p:nvPr/>
          </p:nvSpPr>
          <p:spPr bwMode="auto">
            <a:xfrm>
              <a:off x="2889" y="1173"/>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0" name="AutoShape 22"/>
            <p:cNvSpPr>
              <a:spLocks noChangeArrowheads="1"/>
            </p:cNvSpPr>
            <p:nvPr/>
          </p:nvSpPr>
          <p:spPr bwMode="auto">
            <a:xfrm>
              <a:off x="2880" y="1779"/>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1" name="AutoShape 23"/>
            <p:cNvSpPr>
              <a:spLocks noChangeArrowheads="1"/>
            </p:cNvSpPr>
            <p:nvPr/>
          </p:nvSpPr>
          <p:spPr bwMode="auto">
            <a:xfrm>
              <a:off x="2880" y="2442"/>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2" name="AutoShape 24"/>
            <p:cNvSpPr>
              <a:spLocks noChangeArrowheads="1"/>
            </p:cNvSpPr>
            <p:nvPr/>
          </p:nvSpPr>
          <p:spPr bwMode="auto">
            <a:xfrm>
              <a:off x="2880" y="3068"/>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4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00"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p:txBody>
          <a:bodyPr/>
          <a:lstStyle/>
          <a:p>
            <a:pPr eaLnBrk="1" hangingPunct="1">
              <a:lnSpc>
                <a:spcPct val="90000"/>
              </a:lnSpc>
            </a:pPr>
            <a:r>
              <a:rPr lang="zh-CN" altLang="en-US" smtClean="0"/>
              <a:t>涉及到各方：发送方、接收方、攻击者</a:t>
            </a:r>
            <a:endParaRPr lang="zh-CN" altLang="en-US" smtClean="0"/>
          </a:p>
          <a:p>
            <a:pPr eaLnBrk="1" hangingPunct="1">
              <a:lnSpc>
                <a:spcPct val="90000"/>
              </a:lnSpc>
            </a:pPr>
            <a:r>
              <a:rPr lang="zh-CN" altLang="en-US" smtClean="0"/>
              <a:t>涉及到数据：公钥、私钥、明文、密文</a:t>
            </a:r>
            <a:endParaRPr lang="zh-CN" altLang="en-US" smtClean="0"/>
          </a:p>
          <a:p>
            <a:pPr eaLnBrk="1" hangingPunct="1">
              <a:lnSpc>
                <a:spcPct val="90000"/>
              </a:lnSpc>
            </a:pPr>
            <a:r>
              <a:rPr lang="zh-CN" altLang="en-US" smtClean="0"/>
              <a:t>公钥算法的条件：</a:t>
            </a:r>
            <a:endParaRPr lang="zh-CN" altLang="en-US" smtClean="0"/>
          </a:p>
          <a:p>
            <a:pPr lvl="1" eaLnBrk="1" hangingPunct="1">
              <a:lnSpc>
                <a:spcPct val="90000"/>
              </a:lnSpc>
            </a:pPr>
            <a:r>
              <a:rPr lang="zh-CN" altLang="en-US" smtClean="0"/>
              <a:t>产生一对密钥是计算可行的</a:t>
            </a:r>
            <a:endParaRPr lang="zh-CN" altLang="en-US" smtClean="0"/>
          </a:p>
          <a:p>
            <a:pPr lvl="1" eaLnBrk="1" hangingPunct="1">
              <a:lnSpc>
                <a:spcPct val="90000"/>
              </a:lnSpc>
            </a:pPr>
            <a:r>
              <a:rPr lang="zh-CN" altLang="en-US" smtClean="0"/>
              <a:t>已知公钥和明文，产生密文是计算可行的</a:t>
            </a:r>
            <a:endParaRPr lang="zh-CN" altLang="en-US" smtClean="0"/>
          </a:p>
          <a:p>
            <a:pPr lvl="1" eaLnBrk="1" hangingPunct="1">
              <a:lnSpc>
                <a:spcPct val="90000"/>
              </a:lnSpc>
            </a:pPr>
            <a:r>
              <a:rPr lang="zh-CN" altLang="en-US" smtClean="0"/>
              <a:t>接收方利用私钥来解密密文是计算可行的</a:t>
            </a:r>
            <a:endParaRPr lang="zh-CN" altLang="en-US" smtClean="0"/>
          </a:p>
          <a:p>
            <a:pPr lvl="1" eaLnBrk="1" hangingPunct="1">
              <a:lnSpc>
                <a:spcPct val="90000"/>
              </a:lnSpc>
            </a:pPr>
            <a:r>
              <a:rPr lang="zh-CN" altLang="en-US" smtClean="0"/>
              <a:t>对于攻击者，利用公钥来推断私钥是计算不可行的</a:t>
            </a:r>
            <a:endParaRPr lang="zh-CN" altLang="en-US" smtClean="0"/>
          </a:p>
          <a:p>
            <a:pPr lvl="1" eaLnBrk="1" hangingPunct="1">
              <a:lnSpc>
                <a:spcPct val="90000"/>
              </a:lnSpc>
            </a:pPr>
            <a:r>
              <a:rPr lang="zh-CN" altLang="en-US" smtClean="0"/>
              <a:t>已知公钥和密文，恢复明文是计算不可行的</a:t>
            </a:r>
            <a:endParaRPr lang="zh-CN" altLang="en-US" smtClean="0"/>
          </a:p>
          <a:p>
            <a:pPr lvl="1" eaLnBrk="1" hangingPunct="1">
              <a:lnSpc>
                <a:spcPct val="90000"/>
              </a:lnSpc>
            </a:pPr>
            <a:r>
              <a:rPr lang="en-US" altLang="zh-CN" smtClean="0"/>
              <a:t>(</a:t>
            </a:r>
            <a:r>
              <a:rPr lang="zh-CN" altLang="en-US" smtClean="0"/>
              <a:t>可选</a:t>
            </a:r>
            <a:r>
              <a:rPr lang="en-US" altLang="zh-CN" smtClean="0"/>
              <a:t>)</a:t>
            </a:r>
            <a:r>
              <a:rPr lang="zh-CN" altLang="en-US" smtClean="0"/>
              <a:t>加密和解密的顺序可交换</a:t>
            </a:r>
            <a:endParaRPr lang="zh-CN" altLang="en-US" smtClean="0"/>
          </a:p>
        </p:txBody>
      </p:sp>
      <p:sp>
        <p:nvSpPr>
          <p:cNvPr id="155650" name="Rectangle 2"/>
          <p:cNvSpPr>
            <a:spLocks noGrp="1" noChangeArrowheads="1"/>
          </p:cNvSpPr>
          <p:nvPr>
            <p:ph type="title"/>
          </p:nvPr>
        </p:nvSpPr>
        <p:spPr/>
        <p:txBody>
          <a:bodyPr/>
          <a:lstStyle/>
          <a:p>
            <a:pPr eaLnBrk="1" hangingPunct="1">
              <a:defRPr/>
            </a:pPr>
            <a:r>
              <a:rPr lang="zh-CN" altLang="en-US" smtClean="0"/>
              <a:t>基本思想和要求</a:t>
            </a:r>
            <a:endParaRPr lang="zh-CN" altLang="en-US" smtClean="0"/>
          </a:p>
        </p:txBody>
      </p:sp>
      <p:sp>
        <p:nvSpPr>
          <p:cNvPr id="371716" name="Rectangle 4"/>
          <p:cNvSpPr>
            <a:spLocks noChangeArrowheads="1"/>
          </p:cNvSpPr>
          <p:nvPr/>
        </p:nvSpPr>
        <p:spPr bwMode="auto">
          <a:xfrm>
            <a:off x="683592" y="2276872"/>
            <a:ext cx="7416800" cy="100806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smtClean="0">
                <a:solidFill>
                  <a:srgbClr val="FF0000"/>
                </a:solidFill>
              </a:rPr>
              <a:t>设计</a:t>
            </a:r>
            <a:r>
              <a:rPr kumimoji="1" lang="zh-CN" altLang="en-US" sz="3600" b="1">
                <a:solidFill>
                  <a:srgbClr val="FF0000"/>
                </a:solidFill>
              </a:rPr>
              <a:t>公钥算法的</a:t>
            </a:r>
            <a:r>
              <a:rPr kumimoji="1" lang="zh-CN" altLang="en-US" sz="3600" b="1" smtClean="0">
                <a:solidFill>
                  <a:srgbClr val="FF0000"/>
                </a:solidFill>
              </a:rPr>
              <a:t>关键</a:t>
            </a:r>
            <a:endParaRPr kumimoji="1" lang="zh-CN" altLang="en-US" sz="3600" b="1">
              <a:solidFill>
                <a:srgbClr val="FF0000"/>
              </a:solidFill>
            </a:endParaRPr>
          </a:p>
        </p:txBody>
      </p:sp>
      <p:sp>
        <p:nvSpPr>
          <p:cNvPr id="371717" name="Rectangle 5"/>
          <p:cNvSpPr>
            <a:spLocks noChangeArrowheads="1"/>
          </p:cNvSpPr>
          <p:nvPr/>
        </p:nvSpPr>
        <p:spPr bwMode="auto">
          <a:xfrm>
            <a:off x="684138" y="3717827"/>
            <a:ext cx="7416800" cy="86330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smtClean="0">
                <a:solidFill>
                  <a:srgbClr val="FF0000"/>
                </a:solidFill>
              </a:rPr>
              <a:t>陷门</a:t>
            </a:r>
            <a:r>
              <a:rPr kumimoji="1" lang="zh-CN" altLang="en-US" sz="3600" b="1">
                <a:solidFill>
                  <a:srgbClr val="FF0000"/>
                </a:solidFill>
              </a:rPr>
              <a:t>单向函数</a:t>
            </a:r>
            <a:endParaRPr kumimoji="1" lang="zh-CN" altLang="en-US" sz="3600" b="1">
              <a:solidFill>
                <a:srgbClr val="FF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1716"/>
                                        </p:tgtEl>
                                        <p:attrNameLst>
                                          <p:attrName>style.visibility</p:attrName>
                                        </p:attrNameLst>
                                      </p:cBhvr>
                                      <p:to>
                                        <p:strVal val="visible"/>
                                      </p:to>
                                    </p:set>
                                    <p:anim calcmode="lin" valueType="num">
                                      <p:cBhvr additive="base">
                                        <p:cTn id="7" dur="500" fill="hold"/>
                                        <p:tgtEl>
                                          <p:spTgt spid="371716"/>
                                        </p:tgtEl>
                                        <p:attrNameLst>
                                          <p:attrName>ppt_x</p:attrName>
                                        </p:attrNameLst>
                                      </p:cBhvr>
                                      <p:tavLst>
                                        <p:tav tm="0">
                                          <p:val>
                                            <p:strVal val="#ppt_x"/>
                                          </p:val>
                                        </p:tav>
                                        <p:tav tm="100000">
                                          <p:val>
                                            <p:strVal val="#ppt_x"/>
                                          </p:val>
                                        </p:tav>
                                      </p:tavLst>
                                    </p:anim>
                                    <p:anim calcmode="lin" valueType="num">
                                      <p:cBhvr additive="base">
                                        <p:cTn id="8" dur="500" fill="hold"/>
                                        <p:tgtEl>
                                          <p:spTgt spid="3717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1717"/>
                                        </p:tgtEl>
                                        <p:attrNameLst>
                                          <p:attrName>style.visibility</p:attrName>
                                        </p:attrNameLst>
                                      </p:cBhvr>
                                      <p:to>
                                        <p:strVal val="visible"/>
                                      </p:to>
                                    </p:set>
                                    <p:anim calcmode="lin" valueType="num">
                                      <p:cBhvr additive="base">
                                        <p:cTn id="13" dur="500" fill="hold"/>
                                        <p:tgtEl>
                                          <p:spTgt spid="371717"/>
                                        </p:tgtEl>
                                        <p:attrNameLst>
                                          <p:attrName>ppt_x</p:attrName>
                                        </p:attrNameLst>
                                      </p:cBhvr>
                                      <p:tavLst>
                                        <p:tav tm="0">
                                          <p:val>
                                            <p:strVal val="#ppt_x"/>
                                          </p:val>
                                        </p:tav>
                                        <p:tav tm="100000">
                                          <p:val>
                                            <p:strVal val="#ppt_x"/>
                                          </p:val>
                                        </p:tav>
                                      </p:tavLst>
                                    </p:anim>
                                    <p:anim calcmode="lin" valueType="num">
                                      <p:cBhvr additive="base">
                                        <p:cTn id="14" dur="500" fill="hold"/>
                                        <p:tgtEl>
                                          <p:spTgt spid="371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animBg="1"/>
      <p:bldP spid="37171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mtClean="0"/>
              <a:t>1</a:t>
            </a:r>
            <a:r>
              <a:rPr lang="zh-CN" altLang="en-US" smtClean="0"/>
              <a:t>）运算速度慢</a:t>
            </a:r>
            <a:endParaRPr lang="zh-CN" altLang="en-US" smtClean="0"/>
          </a:p>
          <a:p>
            <a:pPr lvl="1"/>
            <a:r>
              <a:rPr lang="zh-CN" altLang="en-US" smtClean="0"/>
              <a:t>大数计算，</a:t>
            </a:r>
            <a:r>
              <a:rPr lang="en-US" altLang="zh-CN" smtClean="0"/>
              <a:t>RSA</a:t>
            </a:r>
            <a:r>
              <a:rPr lang="zh-CN" altLang="en-US" smtClean="0"/>
              <a:t>最快也比</a:t>
            </a:r>
            <a:r>
              <a:rPr lang="en-US" altLang="zh-CN" smtClean="0"/>
              <a:t>DES</a:t>
            </a:r>
            <a:r>
              <a:rPr lang="zh-CN" altLang="en-US" smtClean="0"/>
              <a:t>慢上</a:t>
            </a:r>
            <a:r>
              <a:rPr lang="en-US" altLang="zh-CN" smtClean="0"/>
              <a:t>100</a:t>
            </a:r>
            <a:r>
              <a:rPr lang="zh-CN" altLang="en-US" smtClean="0"/>
              <a:t>倍，一般只用于少量数据加密。</a:t>
            </a:r>
            <a:endParaRPr lang="zh-CN" altLang="en-US" smtClean="0"/>
          </a:p>
          <a:p>
            <a:r>
              <a:rPr lang="en-US" altLang="zh-CN" smtClean="0"/>
              <a:t>2</a:t>
            </a:r>
            <a:r>
              <a:rPr lang="zh-CN" altLang="en-US" smtClean="0"/>
              <a:t>）产生密钥烦琐</a:t>
            </a:r>
            <a:endParaRPr lang="zh-CN" altLang="en-US" smtClean="0"/>
          </a:p>
          <a:p>
            <a:pPr lvl="1"/>
            <a:r>
              <a:rPr lang="zh-CN" altLang="en-US" smtClean="0"/>
              <a:t>受素数产生技术的限制</a:t>
            </a:r>
            <a:endParaRPr lang="zh-CN" altLang="en-US" smtClean="0"/>
          </a:p>
          <a:p>
            <a:endParaRPr lang="zh-CN" altLang="en-US"/>
          </a:p>
        </p:txBody>
      </p:sp>
      <p:sp>
        <p:nvSpPr>
          <p:cNvPr id="3" name="标题 2"/>
          <p:cNvSpPr>
            <a:spLocks noGrp="1"/>
          </p:cNvSpPr>
          <p:nvPr>
            <p:ph type="title"/>
          </p:nvPr>
        </p:nvSpPr>
        <p:spPr/>
        <p:txBody>
          <a:bodyPr/>
          <a:lstStyle/>
          <a:p>
            <a:r>
              <a:rPr lang="en-US" altLang="zh-CN" smtClean="0"/>
              <a:t>RSA</a:t>
            </a:r>
            <a:r>
              <a:rPr lang="zh-CN" altLang="en-US" smtClean="0"/>
              <a:t>的主要缺点</a:t>
            </a:r>
            <a:endParaRPr lang="zh-CN" altLang="en-US"/>
          </a:p>
        </p:txBody>
      </p:sp>
      <p:sp>
        <p:nvSpPr>
          <p:cNvPr id="4" name="灯片编号占位符 3"/>
          <p:cNvSpPr>
            <a:spLocks noGrp="1"/>
          </p:cNvSpPr>
          <p:nvPr>
            <p:ph type="sldNum" sz="quarter" idx="4"/>
          </p:nvPr>
        </p:nvSpPr>
        <p:spPr/>
        <p:txBody>
          <a:bodyPr/>
          <a:lstStyle/>
          <a:p>
            <a:fld id="{C1C9297D-50FE-4CE4-BB8E-D1296749EF6A}"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对称</a:t>
            </a:r>
            <a:endParaRPr lang="en-US" altLang="zh-CN" dirty="0" smtClean="0"/>
          </a:p>
          <a:p>
            <a:pPr lvl="1"/>
            <a:r>
              <a:rPr lang="zh-CN" altLang="en-US" dirty="0" smtClean="0"/>
              <a:t>优点：</a:t>
            </a:r>
            <a:endParaRPr lang="en-US" altLang="zh-CN" dirty="0" smtClean="0"/>
          </a:p>
          <a:p>
            <a:pPr lvl="2"/>
            <a:r>
              <a:rPr lang="zh-CN" altLang="en-US" dirty="0" smtClean="0"/>
              <a:t>计算</a:t>
            </a:r>
            <a:r>
              <a:rPr lang="zh-CN" altLang="en-US" dirty="0"/>
              <a:t>开销小，算法简单</a:t>
            </a:r>
            <a:r>
              <a:rPr lang="zh-CN" altLang="en-US" dirty="0" smtClean="0"/>
              <a:t>，</a:t>
            </a:r>
            <a:r>
              <a:rPr lang="zh-CN" altLang="en-US" dirty="0"/>
              <a:t>密钥较短，</a:t>
            </a:r>
            <a:r>
              <a:rPr lang="zh-CN" altLang="en-US" dirty="0" smtClean="0"/>
              <a:t>加密</a:t>
            </a:r>
            <a:r>
              <a:rPr lang="zh-CN" altLang="en-US" dirty="0"/>
              <a:t>速度快</a:t>
            </a:r>
            <a:r>
              <a:rPr lang="zh-CN" altLang="en-US" dirty="0" smtClean="0"/>
              <a:t>，目前</a:t>
            </a:r>
            <a:r>
              <a:rPr lang="zh-CN" altLang="en-US" dirty="0"/>
              <a:t>用于信息加密的主要算法</a:t>
            </a:r>
            <a:r>
              <a:rPr lang="zh-CN" altLang="en-US" dirty="0" smtClean="0"/>
              <a:t>。</a:t>
            </a:r>
            <a:endParaRPr lang="en-US" altLang="zh-CN" dirty="0" smtClean="0"/>
          </a:p>
          <a:p>
            <a:pPr lvl="1"/>
            <a:r>
              <a:rPr lang="zh-CN" altLang="en-US" dirty="0" smtClean="0"/>
              <a:t>缺陷：</a:t>
            </a:r>
            <a:endParaRPr lang="en-US" altLang="zh-CN" dirty="0" smtClean="0"/>
          </a:p>
          <a:p>
            <a:pPr lvl="2"/>
            <a:r>
              <a:rPr lang="zh-CN" altLang="en-US" dirty="0"/>
              <a:t>规模</a:t>
            </a:r>
            <a:r>
              <a:rPr lang="zh-CN" altLang="en-US" dirty="0" smtClean="0"/>
              <a:t>复杂</a:t>
            </a:r>
            <a:endParaRPr lang="en-US" altLang="zh-CN" dirty="0" smtClean="0"/>
          </a:p>
          <a:p>
            <a:pPr lvl="2"/>
            <a:r>
              <a:rPr lang="zh-CN" altLang="en-US" dirty="0" smtClean="0"/>
              <a:t>通信前安全密钥交换</a:t>
            </a:r>
            <a:endParaRPr lang="en-US" altLang="zh-CN" dirty="0" smtClean="0"/>
          </a:p>
          <a:p>
            <a:pPr lvl="2"/>
            <a:r>
              <a:rPr lang="zh-CN" altLang="en-US" dirty="0" smtClean="0"/>
              <a:t>没法鉴别，无法签名</a:t>
            </a:r>
            <a:endParaRPr lang="en-US" altLang="zh-CN" dirty="0"/>
          </a:p>
          <a:p>
            <a:r>
              <a:rPr lang="zh-CN" altLang="en-US" dirty="0" smtClean="0"/>
              <a:t>非对称</a:t>
            </a:r>
            <a:endParaRPr lang="en-US" altLang="zh-CN" dirty="0" smtClean="0"/>
          </a:p>
          <a:p>
            <a:pPr lvl="1"/>
            <a:r>
              <a:rPr lang="zh-CN" altLang="en-US" dirty="0" smtClean="0"/>
              <a:t>优点：</a:t>
            </a:r>
            <a:endParaRPr lang="en-US" altLang="zh-CN" dirty="0" smtClean="0"/>
          </a:p>
          <a:p>
            <a:pPr lvl="2"/>
            <a:r>
              <a:rPr lang="zh-CN" altLang="en-US" dirty="0" smtClean="0"/>
              <a:t>密钥数量</a:t>
            </a:r>
            <a:r>
              <a:rPr lang="zh-CN" altLang="en-US" dirty="0"/>
              <a:t>很小</a:t>
            </a:r>
            <a:r>
              <a:rPr lang="zh-CN" altLang="en-US" dirty="0" smtClean="0"/>
              <a:t>；密钥发布</a:t>
            </a:r>
            <a:r>
              <a:rPr lang="zh-CN" altLang="en-US" dirty="0"/>
              <a:t>不成问题</a:t>
            </a:r>
            <a:r>
              <a:rPr lang="zh-CN" altLang="en-US" dirty="0" smtClean="0"/>
              <a:t>；数字签名。</a:t>
            </a:r>
            <a:endParaRPr lang="en-US" altLang="zh-CN" dirty="0" smtClean="0"/>
          </a:p>
          <a:p>
            <a:pPr lvl="1"/>
            <a:r>
              <a:rPr lang="zh-CN" altLang="en-US" dirty="0" smtClean="0"/>
              <a:t>缺点：</a:t>
            </a:r>
            <a:endParaRPr lang="en-US" altLang="zh-CN" dirty="0" smtClean="0"/>
          </a:p>
          <a:p>
            <a:pPr lvl="2"/>
            <a:r>
              <a:rPr lang="zh-CN" altLang="en-US" dirty="0"/>
              <a:t>密钥尺寸大，</a:t>
            </a:r>
            <a:r>
              <a:rPr lang="zh-CN" altLang="en-US" dirty="0" smtClean="0"/>
              <a:t>加密</a:t>
            </a:r>
            <a:r>
              <a:rPr lang="zh-CN" altLang="en-US" dirty="0"/>
              <a:t>／解密时的速度慢</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smtClean="0"/>
              <a:t>对称</a:t>
            </a:r>
            <a:r>
              <a:rPr lang="en-US" altLang="zh-CN" smtClean="0"/>
              <a:t>-</a:t>
            </a:r>
            <a:r>
              <a:rPr lang="zh-CN" altLang="en-US" smtClean="0"/>
              <a:t>非对称密码</a:t>
            </a:r>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fld>
            <a:endParaRPr lang="zh-CN" altLang="en-US"/>
          </a:p>
        </p:txBody>
      </p:sp>
      <p:sp>
        <p:nvSpPr>
          <p:cNvPr id="5" name="内容占位符 26"/>
          <p:cNvSpPr txBox="1"/>
          <p:nvPr/>
        </p:nvSpPr>
        <p:spPr>
          <a:xfrm>
            <a:off x="417768" y="5877272"/>
            <a:ext cx="8229600" cy="1296144"/>
          </a:xfrm>
          <a:prstGeom prst="rect">
            <a:avLst/>
          </a:prstGeom>
        </p:spPr>
        <p:style>
          <a:lnRef idx="2">
            <a:schemeClr val="accent6"/>
          </a:lnRef>
          <a:fillRef idx="1">
            <a:schemeClr val="lt1"/>
          </a:fillRef>
          <a:effectRef idx="0">
            <a:schemeClr val="accent6"/>
          </a:effectRef>
          <a:fontRef idx="minor">
            <a:schemeClr val="dk1"/>
          </a:fontRef>
        </p:style>
        <p:txBody>
          <a:bodyPr vert="horz">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3200" kern="1200">
                <a:solidFill>
                  <a:schemeClr val="dk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800" kern="1200">
                <a:solidFill>
                  <a:schemeClr val="bg2">
                    <a:lumMod val="25000"/>
                  </a:schemeClr>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4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dk1"/>
                </a:solidFill>
                <a:latin typeface="+mn-lt"/>
                <a:ea typeface="+mn-ea"/>
                <a:cs typeface="+mn-cs"/>
              </a:defRPr>
            </a:lvl9pPr>
          </a:lstStyle>
          <a:p>
            <a:pPr fontAlgn="auto"/>
            <a:r>
              <a:rPr lang="zh-CN" altLang="en-US" dirty="0" smtClean="0"/>
              <a:t>公开密码：少量数据加密</a:t>
            </a:r>
            <a:endParaRPr lang="en-US" altLang="zh-CN" dirty="0" smtClean="0"/>
          </a:p>
          <a:p>
            <a:pPr fontAlgn="auto"/>
            <a:r>
              <a:rPr lang="zh-CN" altLang="en-US" dirty="0" smtClean="0"/>
              <a:t>对称密码：大量数据加密</a:t>
            </a:r>
            <a:endParaRPr lang="zh-CN" altLang="en-US"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idx="1"/>
          </p:nvPr>
        </p:nvSpPr>
        <p:spPr/>
        <p:txBody>
          <a:bodyPr/>
          <a:lstStyle/>
          <a:p>
            <a:r>
              <a:rPr lang="zh-CN" altLang="en-US" smtClean="0"/>
              <a:t>两种基本方式：</a:t>
            </a:r>
            <a:endParaRPr lang="zh-CN" altLang="en-US" smtClean="0"/>
          </a:p>
          <a:p>
            <a:pPr lvl="1"/>
            <a:r>
              <a:rPr lang="zh-CN" altLang="en-US" smtClean="0"/>
              <a:t>链到链加密 </a:t>
            </a:r>
            <a:endParaRPr lang="zh-CN" altLang="en-US" smtClean="0"/>
          </a:p>
          <a:p>
            <a:pPr lvl="1"/>
            <a:r>
              <a:rPr lang="zh-CN" altLang="en-US" smtClean="0"/>
              <a:t>端到端加密 </a:t>
            </a:r>
            <a:endParaRPr lang="zh-CN" altLang="en-US" smtClean="0"/>
          </a:p>
          <a:p>
            <a:endParaRPr lang="zh-CN" altLang="en-US"/>
          </a:p>
        </p:txBody>
      </p:sp>
      <p:sp>
        <p:nvSpPr>
          <p:cNvPr id="583682" name="Rectangle 2"/>
          <p:cNvSpPr>
            <a:spLocks noGrp="1" noChangeArrowheads="1"/>
          </p:cNvSpPr>
          <p:nvPr>
            <p:ph type="title"/>
          </p:nvPr>
        </p:nvSpPr>
        <p:spPr/>
        <p:txBody>
          <a:bodyPr/>
          <a:lstStyle/>
          <a:p>
            <a:r>
              <a:rPr lang="zh-CN" altLang="en-US" smtClean="0"/>
              <a:t>加密功能的实施方式</a:t>
            </a:r>
            <a:endParaRPr lang="zh-CN" altLang="en-US"/>
          </a:p>
        </p:txBody>
      </p:sp>
      <p:sp>
        <p:nvSpPr>
          <p:cNvPr id="4" name="日期占位符 3"/>
          <p:cNvSpPr>
            <a:spLocks noGrp="1"/>
          </p:cNvSpPr>
          <p:nvPr>
            <p:ph type="dt" sz="half" idx="2"/>
          </p:nvPr>
        </p:nvSpPr>
        <p:spPr/>
        <p:txBody>
          <a:bodyPr/>
          <a:lstStyle/>
          <a:p>
            <a:fld id="{440B9512-E5CD-438C-8CE1-8AE4921631EA}" type="datetime1">
              <a:rPr lang="zh-CN" altLang="en-US"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5730" name="Picture 2" descr="1t5"/>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900745" y="2420888"/>
            <a:ext cx="7847719" cy="1493542"/>
          </a:xfrm>
        </p:spPr>
      </p:pic>
      <p:sp>
        <p:nvSpPr>
          <p:cNvPr id="585731" name="Rectangle 3"/>
          <p:cNvSpPr>
            <a:spLocks noGrp="1" noChangeArrowheads="1"/>
          </p:cNvSpPr>
          <p:nvPr>
            <p:ph type="title"/>
          </p:nvPr>
        </p:nvSpPr>
        <p:spPr/>
        <p:txBody>
          <a:bodyPr/>
          <a:lstStyle/>
          <a:p>
            <a:r>
              <a:rPr lang="zh-CN" altLang="en-US" smtClean="0"/>
              <a:t>链到链加密方式</a:t>
            </a:r>
            <a:endParaRPr lang="zh-CN" altLang="en-US"/>
          </a:p>
        </p:txBody>
      </p:sp>
      <p:sp>
        <p:nvSpPr>
          <p:cNvPr id="7" name="日期占位符 4"/>
          <p:cNvSpPr>
            <a:spLocks noGrp="1"/>
          </p:cNvSpPr>
          <p:nvPr>
            <p:ph type="dt" sz="half" idx="2"/>
          </p:nvPr>
        </p:nvSpPr>
        <p:spPr/>
        <p:txBody>
          <a:bodyPr/>
          <a:lstStyle/>
          <a:p>
            <a:fld id="{B0CB2EF3-611F-4D02-83C3-5054A9E71586}" type="datetime1">
              <a:rPr lang="zh-CN" altLang="en-US" smtClean="0"/>
            </a:fld>
            <a:endParaRPr lang="en-US" altLang="zh-CN"/>
          </a:p>
        </p:txBody>
      </p:sp>
      <p:sp>
        <p:nvSpPr>
          <p:cNvPr id="585732" name="Rectangle 4"/>
          <p:cNvSpPr>
            <a:spLocks noGrp="1" noChangeArrowheads="1"/>
          </p:cNvSpPr>
          <p:nvPr>
            <p:ph type="body" sz="half" idx="4294967295"/>
          </p:nvPr>
        </p:nvSpPr>
        <p:spPr>
          <a:xfrm>
            <a:off x="0" y="1557338"/>
            <a:ext cx="8820150" cy="1266825"/>
          </a:xfrm>
        </p:spPr>
        <p:txBody>
          <a:bodyPr/>
          <a:lstStyle/>
          <a:p>
            <a:r>
              <a:rPr lang="zh-CN" altLang="en-US" smtClean="0"/>
              <a:t>在物理层或数据链路层实施加密机制 </a:t>
            </a:r>
            <a:endParaRPr lang="zh-CN" altLang="en-US" smtClean="0"/>
          </a:p>
          <a:p>
            <a:endParaRPr lang="zh-CN" altLang="en-US"/>
          </a:p>
        </p:txBody>
      </p:sp>
      <p:sp>
        <p:nvSpPr>
          <p:cNvPr id="585733" name="Text Box 5"/>
          <p:cNvSpPr txBox="1">
            <a:spLocks noChangeArrowheads="1"/>
          </p:cNvSpPr>
          <p:nvPr/>
        </p:nvSpPr>
        <p:spPr bwMode="auto">
          <a:xfrm>
            <a:off x="467543" y="4005064"/>
            <a:ext cx="417609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a:latin typeface="Tahoma" pitchFamily="34" charset="0"/>
              </a:rPr>
              <a:t>优点：</a:t>
            </a:r>
            <a:endParaRPr lang="zh-CN" altLang="en-US" sz="2000" b="1">
              <a:latin typeface="Tahoma" pitchFamily="34" charset="0"/>
            </a:endParaRPr>
          </a:p>
          <a:p>
            <a:pPr marL="800100" lvl="1" indent="-342900">
              <a:buFont typeface="Arial" panose="020B0604020202020204" pitchFamily="34" charset="0"/>
              <a:buChar char="•"/>
            </a:pPr>
            <a:r>
              <a:rPr lang="zh-CN" altLang="en-US" sz="2000" b="1" smtClean="0">
                <a:latin typeface="Tahoma" pitchFamily="34" charset="0"/>
              </a:rPr>
              <a:t>通信节点维护</a:t>
            </a:r>
            <a:r>
              <a:rPr lang="zh-CN" altLang="en-US" sz="2000" b="1">
                <a:latin typeface="Tahoma" pitchFamily="34" charset="0"/>
              </a:rPr>
              <a:t>加密</a:t>
            </a:r>
            <a:r>
              <a:rPr lang="zh-CN" altLang="en-US" sz="2000" b="1" smtClean="0">
                <a:latin typeface="Tahoma" pitchFamily="34" charset="0"/>
              </a:rPr>
              <a:t>设施</a:t>
            </a:r>
            <a:endParaRPr lang="en-US" altLang="zh-CN" sz="2000" b="1" smtClean="0">
              <a:latin typeface="Tahoma" pitchFamily="34" charset="0"/>
            </a:endParaRPr>
          </a:p>
          <a:p>
            <a:pPr marL="800100" lvl="1" indent="-342900">
              <a:buFont typeface="Arial" panose="020B0604020202020204" pitchFamily="34" charset="0"/>
              <a:buChar char="•"/>
            </a:pPr>
            <a:r>
              <a:rPr lang="zh-CN" altLang="en-US" sz="2000" b="1" smtClean="0">
                <a:latin typeface="Tahoma" pitchFamily="34" charset="0"/>
              </a:rPr>
              <a:t>对</a:t>
            </a:r>
            <a:r>
              <a:rPr lang="zh-CN" altLang="en-US" sz="2000" b="1">
                <a:latin typeface="Tahoma" pitchFamily="34" charset="0"/>
              </a:rPr>
              <a:t>用户</a:t>
            </a:r>
            <a:r>
              <a:rPr lang="zh-CN" altLang="en-US" sz="2000" b="1" smtClean="0">
                <a:latin typeface="Tahoma" pitchFamily="34" charset="0"/>
              </a:rPr>
              <a:t>透明</a:t>
            </a:r>
            <a:endParaRPr lang="en-US" altLang="zh-CN" sz="2000" b="1" smtClean="0">
              <a:latin typeface="Tahoma" pitchFamily="34" charset="0"/>
            </a:endParaRPr>
          </a:p>
          <a:p>
            <a:pPr marL="800100" lvl="1" indent="-342900">
              <a:buFont typeface="Arial" panose="020B0604020202020204" pitchFamily="34" charset="0"/>
              <a:buChar char="•"/>
            </a:pPr>
            <a:r>
              <a:rPr lang="zh-CN" altLang="en-US" sz="2000" b="1" smtClean="0">
                <a:latin typeface="Tahoma" pitchFamily="34" charset="0"/>
              </a:rPr>
              <a:t>能</a:t>
            </a:r>
            <a:r>
              <a:rPr lang="zh-CN" altLang="en-US" sz="2000" b="1">
                <a:latin typeface="Tahoma" pitchFamily="34" charset="0"/>
              </a:rPr>
              <a:t>提供流量</a:t>
            </a:r>
            <a:r>
              <a:rPr lang="zh-CN" altLang="en-US" sz="2000" b="1" smtClean="0">
                <a:latin typeface="Tahoma" pitchFamily="34" charset="0"/>
              </a:rPr>
              <a:t>保密性（加填充）</a:t>
            </a:r>
            <a:endParaRPr lang="en-US" altLang="zh-CN" sz="2000" b="1" smtClean="0">
              <a:latin typeface="Tahoma" pitchFamily="34" charset="0"/>
            </a:endParaRPr>
          </a:p>
          <a:p>
            <a:pPr marL="800100" lvl="1" indent="-342900">
              <a:buFont typeface="Arial" panose="020B0604020202020204" pitchFamily="34" charset="0"/>
              <a:buChar char="•"/>
            </a:pPr>
            <a:r>
              <a:rPr lang="zh-CN" altLang="en-US" sz="2000" b="1" smtClean="0">
                <a:latin typeface="Tahoma" pitchFamily="34" charset="0"/>
              </a:rPr>
              <a:t>密钥管理简单</a:t>
            </a:r>
            <a:endParaRPr lang="en-US" altLang="zh-CN" sz="2000" b="1" smtClean="0">
              <a:latin typeface="Tahoma" pitchFamily="34" charset="0"/>
            </a:endParaRPr>
          </a:p>
          <a:p>
            <a:pPr marL="800100" lvl="1" indent="-342900">
              <a:buFont typeface="Arial" panose="020B0604020202020204" pitchFamily="34" charset="0"/>
              <a:buChar char="•"/>
            </a:pPr>
            <a:r>
              <a:rPr lang="zh-CN" altLang="en-US" sz="2000" b="1" smtClean="0">
                <a:latin typeface="Tahoma" pitchFamily="34" charset="0"/>
              </a:rPr>
              <a:t>可</a:t>
            </a:r>
            <a:r>
              <a:rPr lang="zh-CN" altLang="en-US" sz="2000" b="1">
                <a:latin typeface="Tahoma" pitchFamily="34" charset="0"/>
              </a:rPr>
              <a:t>提供主机鉴别 </a:t>
            </a:r>
            <a:r>
              <a:rPr lang="zh-CN" altLang="en-US" sz="2000" b="1" smtClean="0">
                <a:latin typeface="Tahoma" pitchFamily="34" charset="0"/>
              </a:rPr>
              <a:t>（解密鉴别）</a:t>
            </a:r>
            <a:endParaRPr lang="en-US" altLang="zh-CN" sz="2000" b="1" smtClean="0">
              <a:latin typeface="Tahoma" pitchFamily="34" charset="0"/>
            </a:endParaRPr>
          </a:p>
          <a:p>
            <a:pPr marL="800100" lvl="1" indent="-342900">
              <a:buFont typeface="Arial" panose="020B0604020202020204" pitchFamily="34" charset="0"/>
              <a:buChar char="•"/>
            </a:pPr>
            <a:r>
              <a:rPr lang="zh-CN" altLang="en-US" sz="2000" b="1" smtClean="0">
                <a:latin typeface="Tahoma" pitchFamily="34" charset="0"/>
              </a:rPr>
              <a:t>加</a:t>
            </a:r>
            <a:r>
              <a:rPr lang="en-US" altLang="zh-CN" sz="2000" b="1">
                <a:latin typeface="Tahoma" pitchFamily="34" charset="0"/>
              </a:rPr>
              <a:t>/</a:t>
            </a:r>
            <a:r>
              <a:rPr lang="zh-CN" altLang="en-US" sz="2000" b="1">
                <a:latin typeface="Tahoma" pitchFamily="34" charset="0"/>
              </a:rPr>
              <a:t>解密是在线</a:t>
            </a:r>
            <a:endParaRPr lang="zh-CN" altLang="en-US" sz="2000" b="1">
              <a:latin typeface="Tahoma" pitchFamily="34" charset="0"/>
            </a:endParaRPr>
          </a:p>
        </p:txBody>
      </p:sp>
      <p:sp>
        <p:nvSpPr>
          <p:cNvPr id="585734" name="Text Box 6"/>
          <p:cNvSpPr txBox="1">
            <a:spLocks noChangeArrowheads="1"/>
          </p:cNvSpPr>
          <p:nvPr/>
        </p:nvSpPr>
        <p:spPr bwMode="auto">
          <a:xfrm>
            <a:off x="4643635" y="4077072"/>
            <a:ext cx="39608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ahoma" pitchFamily="34" charset="0"/>
              </a:rPr>
              <a:t>缺点：</a:t>
            </a:r>
            <a:endParaRPr lang="zh-CN" altLang="en-US" sz="2000" b="1">
              <a:latin typeface="Tahoma" pitchFamily="34" charset="0"/>
            </a:endParaRPr>
          </a:p>
          <a:p>
            <a:pPr marL="800100" lvl="1" indent="-342900">
              <a:buFont typeface="Arial" panose="020B0604020202020204" pitchFamily="34" charset="0"/>
              <a:buChar char="•"/>
            </a:pPr>
            <a:r>
              <a:rPr lang="zh-CN" altLang="en-US" sz="2000" b="1">
                <a:latin typeface="Tahoma" pitchFamily="34" charset="0"/>
              </a:rPr>
              <a:t>数据仅在传输线路上是</a:t>
            </a:r>
            <a:r>
              <a:rPr lang="zh-CN" altLang="en-US" sz="2000" b="1" smtClean="0">
                <a:latin typeface="Tahoma" pitchFamily="34" charset="0"/>
              </a:rPr>
              <a:t>加密</a:t>
            </a:r>
            <a:endParaRPr lang="en-US" altLang="zh-CN" sz="2000" b="1" smtClean="0">
              <a:latin typeface="Tahoma" pitchFamily="34" charset="0"/>
            </a:endParaRPr>
          </a:p>
          <a:p>
            <a:pPr marL="800100" lvl="1" indent="-342900">
              <a:buFont typeface="Arial" panose="020B0604020202020204" pitchFamily="34" charset="0"/>
              <a:buChar char="•"/>
            </a:pPr>
            <a:r>
              <a:rPr lang="zh-CN" altLang="en-US" sz="2000" b="1" smtClean="0">
                <a:latin typeface="Tahoma" pitchFamily="34" charset="0"/>
              </a:rPr>
              <a:t>每</a:t>
            </a:r>
            <a:r>
              <a:rPr lang="zh-CN" altLang="en-US" sz="2000" b="1">
                <a:latin typeface="Tahoma" pitchFamily="34" charset="0"/>
              </a:rPr>
              <a:t>段</a:t>
            </a:r>
            <a:r>
              <a:rPr lang="zh-CN" altLang="en-US" sz="2000" b="1" smtClean="0">
                <a:latin typeface="Tahoma" pitchFamily="34" charset="0"/>
              </a:rPr>
              <a:t>链路使用</a:t>
            </a:r>
            <a:r>
              <a:rPr lang="zh-CN" altLang="en-US" sz="2000" b="1">
                <a:latin typeface="Tahoma" pitchFamily="34" charset="0"/>
              </a:rPr>
              <a:t>不同的</a:t>
            </a:r>
            <a:r>
              <a:rPr lang="zh-CN" altLang="en-US" sz="2000" b="1"/>
              <a:t>密钥加</a:t>
            </a:r>
            <a:r>
              <a:rPr lang="zh-CN" altLang="en-US" sz="2000" b="1" smtClean="0"/>
              <a:t>解密，每个结点都需一套加解密设备，开销</a:t>
            </a:r>
            <a:r>
              <a:rPr lang="zh-CN" altLang="en-US" sz="2000" b="1"/>
              <a:t>大</a:t>
            </a:r>
            <a:endParaRPr lang="zh-CN" altLang="en-US" sz="2000" b="1">
              <a:latin typeface="Tahoma"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5730"/>
                                        </p:tgtEl>
                                        <p:attrNameLst>
                                          <p:attrName>style.visibility</p:attrName>
                                        </p:attrNameLst>
                                      </p:cBhvr>
                                      <p:to>
                                        <p:strVal val="visible"/>
                                      </p:to>
                                    </p:set>
                                    <p:animEffect transition="in" filter="fade">
                                      <p:cBhvr>
                                        <p:cTn id="7" dur="500"/>
                                        <p:tgtEl>
                                          <p:spTgt spid="5857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85733">
                                            <p:txEl>
                                              <p:pRg st="0" end="0"/>
                                            </p:txEl>
                                          </p:spTgt>
                                        </p:tgtEl>
                                        <p:attrNameLst>
                                          <p:attrName>style.visibility</p:attrName>
                                        </p:attrNameLst>
                                      </p:cBhvr>
                                      <p:to>
                                        <p:strVal val="visible"/>
                                      </p:to>
                                    </p:set>
                                    <p:anim calcmode="lin" valueType="num">
                                      <p:cBhvr additive="base">
                                        <p:cTn id="12" dur="500" fill="hold"/>
                                        <p:tgtEl>
                                          <p:spTgt spid="58573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57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85733">
                                            <p:txEl>
                                              <p:pRg st="1" end="1"/>
                                            </p:txEl>
                                          </p:spTgt>
                                        </p:tgtEl>
                                        <p:attrNameLst>
                                          <p:attrName>style.visibility</p:attrName>
                                        </p:attrNameLst>
                                      </p:cBhvr>
                                      <p:to>
                                        <p:strVal val="visible"/>
                                      </p:to>
                                    </p:set>
                                    <p:anim calcmode="lin" valueType="num">
                                      <p:cBhvr additive="base">
                                        <p:cTn id="18" dur="500" fill="hold"/>
                                        <p:tgtEl>
                                          <p:spTgt spid="58573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857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85733">
                                            <p:txEl>
                                              <p:pRg st="2" end="2"/>
                                            </p:txEl>
                                          </p:spTgt>
                                        </p:tgtEl>
                                        <p:attrNameLst>
                                          <p:attrName>style.visibility</p:attrName>
                                        </p:attrNameLst>
                                      </p:cBhvr>
                                      <p:to>
                                        <p:strVal val="visible"/>
                                      </p:to>
                                    </p:set>
                                    <p:anim calcmode="lin" valueType="num">
                                      <p:cBhvr additive="base">
                                        <p:cTn id="24" dur="500" fill="hold"/>
                                        <p:tgtEl>
                                          <p:spTgt spid="58573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857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85733">
                                            <p:txEl>
                                              <p:pRg st="3" end="3"/>
                                            </p:txEl>
                                          </p:spTgt>
                                        </p:tgtEl>
                                        <p:attrNameLst>
                                          <p:attrName>style.visibility</p:attrName>
                                        </p:attrNameLst>
                                      </p:cBhvr>
                                      <p:to>
                                        <p:strVal val="visible"/>
                                      </p:to>
                                    </p:set>
                                    <p:anim calcmode="lin" valueType="num">
                                      <p:cBhvr additive="base">
                                        <p:cTn id="30" dur="500" fill="hold"/>
                                        <p:tgtEl>
                                          <p:spTgt spid="58573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857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85733">
                                            <p:txEl>
                                              <p:pRg st="4" end="4"/>
                                            </p:txEl>
                                          </p:spTgt>
                                        </p:tgtEl>
                                        <p:attrNameLst>
                                          <p:attrName>style.visibility</p:attrName>
                                        </p:attrNameLst>
                                      </p:cBhvr>
                                      <p:to>
                                        <p:strVal val="visible"/>
                                      </p:to>
                                    </p:set>
                                    <p:anim calcmode="lin" valueType="num">
                                      <p:cBhvr additive="base">
                                        <p:cTn id="36" dur="500" fill="hold"/>
                                        <p:tgtEl>
                                          <p:spTgt spid="58573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857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85733">
                                            <p:txEl>
                                              <p:pRg st="5" end="5"/>
                                            </p:txEl>
                                          </p:spTgt>
                                        </p:tgtEl>
                                        <p:attrNameLst>
                                          <p:attrName>style.visibility</p:attrName>
                                        </p:attrNameLst>
                                      </p:cBhvr>
                                      <p:to>
                                        <p:strVal val="visible"/>
                                      </p:to>
                                    </p:set>
                                    <p:anim calcmode="lin" valueType="num">
                                      <p:cBhvr additive="base">
                                        <p:cTn id="42" dur="500" fill="hold"/>
                                        <p:tgtEl>
                                          <p:spTgt spid="58573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857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85733">
                                            <p:txEl>
                                              <p:pRg st="6" end="6"/>
                                            </p:txEl>
                                          </p:spTgt>
                                        </p:tgtEl>
                                        <p:attrNameLst>
                                          <p:attrName>style.visibility</p:attrName>
                                        </p:attrNameLst>
                                      </p:cBhvr>
                                      <p:to>
                                        <p:strVal val="visible"/>
                                      </p:to>
                                    </p:set>
                                    <p:anim calcmode="lin" valueType="num">
                                      <p:cBhvr additive="base">
                                        <p:cTn id="48" dur="500" fill="hold"/>
                                        <p:tgtEl>
                                          <p:spTgt spid="58573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8573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85734">
                                            <p:txEl>
                                              <p:pRg st="0" end="0"/>
                                            </p:txEl>
                                          </p:spTgt>
                                        </p:tgtEl>
                                        <p:attrNameLst>
                                          <p:attrName>style.visibility</p:attrName>
                                        </p:attrNameLst>
                                      </p:cBhvr>
                                      <p:to>
                                        <p:strVal val="visible"/>
                                      </p:to>
                                    </p:set>
                                    <p:anim calcmode="lin" valueType="num">
                                      <p:cBhvr additive="base">
                                        <p:cTn id="54" dur="500" fill="hold"/>
                                        <p:tgtEl>
                                          <p:spTgt spid="585734">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857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585734">
                                            <p:txEl>
                                              <p:pRg st="1" end="1"/>
                                            </p:txEl>
                                          </p:spTgt>
                                        </p:tgtEl>
                                        <p:attrNameLst>
                                          <p:attrName>style.visibility</p:attrName>
                                        </p:attrNameLst>
                                      </p:cBhvr>
                                      <p:to>
                                        <p:strVal val="visible"/>
                                      </p:to>
                                    </p:set>
                                    <p:anim calcmode="lin" valueType="num">
                                      <p:cBhvr additive="base">
                                        <p:cTn id="60" dur="500" fill="hold"/>
                                        <p:tgtEl>
                                          <p:spTgt spid="585734">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857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585734">
                                            <p:txEl>
                                              <p:pRg st="2" end="2"/>
                                            </p:txEl>
                                          </p:spTgt>
                                        </p:tgtEl>
                                        <p:attrNameLst>
                                          <p:attrName>style.visibility</p:attrName>
                                        </p:attrNameLst>
                                      </p:cBhvr>
                                      <p:to>
                                        <p:strVal val="visible"/>
                                      </p:to>
                                    </p:set>
                                    <p:anim calcmode="lin" valueType="num">
                                      <p:cBhvr additive="base">
                                        <p:cTn id="66" dur="500" fill="hold"/>
                                        <p:tgtEl>
                                          <p:spTgt spid="585734">
                                            <p:txEl>
                                              <p:pRg st="2" end="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857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build="p"/>
      <p:bldP spid="585734"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7778" name="Picture 2" descr="1t6"/>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65213" y="1866901"/>
            <a:ext cx="7323211" cy="1562099"/>
          </a:xfrm>
        </p:spPr>
      </p:pic>
      <p:sp>
        <p:nvSpPr>
          <p:cNvPr id="587779" name="Rectangle 3"/>
          <p:cNvSpPr>
            <a:spLocks noGrp="1" noChangeArrowheads="1"/>
          </p:cNvSpPr>
          <p:nvPr>
            <p:ph type="title"/>
          </p:nvPr>
        </p:nvSpPr>
        <p:spPr/>
        <p:txBody>
          <a:bodyPr/>
          <a:lstStyle/>
          <a:p>
            <a:r>
              <a:rPr lang="zh-CN" altLang="en-US" sz="4400">
                <a:solidFill>
                  <a:srgbClr val="000066"/>
                </a:solidFill>
                <a:latin typeface="Times New Roman" panose="02020603050405020304" pitchFamily="18" charset="0"/>
              </a:rPr>
              <a:t>端到端加密方式</a:t>
            </a:r>
            <a:endParaRPr lang="zh-CN" altLang="en-US" sz="4400">
              <a:solidFill>
                <a:srgbClr val="000066"/>
              </a:solidFill>
              <a:latin typeface="Times New Roman" panose="02020603050405020304" pitchFamily="18" charset="0"/>
            </a:endParaRPr>
          </a:p>
        </p:txBody>
      </p:sp>
      <p:sp>
        <p:nvSpPr>
          <p:cNvPr id="7" name="日期占位符 3"/>
          <p:cNvSpPr>
            <a:spLocks noGrp="1"/>
          </p:cNvSpPr>
          <p:nvPr>
            <p:ph type="dt" sz="half" idx="2"/>
          </p:nvPr>
        </p:nvSpPr>
        <p:spPr/>
        <p:txBody>
          <a:bodyPr/>
          <a:lstStyle/>
          <a:p>
            <a:fld id="{F259A182-B5FE-41AE-8B17-2146A3E9030B}" type="datetime1">
              <a:rPr lang="zh-CN" altLang="en-US"/>
            </a:fld>
            <a:endParaRPr lang="en-US" altLang="zh-CN"/>
          </a:p>
        </p:txBody>
      </p:sp>
      <p:sp>
        <p:nvSpPr>
          <p:cNvPr id="587780" name="Rectangle 4"/>
          <p:cNvSpPr>
            <a:spLocks noChangeArrowheads="1"/>
          </p:cNvSpPr>
          <p:nvPr/>
        </p:nvSpPr>
        <p:spPr bwMode="auto">
          <a:xfrm>
            <a:off x="179388" y="1196975"/>
            <a:ext cx="84963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anose="05000000000000000000" pitchFamily="2" charset="2"/>
              <a:buChar char="l"/>
            </a:pPr>
            <a:r>
              <a:rPr lang="zh-CN" altLang="en-US" sz="2800" b="1" smtClean="0"/>
              <a:t>在网络层及以上或者</a:t>
            </a:r>
            <a:r>
              <a:rPr lang="zh-CN" altLang="en-US" sz="2800" b="1"/>
              <a:t>应用层实施加密机制</a:t>
            </a:r>
            <a:r>
              <a:rPr lang="zh-CN" altLang="en-US" sz="2600"/>
              <a:t> </a:t>
            </a:r>
            <a:endParaRPr lang="zh-CN" altLang="en-US" sz="2600"/>
          </a:p>
          <a:p>
            <a:pPr marL="342900" indent="-342900">
              <a:spcBef>
                <a:spcPct val="20000"/>
              </a:spcBef>
              <a:buClr>
                <a:schemeClr val="tx2"/>
              </a:buClr>
              <a:buSzPct val="70000"/>
              <a:buFont typeface="Wingdings" panose="05000000000000000000" pitchFamily="2" charset="2"/>
              <a:buChar char="l"/>
            </a:pPr>
            <a:endParaRPr lang="zh-CN" altLang="en-US" sz="2600"/>
          </a:p>
        </p:txBody>
      </p:sp>
      <p:sp>
        <p:nvSpPr>
          <p:cNvPr id="587781" name="Text Box 5"/>
          <p:cNvSpPr txBox="1">
            <a:spLocks noChangeArrowheads="1"/>
          </p:cNvSpPr>
          <p:nvPr/>
        </p:nvSpPr>
        <p:spPr bwMode="auto">
          <a:xfrm>
            <a:off x="250825" y="3861048"/>
            <a:ext cx="47529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ahoma" pitchFamily="34" charset="0"/>
              </a:rPr>
              <a:t>优点：</a:t>
            </a:r>
            <a:endParaRPr lang="zh-CN" altLang="en-US" sz="2000" b="1">
              <a:latin typeface="Tahoma" pitchFamily="34" charset="0"/>
            </a:endParaRPr>
          </a:p>
          <a:p>
            <a:pPr marL="800100" lvl="1" indent="-342900">
              <a:buFont typeface="Arial" panose="020B0604020202020204" pitchFamily="34" charset="0"/>
              <a:buChar char="•"/>
            </a:pPr>
            <a:r>
              <a:rPr lang="zh-CN" altLang="en-US" sz="2000" b="1">
                <a:latin typeface="Tahoma" pitchFamily="34" charset="0"/>
              </a:rPr>
              <a:t>在发送端和中间节点上数据都是加密的，安全性好 </a:t>
            </a:r>
            <a:endParaRPr lang="zh-CN" altLang="en-US" sz="2000" b="1">
              <a:latin typeface="Tahoma" pitchFamily="34" charset="0"/>
            </a:endParaRPr>
          </a:p>
          <a:p>
            <a:pPr marL="800100" lvl="1" indent="-342900">
              <a:buFont typeface="Arial" panose="020B0604020202020204" pitchFamily="34" charset="0"/>
              <a:buChar char="•"/>
            </a:pPr>
            <a:r>
              <a:rPr lang="zh-CN" altLang="en-US" sz="2000" b="1">
                <a:latin typeface="Tahoma" pitchFamily="34" charset="0"/>
              </a:rPr>
              <a:t>能提供用户</a:t>
            </a:r>
            <a:r>
              <a:rPr lang="zh-CN" altLang="en-US" sz="2000" b="1" smtClean="0">
                <a:latin typeface="Tahoma" pitchFamily="34" charset="0"/>
              </a:rPr>
              <a:t>鉴别</a:t>
            </a:r>
            <a:endParaRPr lang="zh-CN" altLang="en-US" sz="2000" b="1">
              <a:latin typeface="Tahoma" pitchFamily="34" charset="0"/>
            </a:endParaRPr>
          </a:p>
          <a:p>
            <a:pPr marL="800100" lvl="1" indent="-342900">
              <a:buFont typeface="Arial" panose="020B0604020202020204" pitchFamily="34" charset="0"/>
              <a:buChar char="•"/>
            </a:pPr>
            <a:r>
              <a:rPr lang="zh-CN" altLang="en-US" sz="2000" b="1">
                <a:latin typeface="Tahoma" pitchFamily="34" charset="0"/>
              </a:rPr>
              <a:t>提供了更灵活的保护手段</a:t>
            </a:r>
            <a:endParaRPr lang="zh-CN" altLang="en-US" sz="2000" b="1">
              <a:latin typeface="Tahoma" pitchFamily="34" charset="0"/>
            </a:endParaRPr>
          </a:p>
        </p:txBody>
      </p:sp>
      <p:sp>
        <p:nvSpPr>
          <p:cNvPr id="587782" name="Text Box 6"/>
          <p:cNvSpPr txBox="1">
            <a:spLocks noChangeArrowheads="1"/>
          </p:cNvSpPr>
          <p:nvPr/>
        </p:nvSpPr>
        <p:spPr bwMode="auto">
          <a:xfrm>
            <a:off x="4953000" y="3937248"/>
            <a:ext cx="396081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Tahoma" pitchFamily="34" charset="0"/>
              </a:rPr>
              <a:t>缺点：</a:t>
            </a:r>
            <a:endParaRPr lang="zh-CN" altLang="en-US" sz="2000" b="1">
              <a:latin typeface="Tahoma" pitchFamily="34" charset="0"/>
            </a:endParaRPr>
          </a:p>
          <a:p>
            <a:pPr marL="800100" lvl="1" indent="-342900">
              <a:buFont typeface="Arial" panose="020B0604020202020204" pitchFamily="34" charset="0"/>
              <a:buChar char="•"/>
            </a:pPr>
            <a:r>
              <a:rPr lang="zh-CN" altLang="en-US" sz="2000" b="1">
                <a:latin typeface="Tahoma" pitchFamily="34" charset="0"/>
              </a:rPr>
              <a:t>不能提供流量</a:t>
            </a:r>
            <a:r>
              <a:rPr lang="zh-CN" altLang="en-US" sz="2000" b="1" smtClean="0">
                <a:latin typeface="Tahoma" pitchFamily="34" charset="0"/>
              </a:rPr>
              <a:t>保密性（信封不加密） </a:t>
            </a:r>
            <a:endParaRPr lang="zh-CN" altLang="en-US" sz="2000" b="1">
              <a:latin typeface="Tahoma" pitchFamily="34" charset="0"/>
            </a:endParaRPr>
          </a:p>
          <a:p>
            <a:pPr marL="800100" lvl="1" indent="-342900">
              <a:buFont typeface="Arial" panose="020B0604020202020204" pitchFamily="34" charset="0"/>
              <a:buChar char="•"/>
            </a:pPr>
            <a:r>
              <a:rPr lang="zh-CN" altLang="en-US" sz="2000" b="1">
                <a:latin typeface="Tahoma" pitchFamily="34" charset="0"/>
              </a:rPr>
              <a:t>密钥管理系统复杂 </a:t>
            </a:r>
            <a:endParaRPr lang="zh-CN" altLang="en-US" sz="2000" b="1">
              <a:latin typeface="Tahoma" pitchFamily="34" charset="0"/>
            </a:endParaRPr>
          </a:p>
          <a:p>
            <a:pPr marL="800100" lvl="1" indent="-342900">
              <a:buFont typeface="Arial" panose="020B0604020202020204" pitchFamily="34" charset="0"/>
              <a:buChar char="•"/>
            </a:pPr>
            <a:r>
              <a:rPr lang="zh-CN" altLang="en-US" sz="2000" b="1">
                <a:latin typeface="Tahoma" pitchFamily="34" charset="0"/>
              </a:rPr>
              <a:t>加密是离线的</a:t>
            </a:r>
            <a:endParaRPr lang="zh-CN" altLang="en-US" sz="2000" b="1">
              <a:latin typeface="Tahoma"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7781">
                                            <p:txEl>
                                              <p:pRg st="0" end="0"/>
                                            </p:txEl>
                                          </p:spTgt>
                                        </p:tgtEl>
                                        <p:attrNameLst>
                                          <p:attrName>style.visibility</p:attrName>
                                        </p:attrNameLst>
                                      </p:cBhvr>
                                      <p:to>
                                        <p:strVal val="visible"/>
                                      </p:to>
                                    </p:set>
                                    <p:anim calcmode="lin" valueType="num">
                                      <p:cBhvr additive="base">
                                        <p:cTn id="7" dur="500" fill="hold"/>
                                        <p:tgtEl>
                                          <p:spTgt spid="5877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77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7781">
                                            <p:txEl>
                                              <p:pRg st="1" end="1"/>
                                            </p:txEl>
                                          </p:spTgt>
                                        </p:tgtEl>
                                        <p:attrNameLst>
                                          <p:attrName>style.visibility</p:attrName>
                                        </p:attrNameLst>
                                      </p:cBhvr>
                                      <p:to>
                                        <p:strVal val="visible"/>
                                      </p:to>
                                    </p:set>
                                    <p:anim calcmode="lin" valueType="num">
                                      <p:cBhvr additive="base">
                                        <p:cTn id="13" dur="500" fill="hold"/>
                                        <p:tgtEl>
                                          <p:spTgt spid="5877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77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7781">
                                            <p:txEl>
                                              <p:pRg st="2" end="2"/>
                                            </p:txEl>
                                          </p:spTgt>
                                        </p:tgtEl>
                                        <p:attrNameLst>
                                          <p:attrName>style.visibility</p:attrName>
                                        </p:attrNameLst>
                                      </p:cBhvr>
                                      <p:to>
                                        <p:strVal val="visible"/>
                                      </p:to>
                                    </p:set>
                                    <p:anim calcmode="lin" valueType="num">
                                      <p:cBhvr additive="base">
                                        <p:cTn id="19" dur="500" fill="hold"/>
                                        <p:tgtEl>
                                          <p:spTgt spid="5877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77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7781">
                                            <p:txEl>
                                              <p:pRg st="3" end="3"/>
                                            </p:txEl>
                                          </p:spTgt>
                                        </p:tgtEl>
                                        <p:attrNameLst>
                                          <p:attrName>style.visibility</p:attrName>
                                        </p:attrNameLst>
                                      </p:cBhvr>
                                      <p:to>
                                        <p:strVal val="visible"/>
                                      </p:to>
                                    </p:set>
                                    <p:anim calcmode="lin" valueType="num">
                                      <p:cBhvr additive="base">
                                        <p:cTn id="25" dur="500" fill="hold"/>
                                        <p:tgtEl>
                                          <p:spTgt spid="58778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77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87782">
                                            <p:txEl>
                                              <p:pRg st="0" end="0"/>
                                            </p:txEl>
                                          </p:spTgt>
                                        </p:tgtEl>
                                        <p:attrNameLst>
                                          <p:attrName>style.visibility</p:attrName>
                                        </p:attrNameLst>
                                      </p:cBhvr>
                                      <p:to>
                                        <p:strVal val="visible"/>
                                      </p:to>
                                    </p:set>
                                    <p:anim calcmode="lin" valueType="num">
                                      <p:cBhvr additive="base">
                                        <p:cTn id="31" dur="500" fill="hold"/>
                                        <p:tgtEl>
                                          <p:spTgt spid="58778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77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7782">
                                            <p:txEl>
                                              <p:pRg st="1" end="1"/>
                                            </p:txEl>
                                          </p:spTgt>
                                        </p:tgtEl>
                                        <p:attrNameLst>
                                          <p:attrName>style.visibility</p:attrName>
                                        </p:attrNameLst>
                                      </p:cBhvr>
                                      <p:to>
                                        <p:strVal val="visible"/>
                                      </p:to>
                                    </p:set>
                                    <p:anim calcmode="lin" valueType="num">
                                      <p:cBhvr additive="base">
                                        <p:cTn id="37" dur="500" fill="hold"/>
                                        <p:tgtEl>
                                          <p:spTgt spid="587782">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77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87782">
                                            <p:txEl>
                                              <p:pRg st="2" end="2"/>
                                            </p:txEl>
                                          </p:spTgt>
                                        </p:tgtEl>
                                        <p:attrNameLst>
                                          <p:attrName>style.visibility</p:attrName>
                                        </p:attrNameLst>
                                      </p:cBhvr>
                                      <p:to>
                                        <p:strVal val="visible"/>
                                      </p:to>
                                    </p:set>
                                    <p:anim calcmode="lin" valueType="num">
                                      <p:cBhvr additive="base">
                                        <p:cTn id="43" dur="500" fill="hold"/>
                                        <p:tgtEl>
                                          <p:spTgt spid="587782">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77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87782">
                                            <p:txEl>
                                              <p:pRg st="3" end="3"/>
                                            </p:txEl>
                                          </p:spTgt>
                                        </p:tgtEl>
                                        <p:attrNameLst>
                                          <p:attrName>style.visibility</p:attrName>
                                        </p:attrNameLst>
                                      </p:cBhvr>
                                      <p:to>
                                        <p:strVal val="visible"/>
                                      </p:to>
                                    </p:set>
                                    <p:anim calcmode="lin" valueType="num">
                                      <p:cBhvr additive="base">
                                        <p:cTn id="49" dur="500" fill="hold"/>
                                        <p:tgtEl>
                                          <p:spTgt spid="587782">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77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build="p"/>
      <p:bldP spid="587782"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457200" y="4509120"/>
            <a:ext cx="8229600" cy="1875854"/>
          </a:xfrm>
        </p:spPr>
        <p:txBody>
          <a:bodyPr/>
          <a:lstStyle/>
          <a:p>
            <a:r>
              <a:rPr lang="zh-CN" altLang="en-US" smtClean="0"/>
              <a:t>理想的加密方式</a:t>
            </a:r>
            <a:endParaRPr lang="en-US" altLang="zh-CN" smtClean="0"/>
          </a:p>
          <a:p>
            <a:pPr lvl="1"/>
            <a:r>
              <a:rPr lang="zh-CN" altLang="en-US"/>
              <a:t>端到</a:t>
            </a:r>
            <a:r>
              <a:rPr lang="zh-CN" altLang="en-US" smtClean="0"/>
              <a:t>端保证整个路径上的数据保密并提供认证</a:t>
            </a:r>
            <a:endParaRPr lang="en-US" altLang="zh-CN" smtClean="0"/>
          </a:p>
          <a:p>
            <a:pPr lvl="1"/>
            <a:r>
              <a:rPr lang="zh-CN" altLang="en-US" smtClean="0"/>
              <a:t>链路加密防止通信业务流被监听和分析</a:t>
            </a:r>
            <a:endParaRPr lang="zh-CN" altLang="en-US"/>
          </a:p>
        </p:txBody>
      </p:sp>
      <p:sp>
        <p:nvSpPr>
          <p:cNvPr id="589827" name="Rectangle 3"/>
          <p:cNvSpPr>
            <a:spLocks noGrp="1" noChangeArrowheads="1"/>
          </p:cNvSpPr>
          <p:nvPr>
            <p:ph type="title"/>
          </p:nvPr>
        </p:nvSpPr>
        <p:spPr/>
        <p:txBody>
          <a:bodyPr/>
          <a:lstStyle/>
          <a:p>
            <a:r>
              <a:rPr lang="zh-CN" altLang="en-US" smtClean="0"/>
              <a:t>链到链加密与端到端加密的结合</a:t>
            </a:r>
            <a:endParaRPr lang="zh-CN" altLang="en-US"/>
          </a:p>
        </p:txBody>
      </p:sp>
      <p:sp>
        <p:nvSpPr>
          <p:cNvPr id="4" name="日期占位符 3"/>
          <p:cNvSpPr>
            <a:spLocks noGrp="1"/>
          </p:cNvSpPr>
          <p:nvPr>
            <p:ph type="dt" sz="half" idx="2"/>
          </p:nvPr>
        </p:nvSpPr>
        <p:spPr/>
        <p:txBody>
          <a:bodyPr/>
          <a:lstStyle/>
          <a:p>
            <a:fld id="{83C7DA51-3211-4939-BEEF-28EE52A7C55F}" type="datetime1">
              <a:rPr lang="zh-CN" altLang="en-US" smtClean="0"/>
            </a:fld>
            <a:endParaRPr lang="en-US" altLang="zh-CN"/>
          </a:p>
        </p:txBody>
      </p:sp>
      <p:pic>
        <p:nvPicPr>
          <p:cNvPr id="9" name="Picture 2" descr="1t8"/>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83568" y="1196752"/>
            <a:ext cx="7448376"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r>
              <a:rPr lang="zh-CN" altLang="en-US" smtClean="0"/>
              <a:t>第四章 密钥管理</a:t>
            </a:r>
            <a:r>
              <a:rPr lang="zh-CN" altLang="en-US"/>
              <a:t>与分配</a:t>
            </a:r>
            <a:endParaRPr lang="zh-CN" altLang="en-US"/>
          </a:p>
        </p:txBody>
      </p:sp>
      <p:sp>
        <p:nvSpPr>
          <p:cNvPr id="72707" name="Rectangle 3"/>
          <p:cNvSpPr>
            <a:spLocks noGrp="1" noChangeArrowheads="1"/>
          </p:cNvSpPr>
          <p:nvPr>
            <p:ph type="subTitle" idx="1"/>
          </p:nvPr>
        </p:nvSpPr>
        <p:spPr/>
        <p:txBody>
          <a:bodyPr/>
          <a:lstStyle/>
          <a:p>
            <a:endParaRPr lang="zh-CN" altLang="zh-CN"/>
          </a:p>
        </p:txBody>
      </p:sp>
    </p:spTree>
  </p:cSld>
  <p:clrMapOvr>
    <a:masterClrMapping/>
  </p:clrMapOvr>
  <p:transition spd="slow">
    <p:pull/>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zh-CN" altLang="en-US" smtClean="0"/>
              <a:t>产生（登记）</a:t>
            </a:r>
            <a:endParaRPr lang="zh-CN" altLang="en-US"/>
          </a:p>
          <a:p>
            <a:r>
              <a:rPr lang="zh-CN" altLang="en-US"/>
              <a:t>分配</a:t>
            </a:r>
            <a:endParaRPr lang="zh-CN" altLang="en-US"/>
          </a:p>
          <a:p>
            <a:r>
              <a:rPr lang="zh-CN" altLang="en-US"/>
              <a:t>使用，启用</a:t>
            </a:r>
            <a:r>
              <a:rPr lang="en-US" altLang="zh-CN"/>
              <a:t>/</a:t>
            </a:r>
            <a:r>
              <a:rPr lang="zh-CN" altLang="en-US"/>
              <a:t>停用</a:t>
            </a:r>
            <a:endParaRPr lang="zh-CN" altLang="en-US"/>
          </a:p>
          <a:p>
            <a:r>
              <a:rPr lang="zh-CN" altLang="en-US"/>
              <a:t>更新</a:t>
            </a:r>
            <a:r>
              <a:rPr lang="en-US" altLang="zh-CN"/>
              <a:t>/</a:t>
            </a:r>
            <a:r>
              <a:rPr lang="zh-CN" altLang="en-US"/>
              <a:t>替换</a:t>
            </a:r>
            <a:endParaRPr lang="zh-CN" altLang="en-US"/>
          </a:p>
          <a:p>
            <a:r>
              <a:rPr lang="zh-CN" altLang="en-US"/>
              <a:t>撤销</a:t>
            </a:r>
            <a:endParaRPr lang="zh-CN" altLang="en-US"/>
          </a:p>
          <a:p>
            <a:r>
              <a:rPr lang="zh-CN" altLang="en-US"/>
              <a:t>销毁</a:t>
            </a:r>
            <a:endParaRPr lang="zh-CN" altLang="en-US"/>
          </a:p>
        </p:txBody>
      </p:sp>
      <p:sp>
        <p:nvSpPr>
          <p:cNvPr id="8194" name="Rectangle 2"/>
          <p:cNvSpPr>
            <a:spLocks noGrp="1" noChangeArrowheads="1"/>
          </p:cNvSpPr>
          <p:nvPr>
            <p:ph type="title"/>
          </p:nvPr>
        </p:nvSpPr>
        <p:spPr/>
        <p:txBody>
          <a:bodyPr/>
          <a:lstStyle/>
          <a:p>
            <a:r>
              <a:rPr lang="zh-CN" altLang="en-US"/>
              <a:t>密钥生命期</a:t>
            </a:r>
            <a:endParaRPr lang="zh-CN" altLang="en-US"/>
          </a:p>
        </p:txBody>
      </p:sp>
    </p:spTree>
  </p:cSld>
  <p:clrMapOvr>
    <a:masterClrMapping/>
  </p:clrMapOvr>
  <p:transition spd="slow">
    <p:pull/>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Rot="1" noChangeArrowheads="1"/>
          </p:cNvSpPr>
          <p:nvPr>
            <p:ph idx="1"/>
          </p:nvPr>
        </p:nvSpPr>
        <p:spPr/>
        <p:txBody>
          <a:bodyPr>
            <a:normAutofit fontScale="92500" lnSpcReduction="10000"/>
          </a:bodyPr>
          <a:lstStyle/>
          <a:p>
            <a:r>
              <a:rPr lang="zh-CN" altLang="en-US" smtClean="0"/>
              <a:t>初级密钥</a:t>
            </a:r>
            <a:endParaRPr lang="en-US" altLang="zh-CN" smtClean="0"/>
          </a:p>
          <a:p>
            <a:pPr lvl="1"/>
            <a:r>
              <a:rPr lang="zh-CN" altLang="en-US" smtClean="0"/>
              <a:t>加解密数据</a:t>
            </a:r>
            <a:endParaRPr lang="zh-CN" altLang="en-US" smtClean="0"/>
          </a:p>
          <a:p>
            <a:pPr lvl="1"/>
            <a:r>
              <a:rPr lang="zh-CN" altLang="en-US" b="1" smtClean="0"/>
              <a:t>初级文件密钥</a:t>
            </a:r>
            <a:r>
              <a:rPr lang="zh-CN" altLang="en-US" smtClean="0"/>
              <a:t>：生存周期与其保护的文件一样长</a:t>
            </a:r>
            <a:endParaRPr lang="zh-CN" altLang="en-US" smtClean="0"/>
          </a:p>
          <a:p>
            <a:pPr lvl="1"/>
            <a:r>
              <a:rPr lang="zh-CN" altLang="en-US" b="1" smtClean="0"/>
              <a:t>初级通信（会话）密钥</a:t>
            </a:r>
            <a:r>
              <a:rPr lang="zh-CN" altLang="en-US" smtClean="0"/>
              <a:t>：一个密钥只使用一次，生存周期很短</a:t>
            </a:r>
            <a:endParaRPr lang="zh-CN" altLang="en-US" smtClean="0"/>
          </a:p>
          <a:p>
            <a:r>
              <a:rPr lang="zh-CN" altLang="en-US" smtClean="0"/>
              <a:t>二级密钥</a:t>
            </a:r>
            <a:endParaRPr lang="en-US" altLang="zh-CN" smtClean="0"/>
          </a:p>
          <a:p>
            <a:pPr lvl="1"/>
            <a:r>
              <a:rPr lang="zh-CN" altLang="en-US" smtClean="0"/>
              <a:t>密钥加密密钥，保护初级密钥</a:t>
            </a:r>
            <a:endParaRPr lang="zh-CN" altLang="en-US" smtClean="0"/>
          </a:p>
          <a:p>
            <a:r>
              <a:rPr lang="zh-CN" altLang="en-US" smtClean="0"/>
              <a:t>主密钥（最高级密钥）</a:t>
            </a:r>
            <a:endParaRPr lang="zh-CN" altLang="en-US" smtClean="0"/>
          </a:p>
          <a:p>
            <a:pPr lvl="1"/>
            <a:r>
              <a:rPr lang="zh-CN" altLang="en-US" smtClean="0"/>
              <a:t>对二级密钥进行保护。</a:t>
            </a:r>
            <a:endParaRPr lang="en-US" altLang="zh-CN" smtClean="0"/>
          </a:p>
          <a:p>
            <a:pPr lvl="1"/>
            <a:r>
              <a:rPr lang="zh-CN" altLang="en-US" smtClean="0"/>
              <a:t>生存周期很长</a:t>
            </a:r>
            <a:endParaRPr lang="zh-CN" altLang="en-US"/>
          </a:p>
        </p:txBody>
      </p:sp>
      <p:sp>
        <p:nvSpPr>
          <p:cNvPr id="358402" name="Rectangle 2"/>
          <p:cNvSpPr>
            <a:spLocks noGrp="1" noRot="1" noChangeArrowheads="1"/>
          </p:cNvSpPr>
          <p:nvPr>
            <p:ph type="title"/>
          </p:nvPr>
        </p:nvSpPr>
        <p:spPr/>
        <p:txBody>
          <a:bodyPr/>
          <a:lstStyle/>
          <a:p>
            <a:r>
              <a:rPr lang="zh-CN" altLang="en-US" smtClean="0"/>
              <a:t>密钥分级 </a:t>
            </a:r>
            <a:endParaRPr lang="zh-CN" altLang="en-US"/>
          </a:p>
        </p:txBody>
      </p:sp>
    </p:spTree>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o">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solo</Template>
  <TotalTime>0</TotalTime>
  <Words>22629</Words>
  <Application>WPS 演示</Application>
  <PresentationFormat>全屏显示(4:3)</PresentationFormat>
  <Paragraphs>3678</Paragraphs>
  <Slides>206</Slides>
  <Notes>98</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3</vt:i4>
      </vt:variant>
      <vt:variant>
        <vt:lpstr>幻灯片标题</vt:lpstr>
      </vt:variant>
      <vt:variant>
        <vt:i4>206</vt:i4>
      </vt:variant>
    </vt:vector>
  </HeadingPairs>
  <TitlesOfParts>
    <vt:vector size="239" baseType="lpstr">
      <vt:lpstr>Arial</vt:lpstr>
      <vt:lpstr>宋体</vt:lpstr>
      <vt:lpstr>Wingdings</vt:lpstr>
      <vt:lpstr>Wingdings 3</vt:lpstr>
      <vt:lpstr>Verdana</vt:lpstr>
      <vt:lpstr>Wingdings 2</vt:lpstr>
      <vt:lpstr>华文行楷</vt:lpstr>
      <vt:lpstr>Times New Roman</vt:lpstr>
      <vt:lpstr>Tahoma</vt:lpstr>
      <vt:lpstr>黑体</vt:lpstr>
      <vt:lpstr>楷体_GB2312</vt:lpstr>
      <vt:lpstr>Calibri</vt:lpstr>
      <vt:lpstr>ZapfDingbats</vt:lpstr>
      <vt:lpstr>仿宋_GB2312</vt:lpstr>
      <vt:lpstr>!Neo'k Oz Handicraft</vt:lpstr>
      <vt:lpstr>Symbol</vt:lpstr>
      <vt:lpstr>TimesNewRoman,Bold</vt:lpstr>
      <vt:lpstr>TimesNewRoman</vt:lpstr>
      <vt:lpstr>华文新魏</vt:lpstr>
      <vt:lpstr>Lucida Sans Unicode</vt:lpstr>
      <vt:lpstr>Antykwa Poltawskiego Light</vt:lpstr>
      <vt:lpstr>文泉驿微米黑</vt:lpstr>
      <vt:lpstr>微软雅黑</vt:lpstr>
      <vt:lpstr>宋体</vt:lpstr>
      <vt:lpstr>Arial Unicode MS</vt:lpstr>
      <vt:lpstr>楷体</vt:lpstr>
      <vt:lpstr>Alegreya Sans</vt:lpstr>
      <vt:lpstr>DejaVu Sans</vt:lpstr>
      <vt:lpstr>FandolFang</vt:lpstr>
      <vt:lpstr>solo</vt:lpstr>
      <vt:lpstr>PBrush</vt:lpstr>
      <vt:lpstr>Visio.Drawing.11</vt:lpstr>
      <vt:lpstr>Visio.Drawing.11</vt:lpstr>
      <vt:lpstr>复习纲要</vt:lpstr>
      <vt:lpstr>第一章 概述</vt:lpstr>
      <vt:lpstr>什么是信息安全——研究内容</vt:lpstr>
      <vt:lpstr>什么是信息安全？</vt:lpstr>
      <vt:lpstr>信息安全发展阶段</vt:lpstr>
      <vt:lpstr>信息安全问题产生根源</vt:lpstr>
      <vt:lpstr>安全威胁分类 </vt:lpstr>
      <vt:lpstr>安全体系结构(Security Architecture)</vt:lpstr>
      <vt:lpstr>安全体系结构（续）</vt:lpstr>
      <vt:lpstr>X.800规定的安全服务</vt:lpstr>
      <vt:lpstr>X.800规定的安全服务（续）</vt:lpstr>
      <vt:lpstr>X.800规定的安全机制</vt:lpstr>
      <vt:lpstr>X.800规定的安全机制（续）</vt:lpstr>
      <vt:lpstr>安全服务与安全机制的关系</vt:lpstr>
      <vt:lpstr>安全服务与安全机制的关系（续）</vt:lpstr>
      <vt:lpstr>TCP/IP协议模型安全服务的部署</vt:lpstr>
      <vt:lpstr>第二章</vt:lpstr>
      <vt:lpstr>网络中存在的安全威胁 </vt:lpstr>
      <vt:lpstr>常见的安全攻击方法</vt:lpstr>
      <vt:lpstr>软件漏洞 </vt:lpstr>
      <vt:lpstr>入侵系统的常用步骤</vt:lpstr>
      <vt:lpstr>攻击的一般过程</vt:lpstr>
      <vt:lpstr>预攻击概述</vt:lpstr>
      <vt:lpstr>网络扫描器</vt:lpstr>
      <vt:lpstr>网络扫描器的主要功能</vt:lpstr>
      <vt:lpstr>扫描器的基本工作原理</vt:lpstr>
      <vt:lpstr>主机扫描技术－传统技术</vt:lpstr>
      <vt:lpstr>主机扫描技术－高级技术</vt:lpstr>
      <vt:lpstr>端口扫描技术</vt:lpstr>
      <vt:lpstr>缓冲区溢出漏洞</vt:lpstr>
      <vt:lpstr>缓冲区溢出攻击</vt:lpstr>
      <vt:lpstr>缓冲区溢出攻击危害性</vt:lpstr>
      <vt:lpstr>缓冲区溢出攻击的内存模型</vt:lpstr>
      <vt:lpstr>堆栈示意图</vt:lpstr>
      <vt:lpstr>函数调用时堆栈状况</vt:lpstr>
      <vt:lpstr>缓冲区溢出原理</vt:lpstr>
      <vt:lpstr>正常函数返回流程</vt:lpstr>
      <vt:lpstr>溢出函数返回流程</vt:lpstr>
      <vt:lpstr>溢出(控制流程)+植入代码(攻击)流程</vt:lpstr>
      <vt:lpstr>防范缓冲区溢出攻击</vt:lpstr>
      <vt:lpstr>恶意代码的分类</vt:lpstr>
      <vt:lpstr>恶意代码的分类（续）</vt:lpstr>
      <vt:lpstr>特洛伊木马隐蔽性</vt:lpstr>
      <vt:lpstr>木马存放位置及文件名</vt:lpstr>
      <vt:lpstr>木马基本通信方式</vt:lpstr>
      <vt:lpstr>反向连接</vt:lpstr>
      <vt:lpstr>使用UDP协议</vt:lpstr>
      <vt:lpstr>代码注入</vt:lpstr>
      <vt:lpstr>用ICMP来通讯</vt:lpstr>
      <vt:lpstr>进程隐藏</vt:lpstr>
      <vt:lpstr>后门</vt:lpstr>
      <vt:lpstr>木马与后门的防范方法</vt:lpstr>
      <vt:lpstr>网络监听（Sniffer） </vt:lpstr>
      <vt:lpstr>Sniffer网络环境</vt:lpstr>
      <vt:lpstr>共享式网络监听原理</vt:lpstr>
      <vt:lpstr>交换式网络监听原理</vt:lpstr>
      <vt:lpstr>利用ARP欺骗</vt:lpstr>
      <vt:lpstr>IP包组帧过程</vt:lpstr>
      <vt:lpstr>利用ARP欺骗</vt:lpstr>
      <vt:lpstr>拒绝服务(Denial of Service)</vt:lpstr>
      <vt:lpstr>DoS的形式</vt:lpstr>
      <vt:lpstr>拒绝服务攻击的本质</vt:lpstr>
      <vt:lpstr>典型DoS攻击</vt:lpstr>
      <vt:lpstr>分布式拒绝服务攻击(DDoS)</vt:lpstr>
      <vt:lpstr>分布式拒绝服务攻击(DDoS)</vt:lpstr>
      <vt:lpstr>分布式拒绝服务攻击(DDoS)</vt:lpstr>
      <vt:lpstr>防止DoS</vt:lpstr>
      <vt:lpstr>第三章</vt:lpstr>
      <vt:lpstr>什么是密码学？</vt:lpstr>
      <vt:lpstr>典型加密技术</vt:lpstr>
      <vt:lpstr>加密通信的模型 </vt:lpstr>
      <vt:lpstr>密码体制</vt:lpstr>
      <vt:lpstr>密码算法分类</vt:lpstr>
      <vt:lpstr>密码分析</vt:lpstr>
      <vt:lpstr>密码算法的安全性</vt:lpstr>
      <vt:lpstr>乘积密码</vt:lpstr>
      <vt:lpstr>迭代密码</vt:lpstr>
      <vt:lpstr>DES算法原理 </vt:lpstr>
      <vt:lpstr>f函数</vt:lpstr>
      <vt:lpstr>分组密码加密模式</vt:lpstr>
      <vt:lpstr>公开密钥体制的提出</vt:lpstr>
      <vt:lpstr>公开密钥密码体制的提出</vt:lpstr>
      <vt:lpstr>公开密码体制思想</vt:lpstr>
      <vt:lpstr>公开密码体制思想</vt:lpstr>
      <vt:lpstr>公开密码体制</vt:lpstr>
      <vt:lpstr>用公开密钥实现加密</vt:lpstr>
      <vt:lpstr>用公开密钥实现鉴别（签名）</vt:lpstr>
      <vt:lpstr>用公开密钥实现保密和鉴别</vt:lpstr>
      <vt:lpstr>公钥密码体制的安全基础</vt:lpstr>
      <vt:lpstr>基本思想和要求</vt:lpstr>
      <vt:lpstr>RSA的主要缺点</vt:lpstr>
      <vt:lpstr>对称-非对称密码</vt:lpstr>
      <vt:lpstr>加密功能的实施方式</vt:lpstr>
      <vt:lpstr>链到链加密方式</vt:lpstr>
      <vt:lpstr>端到端加密方式</vt:lpstr>
      <vt:lpstr>链到链加密与端到端加密的结合</vt:lpstr>
      <vt:lpstr>第四章 密钥管理与分配</vt:lpstr>
      <vt:lpstr>密钥生命期</vt:lpstr>
      <vt:lpstr>密钥分级 </vt:lpstr>
      <vt:lpstr>密钥分配技术</vt:lpstr>
      <vt:lpstr>密钥分配中心方式</vt:lpstr>
      <vt:lpstr>利用公钥密码体制来分配密钥（Merkle建议方案） </vt:lpstr>
      <vt:lpstr>公钥管理问题的提出——中间人攻击</vt:lpstr>
      <vt:lpstr>公钥管理问题的提出</vt:lpstr>
      <vt:lpstr>公钥管理解决方案</vt:lpstr>
      <vt:lpstr>公钥证书</vt:lpstr>
      <vt:lpstr>证书结构</vt:lpstr>
      <vt:lpstr>公钥证书形式</vt:lpstr>
      <vt:lpstr>公钥证书</vt:lpstr>
      <vt:lpstr>证书的产生过程</vt:lpstr>
      <vt:lpstr>证书的类型 </vt:lpstr>
      <vt:lpstr>证书结构</vt:lpstr>
      <vt:lpstr>PKI——公钥基础设施</vt:lpstr>
      <vt:lpstr>PKI的逻辑结构 </vt:lpstr>
      <vt:lpstr>证书机构</vt:lpstr>
      <vt:lpstr>CA功能</vt:lpstr>
      <vt:lpstr>PKI的体系结构 </vt:lpstr>
      <vt:lpstr>PowerPoint 演示文稿</vt:lpstr>
      <vt:lpstr>第五章 </vt:lpstr>
      <vt:lpstr>消息（报文）认证</vt:lpstr>
      <vt:lpstr>消息（报文）认证</vt:lpstr>
      <vt:lpstr>消息认证模型</vt:lpstr>
      <vt:lpstr>认证函数</vt:lpstr>
      <vt:lpstr>散列函数Hash Function</vt:lpstr>
      <vt:lpstr> hash函数通用结构</vt:lpstr>
      <vt:lpstr>认证函数：Hash函数（续）</vt:lpstr>
      <vt:lpstr>数字签名需求</vt:lpstr>
      <vt:lpstr>数字签名</vt:lpstr>
      <vt:lpstr>数字签名分类</vt:lpstr>
      <vt:lpstr>直接数字签名</vt:lpstr>
      <vt:lpstr>直接数字签名</vt:lpstr>
      <vt:lpstr>仲裁数字签名</vt:lpstr>
      <vt:lpstr>盲签名步骤</vt:lpstr>
      <vt:lpstr>第六章 身份认证</vt:lpstr>
      <vt:lpstr>身份认证概述 </vt:lpstr>
      <vt:lpstr>用户对资源的访问过程</vt:lpstr>
      <vt:lpstr>身份认证组成及模型</vt:lpstr>
      <vt:lpstr>身份认证依据</vt:lpstr>
      <vt:lpstr>身份认证机制</vt:lpstr>
      <vt:lpstr>口令机制：加盐Hash口令表</vt:lpstr>
      <vt:lpstr>加盐hash口令机制——重放攻击 </vt:lpstr>
      <vt:lpstr>对抗重放攻击——一次性口令 </vt:lpstr>
      <vt:lpstr>挑战/回答</vt:lpstr>
      <vt:lpstr>基于对称密码的认证 </vt:lpstr>
      <vt:lpstr>基于对称密码的认证 </vt:lpstr>
      <vt:lpstr>针对Needham-Schroeder的攻击</vt:lpstr>
      <vt:lpstr>Needham－Schroeder协议补充方案</vt:lpstr>
      <vt:lpstr>基于公钥密码的认证 </vt:lpstr>
      <vt:lpstr>基于公钥密码的认证 </vt:lpstr>
      <vt:lpstr>Needham－Scroeder（公钥方案）</vt:lpstr>
      <vt:lpstr>Needham－Scroeder（公钥方案）</vt:lpstr>
      <vt:lpstr>Kerberos简介</vt:lpstr>
      <vt:lpstr>Kerberos设计思路（续）</vt:lpstr>
      <vt:lpstr>第七章</vt:lpstr>
      <vt:lpstr>访问控制的概念</vt:lpstr>
      <vt:lpstr>PowerPoint 演示文稿</vt:lpstr>
      <vt:lpstr>访问控制的组成</vt:lpstr>
      <vt:lpstr>访问控制的一般实现机制和方法</vt:lpstr>
      <vt:lpstr>访问控制表(ACL)</vt:lpstr>
      <vt:lpstr>访问能力表(CL)</vt:lpstr>
      <vt:lpstr>访问控制矩阵</vt:lpstr>
      <vt:lpstr>授权关系表</vt:lpstr>
      <vt:lpstr>访问控制安全标签</vt:lpstr>
      <vt:lpstr>访问控制的一般策略</vt:lpstr>
      <vt:lpstr>自主访问控制模型</vt:lpstr>
      <vt:lpstr>强制访问控制模型</vt:lpstr>
      <vt:lpstr>强制访问控制</vt:lpstr>
      <vt:lpstr>强制访问控制——下读/上写</vt:lpstr>
      <vt:lpstr>强制访问控制——上读/下写</vt:lpstr>
      <vt:lpstr>基于角色的访问控制模型</vt:lpstr>
      <vt:lpstr>第八章 防火墙</vt:lpstr>
      <vt:lpstr>网络安全“老三样”</vt:lpstr>
      <vt:lpstr>防火墙概念——实意</vt:lpstr>
      <vt:lpstr>防火墙功能</vt:lpstr>
      <vt:lpstr>防火墙能做什么</vt:lpstr>
      <vt:lpstr>防火墙局限性</vt:lpstr>
      <vt:lpstr>发展历程——基于功能划分</vt:lpstr>
      <vt:lpstr>防火墙技术</vt:lpstr>
      <vt:lpstr>包过滤防火墙层次</vt:lpstr>
      <vt:lpstr>包过滤防火墙</vt:lpstr>
      <vt:lpstr>包过滤判据</vt:lpstr>
      <vt:lpstr>包过滤规则</vt:lpstr>
      <vt:lpstr>应用代理防火墙</vt:lpstr>
      <vt:lpstr>代理服务器工作原理</vt:lpstr>
      <vt:lpstr>代理服务器的主要功能</vt:lpstr>
      <vt:lpstr>状态检测包过滤技术</vt:lpstr>
      <vt:lpstr>状态检测过程</vt:lpstr>
      <vt:lpstr>包过滤规则</vt:lpstr>
      <vt:lpstr>防火墙体系结构</vt:lpstr>
      <vt:lpstr>第九章 入侵检测</vt:lpstr>
      <vt:lpstr>为什么需要IDS</vt:lpstr>
      <vt:lpstr>入侵检测</vt:lpstr>
      <vt:lpstr>IDS基本结构</vt:lpstr>
      <vt:lpstr>信息收集的来源</vt:lpstr>
      <vt:lpstr>信息分析</vt:lpstr>
      <vt:lpstr>模式匹配</vt:lpstr>
      <vt:lpstr>统计分析</vt:lpstr>
      <vt:lpstr>入侵检测的分类（1）</vt:lpstr>
      <vt:lpstr>入侵检测的分类（2）</vt:lpstr>
      <vt:lpstr>响应策略</vt:lpstr>
      <vt:lpstr>响应方式</vt:lpstr>
      <vt:lpstr>入侵检测面临的问题</vt:lpstr>
      <vt:lpstr>面临的问题</vt:lpstr>
      <vt:lpstr>发展方向</vt:lpstr>
      <vt:lpstr>发展方向</vt:lpstr>
      <vt:lpstr>入侵防护系统（IPS）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郝玉洁</dc:creator>
  <cp:lastModifiedBy>wtl</cp:lastModifiedBy>
  <cp:revision>223</cp:revision>
  <dcterms:created xsi:type="dcterms:W3CDTF">2019-05-22T06:47:19Z</dcterms:created>
  <dcterms:modified xsi:type="dcterms:W3CDTF">2019-05-22T06:47:19Z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2052-10.1.0.6758</vt:lpwstr>
  </property>
</Properties>
</file>