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4" r:id="rId5"/>
    <p:sldId id="266" r:id="rId6"/>
    <p:sldId id="265" r:id="rId7"/>
    <p:sldId id="267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00"/>
    <a:srgbClr val="000099"/>
    <a:srgbClr val="004400"/>
    <a:srgbClr val="800000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9"/>
  </p:normalViewPr>
  <p:slideViewPr>
    <p:cSldViewPr snapToGrid="0" showGuides="1">
      <p:cViewPr>
        <p:scale>
          <a:sx n="71" d="100"/>
          <a:sy n="71" d="100"/>
        </p:scale>
        <p:origin x="-1014" y="-408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3488690" y="567055"/>
            <a:ext cx="26828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考试题型</a:t>
            </a:r>
            <a:endParaRPr lang="zh-CN" altLang="en-US" sz="4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90" y="1376680"/>
            <a:ext cx="89306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、选择题（</a:t>
            </a:r>
            <a:r>
              <a:rPr lang="en-US" altLang="zh-CN" sz="2800" b="1"/>
              <a:t>40</a:t>
            </a:r>
            <a:r>
              <a:rPr lang="zh-CN" altLang="en-US" sz="2800" b="1"/>
              <a:t>分，</a:t>
            </a:r>
            <a:r>
              <a:rPr lang="en-US" altLang="zh-CN" sz="2800" b="1"/>
              <a:t>20</a:t>
            </a:r>
            <a:r>
              <a:rPr lang="zh-CN" altLang="en-US" sz="2800" b="1"/>
              <a:t>题，每题</a:t>
            </a:r>
            <a:r>
              <a:rPr lang="en-US" altLang="zh-CN" sz="2800" b="1"/>
              <a:t>2</a:t>
            </a:r>
            <a:r>
              <a:rPr lang="zh-CN" altLang="en-US" sz="2800" b="1"/>
              <a:t>分）</a:t>
            </a:r>
            <a:endParaRPr lang="zh-CN" altLang="en-US" sz="2800" b="1"/>
          </a:p>
          <a:p>
            <a:pPr>
              <a:lnSpc>
                <a:spcPct val="200000"/>
              </a:lnSpc>
            </a:pPr>
            <a:r>
              <a:rPr lang="en-US" altLang="zh-CN" sz="2800" b="1"/>
              <a:t>2</a:t>
            </a:r>
            <a:r>
              <a:rPr lang="zh-CN" altLang="en-US" sz="2800" b="1"/>
              <a:t>、判断题（</a:t>
            </a:r>
            <a:r>
              <a:rPr lang="en-US" altLang="zh-CN" sz="2800" b="1"/>
              <a:t>20</a:t>
            </a:r>
            <a:r>
              <a:rPr lang="zh-CN" altLang="en-US" sz="2800" b="1"/>
              <a:t>分，</a:t>
            </a:r>
            <a:r>
              <a:rPr lang="en-US" altLang="zh-CN" sz="2800" b="1"/>
              <a:t>10</a:t>
            </a:r>
            <a:r>
              <a:rPr lang="zh-CN" altLang="en-US" sz="2800" b="1"/>
              <a:t>题，每题</a:t>
            </a:r>
            <a:r>
              <a:rPr lang="en-US" altLang="zh-CN" sz="2800" b="1"/>
              <a:t>2</a:t>
            </a:r>
            <a:r>
              <a:rPr lang="zh-CN" altLang="en-US" sz="2800" b="1"/>
              <a:t>分）</a:t>
            </a:r>
            <a:endParaRPr lang="zh-CN" altLang="en-US" sz="2800" b="1"/>
          </a:p>
          <a:p>
            <a:pPr>
              <a:lnSpc>
                <a:spcPct val="20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、问答题（</a:t>
            </a:r>
            <a:r>
              <a:rPr lang="en-US" altLang="zh-CN" sz="2800" b="1"/>
              <a:t>20</a:t>
            </a:r>
            <a:r>
              <a:rPr lang="zh-CN" altLang="en-US" sz="2800" b="1"/>
              <a:t>分，含计算题）</a:t>
            </a:r>
            <a:endParaRPr lang="zh-CN" altLang="en-US" sz="2800" b="1"/>
          </a:p>
          <a:p>
            <a:pPr>
              <a:lnSpc>
                <a:spcPct val="20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、解析题（</a:t>
            </a:r>
            <a:r>
              <a:rPr lang="en-US" altLang="zh-CN" sz="2800" b="1"/>
              <a:t>20</a:t>
            </a:r>
            <a:r>
              <a:rPr lang="zh-CN" altLang="en-US" sz="2800" b="1"/>
              <a:t>分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第七章  系统性能评价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557020"/>
            <a:ext cx="89306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/>
              <a:t>1. </a:t>
            </a:r>
            <a:r>
              <a:rPr sz="2800" b="1">
                <a:sym typeface="+mn-ea"/>
              </a:rPr>
              <a:t>系统性能评价的主要技术</a:t>
            </a:r>
            <a:r>
              <a:rPr lang="en-US" sz="2800" b="1">
                <a:sym typeface="+mn-ea"/>
              </a:rPr>
              <a:t>:</a:t>
            </a:r>
            <a:endParaRPr lang="en-US" sz="2800" b="1"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>
                <a:sym typeface="+mn-ea"/>
              </a:rPr>
              <a:t>2. </a:t>
            </a:r>
            <a:r>
              <a:rPr sz="2800" b="1">
                <a:solidFill>
                  <a:srgbClr val="FF0000"/>
                </a:solidFill>
                <a:sym typeface="+mn-ea"/>
              </a:rPr>
              <a:t>CPU性能评价模型 </a:t>
            </a:r>
            <a:r>
              <a:rPr sz="2800" b="1">
                <a:sym typeface="+mn-ea"/>
              </a:rPr>
              <a:t> 3. 性能评价指标</a:t>
            </a:r>
            <a:endParaRPr sz="2800" b="1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3488690" y="567055"/>
            <a:ext cx="26828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知识纲要</a:t>
            </a:r>
            <a:endParaRPr lang="zh-CN" altLang="en-US" sz="4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" y="1522730"/>
            <a:ext cx="89306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sz="2800" b="1">
                <a:solidFill>
                  <a:srgbClr val="800000"/>
                </a:solidFill>
              </a:rPr>
              <a:t>第一章：概述(</a:t>
            </a:r>
            <a:r>
              <a:rPr lang="zh-CN" sz="2800" b="1">
                <a:solidFill>
                  <a:srgbClr val="800000"/>
                </a:solidFill>
              </a:rPr>
              <a:t>了解</a:t>
            </a:r>
            <a:r>
              <a:rPr sz="2800" b="1">
                <a:solidFill>
                  <a:srgbClr val="800000"/>
                </a:solidFill>
              </a:rPr>
              <a:t>)</a:t>
            </a:r>
            <a:endParaRPr sz="2800" b="1">
              <a:solidFill>
                <a:srgbClr val="80000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/>
              <a:t>1.</a:t>
            </a:r>
            <a:r>
              <a:rPr sz="2800" b="1">
                <a:sym typeface="+mn-ea"/>
              </a:rPr>
              <a:t>系统结构的一种分类方法和设计准则（Flynn）</a:t>
            </a:r>
            <a:endParaRPr sz="2800" b="1"/>
          </a:p>
          <a:p>
            <a:pPr>
              <a:lnSpc>
                <a:spcPct val="200000"/>
              </a:lnSpc>
            </a:pPr>
            <a:r>
              <a:rPr lang="en-US" sz="2800" b="1"/>
              <a:t>2.</a:t>
            </a:r>
            <a:r>
              <a:rPr sz="2800" b="1"/>
              <a:t>计算机性能指标 </a:t>
            </a:r>
            <a:endParaRPr sz="2800" b="1"/>
          </a:p>
          <a:p>
            <a:pPr>
              <a:lnSpc>
                <a:spcPct val="200000"/>
              </a:lnSpc>
            </a:pPr>
            <a:r>
              <a:rPr lang="en-US" sz="2800" b="1"/>
              <a:t>3.</a:t>
            </a:r>
            <a:r>
              <a:rPr sz="2800" b="1"/>
              <a:t>计算机 (硬件)发展的关键技术</a:t>
            </a:r>
            <a:endParaRPr sz="2800" b="1"/>
          </a:p>
          <a:p>
            <a:pPr>
              <a:lnSpc>
                <a:spcPct val="200000"/>
              </a:lnSpc>
            </a:pPr>
            <a:r>
              <a:rPr lang="en-US" sz="2800" b="1"/>
              <a:t>4.</a:t>
            </a:r>
            <a:r>
              <a:rPr sz="2800" b="1"/>
              <a:t>处理器领域研究热点</a:t>
            </a:r>
            <a:endParaRPr sz="28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第二章    </a:t>
            </a: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Intel8086处理器 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重点</a:t>
            </a:r>
            <a:endParaRPr lang="zh-CN" altLang="en-US" sz="40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273810"/>
            <a:ext cx="89306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800" b="1"/>
              <a:t>1</a:t>
            </a:r>
            <a:r>
              <a:rPr lang="en-US" sz="2800" b="1"/>
              <a:t>. </a:t>
            </a:r>
            <a:r>
              <a:rPr sz="2800" b="1"/>
              <a:t>16位8086处理器</a:t>
            </a:r>
            <a:r>
              <a:rPr lang="zh-CN" sz="2800" b="1"/>
              <a:t>（</a:t>
            </a:r>
            <a:r>
              <a:rPr lang="en-US" altLang="zh-CN" sz="2800" b="1"/>
              <a:t>80186</a:t>
            </a:r>
            <a:r>
              <a:rPr sz="2800" b="1">
                <a:sym typeface="+mn-ea"/>
              </a:rPr>
              <a:t>内部组成结构、</a:t>
            </a:r>
            <a:r>
              <a:rPr sz="2800" b="1">
                <a:solidFill>
                  <a:srgbClr val="FF0000"/>
                </a:solidFill>
                <a:sym typeface="+mn-ea"/>
              </a:rPr>
              <a:t>存储器的结构</a:t>
            </a:r>
            <a:r>
              <a:rPr lang="zh-CN" sz="2800" b="1">
                <a:sym typeface="+mn-ea"/>
              </a:rPr>
              <a:t>、</a:t>
            </a:r>
            <a:r>
              <a:rPr sz="2800" b="1">
                <a:solidFill>
                  <a:srgbClr val="FF0000"/>
                </a:solidFill>
                <a:sym typeface="+mn-ea"/>
              </a:rPr>
              <a:t>中断系统</a:t>
            </a:r>
            <a:r>
              <a:rPr sz="2800" b="1">
                <a:sym typeface="+mn-ea"/>
              </a:rPr>
              <a:t>；80286处理器的结构、存储器读周期 、地址流水线 、</a:t>
            </a:r>
            <a:r>
              <a:rPr sz="2800" b="1">
                <a:solidFill>
                  <a:srgbClr val="FF0000"/>
                </a:solidFill>
                <a:sym typeface="+mn-ea"/>
              </a:rPr>
              <a:t>实地址与虚地址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：课件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全部</a:t>
            </a:r>
            <a:r>
              <a:rPr sz="2800" b="1">
                <a:sym typeface="+mn-ea"/>
              </a:rPr>
              <a:t>）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2. 32位8086处理器（</a:t>
            </a:r>
            <a:r>
              <a:rPr sz="2800" b="1">
                <a:sym typeface="+mn-ea"/>
              </a:rPr>
              <a:t>80386</a:t>
            </a:r>
            <a:r>
              <a:rPr lang="zh-CN" sz="2800" b="1">
                <a:sym typeface="+mn-ea"/>
              </a:rPr>
              <a:t>、</a:t>
            </a:r>
            <a:r>
              <a:rPr lang="en-US" altLang="zh-CN" sz="2800" b="1">
                <a:sym typeface="+mn-ea"/>
              </a:rPr>
              <a:t>80486</a:t>
            </a:r>
            <a:r>
              <a:rPr sz="2800" b="1">
                <a:sym typeface="+mn-ea"/>
              </a:rPr>
              <a:t>内部结构、 寄存器系列、保护模式</a:t>
            </a:r>
            <a:r>
              <a:rPr lang="zh-CN" sz="2800" b="1">
                <a:sym typeface="+mn-ea"/>
              </a:rPr>
              <a:t>）</a:t>
            </a:r>
            <a:endParaRPr lang="zh-CN" sz="2800" b="1">
              <a:sym typeface="+mn-ea"/>
            </a:endParaRPr>
          </a:p>
          <a:p>
            <a:pPr>
              <a:lnSpc>
                <a:spcPct val="200000"/>
              </a:lnSpc>
            </a:pPr>
            <a:endParaRPr sz="2800" b="1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3510" y="1594485"/>
            <a:ext cx="852932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solidFill>
                  <a:srgbClr val="FF0000"/>
                </a:solidFill>
              </a:rPr>
              <a:t>3. Cache系统</a:t>
            </a:r>
            <a:endParaRPr sz="2800" b="1"/>
          </a:p>
          <a:p>
            <a:endParaRPr sz="2800" b="1"/>
          </a:p>
          <a:p>
            <a:pPr>
              <a:lnSpc>
                <a:spcPct val="150000"/>
              </a:lnSpc>
            </a:pPr>
            <a:r>
              <a:rPr sz="2800" b="1"/>
              <a:t>重点：高速缓存的结构及工作原理</a:t>
            </a:r>
            <a:endParaRPr sz="2800" b="1"/>
          </a:p>
          <a:p>
            <a:pPr>
              <a:lnSpc>
                <a:spcPct val="150000"/>
              </a:lnSpc>
            </a:pPr>
            <a:r>
              <a:rPr sz="2800" b="1"/>
              <a:t>           高速缓存的三种主要结构:</a:t>
            </a:r>
            <a:endParaRPr sz="2800" b="1"/>
          </a:p>
          <a:p>
            <a:pPr>
              <a:lnSpc>
                <a:spcPct val="150000"/>
              </a:lnSpc>
            </a:pPr>
            <a:r>
              <a:rPr sz="2800" b="1"/>
              <a:t>             •</a:t>
            </a:r>
            <a:r>
              <a:rPr sz="2800" b="1">
                <a:solidFill>
                  <a:srgbClr val="FF0000"/>
                </a:solidFill>
              </a:rPr>
              <a:t> 全关联式高速缓存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800" b="1">
                <a:solidFill>
                  <a:srgbClr val="FF0000"/>
                </a:solidFill>
              </a:rPr>
              <a:t>             • 直接对应式高速缓存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800" b="1">
                <a:solidFill>
                  <a:srgbClr val="FF0000"/>
                </a:solidFill>
              </a:rPr>
              <a:t>             • 多组关联式高速缓存           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2050" name="Text Box 3"/>
          <p:cNvSpPr txBox="1"/>
          <p:nvPr/>
        </p:nvSpPr>
        <p:spPr>
          <a:xfrm>
            <a:off x="124460" y="24701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第二章    </a:t>
            </a: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Intel8086处理器 重点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213995" y="34480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第三章 并行技术和高端处理器   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重点</a:t>
            </a: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 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" y="1490980"/>
            <a:ext cx="89306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800" b="1"/>
              <a:t>1</a:t>
            </a:r>
            <a:r>
              <a:rPr lang="en-US" sz="2800" b="1"/>
              <a:t>. </a:t>
            </a:r>
            <a:r>
              <a:rPr sz="2800" b="1"/>
              <a:t>系统并行性技术概述（</a:t>
            </a:r>
            <a:r>
              <a:rPr sz="2800" b="1">
                <a:sym typeface="+mn-ea"/>
              </a:rPr>
              <a:t>并行性与同时性</a:t>
            </a:r>
            <a:r>
              <a:rPr lang="en-US" sz="2800" b="1">
                <a:sym typeface="+mn-ea"/>
              </a:rPr>
              <a:t>, </a:t>
            </a:r>
            <a:r>
              <a:rPr sz="2800" b="1">
                <a:sym typeface="+mn-ea"/>
              </a:rPr>
              <a:t>指令并行性和数据并行性</a:t>
            </a:r>
            <a:r>
              <a:rPr lang="en-US" sz="2800" b="1">
                <a:sym typeface="+mn-ea"/>
              </a:rPr>
              <a:t>, </a:t>
            </a:r>
            <a:r>
              <a:rPr sz="2800" b="1">
                <a:sym typeface="+mn-ea"/>
              </a:rPr>
              <a:t>提高并行性的三种技术途径</a:t>
            </a:r>
            <a:r>
              <a:rPr lang="en-US" sz="2800" b="1">
                <a:sym typeface="+mn-ea"/>
              </a:rPr>
              <a:t>, </a:t>
            </a:r>
            <a:r>
              <a:rPr sz="2800" b="1">
                <a:solidFill>
                  <a:srgbClr val="FF0000"/>
                </a:solidFill>
                <a:sym typeface="+mn-ea"/>
              </a:rPr>
              <a:t>阿姆达尔(Amdahl)定律）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/>
              <a:t>2</a:t>
            </a:r>
            <a:r>
              <a:rPr lang="en-US" sz="2800" b="1"/>
              <a:t>.</a:t>
            </a:r>
            <a:r>
              <a:rPr sz="2800" b="1"/>
              <a:t>指令流水线技术</a:t>
            </a:r>
            <a:r>
              <a:rPr lang="zh-CN" sz="2800" b="1"/>
              <a:t>（</a:t>
            </a:r>
            <a:r>
              <a:rPr sz="2800" b="1">
                <a:sym typeface="+mn-ea"/>
              </a:rPr>
              <a:t>比较流水线执行与串行执行过程、流水线分类、</a:t>
            </a:r>
            <a:r>
              <a:rPr sz="2800" b="1">
                <a:solidFill>
                  <a:srgbClr val="FF0000"/>
                </a:solidFill>
                <a:sym typeface="+mn-ea"/>
              </a:rPr>
              <a:t>流水线性能指标</a:t>
            </a:r>
            <a:r>
              <a:rPr lang="en-US" sz="2800" b="1">
                <a:solidFill>
                  <a:schemeClr val="tx1"/>
                </a:solidFill>
                <a:sym typeface="+mn-ea"/>
              </a:rPr>
              <a:t>)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3.流水线相关与冲突</a:t>
            </a:r>
            <a:endParaRPr sz="2800" b="1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213995" y="34480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第三章 并行技术和高端处理器 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" y="1228725"/>
            <a:ext cx="89306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800" b="1"/>
              <a:t>4.</a:t>
            </a:r>
            <a:r>
              <a:rPr sz="2800" b="1"/>
              <a:t>分支预测技术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5</a:t>
            </a:r>
            <a:r>
              <a:rPr lang="en-US" sz="2800" b="1"/>
              <a:t>.</a:t>
            </a:r>
            <a:r>
              <a:rPr sz="2800" b="1">
                <a:solidFill>
                  <a:srgbClr val="FF0000"/>
                </a:solidFill>
              </a:rPr>
              <a:t>向量处理技术</a:t>
            </a: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sz="2800" b="1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>
                <a:solidFill>
                  <a:srgbClr val="0070C0"/>
                </a:solidFill>
              </a:rPr>
              <a:t>6</a:t>
            </a:r>
            <a:r>
              <a:rPr lang="en-US" sz="2800" b="1">
                <a:solidFill>
                  <a:srgbClr val="0070C0"/>
                </a:solidFill>
              </a:rPr>
              <a:t>.</a:t>
            </a:r>
            <a:r>
              <a:rPr sz="2800" b="1">
                <a:solidFill>
                  <a:srgbClr val="0070C0"/>
                </a:solidFill>
              </a:rPr>
              <a:t>Pentium系列处理器</a:t>
            </a:r>
            <a:endParaRPr sz="28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sz="2800" b="1">
                <a:solidFill>
                  <a:srgbClr val="0070C0"/>
                </a:solidFill>
              </a:rPr>
              <a:t>7</a:t>
            </a:r>
            <a:r>
              <a:rPr lang="en-US" sz="2800" b="1">
                <a:solidFill>
                  <a:srgbClr val="0070C0"/>
                </a:solidFill>
              </a:rPr>
              <a:t>.</a:t>
            </a:r>
            <a:r>
              <a:rPr sz="2800" b="1">
                <a:solidFill>
                  <a:srgbClr val="0070C0"/>
                </a:solidFill>
              </a:rPr>
              <a:t>多核处理器技术</a:t>
            </a:r>
            <a:endParaRPr sz="2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</a:rPr>
              <a:t>第四章  RISC处理器结构</a:t>
            </a:r>
            <a:endParaRPr lang="zh-CN" altLang="en-US" sz="4000" b="1" dirty="0">
              <a:solidFill>
                <a:srgbClr val="8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501775"/>
            <a:ext cx="89306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800" b="1"/>
              <a:t>1</a:t>
            </a:r>
            <a:r>
              <a:rPr lang="en-US" sz="2800" b="1"/>
              <a:t>.</a:t>
            </a:r>
            <a:r>
              <a:rPr sz="2800" b="1"/>
              <a:t>RISC</a:t>
            </a:r>
            <a:r>
              <a:rPr lang="zh-CN" sz="2800" b="1"/>
              <a:t>与</a:t>
            </a:r>
            <a:r>
              <a:rPr lang="en-US" altLang="zh-CN" sz="2800" b="1"/>
              <a:t>CISC</a:t>
            </a:r>
            <a:r>
              <a:rPr lang="zh-CN" altLang="en-US" sz="2800" b="1"/>
              <a:t>的关系，</a:t>
            </a:r>
            <a:r>
              <a:rPr sz="2800" b="1"/>
              <a:t>设计风格与特征描述</a:t>
            </a:r>
            <a:endParaRPr sz="2800" b="1"/>
          </a:p>
          <a:p>
            <a:pPr>
              <a:lnSpc>
                <a:spcPct val="200000"/>
              </a:lnSpc>
            </a:pPr>
            <a:r>
              <a:rPr sz="2800" b="1"/>
              <a:t>2</a:t>
            </a:r>
            <a:r>
              <a:rPr lang="en-US" sz="2800" b="1"/>
              <a:t>.</a:t>
            </a:r>
            <a:r>
              <a:rPr lang="en-US" sz="2800" b="1">
                <a:solidFill>
                  <a:srgbClr val="FF0000"/>
                </a:solidFill>
              </a:rPr>
              <a:t>可能造成RISC处理器流水线阻塞的原因</a:t>
            </a:r>
            <a:r>
              <a:rPr lang="zh-CN" altLang="en-US" sz="2800" b="1">
                <a:solidFill>
                  <a:srgbClr val="FF0000"/>
                </a:solidFill>
              </a:rPr>
              <a:t>和解决方案</a:t>
            </a:r>
            <a:endParaRPr lang="en-US" sz="2800" b="1"/>
          </a:p>
          <a:p>
            <a:pPr>
              <a:lnSpc>
                <a:spcPct val="200000"/>
              </a:lnSpc>
            </a:pPr>
            <a:r>
              <a:rPr lang="en-US" sz="2800" b="1"/>
              <a:t>3.</a:t>
            </a:r>
            <a:r>
              <a:rPr sz="2800" b="1">
                <a:sym typeface="+mn-ea"/>
              </a:rPr>
              <a:t>RIS</a:t>
            </a:r>
            <a:r>
              <a:rPr lang="en-US" sz="2800" b="1">
                <a:sym typeface="+mn-ea"/>
              </a:rPr>
              <a:t>C</a:t>
            </a:r>
            <a:r>
              <a:rPr lang="en-US" sz="2800" b="1"/>
              <a:t>处理器代表</a:t>
            </a:r>
            <a:r>
              <a:rPr lang="en-US" sz="2800" b="1">
                <a:sym typeface="+mn-ea"/>
              </a:rPr>
              <a:t>i860指令系统例</a:t>
            </a:r>
            <a:r>
              <a:rPr lang="zh-CN" altLang="en-US" sz="2800" b="1">
                <a:sym typeface="+mn-ea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课件上的两道例子</a:t>
            </a:r>
            <a:r>
              <a:rPr lang="zh-CN" altLang="en-US" sz="2800" b="1">
                <a:sym typeface="+mn-ea"/>
              </a:rPr>
              <a:t>）</a:t>
            </a:r>
            <a:endParaRPr lang="en-US" sz="2800" b="1"/>
          </a:p>
          <a:p>
            <a:pPr>
              <a:lnSpc>
                <a:spcPct val="200000"/>
              </a:lnSpc>
            </a:pPr>
            <a:r>
              <a:rPr lang="en-US" sz="2800" b="1"/>
              <a:t>4.ARM</a:t>
            </a:r>
            <a:r>
              <a:rPr lang="zh-CN" altLang="en-US" sz="2800" b="1"/>
              <a:t>指令集</a:t>
            </a:r>
            <a:endParaRPr lang="zh-CN" altLang="en-US" sz="2800" b="1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107950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第五章  64位处理器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814705"/>
            <a:ext cx="893064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/>
              <a:t>1</a:t>
            </a:r>
            <a:r>
              <a:rPr lang="en-US" sz="2800" b="1"/>
              <a:t>.从结构上提高性能的主要手段,</a:t>
            </a:r>
            <a:endParaRPr lang="en-US"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/>
              <a:t>2.</a:t>
            </a:r>
            <a:r>
              <a:rPr sz="2800" b="1"/>
              <a:t>超长指令字</a:t>
            </a:r>
            <a:r>
              <a:rPr lang="zh-CN" sz="2800" b="1"/>
              <a:t>的基本思路和格式（操作码字段）</a:t>
            </a:r>
            <a:endParaRPr lang="zh-CN"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altLang="zh-CN" sz="2800" b="1"/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采用超长指令字的编译方法, 提高流水线效率的方法和实例。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/>
              <a:t>4.</a:t>
            </a:r>
            <a:r>
              <a:rPr sz="2800" b="1"/>
              <a:t>Itanium处理器 </a:t>
            </a:r>
            <a:r>
              <a:rPr lang="en-US" sz="2800" b="1"/>
              <a:t>“</a:t>
            </a:r>
            <a:r>
              <a:rPr lang="zh-CN" sz="2800" b="1"/>
              <a:t>指令断定思想</a:t>
            </a:r>
            <a:r>
              <a:rPr lang="en-US" altLang="zh-CN" sz="2800" b="1"/>
              <a:t>”</a:t>
            </a:r>
            <a:r>
              <a:rPr lang="zh-CN" altLang="en-US" sz="2800" b="1"/>
              <a:t>和</a:t>
            </a: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数据推测技术</a:t>
            </a:r>
            <a:r>
              <a:rPr lang="en-US" altLang="zh-CN" sz="2800" b="1"/>
              <a:t>”</a:t>
            </a:r>
            <a:endParaRPr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/>
              <a:t>5.</a:t>
            </a:r>
            <a:r>
              <a:rPr sz="2800" b="1"/>
              <a:t>其他几种64位处理器(AMD、SPARC 、PowerPC等 </a:t>
            </a:r>
            <a:r>
              <a:rPr lang="zh-CN" sz="2800" b="1">
                <a:solidFill>
                  <a:schemeClr val="accent2"/>
                </a:solidFill>
              </a:rPr>
              <a:t>了解</a:t>
            </a:r>
            <a:r>
              <a:rPr sz="2800" b="1"/>
              <a:t>)</a:t>
            </a:r>
            <a:endParaRPr sz="2800" b="1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84455" y="567055"/>
            <a:ext cx="8548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sym typeface="+mn-ea"/>
              </a:rPr>
              <a:t>第六章  总线技术</a:t>
            </a:r>
            <a:endParaRPr lang="zh-CN" altLang="en-US" sz="4000" b="1" dirty="0">
              <a:solidFill>
                <a:srgbClr val="8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" y="1557020"/>
            <a:ext cx="89306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sz="2800" b="1"/>
              <a:t>1</a:t>
            </a:r>
            <a:r>
              <a:rPr lang="en-US" sz="2800" b="1"/>
              <a:t>.</a:t>
            </a:r>
            <a:r>
              <a:rPr sz="2800" b="1"/>
              <a:t>总线</a:t>
            </a:r>
            <a:r>
              <a:rPr lang="zh-CN" sz="2800" b="1"/>
              <a:t>、</a:t>
            </a:r>
            <a:r>
              <a:rPr sz="2800" b="1"/>
              <a:t>总线</a:t>
            </a:r>
            <a:r>
              <a:rPr lang="zh-CN" sz="2800" b="1"/>
              <a:t>分类以及</a:t>
            </a:r>
            <a:r>
              <a:rPr lang="zh-CN" sz="2800" b="1">
                <a:sym typeface="+mn-ea"/>
              </a:rPr>
              <a:t>采用总线结构的优势</a:t>
            </a:r>
            <a:endParaRPr lang="zh-CN"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altLang="zh-CN" sz="2800" b="1"/>
              <a:t>2.</a:t>
            </a:r>
            <a:r>
              <a:rPr sz="2800" b="1"/>
              <a:t>总线上</a:t>
            </a:r>
            <a:r>
              <a:rPr sz="2800" b="1">
                <a:sym typeface="+mn-ea"/>
              </a:rPr>
              <a:t>数据传送的时序配合</a:t>
            </a:r>
            <a:r>
              <a:rPr lang="zh-CN" sz="2800" b="1">
                <a:sym typeface="+mn-ea"/>
              </a:rPr>
              <a:t>方式</a:t>
            </a:r>
            <a:r>
              <a:rPr lang="en-US" altLang="zh-CN" sz="2800" b="1">
                <a:sym typeface="+mn-ea"/>
              </a:rPr>
              <a:t>\</a:t>
            </a:r>
            <a:r>
              <a:rPr lang="zh-CN" sz="2800" b="1">
                <a:sym typeface="+mn-ea"/>
              </a:rPr>
              <a:t>总线数据传输率的计算</a:t>
            </a:r>
            <a:endParaRPr sz="2800" b="1"/>
          </a:p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sz="2800" b="1">
                <a:solidFill>
                  <a:srgbClr val="FF0000"/>
                </a:solidFill>
              </a:rPr>
              <a:t>3.</a:t>
            </a:r>
            <a:r>
              <a:rPr sz="2800" b="1">
                <a:solidFill>
                  <a:srgbClr val="FF0000"/>
                </a:solidFill>
              </a:rPr>
              <a:t>总线仲裁 </a:t>
            </a:r>
            <a:r>
              <a:rPr lang="zh-CN" sz="2800" b="1">
                <a:solidFill>
                  <a:srgbClr val="FF0000"/>
                </a:solidFill>
              </a:rPr>
              <a:t>技术</a:t>
            </a:r>
            <a:endParaRPr 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全屏显示(4:3)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文泉驿微米黑</vt:lpstr>
      <vt:lpstr>微软雅黑</vt:lpstr>
      <vt:lpstr>宋体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wtl</cp:lastModifiedBy>
  <cp:revision>79</cp:revision>
  <dcterms:created xsi:type="dcterms:W3CDTF">2019-05-12T09:37:06Z</dcterms:created>
  <dcterms:modified xsi:type="dcterms:W3CDTF">2019-05-12T09:37:06Z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