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54"/>
  </p:handoutMasterIdLst>
  <p:sldIdLst>
    <p:sldId id="314" r:id="rId3"/>
    <p:sldId id="273" r:id="rId4"/>
    <p:sldId id="274" r:id="rId5"/>
    <p:sldId id="316" r:id="rId6"/>
    <p:sldId id="317" r:id="rId7"/>
    <p:sldId id="315" r:id="rId8"/>
    <p:sldId id="275" r:id="rId9"/>
    <p:sldId id="318" r:id="rId10"/>
    <p:sldId id="276" r:id="rId11"/>
    <p:sldId id="319" r:id="rId12"/>
    <p:sldId id="277" r:id="rId13"/>
    <p:sldId id="320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21" r:id="rId23"/>
    <p:sldId id="279" r:id="rId24"/>
    <p:sldId id="280" r:id="rId26"/>
    <p:sldId id="283" r:id="rId27"/>
    <p:sldId id="288" r:id="rId28"/>
    <p:sldId id="284" r:id="rId29"/>
    <p:sldId id="322" r:id="rId30"/>
    <p:sldId id="285" r:id="rId31"/>
    <p:sldId id="286" r:id="rId32"/>
    <p:sldId id="323" r:id="rId33"/>
    <p:sldId id="291" r:id="rId34"/>
    <p:sldId id="324" r:id="rId35"/>
    <p:sldId id="292" r:id="rId36"/>
    <p:sldId id="325" r:id="rId37"/>
    <p:sldId id="293" r:id="rId38"/>
    <p:sldId id="294" r:id="rId39"/>
    <p:sldId id="296" r:id="rId40"/>
    <p:sldId id="327" r:id="rId41"/>
    <p:sldId id="295" r:id="rId42"/>
    <p:sldId id="297" r:id="rId43"/>
    <p:sldId id="329" r:id="rId44"/>
    <p:sldId id="298" r:id="rId45"/>
    <p:sldId id="330" r:id="rId46"/>
    <p:sldId id="299" r:id="rId47"/>
    <p:sldId id="331" r:id="rId48"/>
    <p:sldId id="301" r:id="rId49"/>
    <p:sldId id="332" r:id="rId50"/>
    <p:sldId id="302" r:id="rId51"/>
    <p:sldId id="303" r:id="rId52"/>
    <p:sldId id="333" r:id="rId53"/>
  </p:sldIdLst>
  <p:sldSz cx="9144000" cy="6858000" type="screen4x3"/>
  <p:notesSz cx="6858000" cy="9144000"/>
  <p:defaultTextStyle>
    <a:defPPr>
      <a:defRPr lang="zh-CN"/>
    </a:defPPr>
    <a:lvl1pPr marL="0" lvl="0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lvl="1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lvl="2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lvl="3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lvl="4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lvl="5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6pPr>
    <a:lvl7pPr marL="2743200" lvl="6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7pPr>
    <a:lvl8pPr marL="3200400" lvl="7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8pPr>
    <a:lvl9pPr marL="3657600" lvl="8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66CC"/>
    <a:srgbClr val="FF66FF"/>
    <a:srgbClr val="CC3300"/>
    <a:srgbClr val="00FF00"/>
    <a:srgbClr val="FFFFCC"/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/>
    <p:restoredTop sz="94682"/>
  </p:normalViewPr>
  <p:slideViewPr>
    <p:cSldViewPr showGuides="1">
      <p:cViewPr varScale="1">
        <p:scale>
          <a:sx n="74" d="100"/>
          <a:sy n="74" d="100"/>
        </p:scale>
        <p:origin x="-5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2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jpe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2.jpe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4.jpe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8" name="页眉占位符 2457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b="0" dirty="0"/>
          </a:p>
        </p:txBody>
      </p:sp>
      <p:sp>
        <p:nvSpPr>
          <p:cNvPr id="24579" name="日期占位符 24578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b="0" dirty="0"/>
          </a:p>
        </p:txBody>
      </p:sp>
      <p:sp>
        <p:nvSpPr>
          <p:cNvPr id="24580" name="页脚占位符 24579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b="0" dirty="0"/>
          </a:p>
        </p:txBody>
      </p:sp>
      <p:sp>
        <p:nvSpPr>
          <p:cNvPr id="24581" name="灯片编号占位符 24580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页眉占位符 2355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b="0" dirty="0"/>
          </a:p>
        </p:txBody>
      </p:sp>
      <p:sp>
        <p:nvSpPr>
          <p:cNvPr id="23555" name="日期占位符 23554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b="0" dirty="0"/>
          </a:p>
        </p:txBody>
      </p:sp>
      <p:sp>
        <p:nvSpPr>
          <p:cNvPr id="23556" name="幻灯片图像占位符 23555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557" name="文本占位符 23556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558" name="页脚占位符 2355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b="0" dirty="0"/>
          </a:p>
        </p:txBody>
      </p:sp>
      <p:sp>
        <p:nvSpPr>
          <p:cNvPr id="23559" name="灯片编号占位符 23558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67586" name="组合 67585"/>
          <p:cNvGrpSpPr/>
          <p:nvPr/>
        </p:nvGrpSpPr>
        <p:grpSpPr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67587" name="任意多边形 67586"/>
            <p:cNvSpPr/>
            <p:nvPr/>
          </p:nvSpPr>
          <p:spPr>
            <a:xfrm>
              <a:off x="2061" y="1707"/>
              <a:ext cx="3699" cy="2613"/>
            </a:xfrm>
            <a:custGeom>
              <a:avLst/>
              <a:gdLst/>
              <a:ahLst/>
              <a:cxnLst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588" name="任意多边形 67587"/>
            <p:cNvSpPr/>
            <p:nvPr/>
          </p:nvSpPr>
          <p:spPr>
            <a:xfrm>
              <a:off x="-652" y="978"/>
              <a:ext cx="4237" cy="3342"/>
            </a:xfrm>
            <a:custGeom>
              <a:avLst/>
              <a:gdLst>
                <a:gd name="txL" fmla="*/ 0 w 21600"/>
                <a:gd name="txT" fmla="*/ 0 h 21231"/>
                <a:gd name="txR" fmla="*/ 21600 w 21600"/>
                <a:gd name="txB" fmla="*/ 21231 h 21231"/>
              </a:gdLst>
              <a:ahLst/>
              <a:cxnLst>
                <a:cxn ang="270">
                  <a:pos x="3977" y="0"/>
                </a:cxn>
                <a:cxn ang="0">
                  <a:pos x="21600" y="21231"/>
                </a:cxn>
                <a:cxn ang="180">
                  <a:pos x="0" y="21231"/>
                </a:cxn>
              </a:cxnLst>
              <a:rect l="txL" t="txT" r="txR" b="txB"/>
              <a:pathLst>
                <a:path w="21600" h="21231" fill="none">
                  <a:moveTo>
                    <a:pt x="3977" y="0"/>
                  </a:moveTo>
                  <a:arcTo wR="21600" hR="21600" stAng="-4763417" swAng="4763417"/>
                </a:path>
                <a:path w="21600" h="21231" stroke="0">
                  <a:moveTo>
                    <a:pt x="3977" y="0"/>
                  </a:moveTo>
                  <a:arcTo wR="21600" hR="21600" stAng="-4763417" swAng="4763417"/>
                  <a:lnTo>
                    <a:pt x="0" y="21231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7589" name="标题 67588"/>
          <p:cNvSpPr>
            <a:spLocks noGrp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7590" name="副标题 67589"/>
          <p:cNvSpPr>
            <a:spLocks noGrp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ctr"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tx1"/>
              </a:buClr>
              <a:buSzPct val="90000"/>
              <a:buFontTx/>
              <a:buNone/>
              <a:defRPr/>
            </a:lvl2pPr>
            <a:lvl3pPr marL="914400" lvl="2" indent="0" algn="ctr"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tx1"/>
              </a:buClr>
              <a:buSzTx/>
              <a:buFontTx/>
              <a:buNone/>
              <a:defRPr/>
            </a:lvl4pPr>
            <a:lvl5pPr marL="1828800" lvl="4" indent="0" algn="ctr">
              <a:buClr>
                <a:schemeClr val="accent1"/>
              </a:buClr>
              <a:buSzTx/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67591" name="日期占位符 67590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>
              <a:defRPr sz="1400" b="0"/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7592" name="页脚占位符 67591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ctr">
              <a:defRPr sz="1400" b="0"/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7593" name="灯片编号占位符 67592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r">
              <a:defRPr sz="1400" b="0"/>
            </a:lvl1pPr>
          </a:lstStyle>
          <a:p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联机映像占位符 2"/>
          <p:cNvSpPr>
            <a:spLocks noGrp="1"/>
          </p:cNvSpPr>
          <p:nvPr>
            <p:ph type="clipArt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66562" name="组合 66561"/>
          <p:cNvGrpSpPr/>
          <p:nvPr/>
        </p:nvGrpSpPr>
        <p:grpSpPr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66563" name="任意多边形 66562"/>
            <p:cNvSpPr/>
            <p:nvPr/>
          </p:nvSpPr>
          <p:spPr>
            <a:xfrm>
              <a:off x="3394" y="999"/>
              <a:ext cx="2359" cy="3314"/>
            </a:xfrm>
            <a:custGeom>
              <a:avLst/>
              <a:gdLst/>
              <a:ahLst/>
              <a:cxnLst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6564" name="任意多边形 66563"/>
            <p:cNvSpPr/>
            <p:nvPr/>
          </p:nvSpPr>
          <p:spPr>
            <a:xfrm>
              <a:off x="0" y="1"/>
              <a:ext cx="5298" cy="431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6565" name="标题 66564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6566" name="日期占位符 66565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>
              <a:defRPr sz="1400" b="0"/>
            </a:lvl1pPr>
          </a:lstStyle>
          <a:p>
            <a:pPr lvl="0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67" name="页脚占位符 6656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ctr">
              <a:defRPr sz="1400" b="0"/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68" name="灯片编号占位符 6656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r">
              <a:defRPr sz="1400" b="0"/>
            </a:lvl1pPr>
          </a:lstStyle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69" name="文本占位符 66568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Tx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Times New Roman" panose="02020603050405020304" pitchFamily="18" charset="0"/>
          <a:ea typeface="宋体" pitchFamily="2" charset="-122"/>
          <a:cs typeface="+mn-cs"/>
        </a:defRPr>
      </a:lvl2pPr>
      <a:lvl3pPr marL="914400" lvl="2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Times New Roman" panose="02020603050405020304" pitchFamily="18" charset="0"/>
          <a:ea typeface="宋体" pitchFamily="2" charset="-122"/>
          <a:cs typeface="+mn-cs"/>
        </a:defRPr>
      </a:lvl3pPr>
      <a:lvl4pPr marL="1371600" lvl="3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Times New Roman" panose="02020603050405020304" pitchFamily="18" charset="0"/>
          <a:ea typeface="宋体" pitchFamily="2" charset="-122"/>
          <a:cs typeface="+mn-cs"/>
        </a:defRPr>
      </a:lvl4pPr>
      <a:lvl5pPr marL="1828800" lvl="4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Times New Roman" panose="02020603050405020304" pitchFamily="18" charset="0"/>
          <a:ea typeface="宋体" pitchFamily="2" charset="-122"/>
          <a:cs typeface="+mn-cs"/>
        </a:defRPr>
      </a:lvl5pPr>
      <a:lvl6pPr marL="2286000" lvl="5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Times New Roman" panose="02020603050405020304" pitchFamily="18" charset="0"/>
          <a:ea typeface="宋体" pitchFamily="2" charset="-122"/>
          <a:cs typeface="+mn-cs"/>
        </a:defRPr>
      </a:lvl6pPr>
      <a:lvl7pPr marL="2743200" lvl="6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Times New Roman" panose="02020603050405020304" pitchFamily="18" charset="0"/>
          <a:ea typeface="宋体" pitchFamily="2" charset="-122"/>
          <a:cs typeface="+mn-cs"/>
        </a:defRPr>
      </a:lvl7pPr>
      <a:lvl8pPr marL="3200400" lvl="7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Times New Roman" panose="02020603050405020304" pitchFamily="18" charset="0"/>
          <a:ea typeface="宋体" pitchFamily="2" charset="-122"/>
          <a:cs typeface="+mn-cs"/>
        </a:defRPr>
      </a:lvl8pPr>
      <a:lvl9pPr marL="3657600" lvl="8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Times New Roman" panose="02020603050405020304" pitchFamily="18" charset="0"/>
          <a:ea typeface="宋体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jpeg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jpeg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jpeg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5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7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8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9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20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1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2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3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4.bin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5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6.bin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30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8786" name="文本占位符 118785"/>
          <p:cNvSpPr>
            <a:spLocks noGrp="1"/>
          </p:cNvSpPr>
          <p:nvPr>
            <p:ph type="body" idx="1"/>
          </p:nvPr>
        </p:nvSpPr>
        <p:spPr>
          <a:xfrm>
            <a:off x="201295" y="836613"/>
            <a:ext cx="8915400" cy="3240087"/>
          </a:xfrm>
        </p:spPr>
        <p:txBody>
          <a:bodyPr/>
          <a:p>
            <a:pPr marL="0" indent="0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1  </a:t>
            </a:r>
            <a:r>
              <a:rPr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均匀流水线</a:t>
            </a:r>
            <a:endParaRPr lang="zh-CN" altLang="en-US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加法流水线：</a:t>
            </a:r>
            <a:endParaRPr lang="zh-CN" altLang="en-US" b="1">
              <a:solidFill>
                <a:srgbClr val="00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18787" name="对象 118786"/>
          <p:cNvGraphicFramePr/>
          <p:nvPr/>
        </p:nvGraphicFramePr>
        <p:xfrm>
          <a:off x="1331913" y="2205038"/>
          <a:ext cx="6553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2809875" imgH="485775" progId="Visio.Drawing.5">
                  <p:embed/>
                </p:oleObj>
              </mc:Choice>
              <mc:Fallback>
                <p:oleObj name="" r:id="rId1" imgW="2809875" imgH="485775" progId="Visio.Drawing.5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913" y="2205038"/>
                        <a:ext cx="6553200" cy="1295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4" name="矩形 118783"/>
          <p:cNvSpPr/>
          <p:nvPr/>
        </p:nvSpPr>
        <p:spPr>
          <a:xfrm>
            <a:off x="0" y="188913"/>
            <a:ext cx="6303963" cy="482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二．流水线的执行过程及性能评价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785" name="文本框 118784"/>
          <p:cNvSpPr txBox="1"/>
          <p:nvPr/>
        </p:nvSpPr>
        <p:spPr>
          <a:xfrm>
            <a:off x="0" y="4076700"/>
            <a:ext cx="9144000" cy="2528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/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）不相关算式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 algn="just" eaLnBrk="1" hangingPunct="1"/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 计算：</a:t>
            </a:r>
            <a:r>
              <a:rPr lang="en-US" altLang="zh-CN" sz="3200" b="1" err="1">
                <a:latin typeface="楷体_GB2312" pitchFamily="49" charset="-122"/>
                <a:ea typeface="楷体_GB2312" pitchFamily="49" charset="-122"/>
              </a:rPr>
              <a:t>Si = a</a:t>
            </a:r>
            <a:r>
              <a:rPr lang="en-US" altLang="zh-CN" sz="3200" b="1" baseline="-2500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+ b</a:t>
            </a:r>
            <a:r>
              <a:rPr lang="en-US" altLang="zh-CN" sz="3200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  (i=0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7)   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共有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个算式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/>
            <a:r>
              <a:rPr lang="en-US" altLang="zh-CN"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①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S0=a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+b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②S1=a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+b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⑧S7=a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+b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7</a:t>
            </a:r>
            <a:endParaRPr lang="en-US" altLang="zh-CN" baseline="-2500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/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画出各算式在流水线上执行过程时空图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3908" name="文本框 123907"/>
          <p:cNvSpPr txBox="1"/>
          <p:nvPr/>
        </p:nvSpPr>
        <p:spPr>
          <a:xfrm>
            <a:off x="533400" y="304800"/>
            <a:ext cx="676275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）画出各算式在流水线上执行过程示意图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123909" name="对象 123908"/>
          <p:cNvGraphicFramePr/>
          <p:nvPr/>
        </p:nvGraphicFramePr>
        <p:xfrm>
          <a:off x="-304800" y="1295400"/>
          <a:ext cx="120396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5629275" imgH="1562100" progId="Word.Document.8">
                  <p:embed/>
                </p:oleObj>
              </mc:Choice>
              <mc:Fallback>
                <p:oleObj name="" r:id="rId1" imgW="5629275" imgH="1562100" progId="Word.Document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304800" y="1295400"/>
                        <a:ext cx="12039600" cy="2895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4" name="文本占位符 123903"/>
          <p:cNvSpPr>
            <a:spLocks noGrp="1"/>
          </p:cNvSpPr>
          <p:nvPr>
            <p:ph type="body" idx="1"/>
          </p:nvPr>
        </p:nvSpPr>
        <p:spPr>
          <a:xfrm>
            <a:off x="0" y="4941888"/>
            <a:ext cx="8382000" cy="1066800"/>
          </a:xfrm>
        </p:spPr>
        <p:txBody>
          <a:bodyPr/>
          <a:p>
            <a:pPr marL="381000" lvl="2" indent="0"/>
            <a:r>
              <a:rPr lang="en-US" altLang="zh-CN" sz="3200" b="1" dirty="0"/>
              <a:t>3</a:t>
            </a:r>
            <a:r>
              <a:rPr lang="zh-CN" altLang="en-US" sz="3200" b="1" dirty="0"/>
              <a:t>）性能</a:t>
            </a:r>
            <a:r>
              <a:rPr lang="en-US" altLang="zh-CN" sz="3200" b="1"/>
              <a:t>:  TP=8/13 </a:t>
            </a:r>
            <a:r>
              <a:rPr lang="zh-CN" altLang="en-US" sz="3200" b="1"/>
              <a:t>（</a:t>
            </a:r>
            <a:r>
              <a:rPr lang="en-US" altLang="zh-CN" sz="3200" b="1"/>
              <a:t>1/Δt</a:t>
            </a:r>
            <a:r>
              <a:rPr lang="zh-CN" altLang="en-US" sz="3200" b="1"/>
              <a:t>）</a:t>
            </a:r>
            <a:endParaRPr lang="zh-CN" altLang="en-US" sz="3200" b="1"/>
          </a:p>
          <a:p>
            <a:pPr marL="0" indent="0"/>
            <a:r>
              <a:rPr lang="zh-CN" altLang="en-US" b="1" dirty="0"/>
              <a:t>           </a:t>
            </a:r>
            <a:r>
              <a:rPr lang="en-US" altLang="zh-CN" b="1" dirty="0"/>
              <a:t>η=</a:t>
            </a:r>
            <a:r>
              <a:rPr lang="zh-CN" altLang="en-US" b="1" dirty="0"/>
              <a:t>（</a:t>
            </a:r>
            <a:r>
              <a:rPr lang="en-US" altLang="zh-CN" b="1" dirty="0"/>
              <a:t>8*6Δt</a:t>
            </a:r>
            <a:r>
              <a:rPr lang="zh-CN" altLang="en-US" b="1" dirty="0"/>
              <a:t>）</a:t>
            </a:r>
            <a:r>
              <a:rPr lang="en-US" altLang="zh-CN" b="1"/>
              <a:t>/</a:t>
            </a:r>
            <a:r>
              <a:rPr lang="zh-CN" altLang="en-US" b="1"/>
              <a:t>（</a:t>
            </a:r>
            <a:r>
              <a:rPr lang="en-US" altLang="zh-CN" b="1"/>
              <a:t>13Δt*6</a:t>
            </a:r>
            <a:r>
              <a:rPr lang="zh-CN" altLang="en-US" b="1"/>
              <a:t>）</a:t>
            </a:r>
            <a:r>
              <a:rPr lang="en-US" altLang="zh-CN" b="1"/>
              <a:t>=8/13</a:t>
            </a:r>
            <a:endParaRPr lang="en-US" altLang="zh-CN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0181" name="文本框 50180"/>
          <p:cNvSpPr txBox="1"/>
          <p:nvPr/>
        </p:nvSpPr>
        <p:spPr>
          <a:xfrm>
            <a:off x="187325" y="468630"/>
            <a:ext cx="8001000" cy="54530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dirty="0">
                <a:latin typeface="Times New Roman" panose="02020603050405020304" pitchFamily="18" charset="0"/>
              </a:rPr>
              <a:t>3 </a:t>
            </a:r>
            <a:r>
              <a:rPr lang="zh-CN" altLang="en-US" dirty="0">
                <a:latin typeface="Times New Roman" panose="02020603050405020304" pitchFamily="18" charset="0"/>
              </a:rPr>
              <a:t>时间不匹配的非均匀流水线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 eaLnBrk="1" hangingPunct="1"/>
            <a:endParaRPr lang="zh-CN" altLang="en-US" dirty="0">
              <a:latin typeface="Times New Roman" panose="02020603050405020304" pitchFamily="18" charset="0"/>
            </a:endParaRPr>
          </a:p>
          <a:p>
            <a:pPr algn="l" eaLnBrk="1" hangingPunct="1"/>
            <a:endParaRPr lang="zh-CN" altLang="en-US" dirty="0">
              <a:latin typeface="Times New Roman" panose="02020603050405020304" pitchFamily="18" charset="0"/>
            </a:endParaRPr>
          </a:p>
          <a:p>
            <a:pPr algn="l" eaLnBrk="1" hangingPunct="1"/>
            <a:endParaRPr lang="zh-CN" altLang="en-US" dirty="0">
              <a:latin typeface="Times New Roman" panose="02020603050405020304" pitchFamily="18" charset="0"/>
            </a:endParaRPr>
          </a:p>
          <a:p>
            <a:pPr algn="l" eaLnBrk="1" hangingPunct="1"/>
            <a:endParaRPr lang="zh-CN" altLang="en-US" dirty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zh-CN" altLang="en-US" dirty="0">
                <a:latin typeface="Times New Roman" panose="02020603050405020304" pitchFamily="18" charset="0"/>
              </a:rPr>
              <a:t>按上图所示乘法流水线完成算式</a:t>
            </a:r>
            <a:r>
              <a:rPr lang="en-US" altLang="zh-CN">
                <a:latin typeface="Times New Roman" panose="02020603050405020304" pitchFamily="18" charset="0"/>
              </a:rPr>
              <a:t>:                  </a:t>
            </a:r>
            <a:endParaRPr lang="en-US" altLang="zh-CN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>
                <a:latin typeface="Times New Roman" panose="02020603050405020304" pitchFamily="18" charset="0"/>
              </a:rPr>
              <a:t>M=a0*a1*a2*a3*a4*a5*a6*a7</a:t>
            </a:r>
            <a:endParaRPr lang="en-US" altLang="zh-CN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）合理分解算式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>
                <a:latin typeface="宋体" pitchFamily="2" charset="-122"/>
              </a:rPr>
              <a:t>①M0=a0*a1     ②M1=a2*a3     </a:t>
            </a:r>
            <a:endParaRPr lang="en-US" altLang="zh-CN">
              <a:latin typeface="宋体" pitchFamily="2" charset="-122"/>
            </a:endParaRPr>
          </a:p>
          <a:p>
            <a:pPr algn="l" eaLnBrk="1" hangingPunct="1"/>
            <a:r>
              <a:rPr lang="en-US" altLang="zh-CN">
                <a:latin typeface="宋体" pitchFamily="2" charset="-122"/>
              </a:rPr>
              <a:t>③M2=a4*a5   ④M3=a6*a7</a:t>
            </a:r>
            <a:endParaRPr lang="en-US" altLang="zh-CN">
              <a:latin typeface="宋体" pitchFamily="2" charset="-122"/>
            </a:endParaRPr>
          </a:p>
          <a:p>
            <a:pPr algn="l" eaLnBrk="1" hangingPunct="1"/>
            <a:r>
              <a:rPr lang="en-US" altLang="zh-CN">
                <a:latin typeface="宋体" pitchFamily="2" charset="-122"/>
              </a:rPr>
              <a:t>⑤M4=M0*M1   ⑥M5=M2*M3    ⑦M6=M4*M5</a:t>
            </a:r>
            <a:endParaRPr lang="en-US" altLang="zh-CN" sz="2800">
              <a:latin typeface="宋体" pitchFamily="2" charset="-122"/>
            </a:endParaRPr>
          </a:p>
        </p:txBody>
      </p:sp>
      <p:grpSp>
        <p:nvGrpSpPr>
          <p:cNvPr id="51111" name="组合 51110"/>
          <p:cNvGrpSpPr/>
          <p:nvPr/>
        </p:nvGrpSpPr>
        <p:grpSpPr>
          <a:xfrm>
            <a:off x="1482725" y="1343660"/>
            <a:ext cx="4724400" cy="1392238"/>
            <a:chOff x="3216" y="1296"/>
            <a:chExt cx="2544" cy="877"/>
          </a:xfrm>
        </p:grpSpPr>
        <p:sp>
          <p:nvSpPr>
            <p:cNvPr id="50233" name="矩形 50232"/>
            <p:cNvSpPr/>
            <p:nvPr/>
          </p:nvSpPr>
          <p:spPr>
            <a:xfrm>
              <a:off x="3216" y="1296"/>
              <a:ext cx="2544" cy="86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50232" name="组合 50231"/>
            <p:cNvGrpSpPr/>
            <p:nvPr/>
          </p:nvGrpSpPr>
          <p:grpSpPr>
            <a:xfrm>
              <a:off x="3346" y="1362"/>
              <a:ext cx="2376" cy="811"/>
              <a:chOff x="3346" y="1362"/>
              <a:chExt cx="2376" cy="811"/>
            </a:xfrm>
          </p:grpSpPr>
          <p:sp>
            <p:nvSpPr>
              <p:cNvPr id="50200" name="矩形 50199"/>
              <p:cNvSpPr/>
              <p:nvPr/>
            </p:nvSpPr>
            <p:spPr>
              <a:xfrm>
                <a:off x="3346" y="1653"/>
                <a:ext cx="290" cy="367"/>
              </a:xfrm>
              <a:prstGeom prst="rect">
                <a:avLst/>
              </a:prstGeom>
              <a:solidFill>
                <a:srgbClr val="FFFFFF"/>
              </a:solidFill>
              <a:ln w="17463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0201" name="矩形 50200"/>
              <p:cNvSpPr/>
              <p:nvPr/>
            </p:nvSpPr>
            <p:spPr>
              <a:xfrm>
                <a:off x="3399" y="1500"/>
                <a:ext cx="194" cy="6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0202" name="矩形 50201"/>
              <p:cNvSpPr/>
              <p:nvPr/>
            </p:nvSpPr>
            <p:spPr>
              <a:xfrm>
                <a:off x="3399" y="1546"/>
                <a:ext cx="123" cy="3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3600" b="0">
                    <a:solidFill>
                      <a:srgbClr val="000000"/>
                    </a:solidFill>
                    <a:latin typeface="宋体" pitchFamily="2" charset="-122"/>
                  </a:rPr>
                  <a:t>1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3" name="矩形 50202"/>
              <p:cNvSpPr/>
              <p:nvPr/>
            </p:nvSpPr>
            <p:spPr>
              <a:xfrm>
                <a:off x="3356" y="1362"/>
                <a:ext cx="302" cy="2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0204" name="矩形 50203"/>
              <p:cNvSpPr/>
              <p:nvPr/>
            </p:nvSpPr>
            <p:spPr>
              <a:xfrm>
                <a:off x="3356" y="1408"/>
                <a:ext cx="185" cy="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700" b="0">
                    <a:solidFill>
                      <a:srgbClr val="000000"/>
                    </a:solidFill>
                    <a:latin typeface="宋体" pitchFamily="2" charset="-122"/>
                  </a:rPr>
                  <a:t>Δ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5" name="矩形 50204"/>
              <p:cNvSpPr/>
              <p:nvPr/>
            </p:nvSpPr>
            <p:spPr>
              <a:xfrm>
                <a:off x="3507" y="1408"/>
                <a:ext cx="92" cy="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700" b="0">
                    <a:solidFill>
                      <a:srgbClr val="000000"/>
                    </a:solidFill>
                    <a:latin typeface="宋体" pitchFamily="2" charset="-122"/>
                  </a:rPr>
                  <a:t>t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6" name="矩形 50205"/>
              <p:cNvSpPr/>
              <p:nvPr/>
            </p:nvSpPr>
            <p:spPr>
              <a:xfrm>
                <a:off x="3873" y="1653"/>
                <a:ext cx="311" cy="367"/>
              </a:xfrm>
              <a:prstGeom prst="rect">
                <a:avLst/>
              </a:prstGeom>
              <a:solidFill>
                <a:srgbClr val="FFFFFF"/>
              </a:solidFill>
              <a:ln w="17463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0207" name="矩形 50206"/>
              <p:cNvSpPr/>
              <p:nvPr/>
            </p:nvSpPr>
            <p:spPr>
              <a:xfrm>
                <a:off x="3991" y="1500"/>
                <a:ext cx="150" cy="5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0208" name="矩形 50207"/>
              <p:cNvSpPr/>
              <p:nvPr/>
            </p:nvSpPr>
            <p:spPr>
              <a:xfrm>
                <a:off x="3991" y="1546"/>
                <a:ext cx="123" cy="3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3600" b="0">
                    <a:solidFill>
                      <a:srgbClr val="000000"/>
                    </a:solidFill>
                    <a:latin typeface="宋体" pitchFamily="2" charset="-122"/>
                  </a:rPr>
                  <a:t>2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9" name="矩形 50208"/>
              <p:cNvSpPr/>
              <p:nvPr/>
            </p:nvSpPr>
            <p:spPr>
              <a:xfrm>
                <a:off x="3905" y="1377"/>
                <a:ext cx="301" cy="2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0210" name="矩形 50209"/>
              <p:cNvSpPr/>
              <p:nvPr/>
            </p:nvSpPr>
            <p:spPr>
              <a:xfrm>
                <a:off x="3905" y="1423"/>
                <a:ext cx="185" cy="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700" b="0">
                    <a:solidFill>
                      <a:srgbClr val="000000"/>
                    </a:solidFill>
                    <a:latin typeface="宋体" pitchFamily="2" charset="-122"/>
                  </a:rPr>
                  <a:t>Δ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1" name="矩形 50210"/>
              <p:cNvSpPr/>
              <p:nvPr/>
            </p:nvSpPr>
            <p:spPr>
              <a:xfrm>
                <a:off x="4055" y="1423"/>
                <a:ext cx="93" cy="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700" b="0">
                    <a:solidFill>
                      <a:srgbClr val="000000"/>
                    </a:solidFill>
                    <a:latin typeface="宋体" pitchFamily="2" charset="-122"/>
                  </a:rPr>
                  <a:t>t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2" name="直接连接符 50211"/>
              <p:cNvSpPr/>
              <p:nvPr/>
            </p:nvSpPr>
            <p:spPr>
              <a:xfrm>
                <a:off x="3625" y="1836"/>
                <a:ext cx="172" cy="1"/>
              </a:xfrm>
              <a:prstGeom prst="line">
                <a:avLst/>
              </a:prstGeom>
              <a:ln w="17463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13" name="任意多边形 50212"/>
              <p:cNvSpPr/>
              <p:nvPr/>
            </p:nvSpPr>
            <p:spPr>
              <a:xfrm>
                <a:off x="3787" y="1775"/>
                <a:ext cx="75" cy="123"/>
              </a:xfrm>
              <a:custGeom>
                <a:avLst/>
                <a:gdLst/>
                <a:ahLst/>
                <a:cxnLst/>
                <a:pathLst>
                  <a:path w="75" h="123">
                    <a:moveTo>
                      <a:pt x="0" y="0"/>
                    </a:moveTo>
                    <a:lnTo>
                      <a:pt x="75" y="61"/>
                    </a:lnTo>
                    <a:lnTo>
                      <a:pt x="0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0214" name="矩形 50213"/>
              <p:cNvSpPr/>
              <p:nvPr/>
            </p:nvSpPr>
            <p:spPr>
              <a:xfrm>
                <a:off x="5163" y="1668"/>
                <a:ext cx="365" cy="367"/>
              </a:xfrm>
              <a:prstGeom prst="rect">
                <a:avLst/>
              </a:prstGeom>
              <a:solidFill>
                <a:srgbClr val="FFFFFF"/>
              </a:solidFill>
              <a:ln w="17463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0215" name="矩形 50214"/>
              <p:cNvSpPr/>
              <p:nvPr/>
            </p:nvSpPr>
            <p:spPr>
              <a:xfrm>
                <a:off x="5335" y="1500"/>
                <a:ext cx="387" cy="5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0216" name="矩形 50215"/>
              <p:cNvSpPr/>
              <p:nvPr/>
            </p:nvSpPr>
            <p:spPr>
              <a:xfrm>
                <a:off x="5335" y="1546"/>
                <a:ext cx="123" cy="3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3600" b="0">
                    <a:solidFill>
                      <a:srgbClr val="000000"/>
                    </a:solidFill>
                    <a:latin typeface="宋体" pitchFamily="2" charset="-122"/>
                  </a:rPr>
                  <a:t>4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7" name="矩形 50216"/>
              <p:cNvSpPr/>
              <p:nvPr/>
            </p:nvSpPr>
            <p:spPr>
              <a:xfrm>
                <a:off x="5249" y="1377"/>
                <a:ext cx="355" cy="2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0218" name="矩形 50217"/>
              <p:cNvSpPr/>
              <p:nvPr/>
            </p:nvSpPr>
            <p:spPr>
              <a:xfrm>
                <a:off x="5250" y="1423"/>
                <a:ext cx="184" cy="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700" b="0">
                    <a:solidFill>
                      <a:srgbClr val="000000"/>
                    </a:solidFill>
                    <a:latin typeface="宋体" pitchFamily="2" charset="-122"/>
                  </a:rPr>
                  <a:t>Δ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9" name="矩形 50218"/>
              <p:cNvSpPr/>
              <p:nvPr/>
            </p:nvSpPr>
            <p:spPr>
              <a:xfrm>
                <a:off x="5399" y="1423"/>
                <a:ext cx="93" cy="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700" b="0">
                    <a:solidFill>
                      <a:srgbClr val="000000"/>
                    </a:solidFill>
                    <a:latin typeface="宋体" pitchFamily="2" charset="-122"/>
                  </a:rPr>
                  <a:t>t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50222" name="组合 50221"/>
              <p:cNvGrpSpPr/>
              <p:nvPr/>
            </p:nvGrpSpPr>
            <p:grpSpPr>
              <a:xfrm>
                <a:off x="4948" y="1775"/>
                <a:ext cx="226" cy="169"/>
                <a:chOff x="4948" y="1775"/>
                <a:chExt cx="226" cy="169"/>
              </a:xfrm>
            </p:grpSpPr>
            <p:sp>
              <p:nvSpPr>
                <p:cNvPr id="50220" name="直接连接符 50219"/>
                <p:cNvSpPr/>
                <p:nvPr/>
              </p:nvSpPr>
              <p:spPr>
                <a:xfrm>
                  <a:off x="4948" y="1852"/>
                  <a:ext cx="140" cy="1"/>
                </a:xfrm>
                <a:prstGeom prst="line">
                  <a:avLst/>
                </a:prstGeom>
                <a:ln w="17463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0221" name="任意多边形 50220"/>
                <p:cNvSpPr/>
                <p:nvPr/>
              </p:nvSpPr>
              <p:spPr>
                <a:xfrm>
                  <a:off x="5066" y="1775"/>
                  <a:ext cx="108" cy="169"/>
                </a:xfrm>
                <a:custGeom>
                  <a:avLst/>
                  <a:gdLst/>
                  <a:ahLst/>
                  <a:cxnLst/>
                  <a:pathLst>
                    <a:path w="108" h="169">
                      <a:moveTo>
                        <a:pt x="0" y="169"/>
                      </a:moveTo>
                      <a:lnTo>
                        <a:pt x="108" y="77"/>
                      </a:lnTo>
                      <a:lnTo>
                        <a:pt x="0" y="0"/>
                      </a:lnTo>
                      <a:lnTo>
                        <a:pt x="0" y="1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50223" name="矩形 50222"/>
              <p:cNvSpPr/>
              <p:nvPr/>
            </p:nvSpPr>
            <p:spPr>
              <a:xfrm>
                <a:off x="4453" y="1653"/>
                <a:ext cx="505" cy="367"/>
              </a:xfrm>
              <a:prstGeom prst="rect">
                <a:avLst/>
              </a:prstGeom>
              <a:solidFill>
                <a:srgbClr val="FFFFFF"/>
              </a:solidFill>
              <a:ln w="17463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0224" name="矩形 50223"/>
              <p:cNvSpPr/>
              <p:nvPr/>
            </p:nvSpPr>
            <p:spPr>
              <a:xfrm>
                <a:off x="4668" y="1500"/>
                <a:ext cx="247" cy="5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0225" name="矩形 50224"/>
              <p:cNvSpPr/>
              <p:nvPr/>
            </p:nvSpPr>
            <p:spPr>
              <a:xfrm>
                <a:off x="4668" y="1546"/>
                <a:ext cx="123" cy="3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3600" b="0">
                    <a:solidFill>
                      <a:srgbClr val="000000"/>
                    </a:solidFill>
                    <a:latin typeface="宋体" pitchFamily="2" charset="-122"/>
                  </a:rPr>
                  <a:t>3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26" name="矩形 50225"/>
              <p:cNvSpPr/>
              <p:nvPr/>
            </p:nvSpPr>
            <p:spPr>
              <a:xfrm>
                <a:off x="4550" y="1377"/>
                <a:ext cx="376" cy="2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0227" name="矩形 50226"/>
              <p:cNvSpPr/>
              <p:nvPr/>
            </p:nvSpPr>
            <p:spPr>
              <a:xfrm>
                <a:off x="4550" y="1423"/>
                <a:ext cx="93" cy="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700" b="0">
                    <a:solidFill>
                      <a:srgbClr val="000000"/>
                    </a:solidFill>
                    <a:latin typeface="宋体" pitchFamily="2" charset="-122"/>
                  </a:rPr>
                  <a:t>3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28" name="矩形 50227"/>
              <p:cNvSpPr/>
              <p:nvPr/>
            </p:nvSpPr>
            <p:spPr>
              <a:xfrm>
                <a:off x="4625" y="1423"/>
                <a:ext cx="184" cy="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700" b="0">
                    <a:solidFill>
                      <a:srgbClr val="000000"/>
                    </a:solidFill>
                    <a:latin typeface="宋体" pitchFamily="2" charset="-122"/>
                  </a:rPr>
                  <a:t>Δ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29" name="矩形 50228"/>
              <p:cNvSpPr/>
              <p:nvPr/>
            </p:nvSpPr>
            <p:spPr>
              <a:xfrm>
                <a:off x="4776" y="1423"/>
                <a:ext cx="92" cy="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700" b="0">
                    <a:solidFill>
                      <a:srgbClr val="000000"/>
                    </a:solidFill>
                    <a:latin typeface="宋体" pitchFamily="2" charset="-122"/>
                  </a:rPr>
                  <a:t>t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30" name="直接连接符 50229"/>
              <p:cNvSpPr/>
              <p:nvPr/>
            </p:nvSpPr>
            <p:spPr>
              <a:xfrm>
                <a:off x="4174" y="1836"/>
                <a:ext cx="204" cy="1"/>
              </a:xfrm>
              <a:prstGeom prst="line">
                <a:avLst/>
              </a:prstGeom>
              <a:ln w="17463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31" name="任意多边形 50230"/>
              <p:cNvSpPr/>
              <p:nvPr/>
            </p:nvSpPr>
            <p:spPr>
              <a:xfrm>
                <a:off x="4367" y="1775"/>
                <a:ext cx="86" cy="123"/>
              </a:xfrm>
              <a:custGeom>
                <a:avLst/>
                <a:gdLst/>
                <a:ahLst/>
                <a:cxnLst/>
                <a:pathLst>
                  <a:path w="86" h="123">
                    <a:moveTo>
                      <a:pt x="0" y="0"/>
                    </a:moveTo>
                    <a:lnTo>
                      <a:pt x="86" y="61"/>
                    </a:lnTo>
                    <a:lnTo>
                      <a:pt x="0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25835" name="组合 125834"/>
          <p:cNvGrpSpPr/>
          <p:nvPr/>
        </p:nvGrpSpPr>
        <p:grpSpPr>
          <a:xfrm>
            <a:off x="-180975" y="0"/>
            <a:ext cx="10058400" cy="4324350"/>
            <a:chOff x="-144" y="2736"/>
            <a:chExt cx="6336" cy="1584"/>
          </a:xfrm>
        </p:grpSpPr>
        <p:sp>
          <p:nvSpPr>
            <p:cNvPr id="124966" name="矩形 124965"/>
            <p:cNvSpPr/>
            <p:nvPr/>
          </p:nvSpPr>
          <p:spPr>
            <a:xfrm>
              <a:off x="-144" y="2736"/>
              <a:ext cx="6336" cy="1584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24967" name="组合 124966"/>
            <p:cNvGrpSpPr/>
            <p:nvPr/>
          </p:nvGrpSpPr>
          <p:grpSpPr>
            <a:xfrm>
              <a:off x="-61" y="2739"/>
              <a:ext cx="5821" cy="1497"/>
              <a:chOff x="-58" y="2748"/>
              <a:chExt cx="5821" cy="1497"/>
            </a:xfrm>
          </p:grpSpPr>
          <p:grpSp>
            <p:nvGrpSpPr>
              <p:cNvPr id="124968" name="组合 124967"/>
              <p:cNvGrpSpPr/>
              <p:nvPr/>
            </p:nvGrpSpPr>
            <p:grpSpPr>
              <a:xfrm>
                <a:off x="-58" y="2748"/>
                <a:ext cx="5435" cy="806"/>
                <a:chOff x="-58" y="2748"/>
                <a:chExt cx="5435" cy="806"/>
              </a:xfrm>
            </p:grpSpPr>
            <p:sp>
              <p:nvSpPr>
                <p:cNvPr id="124969" name="矩形 124968"/>
                <p:cNvSpPr/>
                <p:nvPr/>
              </p:nvSpPr>
              <p:spPr>
                <a:xfrm>
                  <a:off x="-15" y="2748"/>
                  <a:ext cx="42" cy="1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</a:t>
                  </a:r>
                  <a:endParaRPr lang="en-US" altLang="zh-CN" sz="2400"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4970" name="矩形 124969"/>
                <p:cNvSpPr/>
                <p:nvPr/>
              </p:nvSpPr>
              <p:spPr>
                <a:xfrm>
                  <a:off x="60" y="2760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itchFamily="2" charset="-122"/>
                    </a:rPr>
                    <a:t>2)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4971" name="矩形 124970"/>
                <p:cNvSpPr/>
                <p:nvPr/>
              </p:nvSpPr>
              <p:spPr>
                <a:xfrm>
                  <a:off x="210" y="2760"/>
                  <a:ext cx="84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 dirty="0">
                      <a:solidFill>
                        <a:srgbClr val="000000"/>
                      </a:solidFill>
                      <a:latin typeface="宋体" pitchFamily="2" charset="-122"/>
                    </a:rPr>
                    <a:t> </a:t>
                  </a:r>
                  <a:endParaRPr lang="en-US" altLang="zh-CN" sz="2400"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4972" name="矩形 124971"/>
                <p:cNvSpPr/>
                <p:nvPr/>
              </p:nvSpPr>
              <p:spPr>
                <a:xfrm>
                  <a:off x="285" y="2760"/>
                  <a:ext cx="840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zh-CN" altLang="en-US" sz="2100" b="0" dirty="0">
                      <a:solidFill>
                        <a:srgbClr val="000000"/>
                      </a:solidFill>
                      <a:latin typeface="宋体" pitchFamily="2" charset="-122"/>
                    </a:rPr>
                    <a:t>画出时空图</a:t>
                  </a:r>
                  <a:endParaRPr lang="zh-CN" altLang="en-US" sz="2400"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4973" name="矩形 124972"/>
                <p:cNvSpPr/>
                <p:nvPr/>
              </p:nvSpPr>
              <p:spPr>
                <a:xfrm>
                  <a:off x="1035" y="2760"/>
                  <a:ext cx="84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itchFamily="2" charset="-122"/>
                    </a:rPr>
                    <a:t>: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4974" name="矩形 124973"/>
                <p:cNvSpPr/>
                <p:nvPr/>
              </p:nvSpPr>
              <p:spPr>
                <a:xfrm>
                  <a:off x="1110" y="2760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 dirty="0">
                      <a:solidFill>
                        <a:srgbClr val="000000"/>
                      </a:solidFill>
                      <a:latin typeface="宋体" pitchFamily="2" charset="-122"/>
                    </a:rPr>
                    <a:t>  </a:t>
                  </a:r>
                  <a:endParaRPr lang="en-US" altLang="zh-CN" sz="2400"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4975" name="矩形 124974"/>
                <p:cNvSpPr/>
                <p:nvPr/>
              </p:nvSpPr>
              <p:spPr>
                <a:xfrm>
                  <a:off x="1260" y="2748"/>
                  <a:ext cx="4067" cy="1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       </a:t>
                  </a:r>
                  <a:r>
                    <a:rPr lang="en-US" altLang="zh-CN" sz="2100" b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M0    M1        M2     M3          M4     M5                   M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4976" name="矩形 124975"/>
                <p:cNvSpPr/>
                <p:nvPr/>
              </p:nvSpPr>
              <p:spPr>
                <a:xfrm>
                  <a:off x="-58" y="2966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  </a:t>
                  </a:r>
                  <a:endParaRPr lang="en-US" altLang="zh-CN" sz="2400"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4977" name="矩形 124976"/>
                <p:cNvSpPr/>
                <p:nvPr/>
              </p:nvSpPr>
              <p:spPr>
                <a:xfrm>
                  <a:off x="242" y="2966"/>
                  <a:ext cx="126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 </a:t>
                  </a:r>
                  <a:endParaRPr lang="en-US" altLang="zh-CN" sz="2400"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4978" name="矩形 124977"/>
                <p:cNvSpPr/>
                <p:nvPr/>
              </p:nvSpPr>
              <p:spPr>
                <a:xfrm>
                  <a:off x="467" y="2978"/>
                  <a:ext cx="504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zh-CN" altLang="en-US" sz="2100" b="0" dirty="0">
                      <a:solidFill>
                        <a:srgbClr val="000000"/>
                      </a:solidFill>
                      <a:latin typeface="宋体" pitchFamily="2" charset="-122"/>
                    </a:rPr>
                    <a:t>过程段</a:t>
                  </a:r>
                  <a:endParaRPr lang="zh-CN" altLang="en-US" sz="2400"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4979" name="矩形 124978"/>
                <p:cNvSpPr/>
                <p:nvPr/>
              </p:nvSpPr>
              <p:spPr>
                <a:xfrm>
                  <a:off x="1561" y="3220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itchFamily="2" charset="-122"/>
                    </a:rPr>
                    <a:t>①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4980" name="矩形 124979"/>
                <p:cNvSpPr/>
                <p:nvPr/>
              </p:nvSpPr>
              <p:spPr>
                <a:xfrm>
                  <a:off x="1947" y="3220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itchFamily="2" charset="-122"/>
                    </a:rPr>
                    <a:t>②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4981" name="矩形 124980"/>
                <p:cNvSpPr/>
                <p:nvPr/>
              </p:nvSpPr>
              <p:spPr>
                <a:xfrm>
                  <a:off x="2579" y="3220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itchFamily="2" charset="-122"/>
                    </a:rPr>
                    <a:t>③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4982" name="矩形 124981"/>
                <p:cNvSpPr/>
                <p:nvPr/>
              </p:nvSpPr>
              <p:spPr>
                <a:xfrm>
                  <a:off x="2954" y="3220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itchFamily="2" charset="-122"/>
                    </a:rPr>
                    <a:t>④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4983" name="矩形 124982"/>
                <p:cNvSpPr/>
                <p:nvPr/>
              </p:nvSpPr>
              <p:spPr>
                <a:xfrm>
                  <a:off x="3662" y="3220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itchFamily="2" charset="-122"/>
                    </a:rPr>
                    <a:t>⑤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4984" name="矩形 124983"/>
                <p:cNvSpPr/>
                <p:nvPr/>
              </p:nvSpPr>
              <p:spPr>
                <a:xfrm>
                  <a:off x="4059" y="3220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itchFamily="2" charset="-122"/>
                    </a:rPr>
                    <a:t>⑥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4985" name="矩形 124984"/>
                <p:cNvSpPr/>
                <p:nvPr/>
              </p:nvSpPr>
              <p:spPr>
                <a:xfrm>
                  <a:off x="5206" y="3220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itchFamily="2" charset="-122"/>
                    </a:rPr>
                    <a:t>⑦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4986" name="矩形 124985"/>
                <p:cNvSpPr/>
                <p:nvPr/>
              </p:nvSpPr>
              <p:spPr>
                <a:xfrm>
                  <a:off x="371" y="3171"/>
                  <a:ext cx="10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4987" name="直接连接符 124986"/>
                <p:cNvSpPr/>
                <p:nvPr/>
              </p:nvSpPr>
              <p:spPr>
                <a:xfrm>
                  <a:off x="371" y="3171"/>
                  <a:ext cx="10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4988" name="直接连接符 124987"/>
                <p:cNvSpPr/>
                <p:nvPr/>
              </p:nvSpPr>
              <p:spPr>
                <a:xfrm>
                  <a:off x="371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4989" name="矩形 124988"/>
                <p:cNvSpPr/>
                <p:nvPr/>
              </p:nvSpPr>
              <p:spPr>
                <a:xfrm>
                  <a:off x="371" y="3171"/>
                  <a:ext cx="10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4990" name="直接连接符 124989"/>
                <p:cNvSpPr/>
                <p:nvPr/>
              </p:nvSpPr>
              <p:spPr>
                <a:xfrm>
                  <a:off x="371" y="3171"/>
                  <a:ext cx="10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4991" name="直接连接符 124990"/>
                <p:cNvSpPr/>
                <p:nvPr/>
              </p:nvSpPr>
              <p:spPr>
                <a:xfrm>
                  <a:off x="371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4992" name="矩形 124991"/>
                <p:cNvSpPr/>
                <p:nvPr/>
              </p:nvSpPr>
              <p:spPr>
                <a:xfrm>
                  <a:off x="381" y="3171"/>
                  <a:ext cx="20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4993" name="直接连接符 124992"/>
                <p:cNvSpPr/>
                <p:nvPr/>
              </p:nvSpPr>
              <p:spPr>
                <a:xfrm>
                  <a:off x="381" y="3171"/>
                  <a:ext cx="20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4994" name="矩形 124993"/>
                <p:cNvSpPr/>
                <p:nvPr/>
              </p:nvSpPr>
              <p:spPr>
                <a:xfrm>
                  <a:off x="585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4995" name="直接连接符 124994"/>
                <p:cNvSpPr/>
                <p:nvPr/>
              </p:nvSpPr>
              <p:spPr>
                <a:xfrm>
                  <a:off x="585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4996" name="直接连接符 124995"/>
                <p:cNvSpPr/>
                <p:nvPr/>
              </p:nvSpPr>
              <p:spPr>
                <a:xfrm>
                  <a:off x="585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4997" name="矩形 124996"/>
                <p:cNvSpPr/>
                <p:nvPr/>
              </p:nvSpPr>
              <p:spPr>
                <a:xfrm>
                  <a:off x="596" y="317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4998" name="直接连接符 124997"/>
                <p:cNvSpPr/>
                <p:nvPr/>
              </p:nvSpPr>
              <p:spPr>
                <a:xfrm>
                  <a:off x="596" y="317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4999" name="矩形 124998"/>
                <p:cNvSpPr/>
                <p:nvPr/>
              </p:nvSpPr>
              <p:spPr>
                <a:xfrm>
                  <a:off x="821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00" name="直接连接符 124999"/>
                <p:cNvSpPr/>
                <p:nvPr/>
              </p:nvSpPr>
              <p:spPr>
                <a:xfrm>
                  <a:off x="821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01" name="直接连接符 125000"/>
                <p:cNvSpPr/>
                <p:nvPr/>
              </p:nvSpPr>
              <p:spPr>
                <a:xfrm>
                  <a:off x="821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02" name="矩形 125001"/>
                <p:cNvSpPr/>
                <p:nvPr/>
              </p:nvSpPr>
              <p:spPr>
                <a:xfrm>
                  <a:off x="832" y="317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03" name="直接连接符 125002"/>
                <p:cNvSpPr/>
                <p:nvPr/>
              </p:nvSpPr>
              <p:spPr>
                <a:xfrm>
                  <a:off x="832" y="317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04" name="矩形 125003"/>
                <p:cNvSpPr/>
                <p:nvPr/>
              </p:nvSpPr>
              <p:spPr>
                <a:xfrm>
                  <a:off x="1046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05" name="直接连接符 125004"/>
                <p:cNvSpPr/>
                <p:nvPr/>
              </p:nvSpPr>
              <p:spPr>
                <a:xfrm>
                  <a:off x="1046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06" name="直接连接符 125005"/>
                <p:cNvSpPr/>
                <p:nvPr/>
              </p:nvSpPr>
              <p:spPr>
                <a:xfrm>
                  <a:off x="1046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07" name="矩形 125006"/>
                <p:cNvSpPr/>
                <p:nvPr/>
              </p:nvSpPr>
              <p:spPr>
                <a:xfrm>
                  <a:off x="1057" y="317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08" name="直接连接符 125007"/>
                <p:cNvSpPr/>
                <p:nvPr/>
              </p:nvSpPr>
              <p:spPr>
                <a:xfrm>
                  <a:off x="1057" y="317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09" name="矩形 125008"/>
                <p:cNvSpPr/>
                <p:nvPr/>
              </p:nvSpPr>
              <p:spPr>
                <a:xfrm>
                  <a:off x="1271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10" name="直接连接符 125009"/>
                <p:cNvSpPr/>
                <p:nvPr/>
              </p:nvSpPr>
              <p:spPr>
                <a:xfrm>
                  <a:off x="1271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11" name="直接连接符 125010"/>
                <p:cNvSpPr/>
                <p:nvPr/>
              </p:nvSpPr>
              <p:spPr>
                <a:xfrm>
                  <a:off x="1271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12" name="矩形 125011"/>
                <p:cNvSpPr/>
                <p:nvPr/>
              </p:nvSpPr>
              <p:spPr>
                <a:xfrm>
                  <a:off x="1282" y="317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13" name="直接连接符 125012"/>
                <p:cNvSpPr/>
                <p:nvPr/>
              </p:nvSpPr>
              <p:spPr>
                <a:xfrm>
                  <a:off x="1282" y="317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14" name="矩形 125013"/>
                <p:cNvSpPr/>
                <p:nvPr/>
              </p:nvSpPr>
              <p:spPr>
                <a:xfrm>
                  <a:off x="1507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15" name="直接连接符 125014"/>
                <p:cNvSpPr/>
                <p:nvPr/>
              </p:nvSpPr>
              <p:spPr>
                <a:xfrm>
                  <a:off x="1507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16" name="直接连接符 125015"/>
                <p:cNvSpPr/>
                <p:nvPr/>
              </p:nvSpPr>
              <p:spPr>
                <a:xfrm>
                  <a:off x="1507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17" name="矩形 125016"/>
                <p:cNvSpPr/>
                <p:nvPr/>
              </p:nvSpPr>
              <p:spPr>
                <a:xfrm>
                  <a:off x="1518" y="317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18" name="直接连接符 125017"/>
                <p:cNvSpPr/>
                <p:nvPr/>
              </p:nvSpPr>
              <p:spPr>
                <a:xfrm>
                  <a:off x="1518" y="317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19" name="矩形 125018"/>
                <p:cNvSpPr/>
                <p:nvPr/>
              </p:nvSpPr>
              <p:spPr>
                <a:xfrm>
                  <a:off x="1732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20" name="直接连接符 125019"/>
                <p:cNvSpPr/>
                <p:nvPr/>
              </p:nvSpPr>
              <p:spPr>
                <a:xfrm>
                  <a:off x="1732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21" name="直接连接符 125020"/>
                <p:cNvSpPr/>
                <p:nvPr/>
              </p:nvSpPr>
              <p:spPr>
                <a:xfrm>
                  <a:off x="1732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22" name="矩形 125021"/>
                <p:cNvSpPr/>
                <p:nvPr/>
              </p:nvSpPr>
              <p:spPr>
                <a:xfrm>
                  <a:off x="1743" y="3171"/>
                  <a:ext cx="17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23" name="直接连接符 125022"/>
                <p:cNvSpPr/>
                <p:nvPr/>
              </p:nvSpPr>
              <p:spPr>
                <a:xfrm>
                  <a:off x="1743" y="3171"/>
                  <a:ext cx="17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24" name="矩形 125023"/>
                <p:cNvSpPr/>
                <p:nvPr/>
              </p:nvSpPr>
              <p:spPr>
                <a:xfrm>
                  <a:off x="1914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25" name="直接连接符 125024"/>
                <p:cNvSpPr/>
                <p:nvPr/>
              </p:nvSpPr>
              <p:spPr>
                <a:xfrm>
                  <a:off x="1914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26" name="直接连接符 125025"/>
                <p:cNvSpPr/>
                <p:nvPr/>
              </p:nvSpPr>
              <p:spPr>
                <a:xfrm>
                  <a:off x="1914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27" name="矩形 125026"/>
                <p:cNvSpPr/>
                <p:nvPr/>
              </p:nvSpPr>
              <p:spPr>
                <a:xfrm>
                  <a:off x="1925" y="317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28" name="直接连接符 125027"/>
                <p:cNvSpPr/>
                <p:nvPr/>
              </p:nvSpPr>
              <p:spPr>
                <a:xfrm>
                  <a:off x="1925" y="317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29" name="矩形 125028"/>
                <p:cNvSpPr/>
                <p:nvPr/>
              </p:nvSpPr>
              <p:spPr>
                <a:xfrm>
                  <a:off x="2150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30" name="直接连接符 125029"/>
                <p:cNvSpPr/>
                <p:nvPr/>
              </p:nvSpPr>
              <p:spPr>
                <a:xfrm>
                  <a:off x="2150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31" name="直接连接符 125030"/>
                <p:cNvSpPr/>
                <p:nvPr/>
              </p:nvSpPr>
              <p:spPr>
                <a:xfrm>
                  <a:off x="2150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32" name="矩形 125031"/>
                <p:cNvSpPr/>
                <p:nvPr/>
              </p:nvSpPr>
              <p:spPr>
                <a:xfrm>
                  <a:off x="2161" y="3171"/>
                  <a:ext cx="182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33" name="直接连接符 125032"/>
                <p:cNvSpPr/>
                <p:nvPr/>
              </p:nvSpPr>
              <p:spPr>
                <a:xfrm>
                  <a:off x="2161" y="3171"/>
                  <a:ext cx="182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34" name="矩形 125033"/>
                <p:cNvSpPr/>
                <p:nvPr/>
              </p:nvSpPr>
              <p:spPr>
                <a:xfrm>
                  <a:off x="2343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35" name="直接连接符 125034"/>
                <p:cNvSpPr/>
                <p:nvPr/>
              </p:nvSpPr>
              <p:spPr>
                <a:xfrm>
                  <a:off x="2343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36" name="直接连接符 125035"/>
                <p:cNvSpPr/>
                <p:nvPr/>
              </p:nvSpPr>
              <p:spPr>
                <a:xfrm>
                  <a:off x="2343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37" name="矩形 125036"/>
                <p:cNvSpPr/>
                <p:nvPr/>
              </p:nvSpPr>
              <p:spPr>
                <a:xfrm>
                  <a:off x="2354" y="3171"/>
                  <a:ext cx="193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38" name="直接连接符 125037"/>
                <p:cNvSpPr/>
                <p:nvPr/>
              </p:nvSpPr>
              <p:spPr>
                <a:xfrm>
                  <a:off x="2354" y="3171"/>
                  <a:ext cx="193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39" name="矩形 125038"/>
                <p:cNvSpPr/>
                <p:nvPr/>
              </p:nvSpPr>
              <p:spPr>
                <a:xfrm>
                  <a:off x="2547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40" name="直接连接符 125039"/>
                <p:cNvSpPr/>
                <p:nvPr/>
              </p:nvSpPr>
              <p:spPr>
                <a:xfrm>
                  <a:off x="2547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41" name="直接连接符 125040"/>
                <p:cNvSpPr/>
                <p:nvPr/>
              </p:nvSpPr>
              <p:spPr>
                <a:xfrm>
                  <a:off x="2547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42" name="矩形 125041"/>
                <p:cNvSpPr/>
                <p:nvPr/>
              </p:nvSpPr>
              <p:spPr>
                <a:xfrm>
                  <a:off x="2558" y="3171"/>
                  <a:ext cx="193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43" name="直接连接符 125042"/>
                <p:cNvSpPr/>
                <p:nvPr/>
              </p:nvSpPr>
              <p:spPr>
                <a:xfrm>
                  <a:off x="2558" y="3171"/>
                  <a:ext cx="193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44" name="矩形 125043"/>
                <p:cNvSpPr/>
                <p:nvPr/>
              </p:nvSpPr>
              <p:spPr>
                <a:xfrm>
                  <a:off x="2751" y="3171"/>
                  <a:ext cx="10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45" name="直接连接符 125044"/>
                <p:cNvSpPr/>
                <p:nvPr/>
              </p:nvSpPr>
              <p:spPr>
                <a:xfrm>
                  <a:off x="2751" y="3171"/>
                  <a:ext cx="10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46" name="直接连接符 125045"/>
                <p:cNvSpPr/>
                <p:nvPr/>
              </p:nvSpPr>
              <p:spPr>
                <a:xfrm>
                  <a:off x="2751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47" name="矩形 125046"/>
                <p:cNvSpPr/>
                <p:nvPr/>
              </p:nvSpPr>
              <p:spPr>
                <a:xfrm>
                  <a:off x="2761" y="3171"/>
                  <a:ext cx="16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48" name="直接连接符 125047"/>
                <p:cNvSpPr/>
                <p:nvPr/>
              </p:nvSpPr>
              <p:spPr>
                <a:xfrm>
                  <a:off x="2761" y="3171"/>
                  <a:ext cx="16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49" name="矩形 125048"/>
                <p:cNvSpPr/>
                <p:nvPr/>
              </p:nvSpPr>
              <p:spPr>
                <a:xfrm>
                  <a:off x="2922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50" name="直接连接符 125049"/>
                <p:cNvSpPr/>
                <p:nvPr/>
              </p:nvSpPr>
              <p:spPr>
                <a:xfrm>
                  <a:off x="2922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51" name="直接连接符 125050"/>
                <p:cNvSpPr/>
                <p:nvPr/>
              </p:nvSpPr>
              <p:spPr>
                <a:xfrm>
                  <a:off x="2922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52" name="矩形 125051"/>
                <p:cNvSpPr/>
                <p:nvPr/>
              </p:nvSpPr>
              <p:spPr>
                <a:xfrm>
                  <a:off x="2933" y="317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53" name="直接连接符 125052"/>
                <p:cNvSpPr/>
                <p:nvPr/>
              </p:nvSpPr>
              <p:spPr>
                <a:xfrm>
                  <a:off x="2933" y="317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54" name="矩形 125053"/>
                <p:cNvSpPr/>
                <p:nvPr/>
              </p:nvSpPr>
              <p:spPr>
                <a:xfrm>
                  <a:off x="3147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55" name="直接连接符 125054"/>
                <p:cNvSpPr/>
                <p:nvPr/>
              </p:nvSpPr>
              <p:spPr>
                <a:xfrm>
                  <a:off x="3147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56" name="直接连接符 125055"/>
                <p:cNvSpPr/>
                <p:nvPr/>
              </p:nvSpPr>
              <p:spPr>
                <a:xfrm>
                  <a:off x="3147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57" name="矩形 125056"/>
                <p:cNvSpPr/>
                <p:nvPr/>
              </p:nvSpPr>
              <p:spPr>
                <a:xfrm>
                  <a:off x="3158" y="317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58" name="直接连接符 125057"/>
                <p:cNvSpPr/>
                <p:nvPr/>
              </p:nvSpPr>
              <p:spPr>
                <a:xfrm>
                  <a:off x="3158" y="317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59" name="矩形 125058"/>
                <p:cNvSpPr/>
                <p:nvPr/>
              </p:nvSpPr>
              <p:spPr>
                <a:xfrm>
                  <a:off x="3383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60" name="直接连接符 125059"/>
                <p:cNvSpPr/>
                <p:nvPr/>
              </p:nvSpPr>
              <p:spPr>
                <a:xfrm>
                  <a:off x="3383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61" name="直接连接符 125060"/>
                <p:cNvSpPr/>
                <p:nvPr/>
              </p:nvSpPr>
              <p:spPr>
                <a:xfrm>
                  <a:off x="3383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62" name="矩形 125061"/>
                <p:cNvSpPr/>
                <p:nvPr/>
              </p:nvSpPr>
              <p:spPr>
                <a:xfrm>
                  <a:off x="3394" y="317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63" name="直接连接符 125062"/>
                <p:cNvSpPr/>
                <p:nvPr/>
              </p:nvSpPr>
              <p:spPr>
                <a:xfrm>
                  <a:off x="3394" y="317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64" name="矩形 125063"/>
                <p:cNvSpPr/>
                <p:nvPr/>
              </p:nvSpPr>
              <p:spPr>
                <a:xfrm>
                  <a:off x="3608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65" name="直接连接符 125064"/>
                <p:cNvSpPr/>
                <p:nvPr/>
              </p:nvSpPr>
              <p:spPr>
                <a:xfrm>
                  <a:off x="3608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66" name="直接连接符 125065"/>
                <p:cNvSpPr/>
                <p:nvPr/>
              </p:nvSpPr>
              <p:spPr>
                <a:xfrm>
                  <a:off x="3608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67" name="矩形 125066"/>
                <p:cNvSpPr/>
                <p:nvPr/>
              </p:nvSpPr>
              <p:spPr>
                <a:xfrm>
                  <a:off x="3619" y="317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68" name="直接连接符 125067"/>
                <p:cNvSpPr/>
                <p:nvPr/>
              </p:nvSpPr>
              <p:spPr>
                <a:xfrm>
                  <a:off x="3619" y="317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69" name="矩形 125068"/>
                <p:cNvSpPr/>
                <p:nvPr/>
              </p:nvSpPr>
              <p:spPr>
                <a:xfrm>
                  <a:off x="3833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70" name="直接连接符 125069"/>
                <p:cNvSpPr/>
                <p:nvPr/>
              </p:nvSpPr>
              <p:spPr>
                <a:xfrm>
                  <a:off x="3833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71" name="直接连接符 125070"/>
                <p:cNvSpPr/>
                <p:nvPr/>
              </p:nvSpPr>
              <p:spPr>
                <a:xfrm>
                  <a:off x="3833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72" name="矩形 125071"/>
                <p:cNvSpPr/>
                <p:nvPr/>
              </p:nvSpPr>
              <p:spPr>
                <a:xfrm>
                  <a:off x="3844" y="3171"/>
                  <a:ext cx="16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73" name="直接连接符 125072"/>
                <p:cNvSpPr/>
                <p:nvPr/>
              </p:nvSpPr>
              <p:spPr>
                <a:xfrm>
                  <a:off x="3844" y="3171"/>
                  <a:ext cx="16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74" name="矩形 125073"/>
                <p:cNvSpPr/>
                <p:nvPr/>
              </p:nvSpPr>
              <p:spPr>
                <a:xfrm>
                  <a:off x="4005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75" name="直接连接符 125074"/>
                <p:cNvSpPr/>
                <p:nvPr/>
              </p:nvSpPr>
              <p:spPr>
                <a:xfrm>
                  <a:off x="4005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76" name="直接连接符 125075"/>
                <p:cNvSpPr/>
                <p:nvPr/>
              </p:nvSpPr>
              <p:spPr>
                <a:xfrm>
                  <a:off x="4005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77" name="矩形 125076"/>
                <p:cNvSpPr/>
                <p:nvPr/>
              </p:nvSpPr>
              <p:spPr>
                <a:xfrm>
                  <a:off x="4016" y="317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78" name="直接连接符 125077"/>
                <p:cNvSpPr/>
                <p:nvPr/>
              </p:nvSpPr>
              <p:spPr>
                <a:xfrm>
                  <a:off x="4016" y="317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79" name="矩形 125078"/>
                <p:cNvSpPr/>
                <p:nvPr/>
              </p:nvSpPr>
              <p:spPr>
                <a:xfrm>
                  <a:off x="4230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80" name="直接连接符 125079"/>
                <p:cNvSpPr/>
                <p:nvPr/>
              </p:nvSpPr>
              <p:spPr>
                <a:xfrm>
                  <a:off x="4230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81" name="直接连接符 125080"/>
                <p:cNvSpPr/>
                <p:nvPr/>
              </p:nvSpPr>
              <p:spPr>
                <a:xfrm>
                  <a:off x="4230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82" name="矩形 125081"/>
                <p:cNvSpPr/>
                <p:nvPr/>
              </p:nvSpPr>
              <p:spPr>
                <a:xfrm>
                  <a:off x="4241" y="317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83" name="直接连接符 125082"/>
                <p:cNvSpPr/>
                <p:nvPr/>
              </p:nvSpPr>
              <p:spPr>
                <a:xfrm>
                  <a:off x="4241" y="317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84" name="矩形 125083"/>
                <p:cNvSpPr/>
                <p:nvPr/>
              </p:nvSpPr>
              <p:spPr>
                <a:xfrm>
                  <a:off x="4466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85" name="直接连接符 125084"/>
                <p:cNvSpPr/>
                <p:nvPr/>
              </p:nvSpPr>
              <p:spPr>
                <a:xfrm>
                  <a:off x="4466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86" name="直接连接符 125085"/>
                <p:cNvSpPr/>
                <p:nvPr/>
              </p:nvSpPr>
              <p:spPr>
                <a:xfrm>
                  <a:off x="4466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87" name="矩形 125086"/>
                <p:cNvSpPr/>
                <p:nvPr/>
              </p:nvSpPr>
              <p:spPr>
                <a:xfrm>
                  <a:off x="4477" y="317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88" name="直接连接符 125087"/>
                <p:cNvSpPr/>
                <p:nvPr/>
              </p:nvSpPr>
              <p:spPr>
                <a:xfrm>
                  <a:off x="4477" y="317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89" name="矩形 125088"/>
                <p:cNvSpPr/>
                <p:nvPr/>
              </p:nvSpPr>
              <p:spPr>
                <a:xfrm>
                  <a:off x="4691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90" name="直接连接符 125089"/>
                <p:cNvSpPr/>
                <p:nvPr/>
              </p:nvSpPr>
              <p:spPr>
                <a:xfrm>
                  <a:off x="4691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91" name="直接连接符 125090"/>
                <p:cNvSpPr/>
                <p:nvPr/>
              </p:nvSpPr>
              <p:spPr>
                <a:xfrm>
                  <a:off x="4691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92" name="矩形 125091"/>
                <p:cNvSpPr/>
                <p:nvPr/>
              </p:nvSpPr>
              <p:spPr>
                <a:xfrm>
                  <a:off x="4702" y="3171"/>
                  <a:ext cx="32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93" name="直接连接符 125092"/>
                <p:cNvSpPr/>
                <p:nvPr/>
              </p:nvSpPr>
              <p:spPr>
                <a:xfrm>
                  <a:off x="4702" y="3171"/>
                  <a:ext cx="32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94" name="矩形 125093"/>
                <p:cNvSpPr/>
                <p:nvPr/>
              </p:nvSpPr>
              <p:spPr>
                <a:xfrm>
                  <a:off x="5023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95" name="直接连接符 125094"/>
                <p:cNvSpPr/>
                <p:nvPr/>
              </p:nvSpPr>
              <p:spPr>
                <a:xfrm>
                  <a:off x="5023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96" name="直接连接符 125095"/>
                <p:cNvSpPr/>
                <p:nvPr/>
              </p:nvSpPr>
              <p:spPr>
                <a:xfrm>
                  <a:off x="5023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97" name="矩形 125096"/>
                <p:cNvSpPr/>
                <p:nvPr/>
              </p:nvSpPr>
              <p:spPr>
                <a:xfrm>
                  <a:off x="5034" y="3171"/>
                  <a:ext cx="150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98" name="直接连接符 125097"/>
                <p:cNvSpPr/>
                <p:nvPr/>
              </p:nvSpPr>
              <p:spPr>
                <a:xfrm>
                  <a:off x="5034" y="3171"/>
                  <a:ext cx="150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99" name="矩形 125098"/>
                <p:cNvSpPr/>
                <p:nvPr/>
              </p:nvSpPr>
              <p:spPr>
                <a:xfrm>
                  <a:off x="5184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00" name="直接连接符 125099"/>
                <p:cNvSpPr/>
                <p:nvPr/>
              </p:nvSpPr>
              <p:spPr>
                <a:xfrm>
                  <a:off x="5184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01" name="直接连接符 125100"/>
                <p:cNvSpPr/>
                <p:nvPr/>
              </p:nvSpPr>
              <p:spPr>
                <a:xfrm>
                  <a:off x="5184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02" name="矩形 125101"/>
                <p:cNvSpPr/>
                <p:nvPr/>
              </p:nvSpPr>
              <p:spPr>
                <a:xfrm>
                  <a:off x="5195" y="3171"/>
                  <a:ext cx="17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03" name="直接连接符 125102"/>
                <p:cNvSpPr/>
                <p:nvPr/>
              </p:nvSpPr>
              <p:spPr>
                <a:xfrm>
                  <a:off x="5195" y="3171"/>
                  <a:ext cx="17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04" name="矩形 125103"/>
                <p:cNvSpPr/>
                <p:nvPr/>
              </p:nvSpPr>
              <p:spPr>
                <a:xfrm>
                  <a:off x="5366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05" name="直接连接符 125104"/>
                <p:cNvSpPr/>
                <p:nvPr/>
              </p:nvSpPr>
              <p:spPr>
                <a:xfrm>
                  <a:off x="5366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06" name="直接连接符 125105"/>
                <p:cNvSpPr/>
                <p:nvPr/>
              </p:nvSpPr>
              <p:spPr>
                <a:xfrm>
                  <a:off x="5366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07" name="矩形 125106"/>
                <p:cNvSpPr/>
                <p:nvPr/>
              </p:nvSpPr>
              <p:spPr>
                <a:xfrm>
                  <a:off x="5366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08" name="直接连接符 125107"/>
                <p:cNvSpPr/>
                <p:nvPr/>
              </p:nvSpPr>
              <p:spPr>
                <a:xfrm>
                  <a:off x="5366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09" name="直接连接符 125108"/>
                <p:cNvSpPr/>
                <p:nvPr/>
              </p:nvSpPr>
              <p:spPr>
                <a:xfrm>
                  <a:off x="5366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10" name="矩形 125109"/>
                <p:cNvSpPr/>
                <p:nvPr/>
              </p:nvSpPr>
              <p:spPr>
                <a:xfrm>
                  <a:off x="371" y="3183"/>
                  <a:ext cx="10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11" name="直接连接符 125110"/>
                <p:cNvSpPr/>
                <p:nvPr/>
              </p:nvSpPr>
              <p:spPr>
                <a:xfrm>
                  <a:off x="371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12" name="矩形 125111"/>
                <p:cNvSpPr/>
                <p:nvPr/>
              </p:nvSpPr>
              <p:spPr>
                <a:xfrm>
                  <a:off x="585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13" name="直接连接符 125112"/>
                <p:cNvSpPr/>
                <p:nvPr/>
              </p:nvSpPr>
              <p:spPr>
                <a:xfrm>
                  <a:off x="585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14" name="矩形 125113"/>
                <p:cNvSpPr/>
                <p:nvPr/>
              </p:nvSpPr>
              <p:spPr>
                <a:xfrm>
                  <a:off x="821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15" name="直接连接符 125114"/>
                <p:cNvSpPr/>
                <p:nvPr/>
              </p:nvSpPr>
              <p:spPr>
                <a:xfrm>
                  <a:off x="821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16" name="矩形 125115"/>
                <p:cNvSpPr/>
                <p:nvPr/>
              </p:nvSpPr>
              <p:spPr>
                <a:xfrm>
                  <a:off x="1046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17" name="直接连接符 125116"/>
                <p:cNvSpPr/>
                <p:nvPr/>
              </p:nvSpPr>
              <p:spPr>
                <a:xfrm>
                  <a:off x="1046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18" name="矩形 125117"/>
                <p:cNvSpPr/>
                <p:nvPr/>
              </p:nvSpPr>
              <p:spPr>
                <a:xfrm>
                  <a:off x="1271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19" name="直接连接符 125118"/>
                <p:cNvSpPr/>
                <p:nvPr/>
              </p:nvSpPr>
              <p:spPr>
                <a:xfrm>
                  <a:off x="1271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20" name="矩形 125119"/>
                <p:cNvSpPr/>
                <p:nvPr/>
              </p:nvSpPr>
              <p:spPr>
                <a:xfrm>
                  <a:off x="1507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21" name="直接连接符 125120"/>
                <p:cNvSpPr/>
                <p:nvPr/>
              </p:nvSpPr>
              <p:spPr>
                <a:xfrm>
                  <a:off x="1507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22" name="矩形 125121"/>
                <p:cNvSpPr/>
                <p:nvPr/>
              </p:nvSpPr>
              <p:spPr>
                <a:xfrm>
                  <a:off x="1732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23" name="直接连接符 125122"/>
                <p:cNvSpPr/>
                <p:nvPr/>
              </p:nvSpPr>
              <p:spPr>
                <a:xfrm>
                  <a:off x="1732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24" name="矩形 125123"/>
                <p:cNvSpPr/>
                <p:nvPr/>
              </p:nvSpPr>
              <p:spPr>
                <a:xfrm>
                  <a:off x="1914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25" name="直接连接符 125124"/>
                <p:cNvSpPr/>
                <p:nvPr/>
              </p:nvSpPr>
              <p:spPr>
                <a:xfrm>
                  <a:off x="1914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26" name="矩形 125125"/>
                <p:cNvSpPr/>
                <p:nvPr/>
              </p:nvSpPr>
              <p:spPr>
                <a:xfrm>
                  <a:off x="2150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27" name="直接连接符 125126"/>
                <p:cNvSpPr/>
                <p:nvPr/>
              </p:nvSpPr>
              <p:spPr>
                <a:xfrm>
                  <a:off x="2150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28" name="矩形 125127"/>
                <p:cNvSpPr/>
                <p:nvPr/>
              </p:nvSpPr>
              <p:spPr>
                <a:xfrm>
                  <a:off x="2343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29" name="直接连接符 125128"/>
                <p:cNvSpPr/>
                <p:nvPr/>
              </p:nvSpPr>
              <p:spPr>
                <a:xfrm>
                  <a:off x="2343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30" name="矩形 125129"/>
                <p:cNvSpPr/>
                <p:nvPr/>
              </p:nvSpPr>
              <p:spPr>
                <a:xfrm>
                  <a:off x="2547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31" name="直接连接符 125130"/>
                <p:cNvSpPr/>
                <p:nvPr/>
              </p:nvSpPr>
              <p:spPr>
                <a:xfrm>
                  <a:off x="2547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32" name="矩形 125131"/>
                <p:cNvSpPr/>
                <p:nvPr/>
              </p:nvSpPr>
              <p:spPr>
                <a:xfrm>
                  <a:off x="2751" y="3183"/>
                  <a:ext cx="10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33" name="直接连接符 125132"/>
                <p:cNvSpPr/>
                <p:nvPr/>
              </p:nvSpPr>
              <p:spPr>
                <a:xfrm>
                  <a:off x="2751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34" name="矩形 125133"/>
                <p:cNvSpPr/>
                <p:nvPr/>
              </p:nvSpPr>
              <p:spPr>
                <a:xfrm>
                  <a:off x="2922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35" name="直接连接符 125134"/>
                <p:cNvSpPr/>
                <p:nvPr/>
              </p:nvSpPr>
              <p:spPr>
                <a:xfrm>
                  <a:off x="2922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36" name="矩形 125135"/>
                <p:cNvSpPr/>
                <p:nvPr/>
              </p:nvSpPr>
              <p:spPr>
                <a:xfrm>
                  <a:off x="3147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37" name="直接连接符 125136"/>
                <p:cNvSpPr/>
                <p:nvPr/>
              </p:nvSpPr>
              <p:spPr>
                <a:xfrm>
                  <a:off x="3147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38" name="矩形 125137"/>
                <p:cNvSpPr/>
                <p:nvPr/>
              </p:nvSpPr>
              <p:spPr>
                <a:xfrm>
                  <a:off x="3383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39" name="直接连接符 125138"/>
                <p:cNvSpPr/>
                <p:nvPr/>
              </p:nvSpPr>
              <p:spPr>
                <a:xfrm>
                  <a:off x="3383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40" name="矩形 125139"/>
                <p:cNvSpPr/>
                <p:nvPr/>
              </p:nvSpPr>
              <p:spPr>
                <a:xfrm>
                  <a:off x="3608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41" name="直接连接符 125140"/>
                <p:cNvSpPr/>
                <p:nvPr/>
              </p:nvSpPr>
              <p:spPr>
                <a:xfrm>
                  <a:off x="3608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42" name="矩形 125141"/>
                <p:cNvSpPr/>
                <p:nvPr/>
              </p:nvSpPr>
              <p:spPr>
                <a:xfrm>
                  <a:off x="3833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43" name="直接连接符 125142"/>
                <p:cNvSpPr/>
                <p:nvPr/>
              </p:nvSpPr>
              <p:spPr>
                <a:xfrm>
                  <a:off x="3833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44" name="矩形 125143"/>
                <p:cNvSpPr/>
                <p:nvPr/>
              </p:nvSpPr>
              <p:spPr>
                <a:xfrm>
                  <a:off x="4005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45" name="直接连接符 125144"/>
                <p:cNvSpPr/>
                <p:nvPr/>
              </p:nvSpPr>
              <p:spPr>
                <a:xfrm>
                  <a:off x="4005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46" name="矩形 125145"/>
                <p:cNvSpPr/>
                <p:nvPr/>
              </p:nvSpPr>
              <p:spPr>
                <a:xfrm>
                  <a:off x="4230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47" name="直接连接符 125146"/>
                <p:cNvSpPr/>
                <p:nvPr/>
              </p:nvSpPr>
              <p:spPr>
                <a:xfrm>
                  <a:off x="4230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48" name="矩形 125147"/>
                <p:cNvSpPr/>
                <p:nvPr/>
              </p:nvSpPr>
              <p:spPr>
                <a:xfrm>
                  <a:off x="4466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49" name="直接连接符 125148"/>
                <p:cNvSpPr/>
                <p:nvPr/>
              </p:nvSpPr>
              <p:spPr>
                <a:xfrm>
                  <a:off x="4466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50" name="矩形 125149"/>
                <p:cNvSpPr/>
                <p:nvPr/>
              </p:nvSpPr>
              <p:spPr>
                <a:xfrm>
                  <a:off x="4691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51" name="直接连接符 125150"/>
                <p:cNvSpPr/>
                <p:nvPr/>
              </p:nvSpPr>
              <p:spPr>
                <a:xfrm>
                  <a:off x="4691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52" name="矩形 125151"/>
                <p:cNvSpPr/>
                <p:nvPr/>
              </p:nvSpPr>
              <p:spPr>
                <a:xfrm>
                  <a:off x="5023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53" name="直接连接符 125152"/>
                <p:cNvSpPr/>
                <p:nvPr/>
              </p:nvSpPr>
              <p:spPr>
                <a:xfrm>
                  <a:off x="5023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54" name="矩形 125153"/>
                <p:cNvSpPr/>
                <p:nvPr/>
              </p:nvSpPr>
              <p:spPr>
                <a:xfrm>
                  <a:off x="5184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55" name="直接连接符 125154"/>
                <p:cNvSpPr/>
                <p:nvPr/>
              </p:nvSpPr>
              <p:spPr>
                <a:xfrm>
                  <a:off x="5184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56" name="矩形 125155"/>
                <p:cNvSpPr/>
                <p:nvPr/>
              </p:nvSpPr>
              <p:spPr>
                <a:xfrm>
                  <a:off x="5366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57" name="直接连接符 125156"/>
                <p:cNvSpPr/>
                <p:nvPr/>
              </p:nvSpPr>
              <p:spPr>
                <a:xfrm>
                  <a:off x="5366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58" name="矩形 125157"/>
                <p:cNvSpPr/>
                <p:nvPr/>
              </p:nvSpPr>
              <p:spPr>
                <a:xfrm>
                  <a:off x="885" y="3437"/>
                  <a:ext cx="168" cy="1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itchFamily="2" charset="-122"/>
                    </a:rPr>
                    <a:t>①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159" name="矩形 125158"/>
                <p:cNvSpPr/>
                <p:nvPr/>
              </p:nvSpPr>
              <p:spPr>
                <a:xfrm>
                  <a:off x="1561" y="3437"/>
                  <a:ext cx="168" cy="1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itchFamily="2" charset="-122"/>
                    </a:rPr>
                    <a:t>②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160" name="矩形 125159"/>
                <p:cNvSpPr/>
                <p:nvPr/>
              </p:nvSpPr>
              <p:spPr>
                <a:xfrm>
                  <a:off x="1947" y="3437"/>
                  <a:ext cx="168" cy="1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itchFamily="2" charset="-122"/>
                    </a:rPr>
                    <a:t>③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161" name="矩形 125160"/>
                <p:cNvSpPr/>
                <p:nvPr/>
              </p:nvSpPr>
              <p:spPr>
                <a:xfrm>
                  <a:off x="2579" y="3437"/>
                  <a:ext cx="168" cy="1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itchFamily="2" charset="-122"/>
                    </a:rPr>
                    <a:t>④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162" name="矩形 125161"/>
                <p:cNvSpPr/>
                <p:nvPr/>
              </p:nvSpPr>
              <p:spPr>
                <a:xfrm>
                  <a:off x="2954" y="3437"/>
                  <a:ext cx="168" cy="1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itchFamily="2" charset="-122"/>
                    </a:rPr>
                    <a:t>⑤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163" name="矩形 125162"/>
                <p:cNvSpPr/>
                <p:nvPr/>
              </p:nvSpPr>
              <p:spPr>
                <a:xfrm>
                  <a:off x="3662" y="3437"/>
                  <a:ext cx="168" cy="1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itchFamily="2" charset="-122"/>
                    </a:rPr>
                    <a:t>⑥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164" name="矩形 125163"/>
                <p:cNvSpPr/>
                <p:nvPr/>
              </p:nvSpPr>
              <p:spPr>
                <a:xfrm>
                  <a:off x="4723" y="3437"/>
                  <a:ext cx="168" cy="1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itchFamily="2" charset="-122"/>
                    </a:rPr>
                    <a:t>⑦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165" name="矩形 125164"/>
                <p:cNvSpPr/>
                <p:nvPr/>
              </p:nvSpPr>
              <p:spPr>
                <a:xfrm>
                  <a:off x="371" y="3401"/>
                  <a:ext cx="10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66" name="直接连接符 125165"/>
                <p:cNvSpPr/>
                <p:nvPr/>
              </p:nvSpPr>
              <p:spPr>
                <a:xfrm>
                  <a:off x="371" y="3401"/>
                  <a:ext cx="10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67" name="直接连接符 125166"/>
                <p:cNvSpPr/>
                <p:nvPr/>
              </p:nvSpPr>
              <p:spPr>
                <a:xfrm>
                  <a:off x="371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68" name="矩形 125167"/>
                <p:cNvSpPr/>
                <p:nvPr/>
              </p:nvSpPr>
              <p:spPr>
                <a:xfrm>
                  <a:off x="381" y="3401"/>
                  <a:ext cx="20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125169" name="组合 125168"/>
              <p:cNvGrpSpPr/>
              <p:nvPr/>
            </p:nvGrpSpPr>
            <p:grpSpPr>
              <a:xfrm>
                <a:off x="371" y="3401"/>
                <a:ext cx="5006" cy="384"/>
                <a:chOff x="371" y="3401"/>
                <a:chExt cx="5006" cy="384"/>
              </a:xfrm>
            </p:grpSpPr>
            <p:sp>
              <p:nvSpPr>
                <p:cNvPr id="125170" name="直接连接符 125169"/>
                <p:cNvSpPr/>
                <p:nvPr/>
              </p:nvSpPr>
              <p:spPr>
                <a:xfrm>
                  <a:off x="381" y="3401"/>
                  <a:ext cx="20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71" name="矩形 125170"/>
                <p:cNvSpPr/>
                <p:nvPr/>
              </p:nvSpPr>
              <p:spPr>
                <a:xfrm>
                  <a:off x="585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72" name="直接连接符 125171"/>
                <p:cNvSpPr/>
                <p:nvPr/>
              </p:nvSpPr>
              <p:spPr>
                <a:xfrm>
                  <a:off x="585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73" name="直接连接符 125172"/>
                <p:cNvSpPr/>
                <p:nvPr/>
              </p:nvSpPr>
              <p:spPr>
                <a:xfrm>
                  <a:off x="585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74" name="矩形 125173"/>
                <p:cNvSpPr/>
                <p:nvPr/>
              </p:nvSpPr>
              <p:spPr>
                <a:xfrm>
                  <a:off x="596" y="340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75" name="直接连接符 125174"/>
                <p:cNvSpPr/>
                <p:nvPr/>
              </p:nvSpPr>
              <p:spPr>
                <a:xfrm>
                  <a:off x="596" y="340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76" name="矩形 125175"/>
                <p:cNvSpPr/>
                <p:nvPr/>
              </p:nvSpPr>
              <p:spPr>
                <a:xfrm>
                  <a:off x="821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77" name="直接连接符 125176"/>
                <p:cNvSpPr/>
                <p:nvPr/>
              </p:nvSpPr>
              <p:spPr>
                <a:xfrm>
                  <a:off x="821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78" name="直接连接符 125177"/>
                <p:cNvSpPr/>
                <p:nvPr/>
              </p:nvSpPr>
              <p:spPr>
                <a:xfrm>
                  <a:off x="821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79" name="矩形 125178"/>
                <p:cNvSpPr/>
                <p:nvPr/>
              </p:nvSpPr>
              <p:spPr>
                <a:xfrm>
                  <a:off x="832" y="340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80" name="直接连接符 125179"/>
                <p:cNvSpPr/>
                <p:nvPr/>
              </p:nvSpPr>
              <p:spPr>
                <a:xfrm>
                  <a:off x="832" y="340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81" name="矩形 125180"/>
                <p:cNvSpPr/>
                <p:nvPr/>
              </p:nvSpPr>
              <p:spPr>
                <a:xfrm>
                  <a:off x="1046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82" name="直接连接符 125181"/>
                <p:cNvSpPr/>
                <p:nvPr/>
              </p:nvSpPr>
              <p:spPr>
                <a:xfrm>
                  <a:off x="1046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83" name="直接连接符 125182"/>
                <p:cNvSpPr/>
                <p:nvPr/>
              </p:nvSpPr>
              <p:spPr>
                <a:xfrm>
                  <a:off x="1046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84" name="矩形 125183"/>
                <p:cNvSpPr/>
                <p:nvPr/>
              </p:nvSpPr>
              <p:spPr>
                <a:xfrm>
                  <a:off x="1057" y="340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85" name="直接连接符 125184"/>
                <p:cNvSpPr/>
                <p:nvPr/>
              </p:nvSpPr>
              <p:spPr>
                <a:xfrm>
                  <a:off x="1057" y="340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86" name="矩形 125185"/>
                <p:cNvSpPr/>
                <p:nvPr/>
              </p:nvSpPr>
              <p:spPr>
                <a:xfrm>
                  <a:off x="1271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87" name="直接连接符 125186"/>
                <p:cNvSpPr/>
                <p:nvPr/>
              </p:nvSpPr>
              <p:spPr>
                <a:xfrm>
                  <a:off x="1271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88" name="直接连接符 125187"/>
                <p:cNvSpPr/>
                <p:nvPr/>
              </p:nvSpPr>
              <p:spPr>
                <a:xfrm>
                  <a:off x="1271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89" name="矩形 125188"/>
                <p:cNvSpPr/>
                <p:nvPr/>
              </p:nvSpPr>
              <p:spPr>
                <a:xfrm>
                  <a:off x="1282" y="340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90" name="直接连接符 125189"/>
                <p:cNvSpPr/>
                <p:nvPr/>
              </p:nvSpPr>
              <p:spPr>
                <a:xfrm>
                  <a:off x="1282" y="340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91" name="矩形 125190"/>
                <p:cNvSpPr/>
                <p:nvPr/>
              </p:nvSpPr>
              <p:spPr>
                <a:xfrm>
                  <a:off x="1507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92" name="直接连接符 125191"/>
                <p:cNvSpPr/>
                <p:nvPr/>
              </p:nvSpPr>
              <p:spPr>
                <a:xfrm>
                  <a:off x="1507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93" name="直接连接符 125192"/>
                <p:cNvSpPr/>
                <p:nvPr/>
              </p:nvSpPr>
              <p:spPr>
                <a:xfrm>
                  <a:off x="1507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94" name="矩形 125193"/>
                <p:cNvSpPr/>
                <p:nvPr/>
              </p:nvSpPr>
              <p:spPr>
                <a:xfrm>
                  <a:off x="1518" y="340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95" name="直接连接符 125194"/>
                <p:cNvSpPr/>
                <p:nvPr/>
              </p:nvSpPr>
              <p:spPr>
                <a:xfrm>
                  <a:off x="1518" y="340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96" name="矩形 125195"/>
                <p:cNvSpPr/>
                <p:nvPr/>
              </p:nvSpPr>
              <p:spPr>
                <a:xfrm>
                  <a:off x="1732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97" name="直接连接符 125196"/>
                <p:cNvSpPr/>
                <p:nvPr/>
              </p:nvSpPr>
              <p:spPr>
                <a:xfrm>
                  <a:off x="1732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98" name="直接连接符 125197"/>
                <p:cNvSpPr/>
                <p:nvPr/>
              </p:nvSpPr>
              <p:spPr>
                <a:xfrm>
                  <a:off x="1732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99" name="矩形 125198"/>
                <p:cNvSpPr/>
                <p:nvPr/>
              </p:nvSpPr>
              <p:spPr>
                <a:xfrm>
                  <a:off x="1743" y="3401"/>
                  <a:ext cx="17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00" name="直接连接符 125199"/>
                <p:cNvSpPr/>
                <p:nvPr/>
              </p:nvSpPr>
              <p:spPr>
                <a:xfrm>
                  <a:off x="1743" y="3401"/>
                  <a:ext cx="17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01" name="矩形 125200"/>
                <p:cNvSpPr/>
                <p:nvPr/>
              </p:nvSpPr>
              <p:spPr>
                <a:xfrm>
                  <a:off x="1914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02" name="直接连接符 125201"/>
                <p:cNvSpPr/>
                <p:nvPr/>
              </p:nvSpPr>
              <p:spPr>
                <a:xfrm>
                  <a:off x="1914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03" name="直接连接符 125202"/>
                <p:cNvSpPr/>
                <p:nvPr/>
              </p:nvSpPr>
              <p:spPr>
                <a:xfrm>
                  <a:off x="1914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04" name="矩形 125203"/>
                <p:cNvSpPr/>
                <p:nvPr/>
              </p:nvSpPr>
              <p:spPr>
                <a:xfrm>
                  <a:off x="1925" y="340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05" name="直接连接符 125204"/>
                <p:cNvSpPr/>
                <p:nvPr/>
              </p:nvSpPr>
              <p:spPr>
                <a:xfrm>
                  <a:off x="1925" y="340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06" name="矩形 125205"/>
                <p:cNvSpPr/>
                <p:nvPr/>
              </p:nvSpPr>
              <p:spPr>
                <a:xfrm>
                  <a:off x="2150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07" name="直接连接符 125206"/>
                <p:cNvSpPr/>
                <p:nvPr/>
              </p:nvSpPr>
              <p:spPr>
                <a:xfrm>
                  <a:off x="2150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08" name="直接连接符 125207"/>
                <p:cNvSpPr/>
                <p:nvPr/>
              </p:nvSpPr>
              <p:spPr>
                <a:xfrm>
                  <a:off x="2150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09" name="矩形 125208"/>
                <p:cNvSpPr/>
                <p:nvPr/>
              </p:nvSpPr>
              <p:spPr>
                <a:xfrm>
                  <a:off x="2161" y="3401"/>
                  <a:ext cx="182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10" name="直接连接符 125209"/>
                <p:cNvSpPr/>
                <p:nvPr/>
              </p:nvSpPr>
              <p:spPr>
                <a:xfrm>
                  <a:off x="2161" y="3401"/>
                  <a:ext cx="182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11" name="矩形 125210"/>
                <p:cNvSpPr/>
                <p:nvPr/>
              </p:nvSpPr>
              <p:spPr>
                <a:xfrm>
                  <a:off x="2343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12" name="直接连接符 125211"/>
                <p:cNvSpPr/>
                <p:nvPr/>
              </p:nvSpPr>
              <p:spPr>
                <a:xfrm>
                  <a:off x="2343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13" name="直接连接符 125212"/>
                <p:cNvSpPr/>
                <p:nvPr/>
              </p:nvSpPr>
              <p:spPr>
                <a:xfrm>
                  <a:off x="2343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14" name="矩形 125213"/>
                <p:cNvSpPr/>
                <p:nvPr/>
              </p:nvSpPr>
              <p:spPr>
                <a:xfrm>
                  <a:off x="2354" y="3401"/>
                  <a:ext cx="193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15" name="直接连接符 125214"/>
                <p:cNvSpPr/>
                <p:nvPr/>
              </p:nvSpPr>
              <p:spPr>
                <a:xfrm>
                  <a:off x="2354" y="3401"/>
                  <a:ext cx="193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16" name="矩形 125215"/>
                <p:cNvSpPr/>
                <p:nvPr/>
              </p:nvSpPr>
              <p:spPr>
                <a:xfrm>
                  <a:off x="2547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17" name="直接连接符 125216"/>
                <p:cNvSpPr/>
                <p:nvPr/>
              </p:nvSpPr>
              <p:spPr>
                <a:xfrm>
                  <a:off x="2547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18" name="直接连接符 125217"/>
                <p:cNvSpPr/>
                <p:nvPr/>
              </p:nvSpPr>
              <p:spPr>
                <a:xfrm>
                  <a:off x="2547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19" name="矩形 125218"/>
                <p:cNvSpPr/>
                <p:nvPr/>
              </p:nvSpPr>
              <p:spPr>
                <a:xfrm>
                  <a:off x="2558" y="3401"/>
                  <a:ext cx="193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20" name="直接连接符 125219"/>
                <p:cNvSpPr/>
                <p:nvPr/>
              </p:nvSpPr>
              <p:spPr>
                <a:xfrm>
                  <a:off x="2558" y="3401"/>
                  <a:ext cx="193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21" name="矩形 125220"/>
                <p:cNvSpPr/>
                <p:nvPr/>
              </p:nvSpPr>
              <p:spPr>
                <a:xfrm>
                  <a:off x="2751" y="3401"/>
                  <a:ext cx="10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22" name="直接连接符 125221"/>
                <p:cNvSpPr/>
                <p:nvPr/>
              </p:nvSpPr>
              <p:spPr>
                <a:xfrm>
                  <a:off x="2751" y="3401"/>
                  <a:ext cx="10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23" name="直接连接符 125222"/>
                <p:cNvSpPr/>
                <p:nvPr/>
              </p:nvSpPr>
              <p:spPr>
                <a:xfrm>
                  <a:off x="2751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24" name="矩形 125223"/>
                <p:cNvSpPr/>
                <p:nvPr/>
              </p:nvSpPr>
              <p:spPr>
                <a:xfrm>
                  <a:off x="2761" y="3401"/>
                  <a:ext cx="16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25" name="直接连接符 125224"/>
                <p:cNvSpPr/>
                <p:nvPr/>
              </p:nvSpPr>
              <p:spPr>
                <a:xfrm>
                  <a:off x="2761" y="3401"/>
                  <a:ext cx="16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26" name="矩形 125225"/>
                <p:cNvSpPr/>
                <p:nvPr/>
              </p:nvSpPr>
              <p:spPr>
                <a:xfrm>
                  <a:off x="2922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27" name="直接连接符 125226"/>
                <p:cNvSpPr/>
                <p:nvPr/>
              </p:nvSpPr>
              <p:spPr>
                <a:xfrm>
                  <a:off x="2922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28" name="直接连接符 125227"/>
                <p:cNvSpPr/>
                <p:nvPr/>
              </p:nvSpPr>
              <p:spPr>
                <a:xfrm>
                  <a:off x="2922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29" name="矩形 125228"/>
                <p:cNvSpPr/>
                <p:nvPr/>
              </p:nvSpPr>
              <p:spPr>
                <a:xfrm>
                  <a:off x="2933" y="340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30" name="直接连接符 125229"/>
                <p:cNvSpPr/>
                <p:nvPr/>
              </p:nvSpPr>
              <p:spPr>
                <a:xfrm>
                  <a:off x="2933" y="340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31" name="矩形 125230"/>
                <p:cNvSpPr/>
                <p:nvPr/>
              </p:nvSpPr>
              <p:spPr>
                <a:xfrm>
                  <a:off x="3147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32" name="直接连接符 125231"/>
                <p:cNvSpPr/>
                <p:nvPr/>
              </p:nvSpPr>
              <p:spPr>
                <a:xfrm>
                  <a:off x="3147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33" name="直接连接符 125232"/>
                <p:cNvSpPr/>
                <p:nvPr/>
              </p:nvSpPr>
              <p:spPr>
                <a:xfrm>
                  <a:off x="3147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34" name="矩形 125233"/>
                <p:cNvSpPr/>
                <p:nvPr/>
              </p:nvSpPr>
              <p:spPr>
                <a:xfrm>
                  <a:off x="3158" y="340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35" name="直接连接符 125234"/>
                <p:cNvSpPr/>
                <p:nvPr/>
              </p:nvSpPr>
              <p:spPr>
                <a:xfrm>
                  <a:off x="3158" y="340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36" name="矩形 125235"/>
                <p:cNvSpPr/>
                <p:nvPr/>
              </p:nvSpPr>
              <p:spPr>
                <a:xfrm>
                  <a:off x="3383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37" name="直接连接符 125236"/>
                <p:cNvSpPr/>
                <p:nvPr/>
              </p:nvSpPr>
              <p:spPr>
                <a:xfrm>
                  <a:off x="3383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38" name="直接连接符 125237"/>
                <p:cNvSpPr/>
                <p:nvPr/>
              </p:nvSpPr>
              <p:spPr>
                <a:xfrm>
                  <a:off x="3383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39" name="矩形 125238"/>
                <p:cNvSpPr/>
                <p:nvPr/>
              </p:nvSpPr>
              <p:spPr>
                <a:xfrm>
                  <a:off x="3394" y="340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40" name="直接连接符 125239"/>
                <p:cNvSpPr/>
                <p:nvPr/>
              </p:nvSpPr>
              <p:spPr>
                <a:xfrm>
                  <a:off x="3394" y="340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41" name="矩形 125240"/>
                <p:cNvSpPr/>
                <p:nvPr/>
              </p:nvSpPr>
              <p:spPr>
                <a:xfrm>
                  <a:off x="3608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42" name="直接连接符 125241"/>
                <p:cNvSpPr/>
                <p:nvPr/>
              </p:nvSpPr>
              <p:spPr>
                <a:xfrm>
                  <a:off x="3608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43" name="直接连接符 125242"/>
                <p:cNvSpPr/>
                <p:nvPr/>
              </p:nvSpPr>
              <p:spPr>
                <a:xfrm>
                  <a:off x="3608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44" name="矩形 125243"/>
                <p:cNvSpPr/>
                <p:nvPr/>
              </p:nvSpPr>
              <p:spPr>
                <a:xfrm>
                  <a:off x="3619" y="340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45" name="直接连接符 125244"/>
                <p:cNvSpPr/>
                <p:nvPr/>
              </p:nvSpPr>
              <p:spPr>
                <a:xfrm>
                  <a:off x="3619" y="340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46" name="矩形 125245"/>
                <p:cNvSpPr/>
                <p:nvPr/>
              </p:nvSpPr>
              <p:spPr>
                <a:xfrm>
                  <a:off x="3833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47" name="直接连接符 125246"/>
                <p:cNvSpPr/>
                <p:nvPr/>
              </p:nvSpPr>
              <p:spPr>
                <a:xfrm>
                  <a:off x="3833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48" name="直接连接符 125247"/>
                <p:cNvSpPr/>
                <p:nvPr/>
              </p:nvSpPr>
              <p:spPr>
                <a:xfrm>
                  <a:off x="3833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49" name="矩形 125248"/>
                <p:cNvSpPr/>
                <p:nvPr/>
              </p:nvSpPr>
              <p:spPr>
                <a:xfrm>
                  <a:off x="3844" y="3401"/>
                  <a:ext cx="16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50" name="直接连接符 125249"/>
                <p:cNvSpPr/>
                <p:nvPr/>
              </p:nvSpPr>
              <p:spPr>
                <a:xfrm>
                  <a:off x="3844" y="3401"/>
                  <a:ext cx="16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51" name="矩形 125250"/>
                <p:cNvSpPr/>
                <p:nvPr/>
              </p:nvSpPr>
              <p:spPr>
                <a:xfrm>
                  <a:off x="4005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52" name="直接连接符 125251"/>
                <p:cNvSpPr/>
                <p:nvPr/>
              </p:nvSpPr>
              <p:spPr>
                <a:xfrm>
                  <a:off x="4005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53" name="直接连接符 125252"/>
                <p:cNvSpPr/>
                <p:nvPr/>
              </p:nvSpPr>
              <p:spPr>
                <a:xfrm>
                  <a:off x="4005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54" name="矩形 125253"/>
                <p:cNvSpPr/>
                <p:nvPr/>
              </p:nvSpPr>
              <p:spPr>
                <a:xfrm>
                  <a:off x="4016" y="340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55" name="直接连接符 125254"/>
                <p:cNvSpPr/>
                <p:nvPr/>
              </p:nvSpPr>
              <p:spPr>
                <a:xfrm>
                  <a:off x="4016" y="340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56" name="矩形 125255"/>
                <p:cNvSpPr/>
                <p:nvPr/>
              </p:nvSpPr>
              <p:spPr>
                <a:xfrm>
                  <a:off x="4230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57" name="直接连接符 125256"/>
                <p:cNvSpPr/>
                <p:nvPr/>
              </p:nvSpPr>
              <p:spPr>
                <a:xfrm>
                  <a:off x="4230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58" name="直接连接符 125257"/>
                <p:cNvSpPr/>
                <p:nvPr/>
              </p:nvSpPr>
              <p:spPr>
                <a:xfrm>
                  <a:off x="4230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59" name="矩形 125258"/>
                <p:cNvSpPr/>
                <p:nvPr/>
              </p:nvSpPr>
              <p:spPr>
                <a:xfrm>
                  <a:off x="4241" y="340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60" name="直接连接符 125259"/>
                <p:cNvSpPr/>
                <p:nvPr/>
              </p:nvSpPr>
              <p:spPr>
                <a:xfrm>
                  <a:off x="4241" y="340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61" name="矩形 125260"/>
                <p:cNvSpPr/>
                <p:nvPr/>
              </p:nvSpPr>
              <p:spPr>
                <a:xfrm>
                  <a:off x="4466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62" name="直接连接符 125261"/>
                <p:cNvSpPr/>
                <p:nvPr/>
              </p:nvSpPr>
              <p:spPr>
                <a:xfrm>
                  <a:off x="4466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63" name="直接连接符 125262"/>
                <p:cNvSpPr/>
                <p:nvPr/>
              </p:nvSpPr>
              <p:spPr>
                <a:xfrm>
                  <a:off x="4466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64" name="矩形 125263"/>
                <p:cNvSpPr/>
                <p:nvPr/>
              </p:nvSpPr>
              <p:spPr>
                <a:xfrm>
                  <a:off x="4477" y="340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65" name="直接连接符 125264"/>
                <p:cNvSpPr/>
                <p:nvPr/>
              </p:nvSpPr>
              <p:spPr>
                <a:xfrm>
                  <a:off x="4477" y="340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66" name="矩形 125265"/>
                <p:cNvSpPr/>
                <p:nvPr/>
              </p:nvSpPr>
              <p:spPr>
                <a:xfrm>
                  <a:off x="4691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67" name="直接连接符 125266"/>
                <p:cNvSpPr/>
                <p:nvPr/>
              </p:nvSpPr>
              <p:spPr>
                <a:xfrm>
                  <a:off x="4691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68" name="直接连接符 125267"/>
                <p:cNvSpPr/>
                <p:nvPr/>
              </p:nvSpPr>
              <p:spPr>
                <a:xfrm>
                  <a:off x="4691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69" name="矩形 125268"/>
                <p:cNvSpPr/>
                <p:nvPr/>
              </p:nvSpPr>
              <p:spPr>
                <a:xfrm>
                  <a:off x="4702" y="3401"/>
                  <a:ext cx="32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70" name="直接连接符 125269"/>
                <p:cNvSpPr/>
                <p:nvPr/>
              </p:nvSpPr>
              <p:spPr>
                <a:xfrm>
                  <a:off x="4702" y="3401"/>
                  <a:ext cx="32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71" name="矩形 125270"/>
                <p:cNvSpPr/>
                <p:nvPr/>
              </p:nvSpPr>
              <p:spPr>
                <a:xfrm>
                  <a:off x="5023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72" name="直接连接符 125271"/>
                <p:cNvSpPr/>
                <p:nvPr/>
              </p:nvSpPr>
              <p:spPr>
                <a:xfrm>
                  <a:off x="5023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73" name="直接连接符 125272"/>
                <p:cNvSpPr/>
                <p:nvPr/>
              </p:nvSpPr>
              <p:spPr>
                <a:xfrm>
                  <a:off x="5023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74" name="矩形 125273"/>
                <p:cNvSpPr/>
                <p:nvPr/>
              </p:nvSpPr>
              <p:spPr>
                <a:xfrm>
                  <a:off x="5034" y="3401"/>
                  <a:ext cx="150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75" name="直接连接符 125274"/>
                <p:cNvSpPr/>
                <p:nvPr/>
              </p:nvSpPr>
              <p:spPr>
                <a:xfrm>
                  <a:off x="5034" y="3401"/>
                  <a:ext cx="150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76" name="矩形 125275"/>
                <p:cNvSpPr/>
                <p:nvPr/>
              </p:nvSpPr>
              <p:spPr>
                <a:xfrm>
                  <a:off x="5184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77" name="直接连接符 125276"/>
                <p:cNvSpPr/>
                <p:nvPr/>
              </p:nvSpPr>
              <p:spPr>
                <a:xfrm>
                  <a:off x="5184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78" name="直接连接符 125277"/>
                <p:cNvSpPr/>
                <p:nvPr/>
              </p:nvSpPr>
              <p:spPr>
                <a:xfrm>
                  <a:off x="5184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79" name="矩形 125278"/>
                <p:cNvSpPr/>
                <p:nvPr/>
              </p:nvSpPr>
              <p:spPr>
                <a:xfrm>
                  <a:off x="5195" y="3401"/>
                  <a:ext cx="17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80" name="直接连接符 125279"/>
                <p:cNvSpPr/>
                <p:nvPr/>
              </p:nvSpPr>
              <p:spPr>
                <a:xfrm>
                  <a:off x="5195" y="3401"/>
                  <a:ext cx="17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81" name="矩形 125280"/>
                <p:cNvSpPr/>
                <p:nvPr/>
              </p:nvSpPr>
              <p:spPr>
                <a:xfrm>
                  <a:off x="5366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82" name="直接连接符 125281"/>
                <p:cNvSpPr/>
                <p:nvPr/>
              </p:nvSpPr>
              <p:spPr>
                <a:xfrm>
                  <a:off x="5366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83" name="直接连接符 125282"/>
                <p:cNvSpPr/>
                <p:nvPr/>
              </p:nvSpPr>
              <p:spPr>
                <a:xfrm>
                  <a:off x="5366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84" name="矩形 125283"/>
                <p:cNvSpPr/>
                <p:nvPr/>
              </p:nvSpPr>
              <p:spPr>
                <a:xfrm>
                  <a:off x="371" y="3413"/>
                  <a:ext cx="10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85" name="直接连接符 125284"/>
                <p:cNvSpPr/>
                <p:nvPr/>
              </p:nvSpPr>
              <p:spPr>
                <a:xfrm>
                  <a:off x="371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86" name="矩形 125285"/>
                <p:cNvSpPr/>
                <p:nvPr/>
              </p:nvSpPr>
              <p:spPr>
                <a:xfrm>
                  <a:off x="585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87" name="直接连接符 125286"/>
                <p:cNvSpPr/>
                <p:nvPr/>
              </p:nvSpPr>
              <p:spPr>
                <a:xfrm>
                  <a:off x="585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88" name="矩形 125287"/>
                <p:cNvSpPr/>
                <p:nvPr/>
              </p:nvSpPr>
              <p:spPr>
                <a:xfrm>
                  <a:off x="821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89" name="直接连接符 125288"/>
                <p:cNvSpPr/>
                <p:nvPr/>
              </p:nvSpPr>
              <p:spPr>
                <a:xfrm>
                  <a:off x="821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90" name="矩形 125289"/>
                <p:cNvSpPr/>
                <p:nvPr/>
              </p:nvSpPr>
              <p:spPr>
                <a:xfrm>
                  <a:off x="1046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91" name="直接连接符 125290"/>
                <p:cNvSpPr/>
                <p:nvPr/>
              </p:nvSpPr>
              <p:spPr>
                <a:xfrm>
                  <a:off x="1046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92" name="矩形 125291"/>
                <p:cNvSpPr/>
                <p:nvPr/>
              </p:nvSpPr>
              <p:spPr>
                <a:xfrm>
                  <a:off x="1271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93" name="直接连接符 125292"/>
                <p:cNvSpPr/>
                <p:nvPr/>
              </p:nvSpPr>
              <p:spPr>
                <a:xfrm>
                  <a:off x="1271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94" name="矩形 125293"/>
                <p:cNvSpPr/>
                <p:nvPr/>
              </p:nvSpPr>
              <p:spPr>
                <a:xfrm>
                  <a:off x="1507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95" name="直接连接符 125294"/>
                <p:cNvSpPr/>
                <p:nvPr/>
              </p:nvSpPr>
              <p:spPr>
                <a:xfrm>
                  <a:off x="1507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96" name="矩形 125295"/>
                <p:cNvSpPr/>
                <p:nvPr/>
              </p:nvSpPr>
              <p:spPr>
                <a:xfrm>
                  <a:off x="1732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97" name="直接连接符 125296"/>
                <p:cNvSpPr/>
                <p:nvPr/>
              </p:nvSpPr>
              <p:spPr>
                <a:xfrm>
                  <a:off x="1732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98" name="矩形 125297"/>
                <p:cNvSpPr/>
                <p:nvPr/>
              </p:nvSpPr>
              <p:spPr>
                <a:xfrm>
                  <a:off x="1914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99" name="直接连接符 125298"/>
                <p:cNvSpPr/>
                <p:nvPr/>
              </p:nvSpPr>
              <p:spPr>
                <a:xfrm>
                  <a:off x="1914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00" name="矩形 125299"/>
                <p:cNvSpPr/>
                <p:nvPr/>
              </p:nvSpPr>
              <p:spPr>
                <a:xfrm>
                  <a:off x="2150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01" name="直接连接符 125300"/>
                <p:cNvSpPr/>
                <p:nvPr/>
              </p:nvSpPr>
              <p:spPr>
                <a:xfrm>
                  <a:off x="2150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02" name="矩形 125301"/>
                <p:cNvSpPr/>
                <p:nvPr/>
              </p:nvSpPr>
              <p:spPr>
                <a:xfrm>
                  <a:off x="2343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03" name="直接连接符 125302"/>
                <p:cNvSpPr/>
                <p:nvPr/>
              </p:nvSpPr>
              <p:spPr>
                <a:xfrm>
                  <a:off x="2343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04" name="矩形 125303"/>
                <p:cNvSpPr/>
                <p:nvPr/>
              </p:nvSpPr>
              <p:spPr>
                <a:xfrm>
                  <a:off x="2547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05" name="直接连接符 125304"/>
                <p:cNvSpPr/>
                <p:nvPr/>
              </p:nvSpPr>
              <p:spPr>
                <a:xfrm>
                  <a:off x="2547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06" name="矩形 125305"/>
                <p:cNvSpPr/>
                <p:nvPr/>
              </p:nvSpPr>
              <p:spPr>
                <a:xfrm>
                  <a:off x="2751" y="3413"/>
                  <a:ext cx="10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07" name="直接连接符 125306"/>
                <p:cNvSpPr/>
                <p:nvPr/>
              </p:nvSpPr>
              <p:spPr>
                <a:xfrm>
                  <a:off x="2751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08" name="矩形 125307"/>
                <p:cNvSpPr/>
                <p:nvPr/>
              </p:nvSpPr>
              <p:spPr>
                <a:xfrm>
                  <a:off x="2922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09" name="直接连接符 125308"/>
                <p:cNvSpPr/>
                <p:nvPr/>
              </p:nvSpPr>
              <p:spPr>
                <a:xfrm>
                  <a:off x="2922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10" name="矩形 125309"/>
                <p:cNvSpPr/>
                <p:nvPr/>
              </p:nvSpPr>
              <p:spPr>
                <a:xfrm>
                  <a:off x="3147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11" name="直接连接符 125310"/>
                <p:cNvSpPr/>
                <p:nvPr/>
              </p:nvSpPr>
              <p:spPr>
                <a:xfrm>
                  <a:off x="3147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12" name="矩形 125311"/>
                <p:cNvSpPr/>
                <p:nvPr/>
              </p:nvSpPr>
              <p:spPr>
                <a:xfrm>
                  <a:off x="3383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13" name="直接连接符 125312"/>
                <p:cNvSpPr/>
                <p:nvPr/>
              </p:nvSpPr>
              <p:spPr>
                <a:xfrm>
                  <a:off x="3383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14" name="矩形 125313"/>
                <p:cNvSpPr/>
                <p:nvPr/>
              </p:nvSpPr>
              <p:spPr>
                <a:xfrm>
                  <a:off x="3608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15" name="直接连接符 125314"/>
                <p:cNvSpPr/>
                <p:nvPr/>
              </p:nvSpPr>
              <p:spPr>
                <a:xfrm>
                  <a:off x="3608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16" name="矩形 125315"/>
                <p:cNvSpPr/>
                <p:nvPr/>
              </p:nvSpPr>
              <p:spPr>
                <a:xfrm>
                  <a:off x="3833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17" name="直接连接符 125316"/>
                <p:cNvSpPr/>
                <p:nvPr/>
              </p:nvSpPr>
              <p:spPr>
                <a:xfrm>
                  <a:off x="3833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18" name="矩形 125317"/>
                <p:cNvSpPr/>
                <p:nvPr/>
              </p:nvSpPr>
              <p:spPr>
                <a:xfrm>
                  <a:off x="4005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19" name="直接连接符 125318"/>
                <p:cNvSpPr/>
                <p:nvPr/>
              </p:nvSpPr>
              <p:spPr>
                <a:xfrm>
                  <a:off x="4005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20" name="矩形 125319"/>
                <p:cNvSpPr/>
                <p:nvPr/>
              </p:nvSpPr>
              <p:spPr>
                <a:xfrm>
                  <a:off x="4230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21" name="直接连接符 125320"/>
                <p:cNvSpPr/>
                <p:nvPr/>
              </p:nvSpPr>
              <p:spPr>
                <a:xfrm>
                  <a:off x="4230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22" name="矩形 125321"/>
                <p:cNvSpPr/>
                <p:nvPr/>
              </p:nvSpPr>
              <p:spPr>
                <a:xfrm>
                  <a:off x="4466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23" name="直接连接符 125322"/>
                <p:cNvSpPr/>
                <p:nvPr/>
              </p:nvSpPr>
              <p:spPr>
                <a:xfrm>
                  <a:off x="4466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24" name="矩形 125323"/>
                <p:cNvSpPr/>
                <p:nvPr/>
              </p:nvSpPr>
              <p:spPr>
                <a:xfrm>
                  <a:off x="4691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25" name="直接连接符 125324"/>
                <p:cNvSpPr/>
                <p:nvPr/>
              </p:nvSpPr>
              <p:spPr>
                <a:xfrm>
                  <a:off x="4691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26" name="矩形 125325"/>
                <p:cNvSpPr/>
                <p:nvPr/>
              </p:nvSpPr>
              <p:spPr>
                <a:xfrm>
                  <a:off x="5023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27" name="直接连接符 125326"/>
                <p:cNvSpPr/>
                <p:nvPr/>
              </p:nvSpPr>
              <p:spPr>
                <a:xfrm>
                  <a:off x="5023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28" name="矩形 125327"/>
                <p:cNvSpPr/>
                <p:nvPr/>
              </p:nvSpPr>
              <p:spPr>
                <a:xfrm>
                  <a:off x="5184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29" name="直接连接符 125328"/>
                <p:cNvSpPr/>
                <p:nvPr/>
              </p:nvSpPr>
              <p:spPr>
                <a:xfrm>
                  <a:off x="5184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30" name="矩形 125329"/>
                <p:cNvSpPr/>
                <p:nvPr/>
              </p:nvSpPr>
              <p:spPr>
                <a:xfrm>
                  <a:off x="5366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31" name="直接连接符 125330"/>
                <p:cNvSpPr/>
                <p:nvPr/>
              </p:nvSpPr>
              <p:spPr>
                <a:xfrm>
                  <a:off x="5366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32" name="矩形 125331"/>
                <p:cNvSpPr/>
                <p:nvPr/>
              </p:nvSpPr>
              <p:spPr>
                <a:xfrm>
                  <a:off x="660" y="3667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itchFamily="2" charset="-122"/>
                    </a:rPr>
                    <a:t>①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333" name="矩形 125332"/>
                <p:cNvSpPr/>
                <p:nvPr/>
              </p:nvSpPr>
              <p:spPr>
                <a:xfrm>
                  <a:off x="885" y="3667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itchFamily="2" charset="-122"/>
                    </a:rPr>
                    <a:t>②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334" name="矩形 125333"/>
                <p:cNvSpPr/>
                <p:nvPr/>
              </p:nvSpPr>
              <p:spPr>
                <a:xfrm>
                  <a:off x="1110" y="3667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itchFamily="2" charset="-122"/>
                    </a:rPr>
                    <a:t>③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335" name="矩形 125334"/>
                <p:cNvSpPr/>
                <p:nvPr/>
              </p:nvSpPr>
              <p:spPr>
                <a:xfrm>
                  <a:off x="1346" y="3667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itchFamily="2" charset="-122"/>
                    </a:rPr>
                    <a:t>④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336" name="矩形 125335"/>
                <p:cNvSpPr/>
                <p:nvPr/>
              </p:nvSpPr>
              <p:spPr>
                <a:xfrm>
                  <a:off x="2375" y="3667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itchFamily="2" charset="-122"/>
                    </a:rPr>
                    <a:t>⑤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337" name="矩形 125336"/>
                <p:cNvSpPr/>
                <p:nvPr/>
              </p:nvSpPr>
              <p:spPr>
                <a:xfrm>
                  <a:off x="3437" y="3667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itchFamily="2" charset="-122"/>
                    </a:rPr>
                    <a:t>⑥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338" name="矩形 125337"/>
                <p:cNvSpPr/>
                <p:nvPr/>
              </p:nvSpPr>
              <p:spPr>
                <a:xfrm>
                  <a:off x="4530" y="3667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itchFamily="2" charset="-122"/>
                    </a:rPr>
                    <a:t>⑦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339" name="矩形 125338"/>
                <p:cNvSpPr/>
                <p:nvPr/>
              </p:nvSpPr>
              <p:spPr>
                <a:xfrm>
                  <a:off x="371" y="3631"/>
                  <a:ext cx="10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40" name="直接连接符 125339"/>
                <p:cNvSpPr/>
                <p:nvPr/>
              </p:nvSpPr>
              <p:spPr>
                <a:xfrm>
                  <a:off x="371" y="3631"/>
                  <a:ext cx="10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41" name="直接连接符 125340"/>
                <p:cNvSpPr/>
                <p:nvPr/>
              </p:nvSpPr>
              <p:spPr>
                <a:xfrm>
                  <a:off x="371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42" name="矩形 125341"/>
                <p:cNvSpPr/>
                <p:nvPr/>
              </p:nvSpPr>
              <p:spPr>
                <a:xfrm>
                  <a:off x="381" y="3631"/>
                  <a:ext cx="20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43" name="直接连接符 125342"/>
                <p:cNvSpPr/>
                <p:nvPr/>
              </p:nvSpPr>
              <p:spPr>
                <a:xfrm>
                  <a:off x="381" y="3631"/>
                  <a:ext cx="20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44" name="矩形 125343"/>
                <p:cNvSpPr/>
                <p:nvPr/>
              </p:nvSpPr>
              <p:spPr>
                <a:xfrm>
                  <a:off x="585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45" name="直接连接符 125344"/>
                <p:cNvSpPr/>
                <p:nvPr/>
              </p:nvSpPr>
              <p:spPr>
                <a:xfrm>
                  <a:off x="585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46" name="直接连接符 125345"/>
                <p:cNvSpPr/>
                <p:nvPr/>
              </p:nvSpPr>
              <p:spPr>
                <a:xfrm>
                  <a:off x="585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47" name="矩形 125346"/>
                <p:cNvSpPr/>
                <p:nvPr/>
              </p:nvSpPr>
              <p:spPr>
                <a:xfrm>
                  <a:off x="596" y="363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48" name="直接连接符 125347"/>
                <p:cNvSpPr/>
                <p:nvPr/>
              </p:nvSpPr>
              <p:spPr>
                <a:xfrm>
                  <a:off x="596" y="363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49" name="矩形 125348"/>
                <p:cNvSpPr/>
                <p:nvPr/>
              </p:nvSpPr>
              <p:spPr>
                <a:xfrm>
                  <a:off x="821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50" name="直接连接符 125349"/>
                <p:cNvSpPr/>
                <p:nvPr/>
              </p:nvSpPr>
              <p:spPr>
                <a:xfrm>
                  <a:off x="821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51" name="直接连接符 125350"/>
                <p:cNvSpPr/>
                <p:nvPr/>
              </p:nvSpPr>
              <p:spPr>
                <a:xfrm>
                  <a:off x="821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52" name="矩形 125351"/>
                <p:cNvSpPr/>
                <p:nvPr/>
              </p:nvSpPr>
              <p:spPr>
                <a:xfrm>
                  <a:off x="832" y="363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53" name="直接连接符 125352"/>
                <p:cNvSpPr/>
                <p:nvPr/>
              </p:nvSpPr>
              <p:spPr>
                <a:xfrm>
                  <a:off x="832" y="363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54" name="矩形 125353"/>
                <p:cNvSpPr/>
                <p:nvPr/>
              </p:nvSpPr>
              <p:spPr>
                <a:xfrm>
                  <a:off x="1046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55" name="直接连接符 125354"/>
                <p:cNvSpPr/>
                <p:nvPr/>
              </p:nvSpPr>
              <p:spPr>
                <a:xfrm>
                  <a:off x="1046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56" name="直接连接符 125355"/>
                <p:cNvSpPr/>
                <p:nvPr/>
              </p:nvSpPr>
              <p:spPr>
                <a:xfrm>
                  <a:off x="1046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57" name="矩形 125356"/>
                <p:cNvSpPr/>
                <p:nvPr/>
              </p:nvSpPr>
              <p:spPr>
                <a:xfrm>
                  <a:off x="1057" y="363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58" name="直接连接符 125357"/>
                <p:cNvSpPr/>
                <p:nvPr/>
              </p:nvSpPr>
              <p:spPr>
                <a:xfrm>
                  <a:off x="1057" y="363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59" name="矩形 125358"/>
                <p:cNvSpPr/>
                <p:nvPr/>
              </p:nvSpPr>
              <p:spPr>
                <a:xfrm>
                  <a:off x="1271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60" name="直接连接符 125359"/>
                <p:cNvSpPr/>
                <p:nvPr/>
              </p:nvSpPr>
              <p:spPr>
                <a:xfrm>
                  <a:off x="1271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61" name="直接连接符 125360"/>
                <p:cNvSpPr/>
                <p:nvPr/>
              </p:nvSpPr>
              <p:spPr>
                <a:xfrm>
                  <a:off x="1271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62" name="矩形 125361"/>
                <p:cNvSpPr/>
                <p:nvPr/>
              </p:nvSpPr>
              <p:spPr>
                <a:xfrm>
                  <a:off x="1282" y="363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63" name="直接连接符 125362"/>
                <p:cNvSpPr/>
                <p:nvPr/>
              </p:nvSpPr>
              <p:spPr>
                <a:xfrm>
                  <a:off x="1282" y="363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64" name="矩形 125363"/>
                <p:cNvSpPr/>
                <p:nvPr/>
              </p:nvSpPr>
              <p:spPr>
                <a:xfrm>
                  <a:off x="1507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65" name="直接连接符 125364"/>
                <p:cNvSpPr/>
                <p:nvPr/>
              </p:nvSpPr>
              <p:spPr>
                <a:xfrm>
                  <a:off x="1507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66" name="直接连接符 125365"/>
                <p:cNvSpPr/>
                <p:nvPr/>
              </p:nvSpPr>
              <p:spPr>
                <a:xfrm>
                  <a:off x="1507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67" name="矩形 125366"/>
                <p:cNvSpPr/>
                <p:nvPr/>
              </p:nvSpPr>
              <p:spPr>
                <a:xfrm>
                  <a:off x="1518" y="363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68" name="直接连接符 125367"/>
                <p:cNvSpPr/>
                <p:nvPr/>
              </p:nvSpPr>
              <p:spPr>
                <a:xfrm>
                  <a:off x="1518" y="363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69" name="矩形 125368"/>
                <p:cNvSpPr/>
                <p:nvPr/>
              </p:nvSpPr>
              <p:spPr>
                <a:xfrm>
                  <a:off x="1732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125370" name="组合 125369"/>
              <p:cNvGrpSpPr/>
              <p:nvPr/>
            </p:nvGrpSpPr>
            <p:grpSpPr>
              <a:xfrm>
                <a:off x="124" y="3220"/>
                <a:ext cx="5253" cy="795"/>
                <a:chOff x="124" y="3220"/>
                <a:chExt cx="5253" cy="795"/>
              </a:xfrm>
            </p:grpSpPr>
            <p:sp>
              <p:nvSpPr>
                <p:cNvPr id="125371" name="直接连接符 125370"/>
                <p:cNvSpPr/>
                <p:nvPr/>
              </p:nvSpPr>
              <p:spPr>
                <a:xfrm>
                  <a:off x="1732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72" name="直接连接符 125371"/>
                <p:cNvSpPr/>
                <p:nvPr/>
              </p:nvSpPr>
              <p:spPr>
                <a:xfrm>
                  <a:off x="1732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73" name="矩形 125372"/>
                <p:cNvSpPr/>
                <p:nvPr/>
              </p:nvSpPr>
              <p:spPr>
                <a:xfrm>
                  <a:off x="1743" y="3631"/>
                  <a:ext cx="17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74" name="直接连接符 125373"/>
                <p:cNvSpPr/>
                <p:nvPr/>
              </p:nvSpPr>
              <p:spPr>
                <a:xfrm>
                  <a:off x="1743" y="3631"/>
                  <a:ext cx="17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75" name="矩形 125374"/>
                <p:cNvSpPr/>
                <p:nvPr/>
              </p:nvSpPr>
              <p:spPr>
                <a:xfrm>
                  <a:off x="1914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76" name="直接连接符 125375"/>
                <p:cNvSpPr/>
                <p:nvPr/>
              </p:nvSpPr>
              <p:spPr>
                <a:xfrm>
                  <a:off x="1914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77" name="直接连接符 125376"/>
                <p:cNvSpPr/>
                <p:nvPr/>
              </p:nvSpPr>
              <p:spPr>
                <a:xfrm>
                  <a:off x="1914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78" name="矩形 125377"/>
                <p:cNvSpPr/>
                <p:nvPr/>
              </p:nvSpPr>
              <p:spPr>
                <a:xfrm>
                  <a:off x="1925" y="363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79" name="直接连接符 125378"/>
                <p:cNvSpPr/>
                <p:nvPr/>
              </p:nvSpPr>
              <p:spPr>
                <a:xfrm>
                  <a:off x="1925" y="363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80" name="矩形 125379"/>
                <p:cNvSpPr/>
                <p:nvPr/>
              </p:nvSpPr>
              <p:spPr>
                <a:xfrm>
                  <a:off x="2150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81" name="直接连接符 125380"/>
                <p:cNvSpPr/>
                <p:nvPr/>
              </p:nvSpPr>
              <p:spPr>
                <a:xfrm>
                  <a:off x="2150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82" name="直接连接符 125381"/>
                <p:cNvSpPr/>
                <p:nvPr/>
              </p:nvSpPr>
              <p:spPr>
                <a:xfrm>
                  <a:off x="2150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83" name="矩形 125382"/>
                <p:cNvSpPr/>
                <p:nvPr/>
              </p:nvSpPr>
              <p:spPr>
                <a:xfrm>
                  <a:off x="2161" y="3631"/>
                  <a:ext cx="182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84" name="直接连接符 125383"/>
                <p:cNvSpPr/>
                <p:nvPr/>
              </p:nvSpPr>
              <p:spPr>
                <a:xfrm>
                  <a:off x="2161" y="3631"/>
                  <a:ext cx="182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85" name="矩形 125384"/>
                <p:cNvSpPr/>
                <p:nvPr/>
              </p:nvSpPr>
              <p:spPr>
                <a:xfrm>
                  <a:off x="2343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86" name="直接连接符 125385"/>
                <p:cNvSpPr/>
                <p:nvPr/>
              </p:nvSpPr>
              <p:spPr>
                <a:xfrm>
                  <a:off x="2343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87" name="直接连接符 125386"/>
                <p:cNvSpPr/>
                <p:nvPr/>
              </p:nvSpPr>
              <p:spPr>
                <a:xfrm>
                  <a:off x="2343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88" name="矩形 125387"/>
                <p:cNvSpPr/>
                <p:nvPr/>
              </p:nvSpPr>
              <p:spPr>
                <a:xfrm>
                  <a:off x="2354" y="3631"/>
                  <a:ext cx="193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89" name="直接连接符 125388"/>
                <p:cNvSpPr/>
                <p:nvPr/>
              </p:nvSpPr>
              <p:spPr>
                <a:xfrm>
                  <a:off x="2354" y="3631"/>
                  <a:ext cx="193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90" name="矩形 125389"/>
                <p:cNvSpPr/>
                <p:nvPr/>
              </p:nvSpPr>
              <p:spPr>
                <a:xfrm>
                  <a:off x="2547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91" name="直接连接符 125390"/>
                <p:cNvSpPr/>
                <p:nvPr/>
              </p:nvSpPr>
              <p:spPr>
                <a:xfrm>
                  <a:off x="2547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92" name="直接连接符 125391"/>
                <p:cNvSpPr/>
                <p:nvPr/>
              </p:nvSpPr>
              <p:spPr>
                <a:xfrm>
                  <a:off x="2547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93" name="矩形 125392"/>
                <p:cNvSpPr/>
                <p:nvPr/>
              </p:nvSpPr>
              <p:spPr>
                <a:xfrm>
                  <a:off x="2558" y="3631"/>
                  <a:ext cx="193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94" name="直接连接符 125393"/>
                <p:cNvSpPr/>
                <p:nvPr/>
              </p:nvSpPr>
              <p:spPr>
                <a:xfrm>
                  <a:off x="2558" y="3631"/>
                  <a:ext cx="193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95" name="矩形 125394"/>
                <p:cNvSpPr/>
                <p:nvPr/>
              </p:nvSpPr>
              <p:spPr>
                <a:xfrm>
                  <a:off x="2751" y="3631"/>
                  <a:ext cx="10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96" name="直接连接符 125395"/>
                <p:cNvSpPr/>
                <p:nvPr/>
              </p:nvSpPr>
              <p:spPr>
                <a:xfrm>
                  <a:off x="2751" y="3631"/>
                  <a:ext cx="10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97" name="直接连接符 125396"/>
                <p:cNvSpPr/>
                <p:nvPr/>
              </p:nvSpPr>
              <p:spPr>
                <a:xfrm>
                  <a:off x="2751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98" name="矩形 125397"/>
                <p:cNvSpPr/>
                <p:nvPr/>
              </p:nvSpPr>
              <p:spPr>
                <a:xfrm>
                  <a:off x="2761" y="3631"/>
                  <a:ext cx="16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99" name="直接连接符 125398"/>
                <p:cNvSpPr/>
                <p:nvPr/>
              </p:nvSpPr>
              <p:spPr>
                <a:xfrm>
                  <a:off x="2761" y="3631"/>
                  <a:ext cx="16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00" name="矩形 125399"/>
                <p:cNvSpPr/>
                <p:nvPr/>
              </p:nvSpPr>
              <p:spPr>
                <a:xfrm>
                  <a:off x="2922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01" name="直接连接符 125400"/>
                <p:cNvSpPr/>
                <p:nvPr/>
              </p:nvSpPr>
              <p:spPr>
                <a:xfrm>
                  <a:off x="2922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02" name="直接连接符 125401"/>
                <p:cNvSpPr/>
                <p:nvPr/>
              </p:nvSpPr>
              <p:spPr>
                <a:xfrm>
                  <a:off x="2922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03" name="矩形 125402"/>
                <p:cNvSpPr/>
                <p:nvPr/>
              </p:nvSpPr>
              <p:spPr>
                <a:xfrm>
                  <a:off x="2933" y="363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04" name="直接连接符 125403"/>
                <p:cNvSpPr/>
                <p:nvPr/>
              </p:nvSpPr>
              <p:spPr>
                <a:xfrm>
                  <a:off x="2933" y="363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05" name="矩形 125404"/>
                <p:cNvSpPr/>
                <p:nvPr/>
              </p:nvSpPr>
              <p:spPr>
                <a:xfrm>
                  <a:off x="3147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06" name="直接连接符 125405"/>
                <p:cNvSpPr/>
                <p:nvPr/>
              </p:nvSpPr>
              <p:spPr>
                <a:xfrm>
                  <a:off x="3147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07" name="直接连接符 125406"/>
                <p:cNvSpPr/>
                <p:nvPr/>
              </p:nvSpPr>
              <p:spPr>
                <a:xfrm>
                  <a:off x="3147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08" name="矩形 125407"/>
                <p:cNvSpPr/>
                <p:nvPr/>
              </p:nvSpPr>
              <p:spPr>
                <a:xfrm>
                  <a:off x="3158" y="363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09" name="直接连接符 125408"/>
                <p:cNvSpPr/>
                <p:nvPr/>
              </p:nvSpPr>
              <p:spPr>
                <a:xfrm>
                  <a:off x="3158" y="363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10" name="矩形 125409"/>
                <p:cNvSpPr/>
                <p:nvPr/>
              </p:nvSpPr>
              <p:spPr>
                <a:xfrm>
                  <a:off x="3383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11" name="直接连接符 125410"/>
                <p:cNvSpPr/>
                <p:nvPr/>
              </p:nvSpPr>
              <p:spPr>
                <a:xfrm>
                  <a:off x="3383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12" name="直接连接符 125411"/>
                <p:cNvSpPr/>
                <p:nvPr/>
              </p:nvSpPr>
              <p:spPr>
                <a:xfrm>
                  <a:off x="3383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13" name="矩形 125412"/>
                <p:cNvSpPr/>
                <p:nvPr/>
              </p:nvSpPr>
              <p:spPr>
                <a:xfrm>
                  <a:off x="3394" y="363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14" name="直接连接符 125413"/>
                <p:cNvSpPr/>
                <p:nvPr/>
              </p:nvSpPr>
              <p:spPr>
                <a:xfrm>
                  <a:off x="3394" y="363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15" name="矩形 125414"/>
                <p:cNvSpPr/>
                <p:nvPr/>
              </p:nvSpPr>
              <p:spPr>
                <a:xfrm>
                  <a:off x="3608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16" name="直接连接符 125415"/>
                <p:cNvSpPr/>
                <p:nvPr/>
              </p:nvSpPr>
              <p:spPr>
                <a:xfrm>
                  <a:off x="3608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17" name="直接连接符 125416"/>
                <p:cNvSpPr/>
                <p:nvPr/>
              </p:nvSpPr>
              <p:spPr>
                <a:xfrm>
                  <a:off x="3608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18" name="矩形 125417"/>
                <p:cNvSpPr/>
                <p:nvPr/>
              </p:nvSpPr>
              <p:spPr>
                <a:xfrm>
                  <a:off x="3619" y="363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19" name="直接连接符 125418"/>
                <p:cNvSpPr/>
                <p:nvPr/>
              </p:nvSpPr>
              <p:spPr>
                <a:xfrm>
                  <a:off x="3619" y="363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20" name="矩形 125419"/>
                <p:cNvSpPr/>
                <p:nvPr/>
              </p:nvSpPr>
              <p:spPr>
                <a:xfrm>
                  <a:off x="3833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21" name="直接连接符 125420"/>
                <p:cNvSpPr/>
                <p:nvPr/>
              </p:nvSpPr>
              <p:spPr>
                <a:xfrm>
                  <a:off x="3833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22" name="直接连接符 125421"/>
                <p:cNvSpPr/>
                <p:nvPr/>
              </p:nvSpPr>
              <p:spPr>
                <a:xfrm>
                  <a:off x="3833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23" name="矩形 125422"/>
                <p:cNvSpPr/>
                <p:nvPr/>
              </p:nvSpPr>
              <p:spPr>
                <a:xfrm>
                  <a:off x="3844" y="3631"/>
                  <a:ext cx="16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24" name="直接连接符 125423"/>
                <p:cNvSpPr/>
                <p:nvPr/>
              </p:nvSpPr>
              <p:spPr>
                <a:xfrm>
                  <a:off x="3844" y="3631"/>
                  <a:ext cx="16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25" name="矩形 125424"/>
                <p:cNvSpPr/>
                <p:nvPr/>
              </p:nvSpPr>
              <p:spPr>
                <a:xfrm>
                  <a:off x="4005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26" name="直接连接符 125425"/>
                <p:cNvSpPr/>
                <p:nvPr/>
              </p:nvSpPr>
              <p:spPr>
                <a:xfrm>
                  <a:off x="4005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27" name="直接连接符 125426"/>
                <p:cNvSpPr/>
                <p:nvPr/>
              </p:nvSpPr>
              <p:spPr>
                <a:xfrm>
                  <a:off x="4005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28" name="矩形 125427"/>
                <p:cNvSpPr/>
                <p:nvPr/>
              </p:nvSpPr>
              <p:spPr>
                <a:xfrm>
                  <a:off x="4016" y="363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29" name="直接连接符 125428"/>
                <p:cNvSpPr/>
                <p:nvPr/>
              </p:nvSpPr>
              <p:spPr>
                <a:xfrm>
                  <a:off x="4016" y="363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30" name="矩形 125429"/>
                <p:cNvSpPr/>
                <p:nvPr/>
              </p:nvSpPr>
              <p:spPr>
                <a:xfrm>
                  <a:off x="4230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31" name="直接连接符 125430"/>
                <p:cNvSpPr/>
                <p:nvPr/>
              </p:nvSpPr>
              <p:spPr>
                <a:xfrm>
                  <a:off x="4230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32" name="直接连接符 125431"/>
                <p:cNvSpPr/>
                <p:nvPr/>
              </p:nvSpPr>
              <p:spPr>
                <a:xfrm>
                  <a:off x="4230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33" name="矩形 125432"/>
                <p:cNvSpPr/>
                <p:nvPr/>
              </p:nvSpPr>
              <p:spPr>
                <a:xfrm>
                  <a:off x="4241" y="363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34" name="直接连接符 125433"/>
                <p:cNvSpPr/>
                <p:nvPr/>
              </p:nvSpPr>
              <p:spPr>
                <a:xfrm>
                  <a:off x="4241" y="363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35" name="矩形 125434"/>
                <p:cNvSpPr/>
                <p:nvPr/>
              </p:nvSpPr>
              <p:spPr>
                <a:xfrm>
                  <a:off x="4466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36" name="直接连接符 125435"/>
                <p:cNvSpPr/>
                <p:nvPr/>
              </p:nvSpPr>
              <p:spPr>
                <a:xfrm>
                  <a:off x="4466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37" name="直接连接符 125436"/>
                <p:cNvSpPr/>
                <p:nvPr/>
              </p:nvSpPr>
              <p:spPr>
                <a:xfrm>
                  <a:off x="4466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38" name="矩形 125437"/>
                <p:cNvSpPr/>
                <p:nvPr/>
              </p:nvSpPr>
              <p:spPr>
                <a:xfrm>
                  <a:off x="4477" y="363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39" name="直接连接符 125438"/>
                <p:cNvSpPr/>
                <p:nvPr/>
              </p:nvSpPr>
              <p:spPr>
                <a:xfrm>
                  <a:off x="4477" y="363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40" name="矩形 125439"/>
                <p:cNvSpPr/>
                <p:nvPr/>
              </p:nvSpPr>
              <p:spPr>
                <a:xfrm>
                  <a:off x="4691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41" name="直接连接符 125440"/>
                <p:cNvSpPr/>
                <p:nvPr/>
              </p:nvSpPr>
              <p:spPr>
                <a:xfrm>
                  <a:off x="4691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42" name="直接连接符 125441"/>
                <p:cNvSpPr/>
                <p:nvPr/>
              </p:nvSpPr>
              <p:spPr>
                <a:xfrm>
                  <a:off x="4691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43" name="矩形 125442"/>
                <p:cNvSpPr/>
                <p:nvPr/>
              </p:nvSpPr>
              <p:spPr>
                <a:xfrm>
                  <a:off x="4702" y="3631"/>
                  <a:ext cx="32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44" name="直接连接符 125443"/>
                <p:cNvSpPr/>
                <p:nvPr/>
              </p:nvSpPr>
              <p:spPr>
                <a:xfrm>
                  <a:off x="4702" y="3631"/>
                  <a:ext cx="32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45" name="矩形 125444"/>
                <p:cNvSpPr/>
                <p:nvPr/>
              </p:nvSpPr>
              <p:spPr>
                <a:xfrm>
                  <a:off x="5023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46" name="直接连接符 125445"/>
                <p:cNvSpPr/>
                <p:nvPr/>
              </p:nvSpPr>
              <p:spPr>
                <a:xfrm>
                  <a:off x="5023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47" name="直接连接符 125446"/>
                <p:cNvSpPr/>
                <p:nvPr/>
              </p:nvSpPr>
              <p:spPr>
                <a:xfrm>
                  <a:off x="5023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48" name="矩形 125447"/>
                <p:cNvSpPr/>
                <p:nvPr/>
              </p:nvSpPr>
              <p:spPr>
                <a:xfrm>
                  <a:off x="5034" y="3631"/>
                  <a:ext cx="150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49" name="直接连接符 125448"/>
                <p:cNvSpPr/>
                <p:nvPr/>
              </p:nvSpPr>
              <p:spPr>
                <a:xfrm>
                  <a:off x="5034" y="3631"/>
                  <a:ext cx="150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50" name="矩形 125449"/>
                <p:cNvSpPr/>
                <p:nvPr/>
              </p:nvSpPr>
              <p:spPr>
                <a:xfrm>
                  <a:off x="5184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51" name="直接连接符 125450"/>
                <p:cNvSpPr/>
                <p:nvPr/>
              </p:nvSpPr>
              <p:spPr>
                <a:xfrm>
                  <a:off x="5184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52" name="直接连接符 125451"/>
                <p:cNvSpPr/>
                <p:nvPr/>
              </p:nvSpPr>
              <p:spPr>
                <a:xfrm>
                  <a:off x="5184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53" name="矩形 125452"/>
                <p:cNvSpPr/>
                <p:nvPr/>
              </p:nvSpPr>
              <p:spPr>
                <a:xfrm>
                  <a:off x="5195" y="3631"/>
                  <a:ext cx="17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54" name="直接连接符 125453"/>
                <p:cNvSpPr/>
                <p:nvPr/>
              </p:nvSpPr>
              <p:spPr>
                <a:xfrm>
                  <a:off x="5195" y="3631"/>
                  <a:ext cx="17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55" name="矩形 125454"/>
                <p:cNvSpPr/>
                <p:nvPr/>
              </p:nvSpPr>
              <p:spPr>
                <a:xfrm>
                  <a:off x="5366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56" name="直接连接符 125455"/>
                <p:cNvSpPr/>
                <p:nvPr/>
              </p:nvSpPr>
              <p:spPr>
                <a:xfrm>
                  <a:off x="5366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57" name="直接连接符 125456"/>
                <p:cNvSpPr/>
                <p:nvPr/>
              </p:nvSpPr>
              <p:spPr>
                <a:xfrm>
                  <a:off x="5366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58" name="矩形 125457"/>
                <p:cNvSpPr/>
                <p:nvPr/>
              </p:nvSpPr>
              <p:spPr>
                <a:xfrm>
                  <a:off x="371" y="3643"/>
                  <a:ext cx="10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59" name="直接连接符 125458"/>
                <p:cNvSpPr/>
                <p:nvPr/>
              </p:nvSpPr>
              <p:spPr>
                <a:xfrm>
                  <a:off x="371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60" name="矩形 125459"/>
                <p:cNvSpPr/>
                <p:nvPr/>
              </p:nvSpPr>
              <p:spPr>
                <a:xfrm>
                  <a:off x="585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61" name="直接连接符 125460"/>
                <p:cNvSpPr/>
                <p:nvPr/>
              </p:nvSpPr>
              <p:spPr>
                <a:xfrm>
                  <a:off x="585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62" name="矩形 125461"/>
                <p:cNvSpPr/>
                <p:nvPr/>
              </p:nvSpPr>
              <p:spPr>
                <a:xfrm>
                  <a:off x="821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63" name="直接连接符 125462"/>
                <p:cNvSpPr/>
                <p:nvPr/>
              </p:nvSpPr>
              <p:spPr>
                <a:xfrm>
                  <a:off x="821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64" name="矩形 125463"/>
                <p:cNvSpPr/>
                <p:nvPr/>
              </p:nvSpPr>
              <p:spPr>
                <a:xfrm>
                  <a:off x="1046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65" name="直接连接符 125464"/>
                <p:cNvSpPr/>
                <p:nvPr/>
              </p:nvSpPr>
              <p:spPr>
                <a:xfrm>
                  <a:off x="1046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66" name="矩形 125465"/>
                <p:cNvSpPr/>
                <p:nvPr/>
              </p:nvSpPr>
              <p:spPr>
                <a:xfrm>
                  <a:off x="1271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67" name="直接连接符 125466"/>
                <p:cNvSpPr/>
                <p:nvPr/>
              </p:nvSpPr>
              <p:spPr>
                <a:xfrm>
                  <a:off x="1271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68" name="矩形 125467"/>
                <p:cNvSpPr/>
                <p:nvPr/>
              </p:nvSpPr>
              <p:spPr>
                <a:xfrm>
                  <a:off x="1507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69" name="直接连接符 125468"/>
                <p:cNvSpPr/>
                <p:nvPr/>
              </p:nvSpPr>
              <p:spPr>
                <a:xfrm>
                  <a:off x="1507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70" name="矩形 125469"/>
                <p:cNvSpPr/>
                <p:nvPr/>
              </p:nvSpPr>
              <p:spPr>
                <a:xfrm>
                  <a:off x="1732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71" name="直接连接符 125470"/>
                <p:cNvSpPr/>
                <p:nvPr/>
              </p:nvSpPr>
              <p:spPr>
                <a:xfrm>
                  <a:off x="1732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72" name="矩形 125471"/>
                <p:cNvSpPr/>
                <p:nvPr/>
              </p:nvSpPr>
              <p:spPr>
                <a:xfrm>
                  <a:off x="1914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73" name="直接连接符 125472"/>
                <p:cNvSpPr/>
                <p:nvPr/>
              </p:nvSpPr>
              <p:spPr>
                <a:xfrm>
                  <a:off x="1914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74" name="矩形 125473"/>
                <p:cNvSpPr/>
                <p:nvPr/>
              </p:nvSpPr>
              <p:spPr>
                <a:xfrm>
                  <a:off x="2150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75" name="直接连接符 125474"/>
                <p:cNvSpPr/>
                <p:nvPr/>
              </p:nvSpPr>
              <p:spPr>
                <a:xfrm>
                  <a:off x="2150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76" name="矩形 125475"/>
                <p:cNvSpPr/>
                <p:nvPr/>
              </p:nvSpPr>
              <p:spPr>
                <a:xfrm>
                  <a:off x="2343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77" name="直接连接符 125476"/>
                <p:cNvSpPr/>
                <p:nvPr/>
              </p:nvSpPr>
              <p:spPr>
                <a:xfrm>
                  <a:off x="2343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78" name="矩形 125477"/>
                <p:cNvSpPr/>
                <p:nvPr/>
              </p:nvSpPr>
              <p:spPr>
                <a:xfrm>
                  <a:off x="2547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79" name="直接连接符 125478"/>
                <p:cNvSpPr/>
                <p:nvPr/>
              </p:nvSpPr>
              <p:spPr>
                <a:xfrm>
                  <a:off x="2547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80" name="矩形 125479"/>
                <p:cNvSpPr/>
                <p:nvPr/>
              </p:nvSpPr>
              <p:spPr>
                <a:xfrm>
                  <a:off x="2751" y="3643"/>
                  <a:ext cx="10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81" name="直接连接符 125480"/>
                <p:cNvSpPr/>
                <p:nvPr/>
              </p:nvSpPr>
              <p:spPr>
                <a:xfrm>
                  <a:off x="2751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82" name="矩形 125481"/>
                <p:cNvSpPr/>
                <p:nvPr/>
              </p:nvSpPr>
              <p:spPr>
                <a:xfrm>
                  <a:off x="2922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83" name="直接连接符 125482"/>
                <p:cNvSpPr/>
                <p:nvPr/>
              </p:nvSpPr>
              <p:spPr>
                <a:xfrm>
                  <a:off x="2922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84" name="矩形 125483"/>
                <p:cNvSpPr/>
                <p:nvPr/>
              </p:nvSpPr>
              <p:spPr>
                <a:xfrm>
                  <a:off x="3147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85" name="直接连接符 125484"/>
                <p:cNvSpPr/>
                <p:nvPr/>
              </p:nvSpPr>
              <p:spPr>
                <a:xfrm>
                  <a:off x="3147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86" name="矩形 125485"/>
                <p:cNvSpPr/>
                <p:nvPr/>
              </p:nvSpPr>
              <p:spPr>
                <a:xfrm>
                  <a:off x="3383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87" name="直接连接符 125486"/>
                <p:cNvSpPr/>
                <p:nvPr/>
              </p:nvSpPr>
              <p:spPr>
                <a:xfrm>
                  <a:off x="3383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88" name="矩形 125487"/>
                <p:cNvSpPr/>
                <p:nvPr/>
              </p:nvSpPr>
              <p:spPr>
                <a:xfrm>
                  <a:off x="3608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89" name="直接连接符 125488"/>
                <p:cNvSpPr/>
                <p:nvPr/>
              </p:nvSpPr>
              <p:spPr>
                <a:xfrm>
                  <a:off x="3608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90" name="矩形 125489"/>
                <p:cNvSpPr/>
                <p:nvPr/>
              </p:nvSpPr>
              <p:spPr>
                <a:xfrm>
                  <a:off x="3833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91" name="直接连接符 125490"/>
                <p:cNvSpPr/>
                <p:nvPr/>
              </p:nvSpPr>
              <p:spPr>
                <a:xfrm>
                  <a:off x="3833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92" name="矩形 125491"/>
                <p:cNvSpPr/>
                <p:nvPr/>
              </p:nvSpPr>
              <p:spPr>
                <a:xfrm>
                  <a:off x="4005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93" name="直接连接符 125492"/>
                <p:cNvSpPr/>
                <p:nvPr/>
              </p:nvSpPr>
              <p:spPr>
                <a:xfrm>
                  <a:off x="4005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94" name="矩形 125493"/>
                <p:cNvSpPr/>
                <p:nvPr/>
              </p:nvSpPr>
              <p:spPr>
                <a:xfrm>
                  <a:off x="4230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95" name="直接连接符 125494"/>
                <p:cNvSpPr/>
                <p:nvPr/>
              </p:nvSpPr>
              <p:spPr>
                <a:xfrm>
                  <a:off x="4230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96" name="矩形 125495"/>
                <p:cNvSpPr/>
                <p:nvPr/>
              </p:nvSpPr>
              <p:spPr>
                <a:xfrm>
                  <a:off x="4466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97" name="直接连接符 125496"/>
                <p:cNvSpPr/>
                <p:nvPr/>
              </p:nvSpPr>
              <p:spPr>
                <a:xfrm>
                  <a:off x="4466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98" name="矩形 125497"/>
                <p:cNvSpPr/>
                <p:nvPr/>
              </p:nvSpPr>
              <p:spPr>
                <a:xfrm>
                  <a:off x="4691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99" name="直接连接符 125498"/>
                <p:cNvSpPr/>
                <p:nvPr/>
              </p:nvSpPr>
              <p:spPr>
                <a:xfrm>
                  <a:off x="4691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00" name="矩形 125499"/>
                <p:cNvSpPr/>
                <p:nvPr/>
              </p:nvSpPr>
              <p:spPr>
                <a:xfrm>
                  <a:off x="5023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01" name="直接连接符 125500"/>
                <p:cNvSpPr/>
                <p:nvPr/>
              </p:nvSpPr>
              <p:spPr>
                <a:xfrm>
                  <a:off x="5023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02" name="矩形 125501"/>
                <p:cNvSpPr/>
                <p:nvPr/>
              </p:nvSpPr>
              <p:spPr>
                <a:xfrm>
                  <a:off x="5184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03" name="直接连接符 125502"/>
                <p:cNvSpPr/>
                <p:nvPr/>
              </p:nvSpPr>
              <p:spPr>
                <a:xfrm>
                  <a:off x="5184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04" name="矩形 125503"/>
                <p:cNvSpPr/>
                <p:nvPr/>
              </p:nvSpPr>
              <p:spPr>
                <a:xfrm>
                  <a:off x="5366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05" name="直接连接符 125504"/>
                <p:cNvSpPr/>
                <p:nvPr/>
              </p:nvSpPr>
              <p:spPr>
                <a:xfrm>
                  <a:off x="5366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06" name="矩形 125505"/>
                <p:cNvSpPr/>
                <p:nvPr/>
              </p:nvSpPr>
              <p:spPr>
                <a:xfrm>
                  <a:off x="124" y="3220"/>
                  <a:ext cx="168" cy="1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 dirty="0">
                      <a:solidFill>
                        <a:srgbClr val="000000"/>
                      </a:solidFill>
                      <a:latin typeface="宋体" pitchFamily="2" charset="-122"/>
                    </a:rPr>
                    <a:t> </a:t>
                  </a:r>
                  <a:r>
                    <a:rPr lang="en-US" altLang="zh-CN" sz="2100" b="0">
                      <a:solidFill>
                        <a:srgbClr val="000000"/>
                      </a:solidFill>
                      <a:latin typeface="宋体" pitchFamily="2" charset="-122"/>
                    </a:rPr>
                    <a:t>4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507" name="矩形 125506"/>
                <p:cNvSpPr/>
                <p:nvPr/>
              </p:nvSpPr>
              <p:spPr>
                <a:xfrm>
                  <a:off x="124" y="3437"/>
                  <a:ext cx="168" cy="1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 dirty="0">
                      <a:solidFill>
                        <a:srgbClr val="000000"/>
                      </a:solidFill>
                      <a:latin typeface="宋体" pitchFamily="2" charset="-122"/>
                    </a:rPr>
                    <a:t> </a:t>
                  </a:r>
                  <a:r>
                    <a:rPr lang="en-US" altLang="zh-CN" sz="2100" b="0">
                      <a:solidFill>
                        <a:srgbClr val="000000"/>
                      </a:solidFill>
                      <a:latin typeface="宋体" pitchFamily="2" charset="-122"/>
                    </a:rPr>
                    <a:t>3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508" name="矩形 125507"/>
                <p:cNvSpPr/>
                <p:nvPr/>
              </p:nvSpPr>
              <p:spPr>
                <a:xfrm>
                  <a:off x="124" y="3655"/>
                  <a:ext cx="168" cy="1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 dirty="0">
                      <a:solidFill>
                        <a:srgbClr val="000000"/>
                      </a:solidFill>
                      <a:latin typeface="宋体" pitchFamily="2" charset="-122"/>
                    </a:rPr>
                    <a:t> </a:t>
                  </a:r>
                  <a:r>
                    <a:rPr lang="en-US" altLang="zh-CN" sz="2100" b="0">
                      <a:solidFill>
                        <a:srgbClr val="000000"/>
                      </a:solidFill>
                      <a:latin typeface="宋体" pitchFamily="2" charset="-122"/>
                    </a:rPr>
                    <a:t>2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509" name="矩形 125508"/>
                <p:cNvSpPr/>
                <p:nvPr/>
              </p:nvSpPr>
              <p:spPr>
                <a:xfrm>
                  <a:off x="124" y="3873"/>
                  <a:ext cx="168" cy="1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 dirty="0">
                      <a:solidFill>
                        <a:srgbClr val="000000"/>
                      </a:solidFill>
                      <a:latin typeface="宋体" pitchFamily="2" charset="-122"/>
                    </a:rPr>
                    <a:t> </a:t>
                  </a:r>
                  <a:r>
                    <a:rPr lang="en-US" altLang="zh-CN" sz="2100" b="0">
                      <a:solidFill>
                        <a:srgbClr val="000000"/>
                      </a:solidFill>
                      <a:latin typeface="宋体" pitchFamily="2" charset="-122"/>
                    </a:rPr>
                    <a:t>1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510" name="矩形 125509"/>
                <p:cNvSpPr/>
                <p:nvPr/>
              </p:nvSpPr>
              <p:spPr>
                <a:xfrm>
                  <a:off x="446" y="3897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itchFamily="2" charset="-122"/>
                    </a:rPr>
                    <a:t>①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511" name="矩形 125510"/>
                <p:cNvSpPr/>
                <p:nvPr/>
              </p:nvSpPr>
              <p:spPr>
                <a:xfrm>
                  <a:off x="660" y="3897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itchFamily="2" charset="-122"/>
                    </a:rPr>
                    <a:t>②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512" name="矩形 125511"/>
                <p:cNvSpPr/>
                <p:nvPr/>
              </p:nvSpPr>
              <p:spPr>
                <a:xfrm>
                  <a:off x="885" y="3897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itchFamily="2" charset="-122"/>
                    </a:rPr>
                    <a:t>③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513" name="矩形 125512"/>
                <p:cNvSpPr/>
                <p:nvPr/>
              </p:nvSpPr>
              <p:spPr>
                <a:xfrm>
                  <a:off x="1110" y="3897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itchFamily="2" charset="-122"/>
                    </a:rPr>
                    <a:t>④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514" name="矩形 125513"/>
                <p:cNvSpPr/>
                <p:nvPr/>
              </p:nvSpPr>
              <p:spPr>
                <a:xfrm>
                  <a:off x="2172" y="3897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itchFamily="2" charset="-122"/>
                    </a:rPr>
                    <a:t>⑤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515" name="矩形 125514"/>
                <p:cNvSpPr/>
                <p:nvPr/>
              </p:nvSpPr>
              <p:spPr>
                <a:xfrm>
                  <a:off x="3233" y="3897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itchFamily="2" charset="-122"/>
                    </a:rPr>
                    <a:t>⑥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516" name="矩形 125515"/>
                <p:cNvSpPr/>
                <p:nvPr/>
              </p:nvSpPr>
              <p:spPr>
                <a:xfrm>
                  <a:off x="4262" y="3897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itchFamily="2" charset="-122"/>
                    </a:rPr>
                    <a:t>⑦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517" name="矩形 125516"/>
                <p:cNvSpPr/>
                <p:nvPr/>
              </p:nvSpPr>
              <p:spPr>
                <a:xfrm>
                  <a:off x="371" y="3861"/>
                  <a:ext cx="10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18" name="直接连接符 125517"/>
                <p:cNvSpPr/>
                <p:nvPr/>
              </p:nvSpPr>
              <p:spPr>
                <a:xfrm>
                  <a:off x="371" y="3861"/>
                  <a:ext cx="10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19" name="直接连接符 125518"/>
                <p:cNvSpPr/>
                <p:nvPr/>
              </p:nvSpPr>
              <p:spPr>
                <a:xfrm>
                  <a:off x="371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20" name="矩形 125519"/>
                <p:cNvSpPr/>
                <p:nvPr/>
              </p:nvSpPr>
              <p:spPr>
                <a:xfrm>
                  <a:off x="381" y="3861"/>
                  <a:ext cx="20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21" name="直接连接符 125520"/>
                <p:cNvSpPr/>
                <p:nvPr/>
              </p:nvSpPr>
              <p:spPr>
                <a:xfrm>
                  <a:off x="381" y="3861"/>
                  <a:ext cx="20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22" name="矩形 125521"/>
                <p:cNvSpPr/>
                <p:nvPr/>
              </p:nvSpPr>
              <p:spPr>
                <a:xfrm>
                  <a:off x="585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23" name="直接连接符 125522"/>
                <p:cNvSpPr/>
                <p:nvPr/>
              </p:nvSpPr>
              <p:spPr>
                <a:xfrm>
                  <a:off x="585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24" name="直接连接符 125523"/>
                <p:cNvSpPr/>
                <p:nvPr/>
              </p:nvSpPr>
              <p:spPr>
                <a:xfrm>
                  <a:off x="585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25" name="矩形 125524"/>
                <p:cNvSpPr/>
                <p:nvPr/>
              </p:nvSpPr>
              <p:spPr>
                <a:xfrm>
                  <a:off x="596" y="386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26" name="直接连接符 125525"/>
                <p:cNvSpPr/>
                <p:nvPr/>
              </p:nvSpPr>
              <p:spPr>
                <a:xfrm>
                  <a:off x="596" y="386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27" name="矩形 125526"/>
                <p:cNvSpPr/>
                <p:nvPr/>
              </p:nvSpPr>
              <p:spPr>
                <a:xfrm>
                  <a:off x="821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28" name="直接连接符 125527"/>
                <p:cNvSpPr/>
                <p:nvPr/>
              </p:nvSpPr>
              <p:spPr>
                <a:xfrm>
                  <a:off x="821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29" name="直接连接符 125528"/>
                <p:cNvSpPr/>
                <p:nvPr/>
              </p:nvSpPr>
              <p:spPr>
                <a:xfrm>
                  <a:off x="821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30" name="矩形 125529"/>
                <p:cNvSpPr/>
                <p:nvPr/>
              </p:nvSpPr>
              <p:spPr>
                <a:xfrm>
                  <a:off x="832" y="386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31" name="直接连接符 125530"/>
                <p:cNvSpPr/>
                <p:nvPr/>
              </p:nvSpPr>
              <p:spPr>
                <a:xfrm>
                  <a:off x="832" y="386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32" name="矩形 125531"/>
                <p:cNvSpPr/>
                <p:nvPr/>
              </p:nvSpPr>
              <p:spPr>
                <a:xfrm>
                  <a:off x="1046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33" name="直接连接符 125532"/>
                <p:cNvSpPr/>
                <p:nvPr/>
              </p:nvSpPr>
              <p:spPr>
                <a:xfrm>
                  <a:off x="1046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34" name="直接连接符 125533"/>
                <p:cNvSpPr/>
                <p:nvPr/>
              </p:nvSpPr>
              <p:spPr>
                <a:xfrm>
                  <a:off x="1046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35" name="矩形 125534"/>
                <p:cNvSpPr/>
                <p:nvPr/>
              </p:nvSpPr>
              <p:spPr>
                <a:xfrm>
                  <a:off x="1057" y="386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36" name="直接连接符 125535"/>
                <p:cNvSpPr/>
                <p:nvPr/>
              </p:nvSpPr>
              <p:spPr>
                <a:xfrm>
                  <a:off x="1057" y="386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37" name="矩形 125536"/>
                <p:cNvSpPr/>
                <p:nvPr/>
              </p:nvSpPr>
              <p:spPr>
                <a:xfrm>
                  <a:off x="1271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38" name="直接连接符 125537"/>
                <p:cNvSpPr/>
                <p:nvPr/>
              </p:nvSpPr>
              <p:spPr>
                <a:xfrm>
                  <a:off x="1271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39" name="直接连接符 125538"/>
                <p:cNvSpPr/>
                <p:nvPr/>
              </p:nvSpPr>
              <p:spPr>
                <a:xfrm>
                  <a:off x="1271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40" name="矩形 125539"/>
                <p:cNvSpPr/>
                <p:nvPr/>
              </p:nvSpPr>
              <p:spPr>
                <a:xfrm>
                  <a:off x="1282" y="386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41" name="直接连接符 125540"/>
                <p:cNvSpPr/>
                <p:nvPr/>
              </p:nvSpPr>
              <p:spPr>
                <a:xfrm>
                  <a:off x="1282" y="386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42" name="矩形 125541"/>
                <p:cNvSpPr/>
                <p:nvPr/>
              </p:nvSpPr>
              <p:spPr>
                <a:xfrm>
                  <a:off x="1507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43" name="直接连接符 125542"/>
                <p:cNvSpPr/>
                <p:nvPr/>
              </p:nvSpPr>
              <p:spPr>
                <a:xfrm>
                  <a:off x="1507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44" name="直接连接符 125543"/>
                <p:cNvSpPr/>
                <p:nvPr/>
              </p:nvSpPr>
              <p:spPr>
                <a:xfrm>
                  <a:off x="1507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45" name="矩形 125544"/>
                <p:cNvSpPr/>
                <p:nvPr/>
              </p:nvSpPr>
              <p:spPr>
                <a:xfrm>
                  <a:off x="1518" y="386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46" name="直接连接符 125545"/>
                <p:cNvSpPr/>
                <p:nvPr/>
              </p:nvSpPr>
              <p:spPr>
                <a:xfrm>
                  <a:off x="1518" y="386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47" name="矩形 125546"/>
                <p:cNvSpPr/>
                <p:nvPr/>
              </p:nvSpPr>
              <p:spPr>
                <a:xfrm>
                  <a:off x="1732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48" name="直接连接符 125547"/>
                <p:cNvSpPr/>
                <p:nvPr/>
              </p:nvSpPr>
              <p:spPr>
                <a:xfrm>
                  <a:off x="1732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49" name="直接连接符 125548"/>
                <p:cNvSpPr/>
                <p:nvPr/>
              </p:nvSpPr>
              <p:spPr>
                <a:xfrm>
                  <a:off x="1732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50" name="矩形 125549"/>
                <p:cNvSpPr/>
                <p:nvPr/>
              </p:nvSpPr>
              <p:spPr>
                <a:xfrm>
                  <a:off x="1743" y="3861"/>
                  <a:ext cx="17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51" name="直接连接符 125550"/>
                <p:cNvSpPr/>
                <p:nvPr/>
              </p:nvSpPr>
              <p:spPr>
                <a:xfrm>
                  <a:off x="1743" y="3861"/>
                  <a:ext cx="17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52" name="矩形 125551"/>
                <p:cNvSpPr/>
                <p:nvPr/>
              </p:nvSpPr>
              <p:spPr>
                <a:xfrm>
                  <a:off x="1914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53" name="直接连接符 125552"/>
                <p:cNvSpPr/>
                <p:nvPr/>
              </p:nvSpPr>
              <p:spPr>
                <a:xfrm>
                  <a:off x="1914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54" name="直接连接符 125553"/>
                <p:cNvSpPr/>
                <p:nvPr/>
              </p:nvSpPr>
              <p:spPr>
                <a:xfrm>
                  <a:off x="1914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55" name="矩形 125554"/>
                <p:cNvSpPr/>
                <p:nvPr/>
              </p:nvSpPr>
              <p:spPr>
                <a:xfrm>
                  <a:off x="1925" y="386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56" name="直接连接符 125555"/>
                <p:cNvSpPr/>
                <p:nvPr/>
              </p:nvSpPr>
              <p:spPr>
                <a:xfrm>
                  <a:off x="1925" y="386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57" name="矩形 125556"/>
                <p:cNvSpPr/>
                <p:nvPr/>
              </p:nvSpPr>
              <p:spPr>
                <a:xfrm>
                  <a:off x="2150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58" name="直接连接符 125557"/>
                <p:cNvSpPr/>
                <p:nvPr/>
              </p:nvSpPr>
              <p:spPr>
                <a:xfrm>
                  <a:off x="2150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59" name="直接连接符 125558"/>
                <p:cNvSpPr/>
                <p:nvPr/>
              </p:nvSpPr>
              <p:spPr>
                <a:xfrm>
                  <a:off x="2150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60" name="矩形 125559"/>
                <p:cNvSpPr/>
                <p:nvPr/>
              </p:nvSpPr>
              <p:spPr>
                <a:xfrm>
                  <a:off x="2161" y="3861"/>
                  <a:ext cx="182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61" name="直接连接符 125560"/>
                <p:cNvSpPr/>
                <p:nvPr/>
              </p:nvSpPr>
              <p:spPr>
                <a:xfrm>
                  <a:off x="2161" y="3861"/>
                  <a:ext cx="182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62" name="矩形 125561"/>
                <p:cNvSpPr/>
                <p:nvPr/>
              </p:nvSpPr>
              <p:spPr>
                <a:xfrm>
                  <a:off x="2343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63" name="直接连接符 125562"/>
                <p:cNvSpPr/>
                <p:nvPr/>
              </p:nvSpPr>
              <p:spPr>
                <a:xfrm>
                  <a:off x="2343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64" name="直接连接符 125563"/>
                <p:cNvSpPr/>
                <p:nvPr/>
              </p:nvSpPr>
              <p:spPr>
                <a:xfrm>
                  <a:off x="2343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65" name="矩形 125564"/>
                <p:cNvSpPr/>
                <p:nvPr/>
              </p:nvSpPr>
              <p:spPr>
                <a:xfrm>
                  <a:off x="2354" y="3861"/>
                  <a:ext cx="193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66" name="直接连接符 125565"/>
                <p:cNvSpPr/>
                <p:nvPr/>
              </p:nvSpPr>
              <p:spPr>
                <a:xfrm>
                  <a:off x="2354" y="3861"/>
                  <a:ext cx="193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67" name="矩形 125566"/>
                <p:cNvSpPr/>
                <p:nvPr/>
              </p:nvSpPr>
              <p:spPr>
                <a:xfrm>
                  <a:off x="2547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68" name="直接连接符 125567"/>
                <p:cNvSpPr/>
                <p:nvPr/>
              </p:nvSpPr>
              <p:spPr>
                <a:xfrm>
                  <a:off x="2547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69" name="直接连接符 125568"/>
                <p:cNvSpPr/>
                <p:nvPr/>
              </p:nvSpPr>
              <p:spPr>
                <a:xfrm>
                  <a:off x="2547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70" name="矩形 125569"/>
                <p:cNvSpPr/>
                <p:nvPr/>
              </p:nvSpPr>
              <p:spPr>
                <a:xfrm>
                  <a:off x="2558" y="3861"/>
                  <a:ext cx="193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125571" name="组合 125570"/>
              <p:cNvGrpSpPr/>
              <p:nvPr/>
            </p:nvGrpSpPr>
            <p:grpSpPr>
              <a:xfrm>
                <a:off x="371" y="3861"/>
                <a:ext cx="5006" cy="241"/>
                <a:chOff x="371" y="3861"/>
                <a:chExt cx="5006" cy="241"/>
              </a:xfrm>
            </p:grpSpPr>
            <p:sp>
              <p:nvSpPr>
                <p:cNvPr id="125572" name="直接连接符 125571"/>
                <p:cNvSpPr/>
                <p:nvPr/>
              </p:nvSpPr>
              <p:spPr>
                <a:xfrm>
                  <a:off x="2558" y="3861"/>
                  <a:ext cx="193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73" name="矩形 125572"/>
                <p:cNvSpPr/>
                <p:nvPr/>
              </p:nvSpPr>
              <p:spPr>
                <a:xfrm>
                  <a:off x="2751" y="3861"/>
                  <a:ext cx="10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74" name="直接连接符 125573"/>
                <p:cNvSpPr/>
                <p:nvPr/>
              </p:nvSpPr>
              <p:spPr>
                <a:xfrm>
                  <a:off x="2751" y="3861"/>
                  <a:ext cx="10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75" name="直接连接符 125574"/>
                <p:cNvSpPr/>
                <p:nvPr/>
              </p:nvSpPr>
              <p:spPr>
                <a:xfrm>
                  <a:off x="2751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76" name="矩形 125575"/>
                <p:cNvSpPr/>
                <p:nvPr/>
              </p:nvSpPr>
              <p:spPr>
                <a:xfrm>
                  <a:off x="2761" y="3861"/>
                  <a:ext cx="16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77" name="直接连接符 125576"/>
                <p:cNvSpPr/>
                <p:nvPr/>
              </p:nvSpPr>
              <p:spPr>
                <a:xfrm>
                  <a:off x="2761" y="3861"/>
                  <a:ext cx="16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78" name="矩形 125577"/>
                <p:cNvSpPr/>
                <p:nvPr/>
              </p:nvSpPr>
              <p:spPr>
                <a:xfrm>
                  <a:off x="2922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79" name="直接连接符 125578"/>
                <p:cNvSpPr/>
                <p:nvPr/>
              </p:nvSpPr>
              <p:spPr>
                <a:xfrm>
                  <a:off x="2922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80" name="直接连接符 125579"/>
                <p:cNvSpPr/>
                <p:nvPr/>
              </p:nvSpPr>
              <p:spPr>
                <a:xfrm>
                  <a:off x="2922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81" name="矩形 125580"/>
                <p:cNvSpPr/>
                <p:nvPr/>
              </p:nvSpPr>
              <p:spPr>
                <a:xfrm>
                  <a:off x="2933" y="386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82" name="直接连接符 125581"/>
                <p:cNvSpPr/>
                <p:nvPr/>
              </p:nvSpPr>
              <p:spPr>
                <a:xfrm>
                  <a:off x="2933" y="386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83" name="矩形 125582"/>
                <p:cNvSpPr/>
                <p:nvPr/>
              </p:nvSpPr>
              <p:spPr>
                <a:xfrm>
                  <a:off x="3147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84" name="直接连接符 125583"/>
                <p:cNvSpPr/>
                <p:nvPr/>
              </p:nvSpPr>
              <p:spPr>
                <a:xfrm>
                  <a:off x="3147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85" name="直接连接符 125584"/>
                <p:cNvSpPr/>
                <p:nvPr/>
              </p:nvSpPr>
              <p:spPr>
                <a:xfrm>
                  <a:off x="3147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86" name="矩形 125585"/>
                <p:cNvSpPr/>
                <p:nvPr/>
              </p:nvSpPr>
              <p:spPr>
                <a:xfrm>
                  <a:off x="3158" y="386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87" name="直接连接符 125586"/>
                <p:cNvSpPr/>
                <p:nvPr/>
              </p:nvSpPr>
              <p:spPr>
                <a:xfrm>
                  <a:off x="3158" y="386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88" name="矩形 125587"/>
                <p:cNvSpPr/>
                <p:nvPr/>
              </p:nvSpPr>
              <p:spPr>
                <a:xfrm>
                  <a:off x="3383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89" name="直接连接符 125588"/>
                <p:cNvSpPr/>
                <p:nvPr/>
              </p:nvSpPr>
              <p:spPr>
                <a:xfrm>
                  <a:off x="3383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90" name="直接连接符 125589"/>
                <p:cNvSpPr/>
                <p:nvPr/>
              </p:nvSpPr>
              <p:spPr>
                <a:xfrm>
                  <a:off x="3383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91" name="矩形 125590"/>
                <p:cNvSpPr/>
                <p:nvPr/>
              </p:nvSpPr>
              <p:spPr>
                <a:xfrm>
                  <a:off x="3394" y="386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92" name="直接连接符 125591"/>
                <p:cNvSpPr/>
                <p:nvPr/>
              </p:nvSpPr>
              <p:spPr>
                <a:xfrm>
                  <a:off x="3394" y="386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93" name="矩形 125592"/>
                <p:cNvSpPr/>
                <p:nvPr/>
              </p:nvSpPr>
              <p:spPr>
                <a:xfrm>
                  <a:off x="3608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94" name="直接连接符 125593"/>
                <p:cNvSpPr/>
                <p:nvPr/>
              </p:nvSpPr>
              <p:spPr>
                <a:xfrm>
                  <a:off x="3608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95" name="直接连接符 125594"/>
                <p:cNvSpPr/>
                <p:nvPr/>
              </p:nvSpPr>
              <p:spPr>
                <a:xfrm>
                  <a:off x="3608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96" name="矩形 125595"/>
                <p:cNvSpPr/>
                <p:nvPr/>
              </p:nvSpPr>
              <p:spPr>
                <a:xfrm>
                  <a:off x="3619" y="386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97" name="直接连接符 125596"/>
                <p:cNvSpPr/>
                <p:nvPr/>
              </p:nvSpPr>
              <p:spPr>
                <a:xfrm>
                  <a:off x="3619" y="386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98" name="矩形 125597"/>
                <p:cNvSpPr/>
                <p:nvPr/>
              </p:nvSpPr>
              <p:spPr>
                <a:xfrm>
                  <a:off x="3833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99" name="直接连接符 125598"/>
                <p:cNvSpPr/>
                <p:nvPr/>
              </p:nvSpPr>
              <p:spPr>
                <a:xfrm>
                  <a:off x="3833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00" name="直接连接符 125599"/>
                <p:cNvSpPr/>
                <p:nvPr/>
              </p:nvSpPr>
              <p:spPr>
                <a:xfrm>
                  <a:off x="3833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01" name="矩形 125600"/>
                <p:cNvSpPr/>
                <p:nvPr/>
              </p:nvSpPr>
              <p:spPr>
                <a:xfrm>
                  <a:off x="3844" y="3861"/>
                  <a:ext cx="16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02" name="直接连接符 125601"/>
                <p:cNvSpPr/>
                <p:nvPr/>
              </p:nvSpPr>
              <p:spPr>
                <a:xfrm>
                  <a:off x="3844" y="3861"/>
                  <a:ext cx="16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03" name="矩形 125602"/>
                <p:cNvSpPr/>
                <p:nvPr/>
              </p:nvSpPr>
              <p:spPr>
                <a:xfrm>
                  <a:off x="4005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04" name="直接连接符 125603"/>
                <p:cNvSpPr/>
                <p:nvPr/>
              </p:nvSpPr>
              <p:spPr>
                <a:xfrm>
                  <a:off x="4005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05" name="直接连接符 125604"/>
                <p:cNvSpPr/>
                <p:nvPr/>
              </p:nvSpPr>
              <p:spPr>
                <a:xfrm>
                  <a:off x="4005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06" name="矩形 125605"/>
                <p:cNvSpPr/>
                <p:nvPr/>
              </p:nvSpPr>
              <p:spPr>
                <a:xfrm>
                  <a:off x="4016" y="386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07" name="直接连接符 125606"/>
                <p:cNvSpPr/>
                <p:nvPr/>
              </p:nvSpPr>
              <p:spPr>
                <a:xfrm>
                  <a:off x="4016" y="386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08" name="矩形 125607"/>
                <p:cNvSpPr/>
                <p:nvPr/>
              </p:nvSpPr>
              <p:spPr>
                <a:xfrm>
                  <a:off x="4230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09" name="直接连接符 125608"/>
                <p:cNvSpPr/>
                <p:nvPr/>
              </p:nvSpPr>
              <p:spPr>
                <a:xfrm>
                  <a:off x="4230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10" name="直接连接符 125609"/>
                <p:cNvSpPr/>
                <p:nvPr/>
              </p:nvSpPr>
              <p:spPr>
                <a:xfrm>
                  <a:off x="4230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11" name="矩形 125610"/>
                <p:cNvSpPr/>
                <p:nvPr/>
              </p:nvSpPr>
              <p:spPr>
                <a:xfrm>
                  <a:off x="4241" y="386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12" name="直接连接符 125611"/>
                <p:cNvSpPr/>
                <p:nvPr/>
              </p:nvSpPr>
              <p:spPr>
                <a:xfrm>
                  <a:off x="4241" y="386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13" name="矩形 125612"/>
                <p:cNvSpPr/>
                <p:nvPr/>
              </p:nvSpPr>
              <p:spPr>
                <a:xfrm>
                  <a:off x="4466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14" name="直接连接符 125613"/>
                <p:cNvSpPr/>
                <p:nvPr/>
              </p:nvSpPr>
              <p:spPr>
                <a:xfrm>
                  <a:off x="4466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15" name="直接连接符 125614"/>
                <p:cNvSpPr/>
                <p:nvPr/>
              </p:nvSpPr>
              <p:spPr>
                <a:xfrm>
                  <a:off x="4466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16" name="矩形 125615"/>
                <p:cNvSpPr/>
                <p:nvPr/>
              </p:nvSpPr>
              <p:spPr>
                <a:xfrm>
                  <a:off x="4477" y="386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17" name="直接连接符 125616"/>
                <p:cNvSpPr/>
                <p:nvPr/>
              </p:nvSpPr>
              <p:spPr>
                <a:xfrm>
                  <a:off x="4477" y="386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18" name="矩形 125617"/>
                <p:cNvSpPr/>
                <p:nvPr/>
              </p:nvSpPr>
              <p:spPr>
                <a:xfrm>
                  <a:off x="4691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19" name="直接连接符 125618"/>
                <p:cNvSpPr/>
                <p:nvPr/>
              </p:nvSpPr>
              <p:spPr>
                <a:xfrm>
                  <a:off x="4691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20" name="直接连接符 125619"/>
                <p:cNvSpPr/>
                <p:nvPr/>
              </p:nvSpPr>
              <p:spPr>
                <a:xfrm>
                  <a:off x="4691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21" name="矩形 125620"/>
                <p:cNvSpPr/>
                <p:nvPr/>
              </p:nvSpPr>
              <p:spPr>
                <a:xfrm>
                  <a:off x="4702" y="3861"/>
                  <a:ext cx="32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22" name="直接连接符 125621"/>
                <p:cNvSpPr/>
                <p:nvPr/>
              </p:nvSpPr>
              <p:spPr>
                <a:xfrm>
                  <a:off x="4702" y="3861"/>
                  <a:ext cx="32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23" name="矩形 125622"/>
                <p:cNvSpPr/>
                <p:nvPr/>
              </p:nvSpPr>
              <p:spPr>
                <a:xfrm>
                  <a:off x="5023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24" name="直接连接符 125623"/>
                <p:cNvSpPr/>
                <p:nvPr/>
              </p:nvSpPr>
              <p:spPr>
                <a:xfrm>
                  <a:off x="5023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25" name="直接连接符 125624"/>
                <p:cNvSpPr/>
                <p:nvPr/>
              </p:nvSpPr>
              <p:spPr>
                <a:xfrm>
                  <a:off x="5023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26" name="矩形 125625"/>
                <p:cNvSpPr/>
                <p:nvPr/>
              </p:nvSpPr>
              <p:spPr>
                <a:xfrm>
                  <a:off x="5034" y="3861"/>
                  <a:ext cx="150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27" name="直接连接符 125626"/>
                <p:cNvSpPr/>
                <p:nvPr/>
              </p:nvSpPr>
              <p:spPr>
                <a:xfrm>
                  <a:off x="5034" y="3861"/>
                  <a:ext cx="150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28" name="矩形 125627"/>
                <p:cNvSpPr/>
                <p:nvPr/>
              </p:nvSpPr>
              <p:spPr>
                <a:xfrm>
                  <a:off x="5184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29" name="直接连接符 125628"/>
                <p:cNvSpPr/>
                <p:nvPr/>
              </p:nvSpPr>
              <p:spPr>
                <a:xfrm>
                  <a:off x="5184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30" name="直接连接符 125629"/>
                <p:cNvSpPr/>
                <p:nvPr/>
              </p:nvSpPr>
              <p:spPr>
                <a:xfrm>
                  <a:off x="5184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31" name="矩形 125630"/>
                <p:cNvSpPr/>
                <p:nvPr/>
              </p:nvSpPr>
              <p:spPr>
                <a:xfrm>
                  <a:off x="5195" y="3861"/>
                  <a:ext cx="17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32" name="直接连接符 125631"/>
                <p:cNvSpPr/>
                <p:nvPr/>
              </p:nvSpPr>
              <p:spPr>
                <a:xfrm>
                  <a:off x="5195" y="3861"/>
                  <a:ext cx="17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33" name="矩形 125632"/>
                <p:cNvSpPr/>
                <p:nvPr/>
              </p:nvSpPr>
              <p:spPr>
                <a:xfrm>
                  <a:off x="5366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34" name="直接连接符 125633"/>
                <p:cNvSpPr/>
                <p:nvPr/>
              </p:nvSpPr>
              <p:spPr>
                <a:xfrm>
                  <a:off x="5366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35" name="直接连接符 125634"/>
                <p:cNvSpPr/>
                <p:nvPr/>
              </p:nvSpPr>
              <p:spPr>
                <a:xfrm>
                  <a:off x="5366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36" name="矩形 125635"/>
                <p:cNvSpPr/>
                <p:nvPr/>
              </p:nvSpPr>
              <p:spPr>
                <a:xfrm>
                  <a:off x="371" y="3873"/>
                  <a:ext cx="10" cy="21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37" name="直接连接符 125636"/>
                <p:cNvSpPr/>
                <p:nvPr/>
              </p:nvSpPr>
              <p:spPr>
                <a:xfrm>
                  <a:off x="371" y="3873"/>
                  <a:ext cx="1" cy="217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38" name="矩形 125637"/>
                <p:cNvSpPr/>
                <p:nvPr/>
              </p:nvSpPr>
              <p:spPr>
                <a:xfrm>
                  <a:off x="371" y="4090"/>
                  <a:ext cx="10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39" name="直接连接符 125638"/>
                <p:cNvSpPr/>
                <p:nvPr/>
              </p:nvSpPr>
              <p:spPr>
                <a:xfrm>
                  <a:off x="371" y="4090"/>
                  <a:ext cx="10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40" name="直接连接符 125639"/>
                <p:cNvSpPr/>
                <p:nvPr/>
              </p:nvSpPr>
              <p:spPr>
                <a:xfrm>
                  <a:off x="371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41" name="矩形 125640"/>
                <p:cNvSpPr/>
                <p:nvPr/>
              </p:nvSpPr>
              <p:spPr>
                <a:xfrm>
                  <a:off x="371" y="4090"/>
                  <a:ext cx="10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42" name="直接连接符 125641"/>
                <p:cNvSpPr/>
                <p:nvPr/>
              </p:nvSpPr>
              <p:spPr>
                <a:xfrm>
                  <a:off x="371" y="4090"/>
                  <a:ext cx="10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43" name="直接连接符 125642"/>
                <p:cNvSpPr/>
                <p:nvPr/>
              </p:nvSpPr>
              <p:spPr>
                <a:xfrm>
                  <a:off x="371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44" name="矩形 125643"/>
                <p:cNvSpPr/>
                <p:nvPr/>
              </p:nvSpPr>
              <p:spPr>
                <a:xfrm>
                  <a:off x="381" y="4090"/>
                  <a:ext cx="20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45" name="直接连接符 125644"/>
                <p:cNvSpPr/>
                <p:nvPr/>
              </p:nvSpPr>
              <p:spPr>
                <a:xfrm>
                  <a:off x="381" y="4090"/>
                  <a:ext cx="20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46" name="矩形 125645"/>
                <p:cNvSpPr/>
                <p:nvPr/>
              </p:nvSpPr>
              <p:spPr>
                <a:xfrm>
                  <a:off x="585" y="3873"/>
                  <a:ext cx="11" cy="21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47" name="直接连接符 125646"/>
                <p:cNvSpPr/>
                <p:nvPr/>
              </p:nvSpPr>
              <p:spPr>
                <a:xfrm>
                  <a:off x="585" y="3873"/>
                  <a:ext cx="1" cy="217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48" name="矩形 125647"/>
                <p:cNvSpPr/>
                <p:nvPr/>
              </p:nvSpPr>
              <p:spPr>
                <a:xfrm>
                  <a:off x="585" y="4090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49" name="直接连接符 125648"/>
                <p:cNvSpPr/>
                <p:nvPr/>
              </p:nvSpPr>
              <p:spPr>
                <a:xfrm>
                  <a:off x="585" y="4090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50" name="直接连接符 125649"/>
                <p:cNvSpPr/>
                <p:nvPr/>
              </p:nvSpPr>
              <p:spPr>
                <a:xfrm>
                  <a:off x="585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51" name="矩形 125650"/>
                <p:cNvSpPr/>
                <p:nvPr/>
              </p:nvSpPr>
              <p:spPr>
                <a:xfrm>
                  <a:off x="596" y="4090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52" name="直接连接符 125651"/>
                <p:cNvSpPr/>
                <p:nvPr/>
              </p:nvSpPr>
              <p:spPr>
                <a:xfrm>
                  <a:off x="596" y="4090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53" name="矩形 125652"/>
                <p:cNvSpPr/>
                <p:nvPr/>
              </p:nvSpPr>
              <p:spPr>
                <a:xfrm>
                  <a:off x="821" y="3873"/>
                  <a:ext cx="11" cy="21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54" name="直接连接符 125653"/>
                <p:cNvSpPr/>
                <p:nvPr/>
              </p:nvSpPr>
              <p:spPr>
                <a:xfrm>
                  <a:off x="821" y="3873"/>
                  <a:ext cx="1" cy="217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55" name="矩形 125654"/>
                <p:cNvSpPr/>
                <p:nvPr/>
              </p:nvSpPr>
              <p:spPr>
                <a:xfrm>
                  <a:off x="821" y="4090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56" name="直接连接符 125655"/>
                <p:cNvSpPr/>
                <p:nvPr/>
              </p:nvSpPr>
              <p:spPr>
                <a:xfrm>
                  <a:off x="821" y="4090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57" name="直接连接符 125656"/>
                <p:cNvSpPr/>
                <p:nvPr/>
              </p:nvSpPr>
              <p:spPr>
                <a:xfrm>
                  <a:off x="821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58" name="矩形 125657"/>
                <p:cNvSpPr/>
                <p:nvPr/>
              </p:nvSpPr>
              <p:spPr>
                <a:xfrm>
                  <a:off x="832" y="4090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59" name="直接连接符 125658"/>
                <p:cNvSpPr/>
                <p:nvPr/>
              </p:nvSpPr>
              <p:spPr>
                <a:xfrm>
                  <a:off x="832" y="4090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60" name="矩形 125659"/>
                <p:cNvSpPr/>
                <p:nvPr/>
              </p:nvSpPr>
              <p:spPr>
                <a:xfrm>
                  <a:off x="1046" y="3873"/>
                  <a:ext cx="11" cy="21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61" name="直接连接符 125660"/>
                <p:cNvSpPr/>
                <p:nvPr/>
              </p:nvSpPr>
              <p:spPr>
                <a:xfrm>
                  <a:off x="1046" y="3873"/>
                  <a:ext cx="1" cy="217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62" name="矩形 125661"/>
                <p:cNvSpPr/>
                <p:nvPr/>
              </p:nvSpPr>
              <p:spPr>
                <a:xfrm>
                  <a:off x="1046" y="4090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63" name="直接连接符 125662"/>
                <p:cNvSpPr/>
                <p:nvPr/>
              </p:nvSpPr>
              <p:spPr>
                <a:xfrm>
                  <a:off x="1046" y="4090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64" name="直接连接符 125663"/>
                <p:cNvSpPr/>
                <p:nvPr/>
              </p:nvSpPr>
              <p:spPr>
                <a:xfrm>
                  <a:off x="1046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65" name="矩形 125664"/>
                <p:cNvSpPr/>
                <p:nvPr/>
              </p:nvSpPr>
              <p:spPr>
                <a:xfrm>
                  <a:off x="1057" y="4090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66" name="直接连接符 125665"/>
                <p:cNvSpPr/>
                <p:nvPr/>
              </p:nvSpPr>
              <p:spPr>
                <a:xfrm>
                  <a:off x="1057" y="4090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67" name="矩形 125666"/>
                <p:cNvSpPr/>
                <p:nvPr/>
              </p:nvSpPr>
              <p:spPr>
                <a:xfrm>
                  <a:off x="1271" y="3873"/>
                  <a:ext cx="11" cy="21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68" name="直接连接符 125667"/>
                <p:cNvSpPr/>
                <p:nvPr/>
              </p:nvSpPr>
              <p:spPr>
                <a:xfrm>
                  <a:off x="1271" y="3873"/>
                  <a:ext cx="1" cy="217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69" name="矩形 125668"/>
                <p:cNvSpPr/>
                <p:nvPr/>
              </p:nvSpPr>
              <p:spPr>
                <a:xfrm>
                  <a:off x="1271" y="4090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70" name="直接连接符 125669"/>
                <p:cNvSpPr/>
                <p:nvPr/>
              </p:nvSpPr>
              <p:spPr>
                <a:xfrm>
                  <a:off x="1271" y="4090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71" name="直接连接符 125670"/>
                <p:cNvSpPr/>
                <p:nvPr/>
              </p:nvSpPr>
              <p:spPr>
                <a:xfrm>
                  <a:off x="1271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72" name="矩形 125671"/>
                <p:cNvSpPr/>
                <p:nvPr/>
              </p:nvSpPr>
              <p:spPr>
                <a:xfrm>
                  <a:off x="1282" y="4090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73" name="直接连接符 125672"/>
                <p:cNvSpPr/>
                <p:nvPr/>
              </p:nvSpPr>
              <p:spPr>
                <a:xfrm>
                  <a:off x="1282" y="4090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74" name="矩形 125673"/>
                <p:cNvSpPr/>
                <p:nvPr/>
              </p:nvSpPr>
              <p:spPr>
                <a:xfrm>
                  <a:off x="1507" y="3873"/>
                  <a:ext cx="11" cy="21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75" name="直接连接符 125674"/>
                <p:cNvSpPr/>
                <p:nvPr/>
              </p:nvSpPr>
              <p:spPr>
                <a:xfrm>
                  <a:off x="1507" y="3873"/>
                  <a:ext cx="1" cy="217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76" name="矩形 125675"/>
                <p:cNvSpPr/>
                <p:nvPr/>
              </p:nvSpPr>
              <p:spPr>
                <a:xfrm>
                  <a:off x="1507" y="4090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77" name="直接连接符 125676"/>
                <p:cNvSpPr/>
                <p:nvPr/>
              </p:nvSpPr>
              <p:spPr>
                <a:xfrm>
                  <a:off x="1507" y="4090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78" name="直接连接符 125677"/>
                <p:cNvSpPr/>
                <p:nvPr/>
              </p:nvSpPr>
              <p:spPr>
                <a:xfrm>
                  <a:off x="1507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79" name="矩形 125678"/>
                <p:cNvSpPr/>
                <p:nvPr/>
              </p:nvSpPr>
              <p:spPr>
                <a:xfrm>
                  <a:off x="1518" y="4090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80" name="直接连接符 125679"/>
                <p:cNvSpPr/>
                <p:nvPr/>
              </p:nvSpPr>
              <p:spPr>
                <a:xfrm>
                  <a:off x="1518" y="4090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81" name="矩形 125680"/>
                <p:cNvSpPr/>
                <p:nvPr/>
              </p:nvSpPr>
              <p:spPr>
                <a:xfrm>
                  <a:off x="1732" y="3873"/>
                  <a:ext cx="11" cy="21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82" name="直接连接符 125681"/>
                <p:cNvSpPr/>
                <p:nvPr/>
              </p:nvSpPr>
              <p:spPr>
                <a:xfrm>
                  <a:off x="1732" y="3873"/>
                  <a:ext cx="1" cy="217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83" name="矩形 125682"/>
                <p:cNvSpPr/>
                <p:nvPr/>
              </p:nvSpPr>
              <p:spPr>
                <a:xfrm>
                  <a:off x="1732" y="4090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84" name="直接连接符 125683"/>
                <p:cNvSpPr/>
                <p:nvPr/>
              </p:nvSpPr>
              <p:spPr>
                <a:xfrm>
                  <a:off x="1732" y="4090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85" name="直接连接符 125684"/>
                <p:cNvSpPr/>
                <p:nvPr/>
              </p:nvSpPr>
              <p:spPr>
                <a:xfrm>
                  <a:off x="1732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86" name="矩形 125685"/>
                <p:cNvSpPr/>
                <p:nvPr/>
              </p:nvSpPr>
              <p:spPr>
                <a:xfrm>
                  <a:off x="1743" y="4090"/>
                  <a:ext cx="17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87" name="直接连接符 125686"/>
                <p:cNvSpPr/>
                <p:nvPr/>
              </p:nvSpPr>
              <p:spPr>
                <a:xfrm>
                  <a:off x="1743" y="4090"/>
                  <a:ext cx="17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88" name="矩形 125687"/>
                <p:cNvSpPr/>
                <p:nvPr/>
              </p:nvSpPr>
              <p:spPr>
                <a:xfrm>
                  <a:off x="1914" y="3873"/>
                  <a:ext cx="11" cy="21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89" name="直接连接符 125688"/>
                <p:cNvSpPr/>
                <p:nvPr/>
              </p:nvSpPr>
              <p:spPr>
                <a:xfrm>
                  <a:off x="1914" y="3873"/>
                  <a:ext cx="1" cy="217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90" name="矩形 125689"/>
                <p:cNvSpPr/>
                <p:nvPr/>
              </p:nvSpPr>
              <p:spPr>
                <a:xfrm>
                  <a:off x="1914" y="4090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91" name="直接连接符 125690"/>
                <p:cNvSpPr/>
                <p:nvPr/>
              </p:nvSpPr>
              <p:spPr>
                <a:xfrm>
                  <a:off x="1914" y="4090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92" name="直接连接符 125691"/>
                <p:cNvSpPr/>
                <p:nvPr/>
              </p:nvSpPr>
              <p:spPr>
                <a:xfrm>
                  <a:off x="1914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93" name="矩形 125692"/>
                <p:cNvSpPr/>
                <p:nvPr/>
              </p:nvSpPr>
              <p:spPr>
                <a:xfrm>
                  <a:off x="1925" y="4090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94" name="直接连接符 125693"/>
                <p:cNvSpPr/>
                <p:nvPr/>
              </p:nvSpPr>
              <p:spPr>
                <a:xfrm>
                  <a:off x="1925" y="4090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95" name="矩形 125694"/>
                <p:cNvSpPr/>
                <p:nvPr/>
              </p:nvSpPr>
              <p:spPr>
                <a:xfrm>
                  <a:off x="2150" y="3873"/>
                  <a:ext cx="11" cy="21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96" name="直接连接符 125695"/>
                <p:cNvSpPr/>
                <p:nvPr/>
              </p:nvSpPr>
              <p:spPr>
                <a:xfrm>
                  <a:off x="2150" y="3873"/>
                  <a:ext cx="1" cy="217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97" name="矩形 125696"/>
                <p:cNvSpPr/>
                <p:nvPr/>
              </p:nvSpPr>
              <p:spPr>
                <a:xfrm>
                  <a:off x="2150" y="4090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98" name="直接连接符 125697"/>
                <p:cNvSpPr/>
                <p:nvPr/>
              </p:nvSpPr>
              <p:spPr>
                <a:xfrm>
                  <a:off x="2150" y="4090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99" name="直接连接符 125698"/>
                <p:cNvSpPr/>
                <p:nvPr/>
              </p:nvSpPr>
              <p:spPr>
                <a:xfrm>
                  <a:off x="2150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00" name="矩形 125699"/>
                <p:cNvSpPr/>
                <p:nvPr/>
              </p:nvSpPr>
              <p:spPr>
                <a:xfrm>
                  <a:off x="2161" y="4090"/>
                  <a:ext cx="182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01" name="直接连接符 125700"/>
                <p:cNvSpPr/>
                <p:nvPr/>
              </p:nvSpPr>
              <p:spPr>
                <a:xfrm>
                  <a:off x="2161" y="4090"/>
                  <a:ext cx="182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02" name="矩形 125701"/>
                <p:cNvSpPr/>
                <p:nvPr/>
              </p:nvSpPr>
              <p:spPr>
                <a:xfrm>
                  <a:off x="2343" y="3873"/>
                  <a:ext cx="11" cy="21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03" name="直接连接符 125702"/>
                <p:cNvSpPr/>
                <p:nvPr/>
              </p:nvSpPr>
              <p:spPr>
                <a:xfrm>
                  <a:off x="2343" y="3873"/>
                  <a:ext cx="1" cy="217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04" name="矩形 125703"/>
                <p:cNvSpPr/>
                <p:nvPr/>
              </p:nvSpPr>
              <p:spPr>
                <a:xfrm>
                  <a:off x="2343" y="4090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05" name="直接连接符 125704"/>
                <p:cNvSpPr/>
                <p:nvPr/>
              </p:nvSpPr>
              <p:spPr>
                <a:xfrm>
                  <a:off x="2343" y="4090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06" name="直接连接符 125705"/>
                <p:cNvSpPr/>
                <p:nvPr/>
              </p:nvSpPr>
              <p:spPr>
                <a:xfrm>
                  <a:off x="2343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07" name="矩形 125706"/>
                <p:cNvSpPr/>
                <p:nvPr/>
              </p:nvSpPr>
              <p:spPr>
                <a:xfrm>
                  <a:off x="2354" y="4090"/>
                  <a:ext cx="193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08" name="直接连接符 125707"/>
                <p:cNvSpPr/>
                <p:nvPr/>
              </p:nvSpPr>
              <p:spPr>
                <a:xfrm>
                  <a:off x="2354" y="4090"/>
                  <a:ext cx="193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09" name="矩形 125708"/>
                <p:cNvSpPr/>
                <p:nvPr/>
              </p:nvSpPr>
              <p:spPr>
                <a:xfrm>
                  <a:off x="2547" y="3873"/>
                  <a:ext cx="11" cy="21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10" name="直接连接符 125709"/>
                <p:cNvSpPr/>
                <p:nvPr/>
              </p:nvSpPr>
              <p:spPr>
                <a:xfrm>
                  <a:off x="2547" y="3873"/>
                  <a:ext cx="1" cy="217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11" name="矩形 125710"/>
                <p:cNvSpPr/>
                <p:nvPr/>
              </p:nvSpPr>
              <p:spPr>
                <a:xfrm>
                  <a:off x="2547" y="4090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12" name="直接连接符 125711"/>
                <p:cNvSpPr/>
                <p:nvPr/>
              </p:nvSpPr>
              <p:spPr>
                <a:xfrm>
                  <a:off x="2547" y="4090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13" name="直接连接符 125712"/>
                <p:cNvSpPr/>
                <p:nvPr/>
              </p:nvSpPr>
              <p:spPr>
                <a:xfrm>
                  <a:off x="2547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14" name="矩形 125713"/>
                <p:cNvSpPr/>
                <p:nvPr/>
              </p:nvSpPr>
              <p:spPr>
                <a:xfrm>
                  <a:off x="2558" y="4090"/>
                  <a:ext cx="193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15" name="直接连接符 125714"/>
                <p:cNvSpPr/>
                <p:nvPr/>
              </p:nvSpPr>
              <p:spPr>
                <a:xfrm>
                  <a:off x="2558" y="4090"/>
                  <a:ext cx="193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16" name="矩形 125715"/>
                <p:cNvSpPr/>
                <p:nvPr/>
              </p:nvSpPr>
              <p:spPr>
                <a:xfrm>
                  <a:off x="2751" y="3873"/>
                  <a:ext cx="10" cy="21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17" name="直接连接符 125716"/>
                <p:cNvSpPr/>
                <p:nvPr/>
              </p:nvSpPr>
              <p:spPr>
                <a:xfrm>
                  <a:off x="2751" y="3873"/>
                  <a:ext cx="1" cy="217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18" name="矩形 125717"/>
                <p:cNvSpPr/>
                <p:nvPr/>
              </p:nvSpPr>
              <p:spPr>
                <a:xfrm>
                  <a:off x="2751" y="4090"/>
                  <a:ext cx="10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19" name="直接连接符 125718"/>
                <p:cNvSpPr/>
                <p:nvPr/>
              </p:nvSpPr>
              <p:spPr>
                <a:xfrm>
                  <a:off x="2751" y="4090"/>
                  <a:ext cx="10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20" name="直接连接符 125719"/>
                <p:cNvSpPr/>
                <p:nvPr/>
              </p:nvSpPr>
              <p:spPr>
                <a:xfrm>
                  <a:off x="2751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21" name="矩形 125720"/>
                <p:cNvSpPr/>
                <p:nvPr/>
              </p:nvSpPr>
              <p:spPr>
                <a:xfrm>
                  <a:off x="2761" y="4090"/>
                  <a:ext cx="16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22" name="直接连接符 125721"/>
                <p:cNvSpPr/>
                <p:nvPr/>
              </p:nvSpPr>
              <p:spPr>
                <a:xfrm>
                  <a:off x="2761" y="4090"/>
                  <a:ext cx="16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23" name="矩形 125722"/>
                <p:cNvSpPr/>
                <p:nvPr/>
              </p:nvSpPr>
              <p:spPr>
                <a:xfrm>
                  <a:off x="2922" y="3873"/>
                  <a:ext cx="11" cy="21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24" name="直接连接符 125723"/>
                <p:cNvSpPr/>
                <p:nvPr/>
              </p:nvSpPr>
              <p:spPr>
                <a:xfrm>
                  <a:off x="2922" y="3873"/>
                  <a:ext cx="1" cy="217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25" name="矩形 125724"/>
                <p:cNvSpPr/>
                <p:nvPr/>
              </p:nvSpPr>
              <p:spPr>
                <a:xfrm>
                  <a:off x="2922" y="4090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26" name="直接连接符 125725"/>
                <p:cNvSpPr/>
                <p:nvPr/>
              </p:nvSpPr>
              <p:spPr>
                <a:xfrm>
                  <a:off x="2922" y="4090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27" name="直接连接符 125726"/>
                <p:cNvSpPr/>
                <p:nvPr/>
              </p:nvSpPr>
              <p:spPr>
                <a:xfrm>
                  <a:off x="2922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28" name="矩形 125727"/>
                <p:cNvSpPr/>
                <p:nvPr/>
              </p:nvSpPr>
              <p:spPr>
                <a:xfrm>
                  <a:off x="2933" y="4090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29" name="直接连接符 125728"/>
                <p:cNvSpPr/>
                <p:nvPr/>
              </p:nvSpPr>
              <p:spPr>
                <a:xfrm>
                  <a:off x="2933" y="4090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30" name="矩形 125729"/>
                <p:cNvSpPr/>
                <p:nvPr/>
              </p:nvSpPr>
              <p:spPr>
                <a:xfrm>
                  <a:off x="3147" y="3873"/>
                  <a:ext cx="11" cy="21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31" name="直接连接符 125730"/>
                <p:cNvSpPr/>
                <p:nvPr/>
              </p:nvSpPr>
              <p:spPr>
                <a:xfrm>
                  <a:off x="3147" y="3873"/>
                  <a:ext cx="1" cy="217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32" name="矩形 125731"/>
                <p:cNvSpPr/>
                <p:nvPr/>
              </p:nvSpPr>
              <p:spPr>
                <a:xfrm>
                  <a:off x="3147" y="4090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33" name="直接连接符 125732"/>
                <p:cNvSpPr/>
                <p:nvPr/>
              </p:nvSpPr>
              <p:spPr>
                <a:xfrm>
                  <a:off x="3147" y="4090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34" name="直接连接符 125733"/>
                <p:cNvSpPr/>
                <p:nvPr/>
              </p:nvSpPr>
              <p:spPr>
                <a:xfrm>
                  <a:off x="3147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35" name="矩形 125734"/>
                <p:cNvSpPr/>
                <p:nvPr/>
              </p:nvSpPr>
              <p:spPr>
                <a:xfrm>
                  <a:off x="3158" y="4090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36" name="直接连接符 125735"/>
                <p:cNvSpPr/>
                <p:nvPr/>
              </p:nvSpPr>
              <p:spPr>
                <a:xfrm>
                  <a:off x="3158" y="4090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37" name="矩形 125736"/>
                <p:cNvSpPr/>
                <p:nvPr/>
              </p:nvSpPr>
              <p:spPr>
                <a:xfrm>
                  <a:off x="3383" y="3873"/>
                  <a:ext cx="11" cy="21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38" name="直接连接符 125737"/>
                <p:cNvSpPr/>
                <p:nvPr/>
              </p:nvSpPr>
              <p:spPr>
                <a:xfrm>
                  <a:off x="3383" y="3873"/>
                  <a:ext cx="1" cy="217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39" name="矩形 125738"/>
                <p:cNvSpPr/>
                <p:nvPr/>
              </p:nvSpPr>
              <p:spPr>
                <a:xfrm>
                  <a:off x="3383" y="4090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40" name="直接连接符 125739"/>
                <p:cNvSpPr/>
                <p:nvPr/>
              </p:nvSpPr>
              <p:spPr>
                <a:xfrm>
                  <a:off x="3383" y="4090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41" name="直接连接符 125740"/>
                <p:cNvSpPr/>
                <p:nvPr/>
              </p:nvSpPr>
              <p:spPr>
                <a:xfrm>
                  <a:off x="3383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42" name="矩形 125741"/>
                <p:cNvSpPr/>
                <p:nvPr/>
              </p:nvSpPr>
              <p:spPr>
                <a:xfrm>
                  <a:off x="3394" y="4090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43" name="直接连接符 125742"/>
                <p:cNvSpPr/>
                <p:nvPr/>
              </p:nvSpPr>
              <p:spPr>
                <a:xfrm>
                  <a:off x="3394" y="4090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44" name="矩形 125743"/>
                <p:cNvSpPr/>
                <p:nvPr/>
              </p:nvSpPr>
              <p:spPr>
                <a:xfrm>
                  <a:off x="3608" y="3873"/>
                  <a:ext cx="11" cy="21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45" name="直接连接符 125744"/>
                <p:cNvSpPr/>
                <p:nvPr/>
              </p:nvSpPr>
              <p:spPr>
                <a:xfrm>
                  <a:off x="3608" y="3873"/>
                  <a:ext cx="1" cy="217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46" name="矩形 125745"/>
                <p:cNvSpPr/>
                <p:nvPr/>
              </p:nvSpPr>
              <p:spPr>
                <a:xfrm>
                  <a:off x="3608" y="4090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47" name="直接连接符 125746"/>
                <p:cNvSpPr/>
                <p:nvPr/>
              </p:nvSpPr>
              <p:spPr>
                <a:xfrm>
                  <a:off x="3608" y="4090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48" name="直接连接符 125747"/>
                <p:cNvSpPr/>
                <p:nvPr/>
              </p:nvSpPr>
              <p:spPr>
                <a:xfrm>
                  <a:off x="3608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49" name="矩形 125748"/>
                <p:cNvSpPr/>
                <p:nvPr/>
              </p:nvSpPr>
              <p:spPr>
                <a:xfrm>
                  <a:off x="3619" y="4090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50" name="直接连接符 125749"/>
                <p:cNvSpPr/>
                <p:nvPr/>
              </p:nvSpPr>
              <p:spPr>
                <a:xfrm>
                  <a:off x="3619" y="4090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51" name="矩形 125750"/>
                <p:cNvSpPr/>
                <p:nvPr/>
              </p:nvSpPr>
              <p:spPr>
                <a:xfrm>
                  <a:off x="3833" y="3873"/>
                  <a:ext cx="11" cy="21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52" name="直接连接符 125751"/>
                <p:cNvSpPr/>
                <p:nvPr/>
              </p:nvSpPr>
              <p:spPr>
                <a:xfrm>
                  <a:off x="3833" y="3873"/>
                  <a:ext cx="1" cy="217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53" name="矩形 125752"/>
                <p:cNvSpPr/>
                <p:nvPr/>
              </p:nvSpPr>
              <p:spPr>
                <a:xfrm>
                  <a:off x="3833" y="4090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54" name="直接连接符 125753"/>
                <p:cNvSpPr/>
                <p:nvPr/>
              </p:nvSpPr>
              <p:spPr>
                <a:xfrm>
                  <a:off x="3833" y="4090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55" name="直接连接符 125754"/>
                <p:cNvSpPr/>
                <p:nvPr/>
              </p:nvSpPr>
              <p:spPr>
                <a:xfrm>
                  <a:off x="3833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56" name="矩形 125755"/>
                <p:cNvSpPr/>
                <p:nvPr/>
              </p:nvSpPr>
              <p:spPr>
                <a:xfrm>
                  <a:off x="3844" y="4090"/>
                  <a:ext cx="16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57" name="直接连接符 125756"/>
                <p:cNvSpPr/>
                <p:nvPr/>
              </p:nvSpPr>
              <p:spPr>
                <a:xfrm>
                  <a:off x="3844" y="4090"/>
                  <a:ext cx="16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58" name="矩形 125757"/>
                <p:cNvSpPr/>
                <p:nvPr/>
              </p:nvSpPr>
              <p:spPr>
                <a:xfrm>
                  <a:off x="4005" y="3873"/>
                  <a:ext cx="11" cy="21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59" name="直接连接符 125758"/>
                <p:cNvSpPr/>
                <p:nvPr/>
              </p:nvSpPr>
              <p:spPr>
                <a:xfrm>
                  <a:off x="4005" y="3873"/>
                  <a:ext cx="1" cy="217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60" name="矩形 125759"/>
                <p:cNvSpPr/>
                <p:nvPr/>
              </p:nvSpPr>
              <p:spPr>
                <a:xfrm>
                  <a:off x="4005" y="4090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61" name="直接连接符 125760"/>
                <p:cNvSpPr/>
                <p:nvPr/>
              </p:nvSpPr>
              <p:spPr>
                <a:xfrm>
                  <a:off x="4005" y="4090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62" name="直接连接符 125761"/>
                <p:cNvSpPr/>
                <p:nvPr/>
              </p:nvSpPr>
              <p:spPr>
                <a:xfrm>
                  <a:off x="4005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63" name="矩形 125762"/>
                <p:cNvSpPr/>
                <p:nvPr/>
              </p:nvSpPr>
              <p:spPr>
                <a:xfrm>
                  <a:off x="4016" y="4090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64" name="直接连接符 125763"/>
                <p:cNvSpPr/>
                <p:nvPr/>
              </p:nvSpPr>
              <p:spPr>
                <a:xfrm>
                  <a:off x="4016" y="4090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65" name="矩形 125764"/>
                <p:cNvSpPr/>
                <p:nvPr/>
              </p:nvSpPr>
              <p:spPr>
                <a:xfrm>
                  <a:off x="4230" y="3873"/>
                  <a:ext cx="11" cy="21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66" name="直接连接符 125765"/>
                <p:cNvSpPr/>
                <p:nvPr/>
              </p:nvSpPr>
              <p:spPr>
                <a:xfrm>
                  <a:off x="4230" y="3873"/>
                  <a:ext cx="1" cy="217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67" name="矩形 125766"/>
                <p:cNvSpPr/>
                <p:nvPr/>
              </p:nvSpPr>
              <p:spPr>
                <a:xfrm>
                  <a:off x="4230" y="4090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68" name="直接连接符 125767"/>
                <p:cNvSpPr/>
                <p:nvPr/>
              </p:nvSpPr>
              <p:spPr>
                <a:xfrm>
                  <a:off x="4230" y="4090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69" name="直接连接符 125768"/>
                <p:cNvSpPr/>
                <p:nvPr/>
              </p:nvSpPr>
              <p:spPr>
                <a:xfrm>
                  <a:off x="4230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70" name="矩形 125769"/>
                <p:cNvSpPr/>
                <p:nvPr/>
              </p:nvSpPr>
              <p:spPr>
                <a:xfrm>
                  <a:off x="4241" y="4090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71" name="直接连接符 125770"/>
                <p:cNvSpPr/>
                <p:nvPr/>
              </p:nvSpPr>
              <p:spPr>
                <a:xfrm>
                  <a:off x="4241" y="4090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25772" name="矩形 125771"/>
              <p:cNvSpPr/>
              <p:nvPr/>
            </p:nvSpPr>
            <p:spPr>
              <a:xfrm>
                <a:off x="4466" y="3873"/>
                <a:ext cx="11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5773" name="直接连接符 125772"/>
              <p:cNvSpPr/>
              <p:nvPr/>
            </p:nvSpPr>
            <p:spPr>
              <a:xfrm>
                <a:off x="4466" y="3873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774" name="矩形 125773"/>
              <p:cNvSpPr/>
              <p:nvPr/>
            </p:nvSpPr>
            <p:spPr>
              <a:xfrm>
                <a:off x="4466" y="4090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5775" name="直接连接符 125774"/>
              <p:cNvSpPr/>
              <p:nvPr/>
            </p:nvSpPr>
            <p:spPr>
              <a:xfrm>
                <a:off x="4466" y="4090"/>
                <a:ext cx="11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776" name="直接连接符 125775"/>
              <p:cNvSpPr/>
              <p:nvPr/>
            </p:nvSpPr>
            <p:spPr>
              <a:xfrm>
                <a:off x="4466" y="4090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777" name="矩形 125776"/>
              <p:cNvSpPr/>
              <p:nvPr/>
            </p:nvSpPr>
            <p:spPr>
              <a:xfrm>
                <a:off x="4477" y="4090"/>
                <a:ext cx="214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5778" name="直接连接符 125777"/>
              <p:cNvSpPr/>
              <p:nvPr/>
            </p:nvSpPr>
            <p:spPr>
              <a:xfrm>
                <a:off x="4477" y="4090"/>
                <a:ext cx="214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779" name="矩形 125778"/>
              <p:cNvSpPr/>
              <p:nvPr/>
            </p:nvSpPr>
            <p:spPr>
              <a:xfrm>
                <a:off x="4691" y="3873"/>
                <a:ext cx="11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5780" name="直接连接符 125779"/>
              <p:cNvSpPr/>
              <p:nvPr/>
            </p:nvSpPr>
            <p:spPr>
              <a:xfrm>
                <a:off x="4691" y="3873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781" name="矩形 125780"/>
              <p:cNvSpPr/>
              <p:nvPr/>
            </p:nvSpPr>
            <p:spPr>
              <a:xfrm>
                <a:off x="4691" y="4090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5782" name="直接连接符 125781"/>
              <p:cNvSpPr/>
              <p:nvPr/>
            </p:nvSpPr>
            <p:spPr>
              <a:xfrm>
                <a:off x="4691" y="4090"/>
                <a:ext cx="11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783" name="直接连接符 125782"/>
              <p:cNvSpPr/>
              <p:nvPr/>
            </p:nvSpPr>
            <p:spPr>
              <a:xfrm>
                <a:off x="4691" y="4090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784" name="矩形 125783"/>
              <p:cNvSpPr/>
              <p:nvPr/>
            </p:nvSpPr>
            <p:spPr>
              <a:xfrm>
                <a:off x="4702" y="4090"/>
                <a:ext cx="32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5785" name="直接连接符 125784"/>
              <p:cNvSpPr/>
              <p:nvPr/>
            </p:nvSpPr>
            <p:spPr>
              <a:xfrm>
                <a:off x="4702" y="4090"/>
                <a:ext cx="321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786" name="矩形 125785"/>
              <p:cNvSpPr/>
              <p:nvPr/>
            </p:nvSpPr>
            <p:spPr>
              <a:xfrm>
                <a:off x="5023" y="3873"/>
                <a:ext cx="11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5787" name="直接连接符 125786"/>
              <p:cNvSpPr/>
              <p:nvPr/>
            </p:nvSpPr>
            <p:spPr>
              <a:xfrm>
                <a:off x="5023" y="3873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788" name="矩形 125787"/>
              <p:cNvSpPr/>
              <p:nvPr/>
            </p:nvSpPr>
            <p:spPr>
              <a:xfrm>
                <a:off x="5023" y="4090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5789" name="直接连接符 125788"/>
              <p:cNvSpPr/>
              <p:nvPr/>
            </p:nvSpPr>
            <p:spPr>
              <a:xfrm>
                <a:off x="5023" y="4090"/>
                <a:ext cx="11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790" name="直接连接符 125789"/>
              <p:cNvSpPr/>
              <p:nvPr/>
            </p:nvSpPr>
            <p:spPr>
              <a:xfrm>
                <a:off x="5023" y="4090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791" name="矩形 125790"/>
              <p:cNvSpPr/>
              <p:nvPr/>
            </p:nvSpPr>
            <p:spPr>
              <a:xfrm>
                <a:off x="5034" y="4090"/>
                <a:ext cx="150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5792" name="直接连接符 125791"/>
              <p:cNvSpPr/>
              <p:nvPr/>
            </p:nvSpPr>
            <p:spPr>
              <a:xfrm>
                <a:off x="5034" y="4090"/>
                <a:ext cx="150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793" name="矩形 125792"/>
              <p:cNvSpPr/>
              <p:nvPr/>
            </p:nvSpPr>
            <p:spPr>
              <a:xfrm>
                <a:off x="5184" y="3873"/>
                <a:ext cx="11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5794" name="直接连接符 125793"/>
              <p:cNvSpPr/>
              <p:nvPr/>
            </p:nvSpPr>
            <p:spPr>
              <a:xfrm>
                <a:off x="5184" y="3873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795" name="矩形 125794"/>
              <p:cNvSpPr/>
              <p:nvPr/>
            </p:nvSpPr>
            <p:spPr>
              <a:xfrm>
                <a:off x="5184" y="4090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5796" name="直接连接符 125795"/>
              <p:cNvSpPr/>
              <p:nvPr/>
            </p:nvSpPr>
            <p:spPr>
              <a:xfrm>
                <a:off x="5184" y="4090"/>
                <a:ext cx="11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797" name="直接连接符 125796"/>
              <p:cNvSpPr/>
              <p:nvPr/>
            </p:nvSpPr>
            <p:spPr>
              <a:xfrm>
                <a:off x="5184" y="4090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798" name="矩形 125797"/>
              <p:cNvSpPr/>
              <p:nvPr/>
            </p:nvSpPr>
            <p:spPr>
              <a:xfrm>
                <a:off x="5195" y="4090"/>
                <a:ext cx="17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5799" name="直接连接符 125798"/>
              <p:cNvSpPr/>
              <p:nvPr/>
            </p:nvSpPr>
            <p:spPr>
              <a:xfrm>
                <a:off x="5195" y="4090"/>
                <a:ext cx="171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800" name="矩形 125799"/>
              <p:cNvSpPr/>
              <p:nvPr/>
            </p:nvSpPr>
            <p:spPr>
              <a:xfrm>
                <a:off x="5366" y="3873"/>
                <a:ext cx="11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5801" name="直接连接符 125800"/>
              <p:cNvSpPr/>
              <p:nvPr/>
            </p:nvSpPr>
            <p:spPr>
              <a:xfrm>
                <a:off x="5366" y="3873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802" name="矩形 125801"/>
              <p:cNvSpPr/>
              <p:nvPr/>
            </p:nvSpPr>
            <p:spPr>
              <a:xfrm>
                <a:off x="5366" y="4090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5803" name="直接连接符 125802"/>
              <p:cNvSpPr/>
              <p:nvPr/>
            </p:nvSpPr>
            <p:spPr>
              <a:xfrm>
                <a:off x="5366" y="4090"/>
                <a:ext cx="11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804" name="直接连接符 125803"/>
              <p:cNvSpPr/>
              <p:nvPr/>
            </p:nvSpPr>
            <p:spPr>
              <a:xfrm>
                <a:off x="5366" y="4090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805" name="矩形 125804"/>
              <p:cNvSpPr/>
              <p:nvPr/>
            </p:nvSpPr>
            <p:spPr>
              <a:xfrm>
                <a:off x="5366" y="4090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5806" name="直接连接符 125805"/>
              <p:cNvSpPr/>
              <p:nvPr/>
            </p:nvSpPr>
            <p:spPr>
              <a:xfrm>
                <a:off x="5366" y="4090"/>
                <a:ext cx="11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807" name="直接连接符 125806"/>
              <p:cNvSpPr/>
              <p:nvPr/>
            </p:nvSpPr>
            <p:spPr>
              <a:xfrm>
                <a:off x="5366" y="4090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808" name="矩形 125807"/>
              <p:cNvSpPr/>
              <p:nvPr/>
            </p:nvSpPr>
            <p:spPr>
              <a:xfrm>
                <a:off x="-58" y="4127"/>
                <a:ext cx="1008" cy="1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 dirty="0">
                    <a:solidFill>
                      <a:srgbClr val="000000"/>
                    </a:solidFill>
                    <a:latin typeface="宋体" pitchFamily="2" charset="-122"/>
                  </a:rPr>
                  <a:t>       </a:t>
                </a:r>
                <a:r>
                  <a:rPr lang="en-US" altLang="zh-CN" sz="2100" b="0">
                    <a:solidFill>
                      <a:srgbClr val="000000"/>
                    </a:solidFill>
                    <a:latin typeface="宋体" pitchFamily="2" charset="-122"/>
                  </a:rPr>
                  <a:t>1  2 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5809" name="矩形 125808"/>
              <p:cNvSpPr/>
              <p:nvPr/>
            </p:nvSpPr>
            <p:spPr>
              <a:xfrm>
                <a:off x="917" y="4127"/>
                <a:ext cx="84" cy="1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 dirty="0">
                    <a:solidFill>
                      <a:srgbClr val="000000"/>
                    </a:solidFill>
                    <a:latin typeface="宋体" pitchFamily="2" charset="-122"/>
                  </a:rPr>
                  <a:t> </a:t>
                </a:r>
                <a:endParaRPr lang="en-US" altLang="zh-CN" sz="2400" b="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5810" name="矩形 125809"/>
              <p:cNvSpPr/>
              <p:nvPr/>
            </p:nvSpPr>
            <p:spPr>
              <a:xfrm>
                <a:off x="992" y="4127"/>
                <a:ext cx="504" cy="1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itchFamily="2" charset="-122"/>
                  </a:rPr>
                  <a:t>3  4  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5811" name="矩形 125810"/>
              <p:cNvSpPr/>
              <p:nvPr/>
            </p:nvSpPr>
            <p:spPr>
              <a:xfrm>
                <a:off x="1443" y="4127"/>
                <a:ext cx="420" cy="1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 dirty="0">
                    <a:solidFill>
                      <a:srgbClr val="000000"/>
                    </a:solidFill>
                    <a:latin typeface="宋体" pitchFamily="2" charset="-122"/>
                  </a:rPr>
                  <a:t>   </a:t>
                </a:r>
                <a:r>
                  <a:rPr lang="en-US" altLang="zh-CN" sz="2100" b="0">
                    <a:solidFill>
                      <a:srgbClr val="000000"/>
                    </a:solidFill>
                    <a:latin typeface="宋体" pitchFamily="2" charset="-122"/>
                  </a:rPr>
                  <a:t>6 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5812" name="矩形 125811"/>
              <p:cNvSpPr/>
              <p:nvPr/>
            </p:nvSpPr>
            <p:spPr>
              <a:xfrm>
                <a:off x="1818" y="4127"/>
                <a:ext cx="1092" cy="1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 dirty="0">
                    <a:solidFill>
                      <a:srgbClr val="000000"/>
                    </a:solidFill>
                    <a:latin typeface="宋体" pitchFamily="2" charset="-122"/>
                  </a:rPr>
                  <a:t> </a:t>
                </a:r>
                <a:r>
                  <a:rPr lang="en-US" altLang="zh-CN" sz="2100" b="0">
                    <a:solidFill>
                      <a:srgbClr val="000000"/>
                    </a:solidFill>
                    <a:latin typeface="宋体" pitchFamily="2" charset="-122"/>
                  </a:rPr>
                  <a:t>8  9 10  12 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5813" name="矩形 125812"/>
              <p:cNvSpPr/>
              <p:nvPr/>
            </p:nvSpPr>
            <p:spPr>
              <a:xfrm>
                <a:off x="2869" y="4127"/>
                <a:ext cx="2604" cy="1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 dirty="0">
                    <a:solidFill>
                      <a:srgbClr val="000000"/>
                    </a:solidFill>
                    <a:latin typeface="宋体" pitchFamily="2" charset="-122"/>
                  </a:rPr>
                  <a:t>     </a:t>
                </a:r>
                <a:r>
                  <a:rPr lang="en-US" altLang="zh-CN" sz="2100" b="0">
                    <a:solidFill>
                      <a:srgbClr val="000000"/>
                    </a:solidFill>
                    <a:latin typeface="宋体" pitchFamily="2" charset="-122"/>
                  </a:rPr>
                  <a:t>16      20   22     27  t(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5814" name="矩形 125813"/>
              <p:cNvSpPr/>
              <p:nvPr/>
            </p:nvSpPr>
            <p:spPr>
              <a:xfrm>
                <a:off x="5136" y="4118"/>
                <a:ext cx="168" cy="11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itchFamily="2" charset="-122"/>
                  </a:rPr>
                  <a:t>Δ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5815" name="矩形 125814"/>
              <p:cNvSpPr/>
              <p:nvPr/>
            </p:nvSpPr>
            <p:spPr>
              <a:xfrm>
                <a:off x="5520" y="4118"/>
                <a:ext cx="240" cy="11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t)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25816" name="组合 125815"/>
              <p:cNvGrpSpPr/>
              <p:nvPr/>
            </p:nvGrpSpPr>
            <p:grpSpPr>
              <a:xfrm>
                <a:off x="317" y="2966"/>
                <a:ext cx="118" cy="254"/>
                <a:chOff x="317" y="2966"/>
                <a:chExt cx="118" cy="254"/>
              </a:xfrm>
            </p:grpSpPr>
            <p:sp>
              <p:nvSpPr>
                <p:cNvPr id="125817" name="直接连接符 125816"/>
                <p:cNvSpPr/>
                <p:nvPr/>
              </p:nvSpPr>
              <p:spPr>
                <a:xfrm flipV="1">
                  <a:off x="371" y="3062"/>
                  <a:ext cx="1" cy="158"/>
                </a:xfrm>
                <a:prstGeom prst="line">
                  <a:avLst/>
                </a:prstGeom>
                <a:ln w="17463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818" name="任意多边形 125817"/>
                <p:cNvSpPr/>
                <p:nvPr/>
              </p:nvSpPr>
              <p:spPr>
                <a:xfrm>
                  <a:off x="317" y="2966"/>
                  <a:ext cx="118" cy="121"/>
                </a:xfrm>
                <a:custGeom>
                  <a:avLst/>
                  <a:gdLst/>
                  <a:ahLst/>
                  <a:cxnLst/>
                  <a:pathLst>
                    <a:path w="118" h="121">
                      <a:moveTo>
                        <a:pt x="118" y="121"/>
                      </a:moveTo>
                      <a:lnTo>
                        <a:pt x="54" y="0"/>
                      </a:lnTo>
                      <a:lnTo>
                        <a:pt x="0" y="121"/>
                      </a:lnTo>
                      <a:lnTo>
                        <a:pt x="118" y="1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125819" name="组合 125818"/>
              <p:cNvGrpSpPr/>
              <p:nvPr/>
            </p:nvGrpSpPr>
            <p:grpSpPr>
              <a:xfrm>
                <a:off x="5163" y="4018"/>
                <a:ext cx="600" cy="133"/>
                <a:chOff x="5163" y="4018"/>
                <a:chExt cx="600" cy="133"/>
              </a:xfrm>
            </p:grpSpPr>
            <p:sp>
              <p:nvSpPr>
                <p:cNvPr id="125820" name="直接连接符 125819"/>
                <p:cNvSpPr/>
                <p:nvPr/>
              </p:nvSpPr>
              <p:spPr>
                <a:xfrm>
                  <a:off x="5163" y="4078"/>
                  <a:ext cx="514" cy="1"/>
                </a:xfrm>
                <a:prstGeom prst="line">
                  <a:avLst/>
                </a:prstGeom>
                <a:ln w="17463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821" name="任意多边形 125820"/>
                <p:cNvSpPr/>
                <p:nvPr/>
              </p:nvSpPr>
              <p:spPr>
                <a:xfrm>
                  <a:off x="5656" y="4018"/>
                  <a:ext cx="107" cy="133"/>
                </a:xfrm>
                <a:custGeom>
                  <a:avLst/>
                  <a:gdLst/>
                  <a:ahLst/>
                  <a:cxnLst/>
                  <a:pathLst>
                    <a:path w="107" h="133">
                      <a:moveTo>
                        <a:pt x="0" y="133"/>
                      </a:moveTo>
                      <a:lnTo>
                        <a:pt x="107" y="60"/>
                      </a:lnTo>
                      <a:lnTo>
                        <a:pt x="0" y="0"/>
                      </a:lnTo>
                      <a:lnTo>
                        <a:pt x="0" y="1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25822" name="直接连接符 125821"/>
              <p:cNvSpPr/>
              <p:nvPr/>
            </p:nvSpPr>
            <p:spPr>
              <a:xfrm>
                <a:off x="1839" y="3183"/>
                <a:ext cx="1" cy="895"/>
              </a:xfrm>
              <a:prstGeom prst="line">
                <a:avLst/>
              </a:prstGeom>
              <a:ln w="17463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823" name="直接连接符 125822"/>
              <p:cNvSpPr/>
              <p:nvPr/>
            </p:nvSpPr>
            <p:spPr>
              <a:xfrm>
                <a:off x="2847" y="3183"/>
                <a:ext cx="1" cy="895"/>
              </a:xfrm>
              <a:prstGeom prst="line">
                <a:avLst/>
              </a:prstGeom>
              <a:ln w="17463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824" name="直接连接符 125823"/>
              <p:cNvSpPr/>
              <p:nvPr/>
            </p:nvSpPr>
            <p:spPr>
              <a:xfrm>
                <a:off x="3930" y="3183"/>
                <a:ext cx="1" cy="895"/>
              </a:xfrm>
              <a:prstGeom prst="line">
                <a:avLst/>
              </a:prstGeom>
              <a:ln w="17463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825" name="直接连接符 125824"/>
              <p:cNvSpPr/>
              <p:nvPr/>
            </p:nvSpPr>
            <p:spPr>
              <a:xfrm>
                <a:off x="4873" y="3183"/>
                <a:ext cx="1" cy="907"/>
              </a:xfrm>
              <a:prstGeom prst="line">
                <a:avLst/>
              </a:prstGeom>
              <a:ln w="17463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125826" name="组合 125825"/>
              <p:cNvGrpSpPr/>
              <p:nvPr/>
            </p:nvGrpSpPr>
            <p:grpSpPr>
              <a:xfrm>
                <a:off x="1728" y="2976"/>
                <a:ext cx="3600" cy="192"/>
                <a:chOff x="1728" y="1944"/>
                <a:chExt cx="2024" cy="136"/>
              </a:xfrm>
            </p:grpSpPr>
            <p:sp>
              <p:nvSpPr>
                <p:cNvPr id="125827" name="直接连接符 125826"/>
                <p:cNvSpPr/>
                <p:nvPr/>
              </p:nvSpPr>
              <p:spPr>
                <a:xfrm flipV="1">
                  <a:off x="1728" y="1947"/>
                  <a:ext cx="0" cy="12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125828" name="直接连接符 125827"/>
                <p:cNvSpPr/>
                <p:nvPr/>
              </p:nvSpPr>
              <p:spPr>
                <a:xfrm flipV="1">
                  <a:off x="1960" y="1947"/>
                  <a:ext cx="0" cy="12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125829" name="直接连接符 125828"/>
                <p:cNvSpPr/>
                <p:nvPr/>
              </p:nvSpPr>
              <p:spPr>
                <a:xfrm flipV="1">
                  <a:off x="2296" y="1947"/>
                  <a:ext cx="0" cy="12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125830" name="直接连接符 125829"/>
                <p:cNvSpPr/>
                <p:nvPr/>
              </p:nvSpPr>
              <p:spPr>
                <a:xfrm flipV="1">
                  <a:off x="3752" y="1944"/>
                  <a:ext cx="0" cy="12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125831" name="直接连接符 125830"/>
                <p:cNvSpPr/>
                <p:nvPr/>
              </p:nvSpPr>
              <p:spPr>
                <a:xfrm flipV="1">
                  <a:off x="3128" y="1947"/>
                  <a:ext cx="0" cy="12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125832" name="直接连接符 125831"/>
                <p:cNvSpPr/>
                <p:nvPr/>
              </p:nvSpPr>
              <p:spPr>
                <a:xfrm flipV="1">
                  <a:off x="2520" y="1947"/>
                  <a:ext cx="0" cy="12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125833" name="直接连接符 125832"/>
                <p:cNvSpPr/>
                <p:nvPr/>
              </p:nvSpPr>
              <p:spPr>
                <a:xfrm flipV="1">
                  <a:off x="2904" y="1955"/>
                  <a:ext cx="0" cy="12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</p:grpSp>
      </p:grpSp>
      <p:sp>
        <p:nvSpPr>
          <p:cNvPr id="124928" name="文本占位符 124927"/>
          <p:cNvSpPr>
            <a:spLocks noGrp="1"/>
          </p:cNvSpPr>
          <p:nvPr>
            <p:ph type="body" idx="1"/>
          </p:nvPr>
        </p:nvSpPr>
        <p:spPr>
          <a:xfrm>
            <a:off x="611188" y="4581525"/>
            <a:ext cx="7696200" cy="1830388"/>
          </a:xfrm>
        </p:spPr>
        <p:txBody>
          <a:bodyPr/>
          <a:p>
            <a:r>
              <a:rPr lang="en-US" altLang="zh-CN" b="1" dirty="0">
                <a:solidFill>
                  <a:srgbClr val="FFFF00"/>
                </a:solidFill>
              </a:rPr>
              <a:t>3</a:t>
            </a:r>
            <a:r>
              <a:rPr lang="zh-CN" altLang="en-US" b="1" dirty="0">
                <a:solidFill>
                  <a:srgbClr val="FFFF00"/>
                </a:solidFill>
              </a:rPr>
              <a:t>）性能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  <a:endParaRPr lang="en-US" altLang="zh-CN" b="1">
              <a:solidFill>
                <a:srgbClr val="FFFF00"/>
              </a:solidFill>
            </a:endParaRPr>
          </a:p>
          <a:p>
            <a:r>
              <a:rPr lang="en-US" altLang="zh-CN" b="1">
                <a:solidFill>
                  <a:srgbClr val="FFFF00"/>
                </a:solidFill>
              </a:rPr>
              <a:t>     TP=7/27 </a:t>
            </a:r>
            <a:r>
              <a:rPr lang="zh-CN" altLang="en-US" b="1">
                <a:solidFill>
                  <a:srgbClr val="FFFF00"/>
                </a:solidFill>
              </a:rPr>
              <a:t>（</a:t>
            </a:r>
            <a:r>
              <a:rPr lang="en-US" altLang="zh-CN" b="1">
                <a:solidFill>
                  <a:srgbClr val="FFFF00"/>
                </a:solidFill>
              </a:rPr>
              <a:t>1/Δt</a:t>
            </a:r>
            <a:r>
              <a:rPr lang="zh-CN" altLang="en-US" b="1">
                <a:solidFill>
                  <a:srgbClr val="FFFF00"/>
                </a:solidFill>
              </a:rPr>
              <a:t>）</a:t>
            </a:r>
            <a:endParaRPr lang="zh-CN" altLang="en-US" b="1">
              <a:solidFill>
                <a:srgbClr val="FFFF00"/>
              </a:solidFill>
            </a:endParaRPr>
          </a:p>
          <a:p>
            <a:r>
              <a:rPr lang="zh-CN" altLang="en-US" b="1" dirty="0">
                <a:solidFill>
                  <a:srgbClr val="FFFF00"/>
                </a:solidFill>
              </a:rPr>
              <a:t>   </a:t>
            </a:r>
            <a:r>
              <a:rPr lang="en-US" altLang="zh-CN" b="1" dirty="0">
                <a:solidFill>
                  <a:srgbClr val="FFFF00"/>
                </a:solidFill>
              </a:rPr>
              <a:t>η=</a:t>
            </a:r>
            <a:r>
              <a:rPr lang="zh-CN" altLang="en-US" b="1" dirty="0">
                <a:solidFill>
                  <a:srgbClr val="FFFF00"/>
                </a:solidFill>
              </a:rPr>
              <a:t>（</a:t>
            </a:r>
            <a:r>
              <a:rPr lang="en-US" altLang="zh-CN" b="1" dirty="0">
                <a:solidFill>
                  <a:srgbClr val="FFFF00"/>
                </a:solidFill>
              </a:rPr>
              <a:t>7*6Δt</a:t>
            </a:r>
            <a:r>
              <a:rPr lang="zh-CN" altLang="en-US" b="1" dirty="0">
                <a:solidFill>
                  <a:srgbClr val="FFFF00"/>
                </a:solidFill>
              </a:rPr>
              <a:t>）</a:t>
            </a:r>
            <a:r>
              <a:rPr lang="en-US" altLang="zh-CN" b="1">
                <a:solidFill>
                  <a:srgbClr val="FFFF00"/>
                </a:solidFill>
              </a:rPr>
              <a:t>/</a:t>
            </a:r>
            <a:r>
              <a:rPr lang="zh-CN" altLang="en-US" b="1">
                <a:solidFill>
                  <a:srgbClr val="FFFF00"/>
                </a:solidFill>
              </a:rPr>
              <a:t>（</a:t>
            </a:r>
            <a:r>
              <a:rPr lang="en-US" altLang="zh-CN" b="1">
                <a:solidFill>
                  <a:srgbClr val="FFFF00"/>
                </a:solidFill>
              </a:rPr>
              <a:t>27Δt*4</a:t>
            </a:r>
            <a:r>
              <a:rPr lang="zh-CN" altLang="en-US" b="1">
                <a:solidFill>
                  <a:srgbClr val="FFFF00"/>
                </a:solidFill>
              </a:rPr>
              <a:t>）</a:t>
            </a:r>
            <a:r>
              <a:rPr lang="en-US" altLang="zh-CN" b="1">
                <a:solidFill>
                  <a:srgbClr val="FFFF00"/>
                </a:solidFill>
              </a:rPr>
              <a:t>=7/18</a:t>
            </a:r>
            <a:endParaRPr lang="en-US" altLang="zh-CN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8962" name="标题 16896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p>
            <a:pPr algn="l"/>
            <a:r>
              <a:rPr lang="en-US" altLang="zh-CN" dirty="0"/>
              <a:t>4</a:t>
            </a:r>
            <a:r>
              <a:rPr lang="zh-CN" altLang="en-US" dirty="0"/>
              <a:t>、静态多功能流水线</a:t>
            </a:r>
            <a:endParaRPr lang="zh-CN" altLang="en-US" dirty="0"/>
          </a:p>
        </p:txBody>
      </p:sp>
      <p:sp>
        <p:nvSpPr>
          <p:cNvPr id="168963" name="文本占位符 16896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800" dirty="0"/>
              <a:t>计算 </a:t>
            </a:r>
            <a:r>
              <a:rPr lang="en-US" altLang="zh-CN" sz="2800"/>
              <a:t>A</a:t>
            </a:r>
            <a:r>
              <a:rPr lang="en-US" altLang="zh-CN" sz="2800">
                <a:cs typeface="Times New Roman" panose="02020603050405020304" pitchFamily="18" charset="0"/>
              </a:rPr>
              <a:t>*B=</a:t>
            </a:r>
            <a:endParaRPr lang="en-US" altLang="en-US" sz="2800">
              <a:ea typeface="Times New Roman" panose="02020603050405020304" pitchFamily="18" charset="0"/>
            </a:endParaRPr>
          </a:p>
        </p:txBody>
      </p:sp>
      <p:graphicFrame>
        <p:nvGraphicFramePr>
          <p:cNvPr id="168964" name="内容占位符 168963"/>
          <p:cNvGraphicFramePr/>
          <p:nvPr>
            <p:ph sz="quarter" idx="2"/>
          </p:nvPr>
        </p:nvGraphicFramePr>
        <p:xfrm>
          <a:off x="6451600" y="2749550"/>
          <a:ext cx="20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203200" imgH="443865" progId="Equation.3">
                  <p:embed/>
                </p:oleObj>
              </mc:Choice>
              <mc:Fallback>
                <p:oleObj name="" r:id="rId1" imgW="203200" imgH="44386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51600" y="2749550"/>
                        <a:ext cx="203200" cy="4445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5" name="内容占位符 168964"/>
          <p:cNvGraphicFramePr/>
          <p:nvPr>
            <p:ph sz="quarter" idx="3"/>
          </p:nvPr>
        </p:nvGraphicFramePr>
        <p:xfrm>
          <a:off x="3028950" y="1628775"/>
          <a:ext cx="2887663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761365" imgH="444500" progId="Equation.3">
                  <p:embed/>
                </p:oleObj>
              </mc:Choice>
              <mc:Fallback>
                <p:oleObj name="" r:id="rId3" imgW="761365" imgH="4445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8950" y="1628775"/>
                        <a:ext cx="2887663" cy="1684338"/>
                      </a:xfrm>
                      <a:prstGeom prst="rect">
                        <a:avLst/>
                      </a:prstGeom>
                      <a:solidFill>
                        <a:schemeClr val="tx1">
                          <a:alpha val="100000"/>
                        </a:scheme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6" name="矩形 168965"/>
          <p:cNvSpPr/>
          <p:nvPr/>
        </p:nvSpPr>
        <p:spPr>
          <a:xfrm>
            <a:off x="1763713" y="3860800"/>
            <a:ext cx="936625" cy="5762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8967" name="矩形 168966"/>
          <p:cNvSpPr/>
          <p:nvPr/>
        </p:nvSpPr>
        <p:spPr>
          <a:xfrm>
            <a:off x="1979613" y="3644900"/>
            <a:ext cx="936625" cy="431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8968" name="文本框 168967"/>
          <p:cNvSpPr txBox="1"/>
          <p:nvPr/>
        </p:nvSpPr>
        <p:spPr>
          <a:xfrm>
            <a:off x="1763713" y="4076700"/>
            <a:ext cx="576262" cy="711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4000" b="0">
                <a:latin typeface="Times New Roman" panose="02020603050405020304" pitchFamily="18" charset="0"/>
              </a:rPr>
              <a:t>1</a:t>
            </a:r>
            <a:endParaRPr lang="en-US" altLang="zh-CN" sz="4000" b="0">
              <a:latin typeface="Times New Roman" panose="02020603050405020304" pitchFamily="18" charset="0"/>
            </a:endParaRPr>
          </a:p>
        </p:txBody>
      </p:sp>
      <p:sp>
        <p:nvSpPr>
          <p:cNvPr id="168969" name="文本框 168968"/>
          <p:cNvSpPr txBox="1"/>
          <p:nvPr/>
        </p:nvSpPr>
        <p:spPr>
          <a:xfrm>
            <a:off x="2987675" y="4076700"/>
            <a:ext cx="576263" cy="711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4000" b="0">
                <a:latin typeface="Times New Roman" panose="02020603050405020304" pitchFamily="18" charset="0"/>
              </a:rPr>
              <a:t>2</a:t>
            </a:r>
            <a:endParaRPr lang="en-US" altLang="zh-CN" sz="4000" b="0">
              <a:latin typeface="Times New Roman" panose="02020603050405020304" pitchFamily="18" charset="0"/>
            </a:endParaRPr>
          </a:p>
        </p:txBody>
      </p:sp>
      <p:sp>
        <p:nvSpPr>
          <p:cNvPr id="168970" name="文本框 168969"/>
          <p:cNvSpPr txBox="1"/>
          <p:nvPr/>
        </p:nvSpPr>
        <p:spPr>
          <a:xfrm>
            <a:off x="4211638" y="4076700"/>
            <a:ext cx="576262" cy="711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4000" b="0">
                <a:latin typeface="Times New Roman" panose="02020603050405020304" pitchFamily="18" charset="0"/>
              </a:rPr>
              <a:t>3</a:t>
            </a:r>
            <a:endParaRPr lang="en-US" altLang="zh-CN" sz="4000" b="0">
              <a:latin typeface="Times New Roman" panose="02020603050405020304" pitchFamily="18" charset="0"/>
            </a:endParaRPr>
          </a:p>
        </p:txBody>
      </p:sp>
      <p:sp>
        <p:nvSpPr>
          <p:cNvPr id="168971" name="文本框 168970"/>
          <p:cNvSpPr txBox="1"/>
          <p:nvPr/>
        </p:nvSpPr>
        <p:spPr>
          <a:xfrm>
            <a:off x="3635375" y="5516563"/>
            <a:ext cx="576263" cy="758825"/>
          </a:xfrm>
          <a:prstGeom prst="rect">
            <a:avLst/>
          </a:prstGeom>
          <a:noFill/>
          <a:ln w="57150" cap="flat" cmpd="sng">
            <a:solidFill>
              <a:srgbClr val="FF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4000" b="0">
                <a:latin typeface="Times New Roman" panose="02020603050405020304" pitchFamily="18" charset="0"/>
              </a:rPr>
              <a:t>4</a:t>
            </a:r>
            <a:endParaRPr lang="en-US" altLang="zh-CN" sz="4000" b="0">
              <a:latin typeface="Times New Roman" panose="02020603050405020304" pitchFamily="18" charset="0"/>
            </a:endParaRPr>
          </a:p>
        </p:txBody>
      </p:sp>
      <p:sp>
        <p:nvSpPr>
          <p:cNvPr id="168972" name="直接连接符 168971"/>
          <p:cNvSpPr/>
          <p:nvPr/>
        </p:nvSpPr>
        <p:spPr>
          <a:xfrm>
            <a:off x="1042988" y="4221163"/>
            <a:ext cx="64928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8973" name="直接连接符 168972"/>
          <p:cNvSpPr/>
          <p:nvPr/>
        </p:nvSpPr>
        <p:spPr>
          <a:xfrm>
            <a:off x="1042988" y="4508500"/>
            <a:ext cx="64928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8974" name="直接连接符 168973"/>
          <p:cNvSpPr/>
          <p:nvPr/>
        </p:nvSpPr>
        <p:spPr>
          <a:xfrm>
            <a:off x="2339975" y="4365625"/>
            <a:ext cx="64928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8975" name="直接连接符 168974"/>
          <p:cNvSpPr/>
          <p:nvPr/>
        </p:nvSpPr>
        <p:spPr>
          <a:xfrm>
            <a:off x="3563938" y="4365625"/>
            <a:ext cx="64928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8976" name="直接连接符 168975"/>
          <p:cNvSpPr/>
          <p:nvPr/>
        </p:nvSpPr>
        <p:spPr>
          <a:xfrm>
            <a:off x="4787900" y="4365625"/>
            <a:ext cx="64928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8977" name="直接连接符 168976"/>
          <p:cNvSpPr/>
          <p:nvPr/>
        </p:nvSpPr>
        <p:spPr>
          <a:xfrm>
            <a:off x="6084888" y="4365625"/>
            <a:ext cx="64928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8978" name="文本框 168977"/>
          <p:cNvSpPr txBox="1"/>
          <p:nvPr/>
        </p:nvSpPr>
        <p:spPr>
          <a:xfrm>
            <a:off x="5435600" y="4076700"/>
            <a:ext cx="576263" cy="711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4000" b="0">
                <a:latin typeface="Times New Roman" panose="02020603050405020304" pitchFamily="18" charset="0"/>
              </a:rPr>
              <a:t>5</a:t>
            </a:r>
            <a:endParaRPr lang="en-US" altLang="zh-CN" sz="4000" b="0">
              <a:latin typeface="Times New Roman" panose="02020603050405020304" pitchFamily="18" charset="0"/>
            </a:endParaRPr>
          </a:p>
        </p:txBody>
      </p:sp>
      <p:sp>
        <p:nvSpPr>
          <p:cNvPr id="168979" name="直接连接符 168978"/>
          <p:cNvSpPr/>
          <p:nvPr/>
        </p:nvSpPr>
        <p:spPr>
          <a:xfrm>
            <a:off x="2555875" y="5805488"/>
            <a:ext cx="1008063" cy="0"/>
          </a:xfrm>
          <a:prstGeom prst="line">
            <a:avLst/>
          </a:prstGeom>
          <a:ln w="28575" cap="flat" cmpd="sng">
            <a:solidFill>
              <a:srgbClr val="FF66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8980" name="直接连接符 168979"/>
          <p:cNvSpPr/>
          <p:nvPr/>
        </p:nvSpPr>
        <p:spPr>
          <a:xfrm>
            <a:off x="2555875" y="4365625"/>
            <a:ext cx="0" cy="1439863"/>
          </a:xfrm>
          <a:prstGeom prst="line">
            <a:avLst/>
          </a:prstGeom>
          <a:ln w="28575" cap="flat" cmpd="sng">
            <a:solidFill>
              <a:srgbClr val="FF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8981" name="直接连接符 168980"/>
          <p:cNvSpPr/>
          <p:nvPr/>
        </p:nvSpPr>
        <p:spPr>
          <a:xfrm>
            <a:off x="4284663" y="5734050"/>
            <a:ext cx="863600" cy="142875"/>
          </a:xfrm>
          <a:prstGeom prst="line">
            <a:avLst/>
          </a:prstGeom>
          <a:ln w="9525">
            <a:noFill/>
          </a:ln>
        </p:spPr>
      </p:sp>
      <p:sp>
        <p:nvSpPr>
          <p:cNvPr id="168982" name="直接连接符 168981"/>
          <p:cNvSpPr/>
          <p:nvPr/>
        </p:nvSpPr>
        <p:spPr>
          <a:xfrm>
            <a:off x="4211638" y="5805488"/>
            <a:ext cx="865187" cy="0"/>
          </a:xfrm>
          <a:prstGeom prst="line">
            <a:avLst/>
          </a:prstGeom>
          <a:ln w="28575" cap="flat" cmpd="sng">
            <a:solidFill>
              <a:srgbClr val="FF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8983" name="直接连接符 168982"/>
          <p:cNvSpPr/>
          <p:nvPr/>
        </p:nvSpPr>
        <p:spPr>
          <a:xfrm flipV="1">
            <a:off x="5076825" y="4437063"/>
            <a:ext cx="0" cy="1368425"/>
          </a:xfrm>
          <a:prstGeom prst="line">
            <a:avLst/>
          </a:prstGeom>
          <a:ln w="28575" cap="flat" cmpd="sng">
            <a:solidFill>
              <a:srgbClr val="FF66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8984" name="文本框 168983"/>
          <p:cNvSpPr txBox="1"/>
          <p:nvPr/>
        </p:nvSpPr>
        <p:spPr>
          <a:xfrm>
            <a:off x="179388" y="3860800"/>
            <a:ext cx="863600" cy="85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0" err="1">
                <a:latin typeface="Times New Roman" panose="02020603050405020304" pitchFamily="18" charset="0"/>
              </a:rPr>
              <a:t>ai</a:t>
            </a: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0">
                <a:latin typeface="Times New Roman" panose="02020603050405020304" pitchFamily="18" charset="0"/>
              </a:rPr>
              <a:t>bi</a:t>
            </a:r>
            <a:endParaRPr lang="en-US" altLang="zh-CN" sz="2000" b="0">
              <a:latin typeface="Times New Roman" panose="02020603050405020304" pitchFamily="18" charset="0"/>
            </a:endParaRPr>
          </a:p>
        </p:txBody>
      </p:sp>
      <p:sp>
        <p:nvSpPr>
          <p:cNvPr id="168985" name="文本框 168984"/>
          <p:cNvSpPr txBox="1"/>
          <p:nvPr/>
        </p:nvSpPr>
        <p:spPr>
          <a:xfrm>
            <a:off x="6948488" y="4076700"/>
            <a:ext cx="1152525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4000" b="0">
                <a:latin typeface="Times New Roman" panose="02020603050405020304" pitchFamily="18" charset="0"/>
              </a:rPr>
              <a:t>A*B</a:t>
            </a:r>
            <a:endParaRPr lang="en-US" altLang="zh-CN" sz="40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9986" name="文本占位符 169985"/>
          <p:cNvSpPr>
            <a:spLocks noGrp="1"/>
          </p:cNvSpPr>
          <p:nvPr>
            <p:ph type="body" idx="1"/>
          </p:nvPr>
        </p:nvSpPr>
        <p:spPr>
          <a:xfrm>
            <a:off x="684213" y="476250"/>
            <a:ext cx="7772400" cy="6048375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 b="1"/>
              <a:t>1</a:t>
            </a:r>
            <a:r>
              <a:rPr lang="en-US" altLang="zh-CN" b="1">
                <a:latin typeface="Times New Roman" panose="02020603050405020304" pitchFamily="18" charset="0"/>
              </a:rPr>
              <a:t>—</a:t>
            </a:r>
            <a:r>
              <a:rPr lang="en-US" altLang="zh-CN" b="1"/>
              <a:t>2</a:t>
            </a:r>
            <a:r>
              <a:rPr lang="en-US" altLang="zh-CN" b="1">
                <a:latin typeface="Times New Roman" panose="02020603050405020304" pitchFamily="18" charset="0"/>
              </a:rPr>
              <a:t>—</a:t>
            </a:r>
            <a:r>
              <a:rPr lang="en-US" altLang="zh-CN" b="1" dirty="0"/>
              <a:t>3---5 </a:t>
            </a:r>
            <a:r>
              <a:rPr lang="zh-CN" altLang="en-US" b="1" dirty="0"/>
              <a:t>做加法</a:t>
            </a:r>
            <a:endParaRPr lang="zh-CN" altLang="en-US" b="1" dirty="0"/>
          </a:p>
          <a:p>
            <a:pPr>
              <a:lnSpc>
                <a:spcPct val="90000"/>
              </a:lnSpc>
            </a:pPr>
            <a:r>
              <a:rPr lang="en-US" altLang="zh-CN" b="1"/>
              <a:t>1</a:t>
            </a:r>
            <a:r>
              <a:rPr lang="en-US" altLang="zh-CN" b="1">
                <a:latin typeface="Times New Roman" panose="02020603050405020304" pitchFamily="18" charset="0"/>
              </a:rPr>
              <a:t>—</a:t>
            </a:r>
            <a:r>
              <a:rPr lang="en-US" altLang="zh-CN" b="1"/>
              <a:t>4</a:t>
            </a:r>
            <a:r>
              <a:rPr lang="en-US" altLang="zh-CN" b="1">
                <a:latin typeface="Times New Roman" panose="02020603050405020304" pitchFamily="18" charset="0"/>
              </a:rPr>
              <a:t>—</a:t>
            </a:r>
            <a:r>
              <a:rPr lang="en-US" altLang="zh-CN" b="1" dirty="0"/>
              <a:t>5       </a:t>
            </a:r>
            <a:r>
              <a:rPr lang="zh-CN" altLang="en-US" b="1" dirty="0"/>
              <a:t>做乘法</a:t>
            </a:r>
            <a:endParaRPr lang="zh-CN" altLang="en-US" b="1" dirty="0"/>
          </a:p>
          <a:p>
            <a:pPr>
              <a:lnSpc>
                <a:spcPct val="90000"/>
              </a:lnSpc>
              <a:buNone/>
            </a:pPr>
            <a:r>
              <a:rPr lang="zh-CN" altLang="en-US" b="1" dirty="0"/>
              <a:t>解：分解算式</a:t>
            </a:r>
            <a:endParaRPr lang="zh-CN" altLang="en-US" b="1" dirty="0"/>
          </a:p>
          <a:p>
            <a:pPr>
              <a:lnSpc>
                <a:spcPct val="90000"/>
              </a:lnSpc>
              <a:buNone/>
            </a:pPr>
            <a:r>
              <a:rPr lang="zh-CN" altLang="en-US" b="1" dirty="0"/>
              <a:t>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①S1=a1.b1		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②s2=a2.b2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③s3=a3.b3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④s4=a4.b4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4000" b="1">
                <a:latin typeface="楷体_GB2312" pitchFamily="49" charset="-122"/>
                <a:ea typeface="楷体_GB2312" pitchFamily="49" charset="-122"/>
              </a:rPr>
              <a:t>⑤s5=s1+s2</a:t>
            </a:r>
            <a:endParaRPr lang="en-US" altLang="zh-CN" sz="40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4000" b="1">
                <a:latin typeface="楷体_GB2312" pitchFamily="49" charset="-122"/>
                <a:ea typeface="楷体_GB2312" pitchFamily="49" charset="-122"/>
              </a:rPr>
              <a:t>⑥s6=s3+s4</a:t>
            </a:r>
            <a:endParaRPr lang="en-US" altLang="zh-CN" sz="40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4000" b="1">
                <a:latin typeface="楷体_GB2312" pitchFamily="49" charset="-122"/>
                <a:ea typeface="楷体_GB2312" pitchFamily="49" charset="-122"/>
              </a:rPr>
              <a:t>⑦s7=s5+s6</a:t>
            </a:r>
            <a:endParaRPr lang="en-US" altLang="zh-CN" sz="40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1010" name="文本占位符 171009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en-US" altLang="zh-CN" sz="2800" dirty="0"/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en-US" altLang="zh-CN" sz="2800" dirty="0"/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en-US" altLang="zh-CN" sz="2800" dirty="0"/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en-US" altLang="zh-CN" sz="2800" dirty="0"/>
          </a:p>
        </p:txBody>
      </p:sp>
      <p:graphicFrame>
        <p:nvGraphicFramePr>
          <p:cNvPr id="171011" name="内容占位符 171010"/>
          <p:cNvGraphicFramePr/>
          <p:nvPr>
            <p:ph sz="half" idx="2"/>
          </p:nvPr>
        </p:nvGraphicFramePr>
        <p:xfrm>
          <a:off x="827088" y="1844675"/>
          <a:ext cx="7342188" cy="3178175"/>
        </p:xfrm>
        <a:graphic>
          <a:graphicData uri="http://schemas.openxmlformats.org/drawingml/2006/table">
            <a:tbl>
              <a:tblPr/>
              <a:tblGrid>
                <a:gridCol w="488950"/>
                <a:gridCol w="490538"/>
                <a:gridCol w="488950"/>
                <a:gridCol w="488950"/>
                <a:gridCol w="490537"/>
                <a:gridCol w="488950"/>
                <a:gridCol w="488950"/>
                <a:gridCol w="490538"/>
                <a:gridCol w="488950"/>
                <a:gridCol w="488950"/>
                <a:gridCol w="490537"/>
                <a:gridCol w="488950"/>
                <a:gridCol w="488950"/>
                <a:gridCol w="490538"/>
                <a:gridCol w="488950"/>
              </a:tblGrid>
              <a:tr h="635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itchFamily="2" charset="-122"/>
                        </a:rPr>
                        <a:t>①</a:t>
                      </a:r>
                      <a:endParaRPr lang="zh-CN" altLang="en-US" b="1">
                        <a:latin typeface="宋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itchFamily="2" charset="-122"/>
                        </a:rPr>
                        <a:t>②</a:t>
                      </a:r>
                      <a:endParaRPr lang="zh-CN" altLang="en-US" b="1">
                        <a:latin typeface="宋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itchFamily="2" charset="-122"/>
                        </a:rPr>
                        <a:t>③</a:t>
                      </a:r>
                      <a:endParaRPr lang="zh-CN" altLang="en-US" b="1">
                        <a:latin typeface="宋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itchFamily="2" charset="-122"/>
                        </a:rPr>
                        <a:t>④</a:t>
                      </a:r>
                      <a:endParaRPr lang="zh-CN" altLang="en-US" b="1">
                        <a:latin typeface="宋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itchFamily="2" charset="-122"/>
                        </a:rPr>
                        <a:t>⑤</a:t>
                      </a:r>
                      <a:endParaRPr lang="zh-CN" altLang="en-US" b="1">
                        <a:latin typeface="宋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itchFamily="2" charset="-122"/>
                        </a:rPr>
                        <a:t>⑥</a:t>
                      </a:r>
                      <a:endParaRPr lang="zh-CN" altLang="en-US" b="1">
                        <a:latin typeface="宋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itchFamily="2" charset="-122"/>
                        </a:rPr>
                        <a:t>⑦</a:t>
                      </a:r>
                      <a:endParaRPr lang="zh-CN" altLang="en-US" b="1">
                        <a:latin typeface="宋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5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itchFamily="2" charset="-122"/>
                        </a:rPr>
                        <a:t>①</a:t>
                      </a:r>
                      <a:endParaRPr lang="zh-CN" altLang="en-US" b="1">
                        <a:latin typeface="宋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itchFamily="2" charset="-122"/>
                        </a:rPr>
                        <a:t>②</a:t>
                      </a:r>
                      <a:endParaRPr lang="zh-CN" altLang="en-US" b="1">
                        <a:latin typeface="宋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itchFamily="2" charset="-122"/>
                        </a:rPr>
                        <a:t>③</a:t>
                      </a:r>
                      <a:endParaRPr lang="zh-CN" altLang="en-US" b="1">
                        <a:latin typeface="宋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itchFamily="2" charset="-122"/>
                        </a:rPr>
                        <a:t>④</a:t>
                      </a:r>
                      <a:endParaRPr lang="zh-CN" altLang="en-US" b="1">
                        <a:latin typeface="宋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itchFamily="2" charset="-122"/>
                        </a:rPr>
                        <a:t>⑤</a:t>
                      </a:r>
                      <a:endParaRPr lang="zh-CN" altLang="en-US" b="1">
                        <a:latin typeface="宋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itchFamily="2" charset="-122"/>
                        </a:rPr>
                        <a:t>⑥</a:t>
                      </a:r>
                      <a:endParaRPr lang="zh-CN" altLang="en-US" b="1">
                        <a:latin typeface="宋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itchFamily="2" charset="-122"/>
                        </a:rPr>
                        <a:t>⑦</a:t>
                      </a:r>
                      <a:endParaRPr lang="zh-CN" altLang="en-US" b="1">
                        <a:latin typeface="宋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5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itchFamily="2" charset="-122"/>
                        </a:rPr>
                        <a:t>⑤</a:t>
                      </a:r>
                      <a:endParaRPr lang="zh-CN" altLang="en-US" b="1">
                        <a:latin typeface="宋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itchFamily="2" charset="-122"/>
                        </a:rPr>
                        <a:t>⑥</a:t>
                      </a:r>
                      <a:endParaRPr lang="zh-CN" altLang="en-US" b="1">
                        <a:latin typeface="宋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itchFamily="2" charset="-122"/>
                        </a:rPr>
                        <a:t>⑦</a:t>
                      </a:r>
                      <a:endParaRPr lang="zh-CN" altLang="en-US" b="1">
                        <a:latin typeface="宋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itchFamily="2" charset="-122"/>
                        </a:rPr>
                        <a:t>①</a:t>
                      </a:r>
                      <a:endParaRPr lang="zh-CN" altLang="en-US" b="1">
                        <a:latin typeface="宋体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itchFamily="2" charset="-122"/>
                        </a:rPr>
                        <a:t>②</a:t>
                      </a:r>
                      <a:endParaRPr lang="zh-CN" altLang="en-US" b="1">
                        <a:latin typeface="宋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itchFamily="2" charset="-122"/>
                        </a:rPr>
                        <a:t>③</a:t>
                      </a:r>
                      <a:endParaRPr lang="zh-CN" altLang="en-US" b="1">
                        <a:latin typeface="宋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itchFamily="2" charset="-122"/>
                        </a:rPr>
                        <a:t>④</a:t>
                      </a:r>
                      <a:endParaRPr lang="zh-CN" altLang="en-US" b="1">
                        <a:latin typeface="宋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itchFamily="2" charset="-122"/>
                        </a:rPr>
                        <a:t>⑤</a:t>
                      </a:r>
                      <a:endParaRPr lang="zh-CN" altLang="en-US" b="1">
                        <a:latin typeface="宋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itchFamily="2" charset="-122"/>
                        </a:rPr>
                        <a:t>⑥</a:t>
                      </a:r>
                      <a:endParaRPr lang="zh-CN" altLang="en-US" b="1">
                        <a:latin typeface="宋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itchFamily="2" charset="-122"/>
                        </a:rPr>
                        <a:t>⑦</a:t>
                      </a:r>
                      <a:endParaRPr lang="zh-CN" altLang="en-US" b="1">
                        <a:latin typeface="宋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1109" name="直接连接符 171108"/>
          <p:cNvSpPr/>
          <p:nvPr/>
        </p:nvSpPr>
        <p:spPr>
          <a:xfrm flipV="1">
            <a:off x="827088" y="1196975"/>
            <a:ext cx="0" cy="6477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1110" name="文本框 171109"/>
          <p:cNvSpPr txBox="1"/>
          <p:nvPr/>
        </p:nvSpPr>
        <p:spPr>
          <a:xfrm>
            <a:off x="0" y="1773238"/>
            <a:ext cx="755650" cy="3260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algn="l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>
                <a:latin typeface="Times New Roman" panose="02020603050405020304" pitchFamily="18" charset="0"/>
              </a:rPr>
              <a:t>5</a:t>
            </a:r>
            <a:endParaRPr lang="en-US" altLang="zh-CN">
              <a:latin typeface="Times New Roman" panose="02020603050405020304" pitchFamily="18" charset="0"/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>
                <a:latin typeface="Times New Roman" panose="02020603050405020304" pitchFamily="18" charset="0"/>
              </a:rPr>
              <a:t>4</a:t>
            </a:r>
            <a:endParaRPr lang="en-US" altLang="zh-CN">
              <a:latin typeface="Times New Roman" panose="02020603050405020304" pitchFamily="18" charset="0"/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>
                <a:latin typeface="Times New Roman" panose="02020603050405020304" pitchFamily="18" charset="0"/>
              </a:rPr>
              <a:t>3</a:t>
            </a:r>
            <a:endParaRPr lang="en-US" altLang="zh-CN">
              <a:latin typeface="Times New Roman" panose="02020603050405020304" pitchFamily="18" charset="0"/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>
                <a:latin typeface="Times New Roman" panose="02020603050405020304" pitchFamily="18" charset="0"/>
              </a:rPr>
              <a:t>2</a:t>
            </a:r>
            <a:endParaRPr lang="en-US" altLang="zh-CN">
              <a:latin typeface="Times New Roman" panose="02020603050405020304" pitchFamily="18" charset="0"/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>
                <a:latin typeface="Times New Roman" panose="02020603050405020304" pitchFamily="18" charset="0"/>
              </a:rPr>
              <a:t>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71111" name="直接连接符 171110"/>
          <p:cNvSpPr/>
          <p:nvPr/>
        </p:nvSpPr>
        <p:spPr>
          <a:xfrm>
            <a:off x="8027988" y="5013325"/>
            <a:ext cx="7207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1112" name="文本框 171111"/>
          <p:cNvSpPr txBox="1"/>
          <p:nvPr/>
        </p:nvSpPr>
        <p:spPr>
          <a:xfrm>
            <a:off x="755650" y="5445125"/>
            <a:ext cx="83883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algn="l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>
                <a:latin typeface="Times New Roman" panose="02020603050405020304" pitchFamily="18" charset="0"/>
              </a:rPr>
              <a:t>0   1      2       3     4      5        6    7      8     9      10  11    12    13   14    15    16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71113" name="文本框 171112"/>
          <p:cNvSpPr txBox="1"/>
          <p:nvPr/>
        </p:nvSpPr>
        <p:spPr>
          <a:xfrm>
            <a:off x="6877050" y="5876925"/>
            <a:ext cx="1943100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algn="l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</a:rPr>
              <a:t>时间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2034" name="文本占位符 172033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989888" cy="4114800"/>
          </a:xfrm>
        </p:spPr>
        <p:txBody>
          <a:bodyPr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800" dirty="0"/>
              <a:t>吞吐率</a:t>
            </a:r>
            <a:endParaRPr lang="zh-CN" altLang="en-US" sz="2800" dirty="0"/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dirty="0"/>
              <a:t>　ＴＰ＝　　　　　　（１／</a:t>
            </a:r>
            <a:r>
              <a:rPr lang="en-US" altLang="zh-CN" sz="2800" dirty="0">
                <a:latin typeface="宋体" pitchFamily="2" charset="-122"/>
              </a:rPr>
              <a:t>△</a:t>
            </a:r>
            <a:r>
              <a:rPr lang="zh-CN" altLang="en-US" sz="2800" dirty="0">
                <a:latin typeface="宋体" pitchFamily="2" charset="-122"/>
              </a:rPr>
              <a:t>Ｔ）</a:t>
            </a:r>
            <a:endParaRPr lang="zh-CN" altLang="en-US" sz="2800" dirty="0">
              <a:latin typeface="宋体" pitchFamily="2" charset="-122"/>
            </a:endParaRPr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800" dirty="0">
              <a:latin typeface="宋体" pitchFamily="2" charset="-122"/>
            </a:endParaRPr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800" dirty="0">
              <a:latin typeface="宋体" pitchFamily="2" charset="-122"/>
            </a:endParaRPr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800" dirty="0">
              <a:latin typeface="宋体" pitchFamily="2" charset="-122"/>
            </a:endParaRPr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itchFamily="2" charset="-122"/>
              </a:rPr>
              <a:t>效率＝　　　　　　　　　　＝３２％　　　　　　　　　</a:t>
            </a:r>
            <a:endParaRPr lang="zh-CN" altLang="en-US" sz="2800" dirty="0">
              <a:latin typeface="宋体" pitchFamily="2" charset="-122"/>
            </a:endParaRPr>
          </a:p>
        </p:txBody>
      </p:sp>
      <p:graphicFrame>
        <p:nvGraphicFramePr>
          <p:cNvPr id="172035" name="内容占位符 172034"/>
          <p:cNvGraphicFramePr/>
          <p:nvPr>
            <p:ph sz="quarter" idx="2"/>
          </p:nvPr>
        </p:nvGraphicFramePr>
        <p:xfrm>
          <a:off x="2484438" y="2349500"/>
          <a:ext cx="393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393700" imgH="888365" progId="Equation.3">
                  <p:embed/>
                </p:oleObj>
              </mc:Choice>
              <mc:Fallback>
                <p:oleObj name="" r:id="rId1" imgW="393700" imgH="88836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4438" y="2349500"/>
                        <a:ext cx="393700" cy="889000"/>
                      </a:xfrm>
                      <a:prstGeom prst="rect">
                        <a:avLst/>
                      </a:prstGeom>
                      <a:solidFill>
                        <a:schemeClr val="tx1">
                          <a:alpha val="100000"/>
                        </a:scheme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6" name="内容占位符 172035"/>
          <p:cNvGraphicFramePr/>
          <p:nvPr>
            <p:ph sz="quarter" idx="3"/>
          </p:nvPr>
        </p:nvGraphicFramePr>
        <p:xfrm>
          <a:off x="1979613" y="4292600"/>
          <a:ext cx="29718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1663700" imgH="889000" progId="Equation.3">
                  <p:embed/>
                </p:oleObj>
              </mc:Choice>
              <mc:Fallback>
                <p:oleObj name="" r:id="rId3" imgW="1663700" imgH="8890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613" y="4292600"/>
                        <a:ext cx="2971800" cy="1587500"/>
                      </a:xfrm>
                      <a:prstGeom prst="rect">
                        <a:avLst/>
                      </a:prstGeom>
                      <a:solidFill>
                        <a:schemeClr val="tx1">
                          <a:alpha val="100000"/>
                        </a:scheme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4"/>
          </p:nvPr>
        </p:nvSpPr>
        <p:spPr/>
        <p:txBody>
          <a:bodyPr/>
          <a:p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3058" name="副标题 173057"/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8458200" cy="5943600"/>
          </a:xfrm>
        </p:spPr>
        <p:txBody>
          <a:bodyPr lIns="92075" tIns="46038" rIns="92075" bIns="46038" anchor="ctr"/>
          <a:p>
            <a:pPr algn="l" defTabSz="914400">
              <a:lnSpc>
                <a:spcPct val="90000"/>
              </a:lnSpc>
              <a:buSzPct val="80000"/>
            </a:pPr>
            <a:r>
              <a:rPr lang="en-US" altLang="zh-CN" sz="2800" b="1" kern="1200" baseline="0" dirty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800" b="1" kern="1200" baseline="0" dirty="0">
                <a:latin typeface="宋体" pitchFamily="2" charset="-122"/>
                <a:ea typeface="宋体" pitchFamily="2" charset="-122"/>
              </a:rPr>
              <a:t>、单功能流水线与多功能流水线</a:t>
            </a:r>
            <a:endParaRPr lang="zh-CN" altLang="en-US" sz="2400" b="1" kern="1200" baseline="0" dirty="0">
              <a:latin typeface="宋体" pitchFamily="2" charset="-122"/>
              <a:ea typeface="宋体" pitchFamily="2" charset="-122"/>
            </a:endParaRPr>
          </a:p>
          <a:p>
            <a:pPr algn="l" defTabSz="914400">
              <a:lnSpc>
                <a:spcPct val="90000"/>
              </a:lnSpc>
              <a:buSzPct val="80000"/>
              <a:buChar char="l"/>
            </a:pPr>
            <a:r>
              <a:rPr lang="zh-CN" altLang="en-US" sz="2400" b="1" kern="1200" baseline="0" dirty="0">
                <a:latin typeface="宋体" pitchFamily="2" charset="-122"/>
                <a:ea typeface="宋体" pitchFamily="2" charset="-122"/>
              </a:rPr>
              <a:t>  单功能流水线：</a:t>
            </a:r>
            <a:r>
              <a:rPr lang="zh-CN" altLang="en-US" sz="2400" b="1" kern="1200" baseline="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只能完成一种固定功能的流水线。</a:t>
            </a:r>
            <a:endParaRPr lang="zh-CN" altLang="en-US" sz="2400" b="1" kern="1200" baseline="0" dirty="0">
              <a:solidFill>
                <a:schemeClr val="folHlink"/>
              </a:solidFill>
              <a:latin typeface="宋体" pitchFamily="2" charset="-122"/>
              <a:ea typeface="宋体" pitchFamily="2" charset="-122"/>
            </a:endParaRPr>
          </a:p>
          <a:p>
            <a:pPr algn="l" defTabSz="914400">
              <a:lnSpc>
                <a:spcPct val="90000"/>
              </a:lnSpc>
              <a:buSzPct val="80000"/>
            </a:pPr>
            <a:r>
              <a:rPr lang="zh-CN" altLang="en-US" sz="2400" b="1" kern="1200" baseline="0" dirty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400" b="1" kern="1200" baseline="0" dirty="0">
                <a:latin typeface="宋体" pitchFamily="2" charset="-122"/>
                <a:ea typeface="宋体" pitchFamily="2" charset="-122"/>
              </a:rPr>
              <a:t>Cray-1</a:t>
            </a:r>
            <a:r>
              <a:rPr lang="zh-CN" altLang="en-US" sz="2400" b="1" kern="1200" baseline="0" dirty="0">
                <a:latin typeface="宋体" pitchFamily="2" charset="-122"/>
                <a:ea typeface="宋体" pitchFamily="2" charset="-122"/>
              </a:rPr>
              <a:t>计算机有</a:t>
            </a:r>
            <a:r>
              <a:rPr lang="en-US" altLang="zh-CN" sz="2400" b="1" kern="1200" baseline="0" dirty="0">
                <a:latin typeface="宋体" pitchFamily="2" charset="-122"/>
                <a:ea typeface="宋体" pitchFamily="2" charset="-122"/>
              </a:rPr>
              <a:t>12</a:t>
            </a:r>
            <a:r>
              <a:rPr lang="zh-CN" altLang="en-US" sz="2400" b="1" kern="1200" baseline="0" dirty="0">
                <a:latin typeface="宋体" pitchFamily="2" charset="-122"/>
                <a:ea typeface="宋体" pitchFamily="2" charset="-122"/>
              </a:rPr>
              <a:t>条</a:t>
            </a:r>
            <a:endParaRPr lang="zh-CN" altLang="en-US" sz="2400" b="1" kern="1200" baseline="0" dirty="0">
              <a:latin typeface="宋体" pitchFamily="2" charset="-122"/>
              <a:ea typeface="宋体" pitchFamily="2" charset="-122"/>
            </a:endParaRPr>
          </a:p>
          <a:p>
            <a:pPr algn="l" defTabSz="914400">
              <a:lnSpc>
                <a:spcPct val="90000"/>
              </a:lnSpc>
              <a:buSzPct val="80000"/>
            </a:pPr>
            <a:r>
              <a:rPr lang="zh-CN" altLang="en-US" sz="2400" b="1" kern="1200" baseline="0" dirty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400" b="1" kern="1200" baseline="0" dirty="0">
                <a:latin typeface="宋体" pitchFamily="2" charset="-122"/>
                <a:ea typeface="宋体" pitchFamily="2" charset="-122"/>
              </a:rPr>
              <a:t>YH-1</a:t>
            </a:r>
            <a:r>
              <a:rPr lang="zh-CN" altLang="en-US" sz="2400" b="1" kern="1200" baseline="0" dirty="0">
                <a:latin typeface="宋体" pitchFamily="2" charset="-122"/>
                <a:ea typeface="宋体" pitchFamily="2" charset="-122"/>
              </a:rPr>
              <a:t>计算机有</a:t>
            </a:r>
            <a:r>
              <a:rPr lang="en-US" altLang="zh-CN" sz="2400" b="1" kern="1200" baseline="0" dirty="0">
                <a:latin typeface="宋体" pitchFamily="2" charset="-122"/>
                <a:ea typeface="宋体" pitchFamily="2" charset="-122"/>
              </a:rPr>
              <a:t>18</a:t>
            </a:r>
            <a:r>
              <a:rPr lang="zh-CN" altLang="en-US" sz="2400" b="1" kern="1200" baseline="0" dirty="0">
                <a:latin typeface="宋体" pitchFamily="2" charset="-122"/>
                <a:ea typeface="宋体" pitchFamily="2" charset="-122"/>
              </a:rPr>
              <a:t>条</a:t>
            </a:r>
            <a:endParaRPr lang="zh-CN" altLang="en-US" sz="2400" b="1" kern="1200" baseline="0" dirty="0">
              <a:latin typeface="宋体" pitchFamily="2" charset="-122"/>
              <a:ea typeface="宋体" pitchFamily="2" charset="-122"/>
            </a:endParaRPr>
          </a:p>
          <a:p>
            <a:pPr algn="l" defTabSz="914400">
              <a:lnSpc>
                <a:spcPct val="90000"/>
              </a:lnSpc>
              <a:buSzPct val="80000"/>
            </a:pPr>
            <a:r>
              <a:rPr lang="zh-CN" altLang="en-US" sz="2400" b="1" kern="1200" baseline="0" dirty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400" b="1" kern="1200" baseline="0" dirty="0">
                <a:latin typeface="宋体" pitchFamily="2" charset="-122"/>
                <a:ea typeface="宋体" pitchFamily="2" charset="-122"/>
              </a:rPr>
              <a:t>Pentium</a:t>
            </a:r>
            <a:r>
              <a:rPr lang="zh-CN" altLang="en-US" sz="2400" b="1" kern="1200" baseline="0" dirty="0">
                <a:latin typeface="宋体" pitchFamily="2" charset="-122"/>
                <a:ea typeface="宋体" pitchFamily="2" charset="-122"/>
              </a:rPr>
              <a:t>有一条</a:t>
            </a:r>
            <a:r>
              <a:rPr lang="en-US" altLang="zh-CN" sz="2400" b="1" kern="1200" baseline="0" dirty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400" b="1" kern="1200" baseline="0" dirty="0">
                <a:latin typeface="宋体" pitchFamily="2" charset="-122"/>
                <a:ea typeface="宋体" pitchFamily="2" charset="-122"/>
              </a:rPr>
              <a:t>段的定点和一条</a:t>
            </a:r>
            <a:r>
              <a:rPr lang="en-US" altLang="zh-CN" sz="2400" b="1" kern="1200" baseline="0" dirty="0"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sz="2400" b="1" kern="1200" baseline="0" dirty="0">
                <a:latin typeface="宋体" pitchFamily="2" charset="-122"/>
                <a:ea typeface="宋体" pitchFamily="2" charset="-122"/>
              </a:rPr>
              <a:t>段的浮点流水线。</a:t>
            </a:r>
            <a:endParaRPr lang="zh-CN" altLang="en-US" sz="2400" b="1" kern="1200" baseline="0" dirty="0">
              <a:latin typeface="宋体" pitchFamily="2" charset="-122"/>
              <a:ea typeface="宋体" pitchFamily="2" charset="-122"/>
            </a:endParaRPr>
          </a:p>
          <a:p>
            <a:pPr algn="l" defTabSz="914400">
              <a:lnSpc>
                <a:spcPct val="90000"/>
              </a:lnSpc>
              <a:buSzPct val="80000"/>
            </a:pPr>
            <a:r>
              <a:rPr lang="zh-CN" altLang="en-US" sz="2400" b="1" kern="1200" baseline="0" dirty="0">
                <a:latin typeface="宋体" pitchFamily="2" charset="-122"/>
                <a:ea typeface="宋体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400" b="1" kern="1200" baseline="0" dirty="0">
                <a:latin typeface="宋体" pitchFamily="2" charset="-122"/>
                <a:ea typeface="宋体" pitchFamily="2" charset="-122"/>
              </a:rPr>
              <a:t>PentiumⅢ</a:t>
            </a:r>
            <a:r>
              <a:rPr lang="zh-CN" altLang="en-US" sz="2400" b="1" kern="1200" baseline="0" dirty="0">
                <a:latin typeface="宋体" pitchFamily="2" charset="-122"/>
                <a:ea typeface="宋体" pitchFamily="2" charset="-122"/>
              </a:rPr>
              <a:t>有两条定点指令流水线，一条浮点指令流水线。</a:t>
            </a:r>
            <a:endParaRPr lang="zh-CN" altLang="en-US" sz="2400" b="1" kern="1200" baseline="0" dirty="0">
              <a:latin typeface="宋体" pitchFamily="2" charset="-122"/>
              <a:ea typeface="宋体" pitchFamily="2" charset="-122"/>
            </a:endParaRPr>
          </a:p>
          <a:p>
            <a:pPr algn="l" defTabSz="914400">
              <a:lnSpc>
                <a:spcPct val="90000"/>
              </a:lnSpc>
              <a:buSzPct val="80000"/>
              <a:buChar char="l"/>
            </a:pPr>
            <a:r>
              <a:rPr lang="zh-CN" altLang="en-US" sz="2400" b="1" kern="1200" baseline="0" dirty="0">
                <a:latin typeface="宋体" pitchFamily="2" charset="-122"/>
                <a:ea typeface="宋体" pitchFamily="2" charset="-122"/>
              </a:rPr>
              <a:t>  多功能流水线：</a:t>
            </a:r>
            <a:endParaRPr lang="zh-CN" altLang="en-US" sz="2400" b="1" kern="1200" baseline="0" dirty="0">
              <a:latin typeface="宋体" pitchFamily="2" charset="-122"/>
              <a:ea typeface="宋体" pitchFamily="2" charset="-122"/>
            </a:endParaRPr>
          </a:p>
          <a:p>
            <a:pPr algn="l" defTabSz="914400">
              <a:lnSpc>
                <a:spcPct val="90000"/>
              </a:lnSpc>
              <a:buSzPct val="80000"/>
            </a:pPr>
            <a:r>
              <a:rPr lang="zh-CN" altLang="en-US" sz="2400" b="1" kern="1200" baseline="0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400" b="1" kern="1200" baseline="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流水线的各段通过不同的连接实现不同的功能。</a:t>
            </a:r>
            <a:endParaRPr lang="zh-CN" altLang="en-US" sz="2400" b="1" kern="1200" baseline="0" dirty="0">
              <a:solidFill>
                <a:schemeClr val="folHlink"/>
              </a:solidFill>
              <a:latin typeface="宋体" pitchFamily="2" charset="-122"/>
              <a:ea typeface="宋体" pitchFamily="2" charset="-122"/>
            </a:endParaRPr>
          </a:p>
          <a:p>
            <a:pPr algn="l" defTabSz="914400">
              <a:lnSpc>
                <a:spcPct val="90000"/>
              </a:lnSpc>
              <a:buSzPct val="80000"/>
            </a:pPr>
            <a:r>
              <a:rPr lang="zh-CN" altLang="en-US" sz="2400" b="1" kern="1200" baseline="0" dirty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400" b="1" kern="1200" baseline="0" dirty="0">
                <a:latin typeface="宋体" pitchFamily="2" charset="-122"/>
                <a:ea typeface="宋体" pitchFamily="2" charset="-122"/>
              </a:rPr>
              <a:t>Texas</a:t>
            </a:r>
            <a:r>
              <a:rPr lang="zh-CN" altLang="en-US" sz="2400" b="1" kern="1200" baseline="0" dirty="0">
                <a:latin typeface="宋体" pitchFamily="2" charset="-122"/>
                <a:ea typeface="宋体" pitchFamily="2" charset="-122"/>
              </a:rPr>
              <a:t>公司的</a:t>
            </a:r>
            <a:r>
              <a:rPr lang="en-US" altLang="zh-CN" sz="2400" b="1" kern="1200" baseline="0" dirty="0">
                <a:latin typeface="宋体" pitchFamily="2" charset="-122"/>
                <a:ea typeface="宋体" pitchFamily="2" charset="-122"/>
              </a:rPr>
              <a:t>ASC</a:t>
            </a:r>
            <a:r>
              <a:rPr lang="zh-CN" altLang="en-US" sz="2400" b="1" kern="1200" baseline="0" dirty="0">
                <a:latin typeface="宋体" pitchFamily="2" charset="-122"/>
                <a:ea typeface="宋体" pitchFamily="2" charset="-122"/>
              </a:rPr>
              <a:t>计算机中的</a:t>
            </a:r>
            <a:r>
              <a:rPr lang="en-US" altLang="zh-CN" sz="2400" b="1" kern="1200" baseline="0" dirty="0"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sz="2400" b="1" kern="1200" baseline="0" dirty="0">
                <a:latin typeface="宋体" pitchFamily="2" charset="-122"/>
                <a:ea typeface="宋体" pitchFamily="2" charset="-122"/>
              </a:rPr>
              <a:t>段流水线，能够实现：</a:t>
            </a:r>
            <a:endParaRPr lang="zh-CN" altLang="en-US" sz="2400" b="1" kern="1200" baseline="0" dirty="0">
              <a:latin typeface="宋体" pitchFamily="2" charset="-122"/>
              <a:ea typeface="宋体" pitchFamily="2" charset="-122"/>
            </a:endParaRPr>
          </a:p>
          <a:p>
            <a:pPr algn="l" defTabSz="914400">
              <a:lnSpc>
                <a:spcPct val="90000"/>
              </a:lnSpc>
              <a:buSzPct val="80000"/>
            </a:pPr>
            <a:r>
              <a:rPr lang="zh-CN" altLang="en-US" sz="2400" b="1" kern="1200" baseline="0" dirty="0">
                <a:latin typeface="宋体" pitchFamily="2" charset="-122"/>
                <a:ea typeface="宋体" pitchFamily="2" charset="-122"/>
              </a:rPr>
              <a:t>      定点加减法、定点乘法、</a:t>
            </a:r>
            <a:endParaRPr lang="zh-CN" altLang="en-US" sz="2400" b="1" kern="1200" baseline="0" dirty="0">
              <a:latin typeface="宋体" pitchFamily="2" charset="-122"/>
              <a:ea typeface="宋体" pitchFamily="2" charset="-122"/>
            </a:endParaRPr>
          </a:p>
          <a:p>
            <a:pPr algn="l" defTabSz="914400">
              <a:lnSpc>
                <a:spcPct val="90000"/>
              </a:lnSpc>
              <a:buSzPct val="80000"/>
            </a:pPr>
            <a:r>
              <a:rPr lang="zh-CN" altLang="en-US" sz="2400" b="1" kern="1200" baseline="0" dirty="0">
                <a:latin typeface="宋体" pitchFamily="2" charset="-122"/>
                <a:ea typeface="宋体" pitchFamily="2" charset="-122"/>
              </a:rPr>
              <a:t>      浮点加法、浮点乘法，</a:t>
            </a:r>
            <a:endParaRPr lang="zh-CN" altLang="en-US" sz="2400" b="1" kern="1200" baseline="0" dirty="0">
              <a:latin typeface="宋体" pitchFamily="2" charset="-122"/>
              <a:ea typeface="宋体" pitchFamily="2" charset="-122"/>
            </a:endParaRPr>
          </a:p>
          <a:p>
            <a:pPr algn="l" defTabSz="914400">
              <a:lnSpc>
                <a:spcPct val="90000"/>
              </a:lnSpc>
              <a:buSzPct val="80000"/>
            </a:pPr>
            <a:r>
              <a:rPr lang="zh-CN" altLang="en-US" sz="2400" b="1" kern="1200" baseline="0" dirty="0">
                <a:latin typeface="宋体" pitchFamily="2" charset="-122"/>
                <a:ea typeface="宋体" pitchFamily="2" charset="-122"/>
              </a:rPr>
              <a:t>      逻辑运算、移位操作、</a:t>
            </a:r>
            <a:endParaRPr lang="zh-CN" altLang="en-US" sz="2400" b="1" kern="1200" baseline="0" dirty="0">
              <a:latin typeface="宋体" pitchFamily="2" charset="-122"/>
              <a:ea typeface="宋体" pitchFamily="2" charset="-122"/>
            </a:endParaRPr>
          </a:p>
          <a:p>
            <a:pPr algn="l" defTabSz="914400">
              <a:lnSpc>
                <a:spcPct val="90000"/>
              </a:lnSpc>
              <a:buSzPct val="80000"/>
            </a:pPr>
            <a:r>
              <a:rPr lang="zh-CN" altLang="en-US" sz="2400" b="1" kern="1200" baseline="0" dirty="0">
                <a:latin typeface="宋体" pitchFamily="2" charset="-122"/>
                <a:ea typeface="宋体" pitchFamily="2" charset="-122"/>
              </a:rPr>
              <a:t>      数据转换、向量运算等。</a:t>
            </a:r>
            <a:endParaRPr lang="zh-CN" altLang="en-US" sz="2400" b="1" kern="1200" baseline="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4082" name="对象 174081" descr="蓝色砂纸"/>
          <p:cNvGraphicFramePr/>
          <p:nvPr/>
        </p:nvGraphicFramePr>
        <p:xfrm>
          <a:off x="0" y="152400"/>
          <a:ext cx="9144000" cy="655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5260975" imgH="4732020" progId="Word.Document.8">
                  <p:embed/>
                </p:oleObj>
              </mc:Choice>
              <mc:Fallback>
                <p:oleObj name="" r:id="rId1" imgW="5260975" imgH="4732020" progId="Word.Document.8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52400"/>
                        <a:ext cx="9144000" cy="6554788"/>
                      </a:xfrm>
                      <a:prstGeom prst="rect">
                        <a:avLst/>
                      </a:prstGeom>
                      <a:blipFill rotWithShape="0">
                        <a:blip r:embed="rId3"/>
                      </a:blip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5106" name="副标题 175105"/>
          <p:cNvSpPr>
            <a:spLocks noGrp="1"/>
          </p:cNvSpPr>
          <p:nvPr>
            <p:ph type="subTitle" idx="1"/>
          </p:nvPr>
        </p:nvSpPr>
        <p:spPr>
          <a:xfrm>
            <a:off x="457200" y="228600"/>
            <a:ext cx="8458200" cy="2057400"/>
          </a:xfrm>
        </p:spPr>
        <p:txBody>
          <a:bodyPr lIns="92075" tIns="46038" rIns="92075" bIns="46038" anchor="ctr"/>
          <a:p>
            <a:pPr algn="l" defTabSz="914400">
              <a:buSzPct val="80000"/>
            </a:pPr>
            <a:r>
              <a:rPr lang="en-US" altLang="zh-CN" sz="2800" b="1" kern="1200" baseline="0" dirty="0"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2800" b="1" kern="1200" baseline="0" dirty="0">
                <a:latin typeface="宋体" pitchFamily="2" charset="-122"/>
                <a:ea typeface="宋体" pitchFamily="2" charset="-122"/>
              </a:rPr>
              <a:t>、静态流水线与动态流水线</a:t>
            </a:r>
            <a:endParaRPr lang="zh-CN" altLang="en-US" sz="2400" b="1" kern="1200" baseline="0" dirty="0">
              <a:latin typeface="宋体" pitchFamily="2" charset="-122"/>
              <a:ea typeface="宋体" pitchFamily="2" charset="-122"/>
            </a:endParaRPr>
          </a:p>
          <a:p>
            <a:pPr algn="l" defTabSz="914400">
              <a:buSzPct val="80000"/>
              <a:buChar char="l"/>
            </a:pPr>
            <a:r>
              <a:rPr lang="zh-CN" altLang="en-US" sz="2400" b="1" kern="1200" baseline="0" dirty="0">
                <a:latin typeface="宋体" pitchFamily="2" charset="-122"/>
                <a:ea typeface="宋体" pitchFamily="2" charset="-122"/>
                <a:sym typeface="Symbol" panose="05050102010706020507" pitchFamily="18" charset="2"/>
              </a:rPr>
              <a:t>  </a:t>
            </a:r>
            <a:r>
              <a:rPr lang="zh-CN" altLang="en-US" sz="2400" b="1" kern="1200" baseline="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静态流水线：同一段时间内，多功能流水线中的各个功能段只能按照一种固定的方式连接，实现一种固定的功能。</a:t>
            </a:r>
            <a:endParaRPr lang="zh-CN" altLang="en-US" sz="2400" b="1" kern="1200" baseline="0" dirty="0">
              <a:solidFill>
                <a:schemeClr val="folHlink"/>
              </a:solidFill>
              <a:latin typeface="宋体" pitchFamily="2" charset="-122"/>
              <a:ea typeface="宋体" pitchFamily="2" charset="-122"/>
            </a:endParaRPr>
          </a:p>
          <a:p>
            <a:pPr algn="l" defTabSz="914400">
              <a:lnSpc>
                <a:spcPct val="110000"/>
              </a:lnSpc>
              <a:buSzPct val="80000"/>
            </a:pPr>
            <a:r>
              <a:rPr lang="zh-CN" altLang="en-US" sz="2400" kern="1200" baseline="0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      </a:t>
            </a:r>
            <a:r>
              <a:rPr lang="zh-CN" altLang="en-US" sz="2400" b="1" kern="1200" baseline="0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只有连续出现同一种运算时，流水线的效率才能得到充分的发挥。</a:t>
            </a:r>
            <a:endParaRPr lang="zh-CN" altLang="en-US" sz="2400" b="1" kern="1200" baseline="0" dirty="0">
              <a:solidFill>
                <a:schemeClr val="folHlink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175107" name="对象 175106" descr="花束"/>
          <p:cNvGraphicFramePr/>
          <p:nvPr/>
        </p:nvGraphicFramePr>
        <p:xfrm>
          <a:off x="381000" y="2590800"/>
          <a:ext cx="8610600" cy="396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5794375" imgH="2519045" progId="Word.Document.8">
                  <p:embed/>
                </p:oleObj>
              </mc:Choice>
              <mc:Fallback>
                <p:oleObj name="" r:id="rId1" imgW="5794375" imgH="2519045" progId="Word.Document.8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2590800"/>
                        <a:ext cx="8610600" cy="3967163"/>
                      </a:xfrm>
                      <a:prstGeom prst="rect">
                        <a:avLst/>
                      </a:prstGeom>
                      <a:blipFill rotWithShape="0">
                        <a:blip r:embed="rId3"/>
                      </a:blip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46156" name="组合 46155"/>
          <p:cNvGrpSpPr/>
          <p:nvPr/>
        </p:nvGrpSpPr>
        <p:grpSpPr>
          <a:xfrm>
            <a:off x="0" y="0"/>
            <a:ext cx="9144000" cy="4476750"/>
            <a:chOff x="88" y="864"/>
            <a:chExt cx="5144" cy="2064"/>
          </a:xfrm>
        </p:grpSpPr>
        <p:sp>
          <p:nvSpPr>
            <p:cNvPr id="46157" name="矩形 46156"/>
            <p:cNvSpPr/>
            <p:nvPr/>
          </p:nvSpPr>
          <p:spPr>
            <a:xfrm>
              <a:off x="384" y="864"/>
              <a:ext cx="4848" cy="2064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46158" name="组合 46157"/>
            <p:cNvGrpSpPr/>
            <p:nvPr/>
          </p:nvGrpSpPr>
          <p:grpSpPr>
            <a:xfrm>
              <a:off x="88" y="1034"/>
              <a:ext cx="4230" cy="868"/>
              <a:chOff x="88" y="1034"/>
              <a:chExt cx="4230" cy="868"/>
            </a:xfrm>
          </p:grpSpPr>
          <p:sp>
            <p:nvSpPr>
              <p:cNvPr id="46159" name="矩形 46158"/>
              <p:cNvSpPr/>
              <p:nvPr/>
            </p:nvSpPr>
            <p:spPr>
              <a:xfrm>
                <a:off x="88" y="1034"/>
                <a:ext cx="638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            </a:t>
                </a:r>
                <a:endParaRPr lang="en-US" altLang="zh-CN" sz="2400" b="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60" name="矩形 46159"/>
              <p:cNvSpPr/>
              <p:nvPr/>
            </p:nvSpPr>
            <p:spPr>
              <a:xfrm>
                <a:off x="1506" y="1034"/>
                <a:ext cx="113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</a:t>
                </a:r>
                <a:endParaRPr lang="en-US" altLang="zh-CN" sz="2400" b="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61" name="矩形 46160"/>
              <p:cNvSpPr/>
              <p:nvPr/>
            </p:nvSpPr>
            <p:spPr>
              <a:xfrm>
                <a:off x="1756" y="1034"/>
                <a:ext cx="608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      S0 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62" name="矩形 46161"/>
              <p:cNvSpPr/>
              <p:nvPr/>
            </p:nvSpPr>
            <p:spPr>
              <a:xfrm>
                <a:off x="2102" y="1034"/>
                <a:ext cx="37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 sz="2400" b="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63" name="矩形 46162"/>
              <p:cNvSpPr/>
              <p:nvPr/>
            </p:nvSpPr>
            <p:spPr>
              <a:xfrm>
                <a:off x="2198" y="1034"/>
                <a:ext cx="1195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   S1  S2   S3  S4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64" name="矩形 46163"/>
              <p:cNvSpPr/>
              <p:nvPr/>
            </p:nvSpPr>
            <p:spPr>
              <a:xfrm>
                <a:off x="3150" y="1034"/>
                <a:ext cx="75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</a:t>
                </a:r>
                <a:endParaRPr lang="en-US" altLang="zh-CN" sz="2400" b="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65" name="矩形 46164"/>
              <p:cNvSpPr/>
              <p:nvPr/>
            </p:nvSpPr>
            <p:spPr>
              <a:xfrm>
                <a:off x="3317" y="1034"/>
                <a:ext cx="962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   S5  S6   S7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66" name="矩形 46165"/>
              <p:cNvSpPr/>
              <p:nvPr/>
            </p:nvSpPr>
            <p:spPr>
              <a:xfrm>
                <a:off x="88" y="1240"/>
                <a:ext cx="150" cy="14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</a:t>
                </a:r>
                <a:endParaRPr lang="en-US" altLang="zh-CN" sz="2400" b="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67" name="矩形 46166"/>
              <p:cNvSpPr/>
              <p:nvPr/>
            </p:nvSpPr>
            <p:spPr>
              <a:xfrm>
                <a:off x="421" y="1240"/>
                <a:ext cx="113" cy="14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</a:t>
                </a:r>
                <a:endParaRPr lang="en-US" altLang="zh-CN" sz="2400" b="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68" name="矩形 46167"/>
              <p:cNvSpPr/>
              <p:nvPr/>
            </p:nvSpPr>
            <p:spPr>
              <a:xfrm>
                <a:off x="672" y="1240"/>
                <a:ext cx="113" cy="14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</a:t>
                </a:r>
                <a:endParaRPr lang="en-US" altLang="zh-CN" sz="2400" b="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69" name="矩形 46168"/>
              <p:cNvSpPr/>
              <p:nvPr/>
            </p:nvSpPr>
            <p:spPr>
              <a:xfrm>
                <a:off x="922" y="1251"/>
                <a:ext cx="4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zh-CN" altLang="en-US" sz="2100" b="0" dirty="0">
                    <a:solidFill>
                      <a:srgbClr val="000000"/>
                    </a:solidFill>
                    <a:latin typeface="宋体" pitchFamily="2" charset="-122"/>
                  </a:rPr>
                  <a:t>过程段</a:t>
                </a:r>
                <a:endParaRPr lang="zh-CN" altLang="en-US" sz="2400" b="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70" name="矩形 46169"/>
              <p:cNvSpPr/>
              <p:nvPr/>
            </p:nvSpPr>
            <p:spPr>
              <a:xfrm>
                <a:off x="2066" y="1480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itchFamily="2" charset="-122"/>
                  </a:rPr>
                  <a:t>①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71" name="矩形 46170"/>
              <p:cNvSpPr/>
              <p:nvPr/>
            </p:nvSpPr>
            <p:spPr>
              <a:xfrm>
                <a:off x="2352" y="1480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itchFamily="2" charset="-122"/>
                  </a:rPr>
                  <a:t>②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72" name="矩形 46171"/>
              <p:cNvSpPr/>
              <p:nvPr/>
            </p:nvSpPr>
            <p:spPr>
              <a:xfrm>
                <a:off x="2650" y="1480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itchFamily="2" charset="-122"/>
                  </a:rPr>
                  <a:t>③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73" name="矩形 46172"/>
              <p:cNvSpPr/>
              <p:nvPr/>
            </p:nvSpPr>
            <p:spPr>
              <a:xfrm>
                <a:off x="2936" y="1480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itchFamily="2" charset="-122"/>
                  </a:rPr>
                  <a:t>④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74" name="矩形 46173"/>
              <p:cNvSpPr/>
              <p:nvPr/>
            </p:nvSpPr>
            <p:spPr>
              <a:xfrm>
                <a:off x="3234" y="1480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itchFamily="2" charset="-122"/>
                  </a:rPr>
                  <a:t>⑤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75" name="矩形 46174"/>
              <p:cNvSpPr/>
              <p:nvPr/>
            </p:nvSpPr>
            <p:spPr>
              <a:xfrm>
                <a:off x="3520" y="1480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itchFamily="2" charset="-122"/>
                  </a:rPr>
                  <a:t>⑥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76" name="矩形 46175"/>
              <p:cNvSpPr/>
              <p:nvPr/>
            </p:nvSpPr>
            <p:spPr>
              <a:xfrm>
                <a:off x="3819" y="1480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itchFamily="2" charset="-122"/>
                  </a:rPr>
                  <a:t>⑦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77" name="矩形 46176"/>
              <p:cNvSpPr/>
              <p:nvPr/>
            </p:nvSpPr>
            <p:spPr>
              <a:xfrm>
                <a:off x="4104" y="1480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itchFamily="2" charset="-122"/>
                  </a:rPr>
                  <a:t>⑧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78" name="矩形 46177"/>
              <p:cNvSpPr/>
              <p:nvPr/>
            </p:nvSpPr>
            <p:spPr>
              <a:xfrm>
                <a:off x="791" y="1444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179" name="直接连接符 46178"/>
              <p:cNvSpPr/>
              <p:nvPr/>
            </p:nvSpPr>
            <p:spPr>
              <a:xfrm>
                <a:off x="791" y="1444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80" name="直接连接符 46179"/>
              <p:cNvSpPr/>
              <p:nvPr/>
            </p:nvSpPr>
            <p:spPr>
              <a:xfrm>
                <a:off x="791" y="1444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81" name="矩形 46180"/>
              <p:cNvSpPr/>
              <p:nvPr/>
            </p:nvSpPr>
            <p:spPr>
              <a:xfrm>
                <a:off x="791" y="1444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182" name="直接连接符 46181"/>
              <p:cNvSpPr/>
              <p:nvPr/>
            </p:nvSpPr>
            <p:spPr>
              <a:xfrm>
                <a:off x="791" y="1444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83" name="直接连接符 46182"/>
              <p:cNvSpPr/>
              <p:nvPr/>
            </p:nvSpPr>
            <p:spPr>
              <a:xfrm>
                <a:off x="791" y="1444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84" name="矩形 46183"/>
              <p:cNvSpPr/>
              <p:nvPr/>
            </p:nvSpPr>
            <p:spPr>
              <a:xfrm>
                <a:off x="803" y="1444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185" name="直接连接符 46184"/>
              <p:cNvSpPr/>
              <p:nvPr/>
            </p:nvSpPr>
            <p:spPr>
              <a:xfrm>
                <a:off x="803" y="1444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86" name="矩形 46185"/>
              <p:cNvSpPr/>
              <p:nvPr/>
            </p:nvSpPr>
            <p:spPr>
              <a:xfrm>
                <a:off x="1089" y="1444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187" name="直接连接符 46186"/>
              <p:cNvSpPr/>
              <p:nvPr/>
            </p:nvSpPr>
            <p:spPr>
              <a:xfrm>
                <a:off x="1089" y="1444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88" name="直接连接符 46187"/>
              <p:cNvSpPr/>
              <p:nvPr/>
            </p:nvSpPr>
            <p:spPr>
              <a:xfrm>
                <a:off x="1089" y="1444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89" name="矩形 46188"/>
              <p:cNvSpPr/>
              <p:nvPr/>
            </p:nvSpPr>
            <p:spPr>
              <a:xfrm>
                <a:off x="1101" y="1444"/>
                <a:ext cx="274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190" name="直接连接符 46189"/>
              <p:cNvSpPr/>
              <p:nvPr/>
            </p:nvSpPr>
            <p:spPr>
              <a:xfrm>
                <a:off x="1101" y="1444"/>
                <a:ext cx="274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91" name="矩形 46190"/>
              <p:cNvSpPr/>
              <p:nvPr/>
            </p:nvSpPr>
            <p:spPr>
              <a:xfrm>
                <a:off x="1375" y="1444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192" name="直接连接符 46191"/>
              <p:cNvSpPr/>
              <p:nvPr/>
            </p:nvSpPr>
            <p:spPr>
              <a:xfrm>
                <a:off x="1375" y="1444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93" name="直接连接符 46192"/>
              <p:cNvSpPr/>
              <p:nvPr/>
            </p:nvSpPr>
            <p:spPr>
              <a:xfrm>
                <a:off x="1375" y="1444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94" name="矩形 46193"/>
              <p:cNvSpPr/>
              <p:nvPr/>
            </p:nvSpPr>
            <p:spPr>
              <a:xfrm>
                <a:off x="1387" y="1444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195" name="直接连接符 46194"/>
              <p:cNvSpPr/>
              <p:nvPr/>
            </p:nvSpPr>
            <p:spPr>
              <a:xfrm>
                <a:off x="1387" y="1444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96" name="矩形 46195"/>
              <p:cNvSpPr/>
              <p:nvPr/>
            </p:nvSpPr>
            <p:spPr>
              <a:xfrm>
                <a:off x="1673" y="1444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197" name="直接连接符 46196"/>
              <p:cNvSpPr/>
              <p:nvPr/>
            </p:nvSpPr>
            <p:spPr>
              <a:xfrm>
                <a:off x="1673" y="1444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98" name="直接连接符 46197"/>
              <p:cNvSpPr/>
              <p:nvPr/>
            </p:nvSpPr>
            <p:spPr>
              <a:xfrm>
                <a:off x="1673" y="1444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99" name="矩形 46198"/>
              <p:cNvSpPr/>
              <p:nvPr/>
            </p:nvSpPr>
            <p:spPr>
              <a:xfrm>
                <a:off x="1685" y="1444"/>
                <a:ext cx="274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00" name="直接连接符 46199"/>
              <p:cNvSpPr/>
              <p:nvPr/>
            </p:nvSpPr>
            <p:spPr>
              <a:xfrm>
                <a:off x="1685" y="1444"/>
                <a:ext cx="274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01" name="矩形 46200"/>
              <p:cNvSpPr/>
              <p:nvPr/>
            </p:nvSpPr>
            <p:spPr>
              <a:xfrm>
                <a:off x="1959" y="1444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02" name="直接连接符 46201"/>
              <p:cNvSpPr/>
              <p:nvPr/>
            </p:nvSpPr>
            <p:spPr>
              <a:xfrm>
                <a:off x="1959" y="1444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03" name="直接连接符 46202"/>
              <p:cNvSpPr/>
              <p:nvPr/>
            </p:nvSpPr>
            <p:spPr>
              <a:xfrm>
                <a:off x="1959" y="1444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04" name="矩形 46203"/>
              <p:cNvSpPr/>
              <p:nvPr/>
            </p:nvSpPr>
            <p:spPr>
              <a:xfrm>
                <a:off x="1971" y="1444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05" name="直接连接符 46204"/>
              <p:cNvSpPr/>
              <p:nvPr/>
            </p:nvSpPr>
            <p:spPr>
              <a:xfrm>
                <a:off x="1971" y="1444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06" name="矩形 46205"/>
              <p:cNvSpPr/>
              <p:nvPr/>
            </p:nvSpPr>
            <p:spPr>
              <a:xfrm>
                <a:off x="2257" y="1444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07" name="直接连接符 46206"/>
              <p:cNvSpPr/>
              <p:nvPr/>
            </p:nvSpPr>
            <p:spPr>
              <a:xfrm>
                <a:off x="2257" y="1444"/>
                <a:ext cx="11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08" name="直接连接符 46207"/>
              <p:cNvSpPr/>
              <p:nvPr/>
            </p:nvSpPr>
            <p:spPr>
              <a:xfrm>
                <a:off x="2257" y="1444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09" name="矩形 46208"/>
              <p:cNvSpPr/>
              <p:nvPr/>
            </p:nvSpPr>
            <p:spPr>
              <a:xfrm>
                <a:off x="2268" y="1444"/>
                <a:ext cx="275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10" name="直接连接符 46209"/>
              <p:cNvSpPr/>
              <p:nvPr/>
            </p:nvSpPr>
            <p:spPr>
              <a:xfrm>
                <a:off x="2268" y="1444"/>
                <a:ext cx="275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11" name="矩形 46210"/>
              <p:cNvSpPr/>
              <p:nvPr/>
            </p:nvSpPr>
            <p:spPr>
              <a:xfrm>
                <a:off x="2543" y="1444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12" name="直接连接符 46211"/>
              <p:cNvSpPr/>
              <p:nvPr/>
            </p:nvSpPr>
            <p:spPr>
              <a:xfrm>
                <a:off x="2543" y="1444"/>
                <a:ext cx="11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13" name="直接连接符 46212"/>
              <p:cNvSpPr/>
              <p:nvPr/>
            </p:nvSpPr>
            <p:spPr>
              <a:xfrm>
                <a:off x="2543" y="1444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14" name="矩形 46213"/>
              <p:cNvSpPr/>
              <p:nvPr/>
            </p:nvSpPr>
            <p:spPr>
              <a:xfrm>
                <a:off x="2554" y="1444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15" name="直接连接符 46214"/>
              <p:cNvSpPr/>
              <p:nvPr/>
            </p:nvSpPr>
            <p:spPr>
              <a:xfrm>
                <a:off x="2554" y="1444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16" name="矩形 46215"/>
              <p:cNvSpPr/>
              <p:nvPr/>
            </p:nvSpPr>
            <p:spPr>
              <a:xfrm>
                <a:off x="2840" y="1444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17" name="直接连接符 46216"/>
              <p:cNvSpPr/>
              <p:nvPr/>
            </p:nvSpPr>
            <p:spPr>
              <a:xfrm>
                <a:off x="2840" y="1444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18" name="直接连接符 46217"/>
              <p:cNvSpPr/>
              <p:nvPr/>
            </p:nvSpPr>
            <p:spPr>
              <a:xfrm>
                <a:off x="2840" y="1444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19" name="矩形 46218"/>
              <p:cNvSpPr/>
              <p:nvPr/>
            </p:nvSpPr>
            <p:spPr>
              <a:xfrm>
                <a:off x="2852" y="1444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20" name="直接连接符 46219"/>
              <p:cNvSpPr/>
              <p:nvPr/>
            </p:nvSpPr>
            <p:spPr>
              <a:xfrm>
                <a:off x="2852" y="1444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21" name="矩形 46220"/>
              <p:cNvSpPr/>
              <p:nvPr/>
            </p:nvSpPr>
            <p:spPr>
              <a:xfrm>
                <a:off x="3138" y="1444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22" name="直接连接符 46221"/>
              <p:cNvSpPr/>
              <p:nvPr/>
            </p:nvSpPr>
            <p:spPr>
              <a:xfrm>
                <a:off x="3138" y="1444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23" name="直接连接符 46222"/>
              <p:cNvSpPr/>
              <p:nvPr/>
            </p:nvSpPr>
            <p:spPr>
              <a:xfrm>
                <a:off x="3138" y="1444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24" name="矩形 46223"/>
              <p:cNvSpPr/>
              <p:nvPr/>
            </p:nvSpPr>
            <p:spPr>
              <a:xfrm>
                <a:off x="3150" y="1444"/>
                <a:ext cx="274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25" name="直接连接符 46224"/>
              <p:cNvSpPr/>
              <p:nvPr/>
            </p:nvSpPr>
            <p:spPr>
              <a:xfrm>
                <a:off x="3150" y="1444"/>
                <a:ext cx="274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26" name="矩形 46225"/>
              <p:cNvSpPr/>
              <p:nvPr/>
            </p:nvSpPr>
            <p:spPr>
              <a:xfrm>
                <a:off x="3424" y="1444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27" name="直接连接符 46226"/>
              <p:cNvSpPr/>
              <p:nvPr/>
            </p:nvSpPr>
            <p:spPr>
              <a:xfrm>
                <a:off x="3424" y="1444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28" name="直接连接符 46227"/>
              <p:cNvSpPr/>
              <p:nvPr/>
            </p:nvSpPr>
            <p:spPr>
              <a:xfrm>
                <a:off x="3424" y="1444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29" name="矩形 46228"/>
              <p:cNvSpPr/>
              <p:nvPr/>
            </p:nvSpPr>
            <p:spPr>
              <a:xfrm>
                <a:off x="3436" y="1444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30" name="直接连接符 46229"/>
              <p:cNvSpPr/>
              <p:nvPr/>
            </p:nvSpPr>
            <p:spPr>
              <a:xfrm>
                <a:off x="3436" y="1444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31" name="矩形 46230"/>
              <p:cNvSpPr/>
              <p:nvPr/>
            </p:nvSpPr>
            <p:spPr>
              <a:xfrm>
                <a:off x="3722" y="1444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32" name="直接连接符 46231"/>
              <p:cNvSpPr/>
              <p:nvPr/>
            </p:nvSpPr>
            <p:spPr>
              <a:xfrm>
                <a:off x="3722" y="1444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33" name="直接连接符 46232"/>
              <p:cNvSpPr/>
              <p:nvPr/>
            </p:nvSpPr>
            <p:spPr>
              <a:xfrm>
                <a:off x="3722" y="1444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34" name="矩形 46233"/>
              <p:cNvSpPr/>
              <p:nvPr/>
            </p:nvSpPr>
            <p:spPr>
              <a:xfrm>
                <a:off x="3734" y="1444"/>
                <a:ext cx="274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35" name="直接连接符 46234"/>
              <p:cNvSpPr/>
              <p:nvPr/>
            </p:nvSpPr>
            <p:spPr>
              <a:xfrm>
                <a:off x="3734" y="1444"/>
                <a:ext cx="274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36" name="矩形 46235"/>
              <p:cNvSpPr/>
              <p:nvPr/>
            </p:nvSpPr>
            <p:spPr>
              <a:xfrm>
                <a:off x="4008" y="1444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37" name="直接连接符 46236"/>
              <p:cNvSpPr/>
              <p:nvPr/>
            </p:nvSpPr>
            <p:spPr>
              <a:xfrm>
                <a:off x="4008" y="1444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38" name="直接连接符 46237"/>
              <p:cNvSpPr/>
              <p:nvPr/>
            </p:nvSpPr>
            <p:spPr>
              <a:xfrm>
                <a:off x="4008" y="1444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39" name="矩形 46238"/>
              <p:cNvSpPr/>
              <p:nvPr/>
            </p:nvSpPr>
            <p:spPr>
              <a:xfrm>
                <a:off x="4020" y="1444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40" name="直接连接符 46239"/>
              <p:cNvSpPr/>
              <p:nvPr/>
            </p:nvSpPr>
            <p:spPr>
              <a:xfrm>
                <a:off x="4020" y="1444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41" name="矩形 46240"/>
              <p:cNvSpPr/>
              <p:nvPr/>
            </p:nvSpPr>
            <p:spPr>
              <a:xfrm>
                <a:off x="4306" y="1444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42" name="直接连接符 46241"/>
              <p:cNvSpPr/>
              <p:nvPr/>
            </p:nvSpPr>
            <p:spPr>
              <a:xfrm>
                <a:off x="4306" y="1444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43" name="直接连接符 46242"/>
              <p:cNvSpPr/>
              <p:nvPr/>
            </p:nvSpPr>
            <p:spPr>
              <a:xfrm>
                <a:off x="4306" y="1444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44" name="矩形 46243"/>
              <p:cNvSpPr/>
              <p:nvPr/>
            </p:nvSpPr>
            <p:spPr>
              <a:xfrm>
                <a:off x="4306" y="1444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45" name="直接连接符 46244"/>
              <p:cNvSpPr/>
              <p:nvPr/>
            </p:nvSpPr>
            <p:spPr>
              <a:xfrm>
                <a:off x="4306" y="1444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46" name="直接连接符 46245"/>
              <p:cNvSpPr/>
              <p:nvPr/>
            </p:nvSpPr>
            <p:spPr>
              <a:xfrm>
                <a:off x="4306" y="1444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47" name="矩形 46246"/>
              <p:cNvSpPr/>
              <p:nvPr/>
            </p:nvSpPr>
            <p:spPr>
              <a:xfrm>
                <a:off x="791" y="1456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48" name="直接连接符 46247"/>
              <p:cNvSpPr/>
              <p:nvPr/>
            </p:nvSpPr>
            <p:spPr>
              <a:xfrm>
                <a:off x="791" y="1456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49" name="矩形 46248"/>
              <p:cNvSpPr/>
              <p:nvPr/>
            </p:nvSpPr>
            <p:spPr>
              <a:xfrm>
                <a:off x="1089" y="1456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50" name="直接连接符 46249"/>
              <p:cNvSpPr/>
              <p:nvPr/>
            </p:nvSpPr>
            <p:spPr>
              <a:xfrm>
                <a:off x="1089" y="1456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51" name="矩形 46250"/>
              <p:cNvSpPr/>
              <p:nvPr/>
            </p:nvSpPr>
            <p:spPr>
              <a:xfrm>
                <a:off x="1375" y="1456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52" name="直接连接符 46251"/>
              <p:cNvSpPr/>
              <p:nvPr/>
            </p:nvSpPr>
            <p:spPr>
              <a:xfrm>
                <a:off x="1375" y="1456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53" name="矩形 46252"/>
              <p:cNvSpPr/>
              <p:nvPr/>
            </p:nvSpPr>
            <p:spPr>
              <a:xfrm>
                <a:off x="1673" y="1456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54" name="直接连接符 46253"/>
              <p:cNvSpPr/>
              <p:nvPr/>
            </p:nvSpPr>
            <p:spPr>
              <a:xfrm>
                <a:off x="1673" y="1456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55" name="矩形 46254"/>
              <p:cNvSpPr/>
              <p:nvPr/>
            </p:nvSpPr>
            <p:spPr>
              <a:xfrm>
                <a:off x="1959" y="1456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56" name="直接连接符 46255"/>
              <p:cNvSpPr/>
              <p:nvPr/>
            </p:nvSpPr>
            <p:spPr>
              <a:xfrm>
                <a:off x="1959" y="1456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57" name="矩形 46256"/>
              <p:cNvSpPr/>
              <p:nvPr/>
            </p:nvSpPr>
            <p:spPr>
              <a:xfrm>
                <a:off x="2257" y="1456"/>
                <a:ext cx="11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58" name="直接连接符 46257"/>
              <p:cNvSpPr/>
              <p:nvPr/>
            </p:nvSpPr>
            <p:spPr>
              <a:xfrm>
                <a:off x="2257" y="1456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59" name="矩形 46258"/>
              <p:cNvSpPr/>
              <p:nvPr/>
            </p:nvSpPr>
            <p:spPr>
              <a:xfrm>
                <a:off x="2543" y="1456"/>
                <a:ext cx="11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60" name="直接连接符 46259"/>
              <p:cNvSpPr/>
              <p:nvPr/>
            </p:nvSpPr>
            <p:spPr>
              <a:xfrm>
                <a:off x="2543" y="1456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61" name="矩形 46260"/>
              <p:cNvSpPr/>
              <p:nvPr/>
            </p:nvSpPr>
            <p:spPr>
              <a:xfrm>
                <a:off x="2840" y="1456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62" name="直接连接符 46261"/>
              <p:cNvSpPr/>
              <p:nvPr/>
            </p:nvSpPr>
            <p:spPr>
              <a:xfrm>
                <a:off x="2840" y="1456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63" name="矩形 46262"/>
              <p:cNvSpPr/>
              <p:nvPr/>
            </p:nvSpPr>
            <p:spPr>
              <a:xfrm>
                <a:off x="3138" y="1456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64" name="直接连接符 46263"/>
              <p:cNvSpPr/>
              <p:nvPr/>
            </p:nvSpPr>
            <p:spPr>
              <a:xfrm>
                <a:off x="3138" y="1456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65" name="矩形 46264"/>
              <p:cNvSpPr/>
              <p:nvPr/>
            </p:nvSpPr>
            <p:spPr>
              <a:xfrm>
                <a:off x="3424" y="1456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66" name="直接连接符 46265"/>
              <p:cNvSpPr/>
              <p:nvPr/>
            </p:nvSpPr>
            <p:spPr>
              <a:xfrm>
                <a:off x="3424" y="1456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67" name="矩形 46266"/>
              <p:cNvSpPr/>
              <p:nvPr/>
            </p:nvSpPr>
            <p:spPr>
              <a:xfrm>
                <a:off x="3722" y="1456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68" name="直接连接符 46267"/>
              <p:cNvSpPr/>
              <p:nvPr/>
            </p:nvSpPr>
            <p:spPr>
              <a:xfrm>
                <a:off x="3722" y="1456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69" name="矩形 46268"/>
              <p:cNvSpPr/>
              <p:nvPr/>
            </p:nvSpPr>
            <p:spPr>
              <a:xfrm>
                <a:off x="4008" y="1456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70" name="直接连接符 46269"/>
              <p:cNvSpPr/>
              <p:nvPr/>
            </p:nvSpPr>
            <p:spPr>
              <a:xfrm>
                <a:off x="4008" y="1456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71" name="矩形 46270"/>
              <p:cNvSpPr/>
              <p:nvPr/>
            </p:nvSpPr>
            <p:spPr>
              <a:xfrm>
                <a:off x="4306" y="1456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72" name="直接连接符 46271"/>
              <p:cNvSpPr/>
              <p:nvPr/>
            </p:nvSpPr>
            <p:spPr>
              <a:xfrm>
                <a:off x="4306" y="1456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73" name="矩形 46272"/>
              <p:cNvSpPr/>
              <p:nvPr/>
            </p:nvSpPr>
            <p:spPr>
              <a:xfrm>
                <a:off x="1768" y="1709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itchFamily="2" charset="-122"/>
                  </a:rPr>
                  <a:t>①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274" name="矩形 46273"/>
              <p:cNvSpPr/>
              <p:nvPr/>
            </p:nvSpPr>
            <p:spPr>
              <a:xfrm>
                <a:off x="2066" y="1709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itchFamily="2" charset="-122"/>
                  </a:rPr>
                  <a:t>②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275" name="矩形 46274"/>
              <p:cNvSpPr/>
              <p:nvPr/>
            </p:nvSpPr>
            <p:spPr>
              <a:xfrm>
                <a:off x="2352" y="1709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itchFamily="2" charset="-122"/>
                  </a:rPr>
                  <a:t>③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276" name="矩形 46275"/>
              <p:cNvSpPr/>
              <p:nvPr/>
            </p:nvSpPr>
            <p:spPr>
              <a:xfrm>
                <a:off x="2650" y="1709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itchFamily="2" charset="-122"/>
                  </a:rPr>
                  <a:t>④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277" name="矩形 46276"/>
              <p:cNvSpPr/>
              <p:nvPr/>
            </p:nvSpPr>
            <p:spPr>
              <a:xfrm>
                <a:off x="2936" y="1709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itchFamily="2" charset="-122"/>
                  </a:rPr>
                  <a:t>⑤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278" name="矩形 46277"/>
              <p:cNvSpPr/>
              <p:nvPr/>
            </p:nvSpPr>
            <p:spPr>
              <a:xfrm>
                <a:off x="3234" y="1709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itchFamily="2" charset="-122"/>
                  </a:rPr>
                  <a:t>⑥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279" name="矩形 46278"/>
              <p:cNvSpPr/>
              <p:nvPr/>
            </p:nvSpPr>
            <p:spPr>
              <a:xfrm>
                <a:off x="3520" y="1709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itchFamily="2" charset="-122"/>
                  </a:rPr>
                  <a:t>⑦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280" name="矩形 46279"/>
              <p:cNvSpPr/>
              <p:nvPr/>
            </p:nvSpPr>
            <p:spPr>
              <a:xfrm>
                <a:off x="3819" y="1709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itchFamily="2" charset="-122"/>
                  </a:rPr>
                  <a:t>⑧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281" name="矩形 46280"/>
              <p:cNvSpPr/>
              <p:nvPr/>
            </p:nvSpPr>
            <p:spPr>
              <a:xfrm>
                <a:off x="791" y="167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82" name="直接连接符 46281"/>
              <p:cNvSpPr/>
              <p:nvPr/>
            </p:nvSpPr>
            <p:spPr>
              <a:xfrm>
                <a:off x="791" y="1673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83" name="直接连接符 46282"/>
              <p:cNvSpPr/>
              <p:nvPr/>
            </p:nvSpPr>
            <p:spPr>
              <a:xfrm>
                <a:off x="791" y="1673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84" name="矩形 46283"/>
              <p:cNvSpPr/>
              <p:nvPr/>
            </p:nvSpPr>
            <p:spPr>
              <a:xfrm>
                <a:off x="803" y="1673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85" name="直接连接符 46284"/>
              <p:cNvSpPr/>
              <p:nvPr/>
            </p:nvSpPr>
            <p:spPr>
              <a:xfrm>
                <a:off x="803" y="1673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86" name="矩形 46285"/>
              <p:cNvSpPr/>
              <p:nvPr/>
            </p:nvSpPr>
            <p:spPr>
              <a:xfrm>
                <a:off x="1089" y="167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87" name="直接连接符 46286"/>
              <p:cNvSpPr/>
              <p:nvPr/>
            </p:nvSpPr>
            <p:spPr>
              <a:xfrm>
                <a:off x="1089" y="1673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88" name="直接连接符 46287"/>
              <p:cNvSpPr/>
              <p:nvPr/>
            </p:nvSpPr>
            <p:spPr>
              <a:xfrm>
                <a:off x="1089" y="1673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89" name="矩形 46288"/>
              <p:cNvSpPr/>
              <p:nvPr/>
            </p:nvSpPr>
            <p:spPr>
              <a:xfrm>
                <a:off x="1101" y="1673"/>
                <a:ext cx="274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90" name="直接连接符 46289"/>
              <p:cNvSpPr/>
              <p:nvPr/>
            </p:nvSpPr>
            <p:spPr>
              <a:xfrm>
                <a:off x="1101" y="1673"/>
                <a:ext cx="274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91" name="矩形 46290"/>
              <p:cNvSpPr/>
              <p:nvPr/>
            </p:nvSpPr>
            <p:spPr>
              <a:xfrm>
                <a:off x="1375" y="167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92" name="直接连接符 46291"/>
              <p:cNvSpPr/>
              <p:nvPr/>
            </p:nvSpPr>
            <p:spPr>
              <a:xfrm>
                <a:off x="1375" y="1673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93" name="直接连接符 46292"/>
              <p:cNvSpPr/>
              <p:nvPr/>
            </p:nvSpPr>
            <p:spPr>
              <a:xfrm>
                <a:off x="1375" y="1673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94" name="矩形 46293"/>
              <p:cNvSpPr/>
              <p:nvPr/>
            </p:nvSpPr>
            <p:spPr>
              <a:xfrm>
                <a:off x="1387" y="1673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95" name="直接连接符 46294"/>
              <p:cNvSpPr/>
              <p:nvPr/>
            </p:nvSpPr>
            <p:spPr>
              <a:xfrm>
                <a:off x="1387" y="1673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96" name="矩形 46295"/>
              <p:cNvSpPr/>
              <p:nvPr/>
            </p:nvSpPr>
            <p:spPr>
              <a:xfrm>
                <a:off x="1673" y="167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97" name="直接连接符 46296"/>
              <p:cNvSpPr/>
              <p:nvPr/>
            </p:nvSpPr>
            <p:spPr>
              <a:xfrm>
                <a:off x="1673" y="1673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98" name="直接连接符 46297"/>
              <p:cNvSpPr/>
              <p:nvPr/>
            </p:nvSpPr>
            <p:spPr>
              <a:xfrm>
                <a:off x="1673" y="1673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99" name="矩形 46298"/>
              <p:cNvSpPr/>
              <p:nvPr/>
            </p:nvSpPr>
            <p:spPr>
              <a:xfrm>
                <a:off x="1685" y="1673"/>
                <a:ext cx="274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00" name="直接连接符 46299"/>
              <p:cNvSpPr/>
              <p:nvPr/>
            </p:nvSpPr>
            <p:spPr>
              <a:xfrm>
                <a:off x="1685" y="1673"/>
                <a:ext cx="274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01" name="矩形 46300"/>
              <p:cNvSpPr/>
              <p:nvPr/>
            </p:nvSpPr>
            <p:spPr>
              <a:xfrm>
                <a:off x="1959" y="167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02" name="直接连接符 46301"/>
              <p:cNvSpPr/>
              <p:nvPr/>
            </p:nvSpPr>
            <p:spPr>
              <a:xfrm>
                <a:off x="1959" y="1673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03" name="直接连接符 46302"/>
              <p:cNvSpPr/>
              <p:nvPr/>
            </p:nvSpPr>
            <p:spPr>
              <a:xfrm>
                <a:off x="1959" y="1673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04" name="矩形 46303"/>
              <p:cNvSpPr/>
              <p:nvPr/>
            </p:nvSpPr>
            <p:spPr>
              <a:xfrm>
                <a:off x="1971" y="1673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05" name="直接连接符 46304"/>
              <p:cNvSpPr/>
              <p:nvPr/>
            </p:nvSpPr>
            <p:spPr>
              <a:xfrm>
                <a:off x="1971" y="1673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06" name="矩形 46305"/>
              <p:cNvSpPr/>
              <p:nvPr/>
            </p:nvSpPr>
            <p:spPr>
              <a:xfrm>
                <a:off x="2257" y="1673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07" name="直接连接符 46306"/>
              <p:cNvSpPr/>
              <p:nvPr/>
            </p:nvSpPr>
            <p:spPr>
              <a:xfrm>
                <a:off x="2257" y="1673"/>
                <a:ext cx="11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08" name="直接连接符 46307"/>
              <p:cNvSpPr/>
              <p:nvPr/>
            </p:nvSpPr>
            <p:spPr>
              <a:xfrm>
                <a:off x="2257" y="1673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09" name="矩形 46308"/>
              <p:cNvSpPr/>
              <p:nvPr/>
            </p:nvSpPr>
            <p:spPr>
              <a:xfrm>
                <a:off x="2268" y="1673"/>
                <a:ext cx="275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10" name="直接连接符 46309"/>
              <p:cNvSpPr/>
              <p:nvPr/>
            </p:nvSpPr>
            <p:spPr>
              <a:xfrm>
                <a:off x="2268" y="1673"/>
                <a:ext cx="275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11" name="矩形 46310"/>
              <p:cNvSpPr/>
              <p:nvPr/>
            </p:nvSpPr>
            <p:spPr>
              <a:xfrm>
                <a:off x="2543" y="1673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12" name="直接连接符 46311"/>
              <p:cNvSpPr/>
              <p:nvPr/>
            </p:nvSpPr>
            <p:spPr>
              <a:xfrm>
                <a:off x="2543" y="1673"/>
                <a:ext cx="11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13" name="直接连接符 46312"/>
              <p:cNvSpPr/>
              <p:nvPr/>
            </p:nvSpPr>
            <p:spPr>
              <a:xfrm>
                <a:off x="2543" y="1673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14" name="矩形 46313"/>
              <p:cNvSpPr/>
              <p:nvPr/>
            </p:nvSpPr>
            <p:spPr>
              <a:xfrm>
                <a:off x="2554" y="1673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15" name="直接连接符 46314"/>
              <p:cNvSpPr/>
              <p:nvPr/>
            </p:nvSpPr>
            <p:spPr>
              <a:xfrm>
                <a:off x="2554" y="1673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16" name="矩形 46315"/>
              <p:cNvSpPr/>
              <p:nvPr/>
            </p:nvSpPr>
            <p:spPr>
              <a:xfrm>
                <a:off x="2840" y="167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17" name="直接连接符 46316"/>
              <p:cNvSpPr/>
              <p:nvPr/>
            </p:nvSpPr>
            <p:spPr>
              <a:xfrm>
                <a:off x="2840" y="1673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18" name="直接连接符 46317"/>
              <p:cNvSpPr/>
              <p:nvPr/>
            </p:nvSpPr>
            <p:spPr>
              <a:xfrm>
                <a:off x="2840" y="1673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19" name="矩形 46318"/>
              <p:cNvSpPr/>
              <p:nvPr/>
            </p:nvSpPr>
            <p:spPr>
              <a:xfrm>
                <a:off x="2852" y="1673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20" name="直接连接符 46319"/>
              <p:cNvSpPr/>
              <p:nvPr/>
            </p:nvSpPr>
            <p:spPr>
              <a:xfrm>
                <a:off x="2852" y="1673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21" name="矩形 46320"/>
              <p:cNvSpPr/>
              <p:nvPr/>
            </p:nvSpPr>
            <p:spPr>
              <a:xfrm>
                <a:off x="3138" y="167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22" name="直接连接符 46321"/>
              <p:cNvSpPr/>
              <p:nvPr/>
            </p:nvSpPr>
            <p:spPr>
              <a:xfrm>
                <a:off x="3138" y="1673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23" name="直接连接符 46322"/>
              <p:cNvSpPr/>
              <p:nvPr/>
            </p:nvSpPr>
            <p:spPr>
              <a:xfrm>
                <a:off x="3138" y="1673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24" name="矩形 46323"/>
              <p:cNvSpPr/>
              <p:nvPr/>
            </p:nvSpPr>
            <p:spPr>
              <a:xfrm>
                <a:off x="3150" y="1673"/>
                <a:ext cx="274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25" name="直接连接符 46324"/>
              <p:cNvSpPr/>
              <p:nvPr/>
            </p:nvSpPr>
            <p:spPr>
              <a:xfrm>
                <a:off x="3150" y="1673"/>
                <a:ext cx="274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26" name="矩形 46325"/>
              <p:cNvSpPr/>
              <p:nvPr/>
            </p:nvSpPr>
            <p:spPr>
              <a:xfrm>
                <a:off x="3424" y="167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27" name="直接连接符 46326"/>
              <p:cNvSpPr/>
              <p:nvPr/>
            </p:nvSpPr>
            <p:spPr>
              <a:xfrm>
                <a:off x="3424" y="1673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28" name="直接连接符 46327"/>
              <p:cNvSpPr/>
              <p:nvPr/>
            </p:nvSpPr>
            <p:spPr>
              <a:xfrm>
                <a:off x="3424" y="1673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29" name="矩形 46328"/>
              <p:cNvSpPr/>
              <p:nvPr/>
            </p:nvSpPr>
            <p:spPr>
              <a:xfrm>
                <a:off x="3436" y="1673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30" name="直接连接符 46329"/>
              <p:cNvSpPr/>
              <p:nvPr/>
            </p:nvSpPr>
            <p:spPr>
              <a:xfrm>
                <a:off x="3436" y="1673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31" name="矩形 46330"/>
              <p:cNvSpPr/>
              <p:nvPr/>
            </p:nvSpPr>
            <p:spPr>
              <a:xfrm>
                <a:off x="3722" y="167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32" name="直接连接符 46331"/>
              <p:cNvSpPr/>
              <p:nvPr/>
            </p:nvSpPr>
            <p:spPr>
              <a:xfrm>
                <a:off x="3722" y="1673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33" name="直接连接符 46332"/>
              <p:cNvSpPr/>
              <p:nvPr/>
            </p:nvSpPr>
            <p:spPr>
              <a:xfrm>
                <a:off x="3722" y="1673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34" name="矩形 46333"/>
              <p:cNvSpPr/>
              <p:nvPr/>
            </p:nvSpPr>
            <p:spPr>
              <a:xfrm>
                <a:off x="3734" y="1673"/>
                <a:ext cx="274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35" name="直接连接符 46334"/>
              <p:cNvSpPr/>
              <p:nvPr/>
            </p:nvSpPr>
            <p:spPr>
              <a:xfrm>
                <a:off x="3734" y="1673"/>
                <a:ext cx="274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36" name="矩形 46335"/>
              <p:cNvSpPr/>
              <p:nvPr/>
            </p:nvSpPr>
            <p:spPr>
              <a:xfrm>
                <a:off x="4008" y="167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37" name="直接连接符 46336"/>
              <p:cNvSpPr/>
              <p:nvPr/>
            </p:nvSpPr>
            <p:spPr>
              <a:xfrm>
                <a:off x="4008" y="1673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38" name="直接连接符 46337"/>
              <p:cNvSpPr/>
              <p:nvPr/>
            </p:nvSpPr>
            <p:spPr>
              <a:xfrm>
                <a:off x="4008" y="1673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39" name="矩形 46338"/>
              <p:cNvSpPr/>
              <p:nvPr/>
            </p:nvSpPr>
            <p:spPr>
              <a:xfrm>
                <a:off x="4020" y="1673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40" name="直接连接符 46339"/>
              <p:cNvSpPr/>
              <p:nvPr/>
            </p:nvSpPr>
            <p:spPr>
              <a:xfrm>
                <a:off x="4020" y="1673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41" name="矩形 46340"/>
              <p:cNvSpPr/>
              <p:nvPr/>
            </p:nvSpPr>
            <p:spPr>
              <a:xfrm>
                <a:off x="4306" y="167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42" name="直接连接符 46341"/>
              <p:cNvSpPr/>
              <p:nvPr/>
            </p:nvSpPr>
            <p:spPr>
              <a:xfrm>
                <a:off x="4306" y="1673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43" name="直接连接符 46342"/>
              <p:cNvSpPr/>
              <p:nvPr/>
            </p:nvSpPr>
            <p:spPr>
              <a:xfrm>
                <a:off x="4306" y="1673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44" name="矩形 46343"/>
              <p:cNvSpPr/>
              <p:nvPr/>
            </p:nvSpPr>
            <p:spPr>
              <a:xfrm>
                <a:off x="791" y="1685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45" name="直接连接符 46344"/>
              <p:cNvSpPr/>
              <p:nvPr/>
            </p:nvSpPr>
            <p:spPr>
              <a:xfrm>
                <a:off x="791" y="1685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46" name="矩形 46345"/>
              <p:cNvSpPr/>
              <p:nvPr/>
            </p:nvSpPr>
            <p:spPr>
              <a:xfrm>
                <a:off x="1089" y="1685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47" name="直接连接符 46346"/>
              <p:cNvSpPr/>
              <p:nvPr/>
            </p:nvSpPr>
            <p:spPr>
              <a:xfrm>
                <a:off x="1089" y="1685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48" name="矩形 46347"/>
              <p:cNvSpPr/>
              <p:nvPr/>
            </p:nvSpPr>
            <p:spPr>
              <a:xfrm>
                <a:off x="1375" y="1685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49" name="直接连接符 46348"/>
              <p:cNvSpPr/>
              <p:nvPr/>
            </p:nvSpPr>
            <p:spPr>
              <a:xfrm>
                <a:off x="1375" y="1685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50" name="矩形 46349"/>
              <p:cNvSpPr/>
              <p:nvPr/>
            </p:nvSpPr>
            <p:spPr>
              <a:xfrm>
                <a:off x="1673" y="1685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51" name="直接连接符 46350"/>
              <p:cNvSpPr/>
              <p:nvPr/>
            </p:nvSpPr>
            <p:spPr>
              <a:xfrm>
                <a:off x="1673" y="1685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52" name="矩形 46351"/>
              <p:cNvSpPr/>
              <p:nvPr/>
            </p:nvSpPr>
            <p:spPr>
              <a:xfrm>
                <a:off x="1959" y="1685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53" name="直接连接符 46352"/>
              <p:cNvSpPr/>
              <p:nvPr/>
            </p:nvSpPr>
            <p:spPr>
              <a:xfrm>
                <a:off x="1959" y="1685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54" name="矩形 46353"/>
              <p:cNvSpPr/>
              <p:nvPr/>
            </p:nvSpPr>
            <p:spPr>
              <a:xfrm>
                <a:off x="2257" y="1685"/>
                <a:ext cx="11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55" name="直接连接符 46354"/>
              <p:cNvSpPr/>
              <p:nvPr/>
            </p:nvSpPr>
            <p:spPr>
              <a:xfrm>
                <a:off x="2257" y="1685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56" name="矩形 46355"/>
              <p:cNvSpPr/>
              <p:nvPr/>
            </p:nvSpPr>
            <p:spPr>
              <a:xfrm>
                <a:off x="2543" y="1685"/>
                <a:ext cx="11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57" name="直接连接符 46356"/>
              <p:cNvSpPr/>
              <p:nvPr/>
            </p:nvSpPr>
            <p:spPr>
              <a:xfrm>
                <a:off x="2543" y="1685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58" name="矩形 46357"/>
              <p:cNvSpPr/>
              <p:nvPr/>
            </p:nvSpPr>
            <p:spPr>
              <a:xfrm>
                <a:off x="2840" y="1685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46359" name="矩形 46358"/>
            <p:cNvSpPr/>
            <p:nvPr/>
          </p:nvSpPr>
          <p:spPr>
            <a:xfrm>
              <a:off x="555" y="2625"/>
              <a:ext cx="3769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 eaLnBrk="1" hangingPunct="1"/>
              <a:r>
                <a:rPr lang="en-US" altLang="zh-CN" sz="2100" b="0" dirty="0">
                  <a:solidFill>
                    <a:srgbClr val="000000"/>
                  </a:solidFill>
                  <a:latin typeface="宋体" pitchFamily="2" charset="-122"/>
                </a:rPr>
                <a:t>           </a:t>
              </a:r>
              <a:r>
                <a:rPr lang="en-US" altLang="zh-CN" sz="2100" b="0">
                  <a:solidFill>
                    <a:srgbClr val="000000"/>
                  </a:solidFill>
                  <a:latin typeface="宋体" pitchFamily="2" charset="-122"/>
                </a:rPr>
                <a:t>1     2     3     4     5      6     7     8      9    10    11   12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6360" name="文本框 46359"/>
            <p:cNvSpPr txBox="1"/>
            <p:nvPr/>
          </p:nvSpPr>
          <p:spPr>
            <a:xfrm>
              <a:off x="1008" y="1008"/>
              <a:ext cx="331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 eaLnBrk="1" hangingPunct="1">
                <a:spcBef>
                  <a:spcPct val="50000"/>
                </a:spcBef>
              </a:pPr>
              <a:endParaRPr sz="2400" b="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46361" name="组合 46360"/>
            <p:cNvGrpSpPr/>
            <p:nvPr/>
          </p:nvGrpSpPr>
          <p:grpSpPr>
            <a:xfrm>
              <a:off x="791" y="1685"/>
              <a:ext cx="3527" cy="675"/>
              <a:chOff x="791" y="1685"/>
              <a:chExt cx="3527" cy="675"/>
            </a:xfrm>
          </p:grpSpPr>
          <p:sp>
            <p:nvSpPr>
              <p:cNvPr id="46362" name="直接连接符 46361"/>
              <p:cNvSpPr/>
              <p:nvPr/>
            </p:nvSpPr>
            <p:spPr>
              <a:xfrm>
                <a:off x="2840" y="1685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63" name="矩形 46362"/>
              <p:cNvSpPr/>
              <p:nvPr/>
            </p:nvSpPr>
            <p:spPr>
              <a:xfrm>
                <a:off x="3138" y="1685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64" name="直接连接符 46363"/>
              <p:cNvSpPr/>
              <p:nvPr/>
            </p:nvSpPr>
            <p:spPr>
              <a:xfrm>
                <a:off x="3138" y="1685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65" name="矩形 46364"/>
              <p:cNvSpPr/>
              <p:nvPr/>
            </p:nvSpPr>
            <p:spPr>
              <a:xfrm>
                <a:off x="3424" y="1685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66" name="直接连接符 46365"/>
              <p:cNvSpPr/>
              <p:nvPr/>
            </p:nvSpPr>
            <p:spPr>
              <a:xfrm>
                <a:off x="3424" y="1685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67" name="矩形 46366"/>
              <p:cNvSpPr/>
              <p:nvPr/>
            </p:nvSpPr>
            <p:spPr>
              <a:xfrm>
                <a:off x="3722" y="1685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68" name="直接连接符 46367"/>
              <p:cNvSpPr/>
              <p:nvPr/>
            </p:nvSpPr>
            <p:spPr>
              <a:xfrm>
                <a:off x="3722" y="1685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69" name="矩形 46368"/>
              <p:cNvSpPr/>
              <p:nvPr/>
            </p:nvSpPr>
            <p:spPr>
              <a:xfrm>
                <a:off x="4008" y="1685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70" name="直接连接符 46369"/>
              <p:cNvSpPr/>
              <p:nvPr/>
            </p:nvSpPr>
            <p:spPr>
              <a:xfrm>
                <a:off x="4008" y="1685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71" name="矩形 46370"/>
              <p:cNvSpPr/>
              <p:nvPr/>
            </p:nvSpPr>
            <p:spPr>
              <a:xfrm>
                <a:off x="4306" y="1685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72" name="直接连接符 46371"/>
              <p:cNvSpPr/>
              <p:nvPr/>
            </p:nvSpPr>
            <p:spPr>
              <a:xfrm>
                <a:off x="4306" y="1685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73" name="矩形 46372"/>
              <p:cNvSpPr/>
              <p:nvPr/>
            </p:nvSpPr>
            <p:spPr>
              <a:xfrm>
                <a:off x="1482" y="1938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itchFamily="2" charset="-122"/>
                  </a:rPr>
                  <a:t>①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374" name="矩形 46373"/>
              <p:cNvSpPr/>
              <p:nvPr/>
            </p:nvSpPr>
            <p:spPr>
              <a:xfrm>
                <a:off x="1768" y="1938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itchFamily="2" charset="-122"/>
                  </a:rPr>
                  <a:t>②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375" name="矩形 46374"/>
              <p:cNvSpPr/>
              <p:nvPr/>
            </p:nvSpPr>
            <p:spPr>
              <a:xfrm>
                <a:off x="2066" y="1938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itchFamily="2" charset="-122"/>
                  </a:rPr>
                  <a:t>③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376" name="矩形 46375"/>
              <p:cNvSpPr/>
              <p:nvPr/>
            </p:nvSpPr>
            <p:spPr>
              <a:xfrm>
                <a:off x="2352" y="1938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itchFamily="2" charset="-122"/>
                  </a:rPr>
                  <a:t>④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377" name="矩形 46376"/>
              <p:cNvSpPr/>
              <p:nvPr/>
            </p:nvSpPr>
            <p:spPr>
              <a:xfrm>
                <a:off x="2648" y="1938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itchFamily="2" charset="-122"/>
                  </a:rPr>
                  <a:t>⑤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378" name="矩形 46377"/>
              <p:cNvSpPr/>
              <p:nvPr/>
            </p:nvSpPr>
            <p:spPr>
              <a:xfrm>
                <a:off x="2936" y="1938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itchFamily="2" charset="-122"/>
                  </a:rPr>
                  <a:t>⑥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379" name="矩形 46378"/>
              <p:cNvSpPr/>
              <p:nvPr/>
            </p:nvSpPr>
            <p:spPr>
              <a:xfrm>
                <a:off x="3233" y="1938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itchFamily="2" charset="-122"/>
                  </a:rPr>
                  <a:t>⑦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380" name="矩形 46379"/>
              <p:cNvSpPr/>
              <p:nvPr/>
            </p:nvSpPr>
            <p:spPr>
              <a:xfrm>
                <a:off x="3518" y="1938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itchFamily="2" charset="-122"/>
                  </a:rPr>
                  <a:t>⑧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381" name="矩形 46380"/>
              <p:cNvSpPr/>
              <p:nvPr/>
            </p:nvSpPr>
            <p:spPr>
              <a:xfrm>
                <a:off x="791" y="1902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82" name="直接连接符 46381"/>
              <p:cNvSpPr/>
              <p:nvPr/>
            </p:nvSpPr>
            <p:spPr>
              <a:xfrm>
                <a:off x="791" y="1902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83" name="直接连接符 46382"/>
              <p:cNvSpPr/>
              <p:nvPr/>
            </p:nvSpPr>
            <p:spPr>
              <a:xfrm>
                <a:off x="791" y="1902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84" name="矩形 46383"/>
              <p:cNvSpPr/>
              <p:nvPr/>
            </p:nvSpPr>
            <p:spPr>
              <a:xfrm>
                <a:off x="803" y="1902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85" name="直接连接符 46384"/>
              <p:cNvSpPr/>
              <p:nvPr/>
            </p:nvSpPr>
            <p:spPr>
              <a:xfrm>
                <a:off x="803" y="1902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86" name="矩形 46385"/>
              <p:cNvSpPr/>
              <p:nvPr/>
            </p:nvSpPr>
            <p:spPr>
              <a:xfrm>
                <a:off x="1089" y="1902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87" name="直接连接符 46386"/>
              <p:cNvSpPr/>
              <p:nvPr/>
            </p:nvSpPr>
            <p:spPr>
              <a:xfrm>
                <a:off x="1089" y="1902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88" name="直接连接符 46387"/>
              <p:cNvSpPr/>
              <p:nvPr/>
            </p:nvSpPr>
            <p:spPr>
              <a:xfrm>
                <a:off x="1089" y="1902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89" name="矩形 46388"/>
              <p:cNvSpPr/>
              <p:nvPr/>
            </p:nvSpPr>
            <p:spPr>
              <a:xfrm>
                <a:off x="1101" y="1902"/>
                <a:ext cx="274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90" name="直接连接符 46389"/>
              <p:cNvSpPr/>
              <p:nvPr/>
            </p:nvSpPr>
            <p:spPr>
              <a:xfrm>
                <a:off x="1101" y="1902"/>
                <a:ext cx="274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91" name="矩形 46390"/>
              <p:cNvSpPr/>
              <p:nvPr/>
            </p:nvSpPr>
            <p:spPr>
              <a:xfrm>
                <a:off x="1375" y="1902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92" name="直接连接符 46391"/>
              <p:cNvSpPr/>
              <p:nvPr/>
            </p:nvSpPr>
            <p:spPr>
              <a:xfrm>
                <a:off x="1375" y="1902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93" name="直接连接符 46392"/>
              <p:cNvSpPr/>
              <p:nvPr/>
            </p:nvSpPr>
            <p:spPr>
              <a:xfrm>
                <a:off x="1375" y="1902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94" name="矩形 46393"/>
              <p:cNvSpPr/>
              <p:nvPr/>
            </p:nvSpPr>
            <p:spPr>
              <a:xfrm>
                <a:off x="1387" y="1902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95" name="直接连接符 46394"/>
              <p:cNvSpPr/>
              <p:nvPr/>
            </p:nvSpPr>
            <p:spPr>
              <a:xfrm>
                <a:off x="1387" y="1902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96" name="矩形 46395"/>
              <p:cNvSpPr/>
              <p:nvPr/>
            </p:nvSpPr>
            <p:spPr>
              <a:xfrm>
                <a:off x="1673" y="1902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97" name="直接连接符 46396"/>
              <p:cNvSpPr/>
              <p:nvPr/>
            </p:nvSpPr>
            <p:spPr>
              <a:xfrm>
                <a:off x="1673" y="1902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98" name="直接连接符 46397"/>
              <p:cNvSpPr/>
              <p:nvPr/>
            </p:nvSpPr>
            <p:spPr>
              <a:xfrm>
                <a:off x="1673" y="1902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99" name="矩形 46398"/>
              <p:cNvSpPr/>
              <p:nvPr/>
            </p:nvSpPr>
            <p:spPr>
              <a:xfrm>
                <a:off x="1685" y="1902"/>
                <a:ext cx="274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00" name="直接连接符 46399"/>
              <p:cNvSpPr/>
              <p:nvPr/>
            </p:nvSpPr>
            <p:spPr>
              <a:xfrm>
                <a:off x="1685" y="1902"/>
                <a:ext cx="274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01" name="矩形 46400"/>
              <p:cNvSpPr/>
              <p:nvPr/>
            </p:nvSpPr>
            <p:spPr>
              <a:xfrm>
                <a:off x="1959" y="1902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02" name="直接连接符 46401"/>
              <p:cNvSpPr/>
              <p:nvPr/>
            </p:nvSpPr>
            <p:spPr>
              <a:xfrm>
                <a:off x="1959" y="1902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03" name="直接连接符 46402"/>
              <p:cNvSpPr/>
              <p:nvPr/>
            </p:nvSpPr>
            <p:spPr>
              <a:xfrm>
                <a:off x="1959" y="1902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04" name="矩形 46403"/>
              <p:cNvSpPr/>
              <p:nvPr/>
            </p:nvSpPr>
            <p:spPr>
              <a:xfrm>
                <a:off x="1971" y="1902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05" name="直接连接符 46404"/>
              <p:cNvSpPr/>
              <p:nvPr/>
            </p:nvSpPr>
            <p:spPr>
              <a:xfrm>
                <a:off x="1971" y="1902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06" name="矩形 46405"/>
              <p:cNvSpPr/>
              <p:nvPr/>
            </p:nvSpPr>
            <p:spPr>
              <a:xfrm>
                <a:off x="2257" y="1902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07" name="直接连接符 46406"/>
              <p:cNvSpPr/>
              <p:nvPr/>
            </p:nvSpPr>
            <p:spPr>
              <a:xfrm>
                <a:off x="2257" y="1902"/>
                <a:ext cx="11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08" name="直接连接符 46407"/>
              <p:cNvSpPr/>
              <p:nvPr/>
            </p:nvSpPr>
            <p:spPr>
              <a:xfrm>
                <a:off x="2257" y="1902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09" name="矩形 46408"/>
              <p:cNvSpPr/>
              <p:nvPr/>
            </p:nvSpPr>
            <p:spPr>
              <a:xfrm>
                <a:off x="2268" y="1902"/>
                <a:ext cx="275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10" name="直接连接符 46409"/>
              <p:cNvSpPr/>
              <p:nvPr/>
            </p:nvSpPr>
            <p:spPr>
              <a:xfrm>
                <a:off x="2268" y="1902"/>
                <a:ext cx="275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11" name="矩形 46410"/>
              <p:cNvSpPr/>
              <p:nvPr/>
            </p:nvSpPr>
            <p:spPr>
              <a:xfrm>
                <a:off x="2543" y="1902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12" name="直接连接符 46411"/>
              <p:cNvSpPr/>
              <p:nvPr/>
            </p:nvSpPr>
            <p:spPr>
              <a:xfrm>
                <a:off x="2543" y="1902"/>
                <a:ext cx="11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13" name="直接连接符 46412"/>
              <p:cNvSpPr/>
              <p:nvPr/>
            </p:nvSpPr>
            <p:spPr>
              <a:xfrm>
                <a:off x="2543" y="1902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14" name="矩形 46413"/>
              <p:cNvSpPr/>
              <p:nvPr/>
            </p:nvSpPr>
            <p:spPr>
              <a:xfrm>
                <a:off x="2554" y="1902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15" name="直接连接符 46414"/>
              <p:cNvSpPr/>
              <p:nvPr/>
            </p:nvSpPr>
            <p:spPr>
              <a:xfrm>
                <a:off x="2554" y="1902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16" name="矩形 46415"/>
              <p:cNvSpPr/>
              <p:nvPr/>
            </p:nvSpPr>
            <p:spPr>
              <a:xfrm>
                <a:off x="2840" y="1902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17" name="直接连接符 46416"/>
              <p:cNvSpPr/>
              <p:nvPr/>
            </p:nvSpPr>
            <p:spPr>
              <a:xfrm>
                <a:off x="2840" y="1902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18" name="直接连接符 46417"/>
              <p:cNvSpPr/>
              <p:nvPr/>
            </p:nvSpPr>
            <p:spPr>
              <a:xfrm>
                <a:off x="2840" y="1902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19" name="矩形 46418"/>
              <p:cNvSpPr/>
              <p:nvPr/>
            </p:nvSpPr>
            <p:spPr>
              <a:xfrm>
                <a:off x="2852" y="1902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20" name="直接连接符 46419"/>
              <p:cNvSpPr/>
              <p:nvPr/>
            </p:nvSpPr>
            <p:spPr>
              <a:xfrm>
                <a:off x="2852" y="1902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21" name="矩形 46420"/>
              <p:cNvSpPr/>
              <p:nvPr/>
            </p:nvSpPr>
            <p:spPr>
              <a:xfrm>
                <a:off x="3138" y="1902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22" name="直接连接符 46421"/>
              <p:cNvSpPr/>
              <p:nvPr/>
            </p:nvSpPr>
            <p:spPr>
              <a:xfrm>
                <a:off x="3138" y="1902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23" name="直接连接符 46422"/>
              <p:cNvSpPr/>
              <p:nvPr/>
            </p:nvSpPr>
            <p:spPr>
              <a:xfrm>
                <a:off x="3138" y="1902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24" name="矩形 46423"/>
              <p:cNvSpPr/>
              <p:nvPr/>
            </p:nvSpPr>
            <p:spPr>
              <a:xfrm>
                <a:off x="3150" y="1902"/>
                <a:ext cx="274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25" name="直接连接符 46424"/>
              <p:cNvSpPr/>
              <p:nvPr/>
            </p:nvSpPr>
            <p:spPr>
              <a:xfrm>
                <a:off x="3150" y="1902"/>
                <a:ext cx="274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26" name="矩形 46425"/>
              <p:cNvSpPr/>
              <p:nvPr/>
            </p:nvSpPr>
            <p:spPr>
              <a:xfrm>
                <a:off x="3424" y="1902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27" name="直接连接符 46426"/>
              <p:cNvSpPr/>
              <p:nvPr/>
            </p:nvSpPr>
            <p:spPr>
              <a:xfrm>
                <a:off x="3424" y="1902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28" name="直接连接符 46427"/>
              <p:cNvSpPr/>
              <p:nvPr/>
            </p:nvSpPr>
            <p:spPr>
              <a:xfrm>
                <a:off x="3424" y="1902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29" name="矩形 46428"/>
              <p:cNvSpPr/>
              <p:nvPr/>
            </p:nvSpPr>
            <p:spPr>
              <a:xfrm>
                <a:off x="3436" y="1902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30" name="直接连接符 46429"/>
              <p:cNvSpPr/>
              <p:nvPr/>
            </p:nvSpPr>
            <p:spPr>
              <a:xfrm>
                <a:off x="3436" y="1902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31" name="矩形 46430"/>
              <p:cNvSpPr/>
              <p:nvPr/>
            </p:nvSpPr>
            <p:spPr>
              <a:xfrm>
                <a:off x="3722" y="1902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32" name="直接连接符 46431"/>
              <p:cNvSpPr/>
              <p:nvPr/>
            </p:nvSpPr>
            <p:spPr>
              <a:xfrm>
                <a:off x="3722" y="1902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33" name="直接连接符 46432"/>
              <p:cNvSpPr/>
              <p:nvPr/>
            </p:nvSpPr>
            <p:spPr>
              <a:xfrm>
                <a:off x="3722" y="1902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34" name="矩形 46433"/>
              <p:cNvSpPr/>
              <p:nvPr/>
            </p:nvSpPr>
            <p:spPr>
              <a:xfrm>
                <a:off x="3734" y="1902"/>
                <a:ext cx="274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35" name="直接连接符 46434"/>
              <p:cNvSpPr/>
              <p:nvPr/>
            </p:nvSpPr>
            <p:spPr>
              <a:xfrm>
                <a:off x="3734" y="1902"/>
                <a:ext cx="274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36" name="矩形 46435"/>
              <p:cNvSpPr/>
              <p:nvPr/>
            </p:nvSpPr>
            <p:spPr>
              <a:xfrm>
                <a:off x="4008" y="1902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37" name="直接连接符 46436"/>
              <p:cNvSpPr/>
              <p:nvPr/>
            </p:nvSpPr>
            <p:spPr>
              <a:xfrm>
                <a:off x="4008" y="1902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38" name="直接连接符 46437"/>
              <p:cNvSpPr/>
              <p:nvPr/>
            </p:nvSpPr>
            <p:spPr>
              <a:xfrm>
                <a:off x="4008" y="1902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39" name="矩形 46438"/>
              <p:cNvSpPr/>
              <p:nvPr/>
            </p:nvSpPr>
            <p:spPr>
              <a:xfrm>
                <a:off x="4020" y="1902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40" name="直接连接符 46439"/>
              <p:cNvSpPr/>
              <p:nvPr/>
            </p:nvSpPr>
            <p:spPr>
              <a:xfrm>
                <a:off x="4020" y="1902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41" name="矩形 46440"/>
              <p:cNvSpPr/>
              <p:nvPr/>
            </p:nvSpPr>
            <p:spPr>
              <a:xfrm>
                <a:off x="4306" y="1902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42" name="直接连接符 46441"/>
              <p:cNvSpPr/>
              <p:nvPr/>
            </p:nvSpPr>
            <p:spPr>
              <a:xfrm>
                <a:off x="4306" y="1902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43" name="直接连接符 46442"/>
              <p:cNvSpPr/>
              <p:nvPr/>
            </p:nvSpPr>
            <p:spPr>
              <a:xfrm>
                <a:off x="4306" y="1902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44" name="矩形 46443"/>
              <p:cNvSpPr/>
              <p:nvPr/>
            </p:nvSpPr>
            <p:spPr>
              <a:xfrm>
                <a:off x="791" y="1914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45" name="直接连接符 46444"/>
              <p:cNvSpPr/>
              <p:nvPr/>
            </p:nvSpPr>
            <p:spPr>
              <a:xfrm>
                <a:off x="791" y="1914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46" name="矩形 46445"/>
              <p:cNvSpPr/>
              <p:nvPr/>
            </p:nvSpPr>
            <p:spPr>
              <a:xfrm>
                <a:off x="1089" y="1914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47" name="直接连接符 46446"/>
              <p:cNvSpPr/>
              <p:nvPr/>
            </p:nvSpPr>
            <p:spPr>
              <a:xfrm>
                <a:off x="1089" y="1914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48" name="矩形 46447"/>
              <p:cNvSpPr/>
              <p:nvPr/>
            </p:nvSpPr>
            <p:spPr>
              <a:xfrm>
                <a:off x="1375" y="1914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49" name="直接连接符 46448"/>
              <p:cNvSpPr/>
              <p:nvPr/>
            </p:nvSpPr>
            <p:spPr>
              <a:xfrm>
                <a:off x="1375" y="1914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50" name="矩形 46449"/>
              <p:cNvSpPr/>
              <p:nvPr/>
            </p:nvSpPr>
            <p:spPr>
              <a:xfrm>
                <a:off x="1673" y="1914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51" name="直接连接符 46450"/>
              <p:cNvSpPr/>
              <p:nvPr/>
            </p:nvSpPr>
            <p:spPr>
              <a:xfrm>
                <a:off x="1673" y="1914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52" name="矩形 46451"/>
              <p:cNvSpPr/>
              <p:nvPr/>
            </p:nvSpPr>
            <p:spPr>
              <a:xfrm>
                <a:off x="1959" y="1914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53" name="直接连接符 46452"/>
              <p:cNvSpPr/>
              <p:nvPr/>
            </p:nvSpPr>
            <p:spPr>
              <a:xfrm>
                <a:off x="1959" y="1914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54" name="矩形 46453"/>
              <p:cNvSpPr/>
              <p:nvPr/>
            </p:nvSpPr>
            <p:spPr>
              <a:xfrm>
                <a:off x="2257" y="1914"/>
                <a:ext cx="11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55" name="直接连接符 46454"/>
              <p:cNvSpPr/>
              <p:nvPr/>
            </p:nvSpPr>
            <p:spPr>
              <a:xfrm>
                <a:off x="2257" y="1914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56" name="矩形 46455"/>
              <p:cNvSpPr/>
              <p:nvPr/>
            </p:nvSpPr>
            <p:spPr>
              <a:xfrm>
                <a:off x="2543" y="1914"/>
                <a:ext cx="11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57" name="直接连接符 46456"/>
              <p:cNvSpPr/>
              <p:nvPr/>
            </p:nvSpPr>
            <p:spPr>
              <a:xfrm>
                <a:off x="2543" y="1914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58" name="矩形 46457"/>
              <p:cNvSpPr/>
              <p:nvPr/>
            </p:nvSpPr>
            <p:spPr>
              <a:xfrm>
                <a:off x="2840" y="1914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59" name="直接连接符 46458"/>
              <p:cNvSpPr/>
              <p:nvPr/>
            </p:nvSpPr>
            <p:spPr>
              <a:xfrm>
                <a:off x="2840" y="1914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60" name="矩形 46459"/>
              <p:cNvSpPr/>
              <p:nvPr/>
            </p:nvSpPr>
            <p:spPr>
              <a:xfrm>
                <a:off x="3138" y="1914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61" name="直接连接符 46460"/>
              <p:cNvSpPr/>
              <p:nvPr/>
            </p:nvSpPr>
            <p:spPr>
              <a:xfrm>
                <a:off x="3138" y="1914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62" name="矩形 46461"/>
              <p:cNvSpPr/>
              <p:nvPr/>
            </p:nvSpPr>
            <p:spPr>
              <a:xfrm>
                <a:off x="3424" y="1914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63" name="直接连接符 46462"/>
              <p:cNvSpPr/>
              <p:nvPr/>
            </p:nvSpPr>
            <p:spPr>
              <a:xfrm>
                <a:off x="3424" y="1914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64" name="矩形 46463"/>
              <p:cNvSpPr/>
              <p:nvPr/>
            </p:nvSpPr>
            <p:spPr>
              <a:xfrm>
                <a:off x="3722" y="1914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65" name="直接连接符 46464"/>
              <p:cNvSpPr/>
              <p:nvPr/>
            </p:nvSpPr>
            <p:spPr>
              <a:xfrm>
                <a:off x="3722" y="1914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66" name="矩形 46465"/>
              <p:cNvSpPr/>
              <p:nvPr/>
            </p:nvSpPr>
            <p:spPr>
              <a:xfrm>
                <a:off x="4008" y="1914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67" name="直接连接符 46466"/>
              <p:cNvSpPr/>
              <p:nvPr/>
            </p:nvSpPr>
            <p:spPr>
              <a:xfrm>
                <a:off x="4008" y="1914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68" name="矩形 46467"/>
              <p:cNvSpPr/>
              <p:nvPr/>
            </p:nvSpPr>
            <p:spPr>
              <a:xfrm>
                <a:off x="4306" y="1914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69" name="直接连接符 46468"/>
              <p:cNvSpPr/>
              <p:nvPr/>
            </p:nvSpPr>
            <p:spPr>
              <a:xfrm>
                <a:off x="4306" y="1914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70" name="矩形 46469"/>
              <p:cNvSpPr/>
              <p:nvPr/>
            </p:nvSpPr>
            <p:spPr>
              <a:xfrm>
                <a:off x="1184" y="2167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itchFamily="2" charset="-122"/>
                  </a:rPr>
                  <a:t>①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471" name="矩形 46470"/>
              <p:cNvSpPr/>
              <p:nvPr/>
            </p:nvSpPr>
            <p:spPr>
              <a:xfrm>
                <a:off x="1482" y="2167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itchFamily="2" charset="-122"/>
                  </a:rPr>
                  <a:t>②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472" name="矩形 46471"/>
              <p:cNvSpPr/>
              <p:nvPr/>
            </p:nvSpPr>
            <p:spPr>
              <a:xfrm>
                <a:off x="1768" y="2167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itchFamily="2" charset="-122"/>
                  </a:rPr>
                  <a:t>③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473" name="矩形 46472"/>
              <p:cNvSpPr/>
              <p:nvPr/>
            </p:nvSpPr>
            <p:spPr>
              <a:xfrm>
                <a:off x="2066" y="2167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itchFamily="2" charset="-122"/>
                  </a:rPr>
                  <a:t>④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474" name="矩形 46473"/>
              <p:cNvSpPr/>
              <p:nvPr/>
            </p:nvSpPr>
            <p:spPr>
              <a:xfrm>
                <a:off x="2352" y="2167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itchFamily="2" charset="-122"/>
                  </a:rPr>
                  <a:t>⑤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475" name="矩形 46474"/>
              <p:cNvSpPr/>
              <p:nvPr/>
            </p:nvSpPr>
            <p:spPr>
              <a:xfrm>
                <a:off x="2648" y="2167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itchFamily="2" charset="-122"/>
                  </a:rPr>
                  <a:t>⑥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476" name="矩形 46475"/>
              <p:cNvSpPr/>
              <p:nvPr/>
            </p:nvSpPr>
            <p:spPr>
              <a:xfrm>
                <a:off x="2936" y="2167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itchFamily="2" charset="-122"/>
                  </a:rPr>
                  <a:t>⑦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477" name="矩形 46476"/>
              <p:cNvSpPr/>
              <p:nvPr/>
            </p:nvSpPr>
            <p:spPr>
              <a:xfrm>
                <a:off x="3233" y="2167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itchFamily="2" charset="-122"/>
                  </a:rPr>
                  <a:t>⑧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478" name="矩形 46477"/>
              <p:cNvSpPr/>
              <p:nvPr/>
            </p:nvSpPr>
            <p:spPr>
              <a:xfrm>
                <a:off x="791" y="2131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79" name="直接连接符 46478"/>
              <p:cNvSpPr/>
              <p:nvPr/>
            </p:nvSpPr>
            <p:spPr>
              <a:xfrm>
                <a:off x="791" y="2131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80" name="直接连接符 46479"/>
              <p:cNvSpPr/>
              <p:nvPr/>
            </p:nvSpPr>
            <p:spPr>
              <a:xfrm>
                <a:off x="791" y="2131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81" name="矩形 46480"/>
              <p:cNvSpPr/>
              <p:nvPr/>
            </p:nvSpPr>
            <p:spPr>
              <a:xfrm>
                <a:off x="803" y="2131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82" name="直接连接符 46481"/>
              <p:cNvSpPr/>
              <p:nvPr/>
            </p:nvSpPr>
            <p:spPr>
              <a:xfrm>
                <a:off x="803" y="2131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83" name="矩形 46482"/>
              <p:cNvSpPr/>
              <p:nvPr/>
            </p:nvSpPr>
            <p:spPr>
              <a:xfrm>
                <a:off x="1089" y="2131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84" name="直接连接符 46483"/>
              <p:cNvSpPr/>
              <p:nvPr/>
            </p:nvSpPr>
            <p:spPr>
              <a:xfrm>
                <a:off x="1089" y="2131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85" name="直接连接符 46484"/>
              <p:cNvSpPr/>
              <p:nvPr/>
            </p:nvSpPr>
            <p:spPr>
              <a:xfrm>
                <a:off x="1089" y="2131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86" name="矩形 46485"/>
              <p:cNvSpPr/>
              <p:nvPr/>
            </p:nvSpPr>
            <p:spPr>
              <a:xfrm>
                <a:off x="1101" y="2131"/>
                <a:ext cx="274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87" name="直接连接符 46486"/>
              <p:cNvSpPr/>
              <p:nvPr/>
            </p:nvSpPr>
            <p:spPr>
              <a:xfrm>
                <a:off x="1101" y="2131"/>
                <a:ext cx="274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88" name="矩形 46487"/>
              <p:cNvSpPr/>
              <p:nvPr/>
            </p:nvSpPr>
            <p:spPr>
              <a:xfrm>
                <a:off x="1375" y="2131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89" name="直接连接符 46488"/>
              <p:cNvSpPr/>
              <p:nvPr/>
            </p:nvSpPr>
            <p:spPr>
              <a:xfrm>
                <a:off x="1375" y="2131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90" name="直接连接符 46489"/>
              <p:cNvSpPr/>
              <p:nvPr/>
            </p:nvSpPr>
            <p:spPr>
              <a:xfrm>
                <a:off x="1375" y="2131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91" name="矩形 46490"/>
              <p:cNvSpPr/>
              <p:nvPr/>
            </p:nvSpPr>
            <p:spPr>
              <a:xfrm>
                <a:off x="1387" y="2131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92" name="直接连接符 46491"/>
              <p:cNvSpPr/>
              <p:nvPr/>
            </p:nvSpPr>
            <p:spPr>
              <a:xfrm>
                <a:off x="1387" y="2131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93" name="矩形 46492"/>
              <p:cNvSpPr/>
              <p:nvPr/>
            </p:nvSpPr>
            <p:spPr>
              <a:xfrm>
                <a:off x="1673" y="2131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94" name="直接连接符 46493"/>
              <p:cNvSpPr/>
              <p:nvPr/>
            </p:nvSpPr>
            <p:spPr>
              <a:xfrm>
                <a:off x="1673" y="2131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95" name="直接连接符 46494"/>
              <p:cNvSpPr/>
              <p:nvPr/>
            </p:nvSpPr>
            <p:spPr>
              <a:xfrm>
                <a:off x="1673" y="2131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96" name="矩形 46495"/>
              <p:cNvSpPr/>
              <p:nvPr/>
            </p:nvSpPr>
            <p:spPr>
              <a:xfrm>
                <a:off x="1685" y="2131"/>
                <a:ext cx="274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97" name="直接连接符 46496"/>
              <p:cNvSpPr/>
              <p:nvPr/>
            </p:nvSpPr>
            <p:spPr>
              <a:xfrm>
                <a:off x="1685" y="2131"/>
                <a:ext cx="274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98" name="矩形 46497"/>
              <p:cNvSpPr/>
              <p:nvPr/>
            </p:nvSpPr>
            <p:spPr>
              <a:xfrm>
                <a:off x="1959" y="2131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99" name="直接连接符 46498"/>
              <p:cNvSpPr/>
              <p:nvPr/>
            </p:nvSpPr>
            <p:spPr>
              <a:xfrm>
                <a:off x="1959" y="2131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00" name="直接连接符 46499"/>
              <p:cNvSpPr/>
              <p:nvPr/>
            </p:nvSpPr>
            <p:spPr>
              <a:xfrm>
                <a:off x="1959" y="2131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01" name="矩形 46500"/>
              <p:cNvSpPr/>
              <p:nvPr/>
            </p:nvSpPr>
            <p:spPr>
              <a:xfrm>
                <a:off x="1971" y="2131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02" name="直接连接符 46501"/>
              <p:cNvSpPr/>
              <p:nvPr/>
            </p:nvSpPr>
            <p:spPr>
              <a:xfrm>
                <a:off x="1971" y="2131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03" name="矩形 46502"/>
              <p:cNvSpPr/>
              <p:nvPr/>
            </p:nvSpPr>
            <p:spPr>
              <a:xfrm>
                <a:off x="2257" y="2131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04" name="直接连接符 46503"/>
              <p:cNvSpPr/>
              <p:nvPr/>
            </p:nvSpPr>
            <p:spPr>
              <a:xfrm>
                <a:off x="2257" y="2131"/>
                <a:ext cx="11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05" name="直接连接符 46504"/>
              <p:cNvSpPr/>
              <p:nvPr/>
            </p:nvSpPr>
            <p:spPr>
              <a:xfrm>
                <a:off x="2257" y="2131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06" name="矩形 46505"/>
              <p:cNvSpPr/>
              <p:nvPr/>
            </p:nvSpPr>
            <p:spPr>
              <a:xfrm>
                <a:off x="2268" y="2131"/>
                <a:ext cx="275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07" name="直接连接符 46506"/>
              <p:cNvSpPr/>
              <p:nvPr/>
            </p:nvSpPr>
            <p:spPr>
              <a:xfrm>
                <a:off x="2268" y="2131"/>
                <a:ext cx="275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08" name="矩形 46507"/>
              <p:cNvSpPr/>
              <p:nvPr/>
            </p:nvSpPr>
            <p:spPr>
              <a:xfrm>
                <a:off x="2543" y="2131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09" name="直接连接符 46508"/>
              <p:cNvSpPr/>
              <p:nvPr/>
            </p:nvSpPr>
            <p:spPr>
              <a:xfrm>
                <a:off x="2543" y="2131"/>
                <a:ext cx="11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10" name="直接连接符 46509"/>
              <p:cNvSpPr/>
              <p:nvPr/>
            </p:nvSpPr>
            <p:spPr>
              <a:xfrm>
                <a:off x="2543" y="2131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11" name="矩形 46510"/>
              <p:cNvSpPr/>
              <p:nvPr/>
            </p:nvSpPr>
            <p:spPr>
              <a:xfrm>
                <a:off x="2554" y="2131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12" name="直接连接符 46511"/>
              <p:cNvSpPr/>
              <p:nvPr/>
            </p:nvSpPr>
            <p:spPr>
              <a:xfrm>
                <a:off x="2554" y="2131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13" name="矩形 46512"/>
              <p:cNvSpPr/>
              <p:nvPr/>
            </p:nvSpPr>
            <p:spPr>
              <a:xfrm>
                <a:off x="2840" y="2131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14" name="直接连接符 46513"/>
              <p:cNvSpPr/>
              <p:nvPr/>
            </p:nvSpPr>
            <p:spPr>
              <a:xfrm>
                <a:off x="2840" y="2131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15" name="直接连接符 46514"/>
              <p:cNvSpPr/>
              <p:nvPr/>
            </p:nvSpPr>
            <p:spPr>
              <a:xfrm>
                <a:off x="2840" y="2131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16" name="矩形 46515"/>
              <p:cNvSpPr/>
              <p:nvPr/>
            </p:nvSpPr>
            <p:spPr>
              <a:xfrm>
                <a:off x="2852" y="2131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17" name="直接连接符 46516"/>
              <p:cNvSpPr/>
              <p:nvPr/>
            </p:nvSpPr>
            <p:spPr>
              <a:xfrm>
                <a:off x="2852" y="2131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18" name="矩形 46517"/>
              <p:cNvSpPr/>
              <p:nvPr/>
            </p:nvSpPr>
            <p:spPr>
              <a:xfrm>
                <a:off x="3138" y="2131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19" name="直接连接符 46518"/>
              <p:cNvSpPr/>
              <p:nvPr/>
            </p:nvSpPr>
            <p:spPr>
              <a:xfrm>
                <a:off x="3138" y="2131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20" name="直接连接符 46519"/>
              <p:cNvSpPr/>
              <p:nvPr/>
            </p:nvSpPr>
            <p:spPr>
              <a:xfrm>
                <a:off x="3138" y="2131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21" name="矩形 46520"/>
              <p:cNvSpPr/>
              <p:nvPr/>
            </p:nvSpPr>
            <p:spPr>
              <a:xfrm>
                <a:off x="3150" y="2131"/>
                <a:ext cx="274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22" name="直接连接符 46521"/>
              <p:cNvSpPr/>
              <p:nvPr/>
            </p:nvSpPr>
            <p:spPr>
              <a:xfrm>
                <a:off x="3150" y="2131"/>
                <a:ext cx="274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23" name="矩形 46522"/>
              <p:cNvSpPr/>
              <p:nvPr/>
            </p:nvSpPr>
            <p:spPr>
              <a:xfrm>
                <a:off x="3424" y="2131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24" name="直接连接符 46523"/>
              <p:cNvSpPr/>
              <p:nvPr/>
            </p:nvSpPr>
            <p:spPr>
              <a:xfrm>
                <a:off x="3424" y="2131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25" name="直接连接符 46524"/>
              <p:cNvSpPr/>
              <p:nvPr/>
            </p:nvSpPr>
            <p:spPr>
              <a:xfrm>
                <a:off x="3424" y="2131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26" name="矩形 46525"/>
              <p:cNvSpPr/>
              <p:nvPr/>
            </p:nvSpPr>
            <p:spPr>
              <a:xfrm>
                <a:off x="3436" y="2131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27" name="直接连接符 46526"/>
              <p:cNvSpPr/>
              <p:nvPr/>
            </p:nvSpPr>
            <p:spPr>
              <a:xfrm>
                <a:off x="3436" y="2131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28" name="矩形 46527"/>
              <p:cNvSpPr/>
              <p:nvPr/>
            </p:nvSpPr>
            <p:spPr>
              <a:xfrm>
                <a:off x="3722" y="2131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29" name="直接连接符 46528"/>
              <p:cNvSpPr/>
              <p:nvPr/>
            </p:nvSpPr>
            <p:spPr>
              <a:xfrm>
                <a:off x="3722" y="2131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30" name="直接连接符 46529"/>
              <p:cNvSpPr/>
              <p:nvPr/>
            </p:nvSpPr>
            <p:spPr>
              <a:xfrm>
                <a:off x="3722" y="2131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31" name="矩形 46530"/>
              <p:cNvSpPr/>
              <p:nvPr/>
            </p:nvSpPr>
            <p:spPr>
              <a:xfrm>
                <a:off x="3734" y="2131"/>
                <a:ext cx="274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32" name="直接连接符 46531"/>
              <p:cNvSpPr/>
              <p:nvPr/>
            </p:nvSpPr>
            <p:spPr>
              <a:xfrm>
                <a:off x="3734" y="2131"/>
                <a:ext cx="274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33" name="矩形 46532"/>
              <p:cNvSpPr/>
              <p:nvPr/>
            </p:nvSpPr>
            <p:spPr>
              <a:xfrm>
                <a:off x="4008" y="2131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34" name="直接连接符 46533"/>
              <p:cNvSpPr/>
              <p:nvPr/>
            </p:nvSpPr>
            <p:spPr>
              <a:xfrm>
                <a:off x="4008" y="2131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35" name="直接连接符 46534"/>
              <p:cNvSpPr/>
              <p:nvPr/>
            </p:nvSpPr>
            <p:spPr>
              <a:xfrm>
                <a:off x="4008" y="2131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36" name="矩形 46535"/>
              <p:cNvSpPr/>
              <p:nvPr/>
            </p:nvSpPr>
            <p:spPr>
              <a:xfrm>
                <a:off x="4020" y="2131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37" name="直接连接符 46536"/>
              <p:cNvSpPr/>
              <p:nvPr/>
            </p:nvSpPr>
            <p:spPr>
              <a:xfrm>
                <a:off x="4020" y="2131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38" name="矩形 46537"/>
              <p:cNvSpPr/>
              <p:nvPr/>
            </p:nvSpPr>
            <p:spPr>
              <a:xfrm>
                <a:off x="4306" y="2131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39" name="直接连接符 46538"/>
              <p:cNvSpPr/>
              <p:nvPr/>
            </p:nvSpPr>
            <p:spPr>
              <a:xfrm>
                <a:off x="4306" y="2131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40" name="直接连接符 46539"/>
              <p:cNvSpPr/>
              <p:nvPr/>
            </p:nvSpPr>
            <p:spPr>
              <a:xfrm>
                <a:off x="4306" y="2131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41" name="矩形 46540"/>
              <p:cNvSpPr/>
              <p:nvPr/>
            </p:nvSpPr>
            <p:spPr>
              <a:xfrm>
                <a:off x="791" y="2143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42" name="直接连接符 46541"/>
              <p:cNvSpPr/>
              <p:nvPr/>
            </p:nvSpPr>
            <p:spPr>
              <a:xfrm>
                <a:off x="791" y="2143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43" name="矩形 46542"/>
              <p:cNvSpPr/>
              <p:nvPr/>
            </p:nvSpPr>
            <p:spPr>
              <a:xfrm>
                <a:off x="1089" y="2143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44" name="直接连接符 46543"/>
              <p:cNvSpPr/>
              <p:nvPr/>
            </p:nvSpPr>
            <p:spPr>
              <a:xfrm>
                <a:off x="1089" y="2143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45" name="矩形 46544"/>
              <p:cNvSpPr/>
              <p:nvPr/>
            </p:nvSpPr>
            <p:spPr>
              <a:xfrm>
                <a:off x="1375" y="2143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46" name="直接连接符 46545"/>
              <p:cNvSpPr/>
              <p:nvPr/>
            </p:nvSpPr>
            <p:spPr>
              <a:xfrm>
                <a:off x="1375" y="2143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47" name="矩形 46546"/>
              <p:cNvSpPr/>
              <p:nvPr/>
            </p:nvSpPr>
            <p:spPr>
              <a:xfrm>
                <a:off x="1673" y="2143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48" name="直接连接符 46547"/>
              <p:cNvSpPr/>
              <p:nvPr/>
            </p:nvSpPr>
            <p:spPr>
              <a:xfrm>
                <a:off x="1673" y="2143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49" name="矩形 46548"/>
              <p:cNvSpPr/>
              <p:nvPr/>
            </p:nvSpPr>
            <p:spPr>
              <a:xfrm>
                <a:off x="1959" y="2143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50" name="直接连接符 46549"/>
              <p:cNvSpPr/>
              <p:nvPr/>
            </p:nvSpPr>
            <p:spPr>
              <a:xfrm>
                <a:off x="1959" y="2143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51" name="矩形 46550"/>
              <p:cNvSpPr/>
              <p:nvPr/>
            </p:nvSpPr>
            <p:spPr>
              <a:xfrm>
                <a:off x="2257" y="2143"/>
                <a:ext cx="11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52" name="直接连接符 46551"/>
              <p:cNvSpPr/>
              <p:nvPr/>
            </p:nvSpPr>
            <p:spPr>
              <a:xfrm>
                <a:off x="2257" y="2143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53" name="矩形 46552"/>
              <p:cNvSpPr/>
              <p:nvPr/>
            </p:nvSpPr>
            <p:spPr>
              <a:xfrm>
                <a:off x="2543" y="2143"/>
                <a:ext cx="11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54" name="直接连接符 46553"/>
              <p:cNvSpPr/>
              <p:nvPr/>
            </p:nvSpPr>
            <p:spPr>
              <a:xfrm>
                <a:off x="2543" y="2143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55" name="矩形 46554"/>
              <p:cNvSpPr/>
              <p:nvPr/>
            </p:nvSpPr>
            <p:spPr>
              <a:xfrm>
                <a:off x="2840" y="2143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56" name="直接连接符 46555"/>
              <p:cNvSpPr/>
              <p:nvPr/>
            </p:nvSpPr>
            <p:spPr>
              <a:xfrm>
                <a:off x="2840" y="2143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57" name="矩形 46556"/>
              <p:cNvSpPr/>
              <p:nvPr/>
            </p:nvSpPr>
            <p:spPr>
              <a:xfrm>
                <a:off x="3138" y="2143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58" name="直接连接符 46557"/>
              <p:cNvSpPr/>
              <p:nvPr/>
            </p:nvSpPr>
            <p:spPr>
              <a:xfrm>
                <a:off x="3138" y="2143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59" name="矩形 46558"/>
              <p:cNvSpPr/>
              <p:nvPr/>
            </p:nvSpPr>
            <p:spPr>
              <a:xfrm>
                <a:off x="3424" y="2143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60" name="直接连接符 46559"/>
              <p:cNvSpPr/>
              <p:nvPr/>
            </p:nvSpPr>
            <p:spPr>
              <a:xfrm>
                <a:off x="3424" y="2143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61" name="矩形 46560"/>
              <p:cNvSpPr/>
              <p:nvPr/>
            </p:nvSpPr>
            <p:spPr>
              <a:xfrm>
                <a:off x="3722" y="2143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46562" name="直接连接符 46561"/>
            <p:cNvSpPr/>
            <p:nvPr/>
          </p:nvSpPr>
          <p:spPr>
            <a:xfrm>
              <a:off x="3722" y="2143"/>
              <a:ext cx="1" cy="21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563" name="矩形 46562"/>
            <p:cNvSpPr/>
            <p:nvPr/>
          </p:nvSpPr>
          <p:spPr>
            <a:xfrm>
              <a:off x="4008" y="2143"/>
              <a:ext cx="12" cy="217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564" name="直接连接符 46563"/>
            <p:cNvSpPr/>
            <p:nvPr/>
          </p:nvSpPr>
          <p:spPr>
            <a:xfrm>
              <a:off x="4008" y="2143"/>
              <a:ext cx="1" cy="21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565" name="矩形 46564"/>
            <p:cNvSpPr/>
            <p:nvPr/>
          </p:nvSpPr>
          <p:spPr>
            <a:xfrm>
              <a:off x="4306" y="2143"/>
              <a:ext cx="12" cy="217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566" name="直接连接符 46565"/>
            <p:cNvSpPr/>
            <p:nvPr/>
          </p:nvSpPr>
          <p:spPr>
            <a:xfrm>
              <a:off x="4306" y="2143"/>
              <a:ext cx="1" cy="21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567" name="矩形 46566"/>
            <p:cNvSpPr/>
            <p:nvPr/>
          </p:nvSpPr>
          <p:spPr>
            <a:xfrm>
              <a:off x="588" y="1480"/>
              <a:ext cx="75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 eaLnBrk="1" hangingPunct="1"/>
              <a:r>
                <a:rPr lang="en-US" altLang="zh-CN" sz="2100" b="0">
                  <a:solidFill>
                    <a:srgbClr val="000000"/>
                  </a:solidFill>
                  <a:latin typeface="宋体" pitchFamily="2" charset="-122"/>
                </a:rPr>
                <a:t>5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6568" name="矩形 46567"/>
            <p:cNvSpPr/>
            <p:nvPr/>
          </p:nvSpPr>
          <p:spPr>
            <a:xfrm>
              <a:off x="588" y="1709"/>
              <a:ext cx="75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 eaLnBrk="1" hangingPunct="1"/>
              <a:r>
                <a:rPr lang="en-US" altLang="zh-CN" sz="2100" b="0">
                  <a:solidFill>
                    <a:srgbClr val="000000"/>
                  </a:solidFill>
                  <a:latin typeface="宋体" pitchFamily="2" charset="-122"/>
                </a:rPr>
                <a:t>4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6569" name="矩形 46568"/>
            <p:cNvSpPr/>
            <p:nvPr/>
          </p:nvSpPr>
          <p:spPr>
            <a:xfrm>
              <a:off x="588" y="1926"/>
              <a:ext cx="75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 eaLnBrk="1" hangingPunct="1"/>
              <a:r>
                <a:rPr lang="en-US" altLang="zh-CN" sz="2100" b="0">
                  <a:solidFill>
                    <a:srgbClr val="000000"/>
                  </a:solidFill>
                  <a:latin typeface="宋体" pitchFamily="2" charset="-122"/>
                </a:rPr>
                <a:t>3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6570" name="矩形 46569"/>
            <p:cNvSpPr/>
            <p:nvPr/>
          </p:nvSpPr>
          <p:spPr>
            <a:xfrm>
              <a:off x="588" y="2143"/>
              <a:ext cx="75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 eaLnBrk="1" hangingPunct="1"/>
              <a:r>
                <a:rPr lang="en-US" altLang="zh-CN" sz="2100" b="0">
                  <a:solidFill>
                    <a:srgbClr val="000000"/>
                  </a:solidFill>
                  <a:latin typeface="宋体" pitchFamily="2" charset="-122"/>
                </a:rPr>
                <a:t>2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6571" name="矩形 46570"/>
            <p:cNvSpPr/>
            <p:nvPr/>
          </p:nvSpPr>
          <p:spPr>
            <a:xfrm>
              <a:off x="588" y="2360"/>
              <a:ext cx="75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 eaLnBrk="1" hangingPunct="1"/>
              <a:r>
                <a:rPr lang="en-US" altLang="zh-CN" sz="2100" b="0">
                  <a:solidFill>
                    <a:srgbClr val="000000"/>
                  </a:solidFill>
                  <a:latin typeface="宋体" pitchFamily="2" charset="-122"/>
                </a:rPr>
                <a:t>1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6572" name="矩形 46571"/>
            <p:cNvSpPr/>
            <p:nvPr/>
          </p:nvSpPr>
          <p:spPr>
            <a:xfrm>
              <a:off x="898" y="2396"/>
              <a:ext cx="150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 eaLnBrk="1" hangingPunct="1"/>
              <a:r>
                <a:rPr lang="en-US" altLang="zh-CN" sz="2100" b="0">
                  <a:solidFill>
                    <a:srgbClr val="000000"/>
                  </a:solidFill>
                  <a:latin typeface="宋体" pitchFamily="2" charset="-122"/>
                </a:rPr>
                <a:t>①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6573" name="矩形 46572"/>
            <p:cNvSpPr/>
            <p:nvPr/>
          </p:nvSpPr>
          <p:spPr>
            <a:xfrm>
              <a:off x="1184" y="2396"/>
              <a:ext cx="150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 eaLnBrk="1" hangingPunct="1"/>
              <a:r>
                <a:rPr lang="en-US" altLang="zh-CN" sz="2100" b="0">
                  <a:solidFill>
                    <a:srgbClr val="000000"/>
                  </a:solidFill>
                  <a:latin typeface="宋体" pitchFamily="2" charset="-122"/>
                </a:rPr>
                <a:t>②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6574" name="矩形 46573"/>
            <p:cNvSpPr/>
            <p:nvPr/>
          </p:nvSpPr>
          <p:spPr>
            <a:xfrm>
              <a:off x="1482" y="2396"/>
              <a:ext cx="150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 eaLnBrk="1" hangingPunct="1"/>
              <a:r>
                <a:rPr lang="en-US" altLang="zh-CN" sz="2100" b="0">
                  <a:solidFill>
                    <a:srgbClr val="000000"/>
                  </a:solidFill>
                  <a:latin typeface="宋体" pitchFamily="2" charset="-122"/>
                </a:rPr>
                <a:t>③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6575" name="矩形 46574"/>
            <p:cNvSpPr/>
            <p:nvPr/>
          </p:nvSpPr>
          <p:spPr>
            <a:xfrm>
              <a:off x="1768" y="2396"/>
              <a:ext cx="150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 eaLnBrk="1" hangingPunct="1"/>
              <a:r>
                <a:rPr lang="en-US" altLang="zh-CN" sz="2100" b="0">
                  <a:solidFill>
                    <a:srgbClr val="000000"/>
                  </a:solidFill>
                  <a:latin typeface="宋体" pitchFamily="2" charset="-122"/>
                </a:rPr>
                <a:t>④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6576" name="矩形 46575"/>
            <p:cNvSpPr/>
            <p:nvPr/>
          </p:nvSpPr>
          <p:spPr>
            <a:xfrm>
              <a:off x="2066" y="2396"/>
              <a:ext cx="150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 eaLnBrk="1" hangingPunct="1"/>
              <a:r>
                <a:rPr lang="en-US" altLang="zh-CN" sz="2100" b="0">
                  <a:solidFill>
                    <a:srgbClr val="000000"/>
                  </a:solidFill>
                  <a:latin typeface="宋体" pitchFamily="2" charset="-122"/>
                </a:rPr>
                <a:t>⑤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6577" name="矩形 46576"/>
            <p:cNvSpPr/>
            <p:nvPr/>
          </p:nvSpPr>
          <p:spPr>
            <a:xfrm>
              <a:off x="2352" y="2396"/>
              <a:ext cx="150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 eaLnBrk="1" hangingPunct="1"/>
              <a:r>
                <a:rPr lang="en-US" altLang="zh-CN" sz="2100" b="0">
                  <a:solidFill>
                    <a:srgbClr val="000000"/>
                  </a:solidFill>
                  <a:latin typeface="宋体" pitchFamily="2" charset="-122"/>
                </a:rPr>
                <a:t>⑥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6578" name="矩形 46577"/>
            <p:cNvSpPr/>
            <p:nvPr/>
          </p:nvSpPr>
          <p:spPr>
            <a:xfrm>
              <a:off x="2650" y="2396"/>
              <a:ext cx="150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 eaLnBrk="1" hangingPunct="1"/>
              <a:r>
                <a:rPr lang="en-US" altLang="zh-CN" sz="2100" b="0">
                  <a:solidFill>
                    <a:srgbClr val="000000"/>
                  </a:solidFill>
                  <a:latin typeface="宋体" pitchFamily="2" charset="-122"/>
                </a:rPr>
                <a:t>⑦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6579" name="矩形 46578"/>
            <p:cNvSpPr/>
            <p:nvPr/>
          </p:nvSpPr>
          <p:spPr>
            <a:xfrm>
              <a:off x="2936" y="2396"/>
              <a:ext cx="150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 eaLnBrk="1" hangingPunct="1"/>
              <a:r>
                <a:rPr lang="en-US" altLang="zh-CN" sz="2100" b="0">
                  <a:solidFill>
                    <a:srgbClr val="000000"/>
                  </a:solidFill>
                  <a:latin typeface="宋体" pitchFamily="2" charset="-122"/>
                </a:rPr>
                <a:t>⑧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6580" name="矩形 46579"/>
            <p:cNvSpPr/>
            <p:nvPr/>
          </p:nvSpPr>
          <p:spPr>
            <a:xfrm>
              <a:off x="791" y="236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581" name="直接连接符 46580"/>
            <p:cNvSpPr/>
            <p:nvPr/>
          </p:nvSpPr>
          <p:spPr>
            <a:xfrm>
              <a:off x="791" y="2360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582" name="直接连接符 46581"/>
            <p:cNvSpPr/>
            <p:nvPr/>
          </p:nvSpPr>
          <p:spPr>
            <a:xfrm>
              <a:off x="791" y="2360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583" name="矩形 46582"/>
            <p:cNvSpPr/>
            <p:nvPr/>
          </p:nvSpPr>
          <p:spPr>
            <a:xfrm>
              <a:off x="803" y="2360"/>
              <a:ext cx="28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584" name="直接连接符 46583"/>
            <p:cNvSpPr/>
            <p:nvPr/>
          </p:nvSpPr>
          <p:spPr>
            <a:xfrm>
              <a:off x="803" y="2360"/>
              <a:ext cx="28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585" name="矩形 46584"/>
            <p:cNvSpPr/>
            <p:nvPr/>
          </p:nvSpPr>
          <p:spPr>
            <a:xfrm>
              <a:off x="1089" y="236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586" name="直接连接符 46585"/>
            <p:cNvSpPr/>
            <p:nvPr/>
          </p:nvSpPr>
          <p:spPr>
            <a:xfrm>
              <a:off x="1089" y="2360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587" name="直接连接符 46586"/>
            <p:cNvSpPr/>
            <p:nvPr/>
          </p:nvSpPr>
          <p:spPr>
            <a:xfrm>
              <a:off x="1089" y="2360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588" name="矩形 46587"/>
            <p:cNvSpPr/>
            <p:nvPr/>
          </p:nvSpPr>
          <p:spPr>
            <a:xfrm>
              <a:off x="1101" y="2360"/>
              <a:ext cx="27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589" name="直接连接符 46588"/>
            <p:cNvSpPr/>
            <p:nvPr/>
          </p:nvSpPr>
          <p:spPr>
            <a:xfrm>
              <a:off x="1101" y="2360"/>
              <a:ext cx="27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590" name="矩形 46589"/>
            <p:cNvSpPr/>
            <p:nvPr/>
          </p:nvSpPr>
          <p:spPr>
            <a:xfrm>
              <a:off x="1375" y="236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591" name="直接连接符 46590"/>
            <p:cNvSpPr/>
            <p:nvPr/>
          </p:nvSpPr>
          <p:spPr>
            <a:xfrm>
              <a:off x="1375" y="2360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592" name="直接连接符 46591"/>
            <p:cNvSpPr/>
            <p:nvPr/>
          </p:nvSpPr>
          <p:spPr>
            <a:xfrm>
              <a:off x="1375" y="2360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593" name="矩形 46592"/>
            <p:cNvSpPr/>
            <p:nvPr/>
          </p:nvSpPr>
          <p:spPr>
            <a:xfrm>
              <a:off x="1387" y="2360"/>
              <a:ext cx="28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594" name="直接连接符 46593"/>
            <p:cNvSpPr/>
            <p:nvPr/>
          </p:nvSpPr>
          <p:spPr>
            <a:xfrm>
              <a:off x="1387" y="2360"/>
              <a:ext cx="28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595" name="矩形 46594"/>
            <p:cNvSpPr/>
            <p:nvPr/>
          </p:nvSpPr>
          <p:spPr>
            <a:xfrm>
              <a:off x="1673" y="236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596" name="直接连接符 46595"/>
            <p:cNvSpPr/>
            <p:nvPr/>
          </p:nvSpPr>
          <p:spPr>
            <a:xfrm>
              <a:off x="1673" y="2360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597" name="直接连接符 46596"/>
            <p:cNvSpPr/>
            <p:nvPr/>
          </p:nvSpPr>
          <p:spPr>
            <a:xfrm>
              <a:off x="1673" y="2360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598" name="矩形 46597"/>
            <p:cNvSpPr/>
            <p:nvPr/>
          </p:nvSpPr>
          <p:spPr>
            <a:xfrm>
              <a:off x="1685" y="2360"/>
              <a:ext cx="27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599" name="直接连接符 46598"/>
            <p:cNvSpPr/>
            <p:nvPr/>
          </p:nvSpPr>
          <p:spPr>
            <a:xfrm>
              <a:off x="1685" y="2360"/>
              <a:ext cx="27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00" name="矩形 46599"/>
            <p:cNvSpPr/>
            <p:nvPr/>
          </p:nvSpPr>
          <p:spPr>
            <a:xfrm>
              <a:off x="1959" y="236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01" name="直接连接符 46600"/>
            <p:cNvSpPr/>
            <p:nvPr/>
          </p:nvSpPr>
          <p:spPr>
            <a:xfrm>
              <a:off x="1959" y="2360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02" name="直接连接符 46601"/>
            <p:cNvSpPr/>
            <p:nvPr/>
          </p:nvSpPr>
          <p:spPr>
            <a:xfrm>
              <a:off x="1959" y="2360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03" name="矩形 46602"/>
            <p:cNvSpPr/>
            <p:nvPr/>
          </p:nvSpPr>
          <p:spPr>
            <a:xfrm>
              <a:off x="1971" y="2360"/>
              <a:ext cx="28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04" name="直接连接符 46603"/>
            <p:cNvSpPr/>
            <p:nvPr/>
          </p:nvSpPr>
          <p:spPr>
            <a:xfrm>
              <a:off x="1971" y="2360"/>
              <a:ext cx="28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05" name="矩形 46604"/>
            <p:cNvSpPr/>
            <p:nvPr/>
          </p:nvSpPr>
          <p:spPr>
            <a:xfrm>
              <a:off x="2257" y="236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06" name="直接连接符 46605"/>
            <p:cNvSpPr/>
            <p:nvPr/>
          </p:nvSpPr>
          <p:spPr>
            <a:xfrm>
              <a:off x="2257" y="2360"/>
              <a:ext cx="11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07" name="直接连接符 46606"/>
            <p:cNvSpPr/>
            <p:nvPr/>
          </p:nvSpPr>
          <p:spPr>
            <a:xfrm>
              <a:off x="2257" y="2360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08" name="矩形 46607"/>
            <p:cNvSpPr/>
            <p:nvPr/>
          </p:nvSpPr>
          <p:spPr>
            <a:xfrm>
              <a:off x="2268" y="2360"/>
              <a:ext cx="275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09" name="直接连接符 46608"/>
            <p:cNvSpPr/>
            <p:nvPr/>
          </p:nvSpPr>
          <p:spPr>
            <a:xfrm>
              <a:off x="2268" y="2360"/>
              <a:ext cx="275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10" name="矩形 46609"/>
            <p:cNvSpPr/>
            <p:nvPr/>
          </p:nvSpPr>
          <p:spPr>
            <a:xfrm>
              <a:off x="2543" y="236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11" name="直接连接符 46610"/>
            <p:cNvSpPr/>
            <p:nvPr/>
          </p:nvSpPr>
          <p:spPr>
            <a:xfrm>
              <a:off x="2543" y="2360"/>
              <a:ext cx="11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12" name="直接连接符 46611"/>
            <p:cNvSpPr/>
            <p:nvPr/>
          </p:nvSpPr>
          <p:spPr>
            <a:xfrm>
              <a:off x="2543" y="2360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13" name="矩形 46612"/>
            <p:cNvSpPr/>
            <p:nvPr/>
          </p:nvSpPr>
          <p:spPr>
            <a:xfrm>
              <a:off x="2554" y="2360"/>
              <a:ext cx="28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14" name="直接连接符 46613"/>
            <p:cNvSpPr/>
            <p:nvPr/>
          </p:nvSpPr>
          <p:spPr>
            <a:xfrm>
              <a:off x="2554" y="2360"/>
              <a:ext cx="28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15" name="矩形 46614"/>
            <p:cNvSpPr/>
            <p:nvPr/>
          </p:nvSpPr>
          <p:spPr>
            <a:xfrm>
              <a:off x="2840" y="236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16" name="直接连接符 46615"/>
            <p:cNvSpPr/>
            <p:nvPr/>
          </p:nvSpPr>
          <p:spPr>
            <a:xfrm>
              <a:off x="2840" y="2360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17" name="直接连接符 46616"/>
            <p:cNvSpPr/>
            <p:nvPr/>
          </p:nvSpPr>
          <p:spPr>
            <a:xfrm>
              <a:off x="2840" y="2360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18" name="矩形 46617"/>
            <p:cNvSpPr/>
            <p:nvPr/>
          </p:nvSpPr>
          <p:spPr>
            <a:xfrm>
              <a:off x="2852" y="2360"/>
              <a:ext cx="28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19" name="直接连接符 46618"/>
            <p:cNvSpPr/>
            <p:nvPr/>
          </p:nvSpPr>
          <p:spPr>
            <a:xfrm>
              <a:off x="2852" y="2360"/>
              <a:ext cx="28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20" name="矩形 46619"/>
            <p:cNvSpPr/>
            <p:nvPr/>
          </p:nvSpPr>
          <p:spPr>
            <a:xfrm>
              <a:off x="3138" y="236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21" name="直接连接符 46620"/>
            <p:cNvSpPr/>
            <p:nvPr/>
          </p:nvSpPr>
          <p:spPr>
            <a:xfrm>
              <a:off x="3138" y="2360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22" name="直接连接符 46621"/>
            <p:cNvSpPr/>
            <p:nvPr/>
          </p:nvSpPr>
          <p:spPr>
            <a:xfrm>
              <a:off x="3138" y="2360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23" name="矩形 46622"/>
            <p:cNvSpPr/>
            <p:nvPr/>
          </p:nvSpPr>
          <p:spPr>
            <a:xfrm>
              <a:off x="3150" y="2360"/>
              <a:ext cx="27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24" name="直接连接符 46623"/>
            <p:cNvSpPr/>
            <p:nvPr/>
          </p:nvSpPr>
          <p:spPr>
            <a:xfrm>
              <a:off x="3150" y="2360"/>
              <a:ext cx="27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25" name="矩形 46624"/>
            <p:cNvSpPr/>
            <p:nvPr/>
          </p:nvSpPr>
          <p:spPr>
            <a:xfrm>
              <a:off x="3424" y="236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26" name="直接连接符 46625"/>
            <p:cNvSpPr/>
            <p:nvPr/>
          </p:nvSpPr>
          <p:spPr>
            <a:xfrm>
              <a:off x="3424" y="2360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27" name="直接连接符 46626"/>
            <p:cNvSpPr/>
            <p:nvPr/>
          </p:nvSpPr>
          <p:spPr>
            <a:xfrm>
              <a:off x="3424" y="2360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28" name="矩形 46627"/>
            <p:cNvSpPr/>
            <p:nvPr/>
          </p:nvSpPr>
          <p:spPr>
            <a:xfrm>
              <a:off x="3436" y="2360"/>
              <a:ext cx="28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29" name="直接连接符 46628"/>
            <p:cNvSpPr/>
            <p:nvPr/>
          </p:nvSpPr>
          <p:spPr>
            <a:xfrm>
              <a:off x="3436" y="2360"/>
              <a:ext cx="28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30" name="矩形 46629"/>
            <p:cNvSpPr/>
            <p:nvPr/>
          </p:nvSpPr>
          <p:spPr>
            <a:xfrm>
              <a:off x="3722" y="236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31" name="直接连接符 46630"/>
            <p:cNvSpPr/>
            <p:nvPr/>
          </p:nvSpPr>
          <p:spPr>
            <a:xfrm>
              <a:off x="3722" y="2360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32" name="直接连接符 46631"/>
            <p:cNvSpPr/>
            <p:nvPr/>
          </p:nvSpPr>
          <p:spPr>
            <a:xfrm>
              <a:off x="3722" y="2360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33" name="矩形 46632"/>
            <p:cNvSpPr/>
            <p:nvPr/>
          </p:nvSpPr>
          <p:spPr>
            <a:xfrm>
              <a:off x="3734" y="2360"/>
              <a:ext cx="27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34" name="直接连接符 46633"/>
            <p:cNvSpPr/>
            <p:nvPr/>
          </p:nvSpPr>
          <p:spPr>
            <a:xfrm>
              <a:off x="3734" y="2360"/>
              <a:ext cx="27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35" name="矩形 46634"/>
            <p:cNvSpPr/>
            <p:nvPr/>
          </p:nvSpPr>
          <p:spPr>
            <a:xfrm>
              <a:off x="4008" y="236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36" name="直接连接符 46635"/>
            <p:cNvSpPr/>
            <p:nvPr/>
          </p:nvSpPr>
          <p:spPr>
            <a:xfrm>
              <a:off x="4008" y="2360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37" name="直接连接符 46636"/>
            <p:cNvSpPr/>
            <p:nvPr/>
          </p:nvSpPr>
          <p:spPr>
            <a:xfrm>
              <a:off x="4008" y="2360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38" name="矩形 46637"/>
            <p:cNvSpPr/>
            <p:nvPr/>
          </p:nvSpPr>
          <p:spPr>
            <a:xfrm>
              <a:off x="4020" y="2360"/>
              <a:ext cx="28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39" name="直接连接符 46638"/>
            <p:cNvSpPr/>
            <p:nvPr/>
          </p:nvSpPr>
          <p:spPr>
            <a:xfrm>
              <a:off x="4020" y="2360"/>
              <a:ext cx="28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40" name="矩形 46639"/>
            <p:cNvSpPr/>
            <p:nvPr/>
          </p:nvSpPr>
          <p:spPr>
            <a:xfrm>
              <a:off x="4306" y="236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41" name="直接连接符 46640"/>
            <p:cNvSpPr/>
            <p:nvPr/>
          </p:nvSpPr>
          <p:spPr>
            <a:xfrm>
              <a:off x="4306" y="2360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42" name="直接连接符 46641"/>
            <p:cNvSpPr/>
            <p:nvPr/>
          </p:nvSpPr>
          <p:spPr>
            <a:xfrm>
              <a:off x="4306" y="2360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43" name="矩形 46642"/>
            <p:cNvSpPr/>
            <p:nvPr/>
          </p:nvSpPr>
          <p:spPr>
            <a:xfrm>
              <a:off x="791" y="2372"/>
              <a:ext cx="12" cy="217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44" name="直接连接符 46643"/>
            <p:cNvSpPr/>
            <p:nvPr/>
          </p:nvSpPr>
          <p:spPr>
            <a:xfrm>
              <a:off x="791" y="2372"/>
              <a:ext cx="1" cy="21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45" name="矩形 46644"/>
            <p:cNvSpPr/>
            <p:nvPr/>
          </p:nvSpPr>
          <p:spPr>
            <a:xfrm>
              <a:off x="791" y="258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46" name="直接连接符 46645"/>
            <p:cNvSpPr/>
            <p:nvPr/>
          </p:nvSpPr>
          <p:spPr>
            <a:xfrm>
              <a:off x="791" y="2589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47" name="直接连接符 46646"/>
            <p:cNvSpPr/>
            <p:nvPr/>
          </p:nvSpPr>
          <p:spPr>
            <a:xfrm>
              <a:off x="791" y="2589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48" name="矩形 46647"/>
            <p:cNvSpPr/>
            <p:nvPr/>
          </p:nvSpPr>
          <p:spPr>
            <a:xfrm>
              <a:off x="791" y="258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49" name="直接连接符 46648"/>
            <p:cNvSpPr/>
            <p:nvPr/>
          </p:nvSpPr>
          <p:spPr>
            <a:xfrm>
              <a:off x="791" y="2589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50" name="直接连接符 46649"/>
            <p:cNvSpPr/>
            <p:nvPr/>
          </p:nvSpPr>
          <p:spPr>
            <a:xfrm>
              <a:off x="791" y="2589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51" name="矩形 46650"/>
            <p:cNvSpPr/>
            <p:nvPr/>
          </p:nvSpPr>
          <p:spPr>
            <a:xfrm>
              <a:off x="803" y="2589"/>
              <a:ext cx="28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52" name="直接连接符 46651"/>
            <p:cNvSpPr/>
            <p:nvPr/>
          </p:nvSpPr>
          <p:spPr>
            <a:xfrm>
              <a:off x="803" y="2589"/>
              <a:ext cx="28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53" name="矩形 46652"/>
            <p:cNvSpPr/>
            <p:nvPr/>
          </p:nvSpPr>
          <p:spPr>
            <a:xfrm>
              <a:off x="1089" y="2372"/>
              <a:ext cx="12" cy="217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54" name="直接连接符 46653"/>
            <p:cNvSpPr/>
            <p:nvPr/>
          </p:nvSpPr>
          <p:spPr>
            <a:xfrm>
              <a:off x="1089" y="2372"/>
              <a:ext cx="1" cy="21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55" name="矩形 46654"/>
            <p:cNvSpPr/>
            <p:nvPr/>
          </p:nvSpPr>
          <p:spPr>
            <a:xfrm>
              <a:off x="1089" y="258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56" name="直接连接符 46655"/>
            <p:cNvSpPr/>
            <p:nvPr/>
          </p:nvSpPr>
          <p:spPr>
            <a:xfrm>
              <a:off x="1089" y="2589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57" name="直接连接符 46656"/>
            <p:cNvSpPr/>
            <p:nvPr/>
          </p:nvSpPr>
          <p:spPr>
            <a:xfrm>
              <a:off x="1089" y="2589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58" name="矩形 46657"/>
            <p:cNvSpPr/>
            <p:nvPr/>
          </p:nvSpPr>
          <p:spPr>
            <a:xfrm>
              <a:off x="1101" y="2589"/>
              <a:ext cx="27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59" name="直接连接符 46658"/>
            <p:cNvSpPr/>
            <p:nvPr/>
          </p:nvSpPr>
          <p:spPr>
            <a:xfrm>
              <a:off x="1101" y="2589"/>
              <a:ext cx="27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60" name="矩形 46659"/>
            <p:cNvSpPr/>
            <p:nvPr/>
          </p:nvSpPr>
          <p:spPr>
            <a:xfrm>
              <a:off x="1375" y="2372"/>
              <a:ext cx="12" cy="217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61" name="直接连接符 46660"/>
            <p:cNvSpPr/>
            <p:nvPr/>
          </p:nvSpPr>
          <p:spPr>
            <a:xfrm>
              <a:off x="1375" y="2372"/>
              <a:ext cx="1" cy="21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62" name="矩形 46661"/>
            <p:cNvSpPr/>
            <p:nvPr/>
          </p:nvSpPr>
          <p:spPr>
            <a:xfrm>
              <a:off x="1375" y="258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63" name="直接连接符 46662"/>
            <p:cNvSpPr/>
            <p:nvPr/>
          </p:nvSpPr>
          <p:spPr>
            <a:xfrm>
              <a:off x="1375" y="2589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64" name="直接连接符 46663"/>
            <p:cNvSpPr/>
            <p:nvPr/>
          </p:nvSpPr>
          <p:spPr>
            <a:xfrm>
              <a:off x="1375" y="2589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65" name="矩形 46664"/>
            <p:cNvSpPr/>
            <p:nvPr/>
          </p:nvSpPr>
          <p:spPr>
            <a:xfrm>
              <a:off x="1387" y="2589"/>
              <a:ext cx="28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66" name="直接连接符 46665"/>
            <p:cNvSpPr/>
            <p:nvPr/>
          </p:nvSpPr>
          <p:spPr>
            <a:xfrm>
              <a:off x="1387" y="2589"/>
              <a:ext cx="28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67" name="矩形 46666"/>
            <p:cNvSpPr/>
            <p:nvPr/>
          </p:nvSpPr>
          <p:spPr>
            <a:xfrm>
              <a:off x="1673" y="2372"/>
              <a:ext cx="12" cy="217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68" name="直接连接符 46667"/>
            <p:cNvSpPr/>
            <p:nvPr/>
          </p:nvSpPr>
          <p:spPr>
            <a:xfrm>
              <a:off x="1673" y="2372"/>
              <a:ext cx="1" cy="21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69" name="矩形 46668"/>
            <p:cNvSpPr/>
            <p:nvPr/>
          </p:nvSpPr>
          <p:spPr>
            <a:xfrm>
              <a:off x="1673" y="258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70" name="直接连接符 46669"/>
            <p:cNvSpPr/>
            <p:nvPr/>
          </p:nvSpPr>
          <p:spPr>
            <a:xfrm>
              <a:off x="1673" y="2589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71" name="直接连接符 46670"/>
            <p:cNvSpPr/>
            <p:nvPr/>
          </p:nvSpPr>
          <p:spPr>
            <a:xfrm>
              <a:off x="1673" y="2589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72" name="矩形 46671"/>
            <p:cNvSpPr/>
            <p:nvPr/>
          </p:nvSpPr>
          <p:spPr>
            <a:xfrm>
              <a:off x="1685" y="2589"/>
              <a:ext cx="27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73" name="直接连接符 46672"/>
            <p:cNvSpPr/>
            <p:nvPr/>
          </p:nvSpPr>
          <p:spPr>
            <a:xfrm>
              <a:off x="1685" y="2589"/>
              <a:ext cx="27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74" name="矩形 46673"/>
            <p:cNvSpPr/>
            <p:nvPr/>
          </p:nvSpPr>
          <p:spPr>
            <a:xfrm>
              <a:off x="1959" y="2372"/>
              <a:ext cx="12" cy="217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75" name="直接连接符 46674"/>
            <p:cNvSpPr/>
            <p:nvPr/>
          </p:nvSpPr>
          <p:spPr>
            <a:xfrm>
              <a:off x="1959" y="2372"/>
              <a:ext cx="1" cy="21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76" name="矩形 46675"/>
            <p:cNvSpPr/>
            <p:nvPr/>
          </p:nvSpPr>
          <p:spPr>
            <a:xfrm>
              <a:off x="1959" y="258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77" name="直接连接符 46676"/>
            <p:cNvSpPr/>
            <p:nvPr/>
          </p:nvSpPr>
          <p:spPr>
            <a:xfrm>
              <a:off x="1959" y="2589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78" name="直接连接符 46677"/>
            <p:cNvSpPr/>
            <p:nvPr/>
          </p:nvSpPr>
          <p:spPr>
            <a:xfrm>
              <a:off x="1959" y="2589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79" name="矩形 46678"/>
            <p:cNvSpPr/>
            <p:nvPr/>
          </p:nvSpPr>
          <p:spPr>
            <a:xfrm>
              <a:off x="1971" y="2589"/>
              <a:ext cx="28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80" name="直接连接符 46679"/>
            <p:cNvSpPr/>
            <p:nvPr/>
          </p:nvSpPr>
          <p:spPr>
            <a:xfrm>
              <a:off x="1971" y="2589"/>
              <a:ext cx="28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81" name="矩形 46680"/>
            <p:cNvSpPr/>
            <p:nvPr/>
          </p:nvSpPr>
          <p:spPr>
            <a:xfrm>
              <a:off x="2257" y="2372"/>
              <a:ext cx="11" cy="217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82" name="直接连接符 46681"/>
            <p:cNvSpPr/>
            <p:nvPr/>
          </p:nvSpPr>
          <p:spPr>
            <a:xfrm>
              <a:off x="2257" y="2372"/>
              <a:ext cx="1" cy="21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83" name="矩形 46682"/>
            <p:cNvSpPr/>
            <p:nvPr/>
          </p:nvSpPr>
          <p:spPr>
            <a:xfrm>
              <a:off x="2257" y="258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84" name="直接连接符 46683"/>
            <p:cNvSpPr/>
            <p:nvPr/>
          </p:nvSpPr>
          <p:spPr>
            <a:xfrm>
              <a:off x="2257" y="2589"/>
              <a:ext cx="11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85" name="直接连接符 46684"/>
            <p:cNvSpPr/>
            <p:nvPr/>
          </p:nvSpPr>
          <p:spPr>
            <a:xfrm>
              <a:off x="2257" y="2589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86" name="矩形 46685"/>
            <p:cNvSpPr/>
            <p:nvPr/>
          </p:nvSpPr>
          <p:spPr>
            <a:xfrm>
              <a:off x="2268" y="2589"/>
              <a:ext cx="275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87" name="直接连接符 46686"/>
            <p:cNvSpPr/>
            <p:nvPr/>
          </p:nvSpPr>
          <p:spPr>
            <a:xfrm>
              <a:off x="2268" y="2589"/>
              <a:ext cx="275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88" name="矩形 46687"/>
            <p:cNvSpPr/>
            <p:nvPr/>
          </p:nvSpPr>
          <p:spPr>
            <a:xfrm>
              <a:off x="2543" y="2372"/>
              <a:ext cx="11" cy="217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89" name="直接连接符 46688"/>
            <p:cNvSpPr/>
            <p:nvPr/>
          </p:nvSpPr>
          <p:spPr>
            <a:xfrm>
              <a:off x="2543" y="2372"/>
              <a:ext cx="1" cy="21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90" name="矩形 46689"/>
            <p:cNvSpPr/>
            <p:nvPr/>
          </p:nvSpPr>
          <p:spPr>
            <a:xfrm>
              <a:off x="2543" y="258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91" name="直接连接符 46690"/>
            <p:cNvSpPr/>
            <p:nvPr/>
          </p:nvSpPr>
          <p:spPr>
            <a:xfrm>
              <a:off x="2543" y="2589"/>
              <a:ext cx="11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92" name="直接连接符 46691"/>
            <p:cNvSpPr/>
            <p:nvPr/>
          </p:nvSpPr>
          <p:spPr>
            <a:xfrm>
              <a:off x="2543" y="2589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93" name="矩形 46692"/>
            <p:cNvSpPr/>
            <p:nvPr/>
          </p:nvSpPr>
          <p:spPr>
            <a:xfrm>
              <a:off x="2554" y="2589"/>
              <a:ext cx="28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94" name="直接连接符 46693"/>
            <p:cNvSpPr/>
            <p:nvPr/>
          </p:nvSpPr>
          <p:spPr>
            <a:xfrm>
              <a:off x="2554" y="2589"/>
              <a:ext cx="28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95" name="矩形 46694"/>
            <p:cNvSpPr/>
            <p:nvPr/>
          </p:nvSpPr>
          <p:spPr>
            <a:xfrm>
              <a:off x="2840" y="2372"/>
              <a:ext cx="12" cy="217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96" name="直接连接符 46695"/>
            <p:cNvSpPr/>
            <p:nvPr/>
          </p:nvSpPr>
          <p:spPr>
            <a:xfrm>
              <a:off x="2840" y="2372"/>
              <a:ext cx="1" cy="21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97" name="矩形 46696"/>
            <p:cNvSpPr/>
            <p:nvPr/>
          </p:nvSpPr>
          <p:spPr>
            <a:xfrm>
              <a:off x="2840" y="258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98" name="直接连接符 46697"/>
            <p:cNvSpPr/>
            <p:nvPr/>
          </p:nvSpPr>
          <p:spPr>
            <a:xfrm>
              <a:off x="2840" y="2589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99" name="直接连接符 46698"/>
            <p:cNvSpPr/>
            <p:nvPr/>
          </p:nvSpPr>
          <p:spPr>
            <a:xfrm>
              <a:off x="2840" y="2589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00" name="矩形 46699"/>
            <p:cNvSpPr/>
            <p:nvPr/>
          </p:nvSpPr>
          <p:spPr>
            <a:xfrm>
              <a:off x="2852" y="2589"/>
              <a:ext cx="28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701" name="直接连接符 46700"/>
            <p:cNvSpPr/>
            <p:nvPr/>
          </p:nvSpPr>
          <p:spPr>
            <a:xfrm>
              <a:off x="2852" y="2589"/>
              <a:ext cx="28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02" name="矩形 46701"/>
            <p:cNvSpPr/>
            <p:nvPr/>
          </p:nvSpPr>
          <p:spPr>
            <a:xfrm>
              <a:off x="3138" y="2372"/>
              <a:ext cx="12" cy="217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703" name="直接连接符 46702"/>
            <p:cNvSpPr/>
            <p:nvPr/>
          </p:nvSpPr>
          <p:spPr>
            <a:xfrm>
              <a:off x="3138" y="2372"/>
              <a:ext cx="1" cy="21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04" name="矩形 46703"/>
            <p:cNvSpPr/>
            <p:nvPr/>
          </p:nvSpPr>
          <p:spPr>
            <a:xfrm>
              <a:off x="3138" y="258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705" name="直接连接符 46704"/>
            <p:cNvSpPr/>
            <p:nvPr/>
          </p:nvSpPr>
          <p:spPr>
            <a:xfrm>
              <a:off x="3138" y="2589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06" name="直接连接符 46705"/>
            <p:cNvSpPr/>
            <p:nvPr/>
          </p:nvSpPr>
          <p:spPr>
            <a:xfrm>
              <a:off x="3138" y="2589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07" name="矩形 46706"/>
            <p:cNvSpPr/>
            <p:nvPr/>
          </p:nvSpPr>
          <p:spPr>
            <a:xfrm>
              <a:off x="3150" y="2589"/>
              <a:ext cx="27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708" name="直接连接符 46707"/>
            <p:cNvSpPr/>
            <p:nvPr/>
          </p:nvSpPr>
          <p:spPr>
            <a:xfrm>
              <a:off x="3150" y="2589"/>
              <a:ext cx="27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09" name="矩形 46708"/>
            <p:cNvSpPr/>
            <p:nvPr/>
          </p:nvSpPr>
          <p:spPr>
            <a:xfrm>
              <a:off x="3424" y="2372"/>
              <a:ext cx="12" cy="217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710" name="直接连接符 46709"/>
            <p:cNvSpPr/>
            <p:nvPr/>
          </p:nvSpPr>
          <p:spPr>
            <a:xfrm>
              <a:off x="3424" y="2372"/>
              <a:ext cx="1" cy="21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11" name="矩形 46710"/>
            <p:cNvSpPr/>
            <p:nvPr/>
          </p:nvSpPr>
          <p:spPr>
            <a:xfrm>
              <a:off x="3424" y="258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712" name="直接连接符 46711"/>
            <p:cNvSpPr/>
            <p:nvPr/>
          </p:nvSpPr>
          <p:spPr>
            <a:xfrm>
              <a:off x="3424" y="2589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13" name="直接连接符 46712"/>
            <p:cNvSpPr/>
            <p:nvPr/>
          </p:nvSpPr>
          <p:spPr>
            <a:xfrm>
              <a:off x="3424" y="2589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14" name="矩形 46713"/>
            <p:cNvSpPr/>
            <p:nvPr/>
          </p:nvSpPr>
          <p:spPr>
            <a:xfrm>
              <a:off x="3436" y="2589"/>
              <a:ext cx="28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715" name="直接连接符 46714"/>
            <p:cNvSpPr/>
            <p:nvPr/>
          </p:nvSpPr>
          <p:spPr>
            <a:xfrm>
              <a:off x="3436" y="2589"/>
              <a:ext cx="28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16" name="矩形 46715"/>
            <p:cNvSpPr/>
            <p:nvPr/>
          </p:nvSpPr>
          <p:spPr>
            <a:xfrm>
              <a:off x="3722" y="2372"/>
              <a:ext cx="12" cy="217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717" name="直接连接符 46716"/>
            <p:cNvSpPr/>
            <p:nvPr/>
          </p:nvSpPr>
          <p:spPr>
            <a:xfrm>
              <a:off x="3722" y="2372"/>
              <a:ext cx="1" cy="21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18" name="矩形 46717"/>
            <p:cNvSpPr/>
            <p:nvPr/>
          </p:nvSpPr>
          <p:spPr>
            <a:xfrm>
              <a:off x="3722" y="258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719" name="直接连接符 46718"/>
            <p:cNvSpPr/>
            <p:nvPr/>
          </p:nvSpPr>
          <p:spPr>
            <a:xfrm>
              <a:off x="3722" y="2589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20" name="直接连接符 46719"/>
            <p:cNvSpPr/>
            <p:nvPr/>
          </p:nvSpPr>
          <p:spPr>
            <a:xfrm>
              <a:off x="3722" y="2589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21" name="矩形 46720"/>
            <p:cNvSpPr/>
            <p:nvPr/>
          </p:nvSpPr>
          <p:spPr>
            <a:xfrm>
              <a:off x="3734" y="2589"/>
              <a:ext cx="27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722" name="直接连接符 46721"/>
            <p:cNvSpPr/>
            <p:nvPr/>
          </p:nvSpPr>
          <p:spPr>
            <a:xfrm>
              <a:off x="3734" y="2589"/>
              <a:ext cx="27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23" name="矩形 46722"/>
            <p:cNvSpPr/>
            <p:nvPr/>
          </p:nvSpPr>
          <p:spPr>
            <a:xfrm>
              <a:off x="4008" y="2372"/>
              <a:ext cx="12" cy="217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724" name="直接连接符 46723"/>
            <p:cNvSpPr/>
            <p:nvPr/>
          </p:nvSpPr>
          <p:spPr>
            <a:xfrm>
              <a:off x="4008" y="2372"/>
              <a:ext cx="1" cy="21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25" name="矩形 46724"/>
            <p:cNvSpPr/>
            <p:nvPr/>
          </p:nvSpPr>
          <p:spPr>
            <a:xfrm>
              <a:off x="4008" y="258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726" name="直接连接符 46725"/>
            <p:cNvSpPr/>
            <p:nvPr/>
          </p:nvSpPr>
          <p:spPr>
            <a:xfrm>
              <a:off x="4008" y="2589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27" name="直接连接符 46726"/>
            <p:cNvSpPr/>
            <p:nvPr/>
          </p:nvSpPr>
          <p:spPr>
            <a:xfrm>
              <a:off x="4008" y="2589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28" name="矩形 46727"/>
            <p:cNvSpPr/>
            <p:nvPr/>
          </p:nvSpPr>
          <p:spPr>
            <a:xfrm>
              <a:off x="4020" y="2589"/>
              <a:ext cx="28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729" name="直接连接符 46728"/>
            <p:cNvSpPr/>
            <p:nvPr/>
          </p:nvSpPr>
          <p:spPr>
            <a:xfrm>
              <a:off x="4020" y="2589"/>
              <a:ext cx="28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30" name="矩形 46729"/>
            <p:cNvSpPr/>
            <p:nvPr/>
          </p:nvSpPr>
          <p:spPr>
            <a:xfrm>
              <a:off x="4306" y="2372"/>
              <a:ext cx="12" cy="217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731" name="直接连接符 46730"/>
            <p:cNvSpPr/>
            <p:nvPr/>
          </p:nvSpPr>
          <p:spPr>
            <a:xfrm>
              <a:off x="4306" y="2372"/>
              <a:ext cx="1" cy="21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32" name="矩形 46731"/>
            <p:cNvSpPr/>
            <p:nvPr/>
          </p:nvSpPr>
          <p:spPr>
            <a:xfrm>
              <a:off x="4306" y="258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733" name="直接连接符 46732"/>
            <p:cNvSpPr/>
            <p:nvPr/>
          </p:nvSpPr>
          <p:spPr>
            <a:xfrm>
              <a:off x="4306" y="2589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34" name="直接连接符 46733"/>
            <p:cNvSpPr/>
            <p:nvPr/>
          </p:nvSpPr>
          <p:spPr>
            <a:xfrm>
              <a:off x="4306" y="2589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35" name="矩形 46734"/>
            <p:cNvSpPr/>
            <p:nvPr/>
          </p:nvSpPr>
          <p:spPr>
            <a:xfrm>
              <a:off x="4306" y="258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736" name="直接连接符 46735"/>
            <p:cNvSpPr/>
            <p:nvPr/>
          </p:nvSpPr>
          <p:spPr>
            <a:xfrm>
              <a:off x="4306" y="2589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37" name="直接连接符 46736"/>
            <p:cNvSpPr/>
            <p:nvPr/>
          </p:nvSpPr>
          <p:spPr>
            <a:xfrm>
              <a:off x="4306" y="2589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38" name="矩形 46737"/>
            <p:cNvSpPr/>
            <p:nvPr/>
          </p:nvSpPr>
          <p:spPr>
            <a:xfrm>
              <a:off x="4509" y="2625"/>
              <a:ext cx="150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 eaLnBrk="1" hangingPunct="1"/>
              <a:r>
                <a:rPr lang="en-US" altLang="zh-CN" sz="2100" b="0">
                  <a:solidFill>
                    <a:srgbClr val="000000"/>
                  </a:solidFill>
                  <a:latin typeface="宋体" pitchFamily="2" charset="-122"/>
                </a:rPr>
                <a:t>t(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6739" name="矩形 46738"/>
            <p:cNvSpPr/>
            <p:nvPr/>
          </p:nvSpPr>
          <p:spPr>
            <a:xfrm>
              <a:off x="4676" y="2625"/>
              <a:ext cx="150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 eaLnBrk="1" hangingPunct="1"/>
              <a:r>
                <a:rPr lang="en-US" altLang="zh-CN" sz="2100" b="0">
                  <a:solidFill>
                    <a:srgbClr val="000000"/>
                  </a:solidFill>
                  <a:latin typeface="宋体" pitchFamily="2" charset="-122"/>
                </a:rPr>
                <a:t>Δ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6740" name="矩形 46739"/>
            <p:cNvSpPr/>
            <p:nvPr/>
          </p:nvSpPr>
          <p:spPr>
            <a:xfrm>
              <a:off x="4842" y="2613"/>
              <a:ext cx="92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 eaLnBrk="1" hangingPunct="1"/>
              <a:r>
                <a:rPr lang="en-US" altLang="zh-CN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t)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46741" name="组合 46740"/>
            <p:cNvGrpSpPr/>
            <p:nvPr/>
          </p:nvGrpSpPr>
          <p:grpSpPr>
            <a:xfrm>
              <a:off x="4294" y="2529"/>
              <a:ext cx="668" cy="132"/>
              <a:chOff x="4294" y="2529"/>
              <a:chExt cx="668" cy="132"/>
            </a:xfrm>
          </p:grpSpPr>
          <p:sp>
            <p:nvSpPr>
              <p:cNvPr id="46742" name="直接连接符 46741"/>
              <p:cNvSpPr/>
              <p:nvPr/>
            </p:nvSpPr>
            <p:spPr>
              <a:xfrm>
                <a:off x="4294" y="2589"/>
                <a:ext cx="572" cy="1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743" name="任意多边形 46742"/>
              <p:cNvSpPr/>
              <p:nvPr/>
            </p:nvSpPr>
            <p:spPr>
              <a:xfrm>
                <a:off x="4842" y="2529"/>
                <a:ext cx="120" cy="132"/>
              </a:xfrm>
              <a:custGeom>
                <a:avLst/>
                <a:gdLst/>
                <a:ahLst/>
                <a:cxnLst/>
                <a:pathLst>
                  <a:path w="120" h="132">
                    <a:moveTo>
                      <a:pt x="0" y="132"/>
                    </a:moveTo>
                    <a:lnTo>
                      <a:pt x="120" y="60"/>
                    </a:lnTo>
                    <a:lnTo>
                      <a:pt x="0" y="0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6744" name="组合 46743"/>
            <p:cNvGrpSpPr/>
            <p:nvPr/>
          </p:nvGrpSpPr>
          <p:grpSpPr>
            <a:xfrm>
              <a:off x="768" y="1200"/>
              <a:ext cx="3552" cy="240"/>
              <a:chOff x="768" y="1200"/>
              <a:chExt cx="3552" cy="223"/>
            </a:xfrm>
          </p:grpSpPr>
          <p:sp>
            <p:nvSpPr>
              <p:cNvPr id="46745" name="直接连接符 46744"/>
              <p:cNvSpPr/>
              <p:nvPr/>
            </p:nvSpPr>
            <p:spPr>
              <a:xfrm flipV="1">
                <a:off x="768" y="1200"/>
                <a:ext cx="0" cy="21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6746" name="直接连接符 46745"/>
              <p:cNvSpPr/>
              <p:nvPr/>
            </p:nvSpPr>
            <p:spPr>
              <a:xfrm flipV="1">
                <a:off x="2262" y="1200"/>
                <a:ext cx="0" cy="21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6747" name="直接连接符 46746"/>
              <p:cNvSpPr/>
              <p:nvPr/>
            </p:nvSpPr>
            <p:spPr>
              <a:xfrm flipV="1">
                <a:off x="2567" y="1200"/>
                <a:ext cx="0" cy="21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6748" name="直接连接符 46747"/>
              <p:cNvSpPr/>
              <p:nvPr/>
            </p:nvSpPr>
            <p:spPr>
              <a:xfrm flipV="1">
                <a:off x="2856" y="1200"/>
                <a:ext cx="0" cy="21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6749" name="直接连接符 46748"/>
              <p:cNvSpPr/>
              <p:nvPr/>
            </p:nvSpPr>
            <p:spPr>
              <a:xfrm flipV="1">
                <a:off x="3145" y="1200"/>
                <a:ext cx="0" cy="21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6750" name="直接连接符 46749"/>
              <p:cNvSpPr/>
              <p:nvPr/>
            </p:nvSpPr>
            <p:spPr>
              <a:xfrm flipV="1">
                <a:off x="3451" y="1200"/>
                <a:ext cx="0" cy="21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6751" name="直接连接符 46750"/>
              <p:cNvSpPr/>
              <p:nvPr/>
            </p:nvSpPr>
            <p:spPr>
              <a:xfrm flipV="1">
                <a:off x="3742" y="1204"/>
                <a:ext cx="0" cy="21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6752" name="直接连接符 46751"/>
              <p:cNvSpPr/>
              <p:nvPr/>
            </p:nvSpPr>
            <p:spPr>
              <a:xfrm flipV="1">
                <a:off x="4320" y="1204"/>
                <a:ext cx="0" cy="21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6753" name="直接连接符 46752"/>
              <p:cNvSpPr/>
              <p:nvPr/>
            </p:nvSpPr>
            <p:spPr>
              <a:xfrm flipV="1">
                <a:off x="4029" y="1200"/>
                <a:ext cx="0" cy="21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sp>
        <p:nvSpPr>
          <p:cNvPr id="46081" name="矩形 46080"/>
          <p:cNvSpPr/>
          <p:nvPr/>
        </p:nvSpPr>
        <p:spPr>
          <a:xfrm>
            <a:off x="0" y="5013325"/>
            <a:ext cx="9144000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solidFill>
                  <a:srgbClr val="00FF00"/>
                </a:solidFill>
                <a:latin typeface="Times New Roman" panose="02020603050405020304" pitchFamily="18" charset="0"/>
              </a:rPr>
              <a:t>完成</a:t>
            </a:r>
            <a:r>
              <a:rPr lang="en-US" altLang="zh-CN" dirty="0">
                <a:solidFill>
                  <a:srgbClr val="00FF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FF00"/>
                </a:solidFill>
                <a:latin typeface="Times New Roman" panose="02020603050405020304" pitchFamily="18" charset="0"/>
              </a:rPr>
              <a:t>个连续任务需要的总时间为：</a:t>
            </a:r>
            <a:endParaRPr lang="zh-CN" altLang="en-US" dirty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r>
              <a:rPr lang="en-US" altLang="zh-CN" err="1">
                <a:latin typeface="Times New Roman" panose="02020603050405020304" pitchFamily="18" charset="0"/>
              </a:rPr>
              <a:t>Tk</a:t>
            </a:r>
            <a:r>
              <a:rPr lang="zh-CN" altLang="en-US" dirty="0">
                <a:latin typeface="Times New Roman" panose="02020603050405020304" pitchFamily="18" charset="0"/>
              </a:rPr>
              <a:t>＝（</a:t>
            </a:r>
            <a:r>
              <a:rPr lang="en-US" altLang="zh-CN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＋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－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>
                <a:latin typeface="Times New Roman" panose="02020603050405020304" pitchFamily="18" charset="0"/>
              </a:rPr>
              <a:t>t</a:t>
            </a:r>
            <a:endParaRPr lang="en-US" altLang="zh-CN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其中：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k 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为流水线的段数，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为时钟周期。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4"/>
          </p:nvPr>
        </p:nvSpPr>
        <p:spPr/>
        <p:txBody>
          <a:bodyPr/>
          <a:p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6130" name="副标题 176129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820150" cy="990600"/>
          </a:xfrm>
        </p:spPr>
        <p:txBody>
          <a:bodyPr lIns="92075" tIns="46038" rIns="92075" bIns="46038" anchor="ctr"/>
          <a:p>
            <a:pPr algn="l" defTabSz="914400">
              <a:buSzPct val="80000"/>
              <a:buChar char="l"/>
            </a:pPr>
            <a:r>
              <a:rPr lang="en-US" altLang="zh-CN" sz="2400" b="1" kern="1200" baseline="0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800" b="1" kern="1200" baseline="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动态流水线：在同一段时间内，多功能流水线中的各段可以按照不同的方式连接，同时执行多种功能。</a:t>
            </a:r>
            <a:endParaRPr lang="zh-CN" altLang="en-US" sz="2800" b="1" kern="1200" baseline="0" dirty="0">
              <a:solidFill>
                <a:schemeClr val="folHlink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176131" name="对象 176130" descr="花束"/>
          <p:cNvGraphicFramePr/>
          <p:nvPr/>
        </p:nvGraphicFramePr>
        <p:xfrm>
          <a:off x="228600" y="1219200"/>
          <a:ext cx="8674100" cy="485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5413375" imgH="2523490" progId="Word.Document.8">
                  <p:embed/>
                </p:oleObj>
              </mc:Choice>
              <mc:Fallback>
                <p:oleObj name="" r:id="rId1" imgW="5413375" imgH="2523490" progId="Word.Document.8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" y="1219200"/>
                        <a:ext cx="8674100" cy="4852988"/>
                      </a:xfrm>
                      <a:prstGeom prst="rect">
                        <a:avLst/>
                      </a:prstGeom>
                      <a:blipFill rotWithShape="0">
                        <a:blip r:embed="rId3"/>
                      </a:blip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5954" name="文本占位符 125953"/>
          <p:cNvSpPr>
            <a:spLocks noGrp="1"/>
          </p:cNvSpPr>
          <p:nvPr>
            <p:ph type="body" idx="1"/>
          </p:nvPr>
        </p:nvSpPr>
        <p:spPr>
          <a:xfrm>
            <a:off x="0" y="1052513"/>
            <a:ext cx="7696200" cy="2232025"/>
          </a:xfrm>
        </p:spPr>
        <p:txBody>
          <a:bodyPr/>
          <a:p>
            <a:pPr algn="just">
              <a:buNone/>
            </a:pP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   </a:t>
            </a:r>
            <a:r>
              <a:rPr lang="zh-CN" altLang="en-US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向量的处理方式</a:t>
            </a:r>
            <a:endParaRPr lang="zh-CN" altLang="en-US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buNone/>
            </a:pPr>
            <a:r>
              <a:rPr lang="zh-CN" altLang="en-US" b="1" dirty="0"/>
              <a:t>   计算：</a:t>
            </a:r>
            <a:r>
              <a:rPr lang="en-US" altLang="zh-CN" b="1" err="1"/>
              <a:t>fi=ai*bi+ci</a:t>
            </a:r>
            <a:r>
              <a:rPr lang="en-US" altLang="zh-CN" b="1"/>
              <a:t>     </a:t>
            </a:r>
            <a:endParaRPr lang="en-US" altLang="zh-CN" b="1"/>
          </a:p>
          <a:p>
            <a:pPr algn="just">
              <a:buNone/>
            </a:pPr>
            <a:r>
              <a:rPr lang="en-US" altLang="zh-CN" b="1" dirty="0"/>
              <a:t>   </a:t>
            </a:r>
            <a:r>
              <a:rPr lang="zh-CN" altLang="en-US" b="1" dirty="0"/>
              <a:t>设各向量分别放在大写字母单元中</a:t>
            </a:r>
            <a:r>
              <a:rPr lang="en-US" altLang="zh-CN" sz="3600" b="1"/>
              <a:t>:</a:t>
            </a:r>
            <a:endParaRPr lang="en-US" altLang="zh-CN" sz="3600" b="1"/>
          </a:p>
        </p:txBody>
      </p:sp>
      <p:graphicFrame>
        <p:nvGraphicFramePr>
          <p:cNvPr id="125955" name="对象 125954"/>
          <p:cNvGraphicFramePr/>
          <p:nvPr/>
        </p:nvGraphicFramePr>
        <p:xfrm>
          <a:off x="468313" y="3429000"/>
          <a:ext cx="76200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2781300" imgH="1171575" progId="Visio.Drawing.5">
                  <p:embed/>
                </p:oleObj>
              </mc:Choice>
              <mc:Fallback>
                <p:oleObj name="" r:id="rId1" imgW="2781300" imgH="1171575" progId="Visio.Drawing.5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313" y="3429000"/>
                        <a:ext cx="7620000" cy="2667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2" name="Text Box 2"/>
          <p:cNvSpPr txBox="1"/>
          <p:nvPr/>
        </p:nvSpPr>
        <p:spPr>
          <a:xfrm>
            <a:off x="175260" y="23495"/>
            <a:ext cx="857377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44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第二节  向量处理技术</a:t>
            </a:r>
            <a:endParaRPr lang="zh-CN" altLang="en-US" sz="44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charRg st="12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954">
                                            <p:txEl>
                                              <p:charRg st="12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charRg st="35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954">
                                            <p:txEl>
                                              <p:charRg st="35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4275" name="文本占位符 54274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4797425"/>
          </a:xfrm>
        </p:spPr>
        <p:txBody>
          <a:bodyPr/>
          <a:p>
            <a:pPr marL="0" indent="0" algn="just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FF00"/>
                </a:solidFill>
              </a:rPr>
              <a:t>1</a:t>
            </a:r>
            <a:r>
              <a:rPr lang="zh-CN" altLang="en-US" b="1" dirty="0">
                <a:solidFill>
                  <a:srgbClr val="FFFF00"/>
                </a:solidFill>
              </a:rPr>
              <a:t>）横向处理</a:t>
            </a:r>
            <a:endParaRPr lang="zh-CN" altLang="en-US" b="1" dirty="0">
              <a:solidFill>
                <a:srgbClr val="FFFF00"/>
              </a:solidFill>
            </a:endParaRPr>
          </a:p>
          <a:p>
            <a:pPr marL="381000" lvl="2" indent="0" algn="just">
              <a:lnSpc>
                <a:spcPct val="80000"/>
              </a:lnSpc>
              <a:buNone/>
            </a:pPr>
            <a:r>
              <a:rPr lang="zh-CN" altLang="en-US" sz="2800" b="1" dirty="0"/>
              <a:t>  按照算式一个一个地进行计算，即按行计算            </a:t>
            </a:r>
            <a:endParaRPr lang="zh-CN" altLang="en-US" sz="2800" b="1" dirty="0"/>
          </a:p>
          <a:p>
            <a:pPr marL="381000" lvl="2" indent="0" algn="just">
              <a:lnSpc>
                <a:spcPct val="80000"/>
              </a:lnSpc>
              <a:buNone/>
            </a:pPr>
            <a:r>
              <a:rPr lang="zh-CN" altLang="en-US" sz="2800" b="1" dirty="0"/>
              <a:t>  </a:t>
            </a:r>
            <a:r>
              <a:rPr lang="zh-CN" altLang="en-US" sz="2800" b="1" dirty="0">
                <a:solidFill>
                  <a:srgbClr val="00FF00"/>
                </a:solidFill>
              </a:rPr>
              <a:t>第一步计算：</a:t>
            </a:r>
            <a:r>
              <a:rPr lang="en-US" altLang="zh-CN" sz="2800" b="1"/>
              <a:t>f0=a0*b0+c0</a:t>
            </a:r>
            <a:endParaRPr lang="en-US" altLang="zh-CN" sz="2800" b="1"/>
          </a:p>
          <a:p>
            <a:pPr marL="381000" lvl="2" indent="0" algn="just">
              <a:lnSpc>
                <a:spcPct val="80000"/>
              </a:lnSpc>
              <a:buNone/>
            </a:pPr>
            <a:r>
              <a:rPr lang="en-US" altLang="zh-CN" sz="2800" b="1"/>
              <a:t>                          LD      R , A0</a:t>
            </a:r>
            <a:endParaRPr lang="en-US" altLang="zh-CN" sz="2800" b="1"/>
          </a:p>
          <a:p>
            <a:pPr marL="381000" lvl="2" indent="0" algn="just">
              <a:lnSpc>
                <a:spcPct val="80000"/>
              </a:lnSpc>
              <a:buNone/>
            </a:pPr>
            <a:r>
              <a:rPr lang="en-US" altLang="zh-CN" sz="2800" b="1"/>
              <a:t>                          MUL   R , B0</a:t>
            </a:r>
            <a:endParaRPr lang="en-US" altLang="zh-CN" sz="2800" b="1"/>
          </a:p>
          <a:p>
            <a:pPr marL="381000" lvl="2" indent="0" algn="just">
              <a:lnSpc>
                <a:spcPct val="80000"/>
              </a:lnSpc>
              <a:buNone/>
            </a:pPr>
            <a:r>
              <a:rPr lang="en-US" altLang="zh-CN" sz="2800" b="1"/>
              <a:t>                          ADD   R , C0</a:t>
            </a:r>
            <a:endParaRPr lang="en-US" altLang="zh-CN" sz="2800" b="1"/>
          </a:p>
          <a:p>
            <a:pPr marL="381000" lvl="2" indent="0" algn="just">
              <a:lnSpc>
                <a:spcPct val="80000"/>
              </a:lnSpc>
              <a:buNone/>
            </a:pPr>
            <a:r>
              <a:rPr lang="en-US" altLang="zh-CN" sz="2800" b="1"/>
              <a:t>                          ST       R , F0</a:t>
            </a:r>
            <a:endParaRPr lang="en-US" altLang="zh-CN" sz="2800" b="1"/>
          </a:p>
          <a:p>
            <a:pPr marL="381000" lvl="2" indent="0" algn="just">
              <a:lnSpc>
                <a:spcPct val="80000"/>
              </a:lnSpc>
              <a:buNone/>
            </a:pPr>
            <a:r>
              <a:rPr lang="en-US" altLang="zh-CN" sz="2800" b="1"/>
              <a:t>  </a:t>
            </a:r>
            <a:r>
              <a:rPr lang="zh-CN" altLang="en-US" sz="2800" b="1" dirty="0">
                <a:solidFill>
                  <a:srgbClr val="00FF00"/>
                </a:solidFill>
              </a:rPr>
              <a:t>第二步计算：</a:t>
            </a:r>
            <a:r>
              <a:rPr lang="en-US" altLang="zh-CN" sz="2800" b="1">
                <a:solidFill>
                  <a:srgbClr val="00FF00"/>
                </a:solidFill>
              </a:rPr>
              <a:t>f1=a1*b1+c1</a:t>
            </a:r>
            <a:endParaRPr lang="en-US" altLang="zh-CN" sz="2800" b="1">
              <a:solidFill>
                <a:srgbClr val="00FF00"/>
              </a:solidFill>
            </a:endParaRPr>
          </a:p>
          <a:p>
            <a:pPr marL="381000" lvl="2" indent="0" algn="just">
              <a:lnSpc>
                <a:spcPct val="80000"/>
              </a:lnSpc>
              <a:buNone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即将第一步中的脚标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改为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，同样用上述四条指令。</a:t>
            </a:r>
            <a:endParaRPr lang="zh-CN" altLang="en-US" sz="2800" b="1" dirty="0"/>
          </a:p>
          <a:p>
            <a:pPr marL="381000" lvl="2" indent="0" algn="just">
              <a:lnSpc>
                <a:spcPct val="80000"/>
              </a:lnSpc>
              <a:buNone/>
            </a:pPr>
            <a:r>
              <a:rPr lang="zh-CN" altLang="en-US" sz="2800" b="1" dirty="0">
                <a:latin typeface="宋体" pitchFamily="2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……</a:t>
            </a:r>
            <a:endParaRPr lang="en-US" altLang="zh-CN" sz="2800" b="1"/>
          </a:p>
          <a:p>
            <a:pPr marL="381000" lvl="2" indent="0" algn="just">
              <a:lnSpc>
                <a:spcPct val="80000"/>
              </a:lnSpc>
              <a:buNone/>
            </a:pPr>
            <a:r>
              <a:rPr lang="en-US" altLang="zh-CN" sz="2800" b="1" dirty="0"/>
              <a:t>  </a:t>
            </a:r>
            <a:r>
              <a:rPr lang="zh-CN" altLang="en-US" sz="2800" b="1" dirty="0"/>
              <a:t>直到第一百步，</a:t>
            </a:r>
            <a:r>
              <a:rPr lang="en-US" altLang="zh-CN" sz="2800" b="1"/>
              <a:t>f99</a:t>
            </a:r>
            <a:endParaRPr lang="en-US" altLang="zh-CN" sz="2000" b="1"/>
          </a:p>
        </p:txBody>
      </p:sp>
      <p:sp>
        <p:nvSpPr>
          <p:cNvPr id="54272" name="矩形 54271"/>
          <p:cNvSpPr/>
          <p:nvPr/>
        </p:nvSpPr>
        <p:spPr>
          <a:xfrm>
            <a:off x="0" y="5013325"/>
            <a:ext cx="9144000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优点：作为工作单元的</a:t>
            </a:r>
            <a:r>
              <a:rPr lang="zh-CN" altLang="en-US" dirty="0">
                <a:solidFill>
                  <a:srgbClr val="00FF00"/>
                </a:solidFill>
                <a:latin typeface="Times New Roman" panose="02020603050405020304" pitchFamily="18" charset="0"/>
              </a:rPr>
              <a:t>通用寄存器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少（本例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                    仅用一个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）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      缺点：条条指令发生相关，因而无人采用。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7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charRg st="7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41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275">
                                            <p:txEl>
                                              <p:charRg st="41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61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275">
                                            <p:txEl>
                                              <p:charRg st="61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102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4275">
                                            <p:txEl>
                                              <p:charRg st="102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141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charRg st="141" end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180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4275">
                                            <p:txEl>
                                              <p:charRg st="180" end="2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222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4275">
                                            <p:txEl>
                                              <p:charRg st="222" end="2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242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4275">
                                            <p:txEl>
                                              <p:charRg st="242" end="2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268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4275">
                                            <p:txEl>
                                              <p:charRg st="268" end="2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272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275">
                                            <p:txEl>
                                              <p:charRg st="272" end="2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  <p:bldP spid="5427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5299" name="文本占位符 55298"/>
          <p:cNvSpPr>
            <a:spLocks noGrp="1"/>
          </p:cNvSpPr>
          <p:nvPr>
            <p:ph type="body" idx="1"/>
          </p:nvPr>
        </p:nvSpPr>
        <p:spPr>
          <a:xfrm>
            <a:off x="0" y="0"/>
            <a:ext cx="8991600" cy="6629400"/>
          </a:xfrm>
        </p:spPr>
        <p:txBody>
          <a:bodyPr/>
          <a:p>
            <a:pPr algn="just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）纵向处理</a:t>
            </a:r>
            <a:endParaRPr lang="zh-CN" altLang="en-US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lnSpc>
                <a:spcPct val="80000"/>
              </a:lnSpc>
              <a:buNone/>
            </a:pPr>
            <a:r>
              <a:rPr lang="zh-CN" altLang="en-US" sz="2800" b="1" dirty="0"/>
              <a:t>        将所有算式列出后，按</a:t>
            </a:r>
            <a:r>
              <a:rPr lang="zh-CN" altLang="en-US" sz="2800" b="1" dirty="0">
                <a:solidFill>
                  <a:srgbClr val="FFFF00"/>
                </a:solidFill>
              </a:rPr>
              <a:t>列</a:t>
            </a:r>
            <a:r>
              <a:rPr lang="zh-CN" altLang="en-US" sz="2800" b="1" dirty="0"/>
              <a:t>进行计算。如对</a:t>
            </a:r>
            <a:r>
              <a:rPr lang="en-US" altLang="zh-CN" sz="2800" b="1" dirty="0"/>
              <a:t>f0~ f99</a:t>
            </a:r>
            <a:r>
              <a:rPr lang="zh-CN" altLang="en-US" sz="2800" b="1" dirty="0"/>
              <a:t>可分为四大步完成。</a:t>
            </a:r>
            <a:endParaRPr lang="zh-CN" altLang="en-US" sz="2800" b="1" dirty="0"/>
          </a:p>
          <a:p>
            <a:pPr algn="just">
              <a:lnSpc>
                <a:spcPct val="80000"/>
              </a:lnSpc>
              <a:buNone/>
            </a:pPr>
            <a:r>
              <a:rPr lang="zh-CN" altLang="en-US" sz="2800" b="1" dirty="0"/>
              <a:t>      </a:t>
            </a:r>
            <a:r>
              <a:rPr lang="zh-CN" altLang="en-US" sz="2800" b="1" dirty="0">
                <a:solidFill>
                  <a:srgbClr val="00FF00"/>
                </a:solidFill>
                <a:ea typeface="黑体" panose="02010609060101010101" pitchFamily="2" charset="-122"/>
              </a:rPr>
              <a:t>第一大步：取向量</a:t>
            </a:r>
            <a:endParaRPr lang="zh-CN" altLang="en-US" sz="2800" b="1" dirty="0">
              <a:solidFill>
                <a:srgbClr val="00FF00"/>
              </a:solidFill>
              <a:ea typeface="黑体" panose="02010609060101010101" pitchFamily="2" charset="-122"/>
            </a:endParaRPr>
          </a:p>
          <a:p>
            <a:pPr algn="just">
              <a:lnSpc>
                <a:spcPct val="80000"/>
              </a:lnSpc>
              <a:buNone/>
            </a:pPr>
            <a:r>
              <a:rPr lang="zh-CN" altLang="en-US" sz="2800" b="1" dirty="0"/>
              <a:t>                    </a:t>
            </a:r>
            <a:r>
              <a:rPr lang="en-US" altLang="zh-CN" sz="2800" b="1"/>
              <a:t>LD   R0 , A0</a:t>
            </a:r>
            <a:endParaRPr lang="en-US" altLang="zh-CN" sz="2800" b="1"/>
          </a:p>
          <a:p>
            <a:pPr lvl="2" algn="just">
              <a:lnSpc>
                <a:spcPct val="80000"/>
              </a:lnSpc>
              <a:buNone/>
            </a:pPr>
            <a:r>
              <a:rPr lang="en-US" altLang="zh-CN" sz="2800" b="1"/>
              <a:t>            </a:t>
            </a:r>
            <a:r>
              <a:rPr lang="zh-CN" altLang="en-US" sz="2800" b="1"/>
              <a:t>：</a:t>
            </a:r>
            <a:endParaRPr lang="zh-CN" altLang="en-US" sz="2800" b="1"/>
          </a:p>
          <a:p>
            <a:pPr lvl="2" algn="just">
              <a:lnSpc>
                <a:spcPct val="80000"/>
              </a:lnSpc>
              <a:buNone/>
            </a:pPr>
            <a:r>
              <a:rPr lang="zh-CN" altLang="en-US" sz="2800" b="1"/>
              <a:t>          </a:t>
            </a:r>
            <a:r>
              <a:rPr lang="en-US" altLang="zh-CN" sz="2800" b="1"/>
              <a:t>LD   R99 , A99</a:t>
            </a:r>
            <a:endParaRPr lang="en-US" altLang="zh-CN" sz="2800" b="1"/>
          </a:p>
          <a:p>
            <a:pPr lvl="1" algn="just">
              <a:lnSpc>
                <a:spcPct val="80000"/>
              </a:lnSpc>
              <a:buNone/>
            </a:pPr>
            <a:r>
              <a:rPr lang="en-US" altLang="zh-CN" b="1"/>
              <a:t> </a:t>
            </a:r>
            <a:r>
              <a:rPr lang="zh-CN" altLang="en-US" b="1" dirty="0">
                <a:solidFill>
                  <a:srgbClr val="00FF00"/>
                </a:solidFill>
                <a:ea typeface="黑体" panose="02010609060101010101" pitchFamily="2" charset="-122"/>
              </a:rPr>
              <a:t>第二大步：向量乘</a:t>
            </a:r>
            <a:endParaRPr lang="zh-CN" altLang="en-US" b="1" dirty="0">
              <a:solidFill>
                <a:srgbClr val="00FF00"/>
              </a:solidFill>
              <a:ea typeface="黑体" panose="02010609060101010101" pitchFamily="2" charset="-122"/>
            </a:endParaRPr>
          </a:p>
          <a:p>
            <a:pPr lvl="2" algn="just">
              <a:lnSpc>
                <a:spcPct val="80000"/>
              </a:lnSpc>
              <a:buNone/>
            </a:pPr>
            <a:r>
              <a:rPr lang="zh-CN" altLang="en-US" sz="2800" b="1" dirty="0"/>
              <a:t>         </a:t>
            </a:r>
            <a:r>
              <a:rPr lang="en-US" altLang="zh-CN" sz="2800" b="1"/>
              <a:t>MUL  R0 , B0 </a:t>
            </a:r>
            <a:endParaRPr lang="en-US" altLang="zh-CN" sz="2800" b="1"/>
          </a:p>
          <a:p>
            <a:pPr lvl="2" algn="just">
              <a:lnSpc>
                <a:spcPct val="80000"/>
              </a:lnSpc>
              <a:buNone/>
            </a:pPr>
            <a:r>
              <a:rPr lang="en-US" altLang="zh-CN" sz="2800" b="1"/>
              <a:t>           </a:t>
            </a:r>
            <a:r>
              <a:rPr lang="zh-CN" altLang="en-US" sz="2800" b="1"/>
              <a:t>：</a:t>
            </a:r>
            <a:endParaRPr lang="zh-CN" altLang="en-US" sz="2800" b="1"/>
          </a:p>
          <a:p>
            <a:pPr lvl="2" algn="just">
              <a:lnSpc>
                <a:spcPct val="80000"/>
              </a:lnSpc>
              <a:buNone/>
            </a:pPr>
            <a:r>
              <a:rPr lang="zh-CN" altLang="en-US" sz="2800" b="1"/>
              <a:t>         </a:t>
            </a:r>
            <a:r>
              <a:rPr lang="en-US" altLang="zh-CN" sz="2800" b="1"/>
              <a:t>MUL  R99 , B99</a:t>
            </a:r>
            <a:endParaRPr lang="en-US" altLang="zh-CN" sz="2800" b="1"/>
          </a:p>
          <a:p>
            <a:pPr lvl="1" algn="just">
              <a:lnSpc>
                <a:spcPct val="80000"/>
              </a:lnSpc>
              <a:buNone/>
            </a:pPr>
            <a:r>
              <a:rPr lang="en-US" altLang="zh-CN" b="1"/>
              <a:t> </a:t>
            </a:r>
            <a:r>
              <a:rPr lang="zh-CN" altLang="en-US" b="1" dirty="0">
                <a:solidFill>
                  <a:srgbClr val="00FF00"/>
                </a:solidFill>
                <a:ea typeface="黑体" panose="02010609060101010101" pitchFamily="2" charset="-122"/>
              </a:rPr>
              <a:t>第三大步：向量加</a:t>
            </a:r>
            <a:endParaRPr lang="zh-CN" altLang="en-US" b="1" dirty="0">
              <a:solidFill>
                <a:srgbClr val="00FF00"/>
              </a:solidFill>
              <a:ea typeface="黑体" panose="02010609060101010101" pitchFamily="2" charset="-122"/>
            </a:endParaRPr>
          </a:p>
          <a:p>
            <a:pPr lvl="2" algn="just">
              <a:lnSpc>
                <a:spcPct val="80000"/>
              </a:lnSpc>
              <a:buNone/>
            </a:pPr>
            <a:r>
              <a:rPr lang="zh-CN" altLang="en-US" sz="2800" b="1" dirty="0"/>
              <a:t>        </a:t>
            </a:r>
            <a:r>
              <a:rPr lang="en-US" altLang="zh-CN" sz="2800" b="1"/>
              <a:t>ADD  R0 , C0 </a:t>
            </a:r>
            <a:endParaRPr lang="en-US" altLang="zh-CN" sz="2800" b="1"/>
          </a:p>
          <a:p>
            <a:pPr lvl="2" algn="just">
              <a:lnSpc>
                <a:spcPct val="80000"/>
              </a:lnSpc>
              <a:buNone/>
            </a:pPr>
            <a:r>
              <a:rPr lang="en-US" altLang="zh-CN" sz="2800" b="1"/>
              <a:t>            </a:t>
            </a:r>
            <a:r>
              <a:rPr lang="zh-CN" altLang="en-US" sz="2800" b="1"/>
              <a:t>：</a:t>
            </a:r>
            <a:endParaRPr lang="zh-CN" altLang="en-US" sz="2800" b="1"/>
          </a:p>
          <a:p>
            <a:pPr algn="just">
              <a:lnSpc>
                <a:spcPct val="80000"/>
              </a:lnSpc>
              <a:buNone/>
            </a:pPr>
            <a:r>
              <a:rPr lang="zh-CN" altLang="en-US" sz="2800" b="1" dirty="0"/>
              <a:t>                 </a:t>
            </a:r>
            <a:r>
              <a:rPr lang="zh-CN" altLang="en-US" sz="2800" b="1"/>
              <a:t> </a:t>
            </a:r>
            <a:r>
              <a:rPr lang="en-US" altLang="zh-CN" sz="2800" b="1"/>
              <a:t>ADD  R99 , C99</a:t>
            </a:r>
            <a:endParaRPr lang="en-US" altLang="zh-CN" sz="2800" b="1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8371" name="文本占位符 58370"/>
          <p:cNvSpPr>
            <a:spLocks noGrp="1"/>
          </p:cNvSpPr>
          <p:nvPr>
            <p:ph type="body" idx="1"/>
          </p:nvPr>
        </p:nvSpPr>
        <p:spPr>
          <a:xfrm>
            <a:off x="0" y="260350"/>
            <a:ext cx="9144000" cy="2016125"/>
          </a:xfrm>
        </p:spPr>
        <p:txBody>
          <a:bodyPr/>
          <a:p>
            <a:pPr marL="1695450" lvl="1" indent="-1238250" algn="just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00FF00"/>
                </a:solidFill>
                <a:ea typeface="黑体" panose="02010609060101010101" pitchFamily="2" charset="-122"/>
              </a:rPr>
              <a:t>第四大步：送结果</a:t>
            </a:r>
            <a:endParaRPr lang="zh-CN" altLang="en-US" b="1" dirty="0">
              <a:solidFill>
                <a:srgbClr val="00FF00"/>
              </a:solidFill>
              <a:ea typeface="黑体" panose="02010609060101010101" pitchFamily="2" charset="-122"/>
            </a:endParaRPr>
          </a:p>
          <a:p>
            <a:pPr marL="2038350" lvl="2" algn="just">
              <a:lnSpc>
                <a:spcPct val="90000"/>
              </a:lnSpc>
              <a:buNone/>
            </a:pPr>
            <a:r>
              <a:rPr lang="zh-CN" altLang="en-US" sz="2800" b="1" dirty="0"/>
              <a:t>      </a:t>
            </a:r>
            <a:r>
              <a:rPr lang="en-US" altLang="zh-CN" sz="2800" b="1"/>
              <a:t>ST    R0 , F0</a:t>
            </a:r>
            <a:endParaRPr lang="en-US" altLang="zh-CN" sz="2800" b="1"/>
          </a:p>
          <a:p>
            <a:pPr marL="2038350" lvl="2" algn="just">
              <a:lnSpc>
                <a:spcPct val="90000"/>
              </a:lnSpc>
              <a:buNone/>
            </a:pPr>
            <a:r>
              <a:rPr lang="en-US" altLang="zh-CN" sz="2800" b="1"/>
              <a:t>         </a:t>
            </a:r>
            <a:r>
              <a:rPr lang="zh-CN" altLang="en-US" sz="2800" b="1"/>
              <a:t>：</a:t>
            </a:r>
            <a:endParaRPr lang="zh-CN" altLang="en-US" sz="2800" b="1"/>
          </a:p>
          <a:p>
            <a:pPr marL="2038350" lvl="2" algn="just">
              <a:lnSpc>
                <a:spcPct val="90000"/>
              </a:lnSpc>
              <a:buNone/>
            </a:pPr>
            <a:r>
              <a:rPr lang="zh-CN" altLang="en-US" sz="2800" b="1"/>
              <a:t>      </a:t>
            </a:r>
            <a:r>
              <a:rPr lang="en-US" altLang="zh-CN" sz="2800" b="1"/>
              <a:t>ST    R99 , F99</a:t>
            </a:r>
            <a:endParaRPr lang="en-US" altLang="zh-CN" sz="2800" b="1"/>
          </a:p>
        </p:txBody>
      </p:sp>
      <p:sp>
        <p:nvSpPr>
          <p:cNvPr id="58368" name="矩形 58367"/>
          <p:cNvSpPr/>
          <p:nvPr/>
        </p:nvSpPr>
        <p:spPr>
          <a:xfrm>
            <a:off x="0" y="2781300"/>
            <a:ext cx="9396413" cy="2041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1" algn="l" eaLnBrk="0" hangingPunct="0"/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优点：解决了相关问题，将原来条条发生相关改为条条不相关。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lvl="1" algn="l" eaLnBrk="0" hangingPunct="0"/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缺点：在向量数据较多时，所用的寄存器数目多。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            如本例共用了一百个寄存器（</a:t>
            </a:r>
            <a:r>
              <a:rPr lang="en-US" altLang="zh-CN">
                <a:latin typeface="Times New Roman" panose="02020603050405020304" pitchFamily="18" charset="0"/>
              </a:rPr>
              <a:t>R0~R99)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8369" name="矩形 58368"/>
          <p:cNvSpPr/>
          <p:nvPr/>
        </p:nvSpPr>
        <p:spPr>
          <a:xfrm>
            <a:off x="0" y="5589588"/>
            <a:ext cx="91440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en-US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结论：在向量数据不多时，可用纵向处理，而向量数据较多时，可用</a:t>
            </a:r>
            <a:r>
              <a:rPr lang="zh-CN" altLang="en-US" dirty="0">
                <a:solidFill>
                  <a:srgbClr val="00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纵横处理</a:t>
            </a:r>
            <a:r>
              <a:rPr lang="zh-CN" altLang="en-US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4"/>
          </p:nvPr>
        </p:nvSpPr>
        <p:spPr/>
        <p:txBody>
          <a:bodyPr/>
          <a:p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4515" name="副标题 64514"/>
          <p:cNvSpPr>
            <a:spLocks noGrp="1"/>
          </p:cNvSpPr>
          <p:nvPr>
            <p:ph type="subTitle" idx="1"/>
          </p:nvPr>
        </p:nvSpPr>
        <p:spPr>
          <a:xfrm>
            <a:off x="0" y="188913"/>
            <a:ext cx="8763000" cy="2547937"/>
          </a:xfrm>
        </p:spPr>
        <p:txBody>
          <a:bodyPr lIns="92075" tIns="46038" rIns="92075" bIns="46038" anchor="ctr"/>
          <a:p>
            <a:pPr marL="609600" indent="-609600" algn="just" defTabSz="914400">
              <a:lnSpc>
                <a:spcPct val="80000"/>
              </a:lnSpc>
              <a:buSzPct val="80000"/>
            </a:pPr>
            <a:r>
              <a:rPr lang="en-US" altLang="zh-CN" b="1" kern="1200" baseline="0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b="1" kern="1200" baseline="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 kern="1200" baseline="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）纵横处理</a:t>
            </a:r>
            <a:endParaRPr lang="zh-CN" altLang="en-US" b="1" kern="1200" baseline="0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algn="just" defTabSz="914400">
              <a:lnSpc>
                <a:spcPct val="80000"/>
              </a:lnSpc>
              <a:buSzPct val="80000"/>
            </a:pPr>
            <a:r>
              <a:rPr lang="zh-CN" altLang="en-US" sz="2800" b="1" kern="1200" baseline="0" dirty="0">
                <a:latin typeface="Times New Roman" panose="02020603050405020304" pitchFamily="18" charset="0"/>
                <a:ea typeface="宋体" pitchFamily="2" charset="-122"/>
              </a:rPr>
              <a:t>        基本思想：将所有算式分为若干组进行如</a:t>
            </a:r>
            <a:r>
              <a:rPr lang="en-US" altLang="zh-CN" sz="2800" b="1" kern="1200" baseline="0" dirty="0">
                <a:latin typeface="Times New Roman" panose="02020603050405020304" pitchFamily="18" charset="0"/>
                <a:ea typeface="宋体" pitchFamily="2" charset="-122"/>
              </a:rPr>
              <a:t>f0~ f99 </a:t>
            </a:r>
            <a:r>
              <a:rPr lang="zh-CN" altLang="en-US" sz="2800" b="1" kern="1200" baseline="0" dirty="0">
                <a:latin typeface="Times New Roman" panose="02020603050405020304" pitchFamily="18" charset="0"/>
                <a:ea typeface="宋体" pitchFamily="2" charset="-122"/>
              </a:rPr>
              <a:t>可分为</a:t>
            </a:r>
            <a:r>
              <a:rPr lang="en-US" altLang="zh-CN" sz="2800" b="1" kern="1200" baseline="0" dirty="0">
                <a:latin typeface="Times New Roman" panose="02020603050405020304" pitchFamily="18" charset="0"/>
                <a:ea typeface="宋体" pitchFamily="2" charset="-122"/>
              </a:rPr>
              <a:t>10</a:t>
            </a:r>
            <a:r>
              <a:rPr lang="zh-CN" altLang="en-US" sz="2800" b="1" kern="1200" baseline="0" dirty="0">
                <a:latin typeface="Times New Roman" panose="02020603050405020304" pitchFamily="18" charset="0"/>
                <a:ea typeface="宋体" pitchFamily="2" charset="-122"/>
              </a:rPr>
              <a:t>组：</a:t>
            </a:r>
            <a:endParaRPr lang="zh-CN" altLang="en-US" sz="2800" b="1" kern="1200" baseline="0" dirty="0">
              <a:latin typeface="Times New Roman" panose="02020603050405020304" pitchFamily="18" charset="0"/>
              <a:ea typeface="宋体" pitchFamily="2" charset="-122"/>
            </a:endParaRPr>
          </a:p>
          <a:p>
            <a:pPr marL="1371600" lvl="2" indent="-457200" algn="just">
              <a:lnSpc>
                <a:spcPct val="80000"/>
              </a:lnSpc>
              <a:buSzPct val="60000"/>
            </a:pPr>
            <a:r>
              <a:rPr lang="zh-CN" altLang="en-US" sz="2800" b="1" kern="1200" dirty="0"/>
              <a:t>     第一组：，第二组，</a:t>
            </a:r>
            <a:r>
              <a:rPr lang="en-US" altLang="zh-CN" sz="2800" b="1" kern="1200">
                <a:latin typeface="Times New Roman" panose="02020603050405020304" pitchFamily="18" charset="0"/>
              </a:rPr>
              <a:t>……</a:t>
            </a:r>
            <a:r>
              <a:rPr lang="zh-CN" altLang="en-US" sz="2800" b="1" kern="1200" dirty="0">
                <a:latin typeface="宋体" pitchFamily="2" charset="-122"/>
              </a:rPr>
              <a:t>第十组</a:t>
            </a:r>
            <a:endParaRPr lang="zh-CN" altLang="en-US" sz="2800" b="1" kern="1200" dirty="0">
              <a:latin typeface="宋体" pitchFamily="2" charset="-122"/>
            </a:endParaRPr>
          </a:p>
          <a:p>
            <a:pPr marL="1371600" lvl="2" indent="-457200" algn="just">
              <a:lnSpc>
                <a:spcPct val="80000"/>
              </a:lnSpc>
              <a:buSzPct val="60000"/>
            </a:pPr>
            <a:r>
              <a:rPr lang="zh-CN" altLang="en-US" sz="2800" b="1" kern="1200" dirty="0">
                <a:solidFill>
                  <a:srgbClr val="FFFF00"/>
                </a:solidFill>
                <a:latin typeface="宋体" pitchFamily="2" charset="-122"/>
              </a:rPr>
              <a:t> </a:t>
            </a:r>
            <a:r>
              <a:rPr lang="zh-CN" altLang="en-US" sz="3200" b="1" kern="120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组内</a:t>
            </a:r>
            <a:r>
              <a:rPr lang="zh-CN" altLang="en-US" sz="3200" b="1" kern="1200" dirty="0">
                <a:solidFill>
                  <a:srgbClr val="00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采用纵向处理，</a:t>
            </a:r>
            <a:r>
              <a:rPr lang="zh-CN" altLang="en-US" sz="3200" b="1" kern="120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组间</a:t>
            </a:r>
            <a:r>
              <a:rPr lang="zh-CN" altLang="en-US" sz="3200" b="1" kern="1200" dirty="0">
                <a:solidFill>
                  <a:srgbClr val="00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采用横向处理。</a:t>
            </a:r>
            <a:endParaRPr lang="zh-CN" altLang="en-US" sz="2800" b="1" kern="1200"/>
          </a:p>
        </p:txBody>
      </p:sp>
      <p:sp>
        <p:nvSpPr>
          <p:cNvPr id="64512" name="矩形 64511"/>
          <p:cNvSpPr/>
          <p:nvPr/>
        </p:nvSpPr>
        <p:spPr>
          <a:xfrm>
            <a:off x="971550" y="2636838"/>
            <a:ext cx="6985000" cy="3990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2" algn="l" eaLnBrk="0" hangingPunct="0"/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如第一组：</a:t>
            </a:r>
            <a:r>
              <a:rPr lang="en-US" altLang="zh-CN" sz="3200" b="1" dirty="0">
                <a:solidFill>
                  <a:srgbClr val="00FF00"/>
                </a:solidFill>
                <a:latin typeface="Times New Roman" panose="02020603050405020304" pitchFamily="18" charset="0"/>
              </a:rPr>
              <a:t>①</a:t>
            </a:r>
            <a:r>
              <a:rPr lang="zh-CN" altLang="en-US" sz="3200" b="1" dirty="0">
                <a:solidFill>
                  <a:srgbClr val="00FF00"/>
                </a:solidFill>
                <a:latin typeface="Times New Roman" panose="02020603050405020304" pitchFamily="18" charset="0"/>
              </a:rPr>
              <a:t>取向量</a:t>
            </a:r>
            <a:endParaRPr lang="zh-CN" altLang="en-US" sz="3200" b="1" dirty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lvl="2" algn="l" eaLnBrk="0" hangingPunct="0"/>
            <a:r>
              <a:rPr lang="zh-CN" altLang="en-US" sz="3200" b="1" dirty="0">
                <a:latin typeface="Times New Roman" panose="02020603050405020304" pitchFamily="18" charset="0"/>
              </a:rPr>
              <a:t>          　 </a:t>
            </a:r>
            <a:r>
              <a:rPr lang="en-US" altLang="zh-CN" sz="3200" b="1">
                <a:latin typeface="Times New Roman" panose="02020603050405020304" pitchFamily="18" charset="0"/>
              </a:rPr>
              <a:t>LD   R0 , A0</a:t>
            </a:r>
            <a:endParaRPr lang="en-US" altLang="zh-CN" sz="3200" b="1">
              <a:latin typeface="Times New Roman" panose="02020603050405020304" pitchFamily="18" charset="0"/>
            </a:endParaRPr>
          </a:p>
          <a:p>
            <a:pPr lvl="2" algn="l" eaLnBrk="0" hangingPunct="0"/>
            <a:r>
              <a:rPr lang="en-US" altLang="zh-CN" sz="3200" b="1" dirty="0">
                <a:latin typeface="Times New Roman" panose="02020603050405020304" pitchFamily="18" charset="0"/>
              </a:rPr>
              <a:t>        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：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lvl="2" algn="l" eaLnBrk="0" hangingPunct="0"/>
            <a:r>
              <a:rPr lang="zh-CN" altLang="en-US" sz="3200" b="1" dirty="0">
                <a:latin typeface="Times New Roman" panose="02020603050405020304" pitchFamily="18" charset="0"/>
              </a:rPr>
              <a:t>             </a:t>
            </a:r>
            <a:r>
              <a:rPr lang="en-US" altLang="zh-CN" sz="3200" b="1">
                <a:latin typeface="Times New Roman" panose="02020603050405020304" pitchFamily="18" charset="0"/>
              </a:rPr>
              <a:t>LD   R9 , A9</a:t>
            </a:r>
            <a:endParaRPr lang="en-US" altLang="zh-CN" sz="3200" b="1">
              <a:latin typeface="Times New Roman" panose="02020603050405020304" pitchFamily="18" charset="0"/>
            </a:endParaRPr>
          </a:p>
          <a:p>
            <a:pPr lvl="2" algn="l" eaLnBrk="0" hangingPunct="0"/>
            <a:r>
              <a:rPr lang="en-US" altLang="zh-CN" sz="3200" b="1" dirty="0">
                <a:latin typeface="Times New Roman" panose="02020603050405020304" pitchFamily="18" charset="0"/>
              </a:rPr>
              <a:t>  </a:t>
            </a:r>
            <a:r>
              <a:rPr lang="zh-CN" altLang="en-US" sz="3200" b="1" dirty="0">
                <a:latin typeface="Times New Roman" panose="02020603050405020304" pitchFamily="18" charset="0"/>
              </a:rPr>
              <a:t>　　　　</a:t>
            </a:r>
            <a:r>
              <a:rPr lang="en-US" altLang="zh-CN" sz="3200" b="1" dirty="0">
                <a:solidFill>
                  <a:srgbClr val="00FF00"/>
                </a:solidFill>
                <a:latin typeface="Times New Roman" panose="02020603050405020304" pitchFamily="18" charset="0"/>
              </a:rPr>
              <a:t>②</a:t>
            </a:r>
            <a:r>
              <a:rPr lang="zh-CN" altLang="en-US" sz="3200" b="1" dirty="0">
                <a:solidFill>
                  <a:srgbClr val="00FF00"/>
                </a:solidFill>
                <a:latin typeface="Times New Roman" panose="02020603050405020304" pitchFamily="18" charset="0"/>
              </a:rPr>
              <a:t>向量乘</a:t>
            </a:r>
            <a:endParaRPr lang="zh-CN" altLang="en-US" sz="3200" b="1" dirty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lvl="2" algn="l" eaLnBrk="0" hangingPunct="0"/>
            <a:r>
              <a:rPr lang="zh-CN" altLang="en-US" sz="3200" b="1" dirty="0">
                <a:latin typeface="Times New Roman" panose="02020603050405020304" pitchFamily="18" charset="0"/>
              </a:rPr>
              <a:t>      　　</a:t>
            </a:r>
            <a:r>
              <a:rPr lang="en-US" altLang="zh-CN" sz="3200" b="1">
                <a:latin typeface="Times New Roman" panose="02020603050405020304" pitchFamily="18" charset="0"/>
              </a:rPr>
              <a:t>MUL  R0 , B0 </a:t>
            </a:r>
            <a:endParaRPr lang="en-US" altLang="zh-CN" sz="3200" b="1">
              <a:latin typeface="Times New Roman" panose="02020603050405020304" pitchFamily="18" charset="0"/>
            </a:endParaRPr>
          </a:p>
          <a:p>
            <a:pPr lvl="2" algn="l" eaLnBrk="0" hangingPunct="0"/>
            <a:r>
              <a:rPr lang="en-US" altLang="zh-CN" sz="3200" b="1" dirty="0">
                <a:latin typeface="Times New Roman" panose="02020603050405020304" pitchFamily="18" charset="0"/>
              </a:rPr>
              <a:t>        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：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lvl="2" algn="l" eaLnBrk="0" hangingPunct="0"/>
            <a:r>
              <a:rPr lang="zh-CN" altLang="en-US" sz="3200" b="1" dirty="0">
                <a:latin typeface="Times New Roman" panose="02020603050405020304" pitchFamily="18" charset="0"/>
              </a:rPr>
              <a:t>            　</a:t>
            </a:r>
            <a:r>
              <a:rPr lang="en-US" altLang="zh-CN" sz="3200" b="1">
                <a:latin typeface="Times New Roman" panose="02020603050405020304" pitchFamily="18" charset="0"/>
              </a:rPr>
              <a:t>MUL  R9 , B9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9395" name="文本占位符 59394"/>
          <p:cNvSpPr>
            <a:spLocks noGrp="1"/>
          </p:cNvSpPr>
          <p:nvPr>
            <p:ph type="body" idx="1"/>
          </p:nvPr>
        </p:nvSpPr>
        <p:spPr>
          <a:xfrm>
            <a:off x="381000" y="533400"/>
            <a:ext cx="8534400" cy="4191000"/>
          </a:xfrm>
        </p:spPr>
        <p:txBody>
          <a:bodyPr/>
          <a:p>
            <a:pPr marL="1295400" lvl="2" indent="-381000">
              <a:lnSpc>
                <a:spcPct val="80000"/>
              </a:lnSpc>
              <a:buNone/>
            </a:pPr>
            <a:r>
              <a:rPr lang="en-US" altLang="zh-CN" sz="2800" b="1" dirty="0">
                <a:latin typeface="宋体" pitchFamily="2" charset="-122"/>
              </a:rPr>
              <a:t> </a:t>
            </a:r>
            <a:r>
              <a:rPr lang="zh-CN" altLang="en-US" sz="2800" b="1" dirty="0">
                <a:latin typeface="宋体" pitchFamily="2" charset="-122"/>
              </a:rPr>
              <a:t>　　</a:t>
            </a:r>
            <a:r>
              <a:rPr lang="zh-CN" altLang="en-US" sz="3200" b="1" dirty="0">
                <a:solidFill>
                  <a:srgbClr val="00FF00"/>
                </a:solidFill>
                <a:latin typeface="宋体" pitchFamily="2" charset="-122"/>
              </a:rPr>
              <a:t>　</a:t>
            </a:r>
            <a:r>
              <a:rPr lang="en-US" altLang="zh-CN" sz="3200" b="1" dirty="0">
                <a:solidFill>
                  <a:srgbClr val="00FF00"/>
                </a:solidFill>
              </a:rPr>
              <a:t>③</a:t>
            </a:r>
            <a:r>
              <a:rPr lang="zh-CN" altLang="en-US" sz="3200" b="1" dirty="0">
                <a:solidFill>
                  <a:srgbClr val="00FF00"/>
                </a:solidFill>
                <a:latin typeface="宋体" pitchFamily="2" charset="-122"/>
              </a:rPr>
              <a:t>向量加</a:t>
            </a:r>
            <a:endParaRPr lang="zh-CN" altLang="en-US" sz="3200" b="1" dirty="0">
              <a:solidFill>
                <a:srgbClr val="00FF00"/>
              </a:solidFill>
              <a:latin typeface="宋体" pitchFamily="2" charset="-122"/>
            </a:endParaRPr>
          </a:p>
          <a:p>
            <a:pPr marL="1295400" lvl="2" indent="-381000">
              <a:lnSpc>
                <a:spcPct val="80000"/>
              </a:lnSpc>
              <a:buNone/>
            </a:pPr>
            <a:r>
              <a:rPr lang="zh-CN" altLang="en-US" sz="3200" b="1" dirty="0"/>
              <a:t>      </a:t>
            </a:r>
            <a:r>
              <a:rPr lang="en-US" altLang="zh-CN" sz="3200" b="1"/>
              <a:t>ADD  R0 , C0 </a:t>
            </a:r>
            <a:endParaRPr lang="en-US" altLang="zh-CN" sz="3200" b="1"/>
          </a:p>
          <a:p>
            <a:pPr marL="1295400" lvl="2" indent="-381000">
              <a:lnSpc>
                <a:spcPct val="80000"/>
              </a:lnSpc>
              <a:buNone/>
            </a:pPr>
            <a:r>
              <a:rPr lang="en-US" altLang="zh-CN" sz="3200" b="1"/>
              <a:t>         </a:t>
            </a:r>
            <a:r>
              <a:rPr lang="zh-CN" altLang="en-US" sz="3200" b="1"/>
              <a:t>：</a:t>
            </a:r>
            <a:endParaRPr lang="zh-CN" altLang="en-US" sz="3200" b="1"/>
          </a:p>
          <a:p>
            <a:pPr marL="1295400" lvl="2" indent="-381000">
              <a:lnSpc>
                <a:spcPct val="80000"/>
              </a:lnSpc>
              <a:buNone/>
            </a:pPr>
            <a:r>
              <a:rPr lang="zh-CN" altLang="en-US" sz="3200" b="1"/>
              <a:t>      </a:t>
            </a:r>
            <a:r>
              <a:rPr lang="en-US" altLang="zh-CN" sz="3200" b="1"/>
              <a:t>ADD  R9 , C9</a:t>
            </a:r>
            <a:endParaRPr lang="en-US" altLang="zh-CN" sz="3200" b="1">
              <a:latin typeface="宋体" pitchFamily="2" charset="-122"/>
            </a:endParaRPr>
          </a:p>
          <a:p>
            <a:pPr marL="1295400" lvl="2" indent="-381000">
              <a:lnSpc>
                <a:spcPct val="80000"/>
              </a:lnSpc>
              <a:buNone/>
            </a:pPr>
            <a:r>
              <a:rPr lang="en-US" altLang="zh-CN" sz="3200" b="1" dirty="0">
                <a:latin typeface="宋体" pitchFamily="2" charset="-122"/>
              </a:rPr>
              <a:t>   </a:t>
            </a:r>
            <a:r>
              <a:rPr lang="zh-CN" altLang="en-US" sz="3200" b="1" dirty="0">
                <a:latin typeface="宋体" pitchFamily="2" charset="-122"/>
              </a:rPr>
              <a:t>　　</a:t>
            </a:r>
            <a:r>
              <a:rPr lang="en-US" altLang="zh-CN" sz="3200" b="1" dirty="0">
                <a:solidFill>
                  <a:srgbClr val="00FF00"/>
                </a:solidFill>
              </a:rPr>
              <a:t>④</a:t>
            </a:r>
            <a:r>
              <a:rPr lang="zh-CN" altLang="en-US" sz="3200" b="1" dirty="0">
                <a:solidFill>
                  <a:srgbClr val="00FF00"/>
                </a:solidFill>
                <a:latin typeface="宋体" pitchFamily="2" charset="-122"/>
              </a:rPr>
              <a:t>送结果</a:t>
            </a:r>
            <a:endParaRPr lang="zh-CN" altLang="en-US" sz="3200" b="1" dirty="0">
              <a:solidFill>
                <a:srgbClr val="00FF00"/>
              </a:solidFill>
              <a:latin typeface="宋体" pitchFamily="2" charset="-122"/>
            </a:endParaRPr>
          </a:p>
          <a:p>
            <a:pPr marL="1295400" lvl="2" indent="-381000">
              <a:lnSpc>
                <a:spcPct val="80000"/>
              </a:lnSpc>
              <a:buNone/>
            </a:pPr>
            <a:r>
              <a:rPr lang="zh-CN" altLang="en-US" sz="3200" b="1" dirty="0"/>
              <a:t>      </a:t>
            </a:r>
            <a:r>
              <a:rPr lang="en-US" altLang="zh-CN" sz="3200" b="1"/>
              <a:t>ST    R0 , F0</a:t>
            </a:r>
            <a:endParaRPr lang="en-US" altLang="zh-CN" sz="3200" b="1"/>
          </a:p>
          <a:p>
            <a:pPr marL="1295400" lvl="2" indent="-381000">
              <a:lnSpc>
                <a:spcPct val="80000"/>
              </a:lnSpc>
              <a:buNone/>
            </a:pPr>
            <a:r>
              <a:rPr lang="en-US" altLang="zh-CN" sz="3200" b="1"/>
              <a:t>         </a:t>
            </a:r>
            <a:r>
              <a:rPr lang="zh-CN" altLang="en-US" sz="3200" b="1"/>
              <a:t>：</a:t>
            </a:r>
            <a:endParaRPr lang="zh-CN" altLang="en-US" sz="3200" b="1"/>
          </a:p>
          <a:p>
            <a:pPr marL="1295400" lvl="2" indent="-381000">
              <a:lnSpc>
                <a:spcPct val="80000"/>
              </a:lnSpc>
              <a:buNone/>
            </a:pPr>
            <a:r>
              <a:rPr lang="zh-CN" altLang="en-US" sz="3200" b="1"/>
              <a:t>      </a:t>
            </a:r>
            <a:r>
              <a:rPr lang="en-US" altLang="zh-CN" sz="3200" b="1"/>
              <a:t>ST    R9 , F9</a:t>
            </a:r>
            <a:endParaRPr lang="en-US" altLang="zh-CN" b="1">
              <a:latin typeface="宋体" pitchFamily="2" charset="-122"/>
            </a:endParaRPr>
          </a:p>
        </p:txBody>
      </p:sp>
      <p:sp>
        <p:nvSpPr>
          <p:cNvPr id="59392" name="矩形 59391"/>
          <p:cNvSpPr/>
          <p:nvPr/>
        </p:nvSpPr>
        <p:spPr>
          <a:xfrm>
            <a:off x="0" y="4868863"/>
            <a:ext cx="8856663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　　　其余各组与第一组类似，因而总共用了</a:t>
            </a:r>
            <a:r>
              <a:rPr lang="en-US" altLang="zh-CN" dirty="0">
                <a:latin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</a:rPr>
              <a:t>个寄存器（</a:t>
            </a:r>
            <a:r>
              <a:rPr lang="en-US" altLang="zh-CN" dirty="0">
                <a:latin typeface="Times New Roman" panose="02020603050405020304" pitchFamily="18" charset="0"/>
              </a:rPr>
              <a:t>R0~ R9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charRg st="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29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9395">
                                            <p:txEl>
                                              <p:charRg st="29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4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9395">
                                            <p:txEl>
                                              <p:charRg st="40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59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9395">
                                            <p:txEl>
                                              <p:charRg st="59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69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395">
                                            <p:txEl>
                                              <p:charRg st="69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89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9395">
                                            <p:txEl>
                                              <p:charRg st="89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100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9395">
                                            <p:txEl>
                                              <p:charRg st="100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  <p:bldP spid="59392" grpId="0"/>
      <p:bldP spid="59392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6978" name="文本占位符 126977"/>
          <p:cNvSpPr>
            <a:spLocks noGrp="1"/>
          </p:cNvSpPr>
          <p:nvPr>
            <p:ph type="body" idx="1"/>
          </p:nvPr>
        </p:nvSpPr>
        <p:spPr>
          <a:xfrm>
            <a:off x="0" y="1412875"/>
            <a:ext cx="8534400" cy="3816350"/>
          </a:xfrm>
        </p:spPr>
        <p:txBody>
          <a:bodyPr/>
          <a:p>
            <a:pPr marL="1295400" lvl="2" indent="-381000">
              <a:lnSpc>
                <a:spcPct val="80000"/>
              </a:lnSpc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宋体" pitchFamily="2" charset="-122"/>
              </a:rPr>
              <a:t>1</a:t>
            </a:r>
            <a:r>
              <a:rPr lang="zh-CN" altLang="en-US" sz="3200" b="1" dirty="0">
                <a:solidFill>
                  <a:srgbClr val="FFFF00"/>
                </a:solidFill>
                <a:latin typeface="宋体" pitchFamily="2" charset="-122"/>
              </a:rPr>
              <a:t>）向量指令类型</a:t>
            </a:r>
            <a:endParaRPr lang="zh-CN" altLang="en-US" sz="3200" b="1" dirty="0">
              <a:solidFill>
                <a:srgbClr val="FFFF00"/>
              </a:solidFill>
              <a:latin typeface="宋体" pitchFamily="2" charset="-122"/>
            </a:endParaRPr>
          </a:p>
          <a:p>
            <a:pPr marL="533400" indent="-533400">
              <a:lnSpc>
                <a:spcPct val="80000"/>
              </a:lnSpc>
              <a:buNone/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en-US" altLang="zh-CN" b="1" dirty="0">
                <a:solidFill>
                  <a:srgbClr val="00FF00"/>
                </a:solidFill>
                <a:latin typeface="宋体" pitchFamily="2" charset="-122"/>
              </a:rPr>
              <a:t>①</a:t>
            </a:r>
            <a:r>
              <a:rPr lang="zh-CN" altLang="en-US" b="1" dirty="0">
                <a:solidFill>
                  <a:srgbClr val="00FF00"/>
                </a:solidFill>
                <a:latin typeface="宋体" pitchFamily="2" charset="-122"/>
              </a:rPr>
              <a:t>取向量：</a:t>
            </a:r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b="1">
                <a:latin typeface="宋体" pitchFamily="2" charset="-122"/>
              </a:rPr>
              <a:t>V</a:t>
            </a:r>
            <a:r>
              <a:rPr lang="en-US" altLang="zh-CN" b="1" baseline="-25000">
                <a:latin typeface="宋体" pitchFamily="2" charset="-122"/>
              </a:rPr>
              <a:t>i</a:t>
            </a:r>
            <a:r>
              <a:rPr lang="en-US" altLang="zh-CN" b="1" dirty="0">
                <a:latin typeface="宋体" pitchFamily="2" charset="-122"/>
              </a:rPr>
              <a:t>←</a:t>
            </a:r>
            <a:r>
              <a:rPr lang="zh-CN" altLang="en-US" b="1" dirty="0">
                <a:latin typeface="宋体" pitchFamily="2" charset="-122"/>
              </a:rPr>
              <a:t>存储器</a:t>
            </a:r>
            <a:endParaRPr lang="zh-CN" altLang="en-US" b="1" dirty="0">
              <a:latin typeface="宋体" pitchFamily="2" charset="-122"/>
            </a:endParaRPr>
          </a:p>
          <a:p>
            <a:pPr marL="533400" indent="-533400">
              <a:lnSpc>
                <a:spcPct val="80000"/>
              </a:lnSpc>
              <a:buNone/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en-US" altLang="zh-CN" b="1" dirty="0">
                <a:solidFill>
                  <a:srgbClr val="00FF00"/>
                </a:solidFill>
                <a:latin typeface="宋体" pitchFamily="2" charset="-122"/>
              </a:rPr>
              <a:t>②</a:t>
            </a:r>
            <a:r>
              <a:rPr lang="zh-CN" altLang="en-US" b="1" dirty="0">
                <a:solidFill>
                  <a:srgbClr val="00FF00"/>
                </a:solidFill>
                <a:latin typeface="宋体" pitchFamily="2" charset="-122"/>
              </a:rPr>
              <a:t>存向量：</a:t>
            </a:r>
            <a:r>
              <a:rPr lang="zh-CN" altLang="en-US" b="1" dirty="0">
                <a:latin typeface="宋体" pitchFamily="2" charset="-122"/>
              </a:rPr>
              <a:t>  存储器</a:t>
            </a:r>
            <a:r>
              <a:rPr lang="en-US" altLang="zh-CN" b="1">
                <a:latin typeface="宋体" pitchFamily="2" charset="-122"/>
              </a:rPr>
              <a:t>←V</a:t>
            </a:r>
            <a:r>
              <a:rPr lang="en-US" altLang="zh-CN" b="1" baseline="-25000">
                <a:latin typeface="宋体" pitchFamily="2" charset="-122"/>
              </a:rPr>
              <a:t>i</a:t>
            </a:r>
            <a:endParaRPr lang="en-US" altLang="zh-CN" b="1" baseline="-25000">
              <a:latin typeface="宋体" pitchFamily="2" charset="-122"/>
            </a:endParaRPr>
          </a:p>
          <a:p>
            <a:pPr marL="533400" indent="-533400">
              <a:buNone/>
            </a:pPr>
            <a:r>
              <a:rPr lang="en-US" altLang="zh-CN" b="1">
                <a:latin typeface="宋体" pitchFamily="2" charset="-122"/>
              </a:rPr>
              <a:t>      </a:t>
            </a:r>
            <a:r>
              <a:rPr lang="en-US" altLang="zh-CN" b="1" dirty="0">
                <a:solidFill>
                  <a:srgbClr val="00FF00"/>
                </a:solidFill>
                <a:latin typeface="宋体" pitchFamily="2" charset="-122"/>
              </a:rPr>
              <a:t>③</a:t>
            </a:r>
            <a:r>
              <a:rPr lang="zh-CN" altLang="en-US" b="1" dirty="0">
                <a:solidFill>
                  <a:srgbClr val="00FF00"/>
                </a:solidFill>
                <a:latin typeface="宋体" pitchFamily="2" charset="-122"/>
              </a:rPr>
              <a:t>向量与向量运算：</a:t>
            </a:r>
            <a:endParaRPr lang="zh-CN" altLang="en-US" b="1" dirty="0">
              <a:solidFill>
                <a:srgbClr val="00FF00"/>
              </a:solidFill>
              <a:latin typeface="宋体" pitchFamily="2" charset="-122"/>
            </a:endParaRPr>
          </a:p>
          <a:p>
            <a:pPr marL="533400" indent="-533400">
              <a:buNone/>
            </a:pPr>
            <a:r>
              <a:rPr lang="zh-CN" altLang="en-US" b="1" dirty="0">
                <a:latin typeface="宋体" pitchFamily="2" charset="-122"/>
              </a:rPr>
              <a:t>         </a:t>
            </a:r>
            <a:r>
              <a:rPr lang="en-US" altLang="zh-CN" b="1">
                <a:latin typeface="宋体" pitchFamily="2" charset="-122"/>
              </a:rPr>
              <a:t>V</a:t>
            </a:r>
            <a:r>
              <a:rPr lang="en-US" altLang="zh-CN" b="1" baseline="-25000">
                <a:latin typeface="宋体" pitchFamily="2" charset="-122"/>
              </a:rPr>
              <a:t>i</a:t>
            </a:r>
            <a:r>
              <a:rPr lang="en-US" altLang="zh-CN" b="1" err="1">
                <a:latin typeface="宋体" pitchFamily="2" charset="-122"/>
              </a:rPr>
              <a:t>← V</a:t>
            </a:r>
            <a:r>
              <a:rPr lang="en-US" altLang="zh-CN" b="1" baseline="-25000" err="1">
                <a:latin typeface="宋体" pitchFamily="2" charset="-122"/>
              </a:rPr>
              <a:t>j</a:t>
            </a:r>
            <a:r>
              <a:rPr lang="en-US" altLang="zh-CN" b="1" err="1">
                <a:latin typeface="宋体" pitchFamily="2" charset="-122"/>
              </a:rPr>
              <a:t> OP V</a:t>
            </a:r>
            <a:r>
              <a:rPr lang="en-US" altLang="zh-CN" b="1" baseline="-25000" err="1">
                <a:latin typeface="宋体" pitchFamily="2" charset="-122"/>
              </a:rPr>
              <a:t>k</a:t>
            </a:r>
            <a:endParaRPr lang="en-US" altLang="zh-CN" b="1" baseline="-25000">
              <a:latin typeface="宋体" pitchFamily="2" charset="-122"/>
            </a:endParaRPr>
          </a:p>
          <a:p>
            <a:pPr marL="533400" indent="-533400">
              <a:buNone/>
            </a:pPr>
            <a:r>
              <a:rPr lang="en-US" altLang="zh-CN" b="1">
                <a:latin typeface="宋体" pitchFamily="2" charset="-122"/>
              </a:rPr>
              <a:t>      </a:t>
            </a:r>
            <a:r>
              <a:rPr lang="en-US" altLang="zh-CN" b="1" dirty="0">
                <a:solidFill>
                  <a:srgbClr val="00FF00"/>
                </a:solidFill>
                <a:latin typeface="宋体" pitchFamily="2" charset="-122"/>
              </a:rPr>
              <a:t>④</a:t>
            </a:r>
            <a:r>
              <a:rPr lang="zh-CN" altLang="en-US" b="1" dirty="0">
                <a:solidFill>
                  <a:srgbClr val="00FF00"/>
                </a:solidFill>
                <a:latin typeface="宋体" pitchFamily="2" charset="-122"/>
              </a:rPr>
              <a:t>向量与数据运算</a:t>
            </a:r>
            <a:r>
              <a:rPr lang="zh-CN" altLang="en-US" b="1" dirty="0">
                <a:latin typeface="宋体" pitchFamily="2" charset="-122"/>
              </a:rPr>
              <a:t>：</a:t>
            </a:r>
            <a:endParaRPr lang="zh-CN" altLang="en-US" b="1" dirty="0">
              <a:latin typeface="宋体" pitchFamily="2" charset="-122"/>
            </a:endParaRPr>
          </a:p>
          <a:p>
            <a:pPr marL="533400" indent="-533400">
              <a:buNone/>
            </a:pPr>
            <a:r>
              <a:rPr lang="zh-CN" altLang="en-US" b="1" dirty="0">
                <a:latin typeface="宋体" pitchFamily="2" charset="-122"/>
              </a:rPr>
              <a:t>        </a:t>
            </a:r>
            <a:r>
              <a:rPr lang="en-US" altLang="zh-CN" b="1">
                <a:latin typeface="宋体" pitchFamily="2" charset="-122"/>
              </a:rPr>
              <a:t>V</a:t>
            </a:r>
            <a:r>
              <a:rPr lang="en-US" altLang="zh-CN" b="1" baseline="-25000">
                <a:latin typeface="宋体" pitchFamily="2" charset="-122"/>
              </a:rPr>
              <a:t>i</a:t>
            </a:r>
            <a:r>
              <a:rPr lang="en-US" altLang="zh-CN" b="1" err="1">
                <a:latin typeface="宋体" pitchFamily="2" charset="-122"/>
              </a:rPr>
              <a:t>← V</a:t>
            </a:r>
            <a:r>
              <a:rPr lang="en-US" altLang="zh-CN" b="1" baseline="-25000" err="1">
                <a:latin typeface="宋体" pitchFamily="2" charset="-122"/>
              </a:rPr>
              <a:t>j</a:t>
            </a:r>
            <a:r>
              <a:rPr lang="en-US" altLang="zh-CN" b="1">
                <a:latin typeface="宋体" pitchFamily="2" charset="-122"/>
              </a:rPr>
              <a:t> OP B</a:t>
            </a:r>
            <a:endParaRPr lang="en-US" altLang="zh-CN" b="1">
              <a:latin typeface="宋体" pitchFamily="2" charset="-122"/>
            </a:endParaRPr>
          </a:p>
        </p:txBody>
      </p:sp>
      <p:sp>
        <p:nvSpPr>
          <p:cNvPr id="126976" name="矩形 126975"/>
          <p:cNvSpPr/>
          <p:nvPr/>
        </p:nvSpPr>
        <p:spPr>
          <a:xfrm>
            <a:off x="0" y="188913"/>
            <a:ext cx="5207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60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  CRAY-1</a:t>
            </a:r>
            <a:r>
              <a:rPr lang="zh-CN" altLang="en-US" sz="360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机有关问题</a:t>
            </a:r>
            <a:endParaRPr lang="zh-CN" altLang="en-US" sz="3600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charRg st="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8">
                                            <p:txEl>
                                              <p:charRg st="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charRg st="2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8">
                                            <p:txEl>
                                              <p:charRg st="29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charRg st="49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8">
                                            <p:txEl>
                                              <p:charRg st="49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charRg st="6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8">
                                            <p:txEl>
                                              <p:charRg st="65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charRg st="87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8">
                                            <p:txEl>
                                              <p:charRg st="87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charRg st="103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6978">
                                            <p:txEl>
                                              <p:charRg st="103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0419" name="文本占位符 60418"/>
          <p:cNvSpPr>
            <a:spLocks noGrp="1"/>
          </p:cNvSpPr>
          <p:nvPr>
            <p:ph type="body" idx="1"/>
          </p:nvPr>
        </p:nvSpPr>
        <p:spPr>
          <a:xfrm>
            <a:off x="250825" y="404813"/>
            <a:ext cx="5029200" cy="3455987"/>
          </a:xfrm>
        </p:spPr>
        <p:txBody>
          <a:bodyPr/>
          <a:p>
            <a:pPr algn="just" defTabSz="914400">
              <a:buNone/>
              <a:tabLst>
                <a:tab pos="857250" algn="l"/>
              </a:tabLst>
            </a:pPr>
            <a:r>
              <a:rPr lang="en-US" altLang="zh-CN" b="1">
                <a:solidFill>
                  <a:srgbClr val="FFFF00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FF00"/>
                </a:solidFill>
              </a:rPr>
              <a:t>）多</a:t>
            </a:r>
            <a:r>
              <a:rPr lang="zh-CN" altLang="en-US" b="1" dirty="0">
                <a:solidFill>
                  <a:srgbClr val="FFFF00"/>
                </a:solidFill>
                <a:latin typeface="宋体" pitchFamily="2" charset="-122"/>
              </a:rPr>
              <a:t>向量寄存器组结构</a:t>
            </a:r>
            <a:endParaRPr lang="zh-CN" altLang="en-US" b="1" dirty="0">
              <a:solidFill>
                <a:srgbClr val="FFFF00"/>
              </a:solidFill>
              <a:latin typeface="宋体" pitchFamily="2" charset="-122"/>
            </a:endParaRPr>
          </a:p>
          <a:p>
            <a:pPr algn="just" defTabSz="914400">
              <a:buNone/>
              <a:tabLst>
                <a:tab pos="857250" algn="l"/>
              </a:tabLst>
            </a:pPr>
            <a:r>
              <a:rPr lang="zh-CN" altLang="en-US" b="1" dirty="0">
                <a:latin typeface="宋体" pitchFamily="2" charset="-122"/>
              </a:rPr>
              <a:t>   共有</a:t>
            </a:r>
            <a:r>
              <a:rPr lang="en-US" altLang="zh-CN" b="1" dirty="0">
                <a:latin typeface="宋体" pitchFamily="2" charset="-122"/>
              </a:rPr>
              <a:t>8</a:t>
            </a:r>
            <a:r>
              <a:rPr lang="zh-CN" altLang="en-US" b="1" dirty="0">
                <a:latin typeface="宋体" pitchFamily="2" charset="-122"/>
              </a:rPr>
              <a:t>个向量寄存器组（</a:t>
            </a:r>
            <a:r>
              <a:rPr lang="en-US" altLang="zh-CN" b="1" dirty="0">
                <a:latin typeface="宋体" pitchFamily="2" charset="-122"/>
              </a:rPr>
              <a:t>V0</a:t>
            </a:r>
            <a:r>
              <a:rPr lang="zh-CN" altLang="en-US" b="1" dirty="0">
                <a:latin typeface="宋体" pitchFamily="2" charset="-122"/>
              </a:rPr>
              <a:t>～</a:t>
            </a:r>
            <a:r>
              <a:rPr lang="en-US" altLang="zh-CN" b="1" dirty="0">
                <a:latin typeface="宋体" pitchFamily="2" charset="-122"/>
              </a:rPr>
              <a:t>V7</a:t>
            </a:r>
            <a:r>
              <a:rPr lang="zh-CN" altLang="en-US" b="1" dirty="0">
                <a:latin typeface="宋体" pitchFamily="2" charset="-122"/>
              </a:rPr>
              <a:t>），每个组可存放</a:t>
            </a:r>
            <a:r>
              <a:rPr lang="en-US" altLang="zh-CN" b="1" dirty="0">
                <a:latin typeface="宋体" pitchFamily="2" charset="-122"/>
              </a:rPr>
              <a:t>64</a:t>
            </a:r>
            <a:r>
              <a:rPr lang="zh-CN" altLang="en-US" b="1" dirty="0">
                <a:latin typeface="宋体" pitchFamily="2" charset="-122"/>
              </a:rPr>
              <a:t>个长度为</a:t>
            </a:r>
            <a:r>
              <a:rPr lang="en-US" altLang="zh-CN" b="1" dirty="0">
                <a:latin typeface="宋体" pitchFamily="2" charset="-122"/>
              </a:rPr>
              <a:t>64</a:t>
            </a:r>
            <a:r>
              <a:rPr lang="zh-CN" altLang="en-US" b="1" dirty="0">
                <a:latin typeface="宋体" pitchFamily="2" charset="-122"/>
              </a:rPr>
              <a:t>位的二进制数的向量数据。</a:t>
            </a:r>
            <a:endParaRPr lang="zh-CN" altLang="en-US" b="1" dirty="0">
              <a:latin typeface="宋体" pitchFamily="2" charset="-122"/>
            </a:endParaRPr>
          </a:p>
          <a:p>
            <a:pPr algn="just" defTabSz="914400">
              <a:buNone/>
              <a:tabLst>
                <a:tab pos="857250" algn="l"/>
              </a:tabLst>
            </a:pPr>
            <a:r>
              <a:rPr lang="zh-CN" altLang="en-US" b="1" dirty="0">
                <a:latin typeface="宋体" pitchFamily="2" charset="-122"/>
              </a:rPr>
              <a:t> </a:t>
            </a:r>
            <a:endParaRPr lang="zh-CN" altLang="en-US" b="1" dirty="0">
              <a:latin typeface="宋体" pitchFamily="2" charset="-122"/>
            </a:endParaRPr>
          </a:p>
        </p:txBody>
      </p:sp>
      <p:graphicFrame>
        <p:nvGraphicFramePr>
          <p:cNvPr id="60582" name="对象 60581"/>
          <p:cNvGraphicFramePr/>
          <p:nvPr/>
        </p:nvGraphicFramePr>
        <p:xfrm>
          <a:off x="5580063" y="404813"/>
          <a:ext cx="34290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1162050" imgH="1019175" progId="Visio.Drawing.5">
                  <p:embed/>
                </p:oleObj>
              </mc:Choice>
              <mc:Fallback>
                <p:oleObj name="" r:id="rId1" imgW="1162050" imgH="1019175" progId="Visio.Drawing.5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80063" y="404813"/>
                        <a:ext cx="3429000" cy="2971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6" name="矩形 60415"/>
          <p:cNvSpPr/>
          <p:nvPr/>
        </p:nvSpPr>
        <p:spPr>
          <a:xfrm>
            <a:off x="179388" y="4149725"/>
            <a:ext cx="8280400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）多功能部件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  每个部件都以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>
                <a:latin typeface="Times New Roman" panose="02020603050405020304" pitchFamily="18" charset="0"/>
              </a:rPr>
              <a:t>1τ=10ns=10</a:t>
            </a:r>
            <a:r>
              <a:rPr lang="en-US" altLang="zh-CN" baseline="30000">
                <a:latin typeface="Times New Roman" panose="02020603050405020304" pitchFamily="18" charset="0"/>
              </a:rPr>
              <a:t>-8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为单位的流水线结构。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12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charRg st="12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6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charRg st="60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  <p:bldP spid="60416" grpId="0"/>
      <p:bldP spid="6041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443" name="文本占位符 61442"/>
          <p:cNvSpPr>
            <a:spLocks noGrp="1"/>
          </p:cNvSpPr>
          <p:nvPr>
            <p:ph type="body" idx="1"/>
          </p:nvPr>
        </p:nvSpPr>
        <p:spPr>
          <a:xfrm>
            <a:off x="0" y="304800"/>
            <a:ext cx="9107170" cy="5942965"/>
          </a:xfrm>
        </p:spPr>
        <p:txBody>
          <a:bodyPr/>
          <a:p>
            <a:pPr algn="just">
              <a:lnSpc>
                <a:spcPct val="80000"/>
              </a:lnSpc>
              <a:buNone/>
            </a:pPr>
            <a:endParaRPr lang="en-US" altLang="zh-CN" sz="2800" b="1" dirty="0">
              <a:latin typeface="宋体" pitchFamily="2" charset="-122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sz="2800" b="1" dirty="0">
                <a:latin typeface="宋体" pitchFamily="2" charset="-122"/>
              </a:rPr>
              <a:t>①</a:t>
            </a:r>
            <a:r>
              <a:rPr lang="zh-CN" altLang="en-US" sz="2800" b="1" dirty="0">
                <a:latin typeface="宋体" pitchFamily="2" charset="-122"/>
              </a:rPr>
              <a:t>逻辑运算：</a:t>
            </a:r>
            <a:endParaRPr lang="zh-CN" altLang="en-US" sz="2800" b="1" dirty="0">
              <a:latin typeface="宋体" pitchFamily="2" charset="-122"/>
            </a:endParaRPr>
          </a:p>
          <a:p>
            <a:pPr algn="just">
              <a:lnSpc>
                <a:spcPct val="100000"/>
              </a:lnSpc>
              <a:buNone/>
            </a:pPr>
            <a:r>
              <a:rPr lang="zh-CN" altLang="en-US" sz="2800" b="1" dirty="0">
                <a:latin typeface="宋体" pitchFamily="2" charset="-122"/>
              </a:rPr>
              <a:t> </a:t>
            </a:r>
            <a:r>
              <a:rPr lang="en-US" altLang="zh-CN" sz="2800" b="1" dirty="0">
                <a:latin typeface="宋体" pitchFamily="2" charset="-122"/>
              </a:rPr>
              <a:t>②</a:t>
            </a:r>
            <a:r>
              <a:rPr lang="zh-CN" altLang="en-US" sz="2800" b="1" dirty="0">
                <a:latin typeface="宋体" pitchFamily="2" charset="-122"/>
              </a:rPr>
              <a:t>定点加：</a:t>
            </a:r>
            <a:endParaRPr lang="zh-CN" altLang="en-US" sz="2800" b="1">
              <a:latin typeface="宋体" pitchFamily="2" charset="-122"/>
            </a:endParaRPr>
          </a:p>
          <a:p>
            <a:pPr algn="just">
              <a:lnSpc>
                <a:spcPct val="100000"/>
              </a:lnSpc>
              <a:buNone/>
            </a:pPr>
            <a:r>
              <a:rPr lang="zh-CN" altLang="en-US" sz="2800" b="1" dirty="0">
                <a:latin typeface="宋体" pitchFamily="2" charset="-122"/>
              </a:rPr>
              <a:t> </a:t>
            </a:r>
            <a:r>
              <a:rPr lang="en-US" altLang="zh-CN" sz="2800" b="1" dirty="0">
                <a:latin typeface="宋体" pitchFamily="2" charset="-122"/>
              </a:rPr>
              <a:t>③</a:t>
            </a:r>
            <a:r>
              <a:rPr lang="zh-CN" altLang="en-US" sz="2800" b="1" dirty="0">
                <a:latin typeface="宋体" pitchFamily="2" charset="-122"/>
              </a:rPr>
              <a:t>移位：</a:t>
            </a:r>
            <a:endParaRPr lang="zh-CN" altLang="en-US" sz="2800" b="1" dirty="0">
              <a:latin typeface="宋体" pitchFamily="2" charset="-122"/>
            </a:endParaRPr>
          </a:p>
          <a:p>
            <a:pPr algn="just">
              <a:lnSpc>
                <a:spcPct val="100000"/>
              </a:lnSpc>
              <a:buNone/>
            </a:pPr>
            <a:r>
              <a:rPr lang="zh-CN" altLang="en-US" sz="2800" b="1" dirty="0">
                <a:latin typeface="宋体" pitchFamily="2" charset="-122"/>
              </a:rPr>
              <a:t> </a:t>
            </a:r>
            <a:r>
              <a:rPr lang="en-US" altLang="zh-CN" sz="2800" b="1" dirty="0">
                <a:latin typeface="宋体" pitchFamily="2" charset="-122"/>
              </a:rPr>
              <a:t>④</a:t>
            </a:r>
            <a:r>
              <a:rPr lang="zh-CN" altLang="en-US" sz="2800" b="1" dirty="0">
                <a:latin typeface="宋体" pitchFamily="2" charset="-122"/>
              </a:rPr>
              <a:t>浮点加：</a:t>
            </a:r>
            <a:endParaRPr lang="zh-CN" altLang="en-US" sz="2800" b="1">
              <a:latin typeface="宋体" pitchFamily="2" charset="-122"/>
            </a:endParaRPr>
          </a:p>
          <a:p>
            <a:pPr algn="just">
              <a:lnSpc>
                <a:spcPct val="100000"/>
              </a:lnSpc>
              <a:buNone/>
            </a:pPr>
            <a:r>
              <a:rPr lang="zh-CN" altLang="en-US" sz="2800" b="1" dirty="0">
                <a:latin typeface="宋体" pitchFamily="2" charset="-122"/>
              </a:rPr>
              <a:t> </a:t>
            </a:r>
            <a:r>
              <a:rPr lang="en-US" altLang="zh-CN" sz="2800" b="1" dirty="0">
                <a:latin typeface="宋体" pitchFamily="2" charset="-122"/>
              </a:rPr>
              <a:t>⑤</a:t>
            </a:r>
            <a:r>
              <a:rPr lang="zh-CN" altLang="en-US" sz="2800" b="1" dirty="0">
                <a:latin typeface="宋体" pitchFamily="2" charset="-122"/>
              </a:rPr>
              <a:t>访存</a:t>
            </a:r>
            <a:r>
              <a:rPr lang="zh-CN" altLang="en-US" b="1" dirty="0">
                <a:latin typeface="宋体" pitchFamily="2" charset="-122"/>
              </a:rPr>
              <a:t>储器</a:t>
            </a:r>
            <a:r>
              <a:rPr lang="zh-CN" altLang="en-US" sz="2800" b="1" dirty="0">
                <a:latin typeface="宋体" pitchFamily="2" charset="-122"/>
              </a:rPr>
              <a:t>：</a:t>
            </a:r>
            <a:endParaRPr lang="zh-CN" altLang="en-US" sz="2800" b="1" dirty="0">
              <a:latin typeface="宋体" pitchFamily="2" charset="-122"/>
            </a:endParaRPr>
          </a:p>
          <a:p>
            <a:pPr algn="just">
              <a:lnSpc>
                <a:spcPct val="100000"/>
              </a:lnSpc>
              <a:buNone/>
            </a:pPr>
            <a:r>
              <a:rPr lang="zh-CN" altLang="en-US" sz="2800" b="1" dirty="0">
                <a:latin typeface="宋体" pitchFamily="2" charset="-122"/>
              </a:rPr>
              <a:t> </a:t>
            </a:r>
            <a:r>
              <a:rPr lang="en-US" altLang="zh-CN" sz="2800" b="1" dirty="0">
                <a:latin typeface="宋体" pitchFamily="2" charset="-122"/>
              </a:rPr>
              <a:t>⑥</a:t>
            </a:r>
            <a:r>
              <a:rPr lang="zh-CN" altLang="en-US" sz="2800" b="1" dirty="0">
                <a:latin typeface="宋体" pitchFamily="2" charset="-122"/>
              </a:rPr>
              <a:t>浮点乘：</a:t>
            </a:r>
            <a:endParaRPr lang="zh-CN" altLang="en-US" sz="2800" b="1" dirty="0">
              <a:latin typeface="宋体" pitchFamily="2" charset="-122"/>
            </a:endParaRPr>
          </a:p>
          <a:p>
            <a:pPr algn="just">
              <a:lnSpc>
                <a:spcPct val="100000"/>
              </a:lnSpc>
              <a:buNone/>
            </a:pPr>
            <a:endParaRPr lang="zh-CN" altLang="en-US" sz="2800" b="1">
              <a:latin typeface="宋体" pitchFamily="2" charset="-122"/>
            </a:endParaRPr>
          </a:p>
          <a:p>
            <a:pPr algn="just">
              <a:lnSpc>
                <a:spcPct val="100000"/>
              </a:lnSpc>
              <a:buNone/>
            </a:pPr>
            <a:r>
              <a:rPr lang="zh-CN" altLang="en-US" sz="2800" b="1" dirty="0">
                <a:latin typeface="宋体" pitchFamily="2" charset="-122"/>
              </a:rPr>
              <a:t> </a:t>
            </a:r>
            <a:r>
              <a:rPr lang="en-US" altLang="zh-CN" sz="2800" b="1" dirty="0">
                <a:latin typeface="宋体" pitchFamily="2" charset="-122"/>
              </a:rPr>
              <a:t>⑦</a:t>
            </a:r>
            <a:r>
              <a:rPr lang="zh-CN" altLang="en-US" sz="2800" b="1" dirty="0">
                <a:latin typeface="宋体" pitchFamily="2" charset="-122"/>
              </a:rPr>
              <a:t>除法 ：</a:t>
            </a:r>
            <a:r>
              <a:rPr lang="zh-CN" altLang="en-US" b="1" dirty="0">
                <a:latin typeface="宋体" pitchFamily="2" charset="-122"/>
              </a:rPr>
              <a:t>    </a:t>
            </a:r>
            <a:endParaRPr lang="zh-CN" altLang="en-US" b="1" dirty="0">
              <a:latin typeface="宋体" pitchFamily="2" charset="-122"/>
            </a:endParaRPr>
          </a:p>
          <a:p>
            <a:pPr algn="just">
              <a:lnSpc>
                <a:spcPct val="80000"/>
              </a:lnSpc>
              <a:buNone/>
            </a:pPr>
            <a:r>
              <a:rPr lang="zh-CN" altLang="en-US" b="1" dirty="0">
                <a:latin typeface="宋体" pitchFamily="2" charset="-122"/>
              </a:rPr>
              <a:t>   </a:t>
            </a:r>
            <a:endParaRPr lang="zh-CN" altLang="en-US" b="1" dirty="0">
              <a:latin typeface="宋体" pitchFamily="2" charset="-122"/>
            </a:endParaRPr>
          </a:p>
          <a:p>
            <a:pPr algn="just">
              <a:lnSpc>
                <a:spcPct val="80000"/>
              </a:lnSpc>
              <a:buNone/>
            </a:pPr>
            <a:r>
              <a:rPr lang="zh-CN" altLang="en-US" sz="2800" b="1" dirty="0">
                <a:latin typeface="宋体" pitchFamily="2" charset="-122"/>
              </a:rPr>
              <a:t>此外，在功能部件和向量寄存器组之间相互传送也用</a:t>
            </a:r>
            <a:r>
              <a:rPr lang="en-US" altLang="zh-CN" sz="2800" b="1">
                <a:latin typeface="宋体" pitchFamily="2" charset="-122"/>
              </a:rPr>
              <a:t>1τ</a:t>
            </a:r>
            <a:r>
              <a:rPr lang="zh-CN" altLang="en-US" sz="2800" b="1">
                <a:latin typeface="宋体" pitchFamily="2" charset="-122"/>
              </a:rPr>
              <a:t>。</a:t>
            </a:r>
            <a:endParaRPr lang="zh-CN" altLang="en-US" sz="2800" b="1">
              <a:latin typeface="宋体" pitchFamily="2" charset="-122"/>
            </a:endParaRPr>
          </a:p>
        </p:txBody>
      </p:sp>
      <p:graphicFrame>
        <p:nvGraphicFramePr>
          <p:cNvPr id="61525" name="对象 61524"/>
          <p:cNvGraphicFramePr/>
          <p:nvPr/>
        </p:nvGraphicFramePr>
        <p:xfrm>
          <a:off x="2195513" y="692468"/>
          <a:ext cx="4479925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2110105" imgH="1816735" progId="Visio.Drawing.6">
                  <p:embed/>
                </p:oleObj>
              </mc:Choice>
              <mc:Fallback>
                <p:oleObj name="" r:id="rId1" imgW="2110105" imgH="1816735" progId="Visio.Drawing.6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5513" y="692468"/>
                        <a:ext cx="4479925" cy="4495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7107" name="文本占位符 47106"/>
          <p:cNvSpPr>
            <a:spLocks noGrp="1"/>
          </p:cNvSpPr>
          <p:nvPr>
            <p:ph type="body" idx="1"/>
          </p:nvPr>
        </p:nvSpPr>
        <p:spPr>
          <a:xfrm>
            <a:off x="179388" y="3141663"/>
            <a:ext cx="8362950" cy="1223962"/>
          </a:xfrm>
        </p:spPr>
        <p:txBody>
          <a:bodyPr/>
          <a:p>
            <a:pPr algn="just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最大吞吐率为：</a:t>
            </a:r>
            <a:endParaRPr lang="zh-CN" altLang="en-US" sz="2800" b="1" dirty="0">
              <a:solidFill>
                <a:srgbClr val="00FF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90000"/>
              </a:lnSpc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90000"/>
              </a:lnSpc>
              <a:buNone/>
            </a:pP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7793" name="对象 47792"/>
          <p:cNvGraphicFramePr/>
          <p:nvPr/>
        </p:nvGraphicFramePr>
        <p:xfrm>
          <a:off x="755650" y="1412875"/>
          <a:ext cx="28956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168400" imgH="419100" progId="Equation.3">
                  <p:embed/>
                </p:oleObj>
              </mc:Choice>
              <mc:Fallback>
                <p:oleObj name="" r:id="rId1" imgW="1168400" imgH="4191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1412875"/>
                        <a:ext cx="2895600" cy="10382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94" name="对象 47793"/>
          <p:cNvGraphicFramePr/>
          <p:nvPr/>
        </p:nvGraphicFramePr>
        <p:xfrm>
          <a:off x="3276600" y="3141663"/>
          <a:ext cx="476885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917700" imgH="419100" progId="Equation.3">
                  <p:embed/>
                </p:oleObj>
              </mc:Choice>
              <mc:Fallback>
                <p:oleObj name="" r:id="rId3" imgW="1917700" imgH="4191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3141663"/>
                        <a:ext cx="4768850" cy="10429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4" name="矩形 47103"/>
          <p:cNvSpPr/>
          <p:nvPr/>
        </p:nvSpPr>
        <p:spPr>
          <a:xfrm>
            <a:off x="0" y="260350"/>
            <a:ext cx="882015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dirty="0">
                <a:solidFill>
                  <a:srgbClr val="FFFF00"/>
                </a:solidFill>
                <a:latin typeface="Times New Roman" panose="02020603050405020304" pitchFamily="18" charset="0"/>
              </a:rPr>
              <a:t>性能计算：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2800" dirty="0">
                <a:solidFill>
                  <a:srgbClr val="00FF00"/>
                </a:solidFill>
                <a:latin typeface="Times New Roman" panose="02020603050405020304" pitchFamily="18" charset="0"/>
              </a:rPr>
              <a:t>吞吐率（</a:t>
            </a:r>
            <a:r>
              <a:rPr lang="en-US" altLang="zh-CN" sz="2800" dirty="0">
                <a:solidFill>
                  <a:srgbClr val="00FF00"/>
                </a:solidFill>
                <a:latin typeface="Times New Roman" panose="02020603050405020304" pitchFamily="18" charset="0"/>
              </a:rPr>
              <a:t>TP</a:t>
            </a:r>
            <a:r>
              <a:rPr lang="zh-CN" altLang="en-US" sz="2800" dirty="0">
                <a:solidFill>
                  <a:srgbClr val="00FF00"/>
                </a:solidFill>
                <a:latin typeface="Times New Roman" panose="02020603050405020304" pitchFamily="18" charset="0"/>
              </a:rPr>
              <a:t>）：单位时间输出的结果数。</a:t>
            </a:r>
            <a:endParaRPr lang="zh-CN" altLang="en-US" sz="2800" dirty="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矩形 47105"/>
          <p:cNvSpPr/>
          <p:nvPr/>
        </p:nvSpPr>
        <p:spPr>
          <a:xfrm>
            <a:off x="539750" y="4941888"/>
            <a:ext cx="70294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TP=(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输出结果数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)/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（完成算式总用时）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795" name="矩形 47794"/>
          <p:cNvSpPr/>
          <p:nvPr/>
        </p:nvSpPr>
        <p:spPr>
          <a:xfrm>
            <a:off x="1331913" y="5805488"/>
            <a:ext cx="3665537" cy="530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b="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=8/12=2/3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1/Δt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106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uild="allAtOnce"/>
      <p:bldP spid="4710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8002" name="文本占位符 128001"/>
          <p:cNvSpPr>
            <a:spLocks noGrp="1"/>
          </p:cNvSpPr>
          <p:nvPr>
            <p:ph type="body" idx="1"/>
          </p:nvPr>
        </p:nvSpPr>
        <p:spPr>
          <a:xfrm>
            <a:off x="0" y="304800"/>
            <a:ext cx="9144000" cy="2403475"/>
          </a:xfrm>
        </p:spPr>
        <p:txBody>
          <a:bodyPr/>
          <a:p>
            <a:pPr>
              <a:buNone/>
            </a:pPr>
            <a:r>
              <a:rPr lang="en-US" altLang="zh-CN" b="1">
                <a:solidFill>
                  <a:srgbClr val="FFFF00"/>
                </a:solidFill>
                <a:latin typeface="宋体" pitchFamily="2" charset="-122"/>
              </a:rPr>
              <a:t>4</a:t>
            </a:r>
            <a:r>
              <a:rPr lang="zh-CN" altLang="en-US" b="1">
                <a:solidFill>
                  <a:srgbClr val="FFFF00"/>
                </a:solidFill>
              </a:rPr>
              <a:t>）</a:t>
            </a:r>
            <a:r>
              <a:rPr lang="zh-CN" altLang="en-US" b="1" dirty="0">
                <a:solidFill>
                  <a:srgbClr val="FFFF00"/>
                </a:solidFill>
                <a:latin typeface="宋体" pitchFamily="2" charset="-122"/>
              </a:rPr>
              <a:t>独立总线结构</a:t>
            </a:r>
            <a:endParaRPr lang="zh-CN" altLang="en-US" b="1" dirty="0">
              <a:solidFill>
                <a:srgbClr val="FFFF00"/>
              </a:solidFill>
              <a:latin typeface="宋体" pitchFamily="2" charset="-122"/>
            </a:endParaRPr>
          </a:p>
          <a:p>
            <a:pPr>
              <a:buNone/>
            </a:pPr>
            <a:r>
              <a:rPr lang="zh-CN" altLang="en-US" b="1" dirty="0">
                <a:latin typeface="宋体" pitchFamily="2" charset="-122"/>
              </a:rPr>
              <a:t>  每个向量寄存器组</a:t>
            </a:r>
            <a:r>
              <a:rPr lang="zh-CN" altLang="en-US" b="1" dirty="0">
                <a:solidFill>
                  <a:srgbClr val="92D050"/>
                </a:solidFill>
                <a:latin typeface="宋体" pitchFamily="2" charset="-122"/>
              </a:rPr>
              <a:t>到</a:t>
            </a:r>
            <a:r>
              <a:rPr lang="zh-CN" altLang="en-US" b="1" dirty="0">
                <a:latin typeface="宋体" pitchFamily="2" charset="-122"/>
              </a:rPr>
              <a:t>每个功能部件之间都有</a:t>
            </a:r>
            <a:r>
              <a:rPr lang="zh-CN" altLang="en-US" b="1" dirty="0">
                <a:solidFill>
                  <a:srgbClr val="FFFF00"/>
                </a:solidFill>
                <a:latin typeface="宋体" pitchFamily="2" charset="-122"/>
              </a:rPr>
              <a:t>单独总线连接</a:t>
            </a:r>
            <a:r>
              <a:rPr lang="zh-CN" altLang="en-US" b="1" dirty="0">
                <a:latin typeface="宋体" pitchFamily="2" charset="-122"/>
              </a:rPr>
              <a:t>，在不冲突条件下，可实现功能部件之间并行运行。</a:t>
            </a:r>
            <a:r>
              <a:rPr lang="zh-CN" altLang="en-US" b="1">
                <a:latin typeface="宋体" pitchFamily="2" charset="-122"/>
              </a:rPr>
              <a:t> </a:t>
            </a:r>
            <a:endParaRPr lang="zh-CN" altLang="en-US" b="1">
              <a:latin typeface="宋体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1683" name="文本占位符 71682"/>
          <p:cNvSpPr>
            <a:spLocks noGrp="1"/>
          </p:cNvSpPr>
          <p:nvPr>
            <p:ph type="body" idx="1"/>
          </p:nvPr>
        </p:nvSpPr>
        <p:spPr>
          <a:xfrm>
            <a:off x="395288" y="2060575"/>
            <a:ext cx="8610600" cy="3195638"/>
          </a:xfrm>
        </p:spPr>
        <p:txBody>
          <a:bodyPr/>
          <a:p>
            <a:pPr algn="just">
              <a:buNone/>
            </a:pPr>
            <a:r>
              <a:rPr lang="en-US" altLang="zh-CN" b="1" dirty="0">
                <a:solidFill>
                  <a:srgbClr val="FFFF00"/>
                </a:solidFill>
              </a:rPr>
              <a:t>1</a:t>
            </a:r>
            <a:r>
              <a:rPr lang="zh-CN" altLang="en-US" b="1" dirty="0">
                <a:solidFill>
                  <a:srgbClr val="FFFF00"/>
                </a:solidFill>
              </a:rPr>
              <a:t>）</a:t>
            </a:r>
            <a:r>
              <a:rPr lang="zh-CN" altLang="en-US" b="1" dirty="0">
                <a:solidFill>
                  <a:srgbClr val="FFFF00"/>
                </a:solidFill>
                <a:latin typeface="宋体" pitchFamily="2" charset="-122"/>
              </a:rPr>
              <a:t>写出</a:t>
            </a:r>
            <a:r>
              <a:rPr lang="en-US" altLang="zh-CN" b="1" dirty="0">
                <a:solidFill>
                  <a:srgbClr val="FFFF00"/>
                </a:solidFill>
                <a:latin typeface="宋体" pitchFamily="2" charset="-122"/>
              </a:rPr>
              <a:t>64</a:t>
            </a:r>
            <a:r>
              <a:rPr lang="zh-CN" altLang="en-US" b="1" dirty="0">
                <a:solidFill>
                  <a:srgbClr val="FFFF00"/>
                </a:solidFill>
                <a:latin typeface="宋体" pitchFamily="2" charset="-122"/>
              </a:rPr>
              <a:t>组算式</a:t>
            </a:r>
            <a:endParaRPr lang="zh-CN" altLang="en-US" b="1" dirty="0">
              <a:solidFill>
                <a:srgbClr val="FFFF00"/>
              </a:solidFill>
              <a:latin typeface="宋体" pitchFamily="2" charset="-122"/>
            </a:endParaRPr>
          </a:p>
          <a:p>
            <a:pPr algn="just">
              <a:buNone/>
            </a:pPr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b="1">
                <a:latin typeface="宋体" pitchFamily="2" charset="-122"/>
                <a:ea typeface="幼圆" panose="02010509060101010101" pitchFamily="49" charset="-122"/>
              </a:rPr>
              <a:t>①</a:t>
            </a:r>
            <a:r>
              <a:rPr lang="en-US" altLang="zh-CN" b="1">
                <a:latin typeface="宋体" pitchFamily="2" charset="-122"/>
              </a:rPr>
              <a:t>V2.0←V1.0 + V0.0  </a:t>
            </a:r>
            <a:endParaRPr lang="en-US" altLang="zh-CN" b="1">
              <a:latin typeface="宋体" pitchFamily="2" charset="-122"/>
            </a:endParaRPr>
          </a:p>
          <a:p>
            <a:pPr algn="just">
              <a:buNone/>
            </a:pPr>
            <a:r>
              <a:rPr lang="en-US" altLang="zh-CN" b="1">
                <a:latin typeface="宋体" pitchFamily="2" charset="-122"/>
              </a:rPr>
              <a:t>  ② V2.1←V1.1 + V0.1</a:t>
            </a:r>
            <a:endParaRPr lang="en-US" altLang="zh-CN" b="1">
              <a:latin typeface="宋体" pitchFamily="2" charset="-122"/>
            </a:endParaRPr>
          </a:p>
          <a:p>
            <a:pPr algn="just">
              <a:buNone/>
            </a:pPr>
            <a:r>
              <a:rPr lang="en-US" altLang="zh-CN" b="1">
                <a:latin typeface="宋体" pitchFamily="2" charset="-122"/>
              </a:rPr>
              <a:t>         </a:t>
            </a:r>
            <a:r>
              <a:rPr lang="en-US" altLang="zh-CN" b="1">
                <a:latin typeface="Times New Roman" panose="02020603050405020304" pitchFamily="18" charset="0"/>
              </a:rPr>
              <a:t>…</a:t>
            </a:r>
            <a:r>
              <a:rPr lang="en-US" altLang="zh-CN" b="1">
                <a:latin typeface="宋体" pitchFamily="2" charset="-122"/>
              </a:rPr>
              <a:t>           </a:t>
            </a:r>
            <a:endParaRPr lang="en-US" altLang="zh-CN" b="1">
              <a:latin typeface="宋体" pitchFamily="2" charset="-122"/>
            </a:endParaRPr>
          </a:p>
          <a:p>
            <a:pPr algn="just">
              <a:buNone/>
            </a:pPr>
            <a:r>
              <a:rPr lang="en-US" altLang="zh-CN" b="1">
                <a:latin typeface="宋体" pitchFamily="2" charset="-122"/>
              </a:rPr>
              <a:t>  64 V2.63← V1.63 + V0.63 </a:t>
            </a:r>
            <a:endParaRPr lang="en-US" altLang="zh-CN" b="1">
              <a:latin typeface="宋体" pitchFamily="2" charset="-122"/>
            </a:endParaRPr>
          </a:p>
        </p:txBody>
      </p:sp>
      <p:sp>
        <p:nvSpPr>
          <p:cNvPr id="71973" name="椭圆 71972"/>
          <p:cNvSpPr/>
          <p:nvPr/>
        </p:nvSpPr>
        <p:spPr>
          <a:xfrm>
            <a:off x="827088" y="4365625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1681" name="矩形 71680"/>
          <p:cNvSpPr/>
          <p:nvPr/>
        </p:nvSpPr>
        <p:spPr>
          <a:xfrm>
            <a:off x="-52387" y="-26987"/>
            <a:ext cx="63055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 </a:t>
            </a:r>
            <a:r>
              <a:rPr lang="zh-CN" altLang="en-US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向量指令的执行过程及性能计算</a:t>
            </a:r>
            <a:endParaRPr lang="zh-CN" altLang="en-US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1682" name="矩形 71681"/>
          <p:cNvSpPr/>
          <p:nvPr/>
        </p:nvSpPr>
        <p:spPr>
          <a:xfrm>
            <a:off x="0" y="765175"/>
            <a:ext cx="91440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已知向量指令：</a:t>
            </a:r>
            <a:r>
              <a:rPr lang="en-US" altLang="zh-CN" dirty="0">
                <a:latin typeface="Times New Roman" panose="02020603050405020304" pitchFamily="18" charset="0"/>
              </a:rPr>
              <a:t>V2← V1 + V0 </a:t>
            </a:r>
            <a:r>
              <a:rPr lang="zh-CN" altLang="en-US" dirty="0">
                <a:latin typeface="Times New Roman" panose="02020603050405020304" pitchFamily="18" charset="0"/>
              </a:rPr>
              <a:t>（浮点加）</a:t>
            </a:r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 向量长度为</a:t>
            </a:r>
            <a:r>
              <a:rPr lang="en-US" altLang="zh-CN" dirty="0">
                <a:latin typeface="Times New Roman" panose="02020603050405020304" pitchFamily="18" charset="0"/>
              </a:rPr>
              <a:t>64</a:t>
            </a:r>
            <a:r>
              <a:rPr lang="zh-CN" altLang="en-US" dirty="0">
                <a:latin typeface="Times New Roman" panose="02020603050405020304" pitchFamily="18" charset="0"/>
              </a:rPr>
              <a:t>，实际上是</a:t>
            </a:r>
            <a:r>
              <a:rPr lang="en-US" altLang="zh-CN" dirty="0">
                <a:latin typeface="Times New Roman" panose="02020603050405020304" pitchFamily="18" charset="0"/>
              </a:rPr>
              <a:t>64</a:t>
            </a:r>
            <a:r>
              <a:rPr lang="zh-CN" altLang="en-US" dirty="0">
                <a:latin typeface="Times New Roman" panose="02020603050405020304" pitchFamily="18" charset="0"/>
              </a:rPr>
              <a:t>组向量数据求和。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charRg st="1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charRg st="1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charRg st="32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683">
                                            <p:txEl>
                                              <p:charRg st="32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charRg st="53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683">
                                            <p:txEl>
                                              <p:charRg st="53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charRg st="75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683">
                                            <p:txEl>
                                              <p:charRg st="75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  <p:bldP spid="7168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9026" name="文本占位符 129025"/>
          <p:cNvSpPr>
            <a:spLocks noGrp="1"/>
          </p:cNvSpPr>
          <p:nvPr>
            <p:ph type="body" idx="1"/>
          </p:nvPr>
        </p:nvSpPr>
        <p:spPr>
          <a:xfrm>
            <a:off x="533400" y="304800"/>
            <a:ext cx="8610600" cy="4276725"/>
          </a:xfrm>
        </p:spPr>
        <p:txBody>
          <a:bodyPr/>
          <a:p>
            <a:pPr algn="just">
              <a:buNone/>
            </a:pPr>
            <a:r>
              <a:rPr lang="en-US" altLang="zh-CN" b="1">
                <a:solidFill>
                  <a:srgbClr val="FFFF00"/>
                </a:solidFill>
                <a:latin typeface="宋体" pitchFamily="2" charset="-122"/>
              </a:rPr>
              <a:t>2</a:t>
            </a:r>
            <a:r>
              <a:rPr lang="zh-CN" altLang="en-US" b="1">
                <a:solidFill>
                  <a:srgbClr val="FFFF00"/>
                </a:solidFill>
              </a:rPr>
              <a:t>）</a:t>
            </a:r>
            <a:r>
              <a:rPr lang="zh-CN" altLang="en-US" b="1" dirty="0">
                <a:solidFill>
                  <a:srgbClr val="FFFF00"/>
                </a:solidFill>
                <a:latin typeface="宋体" pitchFamily="2" charset="-122"/>
              </a:rPr>
              <a:t>画出向量指令结构图（如图所示）</a:t>
            </a:r>
            <a:endParaRPr lang="zh-CN" altLang="en-US" b="1" dirty="0">
              <a:solidFill>
                <a:srgbClr val="FFFF00"/>
              </a:solidFill>
              <a:latin typeface="宋体" pitchFamily="2" charset="-122"/>
            </a:endParaRPr>
          </a:p>
          <a:p>
            <a:pPr algn="just">
              <a:buNone/>
            </a:pPr>
            <a:endParaRPr lang="zh-CN" altLang="en-US" b="1" dirty="0"/>
          </a:p>
          <a:p>
            <a:pPr algn="just">
              <a:buNone/>
            </a:pPr>
            <a:endParaRPr lang="zh-CN" altLang="en-US" b="1" dirty="0"/>
          </a:p>
          <a:p>
            <a:pPr algn="just">
              <a:buNone/>
            </a:pPr>
            <a:endParaRPr lang="zh-CN" altLang="en-US" b="1" dirty="0"/>
          </a:p>
          <a:p>
            <a:pPr algn="just">
              <a:buNone/>
            </a:pPr>
            <a:endParaRPr lang="zh-CN" altLang="en-US" b="1" dirty="0"/>
          </a:p>
          <a:p>
            <a:pPr algn="just">
              <a:buNone/>
            </a:pPr>
            <a:endParaRPr lang="zh-CN" altLang="en-US" b="1" dirty="0"/>
          </a:p>
          <a:p>
            <a:pPr algn="just">
              <a:buNone/>
            </a:pPr>
            <a:endParaRPr lang="zh-CN" altLang="en-US" b="1" dirty="0"/>
          </a:p>
          <a:p>
            <a:pPr algn="just">
              <a:buNone/>
            </a:pPr>
            <a:endParaRPr lang="zh-CN" altLang="en-US" b="1" dirty="0"/>
          </a:p>
          <a:p>
            <a:pPr algn="just">
              <a:buNone/>
            </a:pPr>
            <a:endParaRPr lang="zh-CN" altLang="en-US" b="1">
              <a:latin typeface="宋体" pitchFamily="2" charset="-122"/>
            </a:endParaRPr>
          </a:p>
        </p:txBody>
      </p:sp>
      <p:graphicFrame>
        <p:nvGraphicFramePr>
          <p:cNvPr id="129028" name="对象 129027"/>
          <p:cNvGraphicFramePr/>
          <p:nvPr/>
        </p:nvGraphicFramePr>
        <p:xfrm>
          <a:off x="2051050" y="1557338"/>
          <a:ext cx="4038600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1457325" imgH="581025" progId="Visio.Drawing.5">
                  <p:embed/>
                </p:oleObj>
              </mc:Choice>
              <mc:Fallback>
                <p:oleObj name="" r:id="rId1" imgW="1457325" imgH="581025" progId="Visio.Drawing.5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1050" y="1557338"/>
                        <a:ext cx="4038600" cy="15636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4" name="矩形 129023"/>
          <p:cNvSpPr/>
          <p:nvPr/>
        </p:nvSpPr>
        <p:spPr>
          <a:xfrm>
            <a:off x="395288" y="4581208"/>
            <a:ext cx="8243887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）画出各算式执行过程示意图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送数</a:t>
            </a:r>
            <a:r>
              <a:rPr lang="en-US" altLang="zh-CN" dirty="0">
                <a:latin typeface="Times New Roman" panose="02020603050405020304" pitchFamily="18" charset="0"/>
              </a:rPr>
              <a:t>1τ</a:t>
            </a:r>
            <a:r>
              <a:rPr lang="zh-CN" altLang="en-US" dirty="0">
                <a:latin typeface="Times New Roman" panose="02020603050405020304" pitchFamily="18" charset="0"/>
              </a:rPr>
              <a:t>，加法</a:t>
            </a:r>
            <a:r>
              <a:rPr lang="en-US" altLang="zh-CN" dirty="0">
                <a:latin typeface="Times New Roman" panose="02020603050405020304" pitchFamily="18" charset="0"/>
              </a:rPr>
              <a:t>6τ</a:t>
            </a:r>
            <a:r>
              <a:rPr lang="zh-CN" altLang="en-US" dirty="0">
                <a:latin typeface="Times New Roman" panose="02020603050405020304" pitchFamily="18" charset="0"/>
              </a:rPr>
              <a:t>，输出结果</a:t>
            </a:r>
            <a:r>
              <a:rPr lang="en-US" altLang="zh-CN" dirty="0">
                <a:latin typeface="Times New Roman" panose="02020603050405020304" pitchFamily="18" charset="0"/>
              </a:rPr>
              <a:t>1τ</a:t>
            </a:r>
            <a:r>
              <a:rPr lang="zh-CN" altLang="en-US" dirty="0">
                <a:latin typeface="Times New Roman" panose="02020603050405020304" pitchFamily="18" charset="0"/>
              </a:rPr>
              <a:t>，共</a:t>
            </a:r>
            <a:r>
              <a:rPr lang="en-US" altLang="zh-CN" dirty="0">
                <a:latin typeface="Times New Roman" panose="02020603050405020304" pitchFamily="18" charset="0"/>
              </a:rPr>
              <a:t>8τ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4" grpId="0"/>
      <p:bldP spid="129024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2708" name="对象 72707"/>
          <p:cNvGraphicFramePr/>
          <p:nvPr/>
        </p:nvGraphicFramePr>
        <p:xfrm>
          <a:off x="-457200" y="0"/>
          <a:ext cx="11258550" cy="630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5631180" imgH="2319655" progId="Word.Document.8">
                  <p:embed/>
                </p:oleObj>
              </mc:Choice>
              <mc:Fallback>
                <p:oleObj name="" r:id="rId1" imgW="5631180" imgH="2319655" progId="Word.Document.8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457200" y="0"/>
                        <a:ext cx="11258550" cy="63087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0050" name="文本占位符 130049"/>
          <p:cNvSpPr>
            <a:spLocks noGrp="1"/>
          </p:cNvSpPr>
          <p:nvPr>
            <p:ph type="body" idx="1"/>
          </p:nvPr>
        </p:nvSpPr>
        <p:spPr>
          <a:xfrm>
            <a:off x="99695" y="255270"/>
            <a:ext cx="8839200" cy="2881313"/>
          </a:xfrm>
        </p:spPr>
        <p:txBody>
          <a:bodyPr/>
          <a:p>
            <a:pPr marL="952500" lvl="1" indent="-290195" algn="just">
              <a:lnSpc>
                <a:spcPct val="75000"/>
              </a:lnSpc>
              <a:buNone/>
            </a:pPr>
            <a:r>
              <a:rPr lang="en-US" altLang="zh-CN" sz="3200" b="1" dirty="0">
                <a:solidFill>
                  <a:srgbClr val="FFFF00"/>
                </a:solidFill>
              </a:rPr>
              <a:t>4</a:t>
            </a:r>
            <a:r>
              <a:rPr lang="zh-CN" altLang="en-US" sz="3200" b="1" dirty="0">
                <a:solidFill>
                  <a:srgbClr val="FFFF00"/>
                </a:solidFill>
              </a:rPr>
              <a:t>）</a:t>
            </a:r>
            <a:r>
              <a:rPr lang="zh-CN" altLang="en-US" sz="3200" b="1" dirty="0">
                <a:solidFill>
                  <a:srgbClr val="FFFF00"/>
                </a:solidFill>
                <a:latin typeface="宋体" pitchFamily="2" charset="-122"/>
              </a:rPr>
              <a:t>完成运算时间</a:t>
            </a:r>
            <a:endParaRPr lang="zh-CN" altLang="en-US" sz="3200" b="1" dirty="0">
              <a:solidFill>
                <a:srgbClr val="FFFF00"/>
              </a:solidFill>
              <a:latin typeface="宋体" pitchFamily="2" charset="-122"/>
            </a:endParaRPr>
          </a:p>
          <a:p>
            <a:pPr marL="1428750" lvl="2" indent="-185420" algn="just">
              <a:lnSpc>
                <a:spcPct val="75000"/>
              </a:lnSpc>
              <a:spcBef>
                <a:spcPts val="1200"/>
              </a:spcBef>
              <a:buNone/>
            </a:pPr>
            <a:r>
              <a:rPr lang="zh-CN" altLang="en-US" sz="3200" b="1" dirty="0">
                <a:latin typeface="宋体" pitchFamily="2" charset="-122"/>
              </a:rPr>
              <a:t>第一个结果时间 </a:t>
            </a:r>
            <a:r>
              <a:rPr lang="en-US" altLang="zh-CN" sz="3200" b="1" dirty="0">
                <a:latin typeface="宋体" pitchFamily="2" charset="-122"/>
              </a:rPr>
              <a:t>+</a:t>
            </a:r>
            <a:r>
              <a:rPr lang="zh-CN" altLang="en-US" sz="3200" b="1" dirty="0">
                <a:latin typeface="宋体" pitchFamily="2" charset="-122"/>
              </a:rPr>
              <a:t>（长度</a:t>
            </a:r>
            <a:r>
              <a:rPr lang="en-US" altLang="zh-CN" sz="3200" b="1" dirty="0">
                <a:latin typeface="宋体" pitchFamily="2" charset="-122"/>
              </a:rPr>
              <a:t>-1</a:t>
            </a:r>
            <a:r>
              <a:rPr lang="zh-CN" altLang="en-US" sz="3200" b="1" dirty="0">
                <a:latin typeface="宋体" pitchFamily="2" charset="-122"/>
              </a:rPr>
              <a:t>）</a:t>
            </a:r>
            <a:r>
              <a:rPr lang="en-US" altLang="zh-CN" sz="3200" b="1">
                <a:latin typeface="宋体" pitchFamily="2" charset="-122"/>
              </a:rPr>
              <a:t>τ</a:t>
            </a:r>
            <a:endParaRPr lang="en-US" altLang="zh-CN" sz="3200" b="1">
              <a:latin typeface="宋体" pitchFamily="2" charset="-122"/>
            </a:endParaRPr>
          </a:p>
          <a:p>
            <a:pPr marL="1428750" lvl="2" indent="-185420" algn="just">
              <a:lnSpc>
                <a:spcPct val="75000"/>
              </a:lnSpc>
              <a:spcBef>
                <a:spcPts val="1200"/>
              </a:spcBef>
              <a:buNone/>
            </a:pPr>
            <a:r>
              <a:rPr lang="en-US" altLang="zh-CN" sz="3200" b="1">
                <a:latin typeface="宋体" pitchFamily="2" charset="-122"/>
              </a:rPr>
              <a:t>=(1+6+1) τ+(64-1) τ</a:t>
            </a:r>
            <a:endParaRPr lang="en-US" altLang="zh-CN" sz="3200" b="1">
              <a:latin typeface="宋体" pitchFamily="2" charset="-122"/>
            </a:endParaRPr>
          </a:p>
          <a:p>
            <a:pPr marL="1428750" lvl="2" indent="-185420" algn="just">
              <a:lnSpc>
                <a:spcPct val="75000"/>
              </a:lnSpc>
              <a:spcBef>
                <a:spcPts val="1200"/>
              </a:spcBef>
              <a:buNone/>
            </a:pPr>
            <a:r>
              <a:rPr lang="en-US" altLang="zh-CN" sz="3200" b="1">
                <a:latin typeface="宋体" pitchFamily="2" charset="-122"/>
              </a:rPr>
              <a:t>=71τ</a:t>
            </a:r>
            <a:endParaRPr lang="en-US" altLang="zh-CN" sz="3200" b="1">
              <a:latin typeface="宋体" pitchFamily="2" charset="-122"/>
            </a:endParaRPr>
          </a:p>
          <a:p>
            <a:pPr marL="1428750" lvl="2" indent="-185420" algn="just">
              <a:lnSpc>
                <a:spcPct val="90000"/>
              </a:lnSpc>
              <a:buNone/>
            </a:pPr>
            <a:endParaRPr lang="en-US" altLang="zh-CN" sz="3200" b="1"/>
          </a:p>
          <a:p>
            <a:pPr marL="1847850" lvl="3" algn="just">
              <a:lnSpc>
                <a:spcPct val="90000"/>
              </a:lnSpc>
              <a:buNone/>
            </a:pPr>
            <a:endParaRPr lang="en-US" altLang="zh-CN" b="1"/>
          </a:p>
          <a:p>
            <a:pPr marL="1428750" lvl="2" indent="-185420" algn="just">
              <a:lnSpc>
                <a:spcPct val="90000"/>
              </a:lnSpc>
              <a:buNone/>
            </a:pPr>
            <a:r>
              <a:rPr lang="en-US" altLang="zh-CN" sz="2800" b="1"/>
              <a:t>    </a:t>
            </a:r>
            <a:endParaRPr lang="en-US" altLang="zh-CN" sz="2800" b="1"/>
          </a:p>
        </p:txBody>
      </p:sp>
      <p:sp>
        <p:nvSpPr>
          <p:cNvPr id="130048" name="矩形 130047"/>
          <p:cNvSpPr/>
          <p:nvPr/>
        </p:nvSpPr>
        <p:spPr>
          <a:xfrm>
            <a:off x="503238" y="3266440"/>
            <a:ext cx="8137525" cy="2528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1" algn="l" eaLnBrk="0" hangingPunct="0"/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）向量数据处理速度计算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lvl="1" algn="l" eaLnBrk="0" hangingPunct="0"/>
            <a:r>
              <a:rPr lang="zh-CN" altLang="en-US" sz="3200" b="1" dirty="0">
                <a:latin typeface="Times New Roman" panose="02020603050405020304" pitchFamily="18" charset="0"/>
              </a:rPr>
              <a:t> （向量指令条数</a:t>
            </a:r>
            <a:r>
              <a:rPr lang="en-US" altLang="zh-CN" sz="3200" b="1" dirty="0">
                <a:latin typeface="Times New Roman" panose="02020603050405020304" pitchFamily="18" charset="0"/>
              </a:rPr>
              <a:t>*</a:t>
            </a:r>
            <a:r>
              <a:rPr lang="zh-CN" altLang="en-US" sz="3200" b="1" dirty="0">
                <a:latin typeface="Times New Roman" panose="02020603050405020304" pitchFamily="18" charset="0"/>
              </a:rPr>
              <a:t>长度）</a:t>
            </a:r>
            <a:r>
              <a:rPr lang="en-US" altLang="zh-CN" sz="3200" b="1" dirty="0">
                <a:latin typeface="Times New Roman" panose="02020603050405020304" pitchFamily="18" charset="0"/>
              </a:rPr>
              <a:t>/</a:t>
            </a:r>
            <a:r>
              <a:rPr lang="zh-CN" altLang="en-US" sz="3200" b="1" dirty="0">
                <a:latin typeface="Times New Roman" panose="02020603050405020304" pitchFamily="18" charset="0"/>
              </a:rPr>
              <a:t>（完成运算用时）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lvl="1" algn="l" eaLnBrk="0" hangingPunct="0"/>
            <a:r>
              <a:rPr lang="zh-CN" altLang="en-US" sz="3200" b="1" dirty="0">
                <a:latin typeface="Times New Roman" panose="02020603050405020304" pitchFamily="18" charset="0"/>
              </a:rPr>
              <a:t>  </a:t>
            </a:r>
            <a:r>
              <a:rPr lang="en-US" altLang="zh-CN" sz="3200" b="1" dirty="0">
                <a:latin typeface="Times New Roman" panose="02020603050405020304" pitchFamily="18" charset="0"/>
              </a:rPr>
              <a:t>=</a:t>
            </a:r>
            <a:r>
              <a:rPr lang="zh-CN" altLang="en-US" sz="3200" b="1" dirty="0">
                <a:latin typeface="Times New Roman" panose="02020603050405020304" pitchFamily="18" charset="0"/>
              </a:rPr>
              <a:t>（</a:t>
            </a:r>
            <a:r>
              <a:rPr lang="en-US" altLang="zh-CN" sz="3200" b="1" dirty="0">
                <a:latin typeface="Times New Roman" panose="02020603050405020304" pitchFamily="18" charset="0"/>
              </a:rPr>
              <a:t>1*64</a:t>
            </a:r>
            <a:r>
              <a:rPr lang="zh-CN" altLang="en-US" sz="3200" b="1" dirty="0">
                <a:latin typeface="Times New Roman" panose="02020603050405020304" pitchFamily="18" charset="0"/>
              </a:rPr>
              <a:t>）</a:t>
            </a:r>
            <a:r>
              <a:rPr lang="en-US" altLang="zh-CN" sz="3200" b="1" dirty="0">
                <a:latin typeface="Times New Roman" panose="02020603050405020304" pitchFamily="18" charset="0"/>
              </a:rPr>
              <a:t>/</a:t>
            </a:r>
            <a:r>
              <a:rPr lang="zh-CN" altLang="en-US" sz="3200" b="1" dirty="0">
                <a:latin typeface="Times New Roman" panose="02020603050405020304" pitchFamily="18" charset="0"/>
              </a:rPr>
              <a:t>（</a:t>
            </a:r>
            <a:r>
              <a:rPr lang="en-US" altLang="zh-CN" sz="3200" b="1">
                <a:latin typeface="Times New Roman" panose="02020603050405020304" pitchFamily="18" charset="0"/>
              </a:rPr>
              <a:t>71*10</a:t>
            </a:r>
            <a:r>
              <a:rPr lang="en-US" altLang="zh-CN" sz="3200" b="1" baseline="30000">
                <a:latin typeface="Times New Roman" panose="02020603050405020304" pitchFamily="18" charset="0"/>
              </a:rPr>
              <a:t>-8</a:t>
            </a:r>
            <a:r>
              <a:rPr lang="en-US" altLang="zh-CN" sz="3200" b="1" dirty="0">
                <a:latin typeface="Times New Roman" panose="02020603050405020304" pitchFamily="18" charset="0"/>
              </a:rPr>
              <a:t>S</a:t>
            </a:r>
            <a:r>
              <a:rPr lang="zh-CN" altLang="en-US" sz="3200" b="1" dirty="0">
                <a:latin typeface="Times New Roman" panose="02020603050405020304" pitchFamily="18" charset="0"/>
              </a:rPr>
              <a:t>）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lvl="1" algn="l" eaLnBrk="0" hangingPunct="0"/>
            <a:r>
              <a:rPr lang="zh-CN" altLang="en-US" sz="3200" b="1" dirty="0">
                <a:latin typeface="Times New Roman" panose="02020603050405020304" pitchFamily="18" charset="0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</a:rPr>
              <a:t>=90MFOLPS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0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0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build="p"/>
      <p:bldP spid="130050" grpId="1" build="p"/>
      <p:bldP spid="130048" grpId="0"/>
      <p:bldP spid="130048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3731" name="文本占位符 73730"/>
          <p:cNvSpPr>
            <a:spLocks noGrp="1"/>
          </p:cNvSpPr>
          <p:nvPr>
            <p:ph type="body" idx="1"/>
          </p:nvPr>
        </p:nvSpPr>
        <p:spPr>
          <a:xfrm>
            <a:off x="0" y="188913"/>
            <a:ext cx="5867400" cy="6453187"/>
          </a:xfrm>
        </p:spPr>
        <p:txBody>
          <a:bodyPr/>
          <a:p>
            <a:pPr algn="just">
              <a:buNone/>
            </a:pPr>
            <a:endParaRPr lang="en-US" altLang="zh-CN" sz="2800" b="1" dirty="0">
              <a:latin typeface="宋体" pitchFamily="2" charset="-122"/>
            </a:endParaRPr>
          </a:p>
          <a:p>
            <a:pPr algn="just">
              <a:buNone/>
            </a:pPr>
            <a:endParaRPr lang="en-US" altLang="zh-CN" sz="2800" b="1" dirty="0">
              <a:latin typeface="宋体" pitchFamily="2" charset="-122"/>
            </a:endParaRPr>
          </a:p>
          <a:p>
            <a:pPr algn="just">
              <a:buNone/>
            </a:pPr>
            <a:endParaRPr lang="en-US" altLang="zh-CN" sz="2800" b="1" dirty="0">
              <a:latin typeface="宋体" pitchFamily="2" charset="-122"/>
            </a:endParaRPr>
          </a:p>
          <a:p>
            <a:pPr algn="just">
              <a:buNone/>
            </a:pPr>
            <a:endParaRPr lang="en-US" altLang="zh-CN" sz="2800" b="1" dirty="0">
              <a:latin typeface="宋体" pitchFamily="2" charset="-122"/>
            </a:endParaRPr>
          </a:p>
          <a:p>
            <a:pPr algn="just">
              <a:buNone/>
            </a:pPr>
            <a:r>
              <a:rPr lang="zh-CN" altLang="en-US" sz="2800" b="1" dirty="0">
                <a:latin typeface="宋体" pitchFamily="2" charset="-122"/>
              </a:rPr>
              <a:t>如</a:t>
            </a:r>
            <a:r>
              <a:rPr lang="en-US" altLang="zh-CN" sz="2800" b="1">
                <a:latin typeface="宋体" pitchFamily="2" charset="-122"/>
              </a:rPr>
              <a:t>:</a:t>
            </a:r>
            <a:endParaRPr lang="en-US" altLang="zh-CN" sz="2800" b="1">
              <a:latin typeface="宋体" pitchFamily="2" charset="-122"/>
            </a:endParaRPr>
          </a:p>
          <a:p>
            <a:pPr lvl="2" algn="just">
              <a:buNone/>
            </a:pPr>
            <a:r>
              <a:rPr lang="en-US" altLang="zh-CN" sz="2800" b="1" dirty="0">
                <a:latin typeface="宋体" pitchFamily="2" charset="-122"/>
              </a:rPr>
              <a:t>V0←</a:t>
            </a:r>
            <a:r>
              <a:rPr lang="zh-CN" altLang="en-US" sz="2800" b="1" dirty="0">
                <a:latin typeface="宋体" pitchFamily="2" charset="-122"/>
              </a:rPr>
              <a:t>存储器    </a:t>
            </a:r>
            <a:r>
              <a:rPr lang="zh-CN" altLang="en-US" sz="2800" b="1" dirty="0"/>
              <a:t>可并行执行，                           </a:t>
            </a:r>
            <a:endParaRPr lang="zh-CN" altLang="en-US" sz="2800" b="1" dirty="0">
              <a:latin typeface="宋体" pitchFamily="2" charset="-122"/>
            </a:endParaRPr>
          </a:p>
          <a:p>
            <a:pPr lvl="2" algn="just">
              <a:buNone/>
            </a:pPr>
            <a:r>
              <a:rPr lang="en-US" altLang="zh-CN" sz="2800" b="1">
                <a:latin typeface="宋体" pitchFamily="2" charset="-122"/>
              </a:rPr>
              <a:t>V3← V2×V1  </a:t>
            </a:r>
            <a:r>
              <a:rPr lang="zh-CN" altLang="en-US" sz="2800" b="1" dirty="0"/>
              <a:t>向量长度为</a:t>
            </a:r>
            <a:r>
              <a:rPr lang="en-US" altLang="zh-CN" sz="2800" b="1"/>
              <a:t>64</a:t>
            </a:r>
            <a:endParaRPr lang="en-US" altLang="zh-CN" sz="2800" b="1">
              <a:latin typeface="宋体" pitchFamily="2" charset="-122"/>
            </a:endParaRPr>
          </a:p>
          <a:p>
            <a:pPr lvl="2" algn="just">
              <a:buNone/>
            </a:pPr>
            <a:r>
              <a:rPr lang="en-US" altLang="zh-CN" sz="2800" b="1">
                <a:latin typeface="宋体" pitchFamily="2" charset="-122"/>
              </a:rPr>
              <a:t>V6← V5÷V4</a:t>
            </a:r>
            <a:endParaRPr lang="en-US" altLang="zh-CN" sz="2800" b="1">
              <a:latin typeface="宋体" pitchFamily="2" charset="-122"/>
            </a:endParaRPr>
          </a:p>
          <a:p>
            <a:pPr algn="just">
              <a:buNone/>
            </a:pPr>
            <a:r>
              <a:rPr lang="en-US" altLang="zh-CN" sz="2800" b="1">
                <a:latin typeface="宋体" pitchFamily="2" charset="-122"/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latin typeface="宋体" pitchFamily="2" charset="-122"/>
              </a:rPr>
              <a:t>由于除法用时最长，以它为准</a:t>
            </a:r>
            <a:r>
              <a:rPr lang="zh-CN" altLang="en-US" sz="2800" b="1" dirty="0">
                <a:latin typeface="宋体" pitchFamily="2" charset="-122"/>
              </a:rPr>
              <a:t>。</a:t>
            </a:r>
            <a:endParaRPr lang="zh-CN" altLang="en-US" sz="2800" b="1" dirty="0">
              <a:latin typeface="宋体" pitchFamily="2" charset="-122"/>
            </a:endParaRPr>
          </a:p>
          <a:p>
            <a:pPr lvl="1" algn="just">
              <a:buNone/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en-US" altLang="zh-CN" b="1">
                <a:solidFill>
                  <a:srgbClr val="00B050"/>
                </a:solidFill>
                <a:latin typeface="宋体" pitchFamily="2" charset="-122"/>
              </a:rPr>
              <a:t>1+14+1</a:t>
            </a:r>
            <a:r>
              <a:rPr lang="en-US" altLang="zh-CN" b="1">
                <a:latin typeface="宋体" pitchFamily="2" charset="-122"/>
              </a:rPr>
              <a:t>+(64-1)=79(τ)</a:t>
            </a:r>
            <a:endParaRPr lang="en-US" altLang="zh-CN" b="1">
              <a:latin typeface="宋体" pitchFamily="2" charset="-122"/>
            </a:endParaRPr>
          </a:p>
          <a:p>
            <a:pPr lvl="1" algn="just">
              <a:buNone/>
            </a:pPr>
            <a:r>
              <a:rPr lang="en-US" altLang="zh-CN" b="1">
                <a:latin typeface="宋体" pitchFamily="2" charset="-122"/>
              </a:rPr>
              <a:t>3*64/(79*10</a:t>
            </a:r>
            <a:r>
              <a:rPr lang="en-US" altLang="zh-CN" b="1" baseline="30000">
                <a:latin typeface="宋体" pitchFamily="2" charset="-122"/>
              </a:rPr>
              <a:t>-8</a:t>
            </a:r>
            <a:r>
              <a:rPr lang="en-US" altLang="zh-CN" b="1">
                <a:latin typeface="宋体" pitchFamily="2" charset="-122"/>
              </a:rPr>
              <a:t>S)≈244MFLOPS</a:t>
            </a:r>
            <a:endParaRPr lang="en-US" altLang="zh-CN" b="1">
              <a:latin typeface="宋体" pitchFamily="2" charset="-122"/>
            </a:endParaRPr>
          </a:p>
          <a:p>
            <a:pPr lvl="2" algn="just"/>
            <a:endParaRPr lang="en-US" altLang="zh-CN" sz="2800" b="1"/>
          </a:p>
        </p:txBody>
      </p:sp>
      <p:sp>
        <p:nvSpPr>
          <p:cNvPr id="73737" name="右大括号 73736"/>
          <p:cNvSpPr/>
          <p:nvPr/>
        </p:nvSpPr>
        <p:spPr>
          <a:xfrm>
            <a:off x="3132138" y="2781300"/>
            <a:ext cx="228600" cy="1219200"/>
          </a:xfrm>
          <a:prstGeom prst="rightBrace">
            <a:avLst>
              <a:gd name="adj1" fmla="val 44444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73738" name="对象 73737"/>
          <p:cNvGraphicFramePr/>
          <p:nvPr/>
        </p:nvGraphicFramePr>
        <p:xfrm>
          <a:off x="5795963" y="1143000"/>
          <a:ext cx="3348037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1628775" imgH="2009775" progId="Visio.Drawing.5">
                  <p:embed/>
                </p:oleObj>
              </mc:Choice>
              <mc:Fallback>
                <p:oleObj name="" r:id="rId1" imgW="1628775" imgH="2009775" progId="Visio.Drawing.5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95963" y="1143000"/>
                        <a:ext cx="3348037" cy="4572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28" name="矩形 73727"/>
          <p:cNvSpPr/>
          <p:nvPr/>
        </p:nvSpPr>
        <p:spPr>
          <a:xfrm>
            <a:off x="0" y="333375"/>
            <a:ext cx="5435600" cy="1860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4  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多条向量指令的执行过程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2800" dirty="0">
                <a:latin typeface="Times New Roman" panose="02020603050405020304" pitchFamily="18" charset="0"/>
              </a:rPr>
              <a:t>  　若有多条向量指令，且可并行执行时，完成运算用时，</a:t>
            </a:r>
            <a:r>
              <a:rPr lang="zh-CN" altLang="en-US" sz="2800" dirty="0">
                <a:solidFill>
                  <a:srgbClr val="FFFF00"/>
                </a:solidFill>
                <a:latin typeface="Times New Roman" panose="02020603050405020304" pitchFamily="18" charset="0"/>
              </a:rPr>
              <a:t>可选用时最多的那条向量指令。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charRg st="4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charRg st="4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charRg st="7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731">
                                            <p:txEl>
                                              <p:charRg st="7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charRg st="51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3731">
                                            <p:txEl>
                                              <p:charRg st="51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charRg st="70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3731">
                                            <p:txEl>
                                              <p:charRg st="70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charRg st="8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3731">
                                            <p:txEl>
                                              <p:charRg st="80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charRg st="96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3731">
                                            <p:txEl>
                                              <p:charRg st="96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charRg st="117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731">
                                            <p:txEl>
                                              <p:charRg st="117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4755" name="文本占位符 74754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2205038"/>
          </a:xfrm>
        </p:spPr>
        <p:txBody>
          <a:bodyPr/>
          <a:p>
            <a:pPr>
              <a:buNone/>
            </a:pPr>
            <a:r>
              <a:rPr lang="zh-CN" altLang="en-US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四  向量的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链接特性</a:t>
            </a:r>
            <a:endParaRPr lang="zh-CN" altLang="en-US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FFFF00"/>
                </a:solidFill>
                <a:latin typeface="宋体" pitchFamily="2" charset="-122"/>
              </a:rPr>
              <a:t>1  </a:t>
            </a:r>
            <a:r>
              <a:rPr lang="zh-CN" altLang="en-US" b="1" dirty="0">
                <a:solidFill>
                  <a:srgbClr val="FFFF00"/>
                </a:solidFill>
                <a:latin typeface="宋体" pitchFamily="2" charset="-122"/>
              </a:rPr>
              <a:t>链接：</a:t>
            </a:r>
            <a:r>
              <a:rPr lang="zh-CN" altLang="en-US" b="1" dirty="0">
                <a:latin typeface="宋体" pitchFamily="2" charset="-122"/>
              </a:rPr>
              <a:t>将</a:t>
            </a:r>
            <a:r>
              <a:rPr lang="zh-CN" altLang="en-US" b="1" dirty="0">
                <a:solidFill>
                  <a:srgbClr val="00FF00"/>
                </a:solidFill>
                <a:latin typeface="宋体" pitchFamily="2" charset="-122"/>
              </a:rPr>
              <a:t>多条相关</a:t>
            </a:r>
            <a:r>
              <a:rPr lang="zh-CN" altLang="en-US" b="1" dirty="0">
                <a:latin typeface="宋体" pitchFamily="2" charset="-122"/>
              </a:rPr>
              <a:t>的向量指令链接起来组成更大规模的流水线，从而进一步提高向量数据处理速度，这种链接称为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宋体" pitchFamily="2" charset="-122"/>
              </a:rPr>
              <a:t>向量链接</a:t>
            </a:r>
            <a:r>
              <a:rPr lang="zh-CN" altLang="en-US" b="1" dirty="0">
                <a:latin typeface="宋体" pitchFamily="2" charset="-122"/>
              </a:rPr>
              <a:t>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74752" name="矩形 74751"/>
          <p:cNvSpPr/>
          <p:nvPr/>
        </p:nvSpPr>
        <p:spPr>
          <a:xfrm>
            <a:off x="0" y="2349500"/>
            <a:ext cx="9144000" cy="45085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Tx/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</a:lstStyle>
          <a:p>
            <a:pPr lvl="0">
              <a:buNone/>
            </a:pPr>
            <a:r>
              <a:rPr lang="en-US" altLang="zh-CN" b="1" dirty="0">
                <a:solidFill>
                  <a:srgbClr val="FFFF00"/>
                </a:solidFill>
                <a:latin typeface="宋体" pitchFamily="2" charset="-122"/>
              </a:rPr>
              <a:t>2  </a:t>
            </a:r>
            <a:r>
              <a:rPr lang="zh-CN" altLang="en-US" b="1" dirty="0">
                <a:solidFill>
                  <a:srgbClr val="FFFF00"/>
                </a:solidFill>
                <a:latin typeface="宋体" pitchFamily="2" charset="-122"/>
              </a:rPr>
              <a:t>向量指令之间的几种情况</a:t>
            </a:r>
            <a:endParaRPr lang="zh-CN" altLang="en-US" b="1" dirty="0">
              <a:solidFill>
                <a:srgbClr val="FFFF00"/>
              </a:solidFill>
            </a:endParaRPr>
          </a:p>
          <a:p>
            <a:pPr lvl="0">
              <a:buNone/>
            </a:pPr>
            <a:r>
              <a:rPr lang="en-US" altLang="zh-CN" b="1" dirty="0">
                <a:solidFill>
                  <a:srgbClr val="00FF00"/>
                </a:solidFill>
              </a:rPr>
              <a:t>1</a:t>
            </a:r>
            <a:r>
              <a:rPr lang="zh-CN" altLang="en-US" b="1" dirty="0">
                <a:solidFill>
                  <a:srgbClr val="00FF00"/>
                </a:solidFill>
              </a:rPr>
              <a:t>）</a:t>
            </a:r>
            <a:r>
              <a:rPr lang="zh-CN" altLang="en-US" b="1" dirty="0">
                <a:solidFill>
                  <a:srgbClr val="00FF00"/>
                </a:solidFill>
                <a:latin typeface="宋体" pitchFamily="2" charset="-122"/>
              </a:rPr>
              <a:t>既不相关，又无冲突</a:t>
            </a:r>
            <a:endParaRPr lang="zh-CN" altLang="en-US" b="1" dirty="0">
              <a:solidFill>
                <a:srgbClr val="00FF00"/>
              </a:solidFill>
              <a:latin typeface="宋体" pitchFamily="2" charset="-122"/>
            </a:endParaRPr>
          </a:p>
          <a:p>
            <a:pPr lvl="0">
              <a:buNone/>
            </a:pPr>
            <a:r>
              <a:rPr lang="zh-CN" altLang="en-US" b="1" dirty="0">
                <a:latin typeface="宋体" pitchFamily="2" charset="-122"/>
              </a:rPr>
              <a:t>   不能链接，但可并行执行（执行时间以最长向量指令时间为准）</a:t>
            </a:r>
            <a:endParaRPr lang="zh-CN" altLang="en-US" b="1" dirty="0">
              <a:latin typeface="宋体" pitchFamily="2" charset="-122"/>
            </a:endParaRPr>
          </a:p>
          <a:p>
            <a:pPr lvl="0">
              <a:buNone/>
            </a:pPr>
            <a:r>
              <a:rPr lang="en-US" altLang="zh-CN" b="1" dirty="0">
                <a:solidFill>
                  <a:srgbClr val="00FF00"/>
                </a:solidFill>
              </a:rPr>
              <a:t>2</a:t>
            </a:r>
            <a:r>
              <a:rPr lang="zh-CN" altLang="en-US" b="1" dirty="0">
                <a:solidFill>
                  <a:srgbClr val="00FF00"/>
                </a:solidFill>
              </a:rPr>
              <a:t>）</a:t>
            </a:r>
            <a:r>
              <a:rPr lang="zh-CN" altLang="en-US" b="1" dirty="0">
                <a:solidFill>
                  <a:srgbClr val="00FF00"/>
                </a:solidFill>
                <a:latin typeface="宋体" pitchFamily="2" charset="-122"/>
              </a:rPr>
              <a:t>条条指令相关，且无冲突</a:t>
            </a:r>
            <a:endParaRPr lang="zh-CN" altLang="en-US" b="1" dirty="0">
              <a:solidFill>
                <a:srgbClr val="00FF00"/>
              </a:solidFill>
              <a:latin typeface="宋体" pitchFamily="2" charset="-122"/>
            </a:endParaRPr>
          </a:p>
          <a:p>
            <a:pPr lvl="0">
              <a:buNone/>
            </a:pPr>
            <a:r>
              <a:rPr lang="zh-CN" altLang="en-US" b="1" dirty="0">
                <a:latin typeface="宋体" pitchFamily="2" charset="-122"/>
              </a:rPr>
              <a:t>   可顺利链接</a:t>
            </a:r>
            <a:endParaRPr lang="zh-CN" altLang="en-US" b="1" dirty="0">
              <a:solidFill>
                <a:srgbClr val="00FF00"/>
              </a:solidFill>
              <a:latin typeface="宋体" pitchFamily="2" charset="-122"/>
            </a:endParaRPr>
          </a:p>
          <a:p>
            <a:pPr lvl="0">
              <a:buNone/>
            </a:pPr>
            <a:r>
              <a:rPr lang="en-US" altLang="zh-CN" b="1">
                <a:solidFill>
                  <a:srgbClr val="00FF00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00FF00"/>
                </a:solidFill>
              </a:rPr>
              <a:t>）</a:t>
            </a:r>
            <a:r>
              <a:rPr lang="zh-CN" altLang="en-US" b="1" dirty="0">
                <a:solidFill>
                  <a:srgbClr val="00FF00"/>
                </a:solidFill>
                <a:latin typeface="宋体" pitchFamily="2" charset="-122"/>
              </a:rPr>
              <a:t>条条指令相关，但有冲突不能顺利链接</a:t>
            </a:r>
            <a:r>
              <a:rPr lang="zh-CN" altLang="en-US" b="1" dirty="0">
                <a:latin typeface="宋体" pitchFamily="2" charset="-122"/>
              </a:rPr>
              <a:t>，执行时间往往需要推迟。</a:t>
            </a:r>
            <a:endParaRPr lang="zh-CN" altLang="en-US" b="1" dirty="0">
              <a:latin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6803" name="文本占位符 76802"/>
          <p:cNvSpPr>
            <a:spLocks noGrp="1"/>
          </p:cNvSpPr>
          <p:nvPr>
            <p:ph type="body" idx="1"/>
          </p:nvPr>
        </p:nvSpPr>
        <p:spPr>
          <a:xfrm>
            <a:off x="228600" y="1268413"/>
            <a:ext cx="8915400" cy="3429000"/>
          </a:xfrm>
        </p:spPr>
        <p:txBody>
          <a:bodyPr/>
          <a:p>
            <a:pPr marL="0" indent="0" algn="just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FF00"/>
                </a:solidFill>
                <a:latin typeface="宋体" pitchFamily="2" charset="-122"/>
              </a:rPr>
              <a:t>3  </a:t>
            </a:r>
            <a:r>
              <a:rPr lang="zh-CN" altLang="en-US" b="1" dirty="0">
                <a:solidFill>
                  <a:srgbClr val="FFFF00"/>
                </a:solidFill>
                <a:latin typeface="宋体" pitchFamily="2" charset="-122"/>
              </a:rPr>
              <a:t>可顺利链接的情况</a:t>
            </a:r>
            <a:endParaRPr lang="zh-CN" altLang="en-US" b="1" dirty="0">
              <a:solidFill>
                <a:srgbClr val="FFFF00"/>
              </a:solidFill>
              <a:latin typeface="宋体" pitchFamily="2" charset="-122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zh-CN" altLang="en-US" b="1" dirty="0">
                <a:latin typeface="宋体" pitchFamily="2" charset="-122"/>
              </a:rPr>
              <a:t>   有如下向量指令：</a:t>
            </a:r>
            <a:endParaRPr lang="zh-CN" altLang="en-US" b="1" dirty="0">
              <a:latin typeface="宋体" pitchFamily="2" charset="-122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en-US" altLang="zh-CN" b="1">
                <a:latin typeface="宋体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b="1" dirty="0">
                <a:latin typeface="宋体" pitchFamily="2" charset="-122"/>
              </a:rPr>
              <a:t>V0←</a:t>
            </a:r>
            <a:r>
              <a:rPr lang="zh-CN" altLang="en-US" b="1" dirty="0">
                <a:latin typeface="宋体" pitchFamily="2" charset="-122"/>
              </a:rPr>
              <a:t>存储器</a:t>
            </a:r>
            <a:r>
              <a:rPr lang="en-US" altLang="zh-CN" b="1">
                <a:latin typeface="宋体" pitchFamily="2" charset="-122"/>
              </a:rPr>
              <a:t>; </a:t>
            </a:r>
            <a:r>
              <a:rPr lang="en-US" altLang="zh-CN" b="1">
                <a:latin typeface="宋体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b="1">
                <a:latin typeface="宋体" pitchFamily="2" charset="-122"/>
              </a:rPr>
              <a:t>V2←V0+V1; </a:t>
            </a:r>
            <a:r>
              <a:rPr lang="en-US" altLang="zh-CN" b="1">
                <a:latin typeface="宋体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b="1" dirty="0">
                <a:latin typeface="宋体" pitchFamily="2" charset="-122"/>
              </a:rPr>
              <a:t>V3←V2</a:t>
            </a:r>
            <a:r>
              <a:rPr lang="zh-CN" altLang="en-US" b="1" dirty="0">
                <a:latin typeface="宋体" pitchFamily="2" charset="-122"/>
              </a:rPr>
              <a:t>位移</a:t>
            </a:r>
            <a:r>
              <a:rPr lang="en-US" altLang="zh-CN" b="1">
                <a:latin typeface="宋体" pitchFamily="2" charset="-122"/>
              </a:rPr>
              <a:t>; </a:t>
            </a:r>
            <a:endParaRPr lang="en-US" altLang="zh-CN" b="1">
              <a:latin typeface="宋体" pitchFamily="2" charset="-122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　</a:t>
            </a:r>
            <a:r>
              <a:rPr lang="en-US" altLang="zh-CN" b="1" dirty="0">
                <a:latin typeface="宋体" pitchFamily="2" charset="-122"/>
                <a:cs typeface="Times New Roman" panose="02020603050405020304" pitchFamily="18" charset="0"/>
              </a:rPr>
              <a:t>④</a:t>
            </a: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>
                <a:latin typeface="宋体" pitchFamily="2" charset="-122"/>
              </a:rPr>
              <a:t>V5← V3×V4; </a:t>
            </a:r>
            <a:r>
              <a:rPr lang="en-US" altLang="zh-CN" b="1">
                <a:latin typeface="宋体" pitchFamily="2" charset="-122"/>
                <a:cs typeface="Times New Roman" panose="02020603050405020304" pitchFamily="18" charset="0"/>
              </a:rPr>
              <a:t>⑤</a:t>
            </a:r>
            <a:r>
              <a:rPr lang="en-US" altLang="zh-CN" b="1">
                <a:latin typeface="宋体" pitchFamily="2" charset="-122"/>
              </a:rPr>
              <a:t> V7← V5÷V6</a:t>
            </a:r>
            <a:endParaRPr lang="en-US" altLang="zh-CN" b="1">
              <a:latin typeface="宋体" pitchFamily="2" charset="-122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向量长度</a:t>
            </a:r>
            <a:r>
              <a:rPr lang="en-US" altLang="zh-CN" b="1">
                <a:latin typeface="宋体" pitchFamily="2" charset="-122"/>
              </a:rPr>
              <a:t>64</a:t>
            </a:r>
            <a:endParaRPr lang="en-US" altLang="zh-CN" b="1">
              <a:latin typeface="宋体" pitchFamily="2" charset="-122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zh-CN" b="1" dirty="0">
                <a:latin typeface="宋体" pitchFamily="2" charset="-122"/>
              </a:rPr>
              <a:t>  </a:t>
            </a:r>
            <a:r>
              <a:rPr lang="zh-CN" altLang="en-US" b="1" dirty="0">
                <a:latin typeface="宋体" pitchFamily="2" charset="-122"/>
              </a:rPr>
              <a:t>相关：上一条向量指令的结果作下一条指令的一个源操作数。</a:t>
            </a:r>
            <a:endParaRPr lang="zh-CN" altLang="en-US" b="1" dirty="0"/>
          </a:p>
        </p:txBody>
      </p:sp>
      <p:sp>
        <p:nvSpPr>
          <p:cNvPr id="76800" name="矩形 76799"/>
          <p:cNvSpPr/>
          <p:nvPr/>
        </p:nvSpPr>
        <p:spPr>
          <a:xfrm>
            <a:off x="250825" y="333375"/>
            <a:ext cx="50101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dirty="0">
                <a:solidFill>
                  <a:srgbClr val="00FF00"/>
                </a:solidFill>
                <a:latin typeface="Times New Roman" panose="02020603050405020304" pitchFamily="18" charset="0"/>
              </a:rPr>
              <a:t>2)</a:t>
            </a:r>
            <a:r>
              <a:rPr lang="zh-CN" altLang="en-US" dirty="0">
                <a:solidFill>
                  <a:srgbClr val="00FF00"/>
                </a:solidFill>
                <a:latin typeface="Times New Roman" panose="02020603050405020304" pitchFamily="18" charset="0"/>
              </a:rPr>
              <a:t>条条指令相关，且无冲突</a:t>
            </a:r>
            <a:endParaRPr lang="zh-CN" altLang="en-US" dirty="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12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charRg st="12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24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charRg st="24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58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charRg st="58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85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charRg st="85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95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6803">
                                            <p:txEl>
                                              <p:charRg st="95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2098" name="文本占位符 132097"/>
          <p:cNvSpPr>
            <a:spLocks noGrp="1"/>
          </p:cNvSpPr>
          <p:nvPr>
            <p:ph type="body" idx="1"/>
          </p:nvPr>
        </p:nvSpPr>
        <p:spPr>
          <a:xfrm>
            <a:off x="228600" y="304800"/>
            <a:ext cx="8915400" cy="3429000"/>
          </a:xfrm>
        </p:spPr>
        <p:txBody>
          <a:bodyPr/>
          <a:p>
            <a:pPr marL="0" indent="0" algn="just">
              <a:lnSpc>
                <a:spcPct val="80000"/>
              </a:lnSpc>
              <a:buNone/>
            </a:pPr>
            <a:endParaRPr lang="en-US" altLang="zh-CN" sz="2800" b="1" dirty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zh-CN" sz="2800" b="1" dirty="0">
                <a:solidFill>
                  <a:srgbClr val="00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solidFill>
                  <a:srgbClr val="00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）画出向量链接特性图</a:t>
            </a:r>
            <a:endParaRPr lang="zh-CN" altLang="en-US" sz="2800" b="1">
              <a:solidFill>
                <a:srgbClr val="00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32099" name="对象 132098"/>
          <p:cNvGraphicFramePr/>
          <p:nvPr/>
        </p:nvGraphicFramePr>
        <p:xfrm>
          <a:off x="0" y="1557338"/>
          <a:ext cx="91440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5124450" imgH="1028700" progId="Visio.Drawing.5">
                  <p:embed/>
                </p:oleObj>
              </mc:Choice>
              <mc:Fallback>
                <p:oleObj name="" r:id="rId1" imgW="5124450" imgH="1028700" progId="Visio.Drawing.5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557338"/>
                        <a:ext cx="9144000" cy="2667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096" name="矩形 132095"/>
          <p:cNvSpPr/>
          <p:nvPr/>
        </p:nvSpPr>
        <p:spPr>
          <a:xfrm>
            <a:off x="0" y="4581525"/>
            <a:ext cx="9144000" cy="2041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rgbClr val="00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00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）完成运算时间</a:t>
            </a:r>
            <a:endParaRPr lang="zh-CN" altLang="en-US" dirty="0">
              <a:solidFill>
                <a:srgbClr val="00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   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6+2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>
                <a:solidFill>
                  <a:srgbClr val="00FF00"/>
                </a:solidFill>
                <a:latin typeface="Times New Roman" panose="02020603050405020304" pitchFamily="18" charset="0"/>
              </a:rPr>
              <a:t>6+2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4+2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>
                <a:solidFill>
                  <a:srgbClr val="00FF00"/>
                </a:solidFill>
                <a:latin typeface="Times New Roman" panose="02020603050405020304" pitchFamily="18" charset="0"/>
              </a:rPr>
              <a:t>7+2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14+2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64-1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r>
              <a:rPr lang="en-US" altLang="zh-CN">
                <a:latin typeface="Times New Roman" panose="02020603050405020304" pitchFamily="18" charset="0"/>
              </a:rPr>
              <a:t>=110(τ)</a:t>
            </a:r>
            <a:endParaRPr lang="en-US" altLang="zh-CN"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rgbClr val="00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rgbClr val="00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）计算向量数据处理速度：</a:t>
            </a:r>
            <a:endParaRPr lang="zh-CN" altLang="en-US" dirty="0">
              <a:solidFill>
                <a:srgbClr val="00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   </a:t>
            </a:r>
            <a:r>
              <a:rPr lang="en-US" altLang="zh-CN">
                <a:latin typeface="Times New Roman" panose="02020603050405020304" pitchFamily="18" charset="0"/>
              </a:rPr>
              <a:t>5*64/(110*10</a:t>
            </a:r>
            <a:r>
              <a:rPr lang="en-US" altLang="zh-CN" baseline="30000">
                <a:latin typeface="Times New Roman" panose="02020603050405020304" pitchFamily="18" charset="0"/>
              </a:rPr>
              <a:t>-8</a:t>
            </a:r>
            <a:r>
              <a:rPr lang="en-US" altLang="zh-CN">
                <a:latin typeface="Times New Roman" panose="02020603050405020304" pitchFamily="18" charset="0"/>
              </a:rPr>
              <a:t>S)≈291MFLOPS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charRg st="1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098">
                                            <p:txEl>
                                              <p:charRg st="1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build="p"/>
      <p:bldP spid="132096" grpId="0"/>
      <p:bldP spid="132096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5779" name="文本占位符 75778"/>
          <p:cNvSpPr>
            <a:spLocks noGrp="1"/>
          </p:cNvSpPr>
          <p:nvPr>
            <p:ph type="body" idx="1"/>
          </p:nvPr>
        </p:nvSpPr>
        <p:spPr>
          <a:xfrm>
            <a:off x="0" y="404813"/>
            <a:ext cx="8686800" cy="1916112"/>
          </a:xfrm>
        </p:spPr>
        <p:txBody>
          <a:bodyPr/>
          <a:p>
            <a:pPr>
              <a:buNone/>
            </a:pPr>
            <a:r>
              <a:rPr lang="zh-CN" altLang="en-US" b="1" dirty="0">
                <a:solidFill>
                  <a:srgbClr val="FFFF00"/>
                </a:solidFill>
                <a:latin typeface="宋体" pitchFamily="2" charset="-122"/>
              </a:rPr>
              <a:t>此处结论：</a:t>
            </a:r>
            <a:endParaRPr lang="zh-CN" altLang="en-US" b="1" dirty="0">
              <a:solidFill>
                <a:srgbClr val="FFFF00"/>
              </a:solidFill>
              <a:latin typeface="宋体" pitchFamily="2" charset="-122"/>
            </a:endParaRPr>
          </a:p>
          <a:p>
            <a:pPr algn="just">
              <a:buNone/>
            </a:pPr>
            <a:r>
              <a:rPr lang="zh-CN" altLang="en-US" b="1" dirty="0">
                <a:solidFill>
                  <a:srgbClr val="FFFF00"/>
                </a:solidFill>
                <a:latin typeface="宋体" pitchFamily="2" charset="-122"/>
              </a:rPr>
              <a:t>　　</a:t>
            </a:r>
            <a:r>
              <a:rPr lang="zh-CN" altLang="en-US" b="1" dirty="0">
                <a:solidFill>
                  <a:schemeClr val="tx1"/>
                </a:solidFill>
                <a:latin typeface="宋体" pitchFamily="2" charset="-122"/>
              </a:rPr>
              <a:t>相关在向量链接中有利于向量数据处理速度的提高。</a:t>
            </a:r>
            <a:endParaRPr lang="zh-CN" altLang="en-US" b="1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75776" name="矩形 75775"/>
          <p:cNvSpPr/>
          <p:nvPr/>
        </p:nvSpPr>
        <p:spPr>
          <a:xfrm>
            <a:off x="0" y="2708275"/>
            <a:ext cx="8686800" cy="32686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Tx/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</a:lstStyle>
          <a:p>
            <a:pPr lvl="0" algn="just">
              <a:buNone/>
            </a:pPr>
            <a:r>
              <a:rPr lang="en-US" altLang="zh-CN" b="1" dirty="0">
                <a:solidFill>
                  <a:srgbClr val="FFFF00"/>
                </a:solidFill>
                <a:latin typeface="宋体" pitchFamily="2" charset="-122"/>
              </a:rPr>
              <a:t>4 </a:t>
            </a:r>
            <a:r>
              <a:rPr lang="zh-CN" altLang="en-US" b="1" dirty="0">
                <a:solidFill>
                  <a:srgbClr val="FFFF00"/>
                </a:solidFill>
                <a:latin typeface="宋体" pitchFamily="2" charset="-122"/>
              </a:rPr>
              <a:t>不能顺利链接的情况</a:t>
            </a:r>
            <a:endParaRPr lang="zh-CN" altLang="en-US" b="1" dirty="0">
              <a:solidFill>
                <a:srgbClr val="FFFF00"/>
              </a:solidFill>
              <a:latin typeface="宋体" pitchFamily="2" charset="-122"/>
            </a:endParaRPr>
          </a:p>
          <a:p>
            <a:pPr lvl="0" algn="just">
              <a:buNone/>
            </a:pPr>
            <a:r>
              <a:rPr lang="zh-CN" altLang="en-US" b="1" dirty="0">
                <a:latin typeface="宋体" pitchFamily="2" charset="-122"/>
              </a:rPr>
              <a:t>  有如下向量指令：</a:t>
            </a:r>
            <a:endParaRPr lang="zh-CN" altLang="en-US" b="1" dirty="0">
              <a:latin typeface="宋体" pitchFamily="2" charset="-122"/>
            </a:endParaRPr>
          </a:p>
          <a:p>
            <a:pPr lvl="0" algn="just">
              <a:buNone/>
            </a:pPr>
            <a:r>
              <a:rPr lang="zh-CN" altLang="en-US" b="1">
                <a:latin typeface="宋体" pitchFamily="2" charset="-122"/>
              </a:rPr>
              <a:t>	</a:t>
            </a:r>
            <a:r>
              <a:rPr lang="en-US" altLang="zh-CN" b="1">
                <a:latin typeface="宋体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b="1">
                <a:solidFill>
                  <a:srgbClr val="00FF00"/>
                </a:solidFill>
                <a:latin typeface="宋体" pitchFamily="2" charset="-122"/>
              </a:rPr>
              <a:t>V0</a:t>
            </a:r>
            <a:r>
              <a:rPr lang="en-US" altLang="zh-CN" b="1" dirty="0">
                <a:latin typeface="宋体" pitchFamily="2" charset="-122"/>
              </a:rPr>
              <a:t>←</a:t>
            </a:r>
            <a:r>
              <a:rPr lang="zh-CN" altLang="en-US" b="1" dirty="0">
                <a:latin typeface="宋体" pitchFamily="2" charset="-122"/>
              </a:rPr>
              <a:t>存储器</a:t>
            </a:r>
            <a:r>
              <a:rPr lang="en-US" altLang="zh-CN" b="1">
                <a:latin typeface="宋体" pitchFamily="2" charset="-122"/>
              </a:rPr>
              <a:t>;      </a:t>
            </a:r>
            <a:r>
              <a:rPr lang="en-US" altLang="zh-CN" b="1">
                <a:latin typeface="宋体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b="1">
                <a:latin typeface="宋体" pitchFamily="2" charset="-122"/>
              </a:rPr>
              <a:t>V2←V0</a:t>
            </a:r>
            <a:r>
              <a:rPr lang="en-US" altLang="zh-CN" b="1">
                <a:solidFill>
                  <a:schemeClr val="hlink"/>
                </a:solidFill>
                <a:latin typeface="宋体" pitchFamily="2" charset="-122"/>
              </a:rPr>
              <a:t>×</a:t>
            </a:r>
            <a:r>
              <a:rPr lang="en-US" altLang="zh-CN" b="1">
                <a:solidFill>
                  <a:srgbClr val="FFFF00"/>
                </a:solidFill>
                <a:latin typeface="宋体" pitchFamily="2" charset="-122"/>
              </a:rPr>
              <a:t>V1</a:t>
            </a:r>
            <a:r>
              <a:rPr lang="en-US" altLang="zh-CN" b="1">
                <a:latin typeface="宋体" pitchFamily="2" charset="-122"/>
              </a:rPr>
              <a:t>; </a:t>
            </a:r>
            <a:endParaRPr lang="en-US" altLang="zh-CN" b="1">
              <a:latin typeface="宋体" pitchFamily="2" charset="-122"/>
            </a:endParaRPr>
          </a:p>
          <a:p>
            <a:pPr lvl="0" algn="just">
              <a:buNone/>
            </a:pPr>
            <a:r>
              <a:rPr lang="en-US" altLang="zh-CN" b="1">
                <a:latin typeface="宋体" pitchFamily="2" charset="-122"/>
              </a:rPr>
              <a:t>  </a:t>
            </a:r>
            <a:r>
              <a:rPr lang="en-US" altLang="zh-CN" b="1">
                <a:latin typeface="宋体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b="1">
                <a:latin typeface="宋体" pitchFamily="2" charset="-122"/>
              </a:rPr>
              <a:t>V4←V2+V3;       </a:t>
            </a:r>
            <a:r>
              <a:rPr lang="en-US" altLang="zh-CN" b="1">
                <a:latin typeface="宋体" pitchFamily="2" charset="-122"/>
                <a:cs typeface="Times New Roman" panose="02020603050405020304" pitchFamily="18" charset="0"/>
              </a:rPr>
              <a:t>④</a:t>
            </a:r>
            <a:r>
              <a:rPr lang="en-US" altLang="zh-CN" b="1" dirty="0">
                <a:latin typeface="宋体" pitchFamily="2" charset="-122"/>
              </a:rPr>
              <a:t> V5←V4</a:t>
            </a:r>
            <a:r>
              <a:rPr lang="zh-CN" altLang="en-US" b="1" dirty="0">
                <a:latin typeface="宋体" pitchFamily="2" charset="-122"/>
              </a:rPr>
              <a:t>位移</a:t>
            </a:r>
            <a:r>
              <a:rPr lang="en-US" altLang="zh-CN" b="1">
                <a:latin typeface="宋体" pitchFamily="2" charset="-122"/>
              </a:rPr>
              <a:t>; </a:t>
            </a:r>
            <a:endParaRPr lang="en-US" altLang="zh-CN" b="1">
              <a:latin typeface="宋体" pitchFamily="2" charset="-122"/>
            </a:endParaRPr>
          </a:p>
          <a:p>
            <a:pPr lvl="0" algn="just">
              <a:buNone/>
            </a:pPr>
            <a:r>
              <a:rPr lang="en-US" altLang="zh-CN" b="1">
                <a:latin typeface="宋体" pitchFamily="2" charset="-122"/>
              </a:rPr>
              <a:t>  </a:t>
            </a:r>
            <a:r>
              <a:rPr lang="en-US" altLang="zh-CN" b="1">
                <a:latin typeface="宋体" pitchFamily="2" charset="-122"/>
                <a:cs typeface="Times New Roman" panose="02020603050405020304" pitchFamily="18" charset="0"/>
              </a:rPr>
              <a:t>⑤</a:t>
            </a:r>
            <a:r>
              <a:rPr lang="en-US" altLang="zh-CN" b="1">
                <a:latin typeface="宋体" pitchFamily="2" charset="-122"/>
              </a:rPr>
              <a:t> V7←V5÷V6;     </a:t>
            </a:r>
            <a:r>
              <a:rPr lang="en-US" altLang="zh-CN" b="1">
                <a:latin typeface="宋体" pitchFamily="2" charset="-122"/>
                <a:cs typeface="Times New Roman" panose="02020603050405020304" pitchFamily="18" charset="0"/>
              </a:rPr>
              <a:t>⑥</a:t>
            </a:r>
            <a:r>
              <a:rPr lang="en-US" altLang="zh-CN" b="1">
                <a:latin typeface="宋体" pitchFamily="2" charset="-122"/>
              </a:rPr>
              <a:t> </a:t>
            </a:r>
            <a:r>
              <a:rPr lang="en-US" altLang="zh-CN" b="1">
                <a:solidFill>
                  <a:srgbClr val="00FF00"/>
                </a:solidFill>
                <a:latin typeface="宋体" pitchFamily="2" charset="-122"/>
              </a:rPr>
              <a:t>V0</a:t>
            </a:r>
            <a:r>
              <a:rPr lang="en-US" altLang="zh-CN" b="1">
                <a:latin typeface="宋体" pitchFamily="2" charset="-122"/>
              </a:rPr>
              <a:t>←V7</a:t>
            </a:r>
            <a:r>
              <a:rPr lang="en-US" altLang="zh-CN" b="1">
                <a:solidFill>
                  <a:schemeClr val="hlink"/>
                </a:solidFill>
                <a:latin typeface="宋体" pitchFamily="2" charset="-122"/>
              </a:rPr>
              <a:t>×</a:t>
            </a:r>
            <a:r>
              <a:rPr lang="en-US" altLang="zh-CN" b="1">
                <a:solidFill>
                  <a:srgbClr val="FFFF00"/>
                </a:solidFill>
                <a:latin typeface="宋体" pitchFamily="2" charset="-122"/>
              </a:rPr>
              <a:t>V1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75777" name="矩形 75776"/>
          <p:cNvSpPr/>
          <p:nvPr/>
        </p:nvSpPr>
        <p:spPr>
          <a:xfrm>
            <a:off x="611188" y="5876925"/>
            <a:ext cx="71199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条条指令相关，但有冲突不能顺利链接</a:t>
            </a:r>
            <a:endParaRPr lang="zh-CN" altLang="en-US" dirty="0">
              <a:solidFill>
                <a:srgbClr val="00FF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" grpId="0"/>
      <p:bldP spid="75776" grpId="1"/>
      <p:bldP spid="75777" grpId="0"/>
      <p:bldP spid="7577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0834" name="文本框 120833"/>
          <p:cNvSpPr txBox="1"/>
          <p:nvPr/>
        </p:nvSpPr>
        <p:spPr>
          <a:xfrm>
            <a:off x="0" y="1773238"/>
            <a:ext cx="8839200" cy="1798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一个浮点加法器流水线的时空图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由求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阶差、对阶、尾数加和规格化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个流水段组成。 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comb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7827" name="文本占位符 77826"/>
          <p:cNvSpPr>
            <a:spLocks noGrp="1"/>
          </p:cNvSpPr>
          <p:nvPr>
            <p:ph type="body" idx="1"/>
          </p:nvPr>
        </p:nvSpPr>
        <p:spPr>
          <a:xfrm>
            <a:off x="0" y="1295400"/>
            <a:ext cx="6172200" cy="4800600"/>
          </a:xfrm>
        </p:spPr>
        <p:txBody>
          <a:bodyPr/>
          <a:p>
            <a:pPr algn="just" defTabSz="914400">
              <a:lnSpc>
                <a:spcPct val="80000"/>
              </a:lnSpc>
              <a:buNone/>
              <a:tabLst>
                <a:tab pos="5715000" algn="l"/>
              </a:tabLst>
            </a:pPr>
            <a:r>
              <a:rPr lang="en-US" altLang="zh-CN" sz="3600" b="1" dirty="0">
                <a:latin typeface="宋体" pitchFamily="2" charset="-122"/>
              </a:rPr>
              <a:t>   </a:t>
            </a:r>
            <a:endParaRPr lang="en-US" altLang="zh-CN" sz="3600" b="1" dirty="0"/>
          </a:p>
          <a:p>
            <a:pPr lvl="2" algn="just" defTabSz="914400">
              <a:lnSpc>
                <a:spcPct val="80000"/>
              </a:lnSpc>
              <a:buNone/>
              <a:tabLst>
                <a:tab pos="5715000" algn="l"/>
              </a:tabLst>
            </a:pPr>
            <a:endParaRPr lang="en-US" altLang="zh-CN" sz="2800" b="1" dirty="0">
              <a:latin typeface="宋体" pitchFamily="2" charset="-122"/>
            </a:endParaRPr>
          </a:p>
          <a:p>
            <a:pPr lvl="2" algn="just" defTabSz="914400">
              <a:lnSpc>
                <a:spcPct val="80000"/>
              </a:lnSpc>
              <a:buNone/>
              <a:tabLst>
                <a:tab pos="5715000" algn="l"/>
              </a:tabLst>
            </a:pPr>
            <a:endParaRPr lang="en-US" altLang="zh-CN" sz="2800" b="1" dirty="0">
              <a:latin typeface="宋体" pitchFamily="2" charset="-122"/>
            </a:endParaRPr>
          </a:p>
          <a:p>
            <a:pPr lvl="2" algn="just" defTabSz="914400">
              <a:lnSpc>
                <a:spcPct val="80000"/>
              </a:lnSpc>
              <a:buNone/>
              <a:tabLst>
                <a:tab pos="5715000" algn="l"/>
              </a:tabLst>
            </a:pPr>
            <a:endParaRPr lang="en-US" altLang="zh-CN" sz="2800" b="1" dirty="0">
              <a:latin typeface="宋体" pitchFamily="2" charset="-122"/>
            </a:endParaRPr>
          </a:p>
          <a:p>
            <a:pPr lvl="1" algn="just" defTabSz="914400">
              <a:lnSpc>
                <a:spcPct val="80000"/>
              </a:lnSpc>
              <a:buNone/>
              <a:tabLst>
                <a:tab pos="5715000" algn="l"/>
              </a:tabLst>
            </a:pPr>
            <a:r>
              <a:rPr lang="en-US" altLang="zh-CN" sz="3200" b="1" dirty="0">
                <a:latin typeface="宋体" pitchFamily="2" charset="-122"/>
              </a:rPr>
              <a:t> </a:t>
            </a:r>
            <a:endParaRPr lang="en-US" altLang="zh-CN" sz="3200" b="1" dirty="0">
              <a:latin typeface="宋体" pitchFamily="2" charset="-122"/>
            </a:endParaRPr>
          </a:p>
          <a:p>
            <a:pPr lvl="1" algn="just" defTabSz="914400">
              <a:lnSpc>
                <a:spcPct val="80000"/>
              </a:lnSpc>
              <a:buNone/>
              <a:tabLst>
                <a:tab pos="5715000" algn="l"/>
              </a:tabLst>
            </a:pPr>
            <a:endParaRPr lang="en-US" altLang="zh-CN" sz="3200" b="1" dirty="0">
              <a:latin typeface="宋体" pitchFamily="2" charset="-122"/>
            </a:endParaRPr>
          </a:p>
          <a:p>
            <a:pPr lvl="1" algn="just" defTabSz="914400">
              <a:lnSpc>
                <a:spcPct val="80000"/>
              </a:lnSpc>
              <a:buNone/>
              <a:tabLst>
                <a:tab pos="5715000" algn="l"/>
              </a:tabLst>
            </a:pPr>
            <a:endParaRPr lang="en-US" altLang="zh-CN" sz="3200" b="1" dirty="0">
              <a:latin typeface="宋体" pitchFamily="2" charset="-122"/>
            </a:endParaRPr>
          </a:p>
          <a:p>
            <a:pPr lvl="1" algn="just" defTabSz="914400">
              <a:lnSpc>
                <a:spcPct val="80000"/>
              </a:lnSpc>
              <a:buNone/>
              <a:tabLst>
                <a:tab pos="5715000" algn="l"/>
              </a:tabLst>
            </a:pPr>
            <a:endParaRPr lang="en-US" altLang="zh-CN" sz="3200" b="1" dirty="0">
              <a:latin typeface="宋体" pitchFamily="2" charset="-122"/>
            </a:endParaRPr>
          </a:p>
          <a:p>
            <a:pPr lvl="1" algn="just" defTabSz="914400">
              <a:lnSpc>
                <a:spcPct val="80000"/>
              </a:lnSpc>
              <a:buNone/>
              <a:tabLst>
                <a:tab pos="5715000" algn="l"/>
              </a:tabLst>
            </a:pPr>
            <a:r>
              <a:rPr lang="zh-CN" altLang="en-US" sz="3200" b="1" dirty="0">
                <a:latin typeface="宋体" pitchFamily="2" charset="-122"/>
              </a:rPr>
              <a:t>故不能顺利链接</a:t>
            </a:r>
            <a:endParaRPr lang="zh-CN" altLang="en-US" sz="3200" b="1" dirty="0"/>
          </a:p>
        </p:txBody>
      </p:sp>
      <p:graphicFrame>
        <p:nvGraphicFramePr>
          <p:cNvPr id="77828" name="对象 77827"/>
          <p:cNvGraphicFramePr/>
          <p:nvPr/>
        </p:nvGraphicFramePr>
        <p:xfrm>
          <a:off x="395288" y="1773238"/>
          <a:ext cx="7848600" cy="265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1895475" imgH="781050" progId="Visio.Drawing.5">
                  <p:embed/>
                </p:oleObj>
              </mc:Choice>
              <mc:Fallback>
                <p:oleObj name="" r:id="rId1" imgW="1895475" imgH="781050" progId="Visio.Drawing.5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1773238"/>
                        <a:ext cx="7848600" cy="26527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0" name="文本框 77829"/>
          <p:cNvSpPr txBox="1"/>
          <p:nvPr/>
        </p:nvSpPr>
        <p:spPr>
          <a:xfrm>
            <a:off x="381000" y="4572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endParaRPr sz="2400" b="0" dirty="0">
              <a:latin typeface="Times New Roman" panose="02020603050405020304" pitchFamily="18" charset="0"/>
            </a:endParaRPr>
          </a:p>
        </p:txBody>
      </p:sp>
      <p:sp>
        <p:nvSpPr>
          <p:cNvPr id="77831" name="文本框 77830"/>
          <p:cNvSpPr txBox="1"/>
          <p:nvPr/>
        </p:nvSpPr>
        <p:spPr>
          <a:xfrm>
            <a:off x="228600" y="333375"/>
            <a:ext cx="8915400" cy="1214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dirty="0">
                <a:latin typeface="宋体" pitchFamily="2" charset="-122"/>
              </a:rPr>
              <a:t>向量长度</a:t>
            </a:r>
            <a:r>
              <a:rPr lang="en-US" altLang="zh-CN" dirty="0">
                <a:latin typeface="宋体" pitchFamily="2" charset="-122"/>
              </a:rPr>
              <a:t>64</a:t>
            </a:r>
            <a:r>
              <a:rPr lang="zh-CN" altLang="en-US" dirty="0">
                <a:latin typeface="宋体" pitchFamily="2" charset="-122"/>
              </a:rPr>
              <a:t>，上述向量指令条条相关，有冲突：</a:t>
            </a:r>
            <a:endParaRPr lang="zh-CN" altLang="en-US" dirty="0">
              <a:latin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4146" name="文本占位符 134145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4876800"/>
          </a:xfrm>
        </p:spPr>
        <p:txBody>
          <a:bodyPr/>
          <a:p>
            <a:pPr algn="just" defTabSz="914400">
              <a:lnSpc>
                <a:spcPct val="80000"/>
              </a:lnSpc>
              <a:buNone/>
              <a:tabLst>
                <a:tab pos="5715000" algn="l"/>
              </a:tabLst>
            </a:pP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r>
              <a:rPr lang="zh-CN" altLang="en-US" b="1" dirty="0">
                <a:latin typeface="宋体" pitchFamily="2" charset="-122"/>
              </a:rPr>
              <a:t>不能顺利链接时，对画向量链接特性图的影响。</a:t>
            </a:r>
            <a:endParaRPr lang="zh-CN" altLang="en-US" b="1" dirty="0">
              <a:latin typeface="宋体" pitchFamily="2" charset="-122"/>
            </a:endParaRPr>
          </a:p>
          <a:p>
            <a:pPr algn="just" defTabSz="914400">
              <a:lnSpc>
                <a:spcPct val="80000"/>
              </a:lnSpc>
              <a:buNone/>
              <a:tabLst>
                <a:tab pos="5715000" algn="l"/>
              </a:tabLst>
            </a:pPr>
            <a:r>
              <a:rPr lang="en-US" altLang="zh-CN" b="1" dirty="0">
                <a:solidFill>
                  <a:srgbClr val="FFFF00"/>
                </a:solidFill>
                <a:latin typeface="宋体" pitchFamily="2" charset="-122"/>
              </a:rPr>
              <a:t>①</a:t>
            </a:r>
            <a:r>
              <a:rPr lang="zh-CN" altLang="en-US" b="1" dirty="0">
                <a:solidFill>
                  <a:srgbClr val="FFFF00"/>
                </a:solidFill>
                <a:latin typeface="宋体" pitchFamily="2" charset="-122"/>
              </a:rPr>
              <a:t>源冲突：</a:t>
            </a:r>
            <a:r>
              <a:rPr lang="zh-CN" altLang="en-US" sz="4000" b="1" dirty="0">
                <a:latin typeface="宋体" pitchFamily="2" charset="-122"/>
              </a:rPr>
              <a:t>第一次</a:t>
            </a:r>
            <a:r>
              <a:rPr lang="zh-CN" altLang="en-US" b="1" dirty="0">
                <a:latin typeface="宋体" pitchFamily="2" charset="-122"/>
              </a:rPr>
              <a:t>送出画实线，</a:t>
            </a:r>
            <a:r>
              <a:rPr lang="zh-CN" altLang="en-US" sz="4000" b="1" dirty="0">
                <a:latin typeface="宋体" pitchFamily="2" charset="-122"/>
              </a:rPr>
              <a:t>第二次</a:t>
            </a:r>
            <a:r>
              <a:rPr lang="zh-CN" altLang="en-US" b="1" dirty="0">
                <a:latin typeface="宋体" pitchFamily="2" charset="-122"/>
              </a:rPr>
              <a:t>送出画虚线</a:t>
            </a:r>
            <a:endParaRPr lang="zh-CN" altLang="en-US" b="1" dirty="0">
              <a:latin typeface="宋体" pitchFamily="2" charset="-122"/>
            </a:endParaRPr>
          </a:p>
          <a:p>
            <a:pPr algn="just" defTabSz="914400">
              <a:lnSpc>
                <a:spcPct val="80000"/>
              </a:lnSpc>
              <a:buNone/>
              <a:tabLst>
                <a:tab pos="5715000" algn="l"/>
              </a:tabLst>
            </a:pPr>
            <a:r>
              <a:rPr lang="en-US" altLang="zh-CN" b="1" dirty="0">
                <a:solidFill>
                  <a:srgbClr val="00FF00"/>
                </a:solidFill>
                <a:latin typeface="宋体" pitchFamily="2" charset="-122"/>
              </a:rPr>
              <a:t>②</a:t>
            </a:r>
            <a:r>
              <a:rPr lang="zh-CN" altLang="en-US" b="1" dirty="0">
                <a:solidFill>
                  <a:srgbClr val="00FF00"/>
                </a:solidFill>
                <a:latin typeface="宋体" pitchFamily="2" charset="-122"/>
              </a:rPr>
              <a:t>目冲突：</a:t>
            </a:r>
            <a:r>
              <a:rPr lang="zh-CN" altLang="en-US" sz="4000" b="1" dirty="0">
                <a:latin typeface="宋体" pitchFamily="2" charset="-122"/>
              </a:rPr>
              <a:t>第一</a:t>
            </a:r>
            <a:r>
              <a:rPr lang="zh-CN" altLang="en-US" b="1" dirty="0">
                <a:latin typeface="宋体" pitchFamily="2" charset="-122"/>
              </a:rPr>
              <a:t>次接收画实线，</a:t>
            </a:r>
            <a:r>
              <a:rPr lang="zh-CN" altLang="en-US" sz="4000" b="1" dirty="0">
                <a:latin typeface="宋体" pitchFamily="2" charset="-122"/>
              </a:rPr>
              <a:t>第二次</a:t>
            </a:r>
            <a:r>
              <a:rPr lang="zh-CN" altLang="en-US" b="1" dirty="0">
                <a:latin typeface="宋体" pitchFamily="2" charset="-122"/>
              </a:rPr>
              <a:t>接收画虚线</a:t>
            </a:r>
            <a:endParaRPr lang="zh-CN" altLang="en-US" b="1" dirty="0">
              <a:latin typeface="宋体" pitchFamily="2" charset="-122"/>
            </a:endParaRPr>
          </a:p>
          <a:p>
            <a:pPr algn="just" defTabSz="914400">
              <a:lnSpc>
                <a:spcPct val="80000"/>
              </a:lnSpc>
              <a:buNone/>
              <a:tabLst>
                <a:tab pos="5715000" algn="l"/>
              </a:tabLst>
            </a:pPr>
            <a:r>
              <a:rPr lang="en-US" altLang="zh-CN" b="1" dirty="0">
                <a:solidFill>
                  <a:schemeClr val="hlink"/>
                </a:solidFill>
                <a:latin typeface="宋体" pitchFamily="2" charset="-122"/>
              </a:rPr>
              <a:t>③</a:t>
            </a:r>
            <a:r>
              <a:rPr lang="zh-CN" altLang="en-US" b="1" dirty="0">
                <a:solidFill>
                  <a:schemeClr val="hlink"/>
                </a:solidFill>
                <a:latin typeface="宋体" pitchFamily="2" charset="-122"/>
              </a:rPr>
              <a:t>功能部件冲突</a:t>
            </a:r>
            <a:r>
              <a:rPr lang="zh-CN" altLang="en-US" b="1" dirty="0">
                <a:latin typeface="宋体" pitchFamily="2" charset="-122"/>
              </a:rPr>
              <a:t>：</a:t>
            </a:r>
            <a:r>
              <a:rPr lang="zh-CN" altLang="en-US" sz="4000" b="1" dirty="0">
                <a:latin typeface="宋体" pitchFamily="2" charset="-122"/>
              </a:rPr>
              <a:t>第一次</a:t>
            </a:r>
            <a:r>
              <a:rPr lang="zh-CN" altLang="en-US" b="1" dirty="0">
                <a:latin typeface="宋体" pitchFamily="2" charset="-122"/>
              </a:rPr>
              <a:t>出现画实线，</a:t>
            </a:r>
            <a:r>
              <a:rPr lang="zh-CN" altLang="en-US" sz="4000" b="1" dirty="0">
                <a:latin typeface="宋体" pitchFamily="2" charset="-122"/>
              </a:rPr>
              <a:t>第二次</a:t>
            </a:r>
            <a:r>
              <a:rPr lang="zh-CN" altLang="en-US" b="1" dirty="0">
                <a:latin typeface="宋体" pitchFamily="2" charset="-122"/>
              </a:rPr>
              <a:t>出现画虚线</a:t>
            </a:r>
            <a:endParaRPr lang="zh-CN" altLang="en-US" b="1" dirty="0">
              <a:latin typeface="宋体" pitchFamily="2" charset="-122"/>
            </a:endParaRPr>
          </a:p>
        </p:txBody>
      </p:sp>
      <p:graphicFrame>
        <p:nvGraphicFramePr>
          <p:cNvPr id="134148" name="对象 134147"/>
          <p:cNvGraphicFramePr/>
          <p:nvPr/>
        </p:nvGraphicFramePr>
        <p:xfrm>
          <a:off x="2174558" y="3506788"/>
          <a:ext cx="4876800" cy="312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1581785" imgH="864870" progId="Visio.Drawing.6">
                  <p:embed/>
                </p:oleObj>
              </mc:Choice>
              <mc:Fallback>
                <p:oleObj name="" r:id="rId1" imgW="1581785" imgH="864870" progId="Visio.Drawing.6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74558" y="3506788"/>
                        <a:ext cx="4876800" cy="31257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9" name="文本框 134148"/>
          <p:cNvSpPr txBox="1"/>
          <p:nvPr/>
        </p:nvSpPr>
        <p:spPr>
          <a:xfrm>
            <a:off x="381000" y="4572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endParaRPr sz="24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146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charRg st="24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4146">
                                            <p:txEl>
                                              <p:charRg st="24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charRg st="47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4146">
                                            <p:txEl>
                                              <p:charRg st="47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charRg st="7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4146">
                                            <p:txEl>
                                              <p:charRg st="70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8852" name="对象 78851"/>
          <p:cNvGraphicFramePr/>
          <p:nvPr/>
        </p:nvGraphicFramePr>
        <p:xfrm>
          <a:off x="0" y="3275965"/>
          <a:ext cx="91440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5159375" imgH="1356995" progId="Visio.Drawing.6">
                  <p:embed/>
                </p:oleObj>
              </mc:Choice>
              <mc:Fallback>
                <p:oleObj name="" r:id="rId1" imgW="5159375" imgH="1356995" progId="Visio.Drawing.6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3275965"/>
                        <a:ext cx="9144000" cy="3200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6" name="矩形 75775"/>
          <p:cNvSpPr/>
          <p:nvPr/>
        </p:nvSpPr>
        <p:spPr>
          <a:xfrm>
            <a:off x="228600" y="547370"/>
            <a:ext cx="8686800" cy="230441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Tx/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</a:lstStyle>
          <a:p>
            <a:pPr lvl="0" algn="just">
              <a:buNone/>
            </a:pPr>
            <a:r>
              <a:rPr lang="en-US" altLang="zh-CN" b="1">
                <a:latin typeface="宋体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b="1">
                <a:solidFill>
                  <a:srgbClr val="00FF00"/>
                </a:solidFill>
                <a:latin typeface="宋体" pitchFamily="2" charset="-122"/>
              </a:rPr>
              <a:t>V0</a:t>
            </a:r>
            <a:r>
              <a:rPr lang="en-US" altLang="zh-CN" b="1" dirty="0">
                <a:latin typeface="宋体" pitchFamily="2" charset="-122"/>
              </a:rPr>
              <a:t>←</a:t>
            </a:r>
            <a:r>
              <a:rPr lang="zh-CN" altLang="en-US" b="1" dirty="0">
                <a:latin typeface="宋体" pitchFamily="2" charset="-122"/>
              </a:rPr>
              <a:t>存储器</a:t>
            </a:r>
            <a:r>
              <a:rPr lang="en-US" altLang="zh-CN" b="1">
                <a:latin typeface="宋体" pitchFamily="2" charset="-122"/>
              </a:rPr>
              <a:t>;      </a:t>
            </a:r>
            <a:r>
              <a:rPr lang="en-US" altLang="zh-CN" b="1">
                <a:latin typeface="宋体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b="1">
                <a:latin typeface="宋体" pitchFamily="2" charset="-122"/>
              </a:rPr>
              <a:t>V2←V0</a:t>
            </a:r>
            <a:r>
              <a:rPr lang="en-US" altLang="zh-CN" b="1">
                <a:solidFill>
                  <a:schemeClr val="hlink"/>
                </a:solidFill>
                <a:latin typeface="宋体" pitchFamily="2" charset="-122"/>
              </a:rPr>
              <a:t>×</a:t>
            </a:r>
            <a:r>
              <a:rPr lang="en-US" altLang="zh-CN" b="1">
                <a:solidFill>
                  <a:srgbClr val="FFFF00"/>
                </a:solidFill>
                <a:latin typeface="宋体" pitchFamily="2" charset="-122"/>
              </a:rPr>
              <a:t>V1</a:t>
            </a:r>
            <a:r>
              <a:rPr lang="en-US" altLang="zh-CN" b="1">
                <a:latin typeface="宋体" pitchFamily="2" charset="-122"/>
              </a:rPr>
              <a:t>; </a:t>
            </a:r>
            <a:endParaRPr lang="en-US" altLang="zh-CN" b="1">
              <a:latin typeface="宋体" pitchFamily="2" charset="-122"/>
            </a:endParaRPr>
          </a:p>
          <a:p>
            <a:pPr lvl="0" algn="just">
              <a:buNone/>
            </a:pPr>
            <a:r>
              <a:rPr lang="en-US" altLang="zh-CN" b="1">
                <a:latin typeface="宋体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b="1">
                <a:latin typeface="宋体" pitchFamily="2" charset="-122"/>
              </a:rPr>
              <a:t>V4←V2+V3;       </a:t>
            </a:r>
            <a:r>
              <a:rPr lang="en-US" altLang="zh-CN" b="1">
                <a:latin typeface="宋体" pitchFamily="2" charset="-122"/>
                <a:cs typeface="Times New Roman" panose="02020603050405020304" pitchFamily="18" charset="0"/>
              </a:rPr>
              <a:t>④</a:t>
            </a:r>
            <a:r>
              <a:rPr lang="en-US" altLang="zh-CN" b="1" dirty="0">
                <a:latin typeface="宋体" pitchFamily="2" charset="-122"/>
              </a:rPr>
              <a:t> V5←V4</a:t>
            </a:r>
            <a:r>
              <a:rPr lang="zh-CN" altLang="en-US" b="1" dirty="0">
                <a:latin typeface="宋体" pitchFamily="2" charset="-122"/>
              </a:rPr>
              <a:t>位移</a:t>
            </a:r>
            <a:r>
              <a:rPr lang="en-US" altLang="zh-CN" b="1">
                <a:latin typeface="宋体" pitchFamily="2" charset="-122"/>
              </a:rPr>
              <a:t>; </a:t>
            </a:r>
            <a:endParaRPr lang="en-US" altLang="zh-CN" b="1">
              <a:latin typeface="宋体" pitchFamily="2" charset="-122"/>
            </a:endParaRPr>
          </a:p>
          <a:p>
            <a:pPr lvl="0" algn="just">
              <a:buNone/>
            </a:pPr>
            <a:r>
              <a:rPr lang="en-US" altLang="zh-CN" b="1">
                <a:latin typeface="宋体" pitchFamily="2" charset="-122"/>
                <a:cs typeface="Times New Roman" panose="02020603050405020304" pitchFamily="18" charset="0"/>
              </a:rPr>
              <a:t>⑤</a:t>
            </a:r>
            <a:r>
              <a:rPr lang="en-US" altLang="zh-CN" b="1">
                <a:latin typeface="宋体" pitchFamily="2" charset="-122"/>
              </a:rPr>
              <a:t> V7←V5÷V6;     </a:t>
            </a:r>
            <a:r>
              <a:rPr lang="en-US" altLang="zh-CN" b="1">
                <a:latin typeface="宋体" pitchFamily="2" charset="-122"/>
                <a:cs typeface="Times New Roman" panose="02020603050405020304" pitchFamily="18" charset="0"/>
              </a:rPr>
              <a:t>⑥</a:t>
            </a:r>
            <a:r>
              <a:rPr lang="en-US" altLang="zh-CN" b="1">
                <a:latin typeface="宋体" pitchFamily="2" charset="-122"/>
              </a:rPr>
              <a:t> </a:t>
            </a:r>
            <a:r>
              <a:rPr lang="en-US" altLang="zh-CN" b="1">
                <a:solidFill>
                  <a:srgbClr val="00FF00"/>
                </a:solidFill>
                <a:latin typeface="宋体" pitchFamily="2" charset="-122"/>
              </a:rPr>
              <a:t>V0</a:t>
            </a:r>
            <a:r>
              <a:rPr lang="en-US" altLang="zh-CN" b="1">
                <a:latin typeface="宋体" pitchFamily="2" charset="-122"/>
              </a:rPr>
              <a:t>←V7</a:t>
            </a:r>
            <a:r>
              <a:rPr lang="en-US" altLang="zh-CN" b="1">
                <a:solidFill>
                  <a:schemeClr val="hlink"/>
                </a:solidFill>
                <a:latin typeface="宋体" pitchFamily="2" charset="-122"/>
              </a:rPr>
              <a:t>×</a:t>
            </a:r>
            <a:r>
              <a:rPr lang="en-US" altLang="zh-CN" b="1">
                <a:solidFill>
                  <a:srgbClr val="FFFF00"/>
                </a:solidFill>
                <a:latin typeface="宋体" pitchFamily="2" charset="-122"/>
              </a:rPr>
              <a:t>V1</a:t>
            </a:r>
            <a:endParaRPr lang="en-US" altLang="zh-CN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" grpId="0"/>
      <p:bldP spid="75776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5170" name="文本占位符 135169"/>
          <p:cNvSpPr>
            <a:spLocks noGrp="1"/>
          </p:cNvSpPr>
          <p:nvPr>
            <p:ph type="body" idx="1"/>
          </p:nvPr>
        </p:nvSpPr>
        <p:spPr>
          <a:xfrm>
            <a:off x="23495" y="4445"/>
            <a:ext cx="8999855" cy="4231005"/>
          </a:xfrm>
        </p:spPr>
        <p:txBody>
          <a:bodyPr/>
          <a:p>
            <a:pPr marL="0" indent="0" algn="just" defTabSz="914400">
              <a:buNone/>
              <a:tabLst>
                <a:tab pos="571500" algn="l"/>
              </a:tabLst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latin typeface="宋体" pitchFamily="2" charset="-122"/>
              </a:rPr>
              <a:t>为了计算是否需要推迟时间，以及推迟多少时间，</a:t>
            </a:r>
            <a:r>
              <a:rPr lang="zh-CN" altLang="en-US" sz="2800" b="1" dirty="0">
                <a:solidFill>
                  <a:srgbClr val="FFFF00"/>
                </a:solidFill>
                <a:latin typeface="宋体" pitchFamily="2" charset="-122"/>
              </a:rPr>
              <a:t>先计算冲突部件的   </a:t>
            </a:r>
            <a:r>
              <a:rPr lang="zh-CN" altLang="en-US" b="1" dirty="0">
                <a:solidFill>
                  <a:srgbClr val="FFFF00"/>
                </a:solidFill>
                <a:latin typeface="宋体" pitchFamily="2" charset="-122"/>
              </a:rPr>
              <a:t>有关时间</a:t>
            </a:r>
            <a:r>
              <a:rPr lang="zh-CN" altLang="en-US" sz="2800" b="1" dirty="0">
                <a:solidFill>
                  <a:srgbClr val="FFFF00"/>
                </a:solidFill>
                <a:latin typeface="宋体" pitchFamily="2" charset="-122"/>
              </a:rPr>
              <a:t>。</a:t>
            </a:r>
            <a:endParaRPr lang="zh-CN" altLang="en-US" sz="2800" b="1" dirty="0">
              <a:solidFill>
                <a:srgbClr val="FFFF00"/>
              </a:solidFill>
              <a:latin typeface="宋体" pitchFamily="2" charset="-122"/>
            </a:endParaRPr>
          </a:p>
          <a:p>
            <a:pPr marL="0" indent="0" algn="just" defTabSz="914400">
              <a:buNone/>
              <a:tabLst>
                <a:tab pos="571500" algn="l"/>
              </a:tabLst>
            </a:pPr>
            <a:r>
              <a:rPr lang="en-US" altLang="zh-CN" sz="2800" b="1" dirty="0">
                <a:solidFill>
                  <a:srgbClr val="00FF00"/>
                </a:solidFill>
                <a:latin typeface="宋体" pitchFamily="2" charset="-122"/>
              </a:rPr>
              <a:t>①</a:t>
            </a:r>
            <a:r>
              <a:rPr lang="zh-CN" altLang="en-US" sz="2800" b="1" dirty="0">
                <a:solidFill>
                  <a:srgbClr val="00FF00"/>
                </a:solidFill>
                <a:latin typeface="宋体" pitchFamily="2" charset="-122"/>
              </a:rPr>
              <a:t>源冲突：</a:t>
            </a:r>
            <a:endParaRPr lang="zh-CN" altLang="en-US" sz="2800" b="1" dirty="0">
              <a:solidFill>
                <a:srgbClr val="00FF00"/>
              </a:solidFill>
              <a:latin typeface="宋体" pitchFamily="2" charset="-122"/>
            </a:endParaRPr>
          </a:p>
          <a:p>
            <a:pPr marL="0" indent="0" algn="just" defTabSz="914400">
              <a:buNone/>
              <a:tabLst>
                <a:tab pos="571500" algn="l"/>
              </a:tabLst>
            </a:pPr>
            <a:r>
              <a:rPr lang="zh-CN" altLang="en-US" sz="2800" b="1" dirty="0">
                <a:latin typeface="宋体" pitchFamily="2" charset="-122"/>
              </a:rPr>
              <a:t>    从第一次送出到第二次送出之前</a:t>
            </a:r>
            <a:r>
              <a:rPr lang="en-US" altLang="zh-CN" sz="2800" b="1">
                <a:latin typeface="宋体" pitchFamily="2" charset="-122"/>
              </a:rPr>
              <a:t>1τ</a:t>
            </a:r>
            <a:endParaRPr lang="en-US" altLang="zh-CN" sz="2800" b="1">
              <a:latin typeface="宋体" pitchFamily="2" charset="-122"/>
            </a:endParaRPr>
          </a:p>
          <a:p>
            <a:pPr marL="0" indent="0" algn="just" defTabSz="914400">
              <a:buNone/>
              <a:tabLst>
                <a:tab pos="571500" algn="l"/>
              </a:tabLst>
            </a:pPr>
            <a:r>
              <a:rPr lang="en-US" altLang="zh-CN" sz="2800" b="1" dirty="0">
                <a:solidFill>
                  <a:srgbClr val="00FF00"/>
                </a:solidFill>
                <a:latin typeface="宋体" pitchFamily="2" charset="-122"/>
              </a:rPr>
              <a:t>②</a:t>
            </a:r>
            <a:r>
              <a:rPr lang="zh-CN" altLang="en-US" sz="2800" b="1" dirty="0">
                <a:solidFill>
                  <a:srgbClr val="00FF00"/>
                </a:solidFill>
                <a:latin typeface="宋体" pitchFamily="2" charset="-122"/>
              </a:rPr>
              <a:t>目冲突：</a:t>
            </a:r>
            <a:endParaRPr lang="zh-CN" altLang="en-US" sz="2800" b="1" dirty="0">
              <a:solidFill>
                <a:srgbClr val="00FF00"/>
              </a:solidFill>
              <a:latin typeface="宋体" pitchFamily="2" charset="-122"/>
            </a:endParaRPr>
          </a:p>
          <a:p>
            <a:pPr marL="0" indent="0" algn="just" defTabSz="914400">
              <a:buNone/>
              <a:tabLst>
                <a:tab pos="571500" algn="l"/>
              </a:tabLst>
            </a:pPr>
            <a:r>
              <a:rPr lang="zh-CN" altLang="en-US" sz="2800" b="1" dirty="0">
                <a:latin typeface="宋体" pitchFamily="2" charset="-122"/>
              </a:rPr>
              <a:t>   从第一次接收到第二次接收之前</a:t>
            </a:r>
            <a:r>
              <a:rPr lang="en-US" altLang="zh-CN" sz="2800" b="1">
                <a:latin typeface="宋体" pitchFamily="2" charset="-122"/>
              </a:rPr>
              <a:t>1τ</a:t>
            </a:r>
            <a:endParaRPr lang="en-US" altLang="zh-CN" sz="2800" b="1">
              <a:latin typeface="宋体" pitchFamily="2" charset="-122"/>
            </a:endParaRPr>
          </a:p>
          <a:p>
            <a:pPr marL="0" indent="0" algn="just" defTabSz="914400">
              <a:buNone/>
              <a:tabLst>
                <a:tab pos="571500" algn="l"/>
              </a:tabLst>
            </a:pPr>
            <a:r>
              <a:rPr lang="en-US" altLang="zh-CN" sz="2800" b="1" dirty="0">
                <a:solidFill>
                  <a:srgbClr val="00FF00"/>
                </a:solidFill>
                <a:latin typeface="宋体" pitchFamily="2" charset="-122"/>
              </a:rPr>
              <a:t>③</a:t>
            </a:r>
            <a:r>
              <a:rPr lang="zh-CN" altLang="en-US" sz="2800" b="1" dirty="0">
                <a:solidFill>
                  <a:srgbClr val="00FF00"/>
                </a:solidFill>
                <a:latin typeface="宋体" pitchFamily="2" charset="-122"/>
              </a:rPr>
              <a:t>功能块：</a:t>
            </a:r>
            <a:endParaRPr lang="zh-CN" altLang="en-US" sz="2800" b="1" dirty="0">
              <a:solidFill>
                <a:srgbClr val="00FF00"/>
              </a:solidFill>
              <a:latin typeface="宋体" pitchFamily="2" charset="-122"/>
            </a:endParaRPr>
          </a:p>
          <a:p>
            <a:pPr marL="0" indent="0" algn="just" defTabSz="914400">
              <a:buNone/>
              <a:tabLst>
                <a:tab pos="571500" algn="l"/>
              </a:tabLst>
            </a:pPr>
            <a:r>
              <a:rPr lang="zh-CN" altLang="en-US" sz="2800" b="1" dirty="0">
                <a:latin typeface="宋体" pitchFamily="2" charset="-122"/>
              </a:rPr>
              <a:t>   从第一次</a:t>
            </a:r>
            <a:r>
              <a:rPr lang="zh-CN" altLang="en-US" sz="2800" b="1" dirty="0">
                <a:solidFill>
                  <a:srgbClr val="FFFF00"/>
                </a:solidFill>
                <a:latin typeface="宋体" pitchFamily="2" charset="-122"/>
              </a:rPr>
              <a:t>送出</a:t>
            </a:r>
            <a:r>
              <a:rPr lang="zh-CN" altLang="en-US" sz="2800" b="1" dirty="0">
                <a:latin typeface="宋体" pitchFamily="2" charset="-122"/>
              </a:rPr>
              <a:t>到第二次</a:t>
            </a:r>
            <a:r>
              <a:rPr lang="zh-CN" altLang="en-US" sz="2800" b="1" dirty="0">
                <a:solidFill>
                  <a:srgbClr val="FFFF00"/>
                </a:solidFill>
                <a:latin typeface="宋体" pitchFamily="2" charset="-122"/>
              </a:rPr>
              <a:t>送入</a:t>
            </a:r>
            <a:r>
              <a:rPr lang="zh-CN" altLang="en-US" sz="2800" b="1" dirty="0">
                <a:latin typeface="宋体" pitchFamily="2" charset="-122"/>
              </a:rPr>
              <a:t>之前</a:t>
            </a:r>
            <a:r>
              <a:rPr lang="en-US" altLang="zh-CN" sz="2800" b="1">
                <a:latin typeface="宋体" pitchFamily="2" charset="-122"/>
              </a:rPr>
              <a:t>1τ</a:t>
            </a:r>
            <a:endParaRPr lang="en-US" altLang="zh-CN" sz="2800" b="1">
              <a:latin typeface="宋体" pitchFamily="2" charset="-122"/>
            </a:endParaRPr>
          </a:p>
        </p:txBody>
      </p:sp>
      <p:graphicFrame>
        <p:nvGraphicFramePr>
          <p:cNvPr id="78852" name="对象 78851"/>
          <p:cNvGraphicFramePr/>
          <p:nvPr/>
        </p:nvGraphicFramePr>
        <p:xfrm>
          <a:off x="23495" y="4165600"/>
          <a:ext cx="9144000" cy="2640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5159375" imgH="1356995" progId="Visio.Drawing.6">
                  <p:embed/>
                </p:oleObj>
              </mc:Choice>
              <mc:Fallback>
                <p:oleObj name="" r:id="rId1" imgW="5159375" imgH="1356995" progId="Visio.Drawing.6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95" y="4165600"/>
                        <a:ext cx="9144000" cy="264096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9875" name="文本占位符 79874"/>
          <p:cNvSpPr>
            <a:spLocks noGrp="1"/>
          </p:cNvSpPr>
          <p:nvPr>
            <p:ph type="body" sz="half" idx="1"/>
          </p:nvPr>
        </p:nvSpPr>
        <p:spPr>
          <a:xfrm>
            <a:off x="0" y="3400425"/>
            <a:ext cx="9144000" cy="3457575"/>
          </a:xfrm>
        </p:spPr>
        <p:txBody>
          <a:bodyPr/>
          <a:p>
            <a:pPr marL="1581150" lvl="2" indent="-1162050"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zh-CN" altLang="en-US" sz="2800" b="1" dirty="0">
                <a:latin typeface="宋体" pitchFamily="2" charset="-122"/>
              </a:rPr>
              <a:t>源冲突（</a:t>
            </a:r>
            <a:r>
              <a:rPr lang="en-US" altLang="zh-CN" sz="2800" b="1">
                <a:latin typeface="宋体" pitchFamily="2" charset="-122"/>
              </a:rPr>
              <a:t>V1</a:t>
            </a:r>
            <a:r>
              <a:rPr lang="zh-CN" altLang="en-US" sz="2800" b="1">
                <a:latin typeface="宋体" pitchFamily="2" charset="-122"/>
              </a:rPr>
              <a:t>）：</a:t>
            </a:r>
            <a:endParaRPr lang="zh-CN" altLang="en-US" sz="2800" b="1">
              <a:latin typeface="宋体" pitchFamily="2" charset="-122"/>
            </a:endParaRPr>
          </a:p>
          <a:p>
            <a:pPr marL="1581150" lvl="2" indent="-1162050"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宋体" pitchFamily="2" charset="-122"/>
              </a:rPr>
              <a:t>1+7+1</a:t>
            </a:r>
            <a:r>
              <a:rPr lang="en-US" altLang="zh-CN" sz="3200" b="1">
                <a:latin typeface="宋体" pitchFamily="2" charset="-122"/>
              </a:rPr>
              <a:t>+</a:t>
            </a:r>
            <a:r>
              <a:rPr lang="en-US" altLang="zh-CN" sz="3200" b="1">
                <a:solidFill>
                  <a:srgbClr val="00FF00"/>
                </a:solidFill>
                <a:latin typeface="宋体" pitchFamily="2" charset="-122"/>
              </a:rPr>
              <a:t>1+6+1</a:t>
            </a:r>
            <a:r>
              <a:rPr lang="en-US" altLang="zh-CN" sz="3200" b="1">
                <a:latin typeface="宋体" pitchFamily="2" charset="-122"/>
              </a:rPr>
              <a:t>+</a:t>
            </a:r>
            <a:r>
              <a:rPr lang="en-US" altLang="zh-CN" sz="3200" b="1">
                <a:solidFill>
                  <a:srgbClr val="FFFF00"/>
                </a:solidFill>
                <a:latin typeface="宋体" pitchFamily="2" charset="-122"/>
              </a:rPr>
              <a:t>1+4+1</a:t>
            </a:r>
            <a:r>
              <a:rPr lang="en-US" altLang="zh-CN" sz="3200" b="1">
                <a:latin typeface="宋体" pitchFamily="2" charset="-122"/>
              </a:rPr>
              <a:t>+</a:t>
            </a:r>
            <a:r>
              <a:rPr lang="en-US" altLang="zh-CN" sz="3200" b="1">
                <a:solidFill>
                  <a:srgbClr val="00FF00"/>
                </a:solidFill>
                <a:latin typeface="宋体" pitchFamily="2" charset="-122"/>
              </a:rPr>
              <a:t>1+14+1</a:t>
            </a:r>
            <a:r>
              <a:rPr lang="en-US" altLang="zh-CN" sz="3200" b="1">
                <a:solidFill>
                  <a:srgbClr val="FFFF00"/>
                </a:solidFill>
                <a:latin typeface="宋体" pitchFamily="2" charset="-122"/>
              </a:rPr>
              <a:t>=</a:t>
            </a:r>
            <a:r>
              <a:rPr lang="en-US" altLang="zh-CN" sz="3200" b="1">
                <a:latin typeface="宋体" pitchFamily="2" charset="-122"/>
              </a:rPr>
              <a:t>39(τ)</a:t>
            </a:r>
            <a:endParaRPr lang="en-US" altLang="zh-CN" sz="3200" b="1">
              <a:latin typeface="宋体" pitchFamily="2" charset="-122"/>
            </a:endParaRPr>
          </a:p>
          <a:p>
            <a:pPr marL="1581150" lvl="2" indent="-1162050"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目冲突（</a:t>
            </a:r>
            <a:r>
              <a:rPr lang="en-US" altLang="zh-CN" b="1">
                <a:latin typeface="宋体" pitchFamily="2" charset="-122"/>
              </a:rPr>
              <a:t>V0</a:t>
            </a:r>
            <a:r>
              <a:rPr lang="zh-CN" altLang="en-US" b="1">
                <a:latin typeface="宋体" pitchFamily="2" charset="-122"/>
              </a:rPr>
              <a:t>）：</a:t>
            </a:r>
            <a:endParaRPr lang="zh-CN" altLang="en-US" b="1">
              <a:latin typeface="宋体" pitchFamily="2" charset="-122"/>
            </a:endParaRPr>
          </a:p>
          <a:p>
            <a:pPr marL="1581150" lvl="2" indent="-1162050"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FFF00"/>
                </a:solidFill>
                <a:latin typeface="宋体" pitchFamily="2" charset="-122"/>
              </a:rPr>
              <a:t>1+1+7+1</a:t>
            </a:r>
            <a:r>
              <a:rPr lang="en-US" altLang="zh-CN" sz="2800" b="1">
                <a:latin typeface="宋体" pitchFamily="2" charset="-122"/>
              </a:rPr>
              <a:t>+</a:t>
            </a:r>
            <a:r>
              <a:rPr lang="en-US" altLang="zh-CN" sz="2800" b="1">
                <a:solidFill>
                  <a:srgbClr val="00FF00"/>
                </a:solidFill>
                <a:latin typeface="宋体" pitchFamily="2" charset="-122"/>
              </a:rPr>
              <a:t>1+6+1</a:t>
            </a:r>
            <a:r>
              <a:rPr lang="en-US" altLang="zh-CN" sz="2800" b="1">
                <a:latin typeface="宋体" pitchFamily="2" charset="-122"/>
              </a:rPr>
              <a:t>+</a:t>
            </a:r>
            <a:r>
              <a:rPr lang="en-US" altLang="zh-CN" sz="2800" b="1">
                <a:solidFill>
                  <a:srgbClr val="FFFF00"/>
                </a:solidFill>
                <a:latin typeface="宋体" pitchFamily="2" charset="-122"/>
              </a:rPr>
              <a:t>1+4+1</a:t>
            </a:r>
            <a:r>
              <a:rPr lang="en-US" altLang="zh-CN" sz="2800" b="1">
                <a:latin typeface="宋体" pitchFamily="2" charset="-122"/>
              </a:rPr>
              <a:t>+</a:t>
            </a:r>
            <a:r>
              <a:rPr lang="en-US" altLang="zh-CN" sz="2800" b="1">
                <a:solidFill>
                  <a:srgbClr val="00FF00"/>
                </a:solidFill>
                <a:latin typeface="宋体" pitchFamily="2" charset="-122"/>
              </a:rPr>
              <a:t>1+14+1</a:t>
            </a:r>
            <a:r>
              <a:rPr lang="en-US" altLang="zh-CN" sz="2800" b="1">
                <a:latin typeface="宋体" pitchFamily="2" charset="-122"/>
              </a:rPr>
              <a:t>+</a:t>
            </a:r>
            <a:r>
              <a:rPr lang="en-US" altLang="zh-CN" sz="2800" b="1">
                <a:solidFill>
                  <a:srgbClr val="FFFF00"/>
                </a:solidFill>
                <a:latin typeface="宋体" pitchFamily="2" charset="-122"/>
              </a:rPr>
              <a:t>1+7</a:t>
            </a:r>
            <a:r>
              <a:rPr lang="en-US" altLang="zh-CN" sz="2800" b="1">
                <a:latin typeface="宋体" pitchFamily="2" charset="-122"/>
              </a:rPr>
              <a:t>=48(τ)</a:t>
            </a:r>
            <a:endParaRPr lang="en-US" altLang="zh-CN" sz="3200" b="1"/>
          </a:p>
          <a:p>
            <a:pPr marL="1581150" lvl="2" indent="-1162050"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 </a:t>
            </a:r>
            <a:r>
              <a:rPr lang="zh-CN" altLang="en-US" sz="2800" b="1" dirty="0">
                <a:latin typeface="宋体" pitchFamily="2" charset="-122"/>
              </a:rPr>
              <a:t>功能块（</a:t>
            </a:r>
            <a:r>
              <a:rPr lang="en-US" altLang="zh-CN" sz="2800" b="1" dirty="0">
                <a:latin typeface="宋体" pitchFamily="2" charset="-122"/>
              </a:rPr>
              <a:t>×</a:t>
            </a:r>
            <a:r>
              <a:rPr lang="zh-CN" altLang="en-US" sz="2800" b="1" dirty="0">
                <a:latin typeface="宋体" pitchFamily="2" charset="-122"/>
              </a:rPr>
              <a:t>）：</a:t>
            </a:r>
            <a:endParaRPr lang="zh-CN" altLang="en-US" sz="2800" b="1" dirty="0">
              <a:latin typeface="宋体" pitchFamily="2" charset="-122"/>
            </a:endParaRPr>
          </a:p>
          <a:p>
            <a:pPr marL="1581150" lvl="2" indent="-1162050"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FFF00"/>
                </a:solidFill>
                <a:latin typeface="宋体" pitchFamily="2" charset="-122"/>
              </a:rPr>
              <a:t>1+1+6+1</a:t>
            </a:r>
            <a:r>
              <a:rPr lang="en-US" altLang="zh-CN" sz="2800" b="1">
                <a:latin typeface="宋体" pitchFamily="2" charset="-122"/>
              </a:rPr>
              <a:t>+1+4+1+</a:t>
            </a:r>
            <a:r>
              <a:rPr lang="en-US" altLang="zh-CN" sz="2800" b="1">
                <a:solidFill>
                  <a:srgbClr val="FFFF00"/>
                </a:solidFill>
                <a:latin typeface="宋体" pitchFamily="2" charset="-122"/>
              </a:rPr>
              <a:t>1+14+1</a:t>
            </a:r>
            <a:r>
              <a:rPr lang="en-US" altLang="zh-CN" sz="2800" b="1">
                <a:latin typeface="宋体" pitchFamily="2" charset="-122"/>
              </a:rPr>
              <a:t>=31(τ)</a:t>
            </a:r>
            <a:endParaRPr lang="en-US" altLang="zh-CN" sz="2800" b="1">
              <a:latin typeface="宋体" pitchFamily="2" charset="-122"/>
            </a:endParaRPr>
          </a:p>
          <a:p>
            <a:pPr marL="1581150" lvl="2" indent="-1162050"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 </a:t>
            </a:r>
            <a:r>
              <a:rPr lang="zh-CN" altLang="en-US" sz="2800" b="1" dirty="0">
                <a:latin typeface="宋体" pitchFamily="2" charset="-122"/>
              </a:rPr>
              <a:t>说明：乘法功能部件冲突最严重，上述三个时间以最短时间为准（仅适用本例）。</a:t>
            </a:r>
            <a:endParaRPr lang="zh-CN" altLang="en-US" sz="2800" b="1" dirty="0">
              <a:latin typeface="宋体" pitchFamily="2" charset="-122"/>
            </a:endParaRPr>
          </a:p>
        </p:txBody>
      </p:sp>
      <p:graphicFrame>
        <p:nvGraphicFramePr>
          <p:cNvPr id="79872" name="内容占位符 79871"/>
          <p:cNvGraphicFramePr/>
          <p:nvPr>
            <p:ph sz="half" idx="2"/>
          </p:nvPr>
        </p:nvGraphicFramePr>
        <p:xfrm>
          <a:off x="0" y="0"/>
          <a:ext cx="9144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5159375" imgH="1356995" progId="Visio.Drawing.6">
                  <p:embed/>
                </p:oleObj>
              </mc:Choice>
              <mc:Fallback>
                <p:oleObj name="" r:id="rId1" imgW="5159375" imgH="1356995" progId="Visio.Drawing.6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3429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charRg st="1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9875">
                                            <p:txEl>
                                              <p:charRg st="1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charRg st="4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9875">
                                            <p:txEl>
                                              <p:charRg st="41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charRg st="51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9875">
                                            <p:txEl>
                                              <p:charRg st="51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charRg st="88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9875">
                                            <p:txEl>
                                              <p:charRg st="88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charRg st="97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875">
                                            <p:txEl>
                                              <p:charRg st="97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charRg st="124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9875">
                                            <p:txEl>
                                              <p:charRg st="124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6194" name="文本占位符 136193"/>
          <p:cNvSpPr>
            <a:spLocks noGrp="1"/>
          </p:cNvSpPr>
          <p:nvPr>
            <p:ph type="body" idx="1"/>
          </p:nvPr>
        </p:nvSpPr>
        <p:spPr>
          <a:xfrm>
            <a:off x="55245" y="44450"/>
            <a:ext cx="9144000" cy="3560763"/>
          </a:xfrm>
        </p:spPr>
        <p:txBody>
          <a:bodyPr/>
          <a:p>
            <a:pPr marL="228600" lvl="1" indent="-38100" algn="just">
              <a:lnSpc>
                <a:spcPct val="80000"/>
              </a:lnSpc>
              <a:buNone/>
            </a:pPr>
            <a:r>
              <a:rPr lang="en-US" altLang="zh-CN" sz="3200" b="1" dirty="0">
                <a:solidFill>
                  <a:srgbClr val="FFFF00"/>
                </a:solidFill>
              </a:rPr>
              <a:t>3</a:t>
            </a:r>
            <a:r>
              <a:rPr lang="zh-CN" altLang="en-US" sz="3200" b="1" dirty="0">
                <a:solidFill>
                  <a:srgbClr val="FFFF00"/>
                </a:solidFill>
              </a:rPr>
              <a:t>）</a:t>
            </a:r>
            <a:r>
              <a:rPr lang="zh-CN" altLang="en-US" sz="3200" b="1" dirty="0">
                <a:solidFill>
                  <a:srgbClr val="FFFF00"/>
                </a:solidFill>
                <a:latin typeface="宋体" pitchFamily="2" charset="-122"/>
              </a:rPr>
              <a:t>推迟时间计算：</a:t>
            </a:r>
            <a:endParaRPr lang="zh-CN" altLang="en-US" sz="3200" b="1" dirty="0">
              <a:solidFill>
                <a:srgbClr val="FFFF00"/>
              </a:solidFill>
              <a:latin typeface="宋体" pitchFamily="2" charset="-122"/>
            </a:endParaRPr>
          </a:p>
          <a:p>
            <a:pPr marL="228600" lvl="1" indent="-38100" algn="just">
              <a:lnSpc>
                <a:spcPct val="80000"/>
              </a:lnSpc>
              <a:buNone/>
            </a:pPr>
            <a:r>
              <a:rPr lang="zh-CN" altLang="en-US" sz="3200" b="1" dirty="0">
                <a:latin typeface="宋体" pitchFamily="2" charset="-122"/>
              </a:rPr>
              <a:t>  </a:t>
            </a:r>
            <a:r>
              <a:rPr lang="en-US" altLang="zh-CN" sz="3200" b="1">
                <a:latin typeface="宋体" pitchFamily="2" charset="-122"/>
                <a:ea typeface="幼圆" panose="02010509060101010101" pitchFamily="49" charset="-122"/>
              </a:rPr>
              <a:t>①</a:t>
            </a:r>
            <a:r>
              <a:rPr lang="zh-CN" altLang="en-US" sz="3200" b="1" dirty="0">
                <a:latin typeface="宋体" pitchFamily="2" charset="-122"/>
              </a:rPr>
              <a:t>当长度</a:t>
            </a:r>
            <a:r>
              <a:rPr lang="zh-CN" altLang="en-US" sz="3200" b="1" dirty="0">
                <a:solidFill>
                  <a:srgbClr val="00FF00"/>
                </a:solidFill>
                <a:latin typeface="宋体" pitchFamily="2" charset="-122"/>
              </a:rPr>
              <a:t>大于</a:t>
            </a:r>
            <a:r>
              <a:rPr lang="zh-CN" altLang="en-US" sz="3200" b="1" dirty="0">
                <a:latin typeface="宋体" pitchFamily="2" charset="-122"/>
              </a:rPr>
              <a:t>最短有关时间时，实际需要推迟时间为：</a:t>
            </a:r>
            <a:endParaRPr lang="zh-CN" altLang="en-US" sz="3200" b="1" dirty="0">
              <a:latin typeface="宋体" pitchFamily="2" charset="-122"/>
            </a:endParaRPr>
          </a:p>
          <a:p>
            <a:pPr marL="228600" lvl="1" indent="-38100" algn="just">
              <a:lnSpc>
                <a:spcPct val="80000"/>
              </a:lnSpc>
              <a:buNone/>
            </a:pPr>
            <a:r>
              <a:rPr lang="zh-CN" altLang="en-US" sz="3200" b="1" dirty="0">
                <a:latin typeface="宋体" pitchFamily="2" charset="-122"/>
              </a:rPr>
              <a:t>   </a:t>
            </a:r>
            <a:r>
              <a:rPr lang="zh-CN" altLang="en-US" sz="3200" b="1" dirty="0">
                <a:latin typeface="宋体" pitchFamily="2" charset="-122"/>
                <a:ea typeface="幼圆" panose="020105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FF00"/>
                </a:solidFill>
                <a:latin typeface="宋体" pitchFamily="2" charset="-122"/>
                <a:ea typeface="幼圆" panose="020105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FF00"/>
                </a:solidFill>
                <a:latin typeface="宋体" pitchFamily="2" charset="-122"/>
              </a:rPr>
              <a:t>向量时间 </a:t>
            </a:r>
            <a:r>
              <a:rPr lang="en-US" altLang="zh-CN" sz="3200" b="1" dirty="0">
                <a:solidFill>
                  <a:srgbClr val="00FF00"/>
                </a:solidFill>
                <a:latin typeface="宋体" pitchFamily="2" charset="-122"/>
              </a:rPr>
              <a:t>– </a:t>
            </a:r>
            <a:r>
              <a:rPr lang="zh-CN" altLang="en-US" sz="3200" b="1" dirty="0">
                <a:solidFill>
                  <a:srgbClr val="00FF00"/>
                </a:solidFill>
                <a:latin typeface="宋体" pitchFamily="2" charset="-122"/>
              </a:rPr>
              <a:t>有关时间</a:t>
            </a:r>
            <a:endParaRPr lang="zh-CN" altLang="en-US" sz="3200" b="1" dirty="0">
              <a:solidFill>
                <a:srgbClr val="00FF00"/>
              </a:solidFill>
              <a:latin typeface="宋体" pitchFamily="2" charset="-122"/>
            </a:endParaRPr>
          </a:p>
          <a:p>
            <a:pPr marL="228600" lvl="1" indent="-38100" algn="just">
              <a:lnSpc>
                <a:spcPct val="80000"/>
              </a:lnSpc>
              <a:buNone/>
            </a:pPr>
            <a:r>
              <a:rPr lang="zh-CN" altLang="en-US" sz="3200" b="1" dirty="0">
                <a:latin typeface="宋体" pitchFamily="2" charset="-122"/>
              </a:rPr>
              <a:t>  </a:t>
            </a:r>
            <a:r>
              <a:rPr lang="en-US" altLang="zh-CN" sz="3200" b="1">
                <a:latin typeface="宋体" pitchFamily="2" charset="-122"/>
                <a:ea typeface="幼圆" panose="02010509060101010101" pitchFamily="49" charset="-122"/>
              </a:rPr>
              <a:t>②</a:t>
            </a:r>
            <a:r>
              <a:rPr lang="zh-CN" altLang="en-US" sz="3200" b="1" dirty="0">
                <a:latin typeface="宋体" pitchFamily="2" charset="-122"/>
              </a:rPr>
              <a:t>当长度</a:t>
            </a:r>
            <a:r>
              <a:rPr lang="zh-CN" altLang="en-US" sz="3200" b="1" dirty="0">
                <a:solidFill>
                  <a:srgbClr val="00FF00"/>
                </a:solidFill>
                <a:latin typeface="宋体" pitchFamily="2" charset="-122"/>
              </a:rPr>
              <a:t>小于</a:t>
            </a:r>
            <a:r>
              <a:rPr lang="zh-CN" altLang="en-US" sz="3200" b="1" dirty="0">
                <a:latin typeface="宋体" pitchFamily="2" charset="-122"/>
              </a:rPr>
              <a:t>等于有关时间时，实际</a:t>
            </a:r>
            <a:r>
              <a:rPr lang="zh-CN" altLang="en-US" sz="3200" b="1" dirty="0">
                <a:solidFill>
                  <a:srgbClr val="92D050"/>
                </a:solidFill>
                <a:latin typeface="宋体" pitchFamily="2" charset="-122"/>
              </a:rPr>
              <a:t>不用推迟</a:t>
            </a:r>
            <a:r>
              <a:rPr lang="zh-CN" altLang="en-US" sz="3200" b="1" dirty="0">
                <a:latin typeface="宋体" pitchFamily="2" charset="-122"/>
              </a:rPr>
              <a:t>，可视为表面冲突。</a:t>
            </a:r>
            <a:endParaRPr lang="zh-CN" altLang="en-US" sz="3200" b="1" dirty="0">
              <a:latin typeface="宋体" pitchFamily="2" charset="-122"/>
            </a:endParaRPr>
          </a:p>
          <a:p>
            <a:pPr marL="228600" lvl="1" indent="-38100" algn="just">
              <a:lnSpc>
                <a:spcPct val="80000"/>
              </a:lnSpc>
              <a:buNone/>
            </a:pPr>
            <a:endParaRPr lang="zh-CN" altLang="en-US" sz="3200" b="1" dirty="0">
              <a:latin typeface="宋体" pitchFamily="2" charset="-122"/>
            </a:endParaRPr>
          </a:p>
          <a:p>
            <a:pPr marL="228600" lvl="1" indent="-38100" algn="just">
              <a:lnSpc>
                <a:spcPct val="80000"/>
              </a:lnSpc>
              <a:buNone/>
            </a:pPr>
            <a:r>
              <a:rPr lang="zh-CN" altLang="en-US" sz="3200" b="1" dirty="0">
                <a:latin typeface="宋体" pitchFamily="2" charset="-122"/>
              </a:rPr>
              <a:t>    本例推迟时间为：</a:t>
            </a:r>
            <a:r>
              <a:rPr lang="en-US" altLang="zh-CN" sz="3200" b="1" dirty="0">
                <a:latin typeface="宋体" pitchFamily="2" charset="-122"/>
              </a:rPr>
              <a:t>64-31=33</a:t>
            </a:r>
            <a:r>
              <a:rPr lang="zh-CN" altLang="en-US" sz="3200" b="1" dirty="0">
                <a:latin typeface="宋体" pitchFamily="2" charset="-122"/>
              </a:rPr>
              <a:t>（</a:t>
            </a:r>
            <a:r>
              <a:rPr lang="en-US" altLang="zh-CN" sz="3200" b="1">
                <a:latin typeface="宋体" pitchFamily="2" charset="-122"/>
              </a:rPr>
              <a:t>τ</a:t>
            </a:r>
            <a:r>
              <a:rPr lang="zh-CN" altLang="en-US" sz="3200" b="1">
                <a:latin typeface="宋体" pitchFamily="2" charset="-122"/>
              </a:rPr>
              <a:t>）</a:t>
            </a:r>
            <a:endParaRPr lang="zh-CN" altLang="en-US" sz="3200" b="1">
              <a:latin typeface="宋体" pitchFamily="2" charset="-122"/>
            </a:endParaRPr>
          </a:p>
          <a:p>
            <a:pPr marL="228600" lvl="1" indent="-38100" algn="just">
              <a:lnSpc>
                <a:spcPct val="80000"/>
              </a:lnSpc>
              <a:buNone/>
            </a:pPr>
            <a:endParaRPr lang="zh-CN" altLang="en-US" b="1">
              <a:latin typeface="宋体" pitchFamily="2" charset="-122"/>
            </a:endParaRPr>
          </a:p>
        </p:txBody>
      </p:sp>
      <p:sp>
        <p:nvSpPr>
          <p:cNvPr id="136192" name="矩形 136191"/>
          <p:cNvSpPr/>
          <p:nvPr/>
        </p:nvSpPr>
        <p:spPr>
          <a:xfrm>
            <a:off x="0" y="3841750"/>
            <a:ext cx="9144000" cy="3016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1" algn="l" eaLnBrk="0" hangingPunct="0"/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）完成运算用时计算：顺利连接时间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推迟时间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lvl="2" algn="l" eaLnBrk="0" hangingPunct="0"/>
            <a:r>
              <a:rPr lang="en-US" altLang="zh-CN" sz="3200" b="1" dirty="0">
                <a:latin typeface="Times New Roman" panose="02020603050405020304" pitchFamily="18" charset="0"/>
              </a:rPr>
              <a:t>1+6+1+1+7+1+1+6+1+1+4+1+1+14+1+1+7+1+</a:t>
            </a:r>
            <a:r>
              <a:rPr lang="zh-CN" altLang="en-US" sz="3200" b="1" dirty="0">
                <a:latin typeface="Times New Roman" panose="02020603050405020304" pitchFamily="18" charset="0"/>
              </a:rPr>
              <a:t>（</a:t>
            </a:r>
            <a:r>
              <a:rPr lang="en-US" altLang="zh-CN" sz="3200" b="1" dirty="0">
                <a:latin typeface="Times New Roman" panose="02020603050405020304" pitchFamily="18" charset="0"/>
              </a:rPr>
              <a:t>64-1</a:t>
            </a:r>
            <a:r>
              <a:rPr lang="zh-CN" altLang="en-US" sz="3200" b="1" dirty="0">
                <a:latin typeface="Times New Roman" panose="02020603050405020304" pitchFamily="18" charset="0"/>
              </a:rPr>
              <a:t>）</a:t>
            </a:r>
            <a:r>
              <a:rPr lang="en-US" altLang="zh-CN" sz="3200" b="1">
                <a:latin typeface="Times New Roman" panose="02020603050405020304" pitchFamily="18" charset="0"/>
              </a:rPr>
              <a:t>+</a:t>
            </a:r>
            <a:r>
              <a:rPr lang="en-US" altLang="zh-CN" sz="3200" b="1">
                <a:solidFill>
                  <a:srgbClr val="00FF00"/>
                </a:solidFill>
                <a:latin typeface="Times New Roman" panose="02020603050405020304" pitchFamily="18" charset="0"/>
              </a:rPr>
              <a:t>33</a:t>
            </a:r>
            <a:r>
              <a:rPr lang="en-US" altLang="zh-CN" sz="3200" b="1">
                <a:latin typeface="Times New Roman" panose="02020603050405020304" pitchFamily="18" charset="0"/>
              </a:rPr>
              <a:t>=152(τ)</a:t>
            </a:r>
            <a:endParaRPr lang="en-US" altLang="zh-CN" sz="3200" b="1">
              <a:latin typeface="Times New Roman" panose="02020603050405020304" pitchFamily="18" charset="0"/>
            </a:endParaRPr>
          </a:p>
          <a:p>
            <a:pPr lvl="1" algn="l" eaLnBrk="0" hangingPunct="0"/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）性能：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lvl="2" algn="l" eaLnBrk="0" hangingPunct="0"/>
            <a:r>
              <a:rPr lang="en-US" altLang="zh-CN" sz="3200" b="1" dirty="0">
                <a:latin typeface="Times New Roman" panose="02020603050405020304" pitchFamily="18" charset="0"/>
              </a:rPr>
              <a:t>6*64/</a:t>
            </a:r>
            <a:r>
              <a:rPr lang="zh-CN" altLang="en-US" sz="3200" b="1" dirty="0">
                <a:latin typeface="Times New Roman" panose="02020603050405020304" pitchFamily="18" charset="0"/>
              </a:rPr>
              <a:t>（</a:t>
            </a:r>
            <a:r>
              <a:rPr lang="en-US" altLang="zh-CN" sz="3200" b="1">
                <a:latin typeface="Times New Roman" panose="02020603050405020304" pitchFamily="18" charset="0"/>
              </a:rPr>
              <a:t>152*10</a:t>
            </a:r>
            <a:r>
              <a:rPr lang="en-US" altLang="zh-CN" sz="3200" b="1" baseline="30000">
                <a:latin typeface="Times New Roman" panose="02020603050405020304" pitchFamily="18" charset="0"/>
              </a:rPr>
              <a:t>-8</a:t>
            </a:r>
            <a:r>
              <a:rPr lang="zh-CN" altLang="en-US" sz="3200" b="1" dirty="0">
                <a:latin typeface="Times New Roman" panose="02020603050405020304" pitchFamily="18" charset="0"/>
              </a:rPr>
              <a:t>）</a:t>
            </a:r>
            <a:r>
              <a:rPr lang="en-US" altLang="zh-CN" sz="3200" b="1" dirty="0">
                <a:latin typeface="Times New Roman" panose="02020603050405020304" pitchFamily="18" charset="0"/>
              </a:rPr>
              <a:t>≈</a:t>
            </a:r>
            <a:r>
              <a:rPr lang="en-US" altLang="zh-CN" sz="3200" b="1">
                <a:latin typeface="Times New Roman" panose="02020603050405020304" pitchFamily="18" charset="0"/>
              </a:rPr>
              <a:t>253M FLOPS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19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charRg st="1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6194">
                                            <p:txEl>
                                              <p:charRg st="1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charRg st="3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6194">
                                            <p:txEl>
                                              <p:charRg st="37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charRg st="54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6194">
                                            <p:txEl>
                                              <p:charRg st="54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 uiExpand="1" build="p"/>
      <p:bldP spid="136192" grpId="0"/>
      <p:bldP spid="136192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1923" name="文本占位符 81922"/>
          <p:cNvSpPr>
            <a:spLocks noGrp="1"/>
          </p:cNvSpPr>
          <p:nvPr>
            <p:ph type="body" idx="1"/>
          </p:nvPr>
        </p:nvSpPr>
        <p:spPr>
          <a:xfrm>
            <a:off x="228600" y="152400"/>
            <a:ext cx="8915400" cy="6324600"/>
          </a:xfrm>
        </p:spPr>
        <p:txBody>
          <a:bodyPr/>
          <a:p>
            <a:pPr algn="just">
              <a:lnSpc>
                <a:spcPct val="90000"/>
              </a:lnSpc>
              <a:buNone/>
            </a:pPr>
            <a:r>
              <a:rPr lang="zh-CN" altLang="en-US" b="1" dirty="0">
                <a:latin typeface="宋体" pitchFamily="2" charset="-122"/>
              </a:rPr>
              <a:t>练习题：</a:t>
            </a:r>
            <a:r>
              <a:rPr lang="en-US" altLang="zh-CN" b="1">
                <a:latin typeface="宋体" pitchFamily="2" charset="-122"/>
              </a:rPr>
              <a:t>:</a:t>
            </a:r>
            <a:r>
              <a:rPr lang="zh-CN" altLang="en-US" b="1" dirty="0">
                <a:latin typeface="宋体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b="1" dirty="0">
                <a:latin typeface="宋体" pitchFamily="2" charset="-122"/>
                <a:cs typeface="Times New Roman" panose="02020603050405020304" pitchFamily="18" charset="0"/>
              </a:rPr>
              <a:t>CRAY-1</a:t>
            </a:r>
            <a:r>
              <a:rPr lang="zh-CN" altLang="en-US" b="1" dirty="0">
                <a:latin typeface="宋体" pitchFamily="2" charset="-122"/>
                <a:cs typeface="Times New Roman" panose="02020603050405020304" pitchFamily="18" charset="0"/>
              </a:rPr>
              <a:t>机上，在下列指令组中，组内哪些指令</a:t>
            </a:r>
            <a:r>
              <a:rPr lang="zh-CN" altLang="en-US" b="1" dirty="0">
                <a:solidFill>
                  <a:srgbClr val="FFFF00"/>
                </a:solidFill>
                <a:latin typeface="宋体" pitchFamily="2" charset="-122"/>
                <a:cs typeface="Times New Roman" panose="02020603050405020304" pitchFamily="18" charset="0"/>
              </a:rPr>
              <a:t>可以链接</a:t>
            </a:r>
            <a:r>
              <a:rPr lang="zh-CN" altLang="en-US" b="1" dirty="0">
                <a:latin typeface="宋体" pitchFamily="2" charset="-122"/>
                <a:cs typeface="Times New Roman" panose="02020603050405020304" pitchFamily="18" charset="0"/>
              </a:rPr>
              <a:t>？哪些</a:t>
            </a:r>
            <a:r>
              <a:rPr lang="zh-CN" altLang="en-US" b="1" dirty="0">
                <a:solidFill>
                  <a:srgbClr val="FFFF00"/>
                </a:solidFill>
                <a:latin typeface="宋体" pitchFamily="2" charset="-122"/>
                <a:cs typeface="Times New Roman" panose="02020603050405020304" pitchFamily="18" charset="0"/>
              </a:rPr>
              <a:t>不可以链接</a:t>
            </a:r>
            <a:r>
              <a:rPr lang="zh-CN" altLang="en-US" b="1" dirty="0">
                <a:latin typeface="宋体" pitchFamily="2" charset="-122"/>
                <a:cs typeface="Times New Roman" panose="02020603050405020304" pitchFamily="18" charset="0"/>
              </a:rPr>
              <a:t>？不能链接的原因是什么？完成各指令所需的拍数（设向量长度均为</a:t>
            </a:r>
            <a:r>
              <a:rPr lang="en-US" altLang="zh-CN" b="1" dirty="0">
                <a:latin typeface="宋体" pitchFamily="2" charset="-122"/>
                <a:cs typeface="Times New Roman" panose="02020603050405020304" pitchFamily="18" charset="0"/>
              </a:rPr>
              <a:t>64,</a:t>
            </a:r>
            <a:r>
              <a:rPr lang="zh-CN" altLang="en-US" b="1" dirty="0">
                <a:latin typeface="宋体" pitchFamily="2" charset="-122"/>
                <a:cs typeface="Times New Roman" panose="02020603050405020304" pitchFamily="18" charset="0"/>
              </a:rPr>
              <a:t>打入寄存器及启动功能部件各需</a:t>
            </a:r>
            <a:r>
              <a:rPr lang="en-US" altLang="zh-CN" b="1">
                <a:latin typeface="宋体" pitchFamily="2" charset="-122"/>
                <a:cs typeface="Times New Roman" panose="02020603050405020304" pitchFamily="18" charset="0"/>
              </a:rPr>
              <a:t>1τ</a:t>
            </a:r>
            <a:r>
              <a:rPr lang="zh-CN" altLang="en-US" b="1">
                <a:latin typeface="宋体" pitchFamily="2" charset="-122"/>
                <a:cs typeface="Times New Roman" panose="02020603050405020304" pitchFamily="18" charset="0"/>
              </a:rPr>
              <a:t>）。</a:t>
            </a:r>
            <a:r>
              <a:rPr lang="zh-CN" altLang="en-US" b="1">
                <a:latin typeface="宋体" pitchFamily="2" charset="-122"/>
              </a:rPr>
              <a:t> </a:t>
            </a:r>
            <a:endParaRPr lang="zh-CN" altLang="en-US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buNone/>
            </a:pPr>
            <a:r>
              <a:rPr lang="zh-CN" altLang="en-US" b="1" dirty="0">
                <a:latin typeface="宋体" pitchFamily="2" charset="-122"/>
              </a:rPr>
              <a:t> （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）</a:t>
            </a:r>
            <a:r>
              <a:rPr lang="en-US" altLang="zh-CN" b="1" dirty="0">
                <a:latin typeface="宋体" pitchFamily="2" charset="-122"/>
              </a:rPr>
              <a:t>V0←</a:t>
            </a:r>
            <a:r>
              <a:rPr lang="zh-CN" altLang="en-US" b="1" dirty="0">
                <a:latin typeface="宋体" pitchFamily="2" charset="-122"/>
              </a:rPr>
              <a:t>存储器</a:t>
            </a:r>
            <a:r>
              <a:rPr lang="en-US" altLang="zh-CN" b="1">
                <a:latin typeface="宋体" pitchFamily="2" charset="-122"/>
                <a:cs typeface="Times New Roman" panose="02020603050405020304" pitchFamily="18" charset="0"/>
              </a:rPr>
              <a:t>(6τ)</a:t>
            </a:r>
            <a:r>
              <a:rPr lang="en-US" altLang="zh-CN" b="1">
                <a:latin typeface="宋体" pitchFamily="2" charset="-122"/>
              </a:rPr>
              <a:t> ; V1←V2+V3</a:t>
            </a:r>
            <a:r>
              <a:rPr lang="en-US" altLang="zh-CN" b="1">
                <a:latin typeface="宋体" pitchFamily="2" charset="-122"/>
                <a:cs typeface="Times New Roman" panose="02020603050405020304" pitchFamily="18" charset="0"/>
              </a:rPr>
              <a:t>(6τ)</a:t>
            </a:r>
            <a:r>
              <a:rPr lang="en-US" altLang="zh-CN" b="1">
                <a:latin typeface="宋体" pitchFamily="2" charset="-122"/>
              </a:rPr>
              <a:t> ;</a:t>
            </a:r>
            <a:endParaRPr lang="en-US" altLang="zh-CN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b="1">
                <a:latin typeface="宋体" pitchFamily="2" charset="-122"/>
              </a:rPr>
              <a:t>      V4←V5×V6</a:t>
            </a:r>
            <a:r>
              <a:rPr lang="en-US" altLang="zh-CN" b="1">
                <a:latin typeface="宋体" pitchFamily="2" charset="-122"/>
                <a:cs typeface="Times New Roman" panose="02020603050405020304" pitchFamily="18" charset="0"/>
              </a:rPr>
              <a:t>(7τ)</a:t>
            </a:r>
            <a:r>
              <a:rPr lang="en-US" altLang="zh-CN" b="1">
                <a:latin typeface="宋体" pitchFamily="2" charset="-122"/>
              </a:rPr>
              <a:t> </a:t>
            </a:r>
            <a:endParaRPr lang="en-US" altLang="zh-CN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）</a:t>
            </a:r>
            <a:r>
              <a:rPr lang="en-US" altLang="zh-CN" b="1" dirty="0">
                <a:latin typeface="宋体" pitchFamily="2" charset="-122"/>
              </a:rPr>
              <a:t>V2←V0×V1; V3←</a:t>
            </a:r>
            <a:r>
              <a:rPr lang="zh-CN" altLang="en-US" b="1" dirty="0">
                <a:latin typeface="宋体" pitchFamily="2" charset="-122"/>
              </a:rPr>
              <a:t>存储器</a:t>
            </a:r>
            <a:r>
              <a:rPr lang="en-US" altLang="zh-CN" b="1">
                <a:latin typeface="宋体" pitchFamily="2" charset="-122"/>
              </a:rPr>
              <a:t>; V4←V2+V3        </a:t>
            </a:r>
            <a:endParaRPr lang="en-US" altLang="zh-CN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rgbClr val="FFFF00"/>
                </a:solidFill>
                <a:latin typeface="宋体" pitchFamily="2" charset="-122"/>
              </a:rPr>
              <a:t>（</a:t>
            </a:r>
            <a:r>
              <a:rPr lang="en-US" altLang="zh-CN" b="1" dirty="0">
                <a:solidFill>
                  <a:srgbClr val="FFFF00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FF00"/>
                </a:solidFill>
                <a:latin typeface="宋体" pitchFamily="2" charset="-122"/>
              </a:rPr>
              <a:t>）</a:t>
            </a:r>
            <a:r>
              <a:rPr lang="en-US" altLang="zh-CN" b="1" dirty="0">
                <a:solidFill>
                  <a:srgbClr val="FFFF00"/>
                </a:solidFill>
                <a:latin typeface="宋体" pitchFamily="2" charset="-122"/>
              </a:rPr>
              <a:t>V0←</a:t>
            </a:r>
            <a:r>
              <a:rPr lang="zh-CN" altLang="en-US" b="1" dirty="0">
                <a:solidFill>
                  <a:srgbClr val="FFFF00"/>
                </a:solidFill>
                <a:latin typeface="宋体" pitchFamily="2" charset="-122"/>
              </a:rPr>
              <a:t>存储器</a:t>
            </a:r>
            <a:r>
              <a:rPr lang="en-US" altLang="zh-CN" b="1">
                <a:solidFill>
                  <a:srgbClr val="FFFF00"/>
                </a:solidFill>
                <a:latin typeface="宋体" pitchFamily="2" charset="-122"/>
              </a:rPr>
              <a:t>;</a:t>
            </a:r>
            <a:endParaRPr lang="en-US" altLang="zh-CN" b="1">
              <a:solidFill>
                <a:srgbClr val="FFFF00"/>
              </a:solidFill>
              <a:latin typeface="宋体" pitchFamily="2" charset="-122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b="1">
                <a:solidFill>
                  <a:srgbClr val="FFFF00"/>
                </a:solidFill>
                <a:latin typeface="宋体" pitchFamily="2" charset="-122"/>
              </a:rPr>
              <a:t>     V2←V0×V1; V3←V2+V0; V6←V3+V4    </a:t>
            </a:r>
            <a:r>
              <a:rPr lang="en-US" altLang="zh-CN" b="1">
                <a:latin typeface="宋体" pitchFamily="2" charset="-122"/>
              </a:rPr>
              <a:t> </a:t>
            </a:r>
            <a:endParaRPr lang="en-US" altLang="zh-CN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）</a:t>
            </a:r>
            <a:r>
              <a:rPr lang="en-US" altLang="zh-CN" b="1" dirty="0">
                <a:latin typeface="宋体" pitchFamily="2" charset="-122"/>
              </a:rPr>
              <a:t>V0←</a:t>
            </a:r>
            <a:r>
              <a:rPr lang="zh-CN" altLang="en-US" b="1" dirty="0">
                <a:latin typeface="宋体" pitchFamily="2" charset="-122"/>
              </a:rPr>
              <a:t>存储器</a:t>
            </a:r>
            <a:r>
              <a:rPr lang="en-US" altLang="zh-CN" b="1">
                <a:latin typeface="宋体" pitchFamily="2" charset="-122"/>
              </a:rPr>
              <a:t>;</a:t>
            </a:r>
            <a:endParaRPr lang="en-US" altLang="zh-CN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b="1">
                <a:latin typeface="宋体" pitchFamily="2" charset="-122"/>
              </a:rPr>
              <a:t>     V1←1/V0</a:t>
            </a:r>
            <a:r>
              <a:rPr lang="en-US" altLang="zh-CN" b="1">
                <a:latin typeface="宋体" pitchFamily="2" charset="-122"/>
                <a:cs typeface="Times New Roman" panose="02020603050405020304" pitchFamily="18" charset="0"/>
              </a:rPr>
              <a:t>(14τ)</a:t>
            </a:r>
            <a:r>
              <a:rPr lang="en-US" altLang="zh-CN" b="1">
                <a:latin typeface="宋体" pitchFamily="2" charset="-122"/>
              </a:rPr>
              <a:t> ; V3←V1×V2; V5←V3+V4</a:t>
            </a:r>
            <a:endParaRPr lang="en-US" altLang="zh-CN" b="1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7218" name="文本占位符 137217"/>
          <p:cNvSpPr>
            <a:spLocks noGrp="1"/>
          </p:cNvSpPr>
          <p:nvPr>
            <p:ph type="body" idx="1"/>
          </p:nvPr>
        </p:nvSpPr>
        <p:spPr>
          <a:xfrm>
            <a:off x="228600" y="152400"/>
            <a:ext cx="8915400" cy="6324600"/>
          </a:xfrm>
        </p:spPr>
        <p:txBody>
          <a:bodyPr/>
          <a:p>
            <a:pPr algn="just">
              <a:buNone/>
            </a:pPr>
            <a:r>
              <a:rPr lang="zh-CN" altLang="en-US" b="1" dirty="0"/>
              <a:t>解：</a:t>
            </a:r>
            <a:endParaRPr lang="zh-CN" altLang="en-US" b="1" dirty="0"/>
          </a:p>
          <a:p>
            <a:pPr algn="just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）既不相关又不冲突</a:t>
            </a:r>
            <a:r>
              <a:rPr lang="en-US" altLang="zh-CN" b="1">
                <a:latin typeface="Times New Roman" panose="02020603050405020304" pitchFamily="18" charset="0"/>
              </a:rPr>
              <a:t>—</a:t>
            </a:r>
            <a:r>
              <a:rPr lang="zh-CN" altLang="en-US" b="1" dirty="0"/>
              <a:t>并行执行（不可链接）</a:t>
            </a:r>
            <a:endParaRPr lang="zh-CN" altLang="en-US" b="1" dirty="0"/>
          </a:p>
          <a:p>
            <a:pPr marL="1409700" lvl="2" indent="-400050" algn="just">
              <a:buNone/>
            </a:pPr>
            <a:r>
              <a:rPr lang="en-US" altLang="zh-CN" sz="3200" b="1" dirty="0"/>
              <a:t>1+7+1+</a:t>
            </a:r>
            <a:r>
              <a:rPr lang="zh-CN" altLang="en-US" sz="3200" b="1" dirty="0"/>
              <a:t>（</a:t>
            </a:r>
            <a:r>
              <a:rPr lang="en-US" altLang="zh-CN" sz="3200" b="1" dirty="0"/>
              <a:t>64-1</a:t>
            </a:r>
            <a:r>
              <a:rPr lang="zh-CN" altLang="en-US" sz="3200" b="1" dirty="0"/>
              <a:t>）</a:t>
            </a:r>
            <a:r>
              <a:rPr lang="en-US" altLang="zh-CN" sz="3200" b="1"/>
              <a:t>=72</a:t>
            </a:r>
            <a:r>
              <a:rPr lang="en-US" altLang="zh-CN" sz="3200" b="1">
                <a:latin typeface="宋体" pitchFamily="2" charset="-122"/>
              </a:rPr>
              <a:t>(τ)</a:t>
            </a:r>
            <a:endParaRPr lang="en-US" altLang="zh-CN" sz="3200" b="1">
              <a:latin typeface="宋体" pitchFamily="2" charset="-122"/>
            </a:endParaRPr>
          </a:p>
          <a:p>
            <a:pPr marL="1409700" lvl="2" indent="-400050" algn="just">
              <a:buNone/>
            </a:pPr>
            <a:r>
              <a:rPr lang="en-US" altLang="zh-CN" sz="3200" b="1">
                <a:latin typeface="宋体" pitchFamily="2" charset="-122"/>
              </a:rPr>
              <a:t>3*64/</a:t>
            </a:r>
            <a:r>
              <a:rPr lang="zh-CN" altLang="en-US" sz="3200" b="1">
                <a:latin typeface="宋体" pitchFamily="2" charset="-122"/>
              </a:rPr>
              <a:t>（</a:t>
            </a:r>
            <a:r>
              <a:rPr lang="en-US" altLang="zh-CN" sz="3200" b="1">
                <a:latin typeface="宋体" pitchFamily="2" charset="-122"/>
              </a:rPr>
              <a:t>72*10</a:t>
            </a:r>
            <a:r>
              <a:rPr lang="en-US" altLang="zh-CN" sz="3200" b="1" baseline="30000">
                <a:latin typeface="宋体" pitchFamily="2" charset="-122"/>
              </a:rPr>
              <a:t>-8</a:t>
            </a:r>
            <a:r>
              <a:rPr lang="en-US" altLang="zh-CN" sz="3200" b="1">
                <a:latin typeface="宋体" pitchFamily="2" charset="-122"/>
              </a:rPr>
              <a:t> </a:t>
            </a:r>
            <a:r>
              <a:rPr lang="zh-CN" altLang="en-US" sz="3200" b="1">
                <a:latin typeface="宋体" pitchFamily="2" charset="-122"/>
              </a:rPr>
              <a:t>）</a:t>
            </a:r>
            <a:r>
              <a:rPr lang="en-US" altLang="zh-CN" sz="3200" b="1">
                <a:latin typeface="宋体" pitchFamily="2" charset="-122"/>
              </a:rPr>
              <a:t>≈267MFLOPS</a:t>
            </a:r>
            <a:endParaRPr lang="en-US" altLang="zh-CN" sz="3200" b="1"/>
          </a:p>
          <a:p>
            <a:pPr algn="just">
              <a:buNone/>
            </a:pPr>
            <a:r>
              <a:rPr lang="en-US" altLang="zh-CN" b="1" dirty="0"/>
              <a:t> </a:t>
            </a: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）有相关，不冲突</a:t>
            </a:r>
            <a:r>
              <a:rPr lang="en-US" altLang="zh-CN" b="1">
                <a:latin typeface="Times New Roman" panose="02020603050405020304" pitchFamily="18" charset="0"/>
              </a:rPr>
              <a:t>——</a:t>
            </a:r>
            <a:r>
              <a:rPr lang="zh-CN" altLang="en-US" b="1" dirty="0"/>
              <a:t>可链接</a:t>
            </a:r>
            <a:endParaRPr lang="zh-CN" altLang="en-US" b="1" dirty="0"/>
          </a:p>
          <a:p>
            <a:pPr algn="just">
              <a:buNone/>
            </a:pPr>
            <a:r>
              <a:rPr lang="zh-CN" altLang="en-US" b="1" dirty="0"/>
              <a:t>            </a:t>
            </a:r>
            <a:r>
              <a:rPr lang="en-US" altLang="zh-CN" b="1" dirty="0"/>
              <a:t>1+7+1+1+6+1+</a:t>
            </a:r>
            <a:r>
              <a:rPr lang="zh-CN" altLang="en-US" b="1" dirty="0"/>
              <a:t>（</a:t>
            </a:r>
            <a:r>
              <a:rPr lang="en-US" altLang="zh-CN" b="1" dirty="0"/>
              <a:t>64-1</a:t>
            </a:r>
            <a:r>
              <a:rPr lang="zh-CN" altLang="en-US" b="1" dirty="0"/>
              <a:t>）</a:t>
            </a:r>
            <a:r>
              <a:rPr lang="en-US" altLang="zh-CN" b="1"/>
              <a:t>=80</a:t>
            </a:r>
            <a:r>
              <a:rPr lang="en-US" altLang="zh-CN" b="1">
                <a:latin typeface="宋体" pitchFamily="2" charset="-122"/>
              </a:rPr>
              <a:t>(τ)</a:t>
            </a:r>
            <a:endParaRPr lang="en-US" altLang="zh-CN" b="1">
              <a:latin typeface="宋体" pitchFamily="2" charset="-122"/>
            </a:endParaRPr>
          </a:p>
          <a:p>
            <a:pPr algn="just">
              <a:buNone/>
            </a:pPr>
            <a:r>
              <a:rPr lang="en-US" altLang="zh-CN" b="1">
                <a:latin typeface="宋体" pitchFamily="2" charset="-122"/>
              </a:rPr>
              <a:t>      3*64/</a:t>
            </a:r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宋体" pitchFamily="2" charset="-122"/>
              </a:rPr>
              <a:t>80*10</a:t>
            </a:r>
            <a:r>
              <a:rPr lang="en-US" altLang="zh-CN" b="1" baseline="30000">
                <a:latin typeface="宋体" pitchFamily="2" charset="-122"/>
              </a:rPr>
              <a:t>-8</a:t>
            </a:r>
            <a:r>
              <a:rPr lang="zh-CN" altLang="en-US" b="1">
                <a:latin typeface="宋体" pitchFamily="2" charset="-122"/>
              </a:rPr>
              <a:t>）</a:t>
            </a:r>
            <a:r>
              <a:rPr lang="en-US" altLang="zh-CN" b="1">
                <a:latin typeface="宋体" pitchFamily="2" charset="-122"/>
              </a:rPr>
              <a:t>= 240 MFLOPS</a:t>
            </a:r>
            <a:endParaRPr lang="en-US" altLang="zh-CN" b="1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2947" name="文本占位符 82946"/>
          <p:cNvSpPr>
            <a:spLocks noGrp="1"/>
          </p:cNvSpPr>
          <p:nvPr>
            <p:ph type="body" idx="1"/>
          </p:nvPr>
        </p:nvSpPr>
        <p:spPr>
          <a:xfrm>
            <a:off x="0" y="2895600"/>
            <a:ext cx="8686800" cy="457200"/>
          </a:xfrm>
        </p:spPr>
        <p:txBody>
          <a:bodyPr/>
          <a:p>
            <a:pPr algn="just">
              <a:lnSpc>
                <a:spcPct val="90000"/>
              </a:lnSpc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r>
              <a:rPr lang="zh-CN" altLang="en-US" sz="2400" dirty="0"/>
              <a:t>条条指令相关，但有冲突</a:t>
            </a:r>
            <a:r>
              <a:rPr lang="en-US" altLang="zh-CN" sz="2400">
                <a:latin typeface="Times New Roman" panose="02020603050405020304" pitchFamily="18" charset="0"/>
              </a:rPr>
              <a:t>——</a:t>
            </a:r>
            <a:r>
              <a:rPr lang="zh-CN" altLang="en-US" sz="2400" dirty="0"/>
              <a:t>不能顺利链接</a:t>
            </a:r>
            <a:endParaRPr lang="zh-CN" altLang="en-US" sz="2400" dirty="0"/>
          </a:p>
        </p:txBody>
      </p:sp>
      <p:graphicFrame>
        <p:nvGraphicFramePr>
          <p:cNvPr id="82953" name="对象 82952"/>
          <p:cNvGraphicFramePr/>
          <p:nvPr/>
        </p:nvGraphicFramePr>
        <p:xfrm>
          <a:off x="914400" y="457200"/>
          <a:ext cx="73152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3171825" imgH="1009650" progId="Visio.Drawing.5">
                  <p:embed/>
                </p:oleObj>
              </mc:Choice>
              <mc:Fallback>
                <p:oleObj name="" r:id="rId1" imgW="3171825" imgH="1009650" progId="Visio.Drawing.5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457200"/>
                        <a:ext cx="7315200" cy="2133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4" name="对象 82953"/>
          <p:cNvGraphicFramePr/>
          <p:nvPr/>
        </p:nvGraphicFramePr>
        <p:xfrm>
          <a:off x="0" y="3581400"/>
          <a:ext cx="91440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3838575" imgH="1238250" progId="Visio.Drawing.5">
                  <p:embed/>
                </p:oleObj>
              </mc:Choice>
              <mc:Fallback>
                <p:oleObj name="" r:id="rId3" imgW="3838575" imgH="1238250" progId="Visio.Drawing.5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3581400"/>
                        <a:ext cx="9144000" cy="2971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3971" name="文本占位符 83970"/>
          <p:cNvSpPr>
            <a:spLocks noGrp="1"/>
          </p:cNvSpPr>
          <p:nvPr>
            <p:ph type="body" idx="1"/>
          </p:nvPr>
        </p:nvSpPr>
        <p:spPr>
          <a:xfrm>
            <a:off x="-50165" y="8890"/>
            <a:ext cx="6858000" cy="2743200"/>
          </a:xfrm>
        </p:spPr>
        <p:txBody>
          <a:bodyPr/>
          <a:p>
            <a:pPr marL="577850" lvl="1" algn="just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FFFF00"/>
                </a:solidFill>
                <a:latin typeface="宋体" pitchFamily="2" charset="-122"/>
              </a:rPr>
              <a:t>源冲突（</a:t>
            </a:r>
            <a:r>
              <a:rPr lang="en-US" altLang="zh-CN">
                <a:solidFill>
                  <a:srgbClr val="FFFF00"/>
                </a:solidFill>
                <a:latin typeface="宋体" pitchFamily="2" charset="-122"/>
              </a:rPr>
              <a:t>V1</a:t>
            </a:r>
            <a:r>
              <a:rPr lang="zh-CN" altLang="en-US">
                <a:solidFill>
                  <a:srgbClr val="FFFF00"/>
                </a:solidFill>
                <a:latin typeface="宋体" pitchFamily="2" charset="-122"/>
              </a:rPr>
              <a:t>）</a:t>
            </a:r>
            <a:r>
              <a:rPr lang="en-US" altLang="zh-CN">
                <a:solidFill>
                  <a:srgbClr val="FFFF00"/>
                </a:solidFill>
                <a:latin typeface="宋体" pitchFamily="2" charset="-122"/>
              </a:rPr>
              <a:t>:</a:t>
            </a:r>
            <a:endParaRPr lang="en-US" altLang="zh-CN">
              <a:latin typeface="宋体" pitchFamily="2" charset="-122"/>
            </a:endParaRPr>
          </a:p>
          <a:p>
            <a:pPr marL="577850" lvl="1" algn="just">
              <a:lnSpc>
                <a:spcPct val="90000"/>
              </a:lnSpc>
              <a:buNone/>
            </a:pPr>
            <a:r>
              <a:rPr lang="en-US" altLang="zh-CN" dirty="0">
                <a:latin typeface="宋体" pitchFamily="2" charset="-122"/>
              </a:rPr>
              <a:t>   1+7+1=9(τ) →</a:t>
            </a:r>
            <a:r>
              <a:rPr lang="zh-CN" altLang="en-US" dirty="0">
                <a:latin typeface="宋体" pitchFamily="2" charset="-122"/>
              </a:rPr>
              <a:t>推迟 </a:t>
            </a:r>
            <a:r>
              <a:rPr lang="en-US" altLang="zh-CN">
                <a:latin typeface="宋体" pitchFamily="2" charset="-122"/>
              </a:rPr>
              <a:t>64-9=55τ</a:t>
            </a:r>
            <a:endParaRPr lang="en-US" altLang="zh-CN">
              <a:latin typeface="宋体" pitchFamily="2" charset="-122"/>
            </a:endParaRPr>
          </a:p>
          <a:p>
            <a:pPr marL="101600" indent="-101600" algn="just">
              <a:lnSpc>
                <a:spcPct val="90000"/>
              </a:lnSpc>
              <a:buNone/>
            </a:pPr>
            <a:r>
              <a:rPr lang="en-US" altLang="zh-CN" sz="2800" dirty="0">
                <a:latin typeface="宋体" pitchFamily="2" charset="-122"/>
              </a:rPr>
              <a:t> </a:t>
            </a:r>
            <a:r>
              <a:rPr lang="en-US" altLang="zh-CN" sz="2800" dirty="0">
                <a:solidFill>
                  <a:srgbClr val="FFFF00"/>
                </a:solidFill>
                <a:latin typeface="宋体" pitchFamily="2" charset="-122"/>
              </a:rPr>
              <a:t> </a:t>
            </a:r>
            <a:r>
              <a:rPr lang="zh-CN" altLang="en-US" sz="2800" dirty="0">
                <a:solidFill>
                  <a:srgbClr val="FFFF00"/>
                </a:solidFill>
                <a:latin typeface="宋体" pitchFamily="2" charset="-122"/>
              </a:rPr>
              <a:t>功能块冲突（加）</a:t>
            </a:r>
            <a:r>
              <a:rPr lang="en-US" altLang="zh-CN" sz="2800">
                <a:solidFill>
                  <a:srgbClr val="FFFF00"/>
                </a:solidFill>
                <a:latin typeface="宋体" pitchFamily="2" charset="-122"/>
              </a:rPr>
              <a:t>:</a:t>
            </a:r>
            <a:endParaRPr lang="en-US" altLang="zh-CN" sz="2800">
              <a:latin typeface="宋体" pitchFamily="2" charset="-122"/>
            </a:endParaRPr>
          </a:p>
          <a:p>
            <a:pPr marL="101600" indent="-101600" algn="just">
              <a:lnSpc>
                <a:spcPct val="90000"/>
              </a:lnSpc>
              <a:buNone/>
            </a:pPr>
            <a:r>
              <a:rPr lang="en-US" altLang="zh-CN" sz="2800" dirty="0">
                <a:latin typeface="宋体" pitchFamily="2" charset="-122"/>
              </a:rPr>
              <a:t>    1τ→</a:t>
            </a:r>
            <a:r>
              <a:rPr lang="zh-CN" altLang="en-US" sz="2800" dirty="0">
                <a:latin typeface="宋体" pitchFamily="2" charset="-122"/>
              </a:rPr>
              <a:t>推迟 </a:t>
            </a:r>
            <a:r>
              <a:rPr lang="en-US" altLang="zh-CN" sz="2800">
                <a:latin typeface="宋体" pitchFamily="2" charset="-122"/>
              </a:rPr>
              <a:t>64-1=63τ</a:t>
            </a:r>
            <a:endParaRPr lang="en-US" altLang="zh-CN" sz="2800"/>
          </a:p>
          <a:p>
            <a:pPr marL="101600" indent="-101600" algn="just">
              <a:lnSpc>
                <a:spcPct val="90000"/>
              </a:lnSpc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用时：</a:t>
            </a:r>
            <a:endParaRPr lang="zh-CN" altLang="en-US" sz="2800" dirty="0"/>
          </a:p>
          <a:p>
            <a:pPr marL="101600" indent="-101600" algn="just">
              <a:lnSpc>
                <a:spcPct val="90000"/>
              </a:lnSpc>
              <a:buNone/>
            </a:pPr>
            <a:r>
              <a:rPr lang="zh-CN" altLang="en-US" sz="2800"/>
              <a:t> </a:t>
            </a:r>
            <a:r>
              <a:rPr lang="en-US" altLang="zh-CN" sz="2800"/>
              <a:t>1+6+2+7+2+6+2+6+1+</a:t>
            </a:r>
            <a:r>
              <a:rPr lang="zh-CN" altLang="en-US" sz="2800"/>
              <a:t>（</a:t>
            </a:r>
            <a:r>
              <a:rPr lang="en-US" altLang="zh-CN" sz="2800"/>
              <a:t>64-1</a:t>
            </a:r>
            <a:r>
              <a:rPr lang="zh-CN" altLang="en-US" sz="2800"/>
              <a:t>）</a:t>
            </a:r>
            <a:r>
              <a:rPr lang="en-US" altLang="zh-CN" sz="2800"/>
              <a:t>+</a:t>
            </a:r>
            <a:r>
              <a:rPr lang="en-US" altLang="zh-CN" sz="2800">
                <a:solidFill>
                  <a:srgbClr val="FFFF00"/>
                </a:solidFill>
              </a:rPr>
              <a:t>118</a:t>
            </a:r>
            <a:endParaRPr lang="en-US" altLang="zh-CN" sz="2800"/>
          </a:p>
          <a:p>
            <a:pPr marL="101600" indent="-101600" algn="just">
              <a:lnSpc>
                <a:spcPct val="90000"/>
              </a:lnSpc>
              <a:buNone/>
            </a:pPr>
            <a:r>
              <a:rPr lang="en-US" altLang="zh-CN" sz="2800"/>
              <a:t>   =214</a:t>
            </a:r>
            <a:r>
              <a:rPr lang="en-US" altLang="zh-CN" sz="2800">
                <a:latin typeface="宋体" pitchFamily="2" charset="-122"/>
              </a:rPr>
              <a:t>(τ)</a:t>
            </a:r>
            <a:endParaRPr lang="en-US" altLang="zh-CN" sz="2800">
              <a:latin typeface="宋体" pitchFamily="2" charset="-122"/>
            </a:endParaRPr>
          </a:p>
          <a:p>
            <a:pPr marL="101600" indent="-101600" algn="just">
              <a:lnSpc>
                <a:spcPct val="90000"/>
              </a:lnSpc>
              <a:buNone/>
            </a:pPr>
            <a:r>
              <a:rPr lang="en-US" altLang="zh-CN" sz="2800" dirty="0">
                <a:latin typeface="宋体" pitchFamily="2" charset="-122"/>
              </a:rPr>
              <a:t>  </a:t>
            </a:r>
            <a:r>
              <a:rPr lang="zh-CN" altLang="en-US" sz="2800" dirty="0">
                <a:latin typeface="宋体" pitchFamily="2" charset="-122"/>
              </a:rPr>
              <a:t>性能：</a:t>
            </a:r>
            <a:endParaRPr lang="zh-CN" altLang="en-US" sz="2800" dirty="0">
              <a:latin typeface="宋体" pitchFamily="2" charset="-122"/>
            </a:endParaRPr>
          </a:p>
          <a:p>
            <a:pPr marL="101600" indent="-101600" algn="just">
              <a:lnSpc>
                <a:spcPct val="90000"/>
              </a:lnSpc>
              <a:buNone/>
            </a:pPr>
            <a:r>
              <a:rPr lang="zh-CN" altLang="en-US" sz="2800" dirty="0">
                <a:latin typeface="宋体" pitchFamily="2" charset="-122"/>
              </a:rPr>
              <a:t>   </a:t>
            </a:r>
            <a:r>
              <a:rPr lang="en-US" altLang="zh-CN" sz="2800" dirty="0">
                <a:latin typeface="宋体" pitchFamily="2" charset="-122"/>
              </a:rPr>
              <a:t>4*64/</a:t>
            </a:r>
            <a:r>
              <a:rPr lang="zh-CN" altLang="en-US" sz="2800" dirty="0">
                <a:latin typeface="宋体" pitchFamily="2" charset="-122"/>
              </a:rPr>
              <a:t>（</a:t>
            </a:r>
            <a:r>
              <a:rPr lang="en-US" altLang="zh-CN" sz="2800">
                <a:latin typeface="宋体" pitchFamily="2" charset="-122"/>
              </a:rPr>
              <a:t>214*10</a:t>
            </a:r>
            <a:r>
              <a:rPr lang="en-US" altLang="zh-CN" sz="2800" baseline="30000">
                <a:latin typeface="宋体" pitchFamily="2" charset="-122"/>
              </a:rPr>
              <a:t>-8</a:t>
            </a:r>
            <a:r>
              <a:rPr lang="zh-CN" altLang="en-US" sz="2800" dirty="0">
                <a:latin typeface="宋体" pitchFamily="2" charset="-122"/>
              </a:rPr>
              <a:t>）</a:t>
            </a:r>
            <a:endParaRPr lang="zh-CN" altLang="en-US" sz="2800" dirty="0">
              <a:latin typeface="宋体" pitchFamily="2" charset="-122"/>
            </a:endParaRPr>
          </a:p>
          <a:p>
            <a:pPr marL="101600" indent="-101600" algn="just">
              <a:lnSpc>
                <a:spcPct val="90000"/>
              </a:lnSpc>
              <a:buNone/>
            </a:pPr>
            <a:r>
              <a:rPr lang="zh-CN" altLang="en-US" sz="2800" dirty="0">
                <a:latin typeface="宋体" pitchFamily="2" charset="-122"/>
              </a:rPr>
              <a:t>    </a:t>
            </a:r>
            <a:r>
              <a:rPr lang="en-US" altLang="zh-CN" sz="2800">
                <a:latin typeface="宋体" pitchFamily="2" charset="-122"/>
              </a:rPr>
              <a:t>≈120M FLOPS</a:t>
            </a:r>
            <a:endParaRPr lang="en-US" altLang="zh-CN" sz="2800"/>
          </a:p>
          <a:p>
            <a:pPr marL="101600" indent="-101600" algn="just">
              <a:lnSpc>
                <a:spcPct val="90000"/>
              </a:lnSpc>
              <a:buNone/>
            </a:pPr>
            <a:r>
              <a:rPr lang="en-US" altLang="zh-CN" sz="2800"/>
              <a:t> </a:t>
            </a:r>
            <a:endParaRPr lang="en-US" altLang="zh-CN" sz="2800"/>
          </a:p>
        </p:txBody>
      </p:sp>
      <p:graphicFrame>
        <p:nvGraphicFramePr>
          <p:cNvPr id="83972" name="对象 83971"/>
          <p:cNvGraphicFramePr/>
          <p:nvPr/>
        </p:nvGraphicFramePr>
        <p:xfrm>
          <a:off x="7162800" y="609600"/>
          <a:ext cx="1981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1228725" imgH="419100" progId="Visio.Drawing.5">
                  <p:embed/>
                </p:oleObj>
              </mc:Choice>
              <mc:Fallback>
                <p:oleObj name="" r:id="rId1" imgW="1228725" imgH="419100" progId="Visio.Drawing.5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62800" y="609600"/>
                        <a:ext cx="1981200" cy="1295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6" name="右大括号 83975"/>
          <p:cNvSpPr/>
          <p:nvPr/>
        </p:nvSpPr>
        <p:spPr>
          <a:xfrm>
            <a:off x="6934200" y="304800"/>
            <a:ext cx="152400" cy="18288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82954" name="对象 82953"/>
          <p:cNvGraphicFramePr/>
          <p:nvPr/>
        </p:nvGraphicFramePr>
        <p:xfrm>
          <a:off x="0" y="4753610"/>
          <a:ext cx="9144000" cy="2372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3838575" imgH="1238250" progId="Visio.Drawing.5">
                  <p:embed/>
                </p:oleObj>
              </mc:Choice>
              <mc:Fallback>
                <p:oleObj name="" r:id="rId3" imgW="3838575" imgH="1238250" progId="Visio.Drawing.5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4753610"/>
                        <a:ext cx="9144000" cy="237236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1912" name="矩形 121911"/>
          <p:cNvSpPr/>
          <p:nvPr/>
        </p:nvSpPr>
        <p:spPr>
          <a:xfrm>
            <a:off x="5045075" y="1374775"/>
            <a:ext cx="7191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endParaRPr sz="28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1952" name="组合 121951"/>
          <p:cNvGrpSpPr/>
          <p:nvPr/>
        </p:nvGrpSpPr>
        <p:grpSpPr>
          <a:xfrm>
            <a:off x="762000" y="0"/>
            <a:ext cx="8382000" cy="5943600"/>
            <a:chOff x="0" y="0"/>
            <a:chExt cx="3540" cy="2726"/>
          </a:xfrm>
        </p:grpSpPr>
        <p:sp>
          <p:nvSpPr>
            <p:cNvPr id="121860" name="矩形 121859"/>
            <p:cNvSpPr/>
            <p:nvPr/>
          </p:nvSpPr>
          <p:spPr>
            <a:xfrm>
              <a:off x="0" y="0"/>
              <a:ext cx="318" cy="40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862" name="矩形 121861"/>
            <p:cNvSpPr/>
            <p:nvPr/>
          </p:nvSpPr>
          <p:spPr>
            <a:xfrm>
              <a:off x="318" y="0"/>
              <a:ext cx="363" cy="40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63" name="矩形 121862"/>
            <p:cNvSpPr/>
            <p:nvPr/>
          </p:nvSpPr>
          <p:spPr>
            <a:xfrm>
              <a:off x="681" y="0"/>
              <a:ext cx="363" cy="40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64" name="矩形 121863"/>
            <p:cNvSpPr/>
            <p:nvPr/>
          </p:nvSpPr>
          <p:spPr>
            <a:xfrm>
              <a:off x="1044" y="0"/>
              <a:ext cx="363" cy="40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65" name="矩形 121864"/>
            <p:cNvSpPr/>
            <p:nvPr/>
          </p:nvSpPr>
          <p:spPr>
            <a:xfrm>
              <a:off x="1407" y="0"/>
              <a:ext cx="363" cy="40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66" name="矩形 121865"/>
            <p:cNvSpPr/>
            <p:nvPr/>
          </p:nvSpPr>
          <p:spPr>
            <a:xfrm>
              <a:off x="1770" y="0"/>
              <a:ext cx="363" cy="40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67" name="矩形 121866"/>
            <p:cNvSpPr/>
            <p:nvPr/>
          </p:nvSpPr>
          <p:spPr>
            <a:xfrm>
              <a:off x="2133" y="0"/>
              <a:ext cx="363" cy="40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68" name="矩形 121867"/>
            <p:cNvSpPr/>
            <p:nvPr/>
          </p:nvSpPr>
          <p:spPr>
            <a:xfrm>
              <a:off x="2496" y="0"/>
              <a:ext cx="363" cy="40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69" name="矩形 121868"/>
            <p:cNvSpPr/>
            <p:nvPr/>
          </p:nvSpPr>
          <p:spPr>
            <a:xfrm>
              <a:off x="2859" y="0"/>
              <a:ext cx="363" cy="40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70" name="矩形 121869"/>
            <p:cNvSpPr/>
            <p:nvPr/>
          </p:nvSpPr>
          <p:spPr>
            <a:xfrm>
              <a:off x="3222" y="0"/>
              <a:ext cx="318" cy="40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71" name="矩形 121870"/>
            <p:cNvSpPr/>
            <p:nvPr/>
          </p:nvSpPr>
          <p:spPr>
            <a:xfrm>
              <a:off x="0" y="403"/>
              <a:ext cx="318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just" eaLnBrk="1" hangingPunct="1"/>
              <a:r>
                <a:rPr lang="zh-CN" altLang="en-US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规格化</a:t>
              </a:r>
              <a:endParaRPr lang="zh-CN" altLang="en-US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just"/>
              <a:endParaRPr lang="zh-CN" altLang="en-US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72" name="矩形 121871"/>
            <p:cNvSpPr/>
            <p:nvPr/>
          </p:nvSpPr>
          <p:spPr>
            <a:xfrm>
              <a:off x="318" y="403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73" name="矩形 121872"/>
            <p:cNvSpPr/>
            <p:nvPr/>
          </p:nvSpPr>
          <p:spPr>
            <a:xfrm>
              <a:off x="681" y="403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74" name="矩形 121873"/>
            <p:cNvSpPr/>
            <p:nvPr/>
          </p:nvSpPr>
          <p:spPr>
            <a:xfrm>
              <a:off x="1044" y="403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80" name="矩形 121879"/>
            <p:cNvSpPr/>
            <p:nvPr/>
          </p:nvSpPr>
          <p:spPr>
            <a:xfrm>
              <a:off x="3222" y="403"/>
              <a:ext cx="318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81" name="矩形 121880"/>
            <p:cNvSpPr/>
            <p:nvPr/>
          </p:nvSpPr>
          <p:spPr>
            <a:xfrm>
              <a:off x="0" y="883"/>
              <a:ext cx="318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just" eaLnBrk="1" hangingPunct="1"/>
              <a:r>
                <a:rPr lang="zh-CN" altLang="en-US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尾数加</a:t>
              </a:r>
              <a:endParaRPr lang="zh-CN" altLang="en-US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just"/>
              <a:endParaRPr lang="zh-CN" altLang="en-US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82" name="矩形 121881"/>
            <p:cNvSpPr/>
            <p:nvPr/>
          </p:nvSpPr>
          <p:spPr>
            <a:xfrm>
              <a:off x="318" y="883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83" name="矩形 121882"/>
            <p:cNvSpPr/>
            <p:nvPr/>
          </p:nvSpPr>
          <p:spPr>
            <a:xfrm>
              <a:off x="681" y="883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89" name="矩形 121888"/>
            <p:cNvSpPr/>
            <p:nvPr/>
          </p:nvSpPr>
          <p:spPr>
            <a:xfrm>
              <a:off x="2859" y="883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90" name="矩形 121889"/>
            <p:cNvSpPr/>
            <p:nvPr/>
          </p:nvSpPr>
          <p:spPr>
            <a:xfrm>
              <a:off x="3222" y="883"/>
              <a:ext cx="318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91" name="矩形 121890"/>
            <p:cNvSpPr/>
            <p:nvPr/>
          </p:nvSpPr>
          <p:spPr>
            <a:xfrm>
              <a:off x="0" y="1363"/>
              <a:ext cx="318" cy="40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just" eaLnBrk="1" hangingPunct="1"/>
              <a:r>
                <a:rPr lang="zh-CN" altLang="en-US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对 阶</a:t>
              </a:r>
              <a:endParaRPr lang="zh-CN" altLang="en-US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just"/>
              <a:endParaRPr lang="zh-CN" altLang="en-US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92" name="矩形 121891"/>
            <p:cNvSpPr/>
            <p:nvPr/>
          </p:nvSpPr>
          <p:spPr>
            <a:xfrm>
              <a:off x="318" y="1363"/>
              <a:ext cx="363" cy="40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98" name="矩形 121897"/>
            <p:cNvSpPr/>
            <p:nvPr/>
          </p:nvSpPr>
          <p:spPr>
            <a:xfrm>
              <a:off x="2496" y="1363"/>
              <a:ext cx="363" cy="40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99" name="矩形 121898"/>
            <p:cNvSpPr/>
            <p:nvPr/>
          </p:nvSpPr>
          <p:spPr>
            <a:xfrm>
              <a:off x="2859" y="1363"/>
              <a:ext cx="363" cy="40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00" name="矩形 121899"/>
            <p:cNvSpPr/>
            <p:nvPr/>
          </p:nvSpPr>
          <p:spPr>
            <a:xfrm>
              <a:off x="3222" y="1363"/>
              <a:ext cx="318" cy="40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01" name="矩形 121900"/>
            <p:cNvSpPr/>
            <p:nvPr/>
          </p:nvSpPr>
          <p:spPr>
            <a:xfrm>
              <a:off x="0" y="1766"/>
              <a:ext cx="318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just" eaLnBrk="1" hangingPunct="1"/>
              <a:r>
                <a:rPr lang="zh-CN" altLang="en-US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求阶差</a:t>
              </a:r>
              <a:endParaRPr lang="zh-CN" altLang="en-US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just"/>
              <a:endParaRPr lang="zh-CN" altLang="en-US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02" name="矩形 121901"/>
            <p:cNvSpPr/>
            <p:nvPr/>
          </p:nvSpPr>
          <p:spPr>
            <a:xfrm>
              <a:off x="318" y="1766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zh-CN" altLang="en-US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求阶差</a:t>
              </a:r>
              <a:r>
                <a: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03" name="矩形 121902"/>
            <p:cNvSpPr/>
            <p:nvPr/>
          </p:nvSpPr>
          <p:spPr>
            <a:xfrm>
              <a:off x="681" y="1766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zh-CN" altLang="en-US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求阶差</a:t>
              </a:r>
              <a:r>
                <a: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04" name="矩形 121903"/>
            <p:cNvSpPr/>
            <p:nvPr/>
          </p:nvSpPr>
          <p:spPr>
            <a:xfrm>
              <a:off x="1044" y="1766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zh-CN" altLang="en-US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求阶差</a:t>
              </a:r>
              <a:r>
                <a: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05" name="矩形 121904"/>
            <p:cNvSpPr/>
            <p:nvPr/>
          </p:nvSpPr>
          <p:spPr>
            <a:xfrm>
              <a:off x="1407" y="1766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zh-CN" altLang="en-US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求阶差</a:t>
              </a:r>
              <a:r>
                <a: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06" name="矩形 121905"/>
            <p:cNvSpPr/>
            <p:nvPr/>
          </p:nvSpPr>
          <p:spPr>
            <a:xfrm>
              <a:off x="1770" y="1766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zh-CN" altLang="en-US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求阶差</a:t>
              </a:r>
              <a:r>
                <a: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07" name="矩形 121906"/>
            <p:cNvSpPr/>
            <p:nvPr/>
          </p:nvSpPr>
          <p:spPr>
            <a:xfrm>
              <a:off x="2133" y="1766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08" name="矩形 121907"/>
            <p:cNvSpPr/>
            <p:nvPr/>
          </p:nvSpPr>
          <p:spPr>
            <a:xfrm>
              <a:off x="2496" y="1766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09" name="矩形 121908"/>
            <p:cNvSpPr/>
            <p:nvPr/>
          </p:nvSpPr>
          <p:spPr>
            <a:xfrm>
              <a:off x="2859" y="1766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10" name="矩形 121909"/>
            <p:cNvSpPr/>
            <p:nvPr/>
          </p:nvSpPr>
          <p:spPr>
            <a:xfrm>
              <a:off x="3222" y="1766"/>
              <a:ext cx="318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11" name="矩形 121910"/>
            <p:cNvSpPr/>
            <p:nvPr/>
          </p:nvSpPr>
          <p:spPr>
            <a:xfrm>
              <a:off x="0" y="2246"/>
              <a:ext cx="318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913" name="矩形 121912"/>
            <p:cNvSpPr/>
            <p:nvPr/>
          </p:nvSpPr>
          <p:spPr>
            <a:xfrm>
              <a:off x="318" y="2246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l" eaLnBrk="1" hangingPunct="1"/>
              <a:r>
                <a: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l"/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14" name="矩形 121913"/>
            <p:cNvSpPr/>
            <p:nvPr/>
          </p:nvSpPr>
          <p:spPr>
            <a:xfrm>
              <a:off x="681" y="2246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l" eaLnBrk="1" hangingPunct="1"/>
              <a:r>
                <a: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400" baseline="-300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l"/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15" name="矩形 121914"/>
            <p:cNvSpPr/>
            <p:nvPr/>
          </p:nvSpPr>
          <p:spPr>
            <a:xfrm>
              <a:off x="1044" y="2246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l" eaLnBrk="1" hangingPunct="1"/>
              <a:r>
                <a: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400" baseline="-300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l"/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16" name="矩形 121915"/>
            <p:cNvSpPr/>
            <p:nvPr/>
          </p:nvSpPr>
          <p:spPr>
            <a:xfrm>
              <a:off x="1407" y="2246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l" eaLnBrk="1" hangingPunct="1"/>
              <a:r>
                <a: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400" baseline="-300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l"/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17" name="矩形 121916"/>
            <p:cNvSpPr/>
            <p:nvPr/>
          </p:nvSpPr>
          <p:spPr>
            <a:xfrm>
              <a:off x="1770" y="2246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l" eaLnBrk="1" hangingPunct="1"/>
              <a:r>
                <a: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400" baseline="-300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l"/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18" name="矩形 121917"/>
            <p:cNvSpPr/>
            <p:nvPr/>
          </p:nvSpPr>
          <p:spPr>
            <a:xfrm>
              <a:off x="2133" y="2246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l" eaLnBrk="1" hangingPunct="1"/>
              <a:r>
                <a: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400" baseline="-300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l"/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19" name="矩形 121918"/>
            <p:cNvSpPr/>
            <p:nvPr/>
          </p:nvSpPr>
          <p:spPr>
            <a:xfrm>
              <a:off x="2496" y="2246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l" eaLnBrk="1" hangingPunct="1"/>
              <a:r>
                <a: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400" baseline="-300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l"/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20" name="矩形 121919"/>
            <p:cNvSpPr/>
            <p:nvPr/>
          </p:nvSpPr>
          <p:spPr>
            <a:xfrm>
              <a:off x="2859" y="2246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l" eaLnBrk="1" hangingPunct="1"/>
              <a:r>
                <a: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400" baseline="-300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7</a:t>
              </a:r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l"/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21" name="矩形 121920"/>
            <p:cNvSpPr/>
            <p:nvPr/>
          </p:nvSpPr>
          <p:spPr>
            <a:xfrm>
              <a:off x="3222" y="2246"/>
              <a:ext cx="318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l" eaLnBrk="1" hangingPunct="1"/>
              <a:r>
                <a: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400" baseline="-300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8 </a:t>
              </a:r>
              <a:r>
                <a:rPr lang="zh-CN" altLang="en-US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时间</a:t>
              </a:r>
              <a:endParaRPr lang="zh-CN" altLang="en-US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l"/>
              <a:endParaRPr lang="zh-CN" altLang="en-US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21923" name="组合 121922"/>
            <p:cNvGrpSpPr/>
            <p:nvPr/>
          </p:nvGrpSpPr>
          <p:grpSpPr>
            <a:xfrm>
              <a:off x="1407" y="403"/>
              <a:ext cx="363" cy="480"/>
              <a:chOff x="1407" y="403"/>
              <a:chExt cx="363" cy="480"/>
            </a:xfrm>
          </p:grpSpPr>
          <p:sp>
            <p:nvSpPr>
              <p:cNvPr id="121875" name="矩形 121874"/>
              <p:cNvSpPr/>
              <p:nvPr/>
            </p:nvSpPr>
            <p:spPr>
              <a:xfrm>
                <a:off x="1407" y="403"/>
                <a:ext cx="363" cy="48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r>
                  <a:rPr lang="zh-CN" altLang="en-US" sz="2400" dirty="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规格化</a:t>
                </a:r>
                <a:r>
                  <a:rPr lang="en-US" altLang="zh-CN" sz="240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endPara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1922" name="矩形 121921"/>
              <p:cNvSpPr/>
              <p:nvPr/>
            </p:nvSpPr>
            <p:spPr>
              <a:xfrm>
                <a:off x="1407" y="403"/>
                <a:ext cx="363" cy="480"/>
              </a:xfrm>
              <a:prstGeom prst="rect">
                <a:avLst/>
              </a:prstGeom>
              <a:noFill/>
              <a:ln w="7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21925" name="组合 121924"/>
            <p:cNvGrpSpPr/>
            <p:nvPr/>
          </p:nvGrpSpPr>
          <p:grpSpPr>
            <a:xfrm>
              <a:off x="1770" y="403"/>
              <a:ext cx="363" cy="480"/>
              <a:chOff x="1770" y="403"/>
              <a:chExt cx="363" cy="480"/>
            </a:xfrm>
          </p:grpSpPr>
          <p:sp>
            <p:nvSpPr>
              <p:cNvPr id="121876" name="矩形 121875"/>
              <p:cNvSpPr/>
              <p:nvPr/>
            </p:nvSpPr>
            <p:spPr>
              <a:xfrm>
                <a:off x="1770" y="403"/>
                <a:ext cx="363" cy="48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r>
                  <a:rPr lang="zh-CN" altLang="en-US" sz="2400" dirty="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规格化</a:t>
                </a:r>
                <a:r>
                  <a:rPr lang="en-US" altLang="zh-CN" sz="240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endPara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eaLnBrk="1" hangingPunct="1"/>
                <a:endPara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1924" name="矩形 121923"/>
              <p:cNvSpPr/>
              <p:nvPr/>
            </p:nvSpPr>
            <p:spPr>
              <a:xfrm>
                <a:off x="1770" y="403"/>
                <a:ext cx="363" cy="480"/>
              </a:xfrm>
              <a:prstGeom prst="rect">
                <a:avLst/>
              </a:prstGeom>
              <a:noFill/>
              <a:ln w="7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21927" name="组合 121926"/>
            <p:cNvGrpSpPr/>
            <p:nvPr/>
          </p:nvGrpSpPr>
          <p:grpSpPr>
            <a:xfrm>
              <a:off x="2133" y="403"/>
              <a:ext cx="363" cy="480"/>
              <a:chOff x="2133" y="403"/>
              <a:chExt cx="363" cy="480"/>
            </a:xfrm>
          </p:grpSpPr>
          <p:sp>
            <p:nvSpPr>
              <p:cNvPr id="121877" name="矩形 121876"/>
              <p:cNvSpPr/>
              <p:nvPr/>
            </p:nvSpPr>
            <p:spPr>
              <a:xfrm>
                <a:off x="2133" y="403"/>
                <a:ext cx="363" cy="48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r>
                  <a:rPr lang="zh-CN" altLang="en-US" sz="2400" dirty="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规格化</a:t>
                </a:r>
                <a:r>
                  <a:rPr lang="en-US" altLang="zh-CN" sz="240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  <a:endPara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eaLnBrk="1" hangingPunct="1"/>
                <a:endPara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1926" name="矩形 121925"/>
              <p:cNvSpPr/>
              <p:nvPr/>
            </p:nvSpPr>
            <p:spPr>
              <a:xfrm>
                <a:off x="2133" y="403"/>
                <a:ext cx="363" cy="480"/>
              </a:xfrm>
              <a:prstGeom prst="rect">
                <a:avLst/>
              </a:prstGeom>
              <a:noFill/>
              <a:ln w="7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21929" name="组合 121928"/>
            <p:cNvGrpSpPr/>
            <p:nvPr/>
          </p:nvGrpSpPr>
          <p:grpSpPr>
            <a:xfrm>
              <a:off x="2496" y="403"/>
              <a:ext cx="363" cy="480"/>
              <a:chOff x="2496" y="403"/>
              <a:chExt cx="363" cy="480"/>
            </a:xfrm>
          </p:grpSpPr>
          <p:sp>
            <p:nvSpPr>
              <p:cNvPr id="121878" name="矩形 121877"/>
              <p:cNvSpPr/>
              <p:nvPr/>
            </p:nvSpPr>
            <p:spPr>
              <a:xfrm>
                <a:off x="2496" y="403"/>
                <a:ext cx="363" cy="48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r>
                  <a:rPr lang="zh-CN" altLang="en-US" sz="2400" dirty="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规格化</a:t>
                </a:r>
                <a:r>
                  <a:rPr lang="en-US" altLang="zh-CN" sz="240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4</a:t>
                </a:r>
                <a:endPara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endPara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1928" name="矩形 121927"/>
              <p:cNvSpPr/>
              <p:nvPr/>
            </p:nvSpPr>
            <p:spPr>
              <a:xfrm>
                <a:off x="2496" y="403"/>
                <a:ext cx="363" cy="480"/>
              </a:xfrm>
              <a:prstGeom prst="rect">
                <a:avLst/>
              </a:prstGeom>
              <a:noFill/>
              <a:ln w="7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21931" name="组合 121930"/>
            <p:cNvGrpSpPr/>
            <p:nvPr/>
          </p:nvGrpSpPr>
          <p:grpSpPr>
            <a:xfrm>
              <a:off x="2859" y="403"/>
              <a:ext cx="363" cy="480"/>
              <a:chOff x="2859" y="403"/>
              <a:chExt cx="363" cy="480"/>
            </a:xfrm>
          </p:grpSpPr>
          <p:sp>
            <p:nvSpPr>
              <p:cNvPr id="121879" name="矩形 121878"/>
              <p:cNvSpPr/>
              <p:nvPr/>
            </p:nvSpPr>
            <p:spPr>
              <a:xfrm>
                <a:off x="2859" y="403"/>
                <a:ext cx="363" cy="48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r>
                  <a:rPr lang="zh-CN" altLang="en-US" sz="2400" dirty="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规格化</a:t>
                </a:r>
                <a:r>
                  <a:rPr lang="en-US" altLang="zh-CN" sz="240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5</a:t>
                </a:r>
                <a:endPara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endPara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1930" name="矩形 121929"/>
              <p:cNvSpPr/>
              <p:nvPr/>
            </p:nvSpPr>
            <p:spPr>
              <a:xfrm>
                <a:off x="2859" y="403"/>
                <a:ext cx="363" cy="480"/>
              </a:xfrm>
              <a:prstGeom prst="rect">
                <a:avLst/>
              </a:prstGeom>
              <a:noFill/>
              <a:ln w="7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21933" name="组合 121932"/>
            <p:cNvGrpSpPr/>
            <p:nvPr/>
          </p:nvGrpSpPr>
          <p:grpSpPr>
            <a:xfrm>
              <a:off x="1044" y="883"/>
              <a:ext cx="363" cy="480"/>
              <a:chOff x="1044" y="883"/>
              <a:chExt cx="363" cy="480"/>
            </a:xfrm>
          </p:grpSpPr>
          <p:sp>
            <p:nvSpPr>
              <p:cNvPr id="121884" name="矩形 121883"/>
              <p:cNvSpPr/>
              <p:nvPr/>
            </p:nvSpPr>
            <p:spPr>
              <a:xfrm>
                <a:off x="1044" y="883"/>
                <a:ext cx="363" cy="48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r>
                  <a:rPr lang="zh-CN" altLang="en-US" sz="2400" dirty="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尾数加</a:t>
                </a:r>
                <a:r>
                  <a:rPr lang="en-US" altLang="zh-CN" sz="240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endPara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1932" name="矩形 121931"/>
              <p:cNvSpPr/>
              <p:nvPr/>
            </p:nvSpPr>
            <p:spPr>
              <a:xfrm>
                <a:off x="1044" y="883"/>
                <a:ext cx="363" cy="480"/>
              </a:xfrm>
              <a:prstGeom prst="rect">
                <a:avLst/>
              </a:prstGeom>
              <a:noFill/>
              <a:ln w="7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21935" name="组合 121934"/>
            <p:cNvGrpSpPr/>
            <p:nvPr/>
          </p:nvGrpSpPr>
          <p:grpSpPr>
            <a:xfrm>
              <a:off x="1407" y="883"/>
              <a:ext cx="363" cy="480"/>
              <a:chOff x="1407" y="883"/>
              <a:chExt cx="363" cy="480"/>
            </a:xfrm>
          </p:grpSpPr>
          <p:sp>
            <p:nvSpPr>
              <p:cNvPr id="121885" name="矩形 121884"/>
              <p:cNvSpPr/>
              <p:nvPr/>
            </p:nvSpPr>
            <p:spPr>
              <a:xfrm>
                <a:off x="1407" y="883"/>
                <a:ext cx="363" cy="48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r>
                  <a:rPr lang="zh-CN" altLang="en-US" sz="2400" dirty="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尾数加</a:t>
                </a:r>
                <a:r>
                  <a:rPr lang="en-US" altLang="zh-CN" sz="240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endPara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eaLnBrk="1" hangingPunct="1"/>
                <a:endPara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1934" name="矩形 121933"/>
              <p:cNvSpPr/>
              <p:nvPr/>
            </p:nvSpPr>
            <p:spPr>
              <a:xfrm>
                <a:off x="1407" y="883"/>
                <a:ext cx="363" cy="480"/>
              </a:xfrm>
              <a:prstGeom prst="rect">
                <a:avLst/>
              </a:prstGeom>
              <a:noFill/>
              <a:ln w="7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21937" name="组合 121936"/>
            <p:cNvGrpSpPr/>
            <p:nvPr/>
          </p:nvGrpSpPr>
          <p:grpSpPr>
            <a:xfrm>
              <a:off x="1770" y="883"/>
              <a:ext cx="363" cy="480"/>
              <a:chOff x="1770" y="883"/>
              <a:chExt cx="363" cy="480"/>
            </a:xfrm>
          </p:grpSpPr>
          <p:sp>
            <p:nvSpPr>
              <p:cNvPr id="121886" name="矩形 121885"/>
              <p:cNvSpPr/>
              <p:nvPr/>
            </p:nvSpPr>
            <p:spPr>
              <a:xfrm>
                <a:off x="1770" y="883"/>
                <a:ext cx="363" cy="48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r>
                  <a:rPr lang="zh-CN" altLang="en-US" sz="2400" dirty="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尾数加</a:t>
                </a:r>
                <a:r>
                  <a:rPr lang="en-US" altLang="zh-CN" sz="240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  <a:endPara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endPara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1936" name="矩形 121935"/>
              <p:cNvSpPr/>
              <p:nvPr/>
            </p:nvSpPr>
            <p:spPr>
              <a:xfrm>
                <a:off x="1770" y="883"/>
                <a:ext cx="363" cy="480"/>
              </a:xfrm>
              <a:prstGeom prst="rect">
                <a:avLst/>
              </a:prstGeom>
              <a:noFill/>
              <a:ln w="7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21939" name="组合 121938"/>
            <p:cNvGrpSpPr/>
            <p:nvPr/>
          </p:nvGrpSpPr>
          <p:grpSpPr>
            <a:xfrm>
              <a:off x="2133" y="883"/>
              <a:ext cx="363" cy="480"/>
              <a:chOff x="2133" y="883"/>
              <a:chExt cx="363" cy="480"/>
            </a:xfrm>
          </p:grpSpPr>
          <p:sp>
            <p:nvSpPr>
              <p:cNvPr id="121887" name="矩形 121886"/>
              <p:cNvSpPr/>
              <p:nvPr/>
            </p:nvSpPr>
            <p:spPr>
              <a:xfrm>
                <a:off x="2133" y="883"/>
                <a:ext cx="363" cy="48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r>
                  <a:rPr lang="zh-CN" altLang="en-US" sz="2400" dirty="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尾数加</a:t>
                </a:r>
                <a:r>
                  <a:rPr lang="en-US" altLang="zh-CN" sz="240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4</a:t>
                </a:r>
                <a:endPara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endPara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1938" name="矩形 121937"/>
              <p:cNvSpPr/>
              <p:nvPr/>
            </p:nvSpPr>
            <p:spPr>
              <a:xfrm>
                <a:off x="2133" y="883"/>
                <a:ext cx="363" cy="480"/>
              </a:xfrm>
              <a:prstGeom prst="rect">
                <a:avLst/>
              </a:prstGeom>
              <a:noFill/>
              <a:ln w="7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21941" name="组合 121940"/>
            <p:cNvGrpSpPr/>
            <p:nvPr/>
          </p:nvGrpSpPr>
          <p:grpSpPr>
            <a:xfrm>
              <a:off x="2496" y="883"/>
              <a:ext cx="363" cy="480"/>
              <a:chOff x="2496" y="883"/>
              <a:chExt cx="363" cy="480"/>
            </a:xfrm>
          </p:grpSpPr>
          <p:sp>
            <p:nvSpPr>
              <p:cNvPr id="121888" name="矩形 121887"/>
              <p:cNvSpPr/>
              <p:nvPr/>
            </p:nvSpPr>
            <p:spPr>
              <a:xfrm>
                <a:off x="2496" y="883"/>
                <a:ext cx="363" cy="48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r>
                  <a:rPr lang="zh-CN" altLang="en-US" sz="2400" dirty="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尾数加</a:t>
                </a:r>
                <a:r>
                  <a:rPr lang="en-US" altLang="zh-CN" sz="240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5</a:t>
                </a:r>
                <a:endPara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endPara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1940" name="矩形 121939"/>
              <p:cNvSpPr/>
              <p:nvPr/>
            </p:nvSpPr>
            <p:spPr>
              <a:xfrm>
                <a:off x="2496" y="883"/>
                <a:ext cx="363" cy="480"/>
              </a:xfrm>
              <a:prstGeom prst="rect">
                <a:avLst/>
              </a:prstGeom>
              <a:noFill/>
              <a:ln w="7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21943" name="组合 121942"/>
            <p:cNvGrpSpPr/>
            <p:nvPr/>
          </p:nvGrpSpPr>
          <p:grpSpPr>
            <a:xfrm>
              <a:off x="681" y="1363"/>
              <a:ext cx="363" cy="403"/>
              <a:chOff x="681" y="1363"/>
              <a:chExt cx="363" cy="403"/>
            </a:xfrm>
          </p:grpSpPr>
          <p:sp>
            <p:nvSpPr>
              <p:cNvPr id="121893" name="矩形 121892"/>
              <p:cNvSpPr/>
              <p:nvPr/>
            </p:nvSpPr>
            <p:spPr>
              <a:xfrm>
                <a:off x="681" y="1363"/>
                <a:ext cx="363" cy="40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r>
                  <a:rPr lang="zh-CN" altLang="en-US" sz="2400" dirty="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对阶</a:t>
                </a:r>
                <a:r>
                  <a:rPr lang="en-US" altLang="zh-CN" sz="240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endPara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1942" name="矩形 121941"/>
              <p:cNvSpPr/>
              <p:nvPr/>
            </p:nvSpPr>
            <p:spPr>
              <a:xfrm>
                <a:off x="681" y="1363"/>
                <a:ext cx="363" cy="403"/>
              </a:xfrm>
              <a:prstGeom prst="rect">
                <a:avLst/>
              </a:prstGeom>
              <a:noFill/>
              <a:ln w="7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21945" name="组合 121944"/>
            <p:cNvGrpSpPr/>
            <p:nvPr/>
          </p:nvGrpSpPr>
          <p:grpSpPr>
            <a:xfrm>
              <a:off x="1044" y="1363"/>
              <a:ext cx="363" cy="403"/>
              <a:chOff x="1044" y="1363"/>
              <a:chExt cx="363" cy="403"/>
            </a:xfrm>
          </p:grpSpPr>
          <p:sp>
            <p:nvSpPr>
              <p:cNvPr id="121894" name="矩形 121893"/>
              <p:cNvSpPr/>
              <p:nvPr/>
            </p:nvSpPr>
            <p:spPr>
              <a:xfrm>
                <a:off x="1044" y="1363"/>
                <a:ext cx="363" cy="40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r>
                  <a:rPr lang="zh-CN" altLang="en-US" sz="2400" dirty="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对阶</a:t>
                </a:r>
                <a:r>
                  <a:rPr lang="en-US" altLang="zh-CN" sz="240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endPara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endPara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1944" name="矩形 121943"/>
              <p:cNvSpPr/>
              <p:nvPr/>
            </p:nvSpPr>
            <p:spPr>
              <a:xfrm>
                <a:off x="1044" y="1363"/>
                <a:ext cx="363" cy="403"/>
              </a:xfrm>
              <a:prstGeom prst="rect">
                <a:avLst/>
              </a:prstGeom>
              <a:noFill/>
              <a:ln w="7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21947" name="组合 121946"/>
            <p:cNvGrpSpPr/>
            <p:nvPr/>
          </p:nvGrpSpPr>
          <p:grpSpPr>
            <a:xfrm>
              <a:off x="1407" y="1363"/>
              <a:ext cx="363" cy="403"/>
              <a:chOff x="1407" y="1363"/>
              <a:chExt cx="363" cy="403"/>
            </a:xfrm>
          </p:grpSpPr>
          <p:sp>
            <p:nvSpPr>
              <p:cNvPr id="121895" name="矩形 121894"/>
              <p:cNvSpPr/>
              <p:nvPr/>
            </p:nvSpPr>
            <p:spPr>
              <a:xfrm>
                <a:off x="1407" y="1363"/>
                <a:ext cx="363" cy="40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r>
                  <a:rPr lang="zh-CN" altLang="en-US" sz="2400" dirty="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对阶</a:t>
                </a:r>
                <a:r>
                  <a:rPr lang="en-US" altLang="zh-CN" sz="240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  <a:endPara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endPara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1946" name="矩形 121945"/>
              <p:cNvSpPr/>
              <p:nvPr/>
            </p:nvSpPr>
            <p:spPr>
              <a:xfrm>
                <a:off x="1407" y="1363"/>
                <a:ext cx="363" cy="403"/>
              </a:xfrm>
              <a:prstGeom prst="rect">
                <a:avLst/>
              </a:prstGeom>
              <a:noFill/>
              <a:ln w="7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21949" name="组合 121948"/>
            <p:cNvGrpSpPr/>
            <p:nvPr/>
          </p:nvGrpSpPr>
          <p:grpSpPr>
            <a:xfrm>
              <a:off x="1770" y="1363"/>
              <a:ext cx="363" cy="403"/>
              <a:chOff x="1770" y="1363"/>
              <a:chExt cx="363" cy="403"/>
            </a:xfrm>
          </p:grpSpPr>
          <p:sp>
            <p:nvSpPr>
              <p:cNvPr id="121896" name="矩形 121895"/>
              <p:cNvSpPr/>
              <p:nvPr/>
            </p:nvSpPr>
            <p:spPr>
              <a:xfrm>
                <a:off x="1770" y="1363"/>
                <a:ext cx="363" cy="40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r>
                  <a:rPr lang="zh-CN" altLang="en-US" sz="2400" dirty="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对阶</a:t>
                </a:r>
                <a:r>
                  <a:rPr lang="en-US" altLang="zh-CN" sz="240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4</a:t>
                </a:r>
                <a:endPara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endPara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1948" name="矩形 121947"/>
              <p:cNvSpPr/>
              <p:nvPr/>
            </p:nvSpPr>
            <p:spPr>
              <a:xfrm>
                <a:off x="1770" y="1363"/>
                <a:ext cx="363" cy="403"/>
              </a:xfrm>
              <a:prstGeom prst="rect">
                <a:avLst/>
              </a:prstGeom>
              <a:noFill/>
              <a:ln w="7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21951" name="组合 121950"/>
            <p:cNvGrpSpPr/>
            <p:nvPr/>
          </p:nvGrpSpPr>
          <p:grpSpPr>
            <a:xfrm>
              <a:off x="2133" y="1363"/>
              <a:ext cx="363" cy="403"/>
              <a:chOff x="2133" y="1363"/>
              <a:chExt cx="363" cy="403"/>
            </a:xfrm>
          </p:grpSpPr>
          <p:sp>
            <p:nvSpPr>
              <p:cNvPr id="121897" name="矩形 121896"/>
              <p:cNvSpPr/>
              <p:nvPr/>
            </p:nvSpPr>
            <p:spPr>
              <a:xfrm>
                <a:off x="2133" y="1363"/>
                <a:ext cx="363" cy="40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r>
                  <a:rPr lang="zh-CN" altLang="en-US" sz="2400" dirty="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对阶</a:t>
                </a:r>
                <a:r>
                  <a:rPr lang="en-US" altLang="zh-CN" sz="240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5</a:t>
                </a:r>
                <a:endPara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endPara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1950" name="矩形 121949"/>
              <p:cNvSpPr/>
              <p:nvPr/>
            </p:nvSpPr>
            <p:spPr>
              <a:xfrm>
                <a:off x="2133" y="1363"/>
                <a:ext cx="363" cy="403"/>
              </a:xfrm>
              <a:prstGeom prst="rect">
                <a:avLst/>
              </a:prstGeom>
              <a:noFill/>
              <a:ln w="7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121953" name="文本框 121952"/>
          <p:cNvSpPr txBox="1"/>
          <p:nvPr/>
        </p:nvSpPr>
        <p:spPr>
          <a:xfrm>
            <a:off x="0" y="304800"/>
            <a:ext cx="685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F9900"/>
                </a:solidFill>
                <a:latin typeface="Times New Roman" panose="02020603050405020304" pitchFamily="18" charset="0"/>
              </a:rPr>
              <a:t>空间</a:t>
            </a:r>
            <a:endParaRPr lang="zh-CN" altLang="en-US" sz="240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56" name="矩形 121855"/>
          <p:cNvSpPr/>
          <p:nvPr/>
        </p:nvSpPr>
        <p:spPr>
          <a:xfrm>
            <a:off x="1331913" y="6092825"/>
            <a:ext cx="67389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计算：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S=a0+a1+a2+a3+a4+a5+a6+a7</a:t>
            </a:r>
            <a:endParaRPr lang="en-US" altLang="zh-CN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8242" name="文本占位符 138241"/>
          <p:cNvSpPr>
            <a:spLocks noGrp="1"/>
          </p:cNvSpPr>
          <p:nvPr>
            <p:ph type="body" idx="1"/>
          </p:nvPr>
        </p:nvSpPr>
        <p:spPr>
          <a:xfrm>
            <a:off x="0" y="228600"/>
            <a:ext cx="6858000" cy="2743200"/>
          </a:xfrm>
        </p:spPr>
        <p:txBody>
          <a:bodyPr/>
          <a:p>
            <a:pPr marL="577850" lvl="1" algn="just">
              <a:buNone/>
            </a:pPr>
            <a:r>
              <a:rPr lang="zh-CN" altLang="en-US" sz="3200" dirty="0"/>
              <a:t>（</a:t>
            </a:r>
            <a:r>
              <a:rPr lang="en-US" altLang="zh-CN" sz="3200" dirty="0"/>
              <a:t>4</a:t>
            </a:r>
            <a:r>
              <a:rPr lang="zh-CN" altLang="en-US" sz="3200" dirty="0"/>
              <a:t>）条条相关，且无冲突</a:t>
            </a:r>
            <a:r>
              <a:rPr lang="en-US" altLang="zh-CN" sz="3200">
                <a:latin typeface="Times New Roman" panose="02020603050405020304" pitchFamily="18" charset="0"/>
              </a:rPr>
              <a:t>——</a:t>
            </a:r>
            <a:r>
              <a:rPr lang="zh-CN" altLang="en-US" sz="3200" dirty="0"/>
              <a:t>可顺利链接</a:t>
            </a:r>
            <a:endParaRPr lang="zh-CN" altLang="en-US" sz="3200" dirty="0"/>
          </a:p>
        </p:txBody>
      </p:sp>
      <p:graphicFrame>
        <p:nvGraphicFramePr>
          <p:cNvPr id="138244" name="对象 138243"/>
          <p:cNvGraphicFramePr/>
          <p:nvPr/>
        </p:nvGraphicFramePr>
        <p:xfrm>
          <a:off x="228600" y="1371600"/>
          <a:ext cx="89154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4352925" imgH="1085850" progId="Visio.Drawing.5">
                  <p:embed/>
                </p:oleObj>
              </mc:Choice>
              <mc:Fallback>
                <p:oleObj name="" r:id="rId1" imgW="4352925" imgH="1085850" progId="Visio.Drawing.5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" y="1371600"/>
                        <a:ext cx="8915400" cy="2362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5" name="文本框 138244"/>
          <p:cNvSpPr txBox="1"/>
          <p:nvPr/>
        </p:nvSpPr>
        <p:spPr>
          <a:xfrm>
            <a:off x="228600" y="4084638"/>
            <a:ext cx="8382000" cy="27733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400" b="0" dirty="0">
                <a:latin typeface="Times New Roman" panose="02020603050405020304" pitchFamily="18" charset="0"/>
              </a:rPr>
              <a:t> </a:t>
            </a:r>
            <a:r>
              <a:rPr lang="zh-CN" altLang="en-US" b="0" dirty="0">
                <a:latin typeface="Times New Roman" panose="02020603050405020304" pitchFamily="18" charset="0"/>
              </a:rPr>
              <a:t>用时：</a:t>
            </a:r>
            <a:endParaRPr lang="zh-CN" altLang="en-US" b="0" dirty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zh-CN" altLang="en-US" b="0" dirty="0">
                <a:latin typeface="Times New Roman" panose="02020603050405020304" pitchFamily="18" charset="0"/>
              </a:rPr>
              <a:t>  </a:t>
            </a:r>
            <a:r>
              <a:rPr lang="en-US" altLang="zh-CN" b="0" dirty="0">
                <a:latin typeface="Times New Roman" panose="02020603050405020304" pitchFamily="18" charset="0"/>
              </a:rPr>
              <a:t>1+6+2+14+2+7+2+6+1+</a:t>
            </a:r>
            <a:r>
              <a:rPr lang="zh-CN" altLang="en-US" b="0" dirty="0">
                <a:latin typeface="Times New Roman" panose="02020603050405020304" pitchFamily="18" charset="0"/>
              </a:rPr>
              <a:t>（</a:t>
            </a:r>
            <a:r>
              <a:rPr lang="en-US" altLang="zh-CN" b="0" dirty="0">
                <a:latin typeface="Times New Roman" panose="02020603050405020304" pitchFamily="18" charset="0"/>
              </a:rPr>
              <a:t>64-1</a:t>
            </a:r>
            <a:r>
              <a:rPr lang="zh-CN" altLang="en-US" b="0" dirty="0">
                <a:latin typeface="Times New Roman" panose="02020603050405020304" pitchFamily="18" charset="0"/>
              </a:rPr>
              <a:t>）</a:t>
            </a:r>
            <a:r>
              <a:rPr lang="en-US" altLang="zh-CN" b="0">
                <a:latin typeface="Times New Roman" panose="02020603050405020304" pitchFamily="18" charset="0"/>
              </a:rPr>
              <a:t>=104</a:t>
            </a:r>
            <a:r>
              <a:rPr lang="en-US" altLang="zh-CN" b="0">
                <a:latin typeface="宋体" pitchFamily="2" charset="-122"/>
              </a:rPr>
              <a:t>(τ)</a:t>
            </a:r>
            <a:endParaRPr lang="en-US" altLang="zh-CN" b="0">
              <a:latin typeface="宋体" pitchFamily="2" charset="-122"/>
            </a:endParaRPr>
          </a:p>
          <a:p>
            <a:pPr algn="l" eaLnBrk="1" hangingPunct="1"/>
            <a:r>
              <a:rPr lang="en-US" altLang="zh-CN" b="0" dirty="0">
                <a:latin typeface="宋体" pitchFamily="2" charset="-122"/>
              </a:rPr>
              <a:t> </a:t>
            </a:r>
            <a:r>
              <a:rPr lang="zh-CN" altLang="en-US" b="0" dirty="0">
                <a:latin typeface="宋体" pitchFamily="2" charset="-122"/>
              </a:rPr>
              <a:t>性能：</a:t>
            </a:r>
            <a:endParaRPr lang="zh-CN" altLang="en-US" b="0" dirty="0">
              <a:latin typeface="宋体" pitchFamily="2" charset="-122"/>
            </a:endParaRPr>
          </a:p>
          <a:p>
            <a:pPr algn="l" eaLnBrk="1" hangingPunct="1"/>
            <a:r>
              <a:rPr lang="zh-CN" altLang="en-US" b="0" dirty="0">
                <a:latin typeface="宋体" pitchFamily="2" charset="-122"/>
              </a:rPr>
              <a:t>   </a:t>
            </a:r>
            <a:r>
              <a:rPr lang="en-US" altLang="zh-CN" b="0" dirty="0">
                <a:latin typeface="宋体" pitchFamily="2" charset="-122"/>
              </a:rPr>
              <a:t>4*64/</a:t>
            </a:r>
            <a:r>
              <a:rPr lang="zh-CN" altLang="en-US" b="0" dirty="0">
                <a:latin typeface="宋体" pitchFamily="2" charset="-122"/>
              </a:rPr>
              <a:t>（</a:t>
            </a:r>
            <a:r>
              <a:rPr lang="en-US" altLang="zh-CN" b="0">
                <a:latin typeface="宋体" pitchFamily="2" charset="-122"/>
              </a:rPr>
              <a:t>104*10</a:t>
            </a:r>
            <a:r>
              <a:rPr lang="en-US" altLang="zh-CN" b="0" baseline="30000">
                <a:latin typeface="宋体" pitchFamily="2" charset="-122"/>
              </a:rPr>
              <a:t>-8</a:t>
            </a:r>
            <a:r>
              <a:rPr lang="zh-CN" altLang="en-US" b="0" dirty="0">
                <a:latin typeface="宋体" pitchFamily="2" charset="-122"/>
              </a:rPr>
              <a:t>）</a:t>
            </a:r>
            <a:r>
              <a:rPr lang="en-US" altLang="zh-CN" b="0">
                <a:latin typeface="宋体" pitchFamily="2" charset="-122"/>
              </a:rPr>
              <a:t>≈246M FLOPS</a:t>
            </a:r>
            <a:endParaRPr lang="en-US" altLang="zh-CN" b="0">
              <a:latin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</a:pPr>
            <a:endParaRPr lang="en-US" altLang="zh-CN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9810" name="文本占位符 119809"/>
          <p:cNvSpPr>
            <a:spLocks noGrp="1"/>
          </p:cNvSpPr>
          <p:nvPr>
            <p:ph type="body" idx="1"/>
          </p:nvPr>
        </p:nvSpPr>
        <p:spPr>
          <a:xfrm>
            <a:off x="457200" y="228600"/>
            <a:ext cx="8458200" cy="6096000"/>
          </a:xfrm>
        </p:spPr>
        <p:txBody>
          <a:bodyPr/>
          <a:p>
            <a:pPr algn="just"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）相关算式</a:t>
            </a:r>
            <a:endParaRPr lang="zh-CN" altLang="en-US" b="1" dirty="0"/>
          </a:p>
          <a:p>
            <a:pPr algn="just">
              <a:buNone/>
            </a:pPr>
            <a:r>
              <a:rPr lang="zh-CN" altLang="en-US" b="1" dirty="0"/>
              <a:t>计算：</a:t>
            </a:r>
            <a:r>
              <a:rPr lang="en-US" altLang="zh-CN" b="1"/>
              <a:t>S=a0+a1+a2+a3+a4+a5+a6+a7</a:t>
            </a:r>
            <a:endParaRPr lang="en-US" altLang="zh-CN" b="1"/>
          </a:p>
          <a:p>
            <a:pPr algn="just">
              <a:buNone/>
            </a:pPr>
            <a:r>
              <a:rPr lang="zh-CN" altLang="en-US" b="1" dirty="0">
                <a:solidFill>
                  <a:srgbClr val="FFFF00"/>
                </a:solidFill>
              </a:rPr>
              <a:t>对相关算式要合理分解算式</a:t>
            </a:r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尽量分解为少相关算式：</a:t>
            </a:r>
            <a:endParaRPr lang="zh-CN" altLang="en-US" b="1" dirty="0">
              <a:solidFill>
                <a:srgbClr val="FFFF00"/>
              </a:solidFill>
            </a:endParaRPr>
          </a:p>
          <a:p>
            <a:pPr lvl="2" algn="just">
              <a:buNone/>
            </a:pPr>
            <a:r>
              <a:rPr lang="en-US" altLang="zh-CN" sz="3200" b="1">
                <a:latin typeface="宋体" pitchFamily="2" charset="-122"/>
              </a:rPr>
              <a:t>① S0=a0+a1          ⑤S4=S0+S1</a:t>
            </a:r>
            <a:endParaRPr lang="en-US" altLang="zh-CN" sz="3200" b="1"/>
          </a:p>
          <a:p>
            <a:pPr lvl="2" algn="just">
              <a:buNone/>
            </a:pPr>
            <a:r>
              <a:rPr lang="en-US" altLang="zh-CN" sz="3200" b="1">
                <a:latin typeface="宋体" pitchFamily="2" charset="-122"/>
              </a:rPr>
              <a:t>② S1=a2+a3          ⑥S5=S2+S3   </a:t>
            </a:r>
            <a:endParaRPr lang="en-US" altLang="zh-CN" sz="3200" b="1">
              <a:latin typeface="宋体" pitchFamily="2" charset="-122"/>
            </a:endParaRPr>
          </a:p>
          <a:p>
            <a:pPr lvl="2" algn="just">
              <a:buNone/>
            </a:pPr>
            <a:r>
              <a:rPr lang="en-US" altLang="zh-CN" sz="3200" b="1">
                <a:latin typeface="宋体" pitchFamily="2" charset="-122"/>
              </a:rPr>
              <a:t>③ S2=a4+a5          ⑦S6=S4+S5    </a:t>
            </a:r>
            <a:endParaRPr lang="en-US" altLang="zh-CN" sz="3200" b="1">
              <a:latin typeface="宋体" pitchFamily="2" charset="-122"/>
            </a:endParaRPr>
          </a:p>
          <a:p>
            <a:pPr lvl="2" algn="just">
              <a:buNone/>
            </a:pPr>
            <a:r>
              <a:rPr lang="en-US" altLang="zh-CN" sz="3200" b="1">
                <a:latin typeface="宋体" pitchFamily="2" charset="-122"/>
              </a:rPr>
              <a:t>④ S3=a6+a7</a:t>
            </a:r>
            <a:endParaRPr lang="en-US" altLang="zh-CN" sz="3200" b="1">
              <a:latin typeface="宋体" pitchFamily="2" charset="-122"/>
            </a:endParaRPr>
          </a:p>
          <a:p>
            <a:pPr algn="just"/>
            <a:endParaRPr lang="en-US" altLang="zh-CN" sz="4000" b="1"/>
          </a:p>
        </p:txBody>
      </p:sp>
    </p:spTree>
  </p:cSld>
  <p:clrMapOvr>
    <a:masterClrMapping/>
  </p:clrMapOvr>
  <p:transition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8132" name="对象 48131"/>
          <p:cNvGraphicFramePr/>
          <p:nvPr/>
        </p:nvGraphicFramePr>
        <p:xfrm>
          <a:off x="0" y="549275"/>
          <a:ext cx="10963275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5629910" imgH="1405255" progId="Word.Document.8">
                  <p:embed/>
                </p:oleObj>
              </mc:Choice>
              <mc:Fallback>
                <p:oleObj name="" r:id="rId1" imgW="5629910" imgH="1405255" progId="Word.Document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549275"/>
                        <a:ext cx="10963275" cy="3505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28" name="矩形 48127"/>
          <p:cNvSpPr/>
          <p:nvPr/>
        </p:nvSpPr>
        <p:spPr>
          <a:xfrm>
            <a:off x="971550" y="5229225"/>
            <a:ext cx="34337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TP=7/18 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1/Δt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）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29" name="矩形 48128"/>
          <p:cNvSpPr/>
          <p:nvPr/>
        </p:nvSpPr>
        <p:spPr>
          <a:xfrm>
            <a:off x="900113" y="4508500"/>
            <a:ext cx="70294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TP=(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输出结果数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)/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（完成算式总用时）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2882" name="文本占位符 122881"/>
          <p:cNvSpPr>
            <a:spLocks noGrp="1"/>
          </p:cNvSpPr>
          <p:nvPr>
            <p:ph type="body" idx="1"/>
          </p:nvPr>
        </p:nvSpPr>
        <p:spPr>
          <a:xfrm>
            <a:off x="0" y="1557338"/>
            <a:ext cx="9144000" cy="2087562"/>
          </a:xfrm>
        </p:spPr>
        <p:txBody>
          <a:bodyPr/>
          <a:p>
            <a:pPr lvl="1" algn="just">
              <a:lnSpc>
                <a:spcPct val="90000"/>
              </a:lnSpc>
              <a:buNone/>
            </a:pPr>
            <a:r>
              <a:rPr lang="en-US" altLang="zh-CN" sz="3200" b="1">
                <a:solidFill>
                  <a:srgbClr val="FFFF00"/>
                </a:solidFill>
                <a:latin typeface="宋体" pitchFamily="2" charset="-122"/>
              </a:rPr>
              <a:t>η</a:t>
            </a:r>
            <a:r>
              <a:rPr lang="en-US" altLang="zh-CN" sz="3200" b="1" dirty="0">
                <a:solidFill>
                  <a:srgbClr val="FFFF00"/>
                </a:solidFill>
              </a:rPr>
              <a:t>=</a:t>
            </a:r>
            <a:r>
              <a:rPr lang="zh-CN" altLang="en-US" sz="3200" b="1" dirty="0">
                <a:solidFill>
                  <a:srgbClr val="FFFF00"/>
                </a:solidFill>
              </a:rPr>
              <a:t>（作用区域面积）</a:t>
            </a:r>
            <a:r>
              <a:rPr lang="en-US" altLang="zh-CN" sz="3200" b="1" dirty="0">
                <a:solidFill>
                  <a:srgbClr val="FFFF00"/>
                </a:solidFill>
              </a:rPr>
              <a:t>/</a:t>
            </a:r>
            <a:r>
              <a:rPr lang="zh-CN" altLang="en-US" sz="3200" b="1" dirty="0">
                <a:solidFill>
                  <a:srgbClr val="FFFF00"/>
                </a:solidFill>
              </a:rPr>
              <a:t>（完成运算所需时间矩形面积）</a:t>
            </a:r>
            <a:endParaRPr lang="zh-CN" altLang="en-US" sz="3200" b="1" dirty="0">
              <a:solidFill>
                <a:srgbClr val="FFFF00"/>
              </a:solidFill>
            </a:endParaRPr>
          </a:p>
          <a:p>
            <a:pPr lvl="1" algn="just">
              <a:lnSpc>
                <a:spcPct val="90000"/>
              </a:lnSpc>
              <a:buNone/>
            </a:pPr>
            <a:r>
              <a:rPr lang="zh-CN" altLang="en-US" sz="3200" b="1" dirty="0"/>
              <a:t>    </a:t>
            </a:r>
            <a:r>
              <a:rPr lang="en-US" altLang="zh-CN" sz="3200" b="1" dirty="0"/>
              <a:t>=</a:t>
            </a:r>
            <a:r>
              <a:rPr lang="zh-CN" altLang="en-US" sz="3200" b="1" dirty="0"/>
              <a:t>（</a:t>
            </a:r>
            <a:r>
              <a:rPr lang="en-US" altLang="zh-CN" sz="3200" b="1"/>
              <a:t>7*5</a:t>
            </a:r>
            <a:r>
              <a:rPr lang="en-US" altLang="zh-CN" sz="3200" b="1">
                <a:latin typeface="宋体" pitchFamily="2" charset="-122"/>
              </a:rPr>
              <a:t>Δ</a:t>
            </a:r>
            <a:r>
              <a:rPr lang="en-US" altLang="zh-CN" sz="3200" b="1" dirty="0"/>
              <a:t>t</a:t>
            </a:r>
            <a:r>
              <a:rPr lang="zh-CN" altLang="en-US" sz="3200" b="1" dirty="0"/>
              <a:t>）</a:t>
            </a:r>
            <a:r>
              <a:rPr lang="en-US" altLang="zh-CN" sz="3200" b="1"/>
              <a:t>/</a:t>
            </a:r>
            <a:r>
              <a:rPr lang="zh-CN" altLang="en-US" sz="3200" b="1"/>
              <a:t>（</a:t>
            </a:r>
            <a:r>
              <a:rPr lang="en-US" altLang="zh-CN" sz="3200" b="1"/>
              <a:t>18</a:t>
            </a:r>
            <a:r>
              <a:rPr lang="en-US" altLang="zh-CN" sz="3200" b="1">
                <a:latin typeface="宋体" pitchFamily="2" charset="-122"/>
              </a:rPr>
              <a:t>Δ</a:t>
            </a:r>
            <a:r>
              <a:rPr lang="en-US" altLang="zh-CN" sz="3200" b="1"/>
              <a:t>t*5</a:t>
            </a:r>
            <a:r>
              <a:rPr lang="zh-CN" altLang="en-US" sz="3200" b="1"/>
              <a:t>）</a:t>
            </a:r>
            <a:r>
              <a:rPr lang="en-US" altLang="zh-CN" sz="3200" b="1"/>
              <a:t>=7/18</a:t>
            </a:r>
            <a:endParaRPr lang="en-US" altLang="zh-CN" sz="3600" b="1"/>
          </a:p>
          <a:p>
            <a:pPr algn="just">
              <a:lnSpc>
                <a:spcPct val="90000"/>
              </a:lnSpc>
              <a:buNone/>
            </a:pPr>
            <a:r>
              <a:rPr lang="en-US" altLang="zh-CN" b="1"/>
              <a:t>    </a:t>
            </a:r>
            <a:endParaRPr lang="en-US" altLang="zh-CN" sz="3600" b="1"/>
          </a:p>
        </p:txBody>
      </p:sp>
      <p:sp>
        <p:nvSpPr>
          <p:cNvPr id="122880" name="矩形 122879"/>
          <p:cNvSpPr/>
          <p:nvPr/>
        </p:nvSpPr>
        <p:spPr>
          <a:xfrm>
            <a:off x="0" y="476250"/>
            <a:ext cx="71199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效率（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η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）：即流水线上部件的利用率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881" name="矩形 122880"/>
          <p:cNvSpPr/>
          <p:nvPr/>
        </p:nvSpPr>
        <p:spPr>
          <a:xfrm>
            <a:off x="250825" y="4292600"/>
            <a:ext cx="8893175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dirty="0">
                <a:solidFill>
                  <a:srgbClr val="FF9900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solidFill>
                  <a:srgbClr val="FF9900"/>
                </a:solidFill>
                <a:latin typeface="Times New Roman" panose="02020603050405020304" pitchFamily="18" charset="0"/>
              </a:rPr>
              <a:t>结论：相关发生时，对单条流水线而言会降低流水线性能。</a:t>
            </a:r>
            <a:endParaRPr lang="zh-CN" altLang="en-US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2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charRg st="26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882">
                                            <p:txEl>
                                              <p:charRg st="26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charRg st="53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882">
                                            <p:txEl>
                                              <p:charRg st="53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9155" name="文本占位符 49154"/>
          <p:cNvSpPr>
            <a:spLocks noGrp="1"/>
          </p:cNvSpPr>
          <p:nvPr>
            <p:ph type="body" idx="1"/>
          </p:nvPr>
        </p:nvSpPr>
        <p:spPr>
          <a:xfrm>
            <a:off x="0" y="228600"/>
            <a:ext cx="4800600" cy="3124200"/>
          </a:xfrm>
        </p:spPr>
        <p:txBody>
          <a:bodyPr/>
          <a:p>
            <a:pPr marL="0" indent="0" algn="just">
              <a:lnSpc>
                <a:spcPct val="90000"/>
              </a:lnSpc>
              <a:buNone/>
            </a:pPr>
            <a:r>
              <a:rPr lang="en-US" altLang="zh-CN" sz="2800" b="1" dirty="0"/>
              <a:t> </a:t>
            </a:r>
            <a:r>
              <a:rPr lang="en-US" altLang="zh-CN" b="1" dirty="0"/>
              <a:t>4  </a:t>
            </a:r>
            <a:r>
              <a:rPr lang="zh-CN" altLang="en-US" b="1" dirty="0"/>
              <a:t>时间匹配的非均匀流水线</a:t>
            </a:r>
            <a:endParaRPr lang="zh-CN" altLang="en-US" b="1" dirty="0"/>
          </a:p>
          <a:p>
            <a:pPr marL="381000" lvl="2" indent="0" algn="just">
              <a:lnSpc>
                <a:spcPct val="90000"/>
              </a:lnSpc>
              <a:buNone/>
            </a:pPr>
            <a:r>
              <a:rPr lang="zh-CN" altLang="en-US" sz="3200" b="1" dirty="0"/>
              <a:t>右图所示乘法流水线</a:t>
            </a:r>
            <a:endParaRPr lang="zh-CN" altLang="en-US" sz="3200" b="1" dirty="0"/>
          </a:p>
          <a:p>
            <a:pPr marL="381000" lvl="2" indent="0" algn="just">
              <a:lnSpc>
                <a:spcPct val="90000"/>
              </a:lnSpc>
              <a:buNone/>
            </a:pPr>
            <a:r>
              <a:rPr lang="zh-CN" altLang="en-US" sz="3200" b="1" dirty="0"/>
              <a:t>完成计算</a:t>
            </a:r>
            <a:r>
              <a:rPr lang="en-US" altLang="zh-CN" sz="3200" b="1" err="1"/>
              <a:t>:Mi=ai</a:t>
            </a:r>
            <a:r>
              <a:rPr lang="en-US" altLang="zh-CN" sz="3200" b="1" dirty="0"/>
              <a:t>*bi (i=0~7) </a:t>
            </a:r>
            <a:r>
              <a:rPr lang="zh-CN" altLang="en-US" sz="3200" b="1" dirty="0"/>
              <a:t>（也是不相关式子）                              </a:t>
            </a:r>
            <a:endParaRPr lang="zh-CN" altLang="en-US" sz="3200" b="1" dirty="0"/>
          </a:p>
          <a:p>
            <a:pPr marL="381000" lvl="2" indent="0" algn="just">
              <a:lnSpc>
                <a:spcPct val="90000"/>
              </a:lnSpc>
              <a:buNone/>
            </a:pPr>
            <a:r>
              <a:rPr lang="en-US" altLang="zh-CN" sz="3200" b="1" dirty="0"/>
              <a:t>1</a:t>
            </a:r>
            <a:r>
              <a:rPr lang="zh-CN" altLang="en-US" sz="3200" b="1" dirty="0"/>
              <a:t>）</a:t>
            </a:r>
            <a:r>
              <a:rPr lang="en-US" altLang="zh-CN" sz="3200" b="1">
                <a:latin typeface="宋体" pitchFamily="2" charset="-122"/>
              </a:rPr>
              <a:t>① </a:t>
            </a:r>
            <a:r>
              <a:rPr lang="en-US" altLang="zh-CN" sz="3200" b="1"/>
              <a:t>M0=a0*b0  </a:t>
            </a:r>
            <a:r>
              <a:rPr lang="en-US" altLang="zh-CN" sz="3200" b="1">
                <a:latin typeface="Times New Roman" panose="02020603050405020304" pitchFamily="18" charset="0"/>
              </a:rPr>
              <a:t>…</a:t>
            </a:r>
            <a:r>
              <a:rPr lang="en-US" altLang="zh-CN" sz="3200" b="1"/>
              <a:t> </a:t>
            </a:r>
            <a:endParaRPr lang="en-US" altLang="zh-CN" sz="3200" b="1"/>
          </a:p>
          <a:p>
            <a:pPr marL="381000" lvl="2" indent="0" algn="just">
              <a:lnSpc>
                <a:spcPct val="90000"/>
              </a:lnSpc>
              <a:buNone/>
            </a:pPr>
            <a:r>
              <a:rPr lang="en-US" altLang="zh-CN" sz="3200" b="1"/>
              <a:t>      </a:t>
            </a:r>
            <a:r>
              <a:rPr lang="en-US" altLang="zh-CN" sz="3200" b="1">
                <a:latin typeface="宋体" pitchFamily="2" charset="-122"/>
              </a:rPr>
              <a:t>⑧ </a:t>
            </a:r>
            <a:r>
              <a:rPr lang="en-US" altLang="zh-CN" sz="3200" b="1"/>
              <a:t>M7=a7*b7</a:t>
            </a:r>
            <a:endParaRPr lang="en-US" altLang="zh-CN" sz="2800" b="1"/>
          </a:p>
        </p:txBody>
      </p:sp>
      <p:graphicFrame>
        <p:nvGraphicFramePr>
          <p:cNvPr id="49160" name="对象 49159"/>
          <p:cNvGraphicFramePr/>
          <p:nvPr/>
        </p:nvGraphicFramePr>
        <p:xfrm>
          <a:off x="4953000" y="228600"/>
          <a:ext cx="41910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647950" imgH="1200150" progId="Visio.Drawing.5">
                  <p:embed/>
                </p:oleObj>
              </mc:Choice>
              <mc:Fallback>
                <p:oleObj name="" r:id="rId1" imgW="2647950" imgH="1200150" progId="Visio.Drawing.5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53000" y="228600"/>
                        <a:ext cx="4191000" cy="2667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">
      <a:dk1>
        <a:srgbClr val="FFFFFF"/>
      </a:dk1>
      <a:lt1>
        <a:srgbClr val="0000FF"/>
      </a:lt1>
      <a:dk2>
        <a:srgbClr val="FFCC66"/>
      </a:dk2>
      <a:lt2>
        <a:srgbClr val="000000"/>
      </a:lt2>
      <a:accent1>
        <a:srgbClr val="00FFFF"/>
      </a:accent1>
      <a:accent2>
        <a:srgbClr val="3366FF"/>
      </a:accent2>
      <a:accent3>
        <a:srgbClr val="AAAAFF"/>
      </a:accent3>
      <a:accent4>
        <a:srgbClr val="DCDCDC"/>
      </a:accent4>
      <a:accent5>
        <a:srgbClr val="AAFFFF"/>
      </a:accent5>
      <a:accent6>
        <a:srgbClr val="2D5BE5"/>
      </a:accent6>
      <a:hlink>
        <a:srgbClr val="FF0033"/>
      </a:hlink>
      <a:folHlink>
        <a:srgbClr val="FFFF00"/>
      </a:folHlink>
    </a:clrScheme>
    <a:fontScheme name="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CC66"/>
        </a:dk2>
        <a:lt2>
          <a:srgbClr val="000000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CDCDC"/>
        </a:accent4>
        <a:accent5>
          <a:srgbClr val="AAFFFF"/>
        </a:accent5>
        <a:accent6>
          <a:srgbClr val="2D5BE5"/>
        </a:accent6>
        <a:hlink>
          <a:srgbClr val="FF0033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9CAFF"/>
        </a:accent5>
        <a:accent6>
          <a:srgbClr val="5BB7E5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D2D2D2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CC66"/>
        </a:dk2>
        <a:lt2>
          <a:srgbClr val="000000"/>
        </a:lt2>
        <a:accent1>
          <a:srgbClr val="0099CC"/>
        </a:accent1>
        <a:accent2>
          <a:srgbClr val="009999"/>
        </a:accent2>
        <a:accent3>
          <a:srgbClr val="AAC1C1"/>
        </a:accent3>
        <a:accent4>
          <a:srgbClr val="DCDCDC"/>
        </a:accent4>
        <a:accent5>
          <a:srgbClr val="AACAE2"/>
        </a:accent5>
        <a:accent6>
          <a:srgbClr val="008989"/>
        </a:accent6>
        <a:hlink>
          <a:srgbClr val="6600CC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993300"/>
        </a:lt1>
        <a:dk2>
          <a:srgbClr val="FFCC66"/>
        </a:dk2>
        <a:lt2>
          <a:srgbClr val="000000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CDCDC"/>
        </a:accent4>
        <a:accent5>
          <a:srgbClr val="FFB9AD"/>
        </a:accent5>
        <a:accent6>
          <a:srgbClr val="B75B00"/>
        </a:accent6>
        <a:hlink>
          <a:srgbClr val="CC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6400</Words>
  <Application>WPS 演示</Application>
  <PresentationFormat>在屏幕上显示</PresentationFormat>
  <Paragraphs>999</Paragraphs>
  <Slides>50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30</vt:i4>
      </vt:variant>
      <vt:variant>
        <vt:lpstr>幻灯片标题</vt:lpstr>
      </vt:variant>
      <vt:variant>
        <vt:i4>50</vt:i4>
      </vt:variant>
    </vt:vector>
  </HeadingPairs>
  <TitlesOfParts>
    <vt:vector size="98" baseType="lpstr">
      <vt:lpstr>Arial</vt:lpstr>
      <vt:lpstr>宋体</vt:lpstr>
      <vt:lpstr>Wingdings</vt:lpstr>
      <vt:lpstr>Times New Roman</vt:lpstr>
      <vt:lpstr>楷体_GB2312</vt:lpstr>
      <vt:lpstr>Monotype Sorts</vt:lpstr>
      <vt:lpstr>Symbol</vt:lpstr>
      <vt:lpstr>黑体</vt:lpstr>
      <vt:lpstr>华文新魏</vt:lpstr>
      <vt:lpstr>幼圆</vt:lpstr>
      <vt:lpstr>楷体</vt:lpstr>
      <vt:lpstr>文泉驿微米黑</vt:lpstr>
      <vt:lpstr>微软雅黑</vt:lpstr>
      <vt:lpstr>宋体</vt:lpstr>
      <vt:lpstr>Arial Unicode MS</vt:lpstr>
      <vt:lpstr>华文楷体</vt:lpstr>
      <vt:lpstr>Alegreya Sans</vt:lpstr>
      <vt:lpstr>Soaring</vt:lpstr>
      <vt:lpstr>Visio.Drawing.5</vt:lpstr>
      <vt:lpstr>Equation.3</vt:lpstr>
      <vt:lpstr>Word.Document.8</vt:lpstr>
      <vt:lpstr>Word.Document.8</vt:lpstr>
      <vt:lpstr>Word.Document.8</vt:lpstr>
      <vt:lpstr>Visio.Drawing.5</vt:lpstr>
      <vt:lpstr>Visio.Drawing.5</vt:lpstr>
      <vt:lpstr>Visio.Drawing.6</vt:lpstr>
      <vt:lpstr>Visio.Drawing.5</vt:lpstr>
      <vt:lpstr>Word.Document.8</vt:lpstr>
      <vt:lpstr>Visio.Drawing.5</vt:lpstr>
      <vt:lpstr>Equation.3</vt:lpstr>
      <vt:lpstr>Visio.Drawing.5</vt:lpstr>
      <vt:lpstr>Visio.Drawing.5</vt:lpstr>
      <vt:lpstr>Visio.Drawing.6</vt:lpstr>
      <vt:lpstr>Visio.Drawing.6</vt:lpstr>
      <vt:lpstr>Visio.Drawing.6</vt:lpstr>
      <vt:lpstr>Visio.Drawing.6</vt:lpstr>
      <vt:lpstr>Visio.Drawing.5</vt:lpstr>
      <vt:lpstr>Visio.Drawing.5</vt:lpstr>
      <vt:lpstr>Visio.Drawing.5</vt:lpstr>
      <vt:lpstr>Visio.Drawing.5</vt:lpstr>
      <vt:lpstr>Equation.3</vt:lpstr>
      <vt:lpstr>Visio.Drawing.5</vt:lpstr>
      <vt:lpstr>Word.Document.8</vt:lpstr>
      <vt:lpstr>Visio.Drawing.5</vt:lpstr>
      <vt:lpstr>Word.Document.8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4、静态多功能流水线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wtl</cp:lastModifiedBy>
  <cp:revision>35</cp:revision>
  <dcterms:created xsi:type="dcterms:W3CDTF">2019-05-15T02:33:07Z</dcterms:created>
  <dcterms:modified xsi:type="dcterms:W3CDTF">2019-05-15T02:33:07Z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2052-10.1.0.6758</vt:lpwstr>
  </property>
</Properties>
</file>