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6FB9-F646-B788-1D2D632F0B2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6FB9-F646-B788-1D2D632F0B2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6FB9-F646-B788-1D2D632F0B2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F144B33-252D-42E9-BE79-22E778E8DD4E}" type="datetimeFigureOut">
              <a:rPr lang="en-US" smtClean="0"/>
              <a:t>9/6/2024</a:t>
            </a:fld>
            <a:endParaRPr lang="en-GB"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GB"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a:xfrm>
            <a:off x="457200" y="6556248"/>
            <a:ext cx="3657600" cy="228600"/>
          </a:xfrm>
        </p:spPr>
        <p:txBody>
          <a:bodyPr/>
          <a:lstStyle/>
          <a:p>
            <a:endParaRPr lang="en-GB"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dirty="0"/>
          </a:p>
        </p:txBody>
      </p:sp>
      <p:sp>
        <p:nvSpPr>
          <p:cNvPr id="6" name="Slide Number Placeholder 5"/>
          <p:cNvSpPr>
            <a:spLocks noGrp="1"/>
          </p:cNvSpPr>
          <p:nvPr>
            <p:ph type="sldNum" sz="quarter" idx="12"/>
          </p:nvPr>
        </p:nvSpPr>
        <p:spPr>
          <a:xfrm>
            <a:off x="6733952" y="6555112"/>
            <a:ext cx="588336" cy="228600"/>
          </a:xfrm>
        </p:spPr>
        <p:txBody>
          <a:bodyPr/>
          <a:lstStyle/>
          <a:p>
            <a:fld id="{0A534193-AFCB-4671-85C0-2985B31D070E}"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F144B33-252D-42E9-BE79-22E778E8DD4E}" type="datetimeFigureOut">
              <a:rPr lang="en-US" smtClean="0"/>
              <a:t>9/6/2024</a:t>
            </a:fld>
            <a:endParaRPr lang="en-GB"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dirty="0"/>
          </a:p>
        </p:txBody>
      </p:sp>
      <p:sp>
        <p:nvSpPr>
          <p:cNvPr id="4" name="Slide Number Placeholder 3"/>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F144B33-252D-42E9-BE79-22E778E8DD4E}" type="datetimeFigureOut">
              <a:rPr lang="en-US" smtClean="0"/>
              <a:t>9/6/2024</a:t>
            </a:fld>
            <a:endParaRPr lang="en-GB"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A534193-AFCB-4671-85C0-2985B31D070E}"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071678"/>
            <a:ext cx="7286676" cy="1754326"/>
          </a:xfrm>
          <a:prstGeom prst="rect">
            <a:avLst/>
          </a:prstGeom>
          <a:noFill/>
        </p:spPr>
        <p:txBody>
          <a:bodyPr wrap="square" rtlCol="0">
            <a:spAutoFit/>
          </a:bodyPr>
          <a:lstStyle/>
          <a:p>
            <a:r>
              <a:rPr lang="en-GB" dirty="0">
                <a:latin typeface="Times New Roman" pitchFamily="18" charset="0"/>
                <a:cs typeface="Times New Roman" pitchFamily="18" charset="0"/>
              </a:rPr>
              <a:t>STUDENT NAME:</a:t>
            </a:r>
            <a:r>
              <a:rPr lang="en-IN" dirty="0">
                <a:latin typeface="Times New Roman" pitchFamily="18" charset="0"/>
                <a:cs typeface="Times New Roman" pitchFamily="18" charset="0"/>
              </a:rPr>
              <a:t> N.SURYA</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REGISTER  NO:</a:t>
            </a:r>
            <a:r>
              <a:rPr lang="en-IN" dirty="0">
                <a:latin typeface="Times New Roman" pitchFamily="18" charset="0"/>
                <a:cs typeface="Times New Roman" pitchFamily="18" charset="0"/>
              </a:rPr>
              <a:t>312200555</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DEPARTMENT:</a:t>
            </a:r>
            <a:r>
              <a:rPr lang="en-IN" dirty="0">
                <a:latin typeface="Times New Roman" pitchFamily="18" charset="0"/>
                <a:cs typeface="Times New Roman" pitchFamily="18" charset="0"/>
              </a:rPr>
              <a:t>COMMERCE</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COLLEGE:</a:t>
            </a:r>
            <a:r>
              <a:rPr lang="en-IN" dirty="0">
                <a:latin typeface="Times New Roman" pitchFamily="18" charset="0"/>
                <a:cs typeface="Times New Roman" pitchFamily="18" charset="0"/>
              </a:rPr>
              <a:t> PACHAIYAPPAS COLLEGE FOR MENS KANCHIPURAM </a:t>
            </a:r>
            <a:endParaRPr lang="en-GB" dirty="0">
              <a:latin typeface="Times New Roman" pitchFamily="18" charset="0"/>
              <a:cs typeface="Times New Roman" pitchFamily="18" charset="0"/>
            </a:endParaRPr>
          </a:p>
          <a:p>
            <a:endParaRPr lang="en-GB" dirty="0"/>
          </a:p>
          <a:p>
            <a:endParaRPr lang="en-GB" dirty="0"/>
          </a:p>
        </p:txBody>
      </p:sp>
      <p:sp>
        <p:nvSpPr>
          <p:cNvPr id="7" name="5-Point Star 6"/>
          <p:cNvSpPr/>
          <p:nvPr/>
        </p:nvSpPr>
        <p:spPr>
          <a:xfrm>
            <a:off x="3071802" y="4000504"/>
            <a:ext cx="500066"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4929190" y="3143248"/>
            <a:ext cx="428628"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429388" y="2143116"/>
            <a:ext cx="357190" cy="3571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miley Face 9"/>
          <p:cNvSpPr/>
          <p:nvPr/>
        </p:nvSpPr>
        <p:spPr>
          <a:xfrm>
            <a:off x="5357818" y="4643446"/>
            <a:ext cx="642942" cy="5715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643734" cy="5447645"/>
          </a:xfrm>
          <a:prstGeom prst="rect">
            <a:avLst/>
          </a:prstGeom>
          <a:noFill/>
        </p:spPr>
        <p:txBody>
          <a:bodyPr wrap="square" rtlCol="0">
            <a:spAutoFit/>
          </a:bodyPr>
          <a:lstStyle/>
          <a:p>
            <a:r>
              <a:rPr lang="en-GB" sz="2400" b="1" dirty="0">
                <a:latin typeface="Times New Roman" pitchFamily="18" charset="0"/>
                <a:cs typeface="Times New Roman" pitchFamily="18" charset="0"/>
              </a:rPr>
              <a:t>MODELLING</a:t>
            </a:r>
          </a:p>
          <a:p>
            <a:endParaRPr lang="en-GB" b="1" dirty="0"/>
          </a:p>
          <a:p>
            <a:pPr>
              <a:buFont typeface="Arial" pitchFamily="34" charset="0"/>
              <a:buChar char="•"/>
            </a:pPr>
            <a:r>
              <a:rPr lang="en-GB" dirty="0">
                <a:latin typeface="Times New Roman" pitchFamily="18" charset="0"/>
                <a:cs typeface="Times New Roman" pitchFamily="18" charset="0"/>
              </a:rPr>
              <a:t>    DATA COOLLECTION</a:t>
            </a:r>
          </a:p>
          <a:p>
            <a:pPr marL="342900" indent="-342900">
              <a:buAutoNum type="arabicPeriod"/>
            </a:pPr>
            <a:r>
              <a:rPr lang="en-GB" dirty="0">
                <a:latin typeface="Times New Roman" pitchFamily="18" charset="0"/>
                <a:cs typeface="Times New Roman" pitchFamily="18" charset="0"/>
              </a:rPr>
              <a:t>Download </a:t>
            </a:r>
            <a:r>
              <a:rPr lang="en-GB" dirty="0" err="1">
                <a:latin typeface="Times New Roman" pitchFamily="18" charset="0"/>
                <a:cs typeface="Times New Roman" pitchFamily="18" charset="0"/>
              </a:rPr>
              <a:t>kaggle</a:t>
            </a:r>
            <a:endParaRPr lang="en-GB" dirty="0">
              <a:latin typeface="Times New Roman" pitchFamily="18" charset="0"/>
              <a:cs typeface="Times New Roman" pitchFamily="18" charset="0"/>
            </a:endParaRPr>
          </a:p>
          <a:p>
            <a:pPr marL="342900" indent="-342900">
              <a:buAutoNum type="arabicPeriod"/>
            </a:pPr>
            <a:r>
              <a:rPr lang="en-GB" dirty="0" err="1">
                <a:latin typeface="Times New Roman" pitchFamily="18" charset="0"/>
                <a:cs typeface="Times New Roman" pitchFamily="18" charset="0"/>
              </a:rPr>
              <a:t>Edunet</a:t>
            </a:r>
            <a:r>
              <a:rPr lang="en-GB" dirty="0">
                <a:latin typeface="Times New Roman" pitchFamily="18" charset="0"/>
                <a:cs typeface="Times New Roman" pitchFamily="18" charset="0"/>
              </a:rPr>
              <a:t> dashboard- file download</a:t>
            </a:r>
          </a:p>
          <a:p>
            <a:pPr marL="342900" indent="-342900">
              <a:buFont typeface="Arial" pitchFamily="34" charset="0"/>
              <a:buChar char="•"/>
            </a:pPr>
            <a:r>
              <a:rPr lang="en-GB" dirty="0">
                <a:latin typeface="Times New Roman" pitchFamily="18" charset="0"/>
                <a:cs typeface="Times New Roman" pitchFamily="18" charset="0"/>
              </a:rPr>
              <a:t>FEATURES COLLECTION</a:t>
            </a:r>
          </a:p>
          <a:p>
            <a:pPr marL="342900" indent="-342900"/>
            <a:r>
              <a:rPr lang="en-GB" dirty="0">
                <a:latin typeface="Times New Roman" pitchFamily="18" charset="0"/>
                <a:cs typeface="Times New Roman" pitchFamily="18" charset="0"/>
              </a:rPr>
              <a:t>1.Employees name</a:t>
            </a:r>
          </a:p>
          <a:p>
            <a:pPr marL="342900" indent="-342900"/>
            <a:r>
              <a:rPr lang="en-GB" dirty="0">
                <a:latin typeface="Times New Roman" pitchFamily="18" charset="0"/>
                <a:cs typeface="Times New Roman" pitchFamily="18" charset="0"/>
              </a:rPr>
              <a:t>2.Basic salary</a:t>
            </a:r>
          </a:p>
          <a:p>
            <a:pPr marL="342900" indent="-342900"/>
            <a:r>
              <a:rPr lang="en-GB" dirty="0">
                <a:latin typeface="Times New Roman" pitchFamily="18" charset="0"/>
                <a:cs typeface="Times New Roman" pitchFamily="18" charset="0"/>
              </a:rPr>
              <a:t>3.Dearness allowance</a:t>
            </a:r>
          </a:p>
          <a:p>
            <a:pPr marL="342900" indent="-342900"/>
            <a:r>
              <a:rPr lang="en-GB" dirty="0">
                <a:latin typeface="Times New Roman" pitchFamily="18" charset="0"/>
                <a:cs typeface="Times New Roman" pitchFamily="18" charset="0"/>
              </a:rPr>
              <a:t>4.Travelling allowance</a:t>
            </a:r>
          </a:p>
          <a:p>
            <a:pPr marL="342900" indent="-342900"/>
            <a:r>
              <a:rPr lang="en-GB" dirty="0">
                <a:latin typeface="Times New Roman" pitchFamily="18" charset="0"/>
                <a:cs typeface="Times New Roman" pitchFamily="18" charset="0"/>
              </a:rPr>
              <a:t>5.Gross salary</a:t>
            </a:r>
          </a:p>
          <a:p>
            <a:pPr marL="342900" indent="-342900"/>
            <a:r>
              <a:rPr lang="en-GB" dirty="0">
                <a:latin typeface="Times New Roman" pitchFamily="18" charset="0"/>
                <a:cs typeface="Times New Roman" pitchFamily="18" charset="0"/>
              </a:rPr>
              <a:t>6.Provident fund</a:t>
            </a:r>
          </a:p>
          <a:p>
            <a:pPr marL="342900" indent="-342900"/>
            <a:r>
              <a:rPr lang="en-GB" dirty="0">
                <a:latin typeface="Times New Roman" pitchFamily="18" charset="0"/>
                <a:cs typeface="Times New Roman" pitchFamily="18" charset="0"/>
              </a:rPr>
              <a:t>7.Net salary</a:t>
            </a:r>
          </a:p>
          <a:p>
            <a:pPr marL="342900" indent="-342900"/>
            <a:r>
              <a:rPr lang="en-GB" dirty="0">
                <a:latin typeface="Times New Roman" pitchFamily="18" charset="0"/>
                <a:cs typeface="Times New Roman" pitchFamily="18" charset="0"/>
              </a:rPr>
              <a:t> </a:t>
            </a:r>
          </a:p>
          <a:p>
            <a:pPr marL="342900" indent="-342900">
              <a:buFont typeface="Arial" pitchFamily="34" charset="0"/>
              <a:buChar char="•"/>
            </a:pPr>
            <a:r>
              <a:rPr lang="en-GB" dirty="0">
                <a:latin typeface="Times New Roman" pitchFamily="18" charset="0"/>
                <a:cs typeface="Times New Roman" pitchFamily="18" charset="0"/>
              </a:rPr>
              <a:t>USING PIVOT TABLE </a:t>
            </a:r>
          </a:p>
          <a:p>
            <a:pPr marL="342900" indent="-342900">
              <a:buFont typeface="Arial" pitchFamily="34" charset="0"/>
              <a:buChar char="•"/>
            </a:pPr>
            <a:r>
              <a:rPr lang="en-GB" dirty="0">
                <a:latin typeface="Times New Roman" pitchFamily="18" charset="0"/>
                <a:cs typeface="Times New Roman" pitchFamily="18" charset="0"/>
              </a:rPr>
              <a:t>GRAPH FOR SUMMARY</a:t>
            </a:r>
          </a:p>
          <a:p>
            <a:pPr marL="342900" indent="-342900"/>
            <a:r>
              <a:rPr lang="en-GB" dirty="0">
                <a:latin typeface="Times New Roman" pitchFamily="18" charset="0"/>
                <a:cs typeface="Times New Roman" pitchFamily="18" charset="0"/>
              </a:rPr>
              <a:t> </a:t>
            </a:r>
          </a:p>
          <a:p>
            <a:pPr marL="1257300" lvl="2" indent="-342900">
              <a:buAutoNum type="arabicPeriod"/>
            </a:pPr>
            <a:endParaRPr lang="en-GB"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00108"/>
            <a:ext cx="6215106" cy="954107"/>
          </a:xfrm>
          <a:prstGeom prst="rect">
            <a:avLst/>
          </a:prstGeom>
          <a:noFill/>
        </p:spPr>
        <p:txBody>
          <a:bodyPr wrap="square" rtlCol="0">
            <a:spAutoFit/>
          </a:bodyPr>
          <a:lstStyle/>
          <a:p>
            <a:r>
              <a:rPr lang="en-GB" sz="2800" b="1" dirty="0"/>
              <a:t>RESULTS</a:t>
            </a:r>
          </a:p>
          <a:p>
            <a:endParaRPr lang="en-GB" sz="2800" dirty="0"/>
          </a:p>
        </p:txBody>
      </p:sp>
      <p:graphicFrame>
        <p:nvGraphicFramePr>
          <p:cNvPr id="3" name="Chart 2"/>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000108"/>
            <a:ext cx="5572164" cy="4370427"/>
          </a:xfrm>
          <a:prstGeom prst="rect">
            <a:avLst/>
          </a:prstGeom>
          <a:noFill/>
        </p:spPr>
        <p:txBody>
          <a:bodyPr wrap="square" rtlCol="0">
            <a:spAutoFit/>
          </a:bodyPr>
          <a:lstStyle/>
          <a:p>
            <a:r>
              <a:rPr lang="en-GB" sz="2000" b="1" dirty="0">
                <a:latin typeface="Times New Roman" pitchFamily="18" charset="0"/>
                <a:cs typeface="Times New Roman" pitchFamily="18" charset="0"/>
              </a:rPr>
              <a:t>CONCLUSION</a:t>
            </a:r>
          </a:p>
          <a:p>
            <a:endParaRPr lang="en-GB" sz="2000" b="1" dirty="0">
              <a:latin typeface="Times New Roman" pitchFamily="18" charset="0"/>
              <a:cs typeface="Times New Roman" pitchFamily="18" charset="0"/>
            </a:endParaRPr>
          </a:p>
          <a:p>
            <a:pPr>
              <a:buFont typeface="Arial" pitchFamily="34" charset="0"/>
              <a:buChar char="•"/>
            </a:pPr>
            <a:r>
              <a:rPr lang="en-GB"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dirty="0">
              <a:latin typeface="Times New Roman" pitchFamily="18" charset="0"/>
              <a:cs typeface="Times New Roman" pitchFamily="18" charset="0"/>
            </a:endParaRPr>
          </a:p>
          <a:p>
            <a:pPr>
              <a:buFont typeface="Arial" pitchFamily="34" charset="0"/>
              <a:buChar char="•"/>
            </a:pPr>
            <a:r>
              <a:rPr lang="en-GB"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dirty="0">
              <a:latin typeface="Times New Roman" pitchFamily="18" charset="0"/>
              <a:cs typeface="Times New Roman" pitchFamily="18" charset="0"/>
            </a:endParaRPr>
          </a:p>
          <a:p>
            <a:pPr>
              <a:buFont typeface="Arial" pitchFamily="34" charset="0"/>
              <a:buChar char="•"/>
            </a:pPr>
            <a:r>
              <a:rPr lang="en-GB" dirty="0">
                <a:latin typeface="Times New Roman" pitchFamily="18" charset="0"/>
                <a:cs typeface="Times New Roman" pitchFamily="18" charset="0"/>
              </a:rPr>
              <a:t>This Statement Ensures Transparency And Accuracy In Salary Disbursement Supporting Both The Employee And Employer In </a:t>
            </a:r>
            <a:r>
              <a:rPr lang="en-GB" dirty="0" err="1">
                <a:latin typeface="Times New Roman" pitchFamily="18" charset="0"/>
                <a:cs typeface="Times New Roman" pitchFamily="18" charset="0"/>
              </a:rPr>
              <a:t>Finacial</a:t>
            </a:r>
            <a:r>
              <a:rPr lang="en-GB" dirty="0">
                <a:latin typeface="Times New Roman" pitchFamily="18" charset="0"/>
                <a:cs typeface="Times New Roman" pitchFamily="18" charset="0"/>
              </a:rPr>
              <a:t>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428736"/>
            <a:ext cx="5143536" cy="400110"/>
          </a:xfrm>
          <a:prstGeom prst="rect">
            <a:avLst/>
          </a:prstGeom>
          <a:noFill/>
        </p:spPr>
        <p:txBody>
          <a:bodyPr wrap="square" rtlCol="0">
            <a:spAutoFit/>
          </a:bodyPr>
          <a:lstStyle/>
          <a:p>
            <a:r>
              <a:rPr lang="en-GB" sz="2000" b="1" dirty="0">
                <a:latin typeface="Times New Roman" pitchFamily="18" charset="0"/>
                <a:cs typeface="Times New Roman" pitchFamily="18" charset="0"/>
              </a:rPr>
              <a:t>PROJECT TITLE</a:t>
            </a:r>
          </a:p>
        </p:txBody>
      </p:sp>
      <p:sp>
        <p:nvSpPr>
          <p:cNvPr id="3" name="TextBox 2"/>
          <p:cNvSpPr txBox="1"/>
          <p:nvPr/>
        </p:nvSpPr>
        <p:spPr>
          <a:xfrm>
            <a:off x="1571604" y="2786058"/>
            <a:ext cx="5072098" cy="707886"/>
          </a:xfrm>
          <a:prstGeom prst="rect">
            <a:avLst/>
          </a:prstGeom>
          <a:noFill/>
        </p:spPr>
        <p:txBody>
          <a:bodyPr wrap="square" rtlCol="0">
            <a:spAutoFit/>
          </a:bodyPr>
          <a:lstStyle/>
          <a:p>
            <a:r>
              <a:rPr lang="en-GB" sz="2000" b="1" dirty="0">
                <a:latin typeface="Times New Roman" pitchFamily="18" charset="0"/>
                <a:cs typeface="Times New Roman" pitchFamily="18" charset="0"/>
              </a:rPr>
              <a:t>EMPLOYEES  SALARY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2714644" cy="461665"/>
          </a:xfrm>
          <a:prstGeom prst="rect">
            <a:avLst/>
          </a:prstGeom>
          <a:noFill/>
        </p:spPr>
        <p:txBody>
          <a:bodyPr wrap="square" rtlCol="0">
            <a:spAutoFit/>
          </a:bodyPr>
          <a:lstStyle/>
          <a:p>
            <a:r>
              <a:rPr lang="en-GB" sz="2400" b="1" dirty="0">
                <a:latin typeface="Times New Roman" pitchFamily="18" charset="0"/>
                <a:cs typeface="Times New Roman" pitchFamily="18" charset="0"/>
              </a:rPr>
              <a:t>AGENDA</a:t>
            </a:r>
          </a:p>
        </p:txBody>
      </p:sp>
      <p:sp>
        <p:nvSpPr>
          <p:cNvPr id="4" name="TextBox 3"/>
          <p:cNvSpPr txBox="1"/>
          <p:nvPr/>
        </p:nvSpPr>
        <p:spPr>
          <a:xfrm>
            <a:off x="1714480" y="2285992"/>
            <a:ext cx="5357850" cy="2554545"/>
          </a:xfrm>
          <a:prstGeom prst="rect">
            <a:avLst/>
          </a:prstGeom>
          <a:noFill/>
        </p:spPr>
        <p:txBody>
          <a:bodyPr wrap="square" rtlCol="0">
            <a:spAutoFit/>
          </a:bodyPr>
          <a:lstStyle/>
          <a:p>
            <a:r>
              <a:rPr lang="en-GB" sz="2000" dirty="0">
                <a:latin typeface="Times New Roman" pitchFamily="18" charset="0"/>
                <a:cs typeface="Times New Roman" pitchFamily="18" charset="0"/>
              </a:rPr>
              <a:t>1.Problem Statement</a:t>
            </a:r>
          </a:p>
          <a:p>
            <a:r>
              <a:rPr lang="en-GB" sz="2000" dirty="0">
                <a:latin typeface="Times New Roman" pitchFamily="18" charset="0"/>
                <a:cs typeface="Times New Roman" pitchFamily="18" charset="0"/>
              </a:rPr>
              <a:t>2.Project Overview</a:t>
            </a:r>
          </a:p>
          <a:p>
            <a:r>
              <a:rPr lang="en-GB" sz="2000" dirty="0">
                <a:latin typeface="Times New Roman" pitchFamily="18" charset="0"/>
                <a:cs typeface="Times New Roman" pitchFamily="18" charset="0"/>
              </a:rPr>
              <a:t>3.End Users</a:t>
            </a:r>
          </a:p>
          <a:p>
            <a:r>
              <a:rPr lang="en-GB" sz="2000" dirty="0">
                <a:latin typeface="Times New Roman" pitchFamily="18" charset="0"/>
                <a:cs typeface="Times New Roman" pitchFamily="18" charset="0"/>
              </a:rPr>
              <a:t>4.Our Solutions And Proposition</a:t>
            </a:r>
          </a:p>
          <a:p>
            <a:r>
              <a:rPr lang="en-GB" sz="2000" dirty="0">
                <a:latin typeface="Times New Roman" pitchFamily="18" charset="0"/>
                <a:cs typeface="Times New Roman" pitchFamily="18" charset="0"/>
              </a:rPr>
              <a:t>5.Dataset Description</a:t>
            </a:r>
          </a:p>
          <a:p>
            <a:r>
              <a:rPr lang="en-GB" sz="2000" dirty="0">
                <a:latin typeface="Times New Roman" pitchFamily="18" charset="0"/>
                <a:cs typeface="Times New Roman" pitchFamily="18" charset="0"/>
              </a:rPr>
              <a:t>6.Modelling  Approach</a:t>
            </a:r>
          </a:p>
          <a:p>
            <a:r>
              <a:rPr lang="en-GB" sz="2000" dirty="0">
                <a:latin typeface="Times New Roman" pitchFamily="18" charset="0"/>
                <a:cs typeface="Times New Roman" pitchFamily="18" charset="0"/>
              </a:rPr>
              <a:t>7.Results And Discussion</a:t>
            </a:r>
          </a:p>
          <a:p>
            <a:r>
              <a:rPr lang="en-GB" sz="2000" dirty="0">
                <a:latin typeface="Times New Roman" pitchFamily="18" charset="0"/>
                <a:cs typeface="Times New Roman"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5786478" cy="461665"/>
          </a:xfrm>
          <a:prstGeom prst="rect">
            <a:avLst/>
          </a:prstGeom>
          <a:noFill/>
        </p:spPr>
        <p:txBody>
          <a:bodyPr wrap="square" rtlCol="0">
            <a:spAutoFit/>
          </a:bodyPr>
          <a:lstStyle/>
          <a:p>
            <a:r>
              <a:rPr lang="en-GB" sz="2400" b="1" dirty="0">
                <a:latin typeface="Times New Roman" pitchFamily="18" charset="0"/>
                <a:cs typeface="Times New Roman" pitchFamily="18" charset="0"/>
              </a:rPr>
              <a:t>PROBLEM STATEMENT</a:t>
            </a:r>
          </a:p>
        </p:txBody>
      </p:sp>
      <p:sp>
        <p:nvSpPr>
          <p:cNvPr id="3" name="TextBox 2"/>
          <p:cNvSpPr txBox="1"/>
          <p:nvPr/>
        </p:nvSpPr>
        <p:spPr>
          <a:xfrm>
            <a:off x="1142976" y="2214554"/>
            <a:ext cx="6143668" cy="2585323"/>
          </a:xfrm>
          <a:prstGeom prst="rect">
            <a:avLst/>
          </a:prstGeom>
          <a:noFill/>
        </p:spPr>
        <p:txBody>
          <a:bodyPr wrap="square" rtlCol="0">
            <a:spAutoFit/>
          </a:bodyPr>
          <a:lstStyle/>
          <a:p>
            <a:pPr>
              <a:lnSpc>
                <a:spcPct val="150000"/>
              </a:lnSpc>
            </a:pPr>
            <a:r>
              <a:rPr lang="en-GB"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357982" cy="461665"/>
          </a:xfrm>
          <a:prstGeom prst="rect">
            <a:avLst/>
          </a:prstGeom>
          <a:noFill/>
        </p:spPr>
        <p:txBody>
          <a:bodyPr wrap="square" rtlCol="0">
            <a:spAutoFit/>
          </a:bodyPr>
          <a:lstStyle/>
          <a:p>
            <a:r>
              <a:rPr lang="en-GB" sz="2400" b="1" dirty="0">
                <a:latin typeface="Times New Roman" pitchFamily="18" charset="0"/>
                <a:cs typeface="Times New Roman" pitchFamily="18" charset="0"/>
              </a:rPr>
              <a:t>PROJECT OVERVIEW</a:t>
            </a:r>
          </a:p>
        </p:txBody>
      </p:sp>
      <p:sp>
        <p:nvSpPr>
          <p:cNvPr id="3" name="TextBox 2"/>
          <p:cNvSpPr txBox="1"/>
          <p:nvPr/>
        </p:nvSpPr>
        <p:spPr>
          <a:xfrm>
            <a:off x="1214414" y="2214554"/>
            <a:ext cx="5857916" cy="2169825"/>
          </a:xfrm>
          <a:prstGeom prst="rect">
            <a:avLst/>
          </a:prstGeom>
          <a:noFill/>
        </p:spPr>
        <p:txBody>
          <a:bodyPr wrap="square" rtlCol="0">
            <a:spAutoFit/>
          </a:bodyPr>
          <a:lstStyle/>
          <a:p>
            <a:pPr>
              <a:lnSpc>
                <a:spcPct val="150000"/>
              </a:lnSpc>
            </a:pPr>
            <a:r>
              <a:rPr lang="en-GB"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Steps-to-process salary.png"/>
          <p:cNvPicPr>
            <a:picLocks noChangeAspect="1"/>
          </p:cNvPicPr>
          <p:nvPr/>
        </p:nvPicPr>
        <p:blipFill>
          <a:blip r:embed="rId2"/>
          <a:stretch>
            <a:fillRect/>
          </a:stretch>
        </p:blipFill>
        <p:spPr>
          <a:xfrm>
            <a:off x="2209995" y="3236992"/>
            <a:ext cx="4724010" cy="384016"/>
          </a:xfrm>
          <a:prstGeom prst="rect">
            <a:avLst/>
          </a:prstGeom>
        </p:spPr>
      </p:pic>
      <p:pic>
        <p:nvPicPr>
          <p:cNvPr id="4" name="Picture 3" descr="7-Steps-to-process salary.png"/>
          <p:cNvPicPr>
            <a:picLocks noChangeAspect="1"/>
          </p:cNvPicPr>
          <p:nvPr/>
        </p:nvPicPr>
        <p:blipFill>
          <a:blip r:embed="rId2"/>
          <a:stretch>
            <a:fillRect/>
          </a:stretch>
        </p:blipFill>
        <p:spPr>
          <a:xfrm>
            <a:off x="2214546" y="3214686"/>
            <a:ext cx="4724010" cy="384016"/>
          </a:xfrm>
          <a:prstGeom prst="rect">
            <a:avLst/>
          </a:prstGeom>
        </p:spPr>
      </p:pic>
      <p:pic>
        <p:nvPicPr>
          <p:cNvPr id="1026" name="Picture 2" descr="https://apspayroll.com/wp-content/uploads/2021/06/7-Steps-to-Processing-payroll-4.png"/>
          <p:cNvPicPr>
            <a:picLocks noChangeAspect="1" noChangeArrowheads="1"/>
          </p:cNvPicPr>
          <p:nvPr/>
        </p:nvPicPr>
        <p:blipFill>
          <a:blip r:embed="rId3"/>
          <a:srcRect/>
          <a:stretch>
            <a:fillRect/>
          </a:stretch>
        </p:blipFill>
        <p:spPr bwMode="auto">
          <a:xfrm>
            <a:off x="1285852" y="1214422"/>
            <a:ext cx="5715040" cy="4786346"/>
          </a:xfrm>
          <a:prstGeom prst="rect">
            <a:avLst/>
          </a:prstGeom>
          <a:noFill/>
        </p:spPr>
      </p:pic>
      <p:sp>
        <p:nvSpPr>
          <p:cNvPr id="6" name="TextBox 5"/>
          <p:cNvSpPr txBox="1"/>
          <p:nvPr/>
        </p:nvSpPr>
        <p:spPr>
          <a:xfrm>
            <a:off x="1000100" y="571480"/>
            <a:ext cx="3857652" cy="523220"/>
          </a:xfrm>
          <a:prstGeom prst="rect">
            <a:avLst/>
          </a:prstGeom>
          <a:noFill/>
        </p:spPr>
        <p:txBody>
          <a:bodyPr wrap="square" rtlCol="0">
            <a:spAutoFit/>
          </a:bodyPr>
          <a:lstStyle/>
          <a:p>
            <a:r>
              <a:rPr lang="en-GB" sz="2800" b="1" dirty="0">
                <a:latin typeface="Times New Roman" pitchFamily="18" charset="0"/>
                <a:cs typeface="Times New Roman" pitchFamily="18" charset="0"/>
              </a:rPr>
              <a:t>Salary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071546"/>
            <a:ext cx="6143668" cy="400110"/>
          </a:xfrm>
          <a:prstGeom prst="rect">
            <a:avLst/>
          </a:prstGeom>
          <a:noFill/>
        </p:spPr>
        <p:txBody>
          <a:bodyPr wrap="square" rtlCol="0">
            <a:spAutoFit/>
          </a:bodyPr>
          <a:lstStyle/>
          <a:p>
            <a:r>
              <a:rPr lang="en-GB" sz="2000" b="1" dirty="0"/>
              <a:t>OUR SOLUTION AND ITS VALUE PROPOSITION</a:t>
            </a:r>
          </a:p>
        </p:txBody>
      </p:sp>
      <p:sp>
        <p:nvSpPr>
          <p:cNvPr id="3" name="TextBox 2"/>
          <p:cNvSpPr txBox="1"/>
          <p:nvPr/>
        </p:nvSpPr>
        <p:spPr>
          <a:xfrm>
            <a:off x="1142976" y="1857364"/>
            <a:ext cx="6286544" cy="2031325"/>
          </a:xfrm>
          <a:prstGeom prst="rect">
            <a:avLst/>
          </a:prstGeom>
          <a:noFill/>
        </p:spPr>
        <p:txBody>
          <a:bodyPr wrap="square" rtlCol="0">
            <a:spAutoFit/>
          </a:bodyPr>
          <a:lstStyle/>
          <a:p>
            <a:pPr>
              <a:lnSpc>
                <a:spcPct val="150000"/>
              </a:lnSpc>
            </a:pPr>
            <a:r>
              <a:rPr lang="en-GB" dirty="0"/>
              <a:t>CONDITIONAL FORMATTING – MISSING VALUES</a:t>
            </a:r>
          </a:p>
          <a:p>
            <a:pPr>
              <a:lnSpc>
                <a:spcPct val="150000"/>
              </a:lnSpc>
            </a:pPr>
            <a:r>
              <a:rPr lang="en-GB" dirty="0"/>
              <a:t>FILTER-FILTER OUT MISSING  VALUES</a:t>
            </a:r>
          </a:p>
          <a:p>
            <a:pPr>
              <a:lnSpc>
                <a:spcPct val="150000"/>
              </a:lnSpc>
            </a:pPr>
            <a:r>
              <a:rPr lang="en-GB" dirty="0"/>
              <a:t>PIVOT TABLE- SUMMARY OF DATA</a:t>
            </a:r>
          </a:p>
          <a:p>
            <a:pPr>
              <a:lnSpc>
                <a:spcPct val="150000"/>
              </a:lnSpc>
            </a:pPr>
            <a:r>
              <a:rPr lang="en-GB" dirty="0"/>
              <a:t>GRAPH- DATA VISUALISATION</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571612"/>
            <a:ext cx="4929222" cy="3170099"/>
          </a:xfrm>
          <a:prstGeom prst="rect">
            <a:avLst/>
          </a:prstGeom>
          <a:noFill/>
        </p:spPr>
        <p:txBody>
          <a:bodyPr wrap="square" rtlCol="0">
            <a:spAutoFit/>
          </a:bodyPr>
          <a:lstStyle/>
          <a:p>
            <a:r>
              <a:rPr lang="en-GB" sz="2000" b="1" dirty="0"/>
              <a:t>DATA SET DESCRIPTION</a:t>
            </a:r>
          </a:p>
          <a:p>
            <a:endParaRPr lang="en-GB" dirty="0"/>
          </a:p>
          <a:p>
            <a:endParaRPr lang="en-GB" dirty="0"/>
          </a:p>
          <a:p>
            <a:r>
              <a:rPr lang="en-GB" dirty="0">
                <a:latin typeface="Times New Roman" pitchFamily="18" charset="0"/>
                <a:cs typeface="Times New Roman" pitchFamily="18" charset="0"/>
              </a:rPr>
              <a:t>Employee Data Set – </a:t>
            </a:r>
            <a:r>
              <a:rPr lang="en-GB" dirty="0" err="1">
                <a:latin typeface="Times New Roman" pitchFamily="18" charset="0"/>
                <a:cs typeface="Times New Roman" pitchFamily="18" charset="0"/>
              </a:rPr>
              <a:t>Kaggle</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Features- 21 </a:t>
            </a:r>
          </a:p>
          <a:p>
            <a:r>
              <a:rPr lang="en-GB" dirty="0">
                <a:latin typeface="Times New Roman" pitchFamily="18" charset="0"/>
                <a:cs typeface="Times New Roman" pitchFamily="18" charset="0"/>
              </a:rPr>
              <a:t>Considered-7</a:t>
            </a:r>
          </a:p>
          <a:p>
            <a:r>
              <a:rPr lang="en-GB" dirty="0">
                <a:latin typeface="Times New Roman" pitchFamily="18" charset="0"/>
                <a:cs typeface="Times New Roman" pitchFamily="18" charset="0"/>
              </a:rPr>
              <a:t>Name- Text</a:t>
            </a:r>
          </a:p>
          <a:p>
            <a:r>
              <a:rPr lang="en-GB" dirty="0">
                <a:latin typeface="Times New Roman" pitchFamily="18" charset="0"/>
                <a:cs typeface="Times New Roman" pitchFamily="18" charset="0"/>
              </a:rPr>
              <a:t>Provident Fund-numerical</a:t>
            </a:r>
          </a:p>
          <a:p>
            <a:r>
              <a:rPr lang="en-GB" dirty="0">
                <a:latin typeface="Times New Roman" pitchFamily="18" charset="0"/>
                <a:cs typeface="Times New Roman" pitchFamily="18" charset="0"/>
              </a:rPr>
              <a:t>D.A- Numerical</a:t>
            </a:r>
          </a:p>
          <a:p>
            <a:r>
              <a:rPr lang="en-GB" dirty="0">
                <a:latin typeface="Times New Roman" pitchFamily="18" charset="0"/>
                <a:cs typeface="Times New Roman" pitchFamily="18" charset="0"/>
              </a:rPr>
              <a:t>Gross Salary- Numerical</a:t>
            </a:r>
          </a:p>
          <a:p>
            <a:r>
              <a:rPr lang="en-GB" dirty="0">
                <a:latin typeface="Times New Roman" pitchFamily="18" charset="0"/>
                <a:cs typeface="Times New Roman" pitchFamily="18" charset="0"/>
              </a:rPr>
              <a:t>Net Salary- Numerical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500858" cy="1785104"/>
          </a:xfrm>
          <a:prstGeom prst="rect">
            <a:avLst/>
          </a:prstGeom>
          <a:noFill/>
        </p:spPr>
        <p:txBody>
          <a:bodyPr wrap="square" rtlCol="0">
            <a:spAutoFit/>
          </a:bodyPr>
          <a:lstStyle/>
          <a:p>
            <a:r>
              <a:rPr lang="en-GB" sz="2000" b="1" dirty="0">
                <a:latin typeface="Times New Roman" pitchFamily="18" charset="0"/>
                <a:cs typeface="Times New Roman" pitchFamily="18" charset="0"/>
              </a:rPr>
              <a:t>THE “ WOW ” IN OUR SOLUTION</a:t>
            </a:r>
          </a:p>
          <a:p>
            <a:endParaRPr lang="en-GB" b="1" dirty="0"/>
          </a:p>
          <a:p>
            <a:r>
              <a:rPr lang="en-GB" dirty="0">
                <a:latin typeface="Times New Roman" pitchFamily="18" charset="0"/>
                <a:cs typeface="Times New Roman" pitchFamily="18" charset="0"/>
              </a:rPr>
              <a:t>=SALARY IFS(G15&gt;=29182, “ VERY HIGH”,G15&gt;=4, “HIGH”,G15&gt;=13, “LOW”)</a:t>
            </a:r>
          </a:p>
          <a:p>
            <a:endParaRPr lang="en-GB" b="1" dirty="0"/>
          </a:p>
          <a:p>
            <a:endParaRPr lang="en-GB"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137</TotalTime>
  <Words>320</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Surya N</cp:lastModifiedBy>
  <cp:revision>14</cp:revision>
  <dcterms:created xsi:type="dcterms:W3CDTF">2024-08-30T05:09:37Z</dcterms:created>
  <dcterms:modified xsi:type="dcterms:W3CDTF">2024-09-06T06:05:17Z</dcterms:modified>
</cp:coreProperties>
</file>