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
              <a:t>המצגת לא אמורה לקחת יותר משעה וחצי.</a:t>
            </a:r>
            <a:endParaRPr/>
          </a:p>
          <a:p>
            <a:pPr indent="0" lvl="0" marL="0" rtl="1" algn="r">
              <a:spcBef>
                <a:spcPts val="0"/>
              </a:spcBef>
              <a:spcAft>
                <a:spcPts val="0"/>
              </a:spcAft>
              <a:buNone/>
            </a:pPr>
            <a:r>
              <a:rPr lang="en"/>
              <a:t>לא להתעכב יותר מדי על כל נושא.</a:t>
            </a:r>
            <a:endParaRPr/>
          </a:p>
          <a:p>
            <a:pPr indent="0" lvl="0" marL="0" rtl="1" algn="r">
              <a:spcBef>
                <a:spcPts val="0"/>
              </a:spcBef>
              <a:spcAft>
                <a:spcPts val="0"/>
              </a:spcAft>
              <a:buNone/>
            </a:pPr>
            <a:r>
              <a:rPr lang="en"/>
              <a:t>המצגת היא Overview טהור, לא מעבר.</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f1acca83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f1acca83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Continuous integration. </a:t>
            </a:r>
            <a:r>
              <a:rPr lang="en"/>
              <a:t>אוטומטציות שקורות מרגע שנדחפים שינויים עד הרגע שלוחצים על הMerge.</a:t>
            </a:r>
            <a:endParaRPr/>
          </a:p>
          <a:p>
            <a:pPr indent="-298450" lvl="0" marL="457200" rtl="1" algn="r">
              <a:spcBef>
                <a:spcPts val="0"/>
              </a:spcBef>
              <a:spcAft>
                <a:spcPts val="0"/>
              </a:spcAft>
              <a:buSzPts val="1100"/>
              <a:buChar char="●"/>
            </a:pPr>
            <a:r>
              <a:rPr lang="en"/>
              <a:t>Continuous development. אוטומציות שקורות בעקבות לחיצה על כפתור הMERGE.</a:t>
            </a:r>
            <a:endParaRPr/>
          </a:p>
          <a:p>
            <a:pPr indent="-298450" lvl="0" marL="457200" rtl="1" algn="r">
              <a:spcBef>
                <a:spcPts val="0"/>
              </a:spcBef>
              <a:spcAft>
                <a:spcPts val="0"/>
              </a:spcAft>
              <a:buSzPts val="1100"/>
              <a:buChar char="●"/>
            </a:pPr>
            <a:r>
              <a:rPr lang="en"/>
              <a:t>להסביר שבקובץ עם השם המבלבל gitlab-ci.yml מגדירים גם CI וגם CD.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f1acca83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6f1acca83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נגיעה ידנית בפריסות של קוד מבצעי היא טאבו. לא עושים. נגיעות מתבצעות רק בעזרת כלים ייעודיים שעוקבים אחרי קונבנציות של best practices עם הטכנלוגיות שעל גביהן פורסים. פה נעשה פלאג לhelm ונסביר עליו בקצרה ככלי שעוזר לנו לנהל גרסאות של openshift objects/resources בניהול בעזרת קוד.</a:t>
            </a:r>
            <a:endParaRPr/>
          </a:p>
          <a:p>
            <a:pPr indent="-298450" lvl="0" marL="457200" rtl="1" algn="r">
              <a:spcBef>
                <a:spcPts val="0"/>
              </a:spcBef>
              <a:spcAft>
                <a:spcPts val="0"/>
              </a:spcAft>
              <a:buSzPts val="1100"/>
              <a:buChar char="●"/>
            </a:pPr>
            <a:r>
              <a:rPr lang="en"/>
              <a:t>בסופו של יום, גם "החלה" של קונפיגורציות helm חדשות נעשית בצורה ידנית באמצעות פקודות CLI, קרקע פורייה לטעויות מגע ידיי אדם. גם את זה אפשר לאטמץ בעזרת כלי אוטומציות ייעודי - Argo. את ארגו אפשר לקנפג כך שבכל שינוי בקוד מקור של הhelm chart תורץ הפקודה שמתקינה גרסה חדשה של הhelm chart על גבי קלאסטר הOS.</a:t>
            </a:r>
            <a:endParaRPr/>
          </a:p>
          <a:p>
            <a:pPr indent="-298450" lvl="0" marL="457200" rtl="1" algn="r">
              <a:spcBef>
                <a:spcPts val="0"/>
              </a:spcBef>
              <a:spcAft>
                <a:spcPts val="0"/>
              </a:spcAft>
              <a:buSzPts val="1100"/>
              <a:buChar char="●"/>
            </a:pPr>
            <a:r>
              <a:rPr lang="en"/>
              <a:t>כל שירות שמוגדר "מבצעי" לא מוגדר מבצעי אם אין עליו ניתור. זיכרון, CPU, כמות שגיאות בדקה, מקבל בקשות כן/לא, הן דוגמאות למטריקות פופולריות שנרצה לנתר עליהן.</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f1acca8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f1acca8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אי אפשר ללמוד פיתוח בשבוע. המטרה של חפיפת הפיתוח היא להקנות לנחפף את הכלים על מנת להפוך למפתח טוב. העקרונות שיועברו לנחפך במהלך חפיפת הפיתוח הם העיקר. ללמוד לפתח - זה יקרה בפרויקט סוף וגם במהלך התפקיד.</a:t>
            </a:r>
            <a:endParaRPr/>
          </a:p>
          <a:p>
            <a:pPr indent="-298450" lvl="0" marL="457200" rtl="1" algn="r">
              <a:spcBef>
                <a:spcPts val="0"/>
              </a:spcBef>
              <a:spcAft>
                <a:spcPts val="0"/>
              </a:spcAft>
              <a:buSzPts val="1100"/>
              <a:buChar char="●"/>
            </a:pPr>
            <a:r>
              <a:rPr lang="en"/>
              <a:t>יכולת קבלת החלטות היא היכולת של הנחפף להבדיל בין טוב לרע כשהוא מפתח על פי תפיסת העולם האישית שלו. פיתוח הוא דבר סובייקטיבי, צריך לזכור ששני אנשים שיסתכלו על קוד זהה, יתנו הערות שונות, בהתאם להשקפת העולם שלהם וניסיונם האישי.</a:t>
            </a:r>
            <a:endParaRPr/>
          </a:p>
          <a:p>
            <a:pPr indent="-298450" lvl="0" marL="457200" rtl="1" algn="r">
              <a:spcBef>
                <a:spcPts val="0"/>
              </a:spcBef>
              <a:spcAft>
                <a:spcPts val="0"/>
              </a:spcAft>
              <a:buSzPts val="1100"/>
              <a:buChar char="●"/>
            </a:pPr>
            <a:r>
              <a:rPr lang="en"/>
              <a:t>היכרות עם תהליך הפיתוח עצמו מעבר לשלב של כתיבת קוד והתמקדות בעשיית CRים (נתינת הערות, קבלת הערות), מה זה DR, כלים משלימים לפיתוח (CI/CD), עירוב צד שלישי וכו'.</a:t>
            </a:r>
            <a:endParaRPr/>
          </a:p>
          <a:p>
            <a:pPr indent="-298450" lvl="0" marL="457200" rtl="1" algn="r">
              <a:spcBef>
                <a:spcPts val="0"/>
              </a:spcBef>
              <a:spcAft>
                <a:spcPts val="0"/>
              </a:spcAft>
              <a:buSzPts val="1100"/>
              <a:buChar char="●"/>
            </a:pPr>
            <a:r>
              <a:rPr lang="en"/>
              <a:t>הקניית יכולת ניהול הדיונים לנחפף היא דבר חשוב מאוד. חלק גדול מתהליך פיתוח בצוות היא שכנוע של גורמים מסביב למפתח (המסייר, המדייר הרש"צ וכו') כדי שיתמכו בדעה מסוימת. זאת יכולת שצריך לעבוד עליה - בשורה התחתונה, איך מסבירים את עצמך בצורה שתגרום לאנשים סביבך להבין למה התכוונת ולתמוך בך (כמובן במידתיות, לדעת גם להודות בטעויות). צריך גם גם להקנות את היכולת להיות ביקורתי ולזהות טעויות של אחרים.</a:t>
            </a:r>
            <a:endParaRPr/>
          </a:p>
          <a:p>
            <a:pPr indent="-298450" lvl="0" marL="457200" rtl="1" algn="r">
              <a:spcBef>
                <a:spcPts val="0"/>
              </a:spcBef>
              <a:spcAft>
                <a:spcPts val="0"/>
              </a:spcAft>
              <a:buSzPts val="1100"/>
              <a:buChar char="●"/>
            </a:pPr>
            <a:r>
              <a:rPr lang="en"/>
              <a:t>פידבק על החפיפה - לתעד בreal time שיפור/שימור על החפיפה, דברים שאהב יותר או אהב פחות.</a:t>
            </a:r>
            <a:endParaRPr/>
          </a:p>
          <a:p>
            <a:pPr indent="0" lvl="0" marL="0" rtl="1" algn="r">
              <a:spcBef>
                <a:spcPts val="0"/>
              </a:spcBef>
              <a:spcAft>
                <a:spcPts val="0"/>
              </a:spcAft>
              <a:buNone/>
            </a:pPr>
            <a:r>
              <a:t/>
            </a:r>
            <a:endParaRPr/>
          </a:p>
          <a:p>
            <a:pPr indent="0" lvl="0" marL="0" rtl="1" algn="r">
              <a:spcBef>
                <a:spcPts val="0"/>
              </a:spcBef>
              <a:spcAft>
                <a:spcPts val="0"/>
              </a:spcAft>
              <a:buNone/>
            </a:pPr>
            <a:r>
              <a:rPr lang="en"/>
              <a:t>להדגיש - יש הרבה מעורבות אישית ורגשית של הנחפף, אבל עדיין צריך להזכיר שמדובר בחפיפה, והמילה האחרונה היא של החופף.</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1acca8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1acca8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מה זה בכלל וירטואצליזציה כקונספט? להתעכב על הסיבות שהובילו לצורך בוירטואצליזציה (ליצור קשר גם לVM).</a:t>
            </a:r>
            <a:endParaRPr/>
          </a:p>
          <a:p>
            <a:pPr indent="-298450" lvl="0" marL="457200" rtl="1" algn="r">
              <a:spcBef>
                <a:spcPts val="0"/>
              </a:spcBef>
              <a:spcAft>
                <a:spcPts val="0"/>
              </a:spcAft>
              <a:buSzPts val="1100"/>
              <a:buChar char="●"/>
            </a:pPr>
            <a:r>
              <a:rPr lang="en"/>
              <a:t>Works on my machine - אימרה ידועה בקרב מפתחים שמתארת מצב שקוד מצליח לרוץ במחשב של אחד, אבל לא של השני. להסביר איך בעזרת Docker הבעיה הזו נפתרת.</a:t>
            </a:r>
            <a:endParaRPr/>
          </a:p>
          <a:p>
            <a:pPr indent="-298450" lvl="0" marL="457200" rtl="1" algn="r">
              <a:spcBef>
                <a:spcPts val="0"/>
              </a:spcBef>
              <a:spcAft>
                <a:spcPts val="0"/>
              </a:spcAft>
              <a:buSzPts val="1100"/>
              <a:buChar char="●"/>
            </a:pPr>
            <a:r>
              <a:rPr lang="en"/>
              <a:t>למה קרה הshift של התעשייה מלהריץ הכל על VMים, ללהריץ הכל על קונטיינרים. להסביר על ההבדל בין VM לDocker container על היתרונות והחסרונות של שימוש בVMים מול Docker ועל היתרונות והחסרונות של שימוש בDocker מול VM.</a:t>
            </a:r>
            <a:endParaRPr/>
          </a:p>
          <a:p>
            <a:pPr indent="-298450" lvl="0" marL="457200" rtl="1" algn="r">
              <a:spcBef>
                <a:spcPts val="0"/>
              </a:spcBef>
              <a:spcAft>
                <a:spcPts val="0"/>
              </a:spcAft>
              <a:buSzPts val="1100"/>
              <a:buChar char="●"/>
            </a:pPr>
            <a:r>
              <a:rPr lang="en"/>
              <a:t>לדבר על סיטואציות שDocker זה לא הפתרון. קרי אפליקציות פשוטות שאפשר פשוט להריץ עם venv/לא צריך דרייברים/אין שימוש בפקודות CLI של מערכת ההפעלה וכו'. לדבר גם על הOverhead בשימוש בDocker.</a:t>
            </a:r>
            <a:endParaRPr/>
          </a:p>
          <a:p>
            <a:pPr indent="-298450" lvl="0" marL="457200" rtl="1" algn="r">
              <a:spcBef>
                <a:spcPts val="0"/>
              </a:spcBef>
              <a:spcAft>
                <a:spcPts val="0"/>
              </a:spcAft>
              <a:buSzPts val="1100"/>
              <a:buChar char="●"/>
            </a:pPr>
            <a:r>
              <a:rPr lang="en"/>
              <a:t>לדבר על ההתבססות של Docker כסטנדרט הפריסה המבצעית בעידן המודרני.</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1acca83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1acca8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הצורך בגוף שמשגיח על השירותים במבצעי, תפעול ופתירת תקלות בעצמו (פונקציונליות שאין בDocker). קרי פוד נופל ומורם לבד, הVM/שרת שעליו רץ הDocker Container נופל (מקרים מהסוג הזה).</a:t>
            </a:r>
            <a:endParaRPr/>
          </a:p>
          <a:p>
            <a:pPr indent="-298450" lvl="0" marL="457200" rtl="1" algn="r">
              <a:spcBef>
                <a:spcPts val="0"/>
              </a:spcBef>
              <a:spcAft>
                <a:spcPts val="0"/>
              </a:spcAft>
              <a:buSzPts val="1100"/>
              <a:buChar char="●"/>
            </a:pPr>
            <a:r>
              <a:rPr lang="en"/>
              <a:t>מה זה בכלל Openshift? לתת הגדרה כללית ולחבר לנקודה הקודמת. ה-VM נופל? יש עוד Nodeים? נפל הpod? מורם חדש לבד וכו'.</a:t>
            </a:r>
            <a:endParaRPr/>
          </a:p>
          <a:p>
            <a:pPr indent="-298450" lvl="0" marL="457200" rtl="1" algn="r">
              <a:spcBef>
                <a:spcPts val="0"/>
              </a:spcBef>
              <a:spcAft>
                <a:spcPts val="0"/>
              </a:spcAft>
              <a:buSzPts val="1100"/>
              <a:buChar char="●"/>
            </a:pPr>
            <a:r>
              <a:rPr lang="en"/>
              <a:t>הקשר בין k8s לOS, להדגיש שOS רק מוסיף פונקציונליות ולא משנה פונקציוליות בk8s.</a:t>
            </a:r>
            <a:endParaRPr/>
          </a:p>
          <a:p>
            <a:pPr indent="-298450" lvl="0" marL="457200" rtl="1" algn="r">
              <a:spcBef>
                <a:spcPts val="0"/>
              </a:spcBef>
              <a:spcAft>
                <a:spcPts val="0"/>
              </a:spcAft>
              <a:buSzPts val="1100"/>
              <a:buChar char="●"/>
            </a:pPr>
            <a:r>
              <a:rPr lang="en"/>
              <a:t>איך עובדים איתו בכלל? מה נערוך yamlים ידנית? לא. לתת הקדמה לכך שיש כלים שנותנים לנהל אובייקטים בOS בעזרת קוד, ולפרוס הכל כיחידה אחת (אפשר להזכיר שמות, להימנע מלפרט, יש שקופית בהמשך על helm ושות').</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f1acca83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f1acca83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לדבר על שתי הסיבות המרכזיות לעובדה שאנחנו משתמשים בפייתון ולא בשפה "מבצעית" יותר.</a:t>
            </a:r>
            <a:endParaRPr/>
          </a:p>
          <a:p>
            <a:pPr indent="-298450" lvl="1" marL="914400" rtl="1" algn="r">
              <a:spcBef>
                <a:spcPts val="0"/>
              </a:spcBef>
              <a:spcAft>
                <a:spcPts val="0"/>
              </a:spcAft>
              <a:buSzPts val="1100"/>
              <a:buChar char="○"/>
            </a:pPr>
            <a:r>
              <a:rPr lang="en"/>
              <a:t>סיבה פוליטית - שיתוף ידע בין צוותים, אחידות ענפית, ענף אמריקה שמפתח בשבילנו ספרייה רק בפייתון (FA).</a:t>
            </a:r>
            <a:endParaRPr/>
          </a:p>
          <a:p>
            <a:pPr indent="-298450" lvl="1" marL="914400" rtl="1" algn="r">
              <a:spcBef>
                <a:spcPts val="0"/>
              </a:spcBef>
              <a:spcAft>
                <a:spcPts val="0"/>
              </a:spcAft>
              <a:buSzPts val="1100"/>
              <a:buChar char="○"/>
            </a:pPr>
            <a:r>
              <a:rPr lang="en"/>
              <a:t>סיבה מקצועית - שפה קלה ללמידה וללימוד, value מהיר וקל.</a:t>
            </a:r>
            <a:endParaRPr/>
          </a:p>
          <a:p>
            <a:pPr indent="-298450" lvl="0" marL="457200" rtl="1" algn="r">
              <a:spcBef>
                <a:spcPts val="0"/>
              </a:spcBef>
              <a:spcAft>
                <a:spcPts val="0"/>
              </a:spcAft>
              <a:buSzPts val="1100"/>
              <a:buChar char="●"/>
            </a:pPr>
            <a:r>
              <a:rPr lang="en"/>
              <a:t>למה מתכוונים שאומרים על פייתון שהיא שפה שהיא Dynamically Interpreted. הכוונה לעובדה שאין קומפיילר, שהקוד נקרא שורה ושורה וכו'. לדבר על יתרונות וחסרונות של הדבר הזה (לדוגמה, יתרון - אפשר לעשות משחקים עם types, חסרון - הקומפיילר לא שם בשביל להוריד מהמעמסה של היישות שמריצה את הקוד ועל כך נוספת לה עבודה שהיא צריכה לעשות בזמן ריצה).</a:t>
            </a:r>
            <a:endParaRPr/>
          </a:p>
          <a:p>
            <a:pPr indent="-298450" lvl="0" marL="457200" rtl="1" algn="r">
              <a:spcBef>
                <a:spcPts val="0"/>
              </a:spcBef>
              <a:spcAft>
                <a:spcPts val="0"/>
              </a:spcAft>
              <a:buSzPts val="1100"/>
              <a:buChar char="●"/>
            </a:pPr>
            <a:r>
              <a:rPr lang="en"/>
              <a:t>הקצאת משאבים לתהליך פייתוני. מי מקצה? כמה? איך בכל זאת אפשר לקבל OOM?</a:t>
            </a:r>
            <a:endParaRPr/>
          </a:p>
          <a:p>
            <a:pPr indent="-298450" lvl="0" marL="457200" rtl="1" algn="r">
              <a:spcBef>
                <a:spcPts val="0"/>
              </a:spcBef>
              <a:spcAft>
                <a:spcPts val="0"/>
              </a:spcAft>
              <a:buSzPts val="1100"/>
              <a:buChar char="●"/>
            </a:pPr>
            <a:r>
              <a:rPr lang="en"/>
              <a:t>להסביר בקצרה על pip והשימוש בו, לתת מילה על uv.</a:t>
            </a:r>
            <a:endParaRPr/>
          </a:p>
          <a:p>
            <a:pPr indent="-298450" lvl="0" marL="457200" rtl="1" algn="r">
              <a:spcBef>
                <a:spcPts val="0"/>
              </a:spcBef>
              <a:spcAft>
                <a:spcPts val="0"/>
              </a:spcAft>
              <a:buSzPts val="1100"/>
              <a:buChar char="●"/>
            </a:pPr>
            <a:r>
              <a:rPr lang="en"/>
              <a:t>להפריך את הקונספציה מקורסי הייסוד שבפייתון כותבים רק פונקציונלי (כי הסגל שמגיע מ60 קרא באינטרנט שאפשר להעביר פונקציה כarguement לפונקציה אחרת, התלהב, והחליט שאין צורך באובייקטים). להסביר שמדובר בצורך מימושי, ואין מותר או אסור, אלא יש סיטואציה והדבר הנכון לעשות בה בהתאם לצורך.</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f1acca8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f1acca8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שני מצבי צבירה למפתח. להדגיש שלכל מצב צבירה יש את העקרונות שעוזרים לנו לתפקד בו.</a:t>
            </a:r>
            <a:endParaRPr/>
          </a:p>
          <a:p>
            <a:pPr indent="-298450" lvl="1" marL="914400" rtl="1" algn="r">
              <a:spcBef>
                <a:spcPts val="0"/>
              </a:spcBef>
              <a:spcAft>
                <a:spcPts val="0"/>
              </a:spcAft>
              <a:buSzPts val="1100"/>
              <a:buChar char="○"/>
            </a:pPr>
            <a:r>
              <a:rPr lang="en"/>
              <a:t>כניסה לקוד קיים - יותר שכיח, קוד שמישהו כבר כתב לפניי, אני מוסיף לו פונקציונליות.</a:t>
            </a:r>
            <a:endParaRPr/>
          </a:p>
          <a:p>
            <a:pPr indent="-298450" lvl="1" marL="914400" rtl="1" algn="r">
              <a:spcBef>
                <a:spcPts val="0"/>
              </a:spcBef>
              <a:spcAft>
                <a:spcPts val="0"/>
              </a:spcAft>
              <a:buSzPts val="1100"/>
              <a:buChar char="○"/>
            </a:pPr>
            <a:r>
              <a:rPr lang="en"/>
              <a:t>כתיבת קוד מאפס - פחות שכיח, קוד שאני עושה מאפס, אני צריך לדאוג שיהיה נוח לפתח בו, להוסיף תיעוד, לדאוג לסטנדרט (להדגיש שלא ממציאים את הגלגל ואם כבר פותח קוד מסביב עדיף לשמור על תאימות ברמת הקונבנציות וקווי דמיון ביניהם).</a:t>
            </a:r>
            <a:endParaRPr/>
          </a:p>
          <a:p>
            <a:pPr indent="-298450" lvl="0" marL="457200" rtl="1" algn="r">
              <a:spcBef>
                <a:spcPts val="0"/>
              </a:spcBef>
              <a:spcAft>
                <a:spcPts val="0"/>
              </a:spcAft>
              <a:buSzPts val="1100"/>
              <a:buChar char="●"/>
            </a:pPr>
            <a:r>
              <a:rPr b="1" lang="en"/>
              <a:t>לא תמיד צריך 1000000 אבסטרקציות</a:t>
            </a:r>
            <a:r>
              <a:rPr lang="en"/>
              <a:t>. אבסטרקציות אמורות לסייע למפתח לשמור על הקוד ברור ופתוח להרחבות. אם נוצר מצב שהאבסטרקציות לא עוזרות בהבנה של הקוד או מסבכות את השלבים שצריך לעשות על מנת להוסיף פונקציוליות לקוד (לדוגמה מצב של הוספת מחלקה אחת דורשת מימוש של איזה 5 אבסטרקציות) סימן שאולי צריך לשקול מחדש את מבנה/אחריות האבסטרקציה או את החיוניות שלה באופן כללי.</a:t>
            </a:r>
            <a:endParaRPr/>
          </a:p>
          <a:p>
            <a:pPr indent="-298450" lvl="0" marL="457200" rtl="1" algn="r">
              <a:spcBef>
                <a:spcPts val="0"/>
              </a:spcBef>
              <a:spcAft>
                <a:spcPts val="0"/>
              </a:spcAft>
              <a:buSzPts val="1100"/>
              <a:buChar char="●"/>
            </a:pPr>
            <a:r>
              <a:rPr lang="en"/>
              <a:t>אחת הבעיות הכי גדולות של מפתחים צעירים שהם לא מורידים את המחשבות שלהם לדף. במקום - הם נוטים לבלות שעות במחשבות על כל edge case אפשרי, בראש מחשבים את כל האבסטרקציות וכו'. טעות. צריך להוריד את המחשבות לדף. לפעמים, צריך פשוט להתחיל לכתוב "קוד טיפש" שהכל נמצא בmain, לבדוק שעובד, לבדוק שהגיוני, ואז להתחיל ליצוק תוך לתוך פונקציות, אובייקטים וכדומה.</a:t>
            </a:r>
            <a:endParaRPr/>
          </a:p>
          <a:p>
            <a:pPr indent="-298450" lvl="0" marL="457200" rtl="1" algn="r">
              <a:spcBef>
                <a:spcPts val="0"/>
              </a:spcBef>
              <a:spcAft>
                <a:spcPts val="0"/>
              </a:spcAft>
              <a:buSzPts val="1100"/>
              <a:buChar char="●"/>
            </a:pPr>
            <a:r>
              <a:rPr lang="en"/>
              <a:t>פתיחת MR הוא תהליך מורכב שלא נוטים להתעכב עליו בקורסי יסוד, מפאת זמן ומסיבות מובנות. לכן, חשוב ללמד את העקרונות האלו </a:t>
            </a:r>
            <a:r>
              <a:rPr b="1" lang="en"/>
              <a:t>מאפס</a:t>
            </a:r>
            <a:r>
              <a:rPr lang="en"/>
              <a:t> - איך נותנים הערות, איך מקבלים הערות, איך פותחים בכלל MR, איך מיישבים קונפליקטים ע"י עירוב צד שלישי במהלך הCR, אלו עקרונות חשובים שאי אפשר ללמוד אותם מחוץ לפורום של חניכה. במידה ויילמדו עצמאית, הם ילמדו אותם לא לפי הקונבציות של המדור, והטמעה של קונבנציות המדור תיהפך מסובכת יותר.</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f1acca83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f1acca83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VSCODE ו-PYCHARM. הוגדר ע"י סגל הרשצים.</a:t>
            </a:r>
            <a:endParaRPr/>
          </a:p>
          <a:p>
            <a:pPr indent="-298450" lvl="0" marL="457200" rtl="1" algn="r">
              <a:spcBef>
                <a:spcPts val="0"/>
              </a:spcBef>
              <a:spcAft>
                <a:spcPts val="0"/>
              </a:spcAft>
              <a:buSzPts val="1100"/>
              <a:buChar char="●"/>
            </a:pPr>
            <a:r>
              <a:rPr lang="en"/>
              <a:t>בדיקות תקינות של ה-IDE ובכלל של סביבת הפיתוח על מנת לוודא שאפשר להתחיל לכתוב קוד (לראות שמצליחים להתקין packages עם pip בגלל הפסטון של הpip.ini והartifactory וכו').</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f1acca83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f1acca83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הסבר כללי על העיקרון של שמירה על קווים מנחים בין דברים שהם לווא דווקא קוד. אם ראית משהו אחד שעוצב לפי הערכים XYZ, ברגע שתסתכל על דבר נוסף שהוטמע לפי הערכים האלו, תוכל למצוא קווים מקבילים ודומים בין השניים שיאיצו את תהליך ההבנה שלך בדבר השני.</a:t>
            </a:r>
            <a:endParaRPr/>
          </a:p>
          <a:p>
            <a:pPr indent="-298450" lvl="0" marL="457200" rtl="1" algn="r">
              <a:spcBef>
                <a:spcPts val="0"/>
              </a:spcBef>
              <a:spcAft>
                <a:spcPts val="0"/>
              </a:spcAft>
              <a:buSzPts val="1100"/>
              <a:buChar char="●"/>
            </a:pPr>
            <a:r>
              <a:rPr lang="en"/>
              <a:t>איך בוחרים design pattern? נדבר על ה"מאפיינים" שיש לכל design pattern שאמורים לעזור לנו להצליח לבחור מבין הבנק הרחב של הdesign patterns את האחד שרלוונטי לנו.</a:t>
            </a:r>
            <a:endParaRPr/>
          </a:p>
          <a:p>
            <a:pPr indent="-298450" lvl="0" marL="457200" rtl="1" algn="r">
              <a:spcBef>
                <a:spcPts val="0"/>
              </a:spcBef>
              <a:spcAft>
                <a:spcPts val="0"/>
              </a:spcAft>
              <a:buSzPts val="1100"/>
              <a:buChar char="●"/>
            </a:pPr>
            <a:r>
              <a:rPr lang="en"/>
              <a:t>אם לא מתאים - לא צריך. זה תלוי מימוש, לא חובה. אם אין design pattern שמתאים למקרה אז א. זה מוזר, וצריך לבדוק טוב מאוד לפני שקובעים דבר כזה ו-ב. זה בסדר גמור. חשוב לזכור שאפשר גם לשלב בין כמה design patterns (למרות שזה קצת מביס את המטרה).</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f1acca8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f1acca8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1" algn="r">
              <a:spcBef>
                <a:spcPts val="0"/>
              </a:spcBef>
              <a:spcAft>
                <a:spcPts val="0"/>
              </a:spcAft>
              <a:buSzPts val="1100"/>
              <a:buChar char="●"/>
            </a:pPr>
            <a:r>
              <a:rPr lang="en"/>
              <a:t>בדיקות שאמורות לבדוק כל חלק בקוד בבידוד מחלקים אחרים בקוד/תלויות חיצוניות (כמו חבילות, פניות API וכו') שהוא משתמש בהן. אמורים להתריע על שבירות גרסה ולבדוק תקינות כללית של הקוד (ברמה של העברת פרמטרים, תוצאה סופית אחידה וכו').</a:t>
            </a:r>
            <a:endParaRPr/>
          </a:p>
          <a:p>
            <a:pPr indent="-298450" lvl="0" marL="457200" rtl="1" algn="r">
              <a:spcBef>
                <a:spcPts val="0"/>
              </a:spcBef>
              <a:spcAft>
                <a:spcPts val="0"/>
              </a:spcAft>
              <a:buSzPts val="1100"/>
              <a:buChar char="●"/>
            </a:pPr>
            <a:r>
              <a:rPr lang="en"/>
              <a:t>בדיקות שבודקות אינטגרציה של הקוד עם התלויות החיצוניות שלו. לצורך העניין, אם אני API SERVER - אז האם שירותים שפונים אליי מצליחים לפנות אליי? האם אני מצליח לפנות לשירותים אחרים?</a:t>
            </a:r>
            <a:endParaRPr/>
          </a:p>
          <a:p>
            <a:pPr indent="-298450" lvl="0" marL="457200" rtl="1" algn="r">
              <a:spcBef>
                <a:spcPts val="0"/>
              </a:spcBef>
              <a:spcAft>
                <a:spcPts val="0"/>
              </a:spcAft>
              <a:buSzPts val="1100"/>
              <a:buChar char="●"/>
            </a:pPr>
            <a:r>
              <a:rPr lang="en"/>
              <a:t>E2E הוא FLOW מלא של כל הקוד על כל הפונקציונליות שלו. סט בדיקות שאמורות לבדוק תקינות של כל הרכיבים בקוד כשהם מדברים האחד עם השני (לא מתוך סימולציית לקוח). לחדד הבדל בין E2E לבין ITים מהסעיף הקודם.</a:t>
            </a:r>
            <a:endParaRPr/>
          </a:p>
          <a:p>
            <a:pPr indent="-298450" lvl="0" marL="457200" rtl="1" algn="r">
              <a:spcBef>
                <a:spcPts val="0"/>
              </a:spcBef>
              <a:spcAft>
                <a:spcPts val="0"/>
              </a:spcAft>
              <a:buSzPts val="1100"/>
              <a:buChar char="●"/>
            </a:pPr>
            <a:r>
              <a:rPr lang="en"/>
              <a:t>הצורך באוטומציות נוצר מהארה של מפתחים לכך שהם עושים הרבה דברים רפטטייבים ידנית. בנוסף - נועדו למנוע טעויות אדם (לחיצה על כפתור לא נכון וכו').</a:t>
            </a:r>
            <a:endParaRPr/>
          </a:p>
          <a:p>
            <a:pPr indent="-298450" lvl="0" marL="457200" rtl="1" algn="r">
              <a:spcBef>
                <a:spcPts val="0"/>
              </a:spcBef>
              <a:spcAft>
                <a:spcPts val="0"/>
              </a:spcAft>
              <a:buSzPts val="1100"/>
              <a:buChar char="●"/>
            </a:pPr>
            <a:r>
              <a:rPr lang="en"/>
              <a:t>ניתן דוגמה לאוטומציה קלאסית - הצורך בlinter. ראשית, נסביר מה זה linter. שנית, נתאר עולם בלי linterים, שהאחריות על code styling נופלת על המפתחים/המסיירים ולא על כלי אלגוריתמי שעושה את זה הרמטית.</a:t>
            </a:r>
            <a:endParaRPr/>
          </a:p>
          <a:p>
            <a:pPr indent="-298450" lvl="0" marL="457200" rtl="1" algn="r">
              <a:spcBef>
                <a:spcPts val="0"/>
              </a:spcBef>
              <a:spcAft>
                <a:spcPts val="0"/>
              </a:spcAft>
              <a:buSzPts val="1100"/>
              <a:buChar char="●"/>
            </a:pPr>
            <a:r>
              <a:rPr lang="en"/>
              <a:t>באילו סיטואציות לא נשתמש באוטומציות? לדוגמה, בעת קבלת אישור על MR, מירגוג אוטומטי שלו. להסביר את הסיבות וקווים מנחים כלליים לסיטואציות כאלה, כמו הטרגה אוטומטית של הורדת שינויים במבצעי (לשים לב - לא הביצוע עצמו של השינוי, אלא רק ההטרגה של הביצוע שלו, אפשר להשתמש בARGO בשביל להוריד גרסה, אבל בן אדם ילחץ על כפתור הMERGE אקטיבית כדי שזה יקרה).</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en"/>
              <a:t>שיחת התנעה חפיפות פיתוח וDevOps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
              <a:t>מדור 883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Gitlab CI/CD</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מה זה CI</a:t>
            </a:r>
            <a:endParaRPr/>
          </a:p>
          <a:p>
            <a:pPr indent="-342900" lvl="0" marL="457200" rtl="1" algn="r">
              <a:spcBef>
                <a:spcPts val="0"/>
              </a:spcBef>
              <a:spcAft>
                <a:spcPts val="0"/>
              </a:spcAft>
              <a:buSzPts val="1800"/>
              <a:buChar char="●"/>
            </a:pPr>
            <a:r>
              <a:rPr lang="en"/>
              <a:t>מה זה CD</a:t>
            </a:r>
            <a:endParaRPr/>
          </a:p>
          <a:p>
            <a:pPr indent="-342900" lvl="0" marL="457200" rtl="1" algn="r">
              <a:spcBef>
                <a:spcPts val="0"/>
              </a:spcBef>
              <a:spcAft>
                <a:spcPts val="0"/>
              </a:spcAft>
              <a:buSzPts val="1800"/>
              <a:buChar char="●"/>
            </a:pPr>
            <a:r>
              <a:rPr lang="en"/>
              <a:t>gitlab-ci.yml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פריסת קוד מבצעי</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איך לא שוברים בנגיעות ידניות שירותים מבצעיים? איך פורסים בבום הכל?</a:t>
            </a:r>
            <a:endParaRPr/>
          </a:p>
          <a:p>
            <a:pPr indent="-342900" lvl="0" marL="457200" rtl="1" algn="r">
              <a:spcBef>
                <a:spcPts val="0"/>
              </a:spcBef>
              <a:spcAft>
                <a:spcPts val="0"/>
              </a:spcAft>
              <a:buSzPts val="1800"/>
              <a:buChar char="●"/>
            </a:pPr>
            <a:r>
              <a:rPr lang="en"/>
              <a:t>הקראקן.</a:t>
            </a:r>
            <a:endParaRPr/>
          </a:p>
          <a:p>
            <a:pPr indent="-342900" lvl="0" marL="457200" rtl="1" algn="r">
              <a:spcBef>
                <a:spcPts val="0"/>
              </a:spcBef>
              <a:spcAft>
                <a:spcPts val="0"/>
              </a:spcAft>
              <a:buSzPts val="1800"/>
              <a:buChar char="●"/>
            </a:pPr>
            <a:r>
              <a:rPr lang="en"/>
              <a:t>ניתור, ניתור, ניתור.</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עקרונות מנחים</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הפוקוס הוא לא הקוד אלא העקרונות שיילמדו.</a:t>
            </a:r>
            <a:endParaRPr/>
          </a:p>
          <a:p>
            <a:pPr indent="-342900" lvl="0" marL="457200" rtl="1" algn="r">
              <a:spcBef>
                <a:spcPts val="0"/>
              </a:spcBef>
              <a:spcAft>
                <a:spcPts val="0"/>
              </a:spcAft>
              <a:buSzPts val="1800"/>
              <a:buChar char="●"/>
            </a:pPr>
            <a:r>
              <a:rPr lang="en"/>
              <a:t>יכולת קבלת החלטות</a:t>
            </a:r>
            <a:endParaRPr/>
          </a:p>
          <a:p>
            <a:pPr indent="-342900" lvl="0" marL="457200" rtl="1" algn="r">
              <a:spcBef>
                <a:spcPts val="0"/>
              </a:spcBef>
              <a:spcAft>
                <a:spcPts val="0"/>
              </a:spcAft>
              <a:buSzPts val="1800"/>
              <a:buChar char="●"/>
            </a:pPr>
            <a:r>
              <a:rPr lang="en"/>
              <a:t>היכרות עם תהליך הפיתוח עצמו, מעבר לכתיבת קוד.</a:t>
            </a:r>
            <a:endParaRPr/>
          </a:p>
          <a:p>
            <a:pPr indent="-342900" lvl="0" marL="457200" rtl="1" algn="r">
              <a:spcBef>
                <a:spcPts val="0"/>
              </a:spcBef>
              <a:spcAft>
                <a:spcPts val="0"/>
              </a:spcAft>
              <a:buSzPts val="1800"/>
              <a:buChar char="●"/>
            </a:pPr>
            <a:r>
              <a:rPr lang="en"/>
              <a:t>יכולת ניהול דיונים.</a:t>
            </a:r>
            <a:endParaRPr/>
          </a:p>
          <a:p>
            <a:pPr indent="-342900" lvl="0" marL="457200" rtl="1" algn="r">
              <a:spcBef>
                <a:spcPts val="0"/>
              </a:spcBef>
              <a:spcAft>
                <a:spcPts val="0"/>
              </a:spcAft>
              <a:buSzPts val="1800"/>
              <a:buChar char="●"/>
            </a:pPr>
            <a:r>
              <a:rPr lang="en"/>
              <a:t>פידבק.</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Docker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מה בכלל עושים בוירטואליזציה?</a:t>
            </a:r>
            <a:endParaRPr/>
          </a:p>
          <a:p>
            <a:pPr indent="-342900" lvl="0" marL="457200" rtl="1" algn="r">
              <a:spcBef>
                <a:spcPts val="0"/>
              </a:spcBef>
              <a:spcAft>
                <a:spcPts val="0"/>
              </a:spcAft>
              <a:buSzPts val="1800"/>
              <a:buChar char="●"/>
            </a:pPr>
            <a:r>
              <a:rPr lang="en"/>
              <a:t>פרדוקס ה-WOMM: אצלי זה עובד!</a:t>
            </a:r>
            <a:endParaRPr/>
          </a:p>
          <a:p>
            <a:pPr indent="-342900" lvl="0" marL="457200" rtl="1" algn="r">
              <a:spcBef>
                <a:spcPts val="0"/>
              </a:spcBef>
              <a:spcAft>
                <a:spcPts val="0"/>
              </a:spcAft>
              <a:buSzPts val="1800"/>
              <a:buChar char="●"/>
            </a:pPr>
            <a:r>
              <a:rPr lang="en"/>
              <a:t>למה צריך בכלל Docker? שהכל ירוץ על VM וזהו!</a:t>
            </a:r>
            <a:endParaRPr/>
          </a:p>
          <a:p>
            <a:pPr indent="-342900" lvl="0" marL="457200" rtl="1" algn="r">
              <a:spcBef>
                <a:spcPts val="0"/>
              </a:spcBef>
              <a:spcAft>
                <a:spcPts val="0"/>
              </a:spcAft>
              <a:buSzPts val="1800"/>
              <a:buChar char="●"/>
            </a:pPr>
            <a:r>
              <a:rPr lang="en"/>
              <a:t>האם Docker זאת תמיד התשובה?</a:t>
            </a:r>
            <a:endParaRPr/>
          </a:p>
          <a:p>
            <a:pPr indent="-342900" lvl="0" marL="457200" rtl="1" algn="r">
              <a:spcBef>
                <a:spcPts val="0"/>
              </a:spcBef>
              <a:spcAft>
                <a:spcPts val="0"/>
              </a:spcAft>
              <a:buSzPts val="1800"/>
              <a:buChar char="●"/>
            </a:pPr>
            <a:r>
              <a:rPr lang="en"/>
              <a:t>אינטגרציות</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Openshift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פרדיגמת הבייביסיטר.</a:t>
            </a:r>
            <a:endParaRPr/>
          </a:p>
          <a:p>
            <a:pPr indent="-342900" lvl="0" marL="457200" rtl="1" algn="r">
              <a:spcBef>
                <a:spcPts val="0"/>
              </a:spcBef>
              <a:spcAft>
                <a:spcPts val="0"/>
              </a:spcAft>
              <a:buSzPts val="1800"/>
              <a:buChar char="●"/>
            </a:pPr>
            <a:r>
              <a:rPr lang="en"/>
              <a:t>מה זה בכלל?</a:t>
            </a:r>
            <a:endParaRPr/>
          </a:p>
          <a:p>
            <a:pPr indent="-342900" lvl="0" marL="457200" rtl="1" algn="r">
              <a:spcBef>
                <a:spcPts val="0"/>
              </a:spcBef>
              <a:spcAft>
                <a:spcPts val="0"/>
              </a:spcAft>
              <a:buSzPts val="1800"/>
              <a:buChar char="●"/>
            </a:pPr>
            <a:r>
              <a:rPr lang="en"/>
              <a:t>דוד בשם Kubernetes.</a:t>
            </a:r>
            <a:endParaRPr/>
          </a:p>
          <a:p>
            <a:pPr indent="-342900" lvl="0" marL="457200" rtl="1" algn="r">
              <a:spcBef>
                <a:spcPts val="0"/>
              </a:spcBef>
              <a:spcAft>
                <a:spcPts val="0"/>
              </a:spcAft>
              <a:buSzPts val="1800"/>
              <a:buChar char="●"/>
            </a:pPr>
            <a:r>
              <a:rPr lang="en"/>
              <a:t>אופן העבודה.</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למה פייתון???????????????? אני אוהב גו!!!!!</a:t>
            </a:r>
            <a:endParaRPr/>
          </a:p>
          <a:p>
            <a:pPr indent="-342900" lvl="0" marL="457200" rtl="1" algn="r">
              <a:spcBef>
                <a:spcPts val="0"/>
              </a:spcBef>
              <a:spcAft>
                <a:spcPts val="0"/>
              </a:spcAft>
              <a:buSzPts val="1800"/>
              <a:buChar char="●"/>
            </a:pPr>
            <a:r>
              <a:rPr lang="en"/>
              <a:t>מה זה בכלל אומר Dynamically Interpreted?</a:t>
            </a:r>
            <a:endParaRPr/>
          </a:p>
          <a:p>
            <a:pPr indent="-342900" lvl="0" marL="457200" rtl="1" algn="r">
              <a:spcBef>
                <a:spcPts val="0"/>
              </a:spcBef>
              <a:spcAft>
                <a:spcPts val="0"/>
              </a:spcAft>
              <a:buSzPts val="1800"/>
              <a:buChar char="●"/>
            </a:pPr>
            <a:r>
              <a:rPr lang="en"/>
              <a:t>ליבות? זיכרון?</a:t>
            </a:r>
            <a:endParaRPr/>
          </a:p>
          <a:p>
            <a:pPr indent="-342900" lvl="0" marL="457200" rtl="1" algn="r">
              <a:spcBef>
                <a:spcPts val="0"/>
              </a:spcBef>
              <a:spcAft>
                <a:spcPts val="0"/>
              </a:spcAft>
              <a:buSzPts val="1800"/>
              <a:buChar char="●"/>
            </a:pPr>
            <a:r>
              <a:rPr lang="en"/>
              <a:t>חבילות :(</a:t>
            </a:r>
            <a:endParaRPr/>
          </a:p>
          <a:p>
            <a:pPr indent="-342900" lvl="0" marL="457200" rtl="1" algn="r">
              <a:spcBef>
                <a:spcPts val="0"/>
              </a:spcBef>
              <a:spcAft>
                <a:spcPts val="0"/>
              </a:spcAft>
              <a:buSzPts val="1800"/>
              <a:buChar char="●"/>
            </a:pPr>
            <a:r>
              <a:rPr lang="en"/>
              <a:t>כלי התקנה בסיסיים (pip,uv ושות').</a:t>
            </a:r>
            <a:endParaRPr/>
          </a:p>
          <a:p>
            <a:pPr indent="-342900" lvl="0" marL="457200" rtl="1" algn="r">
              <a:spcBef>
                <a:spcPts val="0"/>
              </a:spcBef>
              <a:spcAft>
                <a:spcPts val="0"/>
              </a:spcAft>
              <a:buSzPts val="1800"/>
              <a:buChar char="●"/>
            </a:pPr>
            <a:r>
              <a:rPr lang="en"/>
              <a:t>אמרו לי שבפייתון כותבים רק פונקציונלי.</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שיעור מזורז בפילוסופיית המפתח</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נכנסתי לקוד קיים.</a:t>
            </a:r>
            <a:endParaRPr/>
          </a:p>
          <a:p>
            <a:pPr indent="-342900" lvl="0" marL="457200" rtl="1" algn="r">
              <a:spcBef>
                <a:spcPts val="0"/>
              </a:spcBef>
              <a:spcAft>
                <a:spcPts val="0"/>
              </a:spcAft>
              <a:buSzPts val="1800"/>
              <a:buChar char="●"/>
            </a:pPr>
            <a:r>
              <a:rPr lang="en"/>
              <a:t>כתבתי קוד מאפס.</a:t>
            </a:r>
            <a:endParaRPr/>
          </a:p>
          <a:p>
            <a:pPr indent="-342900" lvl="0" marL="457200" rtl="1" algn="r">
              <a:spcBef>
                <a:spcPts val="0"/>
              </a:spcBef>
              <a:spcAft>
                <a:spcPts val="0"/>
              </a:spcAft>
              <a:buSzPts val="1800"/>
              <a:buChar char="●"/>
            </a:pPr>
            <a:r>
              <a:rPr lang="en"/>
              <a:t>שמירה על פתיחות להרחבות מבלי להיכלא לכלא האבסטרקציות.</a:t>
            </a:r>
            <a:endParaRPr/>
          </a:p>
          <a:p>
            <a:pPr indent="-342900" lvl="0" marL="457200" rtl="1" algn="r">
              <a:spcBef>
                <a:spcPts val="0"/>
              </a:spcBef>
              <a:spcAft>
                <a:spcPts val="0"/>
              </a:spcAft>
              <a:buSzPts val="1800"/>
              <a:buChar char="●"/>
            </a:pPr>
            <a:r>
              <a:rPr lang="en"/>
              <a:t>דיי עם הOver Engineering - לפעמים צריך פשוט להתחיל לכתוב.</a:t>
            </a:r>
            <a:endParaRPr/>
          </a:p>
          <a:p>
            <a:pPr indent="-342900" lvl="0" marL="457200" rtl="1" algn="r">
              <a:spcBef>
                <a:spcPts val="0"/>
              </a:spcBef>
              <a:spcAft>
                <a:spcPts val="0"/>
              </a:spcAft>
              <a:buSzPts val="1800"/>
              <a:buChar char="●"/>
            </a:pPr>
            <a:r>
              <a:rPr lang="en"/>
              <a:t>פתיחת MRים.</a:t>
            </a:r>
            <a:endParaRPr/>
          </a:p>
          <a:p>
            <a:pPr indent="-342900" lvl="0" marL="457200" rtl="1" algn="r">
              <a:spcBef>
                <a:spcPts val="0"/>
              </a:spcBef>
              <a:spcAft>
                <a:spcPts val="0"/>
              </a:spcAft>
              <a:buSzPts val="1800"/>
              <a:buChar char="●"/>
            </a:pPr>
            <a:r>
              <a:rPr lang="en"/>
              <a:t>מהלך הCR - הגבה להערות, נתינת הערות, עירוב צד שלישי.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איש איש באמונתו יחייה (יש בתכלס 2 אופציות).</a:t>
            </a:r>
            <a:endParaRPr/>
          </a:p>
          <a:p>
            <a:pPr indent="-342900" lvl="0" marL="457200" rtl="1" algn="r">
              <a:spcBef>
                <a:spcPts val="0"/>
              </a:spcBef>
              <a:spcAft>
                <a:spcPts val="0"/>
              </a:spcAft>
              <a:buSzPts val="1800"/>
              <a:buChar char="●"/>
            </a:pPr>
            <a:r>
              <a:rPr lang="en"/>
              <a:t>קינפוג בסיסי.</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Patterns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זיהוי תבניות - Pattern Recognition, למה זה טוב?</a:t>
            </a:r>
            <a:endParaRPr/>
          </a:p>
          <a:p>
            <a:pPr indent="-342900" lvl="0" marL="457200" rtl="1" algn="r">
              <a:spcBef>
                <a:spcPts val="0"/>
              </a:spcBef>
              <a:spcAft>
                <a:spcPts val="0"/>
              </a:spcAft>
              <a:buSzPts val="1800"/>
              <a:buChar char="●"/>
            </a:pPr>
            <a:r>
              <a:rPr lang="en"/>
              <a:t>קונפליקט הבחירה.</a:t>
            </a:r>
            <a:endParaRPr/>
          </a:p>
          <a:p>
            <a:pPr indent="-342900" lvl="0" marL="457200" rtl="1" algn="r">
              <a:spcBef>
                <a:spcPts val="0"/>
              </a:spcBef>
              <a:spcAft>
                <a:spcPts val="0"/>
              </a:spcAft>
              <a:buSzPts val="1800"/>
              <a:buChar char="●"/>
            </a:pPr>
            <a:r>
              <a:rPr lang="en"/>
              <a:t>מה אם לא בא לי?</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1" algn="r">
              <a:spcBef>
                <a:spcPts val="0"/>
              </a:spcBef>
              <a:spcAft>
                <a:spcPts val="0"/>
              </a:spcAft>
              <a:buNone/>
            </a:pPr>
            <a:r>
              <a:rPr lang="en"/>
              <a:t>טסטים ואוטומציות</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
              <a:t>Unit Tests.</a:t>
            </a:r>
            <a:endParaRPr/>
          </a:p>
          <a:p>
            <a:pPr indent="-342900" lvl="0" marL="457200" rtl="1" algn="r">
              <a:spcBef>
                <a:spcPts val="0"/>
              </a:spcBef>
              <a:spcAft>
                <a:spcPts val="0"/>
              </a:spcAft>
              <a:buSzPts val="1800"/>
              <a:buChar char="●"/>
            </a:pPr>
            <a:r>
              <a:rPr lang="en"/>
              <a:t>Integration Tests.</a:t>
            </a:r>
            <a:endParaRPr/>
          </a:p>
          <a:p>
            <a:pPr indent="-342900" lvl="0" marL="457200" rtl="1" algn="r">
              <a:spcBef>
                <a:spcPts val="0"/>
              </a:spcBef>
              <a:spcAft>
                <a:spcPts val="0"/>
              </a:spcAft>
              <a:buSzPts val="1800"/>
              <a:buChar char="●"/>
            </a:pPr>
            <a:r>
              <a:rPr lang="en"/>
              <a:t>E2E.</a:t>
            </a:r>
            <a:endParaRPr/>
          </a:p>
          <a:p>
            <a:pPr indent="-342900" lvl="0" marL="457200" rtl="1" algn="r">
              <a:spcBef>
                <a:spcPts val="0"/>
              </a:spcBef>
              <a:spcAft>
                <a:spcPts val="0"/>
              </a:spcAft>
              <a:buSzPts val="1800"/>
              <a:buChar char="●"/>
            </a:pPr>
            <a:r>
              <a:rPr lang="en"/>
              <a:t>נמאס לי לעשות דברים ידנית.</a:t>
            </a:r>
            <a:endParaRPr/>
          </a:p>
          <a:p>
            <a:pPr indent="-342900" lvl="0" marL="457200" rtl="1" algn="r">
              <a:spcBef>
                <a:spcPts val="0"/>
              </a:spcBef>
              <a:spcAft>
                <a:spcPts val="0"/>
              </a:spcAft>
              <a:buSzPts val="1800"/>
              <a:buChar char="●"/>
            </a:pPr>
            <a:r>
              <a:rPr lang="en"/>
              <a:t>מה אני Linter?</a:t>
            </a:r>
            <a:endParaRPr/>
          </a:p>
          <a:p>
            <a:pPr indent="-342900" lvl="0" marL="457200" rtl="1" algn="r">
              <a:spcBef>
                <a:spcPts val="0"/>
              </a:spcBef>
              <a:spcAft>
                <a:spcPts val="0"/>
              </a:spcAft>
              <a:buSzPts val="1800"/>
              <a:buChar char="●"/>
            </a:pPr>
            <a:r>
              <a:rPr lang="en"/>
              <a:t>איפה לא נעשה אוטומציה?</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