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03e4e94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03e4e94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נחזור שוב על שתי מצבי הצבירה של מפתח ממוצע:</a:t>
            </a:r>
            <a:endParaRPr/>
          </a:p>
          <a:p>
            <a:pPr indent="-298450" lvl="0" marL="457200" rtl="1" algn="r">
              <a:spcBef>
                <a:spcPts val="0"/>
              </a:spcBef>
              <a:spcAft>
                <a:spcPts val="0"/>
              </a:spcAft>
              <a:buSzPts val="1100"/>
              <a:buAutoNum type="arabicPeriod"/>
            </a:pPr>
            <a:r>
              <a:rPr lang="en"/>
              <a:t>כניסה לקוד קיים, שכיח יותר.</a:t>
            </a:r>
            <a:endParaRPr/>
          </a:p>
          <a:p>
            <a:pPr indent="-298450" lvl="0" marL="457200" rtl="1" algn="r">
              <a:spcBef>
                <a:spcPts val="0"/>
              </a:spcBef>
              <a:spcAft>
                <a:spcPts val="0"/>
              </a:spcAft>
              <a:buSzPts val="1100"/>
              <a:buAutoNum type="arabicPeriod"/>
            </a:pPr>
            <a:r>
              <a:rPr lang="en"/>
              <a:t>כתיבת קוד מאפס, פחות שכיח.</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שלבים מקדימים לפני כניסה לקוד נעשים עוד לפני שקראתם שורת קוד אחת.</a:t>
            </a:r>
            <a:endParaRPr/>
          </a:p>
          <a:p>
            <a:pPr indent="-298450" lvl="0" marL="457200" rtl="1" algn="r">
              <a:spcBef>
                <a:spcPts val="0"/>
              </a:spcBef>
              <a:spcAft>
                <a:spcPts val="0"/>
              </a:spcAft>
              <a:buSzPts val="1100"/>
              <a:buChar char="●"/>
            </a:pPr>
            <a:r>
              <a:rPr lang="en"/>
              <a:t>אקספוזיציה - לכל שירות יש סיפור, יש צורך שלשמו הוא קיים, צריך להבין את האויב לפני שתוקפים אותו.</a:t>
            </a:r>
            <a:endParaRPr/>
          </a:p>
          <a:p>
            <a:pPr indent="-298450" lvl="0" marL="457200" rtl="1" algn="r">
              <a:spcBef>
                <a:spcPts val="0"/>
              </a:spcBef>
              <a:spcAft>
                <a:spcPts val="0"/>
              </a:spcAft>
              <a:buSzPts val="1100"/>
              <a:buChar char="●"/>
            </a:pPr>
            <a:r>
              <a:rPr lang="en"/>
              <a:t>מובן מאליו. הREADME מכיל הוראות קינפוג, מידע שאולי שכחו להגיד לנו וכו' וכו'.</a:t>
            </a:r>
            <a:endParaRPr/>
          </a:p>
          <a:p>
            <a:pPr indent="-298450" lvl="0" marL="457200" rtl="1" algn="r">
              <a:spcBef>
                <a:spcPts val="0"/>
              </a:spcBef>
              <a:spcAft>
                <a:spcPts val="0"/>
              </a:spcAft>
              <a:buSzPts val="1100"/>
              <a:buChar char="●"/>
            </a:pPr>
            <a:r>
              <a:rPr lang="en"/>
              <a:t>מובן מאליו. כל פרט מידע שיכול לעזור לנו להבין את הפרויקט טוב יותר יעזור לנו ויאיץ את הזמן שייקח לנו להיכנס לcodebase.</a:t>
            </a:r>
            <a:endParaRPr/>
          </a:p>
          <a:p>
            <a:pPr indent="-298450" lvl="0" marL="457200" rtl="1" algn="r">
              <a:spcBef>
                <a:spcPts val="0"/>
              </a:spcBef>
              <a:spcAft>
                <a:spcPts val="0"/>
              </a:spcAft>
              <a:buSzPts val="1100"/>
              <a:buChar char="●"/>
            </a:pPr>
            <a:r>
              <a:rPr lang="en"/>
              <a:t>מסביר את עצמו.</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שלבי הכניסה לקוד, לאחר שעברנו על כל השלבים המקדימים</a:t>
            </a:r>
            <a:endParaRPr/>
          </a:p>
          <a:p>
            <a:pPr indent="-298450" lvl="0" marL="457200" rtl="1" algn="r">
              <a:spcBef>
                <a:spcPts val="0"/>
              </a:spcBef>
              <a:spcAft>
                <a:spcPts val="0"/>
              </a:spcAft>
              <a:buSzPts val="1100"/>
              <a:buChar char="●"/>
            </a:pPr>
            <a:r>
              <a:rPr lang="en"/>
              <a:t>קונבציות פיתוח - linters, סביבות פיתוח (צריך docker/אפשר venv) וכו'.</a:t>
            </a:r>
            <a:endParaRPr/>
          </a:p>
          <a:p>
            <a:pPr indent="-298450" lvl="0" marL="457200" rtl="1" algn="r">
              <a:spcBef>
                <a:spcPts val="0"/>
              </a:spcBef>
              <a:spcAft>
                <a:spcPts val="0"/>
              </a:spcAft>
              <a:buSzPts val="1100"/>
              <a:buChar char="●"/>
            </a:pPr>
            <a:r>
              <a:rPr lang="en"/>
              <a:t>זיהוי תבניות - היצמדות לdesign patterns קיימים, חלוקה למחלקות.</a:t>
            </a:r>
            <a:endParaRPr/>
          </a:p>
          <a:p>
            <a:pPr indent="-298450" lvl="0" marL="457200" rtl="1" algn="r">
              <a:spcBef>
                <a:spcPts val="0"/>
              </a:spcBef>
              <a:spcAft>
                <a:spcPts val="0"/>
              </a:spcAft>
              <a:buSzPts val="1100"/>
              <a:buChar char="●"/>
            </a:pPr>
            <a:r>
              <a:rPr lang="en"/>
              <a:t>האם מישהו מימש כבר הפונקציונליות הזאת/חלק ממנה? האם אני צריך לכתוב את הכל בעצמי?</a:t>
            </a:r>
            <a:endParaRPr/>
          </a:p>
          <a:p>
            <a:pPr indent="0" lvl="0" marL="0" rtl="1"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03e4e94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03e4e94d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על האדם שמפתח קוד מאפס חלה אחריות גדולה להשארת סביבת עבודה נוחה לבאים אחריו.</a:t>
            </a:r>
            <a:endParaRPr/>
          </a:p>
          <a:p>
            <a:pPr indent="0" lvl="0" marL="0" rtl="1" algn="r">
              <a:spcBef>
                <a:spcPts val="0"/>
              </a:spcBef>
              <a:spcAft>
                <a:spcPts val="0"/>
              </a:spcAft>
              <a:buNone/>
            </a:pPr>
            <a:r>
              <a:t/>
            </a:r>
            <a:endParaRPr/>
          </a:p>
          <a:p>
            <a:pPr indent="-298450" lvl="0" marL="457200" rtl="1" algn="r">
              <a:spcBef>
                <a:spcPts val="0"/>
              </a:spcBef>
              <a:spcAft>
                <a:spcPts val="0"/>
              </a:spcAft>
              <a:buSzPts val="1100"/>
              <a:buChar char="●"/>
            </a:pPr>
            <a:r>
              <a:rPr lang="en"/>
              <a:t>מסביר את עצמו</a:t>
            </a:r>
            <a:endParaRPr/>
          </a:p>
          <a:p>
            <a:pPr indent="-298450" lvl="0" marL="457200" rtl="1" algn="r">
              <a:spcBef>
                <a:spcPts val="0"/>
              </a:spcBef>
              <a:spcAft>
                <a:spcPts val="0"/>
              </a:spcAft>
              <a:buSzPts val="1100"/>
              <a:buChar char="●"/>
            </a:pPr>
            <a:r>
              <a:rPr b="1" lang="en"/>
              <a:t>חייב לתעד</a:t>
            </a:r>
            <a:r>
              <a:rPr lang="en"/>
              <a:t>. על מנת שהבאים אחריו יידעו איך לגשת לקוד, מה הסיפור שהוא מספר, ומה הייעוד שלו. חייב להנחיל קונבנציות כדי שלא כל בן אדם יבוא ויפתח איך שהוא רוצה, צריך גם לאכוף את הקונבנציות האלה עם linterים, CICD טוב, UTים וכו'.</a:t>
            </a:r>
            <a:endParaRPr/>
          </a:p>
          <a:p>
            <a:pPr indent="-298450" lvl="0" marL="457200" rtl="1" algn="r">
              <a:spcBef>
                <a:spcPts val="0"/>
              </a:spcBef>
              <a:spcAft>
                <a:spcPts val="0"/>
              </a:spcAft>
              <a:buSzPts val="1100"/>
              <a:buChar char="●"/>
            </a:pPr>
            <a:r>
              <a:rPr lang="en"/>
              <a:t>לצאת מהנייר ולהתחיל לכתוב - כמו במצגת הפתיחה של הציר, נזכיר שוב שלפעמים צריך פשוט להתחיל לכתוב את מה שיש בראש, ולאחר מכן ליצוק לזה תוכן, במקום לבהות במסך שעות ולנסות למצוא את הdesign האולטימטיבי בכוח המוח בלבד.</a:t>
            </a:r>
            <a:endParaRPr/>
          </a:p>
          <a:p>
            <a:pPr indent="-298450" lvl="0" marL="457200" rtl="1" algn="r">
              <a:spcBef>
                <a:spcPts val="0"/>
              </a:spcBef>
              <a:spcAft>
                <a:spcPts val="0"/>
              </a:spcAft>
              <a:buSzPts val="1100"/>
              <a:buChar char="●"/>
            </a:pPr>
            <a:r>
              <a:rPr lang="en"/>
              <a:t>לשקול design pattern. כאמור לא מחייב, אך מומלץ.</a:t>
            </a:r>
            <a:endParaRPr/>
          </a:p>
          <a:p>
            <a:pPr indent="-298450" lvl="0" marL="457200" rtl="1" algn="r">
              <a:spcBef>
                <a:spcPts val="0"/>
              </a:spcBef>
              <a:spcAft>
                <a:spcPts val="0"/>
              </a:spcAft>
              <a:buSzPts val="1100"/>
              <a:buChar char="●"/>
            </a:pPr>
            <a:r>
              <a:rPr lang="en"/>
              <a:t>פתיחות להרחבות כך שיהיה ניתן להוסיף קוד בקלות. לא להשתגע ולהוסיף מיליון אבסטרקציות, פרוטוקולים, הכל זה פונקציות - לעשות דברים במידה, כל עוד אתם יכולים להצדיק את השימוש בהם.</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03e4e94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03e4e94d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מטרתו של הCR הוא לא לבדוק אם הקוד של המסויר עובד. הוא לבדוק שהוא עומד בתקן ולתפוס טעויות אדם שלא יכולות להיתפס ע"י מכונה. דוגמה - שאילתה כבדה מאוד כי היא שולפת על טבלה מאוד גדולה עם * ובלי LIMIT.</a:t>
            </a:r>
            <a:endParaRPr/>
          </a:p>
          <a:p>
            <a:pPr indent="-298450" lvl="0" marL="457200" rtl="1" algn="r">
              <a:spcBef>
                <a:spcPts val="0"/>
              </a:spcBef>
              <a:spcAft>
                <a:spcPts val="0"/>
              </a:spcAft>
              <a:buSzPts val="1100"/>
              <a:buChar char="●"/>
            </a:pPr>
            <a:r>
              <a:rPr lang="en"/>
              <a:t>נסביר את ההבדלים בין המונחים.</a:t>
            </a:r>
            <a:endParaRPr/>
          </a:p>
          <a:p>
            <a:pPr indent="-298450" lvl="0" marL="457200" rtl="1" algn="r">
              <a:spcBef>
                <a:spcPts val="0"/>
              </a:spcBef>
              <a:spcAft>
                <a:spcPts val="0"/>
              </a:spcAft>
              <a:buSzPts val="1100"/>
              <a:buChar char="●"/>
            </a:pPr>
            <a:r>
              <a:rPr lang="en"/>
              <a:t>טיקט בJIRA לכל MR - אין מצב שעובדים בלי (בחפיפה לא יהיה, בפרויקט סוף יהיה).</a:t>
            </a:r>
            <a:endParaRPr/>
          </a:p>
          <a:p>
            <a:pPr indent="-298450" lvl="0" marL="457200" rtl="1" algn="r">
              <a:spcBef>
                <a:spcPts val="0"/>
              </a:spcBef>
              <a:spcAft>
                <a:spcPts val="0"/>
              </a:spcAft>
              <a:buSzPts val="1100"/>
              <a:buChar char="●"/>
            </a:pPr>
            <a:r>
              <a:rPr lang="en"/>
              <a:t>פתיחת BRANCH - איך נבחר את שם הbranch?</a:t>
            </a:r>
            <a:endParaRPr/>
          </a:p>
          <a:p>
            <a:pPr indent="-298450" lvl="1" marL="914400" rtl="1" algn="r">
              <a:spcBef>
                <a:spcPts val="0"/>
              </a:spcBef>
              <a:spcAft>
                <a:spcPts val="0"/>
              </a:spcAft>
              <a:buSzPts val="1100"/>
              <a:buChar char="○"/>
            </a:pPr>
            <a:r>
              <a:rPr lang="en"/>
              <a:t>Master/Main</a:t>
            </a:r>
            <a:endParaRPr/>
          </a:p>
          <a:p>
            <a:pPr indent="-298450" lvl="1" marL="914400" rtl="1" algn="r">
              <a:spcBef>
                <a:spcPts val="0"/>
              </a:spcBef>
              <a:spcAft>
                <a:spcPts val="0"/>
              </a:spcAft>
              <a:buSzPts val="1100"/>
              <a:buChar char="○"/>
            </a:pPr>
            <a:r>
              <a:rPr lang="en"/>
              <a:t>Feature</a:t>
            </a:r>
            <a:endParaRPr/>
          </a:p>
          <a:p>
            <a:pPr indent="-298450" lvl="1" marL="914400" rtl="1" algn="r">
              <a:spcBef>
                <a:spcPts val="0"/>
              </a:spcBef>
              <a:spcAft>
                <a:spcPts val="0"/>
              </a:spcAft>
              <a:buSzPts val="1100"/>
              <a:buChar char="○"/>
            </a:pPr>
            <a:r>
              <a:rPr lang="en"/>
              <a:t>Hotfix</a:t>
            </a:r>
            <a:endParaRPr/>
          </a:p>
          <a:p>
            <a:pPr indent="-298450" lvl="0" marL="457200" rtl="1" algn="r">
              <a:spcBef>
                <a:spcPts val="0"/>
              </a:spcBef>
              <a:spcAft>
                <a:spcPts val="0"/>
              </a:spcAft>
              <a:buSzPts val="1100"/>
              <a:buChar char="●"/>
            </a:pPr>
            <a:r>
              <a:rPr lang="en"/>
              <a:t>נעבור על קונבנציות בפתיחת MR.</a:t>
            </a:r>
            <a:endParaRPr/>
          </a:p>
          <a:p>
            <a:pPr indent="-298450" lvl="1" marL="914400" rtl="1" algn="r">
              <a:spcBef>
                <a:spcPts val="0"/>
              </a:spcBef>
              <a:spcAft>
                <a:spcPts val="0"/>
              </a:spcAft>
              <a:buSzPts val="1100"/>
              <a:buChar char="○"/>
            </a:pPr>
            <a:r>
              <a:rPr lang="en"/>
              <a:t>שם הMR.</a:t>
            </a:r>
            <a:endParaRPr/>
          </a:p>
          <a:p>
            <a:pPr indent="-298450" lvl="1" marL="914400" rtl="1" algn="r">
              <a:spcBef>
                <a:spcPts val="0"/>
              </a:spcBef>
              <a:spcAft>
                <a:spcPts val="0"/>
              </a:spcAft>
              <a:buSzPts val="1100"/>
              <a:buChar char="○"/>
            </a:pPr>
            <a:r>
              <a:rPr lang="en"/>
              <a:t>תיאור (Description).</a:t>
            </a:r>
            <a:endParaRPr/>
          </a:p>
          <a:p>
            <a:pPr indent="-298450" lvl="1" marL="914400" rtl="1" algn="r">
              <a:spcBef>
                <a:spcPts val="0"/>
              </a:spcBef>
              <a:spcAft>
                <a:spcPts val="0"/>
              </a:spcAft>
              <a:buSzPts val="1100"/>
              <a:buChar char="○"/>
            </a:pPr>
            <a:r>
              <a:rPr lang="en"/>
              <a:t>טיקט JIRA בשם.</a:t>
            </a:r>
            <a:endParaRPr/>
          </a:p>
          <a:p>
            <a:pPr indent="-298450" lvl="1" marL="914400" rtl="1" algn="r">
              <a:spcBef>
                <a:spcPts val="0"/>
              </a:spcBef>
              <a:spcAft>
                <a:spcPts val="0"/>
              </a:spcAft>
              <a:buSzPts val="1100"/>
              <a:buChar char="○"/>
            </a:pPr>
            <a:r>
              <a:rPr lang="en"/>
              <a:t>וכו'.</a:t>
            </a:r>
            <a:endParaRPr/>
          </a:p>
          <a:p>
            <a:pPr indent="-298450" lvl="0" marL="457200" rtl="1" algn="r">
              <a:spcBef>
                <a:spcPts val="0"/>
              </a:spcBef>
              <a:spcAft>
                <a:spcPts val="0"/>
              </a:spcAft>
              <a:buSzPts val="1100"/>
              <a:buChar char="●"/>
            </a:pPr>
            <a:r>
              <a:rPr lang="en"/>
              <a:t>קבלה והגבה להערות. נבדיל בין התפקיד, בו יש מקום להבעה עצמית תוך כדי למידה, לחפיפה שבה החופף אומר את המילה האחרונה.</a:t>
            </a:r>
            <a:endParaRPr/>
          </a:p>
          <a:p>
            <a:pPr indent="-298450" lvl="0" marL="457200" rtl="1" algn="r">
              <a:spcBef>
                <a:spcPts val="0"/>
              </a:spcBef>
              <a:spcAft>
                <a:spcPts val="0"/>
              </a:spcAft>
              <a:buSzPts val="1100"/>
              <a:buChar char="●"/>
            </a:pPr>
            <a:r>
              <a:rPr lang="en"/>
              <a:t>בנתינת הערות לא יתנסו בחפיפה - OJT. חשוב לדבר בשפה מקצועית ולהקפיד על אנגלית. באופן כללי נגיד שאם יש דיון שאפשר לנהל בהערות ולא פרונטלית, נעדיף לנהל אותו בהערות של הCR.</a:t>
            </a:r>
            <a:endParaRPr/>
          </a:p>
          <a:p>
            <a:pPr indent="-298450" lvl="0" marL="457200" rtl="1" algn="r">
              <a:spcBef>
                <a:spcPts val="0"/>
              </a:spcBef>
              <a:spcAft>
                <a:spcPts val="0"/>
              </a:spcAft>
              <a:buSzPts val="1100"/>
              <a:buChar char="●"/>
            </a:pPr>
            <a:r>
              <a:rPr lang="en"/>
              <a:t>עירוב צד שלישי היא דרך לפתירת חוסר הסכמה בין מסייר למסויר בה מערבים חייל אחד שמכיר את הסיטואציה אך אובייקטיבי. הרוב קובע. בגדול, עירוב של רש"צ הוא מקרה חריג שנפעיל אותו רק אם מדובר בעניין שמרגיש לאחד הצדדים כמספיק חשוב. צריך לדעת גם להכיר בזה שהדעה שלנו לא תמיד מתקבלת.</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03e4e94d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03e4e94d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סגל הרשצים הגדירו 2</a:t>
            </a:r>
            <a:r>
              <a:rPr lang="en"/>
              <a:t> IDEים שמותר להשתמש בהם במהלך החפיפה - VSCODE ו-PYCHARM.</a:t>
            </a:r>
            <a:endParaRPr/>
          </a:p>
          <a:p>
            <a:pPr indent="-298450" lvl="0" marL="457200" rtl="1" algn="r">
              <a:spcBef>
                <a:spcPts val="0"/>
              </a:spcBef>
              <a:spcAft>
                <a:spcPts val="0"/>
              </a:spcAft>
              <a:buSzPts val="1100"/>
              <a:buChar char="●"/>
            </a:pPr>
            <a:r>
              <a:rPr lang="en"/>
              <a:t>יש בעיה? תחפשו אותה בקונפלואנס ותבדקו אם יש לה פתרון, בסוף - זה בעיה שסביר להניח שעוד אנשים נתקלו בה.</a:t>
            </a:r>
            <a:endParaRPr/>
          </a:p>
          <a:p>
            <a:pPr indent="-298450" lvl="0" marL="457200" rtl="1" algn="r">
              <a:spcBef>
                <a:spcPts val="0"/>
              </a:spcBef>
              <a:spcAft>
                <a:spcPts val="0"/>
              </a:spcAft>
              <a:buSzPts val="1100"/>
              <a:buChar char="●"/>
            </a:pPr>
            <a:r>
              <a:rPr lang="en"/>
              <a:t>נבדוק תקינות ע"י ביצוע סט פעולות בסיסיות עם הIDE שלנו (קיים ברפו חפיפות).</a:t>
            </a:r>
            <a:endParaRPr/>
          </a:p>
          <a:p>
            <a:pPr indent="0" lvl="0" marL="0" rtl="1"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מהלך כתיבת קוד</a:t>
            </a:r>
            <a:endParaRPr/>
          </a:p>
          <a:p>
            <a:pPr indent="0" lvl="0" marL="0" rtl="1" algn="ctr">
              <a:spcBef>
                <a:spcPts val="0"/>
              </a:spcBef>
              <a:spcAft>
                <a:spcPts val="0"/>
              </a:spcAft>
              <a:buNone/>
            </a:pPr>
            <a:r>
              <a:rPr lang="en"/>
              <a:t>(חוץ מלכתוב קוד)</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מדור 883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עקרונות מנחים - כניסה לקוד קיים</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1" algn="r">
              <a:spcBef>
                <a:spcPts val="0"/>
              </a:spcBef>
              <a:spcAft>
                <a:spcPts val="0"/>
              </a:spcAft>
              <a:buNone/>
            </a:pPr>
            <a:r>
              <a:rPr lang="en"/>
              <a:t>שלבים מקדימים לפני כניסה לקוד:</a:t>
            </a:r>
            <a:endParaRPr/>
          </a:p>
          <a:p>
            <a:pPr indent="-342900" lvl="0" marL="457200" rtl="1" algn="r">
              <a:spcBef>
                <a:spcPts val="1200"/>
              </a:spcBef>
              <a:spcAft>
                <a:spcPts val="0"/>
              </a:spcAft>
              <a:buSzPts val="1800"/>
              <a:buChar char="●"/>
            </a:pPr>
            <a:r>
              <a:rPr lang="en"/>
              <a:t>אקספוזיציה (אם שירות - למי הוא פונה, אם ספרייה - מי משתמש)?</a:t>
            </a:r>
            <a:endParaRPr/>
          </a:p>
          <a:p>
            <a:pPr indent="-342900" lvl="0" marL="457200" rtl="1" algn="r">
              <a:spcBef>
                <a:spcPts val="0"/>
              </a:spcBef>
              <a:spcAft>
                <a:spcPts val="0"/>
              </a:spcAft>
              <a:buSzPts val="1800"/>
              <a:buChar char="●"/>
            </a:pPr>
            <a:r>
              <a:rPr lang="en"/>
              <a:t>קריאת הREADME (נראה README לדוגמה מאחד השירותים של המדור).</a:t>
            </a:r>
            <a:endParaRPr/>
          </a:p>
          <a:p>
            <a:pPr indent="-342900" lvl="0" marL="457200" rtl="1" algn="r">
              <a:spcBef>
                <a:spcPts val="0"/>
              </a:spcBef>
              <a:spcAft>
                <a:spcPts val="0"/>
              </a:spcAft>
              <a:buSzPts val="1800"/>
              <a:buChar char="●"/>
            </a:pPr>
            <a:r>
              <a:rPr lang="en"/>
              <a:t>דוקומנטציה לפרויקט (נראה את הjoker-docs או את הlake-docs).</a:t>
            </a:r>
            <a:endParaRPr/>
          </a:p>
          <a:p>
            <a:pPr indent="-342900" lvl="0" marL="457200" rtl="1" algn="r">
              <a:spcBef>
                <a:spcPts val="0"/>
              </a:spcBef>
              <a:spcAft>
                <a:spcPts val="0"/>
              </a:spcAft>
              <a:buSzPts val="1800"/>
              <a:buChar char="●"/>
            </a:pPr>
            <a:r>
              <a:rPr lang="en"/>
              <a:t>אם יש משהו לא מובן - אפשר להתייעץ עם המסייר (שבדר"כ מדובר בבעל ניסיון בפרויקט).</a:t>
            </a:r>
            <a:endParaRPr/>
          </a:p>
          <a:p>
            <a:pPr indent="0" lvl="0" marL="0" rtl="1" algn="r">
              <a:spcBef>
                <a:spcPts val="1200"/>
              </a:spcBef>
              <a:spcAft>
                <a:spcPts val="0"/>
              </a:spcAft>
              <a:buNone/>
            </a:pPr>
            <a:r>
              <a:rPr lang="en"/>
              <a:t>שלבי כניסה לקוד:</a:t>
            </a:r>
            <a:endParaRPr/>
          </a:p>
          <a:p>
            <a:pPr indent="-342900" lvl="0" marL="457200" rtl="1" algn="r">
              <a:spcBef>
                <a:spcPts val="1200"/>
              </a:spcBef>
              <a:spcAft>
                <a:spcPts val="0"/>
              </a:spcAft>
              <a:buSzPts val="1800"/>
              <a:buChar char="●"/>
            </a:pPr>
            <a:r>
              <a:rPr lang="en"/>
              <a:t>קונבנציות</a:t>
            </a:r>
            <a:endParaRPr/>
          </a:p>
          <a:p>
            <a:pPr indent="-342900" lvl="0" marL="457200" rtl="1" algn="r">
              <a:spcBef>
                <a:spcPts val="0"/>
              </a:spcBef>
              <a:spcAft>
                <a:spcPts val="0"/>
              </a:spcAft>
              <a:buSzPts val="1800"/>
              <a:buChar char="●"/>
            </a:pPr>
            <a:r>
              <a:rPr lang="en"/>
              <a:t>זיהוי תבניות</a:t>
            </a:r>
            <a:endParaRPr/>
          </a:p>
          <a:p>
            <a:pPr indent="-342900" lvl="0" marL="457200" rtl="1" algn="r">
              <a:spcBef>
                <a:spcPts val="0"/>
              </a:spcBef>
              <a:spcAft>
                <a:spcPts val="0"/>
              </a:spcAft>
              <a:buSzPts val="1800"/>
              <a:buChar char="●"/>
            </a:pPr>
            <a:r>
              <a:rPr lang="en"/>
              <a:t>האם יכול להיות שמישהו מימש את זה כבר?</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עקורנות מנחים - כניסה לקוד מאפס</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לכל Codebase חדש שתי מטרות:</a:t>
            </a:r>
            <a:endParaRPr/>
          </a:p>
          <a:p>
            <a:pPr indent="-317500" lvl="1" marL="914400" rtl="1" algn="r">
              <a:spcBef>
                <a:spcPts val="0"/>
              </a:spcBef>
              <a:spcAft>
                <a:spcPts val="0"/>
              </a:spcAft>
              <a:buSzPts val="1400"/>
              <a:buChar char="○"/>
            </a:pPr>
            <a:r>
              <a:rPr lang="en"/>
              <a:t>להבקיע את הפרויקט שלשמו מפתחים אותו.</a:t>
            </a:r>
            <a:endParaRPr/>
          </a:p>
          <a:p>
            <a:pPr indent="-317500" lvl="1" marL="914400" rtl="1" algn="r">
              <a:spcBef>
                <a:spcPts val="0"/>
              </a:spcBef>
              <a:spcAft>
                <a:spcPts val="0"/>
              </a:spcAft>
              <a:buSzPts val="1400"/>
              <a:buChar char="○"/>
            </a:pPr>
            <a:r>
              <a:rPr lang="en"/>
              <a:t>למפתחים הבאים יהיה קל להיכנס לקוד ולהוסיף לו פונקציונליות - היום שאחרי.</a:t>
            </a:r>
            <a:endParaRPr/>
          </a:p>
          <a:p>
            <a:pPr indent="-342900" lvl="0" marL="457200" rtl="1" algn="r">
              <a:spcBef>
                <a:spcPts val="0"/>
              </a:spcBef>
              <a:spcAft>
                <a:spcPts val="0"/>
              </a:spcAft>
              <a:buSzPts val="1800"/>
              <a:buChar char="●"/>
            </a:pPr>
            <a:r>
              <a:rPr lang="en"/>
              <a:t>תיעוד וקונבנציות</a:t>
            </a:r>
            <a:endParaRPr/>
          </a:p>
          <a:p>
            <a:pPr indent="-342900" lvl="0" marL="457200" rtl="1" algn="r">
              <a:spcBef>
                <a:spcPts val="0"/>
              </a:spcBef>
              <a:spcAft>
                <a:spcPts val="0"/>
              </a:spcAft>
              <a:buSzPts val="1800"/>
              <a:buChar char="●"/>
            </a:pPr>
            <a:r>
              <a:rPr lang="en"/>
              <a:t>לצאת מהנייר ולהתחיל לכתוב</a:t>
            </a:r>
            <a:endParaRPr/>
          </a:p>
          <a:p>
            <a:pPr indent="-342900" lvl="0" marL="457200" rtl="1" algn="r">
              <a:spcBef>
                <a:spcPts val="0"/>
              </a:spcBef>
              <a:spcAft>
                <a:spcPts val="0"/>
              </a:spcAft>
              <a:buSzPts val="1800"/>
              <a:buChar char="●"/>
            </a:pPr>
            <a:r>
              <a:rPr lang="en"/>
              <a:t>Design Pattern?</a:t>
            </a:r>
            <a:endParaRPr/>
          </a:p>
          <a:p>
            <a:pPr indent="-342900" lvl="0" marL="457200" rtl="1" algn="r">
              <a:spcBef>
                <a:spcPts val="0"/>
              </a:spcBef>
              <a:spcAft>
                <a:spcPts val="0"/>
              </a:spcAft>
              <a:buSzPts val="1800"/>
              <a:buChar char="●"/>
            </a:pPr>
            <a:r>
              <a:rPr lang="en"/>
              <a:t>פתיחת להרחבות, בלי להשתגע</a:t>
            </a:r>
            <a:endParaRPr/>
          </a:p>
          <a:p>
            <a:pPr indent="0" lvl="0" marL="0" rtl="1" algn="r">
              <a:spcBef>
                <a:spcPts val="1200"/>
              </a:spcBef>
              <a:spcAft>
                <a:spcPts val="0"/>
              </a:spcAft>
              <a:buNone/>
            </a:pPr>
            <a:r>
              <a:t/>
            </a:r>
            <a:endParaRPr/>
          </a:p>
          <a:p>
            <a:pPr indent="0" lvl="0" marL="0" rtl="1"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איך CR נולד</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מטרתו של הCR</a:t>
            </a:r>
            <a:endParaRPr/>
          </a:p>
          <a:p>
            <a:pPr indent="-342900" lvl="0" marL="457200" rtl="1" algn="r">
              <a:spcBef>
                <a:spcPts val="0"/>
              </a:spcBef>
              <a:spcAft>
                <a:spcPts val="0"/>
              </a:spcAft>
              <a:buSzPts val="1800"/>
              <a:buChar char="●"/>
            </a:pPr>
            <a:r>
              <a:rPr lang="en"/>
              <a:t>PR/CR/DR/MR</a:t>
            </a:r>
            <a:endParaRPr/>
          </a:p>
          <a:p>
            <a:pPr indent="-342900" lvl="0" marL="457200" rtl="1" algn="r">
              <a:spcBef>
                <a:spcPts val="0"/>
              </a:spcBef>
              <a:spcAft>
                <a:spcPts val="0"/>
              </a:spcAft>
              <a:buSzPts val="1800"/>
              <a:buChar char="●"/>
            </a:pPr>
            <a:r>
              <a:rPr lang="en"/>
              <a:t>טיקט בJIRA</a:t>
            </a:r>
            <a:endParaRPr/>
          </a:p>
          <a:p>
            <a:pPr indent="-342900" lvl="0" marL="457200" rtl="1" algn="r">
              <a:spcBef>
                <a:spcPts val="0"/>
              </a:spcBef>
              <a:spcAft>
                <a:spcPts val="0"/>
              </a:spcAft>
              <a:buSzPts val="1800"/>
              <a:buChar char="●"/>
            </a:pPr>
            <a:r>
              <a:rPr lang="en"/>
              <a:t>פתיחת Branch - נבחר לו שם!</a:t>
            </a:r>
            <a:endParaRPr/>
          </a:p>
          <a:p>
            <a:pPr indent="-342900" lvl="0" marL="457200" rtl="1" algn="r">
              <a:spcBef>
                <a:spcPts val="0"/>
              </a:spcBef>
              <a:spcAft>
                <a:spcPts val="0"/>
              </a:spcAft>
              <a:buSzPts val="1800"/>
              <a:buChar char="●"/>
            </a:pPr>
            <a:r>
              <a:rPr lang="en"/>
              <a:t>פתיחת MR</a:t>
            </a:r>
            <a:endParaRPr/>
          </a:p>
          <a:p>
            <a:pPr indent="-342900" lvl="0" marL="457200" rtl="1" algn="r">
              <a:spcBef>
                <a:spcPts val="0"/>
              </a:spcBef>
              <a:spcAft>
                <a:spcPts val="0"/>
              </a:spcAft>
              <a:buSzPts val="1800"/>
              <a:buChar char="●"/>
            </a:pPr>
            <a:r>
              <a:rPr lang="en"/>
              <a:t>קבלה והגבה להערות</a:t>
            </a:r>
            <a:endParaRPr/>
          </a:p>
          <a:p>
            <a:pPr indent="-342900" lvl="0" marL="457200" rtl="1" algn="r">
              <a:spcBef>
                <a:spcPts val="0"/>
              </a:spcBef>
              <a:spcAft>
                <a:spcPts val="0"/>
              </a:spcAft>
              <a:buSzPts val="1800"/>
              <a:buChar char="●"/>
            </a:pPr>
            <a:r>
              <a:rPr lang="en"/>
              <a:t>נתינת הערות</a:t>
            </a:r>
            <a:endParaRPr/>
          </a:p>
          <a:p>
            <a:pPr indent="-342900" lvl="0" marL="457200" rtl="1" algn="r">
              <a:spcBef>
                <a:spcPts val="0"/>
              </a:spcBef>
              <a:spcAft>
                <a:spcPts val="0"/>
              </a:spcAft>
              <a:buSzPts val="1800"/>
              <a:buChar char="●"/>
            </a:pPr>
            <a:r>
              <a:rPr lang="en"/>
              <a:t>צד שלישי</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בחירת IDE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PyCharm.</a:t>
            </a:r>
            <a:endParaRPr/>
          </a:p>
          <a:p>
            <a:pPr indent="-342900" lvl="0" marL="457200" rtl="1" algn="r">
              <a:spcBef>
                <a:spcPts val="0"/>
              </a:spcBef>
              <a:spcAft>
                <a:spcPts val="0"/>
              </a:spcAft>
              <a:buSzPts val="1800"/>
              <a:buChar char="●"/>
            </a:pPr>
            <a:r>
              <a:rPr lang="en"/>
              <a:t>Visual Studio Code.</a:t>
            </a:r>
            <a:endParaRPr/>
          </a:p>
          <a:p>
            <a:pPr indent="-342900" lvl="0" marL="457200" rtl="1" algn="r">
              <a:spcBef>
                <a:spcPts val="0"/>
              </a:spcBef>
              <a:spcAft>
                <a:spcPts val="0"/>
              </a:spcAft>
              <a:buSzPts val="1800"/>
              <a:buChar char="●"/>
            </a:pPr>
            <a:r>
              <a:rPr lang="en"/>
              <a:t>שונות (לא).</a:t>
            </a:r>
            <a:endParaRPr/>
          </a:p>
          <a:p>
            <a:pPr indent="-342900" lvl="0" marL="457200" rtl="1" algn="r">
              <a:spcBef>
                <a:spcPts val="0"/>
              </a:spcBef>
              <a:spcAft>
                <a:spcPts val="0"/>
              </a:spcAft>
              <a:buSzPts val="1800"/>
              <a:buChar char="●"/>
            </a:pPr>
            <a:r>
              <a:rPr lang="en"/>
              <a:t>יש בעיה? קונפלואנס תחילה.</a:t>
            </a:r>
            <a:endParaRPr/>
          </a:p>
          <a:p>
            <a:pPr indent="-342900" lvl="0" marL="457200" rtl="1" algn="r">
              <a:spcBef>
                <a:spcPts val="0"/>
              </a:spcBef>
              <a:spcAft>
                <a:spcPts val="0"/>
              </a:spcAft>
              <a:buSzPts val="1800"/>
              <a:buChar char="●"/>
            </a:pPr>
            <a:r>
              <a:rPr lang="en"/>
              <a:t>Checklist קינפוג בסיסי</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