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7" r:id="rId5"/>
    <p:sldId id="268" r:id="rId6"/>
    <p:sldId id="269" r:id="rId7"/>
    <p:sldId id="270" r:id="rId8"/>
    <p:sldId id="274" r:id="rId9"/>
    <p:sldId id="271" r:id="rId10"/>
    <p:sldId id="275" r:id="rId11"/>
    <p:sldId id="278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1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8800451" y="3337972"/>
            <a:ext cx="615821" cy="632681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2916194" y="2051544"/>
            <a:ext cx="6334898" cy="172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 Solving with 3 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1297" y="4423718"/>
            <a:ext cx="3772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Algorithm and Their Applications</a:t>
            </a:r>
          </a:p>
          <a:p>
            <a:pPr algn="ctr"/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신철호</a:t>
            </a:r>
          </a:p>
        </p:txBody>
      </p:sp>
    </p:spTree>
    <p:extLst>
      <p:ext uri="{BB962C8B-B14F-4D97-AF65-F5344CB8AC3E}">
        <p14:creationId xmlns:p14="http://schemas.microsoft.com/office/powerpoint/2010/main" val="400605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SlidingWindow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09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04DA588-6994-4008-887F-1B4E0BA1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8" y="1404773"/>
            <a:ext cx="4391025" cy="4352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EA5532-4DF4-4252-A24D-7138CE42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227" y="1384167"/>
            <a:ext cx="3629025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6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321386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Conclusion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10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261219-7D91-4F03-AF43-1FB318CC5F0E}"/>
                  </a:ext>
                </a:extLst>
              </p:cNvPr>
              <p:cNvSpPr txBox="1"/>
              <p:nvPr/>
            </p:nvSpPr>
            <p:spPr>
              <a:xfrm>
                <a:off x="1824718" y="1354712"/>
                <a:ext cx="37564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ko-KR" sz="2400" b="1" i="1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BruteForce</a:t>
                </a:r>
                <a:r>
                  <a:rPr lang="en-US" altLang="ko-KR" sz="2400" b="1" i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261219-7D91-4F03-AF43-1FB318CC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18" y="1354712"/>
                <a:ext cx="3756454" cy="738664"/>
              </a:xfrm>
              <a:prstGeom prst="rect">
                <a:avLst/>
              </a:prstGeom>
              <a:blipFill>
                <a:blip r:embed="rId2"/>
                <a:stretch>
                  <a:fillRect l="-2431" t="-6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0EC462-5F8C-4261-8ACE-D87C638F82B3}"/>
                  </a:ext>
                </a:extLst>
              </p:cNvPr>
              <p:cNvSpPr txBox="1"/>
              <p:nvPr/>
            </p:nvSpPr>
            <p:spPr>
              <a:xfrm>
                <a:off x="1824718" y="2467559"/>
                <a:ext cx="5473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ko-KR" sz="2400" b="1" i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BinarySerarch :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0EC462-5F8C-4261-8ACE-D87C638F8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18" y="2467559"/>
                <a:ext cx="5473065" cy="461665"/>
              </a:xfrm>
              <a:prstGeom prst="rect">
                <a:avLst/>
              </a:prstGeom>
              <a:blipFill>
                <a:blip r:embed="rId3"/>
                <a:stretch>
                  <a:fillRect l="-167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DE982F-6CDA-43ED-839E-501AC65A8A50}"/>
                  </a:ext>
                </a:extLst>
              </p:cNvPr>
              <p:cNvSpPr txBox="1"/>
              <p:nvPr/>
            </p:nvSpPr>
            <p:spPr>
              <a:xfrm>
                <a:off x="1824718" y="3693410"/>
                <a:ext cx="37564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ko-KR" sz="2400" b="1" i="1" kern="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SlidingWindow</a:t>
                </a:r>
                <a:r>
                  <a:rPr lang="en-US" altLang="ko-KR" sz="2400" b="1" i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/>
                  <a:t>)</a:t>
                </a:r>
                <a:endParaRPr lang="en-US" altLang="ko-KR" sz="2400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DE982F-6CDA-43ED-839E-501AC65A8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18" y="3693410"/>
                <a:ext cx="3756454" cy="738664"/>
              </a:xfrm>
              <a:prstGeom prst="rect">
                <a:avLst/>
              </a:prstGeom>
              <a:blipFill>
                <a:blip r:embed="rId4"/>
                <a:stretch>
                  <a:fillRect l="-2431" t="-6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20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15658" y="233264"/>
            <a:ext cx="10889256" cy="6624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</a:p>
          <a:p>
            <a:pPr lvl="1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    </a:t>
            </a:r>
            <a:r>
              <a:rPr lang="en-US" altLang="ko-KR" sz="6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en-US" altLang="ko-KR" sz="6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633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361597" y="183838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Problem Definition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01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297" y="1037967"/>
            <a:ext cx="4971919" cy="530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7208" y="1159219"/>
            <a:ext cx="3238500" cy="109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437" y="2623623"/>
            <a:ext cx="4287537" cy="129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7201" y="4374810"/>
            <a:ext cx="4345202" cy="130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52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BruteForce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02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71133" y="1968845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/>
              <a:t> When a person crosses a stream, decrease the value of each element in the list by 1.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04087" y="2713333"/>
            <a:ext cx="95311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/>
              <a:t> Search the updated list. If the length of a successive zero element is less than k, repeat the above process.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1132" y="3622184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/>
              <a:t> Break the loop ,When the length of a successive zero element is k.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04087" y="1186247"/>
            <a:ext cx="375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Approach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09201" y="4442954"/>
            <a:ext cx="375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 Complexity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CD4FEC-CC97-4A4F-B974-22A26C59326A}"/>
                  </a:ext>
                </a:extLst>
              </p:cNvPr>
              <p:cNvSpPr txBox="1"/>
              <p:nvPr/>
            </p:nvSpPr>
            <p:spPr>
              <a:xfrm>
                <a:off x="2046914" y="5233203"/>
                <a:ext cx="1452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CD4FEC-CC97-4A4F-B974-22A26C593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14" y="5233203"/>
                <a:ext cx="1452514" cy="276999"/>
              </a:xfrm>
              <a:prstGeom prst="rect">
                <a:avLst/>
              </a:prstGeom>
              <a:blipFill>
                <a:blip r:embed="rId2"/>
                <a:stretch>
                  <a:fillRect l="-2521" r="-46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8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BruteForce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03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6218" y="1209031"/>
            <a:ext cx="37052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3401" y="1205556"/>
            <a:ext cx="30384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528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BinarySearch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04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D6F3E8-7DF9-4649-B625-A9B1982E13E4}"/>
              </a:ext>
            </a:extLst>
          </p:cNvPr>
          <p:cNvSpPr txBox="1"/>
          <p:nvPr/>
        </p:nvSpPr>
        <p:spPr>
          <a:xfrm>
            <a:off x="1804087" y="1186247"/>
            <a:ext cx="375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Approach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D0B5EA-0A16-400F-B378-B53AF0199497}"/>
              </a:ext>
            </a:extLst>
          </p:cNvPr>
          <p:cNvSpPr txBox="1"/>
          <p:nvPr/>
        </p:nvSpPr>
        <p:spPr>
          <a:xfrm>
            <a:off x="1784492" y="2324503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21AAC-22DB-4622-B838-EFE77E85CA35}"/>
              </a:ext>
            </a:extLst>
          </p:cNvPr>
          <p:cNvSpPr txBox="1"/>
          <p:nvPr/>
        </p:nvSpPr>
        <p:spPr>
          <a:xfrm>
            <a:off x="1784489" y="1803576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 Assume that everyone, up to the M-1th person, crossed the stream regardless of the value of 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185FE8-5251-408C-A89E-21052F6EAC34}"/>
                  </a:ext>
                </a:extLst>
              </p:cNvPr>
              <p:cNvSpPr txBox="1"/>
              <p:nvPr/>
            </p:nvSpPr>
            <p:spPr>
              <a:xfrm>
                <a:off x="1784489" y="2720024"/>
                <a:ext cx="953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/>
                  <a:t>ㆍ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 </a:t>
                </a:r>
                <a:r>
                  <a:rPr lang="en-US" altLang="ko-KR" dirty="0"/>
                  <a:t>If there are intervals containing successive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zeros in the list,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b="0" i="0" dirty="0" err="1">
                    <a:solidFill>
                      <a:srgbClr val="000000"/>
                    </a:solidFill>
                    <a:effectLst/>
                    <a:latin typeface="Noto Sans"/>
                  </a:rPr>
                  <a:t>th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 person cannot cross the stream.</a:t>
                </a:r>
                <a:r>
                  <a:rPr lang="ko-KR" altLang="en-US" dirty="0"/>
                  <a:t>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Therefore, the answer we need to find is one of the integers between 0 and M –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185FE8-5251-408C-A89E-21052F6EA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89" y="2720024"/>
                <a:ext cx="9531179" cy="646331"/>
              </a:xfrm>
              <a:prstGeom prst="rect">
                <a:avLst/>
              </a:prstGeom>
              <a:blipFill>
                <a:blip r:embed="rId2"/>
                <a:stretch>
                  <a:fillRect l="-576" t="-660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C171B09-DB54-4EC7-9624-119D826F7E99}"/>
              </a:ext>
            </a:extLst>
          </p:cNvPr>
          <p:cNvSpPr txBox="1"/>
          <p:nvPr/>
        </p:nvSpPr>
        <p:spPr>
          <a:xfrm>
            <a:off x="1784490" y="3609943"/>
            <a:ext cx="953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Case2)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A5F145-F63B-4E86-B3AE-D92EA5DB5C5A}"/>
                  </a:ext>
                </a:extLst>
              </p:cNvPr>
              <p:cNvSpPr txBox="1"/>
              <p:nvPr/>
            </p:nvSpPr>
            <p:spPr>
              <a:xfrm>
                <a:off x="1784489" y="4038877"/>
                <a:ext cx="95311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/>
                  <a:t>ㆍ</a:t>
                </a:r>
                <a:r>
                  <a:rPr lang="en-US" altLang="ko-KR" dirty="0"/>
                  <a:t> If there are not intervals containing successive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zeros in the list,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b="0" i="0" dirty="0" err="1">
                    <a:solidFill>
                      <a:srgbClr val="000000"/>
                    </a:solidFill>
                    <a:effectLst/>
                    <a:latin typeface="Noto Sans"/>
                  </a:rPr>
                  <a:t>th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 person can cross the stream. Therefore, the answer we need to find is one of the integers between M and maximum value.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A5F145-F63B-4E86-B3AE-D92EA5DB5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89" y="4038877"/>
                <a:ext cx="9531179" cy="923330"/>
              </a:xfrm>
              <a:prstGeom prst="rect">
                <a:avLst/>
              </a:prstGeom>
              <a:blipFill>
                <a:blip r:embed="rId3"/>
                <a:stretch>
                  <a:fillRect l="-576" t="-529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121765-F0FF-42D2-AE34-07B587679F9E}"/>
              </a:ext>
            </a:extLst>
          </p:cNvPr>
          <p:cNvSpPr txBox="1"/>
          <p:nvPr/>
        </p:nvSpPr>
        <p:spPr>
          <a:xfrm>
            <a:off x="1784489" y="5265397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/>
              <a:t>Let initial middle point be [min(stones)+max(stones)]/2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28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BinarySearch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05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30CD73-0D41-4125-A460-83535648B43D}"/>
              </a:ext>
            </a:extLst>
          </p:cNvPr>
          <p:cNvSpPr txBox="1"/>
          <p:nvPr/>
        </p:nvSpPr>
        <p:spPr>
          <a:xfrm>
            <a:off x="1824718" y="1054683"/>
            <a:ext cx="375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 Complexity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4B0FFA-486C-4064-BFCE-05AE138238D5}"/>
                  </a:ext>
                </a:extLst>
              </p:cNvPr>
              <p:cNvSpPr txBox="1"/>
              <p:nvPr/>
            </p:nvSpPr>
            <p:spPr>
              <a:xfrm>
                <a:off x="1852378" y="3583370"/>
                <a:ext cx="9611999" cy="752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⟹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+1= </m:t>
                    </m:r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+1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4B0FFA-486C-4064-BFCE-05AE1382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78" y="3583370"/>
                <a:ext cx="9611999" cy="752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8ABF15-10DB-48ED-B40C-7693531C4791}"/>
                  </a:ext>
                </a:extLst>
              </p:cNvPr>
              <p:cNvSpPr txBox="1"/>
              <p:nvPr/>
            </p:nvSpPr>
            <p:spPr>
              <a:xfrm>
                <a:off x="1784496" y="1644011"/>
                <a:ext cx="9531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ㆍ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The number of times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 divided by 2 is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. That is, proceed with the comparison operation k times.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8ABF15-10DB-48ED-B40C-7693531C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6" y="1644011"/>
                <a:ext cx="9531179" cy="369332"/>
              </a:xfrm>
              <a:prstGeom prst="rect">
                <a:avLst/>
              </a:prstGeom>
              <a:blipFill>
                <a:blip r:embed="rId3"/>
                <a:stretch>
                  <a:fillRect l="-576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13E542C-EE64-47CF-95F9-2BFD6F8711DB}"/>
              </a:ext>
            </a:extLst>
          </p:cNvPr>
          <p:cNvSpPr txBox="1"/>
          <p:nvPr/>
        </p:nvSpPr>
        <p:spPr>
          <a:xfrm>
            <a:off x="1784497" y="2252886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When there is only one data left, it can be explained as one last comparison operation.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C8A58-2CCC-4300-96B5-1F42F5801546}"/>
              </a:ext>
            </a:extLst>
          </p:cNvPr>
          <p:cNvSpPr txBox="1"/>
          <p:nvPr/>
        </p:nvSpPr>
        <p:spPr>
          <a:xfrm>
            <a:off x="1784497" y="2924309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We can express this as 		        for the worst case.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9C4C49-06B8-478A-8094-E07405EBDAFD}"/>
                  </a:ext>
                </a:extLst>
              </p:cNvPr>
              <p:cNvSpPr txBox="1"/>
              <p:nvPr/>
            </p:nvSpPr>
            <p:spPr>
              <a:xfrm>
                <a:off x="4556733" y="2961698"/>
                <a:ext cx="1446988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9C4C49-06B8-478A-8094-E07405EB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33" y="2961698"/>
                <a:ext cx="1446988" cy="282193"/>
              </a:xfrm>
              <a:prstGeom prst="rect">
                <a:avLst/>
              </a:prstGeom>
              <a:blipFill>
                <a:blip r:embed="rId4"/>
                <a:stretch>
                  <a:fillRect l="-2521" r="-252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46C059-2A83-402C-A54F-C099FB0A63E1}"/>
                  </a:ext>
                </a:extLst>
              </p:cNvPr>
              <p:cNvSpPr txBox="1"/>
              <p:nvPr/>
            </p:nvSpPr>
            <p:spPr>
              <a:xfrm>
                <a:off x="1784495" y="5044461"/>
                <a:ext cx="878562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stones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maximum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written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stones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46C059-2A83-402C-A54F-C099FB0A6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5" y="5044461"/>
                <a:ext cx="8785629" cy="830997"/>
              </a:xfrm>
              <a:prstGeom prst="rect">
                <a:avLst/>
              </a:prstGeom>
              <a:blipFill>
                <a:blip r:embed="rId5"/>
                <a:stretch>
                  <a:fillRect l="-972" r="-1110" b="-3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156BFE-C249-42FE-859A-010ADEA58A56}"/>
                  </a:ext>
                </a:extLst>
              </p:cNvPr>
              <p:cNvSpPr txBox="1"/>
              <p:nvPr/>
            </p:nvSpPr>
            <p:spPr>
              <a:xfrm>
                <a:off x="1784495" y="4359856"/>
                <a:ext cx="953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ㆍ</a:t>
                </a:r>
                <a:r>
                  <a:rPr lang="en-US" altLang="ko-KR" dirty="0"/>
                  <a:t>Search the number of consecutive zeros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156BFE-C249-42FE-859A-010ADEA5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5" y="4359856"/>
                <a:ext cx="9531179" cy="646331"/>
              </a:xfrm>
              <a:prstGeom prst="rect">
                <a:avLst/>
              </a:prstGeom>
              <a:blipFill>
                <a:blip r:embed="rId6"/>
                <a:stretch>
                  <a:fillRect l="-576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BinarySearch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06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FACCC65-962B-4AF0-B323-52174B73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18" y="1289430"/>
            <a:ext cx="3638550" cy="4562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69D3DF-DEB8-4678-8780-EC00973E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34" y="1289441"/>
            <a:ext cx="3743325" cy="45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8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SlidingWindow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07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A4A68-08F1-494D-AD2F-5203839A1355}"/>
                  </a:ext>
                </a:extLst>
              </p:cNvPr>
              <p:cNvSpPr txBox="1"/>
              <p:nvPr/>
            </p:nvSpPr>
            <p:spPr>
              <a:xfrm>
                <a:off x="1714157" y="1496948"/>
                <a:ext cx="9531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ㆍ</a:t>
                </a:r>
                <a:r>
                  <a:rPr lang="en-US" altLang="ko-KR" dirty="0"/>
                  <a:t>List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elements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CA4A68-08F1-494D-AD2F-5203839A1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57" y="1496948"/>
                <a:ext cx="9531179" cy="369332"/>
              </a:xfrm>
              <a:prstGeom prst="rect">
                <a:avLst/>
              </a:prstGeom>
              <a:blipFill>
                <a:blip r:embed="rId2"/>
                <a:stretch>
                  <a:fillRect l="-51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BD60C9-BC69-4ACE-8370-A614955F850D}"/>
                  </a:ext>
                </a:extLst>
              </p:cNvPr>
              <p:cNvSpPr txBox="1"/>
              <p:nvPr/>
            </p:nvSpPr>
            <p:spPr>
              <a:xfrm>
                <a:off x="1714155" y="2065242"/>
                <a:ext cx="9531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/>
                  <a:t>ㆍ</a:t>
                </a:r>
                <a:r>
                  <a:rPr lang="en-US" altLang="ko-KR" dirty="0">
                    <a:solidFill>
                      <a:srgbClr val="000000"/>
                    </a:solidFill>
                    <a:latin typeface="Noto Sans"/>
                  </a:rPr>
                  <a:t>The window's width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BD60C9-BC69-4ACE-8370-A614955F8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55" y="2065242"/>
                <a:ext cx="9531179" cy="369332"/>
              </a:xfrm>
              <a:prstGeom prst="rect">
                <a:avLst/>
              </a:prstGeom>
              <a:blipFill>
                <a:blip r:embed="rId3"/>
                <a:stretch>
                  <a:fillRect l="-512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7D179B5-1786-442B-8F61-AF3BBB875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36755"/>
              </p:ext>
            </p:extLst>
          </p:nvPr>
        </p:nvGraphicFramePr>
        <p:xfrm>
          <a:off x="2270710" y="431602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436531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96233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61762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40619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1838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14515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74724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1946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30534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5534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7355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270F802-6AFA-41AA-9C19-E580297702DC}"/>
              </a:ext>
            </a:extLst>
          </p:cNvPr>
          <p:cNvSpPr/>
          <p:nvPr/>
        </p:nvSpPr>
        <p:spPr>
          <a:xfrm>
            <a:off x="2039068" y="4161812"/>
            <a:ext cx="2813880" cy="67926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4FD9C9-05A7-4752-9307-9C2B003FD1FB}"/>
              </a:ext>
            </a:extLst>
          </p:cNvPr>
          <p:cNvSpPr txBox="1"/>
          <p:nvPr/>
        </p:nvSpPr>
        <p:spPr>
          <a:xfrm>
            <a:off x="1714159" y="2709984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Starting from the left, move the window to the right one space at a time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FDCEF-2C41-4C6C-AD91-E4FC12418668}"/>
              </a:ext>
            </a:extLst>
          </p:cNvPr>
          <p:cNvSpPr txBox="1"/>
          <p:nvPr/>
        </p:nvSpPr>
        <p:spPr>
          <a:xfrm>
            <a:off x="1714156" y="3320386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/>
              <a:t>Search for information inside the window every moment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6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SlidingWindow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08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62B413C-1290-417A-A272-4749AA32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18" y="2640238"/>
            <a:ext cx="5715000" cy="30956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3A1591-2DF4-483E-98A2-6E829EE07DCD}"/>
              </a:ext>
            </a:extLst>
          </p:cNvPr>
          <p:cNvSpPr txBox="1"/>
          <p:nvPr/>
        </p:nvSpPr>
        <p:spPr>
          <a:xfrm>
            <a:off x="1824718" y="1145614"/>
            <a:ext cx="375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Approach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0AD29-1011-454C-A6D4-F756B740F095}"/>
              </a:ext>
            </a:extLst>
          </p:cNvPr>
          <p:cNvSpPr txBox="1"/>
          <p:nvPr/>
        </p:nvSpPr>
        <p:spPr>
          <a:xfrm>
            <a:off x="1723358" y="1793354"/>
            <a:ext cx="95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/>
              <a:t>Find the minimum value of the maximum values from each of the windows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2B922-9C81-4EF9-9706-A2DDB8095F67}"/>
              </a:ext>
            </a:extLst>
          </p:cNvPr>
          <p:cNvSpPr txBox="1"/>
          <p:nvPr/>
        </p:nvSpPr>
        <p:spPr>
          <a:xfrm>
            <a:off x="7779779" y="2498045"/>
            <a:ext cx="3756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 Complexity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572D6F-9D98-4218-84BC-597A9C5E25B2}"/>
                  </a:ext>
                </a:extLst>
              </p:cNvPr>
              <p:cNvSpPr txBox="1"/>
              <p:nvPr/>
            </p:nvSpPr>
            <p:spPr>
              <a:xfrm>
                <a:off x="7669027" y="3214926"/>
                <a:ext cx="38672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ㆍ</a:t>
                </a:r>
                <a:r>
                  <a:rPr lang="en-US" altLang="ko-KR" dirty="0"/>
                  <a:t>Search the list with size n 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572D6F-9D98-4218-84BC-597A9C5E2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27" y="3214926"/>
                <a:ext cx="3867205" cy="646331"/>
              </a:xfrm>
              <a:prstGeom prst="rect">
                <a:avLst/>
              </a:prstGeom>
              <a:blipFill>
                <a:blip r:embed="rId3"/>
                <a:stretch>
                  <a:fillRect l="-1262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D4BE4B-22F0-48A6-9258-1BF3820778EB}"/>
                  </a:ext>
                </a:extLst>
              </p:cNvPr>
              <p:cNvSpPr txBox="1"/>
              <p:nvPr/>
            </p:nvSpPr>
            <p:spPr>
              <a:xfrm>
                <a:off x="7779779" y="3893834"/>
                <a:ext cx="36569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ㆍ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</a:rPr>
                  <a:t>op operations in deque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every elements of list is added and</a:t>
                </a:r>
                <a:r>
                  <a:rPr lang="en-US" altLang="ko-KR" dirty="0">
                    <a:solidFill>
                      <a:srgbClr val="000000"/>
                    </a:solidFill>
                    <a:latin typeface="Noto Sans"/>
                  </a:rPr>
                  <a:t>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 Sans"/>
                  </a:rPr>
                  <a:t>remove</a:t>
                </a:r>
                <a:r>
                  <a:rPr lang="en-US" altLang="ko-KR" dirty="0">
                    <a:solidFill>
                      <a:srgbClr val="000000"/>
                    </a:solidFill>
                    <a:latin typeface="Noto Sans"/>
                  </a:rPr>
                  <a:t>d at most once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dirty="0" smtClean="0"/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6D4BE4B-22F0-48A6-9258-1BF382077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9" y="3893834"/>
                <a:ext cx="3656939" cy="1200329"/>
              </a:xfrm>
              <a:prstGeom prst="rect">
                <a:avLst/>
              </a:prstGeom>
              <a:blipFill>
                <a:blip r:embed="rId4"/>
                <a:stretch>
                  <a:fillRect l="-1333" t="-4061" r="-3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6D6FA5-DD00-425D-9751-166B411562AD}"/>
                  </a:ext>
                </a:extLst>
              </p:cNvPr>
              <p:cNvSpPr txBox="1"/>
              <p:nvPr/>
            </p:nvSpPr>
            <p:spPr>
              <a:xfrm>
                <a:off x="7730170" y="5068080"/>
                <a:ext cx="37595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ㆍ</a:t>
                </a:r>
                <a:r>
                  <a:rPr lang="en-US" altLang="ko-KR" dirty="0"/>
                  <a:t>Total time complexity is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6D6FA5-DD00-425D-9751-166B4115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170" y="5068080"/>
                <a:ext cx="3759531" cy="646331"/>
              </a:xfrm>
              <a:prstGeom prst="rect">
                <a:avLst/>
              </a:prstGeom>
              <a:blipFill>
                <a:blip r:embed="rId5"/>
                <a:stretch>
                  <a:fillRect l="-1297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5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498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Noto Sans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David Cunningham</cp:lastModifiedBy>
  <cp:revision>52</cp:revision>
  <dcterms:created xsi:type="dcterms:W3CDTF">2021-05-31T15:17:18Z</dcterms:created>
  <dcterms:modified xsi:type="dcterms:W3CDTF">2021-11-25T14:16:40Z</dcterms:modified>
</cp:coreProperties>
</file>