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1" r:id="rId3"/>
    <p:sldId id="264" r:id="rId4"/>
    <p:sldId id="279" r:id="rId5"/>
    <p:sldId id="277" r:id="rId6"/>
    <p:sldId id="267" r:id="rId7"/>
    <p:sldId id="280" r:id="rId8"/>
    <p:sldId id="268" r:id="rId9"/>
    <p:sldId id="278" r:id="rId10"/>
    <p:sldId id="269" r:id="rId11"/>
    <p:sldId id="270" r:id="rId12"/>
    <p:sldId id="274" r:id="rId13"/>
    <p:sldId id="271" r:id="rId14"/>
    <p:sldId id="282"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3" autoAdjust="0"/>
    <p:restoredTop sz="94660"/>
  </p:normalViewPr>
  <p:slideViewPr>
    <p:cSldViewPr snapToGrid="0">
      <p:cViewPr varScale="1">
        <p:scale>
          <a:sx n="110" d="100"/>
          <a:sy n="110" d="100"/>
        </p:scale>
        <p:origin x="83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1586BD-0F56-465E-90DD-4F7EB5C22C4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62D75AF-8D7E-477A-B06A-773B54B18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22D08B3-A9A6-4CA5-94A5-60BE4193B856}"/>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825B2C64-F6D0-4564-A934-9F517F7C49AB}"/>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73881C62-2657-4643-9CC9-89D68799A768}"/>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20721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98AADC-F389-4BCD-9E52-49B7E64907E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1A3D60F-143D-47A7-90DD-8D2052D74E4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8D2913F-34A8-4E19-BE54-298D842C8B47}"/>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C86ADB15-0821-4678-8A84-0615C961873F}"/>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FE5E1647-A311-42C8-900F-03252A535EA8}"/>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42595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42E21EA-AC61-43C5-AA22-71763E0491C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ED08377-D434-4883-933D-05403373BCD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6BEFAE-52A5-4771-A24E-66D37EDBFE49}"/>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67F5FDAD-E360-45AB-9254-5D5A1437A3E2}"/>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B879758A-1063-49CC-A47B-5A24925A912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39963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9BCD5E-CF2F-45CD-A1C5-FACE037AE6D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6340CAA-7987-4F30-B10A-034CDBA23AC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08DEE94-B9EB-437B-B87B-4D63439559CF}"/>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20C7A974-A07A-49C2-B147-F6EC850539C3}"/>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894EDD24-940C-445F-B974-623173FA1A40}"/>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49696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55FC26-2554-4ACE-AD62-BF4C0D1507C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5F7A203-776E-48E1-8F52-E0C061723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22283AA-0163-40C4-BD15-4B5D9779A626}"/>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D1A8905D-720A-4884-BF88-251296BD5CD6}"/>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091F5B7E-479B-4C2C-9C2F-FC3D3BAF2427}"/>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53104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78C707-FFC8-4A24-BA23-EF9EC44675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2160DF4-3AB1-42B3-8971-B823E5CB29C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B6BFC4C-B0FA-4F91-8D27-3D1AF4C2C73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2FAC31B-12B8-44B6-A9E9-8F967BCFB495}"/>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5FFAD4C5-4E96-46C0-9033-3CF48A722307}"/>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F8F5A243-79AB-498E-9F6B-C0EA9EA192EC}"/>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20871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839153-E8CD-49CF-A352-CE2C89DD0C4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9D2D86D-B04B-4F6E-8B70-CEEE8EE74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ADF040F-70C5-4670-BDE4-017C92D5B3A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02EE54B-8A53-409D-B09E-64BD2F952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2B72209-6EC7-4418-A78D-417AB466F56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F99256C-B33C-4980-B58A-185F1B50800F}"/>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8" name="바닥글 개체 틀 7">
            <a:extLst>
              <a:ext uri="{FF2B5EF4-FFF2-40B4-BE49-F238E27FC236}">
                <a16:creationId xmlns:a16="http://schemas.microsoft.com/office/drawing/2014/main" id="{10D41821-F2CE-4C29-8132-70323EDD61F2}"/>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9" name="슬라이드 번호 개체 틀 8">
            <a:extLst>
              <a:ext uri="{FF2B5EF4-FFF2-40B4-BE49-F238E27FC236}">
                <a16:creationId xmlns:a16="http://schemas.microsoft.com/office/drawing/2014/main" id="{98C219DB-B597-4742-98CD-2CAE4BE5026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09024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6D106D-5995-4C96-A34B-80776AE9EE6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FF2DA30-6E46-4781-A24E-22BEFDC9360A}"/>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4" name="바닥글 개체 틀 3">
            <a:extLst>
              <a:ext uri="{FF2B5EF4-FFF2-40B4-BE49-F238E27FC236}">
                <a16:creationId xmlns:a16="http://schemas.microsoft.com/office/drawing/2014/main" id="{B6E6DFE5-8E83-400E-805F-69D1FE731039}"/>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5" name="슬라이드 번호 개체 틀 4">
            <a:extLst>
              <a:ext uri="{FF2B5EF4-FFF2-40B4-BE49-F238E27FC236}">
                <a16:creationId xmlns:a16="http://schemas.microsoft.com/office/drawing/2014/main" id="{0DD16593-628A-472D-A9C3-C41BD8886B0A}"/>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79875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9B1C4D2-3722-4C1D-B0E4-3ABC0DA4CA9D}"/>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3" name="바닥글 개체 틀 2">
            <a:extLst>
              <a:ext uri="{FF2B5EF4-FFF2-40B4-BE49-F238E27FC236}">
                <a16:creationId xmlns:a16="http://schemas.microsoft.com/office/drawing/2014/main" id="{C3A393B7-AE11-4029-9D65-0BDEFB02DCD9}"/>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4" name="슬라이드 번호 개체 틀 3">
            <a:extLst>
              <a:ext uri="{FF2B5EF4-FFF2-40B4-BE49-F238E27FC236}">
                <a16:creationId xmlns:a16="http://schemas.microsoft.com/office/drawing/2014/main" id="{DB9F3B94-79EC-477D-B625-FF12E8701FD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786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D40AC1-6795-4CA4-8863-90C130E9FF6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0AA3D37-5CDD-4F3C-8395-110B38116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E09C48F-85AB-4E64-BEFA-3A18C6A9F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6C7D03F-6B67-4E51-B669-6A0E67E1E6BB}"/>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085481C9-7778-4E3B-A752-9007B5C851F6}"/>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E0C20EB4-E727-4E37-91E3-2D601E7FF376}"/>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70156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0C0D57-3EBF-4D7D-9103-029D562A315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925C662-F8E6-4896-9E6B-19D16B209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57ED9F6B-4286-432D-A5CB-100E7F776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BAD39F7-71D8-4D10-B6E7-04E0D95EBDF0}"/>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043C73A8-E25B-4949-B956-80A5EC260FD8}"/>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777CE8D1-E11F-4E87-B585-E1E5C94635A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00149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718C337-9B27-40D3-A9B2-4005EE7EA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B69189F-28A1-4057-8CE9-3B76810BF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5F256D8-7BB6-49E2-954E-EF9E05DBF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BE8F7-8EF6-4880-9F1A-6D10965A8681}" type="datetimeFigureOut">
              <a:rPr lang="ko-KR" altLang="en-US" smtClean="0">
                <a:solidFill>
                  <a:prstClr val="black">
                    <a:tint val="75000"/>
                  </a:prstClr>
                </a:solidFill>
              </a:rPr>
              <a:pPr/>
              <a:t>2021-06-08</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DB38B22D-A8A6-4CDF-89EF-E670765E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DEBBC4C3-52FC-436A-A3AE-F6A5F52B6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857527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6FF"/>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A3C34650-0C7D-4F3A-AF15-EA5F7BEE2861}"/>
              </a:ext>
            </a:extLst>
          </p:cNvPr>
          <p:cNvSpPr/>
          <p:nvPr/>
        </p:nvSpPr>
        <p:spPr>
          <a:xfrm>
            <a:off x="8800451" y="3337972"/>
            <a:ext cx="615821" cy="632681"/>
          </a:xfrm>
          <a:prstGeom prst="rect">
            <a:avLst/>
          </a:prstGeom>
          <a:solidFill>
            <a:srgbClr val="61D6FF"/>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7" name="직사각형 6">
            <a:extLst>
              <a:ext uri="{FF2B5EF4-FFF2-40B4-BE49-F238E27FC236}">
                <a16:creationId xmlns:a16="http://schemas.microsoft.com/office/drawing/2014/main" id="{3AAEB204-09C5-445C-8F02-C974A3ACF200}"/>
              </a:ext>
            </a:extLst>
          </p:cNvPr>
          <p:cNvSpPr/>
          <p:nvPr/>
        </p:nvSpPr>
        <p:spPr>
          <a:xfrm>
            <a:off x="2916194" y="2051544"/>
            <a:ext cx="6334898" cy="1729892"/>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sz="2800" b="1" i="1" kern="0" dirty="0" err="1">
                <a:solidFill>
                  <a:prstClr val="black">
                    <a:lumMod val="75000"/>
                    <a:lumOff val="25000"/>
                  </a:prstClr>
                </a:solidFill>
              </a:rPr>
              <a:t>Naver</a:t>
            </a:r>
            <a:r>
              <a:rPr lang="en-US" altLang="ko-KR" sz="2800" b="1" i="1" kern="0" dirty="0">
                <a:solidFill>
                  <a:prstClr val="black">
                    <a:lumMod val="75000"/>
                    <a:lumOff val="25000"/>
                  </a:prstClr>
                </a:solidFill>
              </a:rPr>
              <a:t> Movie Review Sentiment Analysis with BERT</a:t>
            </a:r>
          </a:p>
        </p:txBody>
      </p:sp>
      <p:sp>
        <p:nvSpPr>
          <p:cNvPr id="10" name="TextBox 9"/>
          <p:cNvSpPr txBox="1"/>
          <p:nvPr/>
        </p:nvSpPr>
        <p:spPr>
          <a:xfrm>
            <a:off x="4201297" y="4423718"/>
            <a:ext cx="3772929" cy="923330"/>
          </a:xfrm>
          <a:prstGeom prst="rect">
            <a:avLst/>
          </a:prstGeom>
          <a:noFill/>
        </p:spPr>
        <p:txBody>
          <a:bodyPr wrap="square" rtlCol="0">
            <a:spAutoFit/>
          </a:bodyPr>
          <a:lstStyle/>
          <a:p>
            <a:pPr algn="just"/>
            <a:r>
              <a:rPr lang="en-US" altLang="ko-KR" dirty="0">
                <a:solidFill>
                  <a:schemeClr val="tx1">
                    <a:lumMod val="85000"/>
                    <a:lumOff val="15000"/>
                  </a:schemeClr>
                </a:solidFill>
                <a:effectLst>
                  <a:outerShdw blurRad="38100" dist="38100" dir="2700000" algn="tl">
                    <a:srgbClr val="000000">
                      <a:alpha val="43137"/>
                    </a:srgbClr>
                  </a:outerShdw>
                </a:effectLst>
                <a:latin typeface="+mn-ea"/>
              </a:rPr>
              <a:t>Deep Learning and Data Science</a:t>
            </a:r>
          </a:p>
          <a:p>
            <a:pPr algn="ctr"/>
            <a:endParaRPr lang="en-US" altLang="ko-KR" dirty="0">
              <a:solidFill>
                <a:schemeClr val="tx1">
                  <a:lumMod val="85000"/>
                  <a:lumOff val="15000"/>
                </a:schemeClr>
              </a:solidFill>
              <a:effectLst>
                <a:outerShdw blurRad="38100" dist="38100" dir="2700000" algn="tl">
                  <a:srgbClr val="000000">
                    <a:alpha val="43137"/>
                  </a:srgbClr>
                </a:outerShdw>
              </a:effectLst>
              <a:latin typeface="+mn-ea"/>
            </a:endParaRPr>
          </a:p>
          <a:p>
            <a:pPr algn="ctr"/>
            <a:r>
              <a:rPr lang="ko-KR" altLang="en-US" dirty="0">
                <a:solidFill>
                  <a:schemeClr val="tx1">
                    <a:lumMod val="85000"/>
                    <a:lumOff val="15000"/>
                  </a:schemeClr>
                </a:solidFill>
                <a:effectLst>
                  <a:outerShdw blurRad="38100" dist="38100" dir="2700000" algn="tl">
                    <a:srgbClr val="000000">
                      <a:alpha val="43137"/>
                    </a:srgbClr>
                  </a:outerShdw>
                </a:effectLst>
                <a:latin typeface="+mn-ea"/>
              </a:rPr>
              <a:t>신철호</a:t>
            </a:r>
          </a:p>
        </p:txBody>
      </p:sp>
    </p:spTree>
    <p:extLst>
      <p:ext uri="{BB962C8B-B14F-4D97-AF65-F5344CB8AC3E}">
        <p14:creationId xmlns:p14="http://schemas.microsoft.com/office/powerpoint/2010/main" val="400605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215658"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a:solidFill>
                  <a:prstClr val="black">
                    <a:lumMod val="75000"/>
                    <a:lumOff val="25000"/>
                  </a:prstClr>
                </a:solidFill>
              </a:rPr>
              <a:t>Modeling</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08</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A0A2503-D50C-4508-AB5B-BC13FD41760A}"/>
              </a:ext>
            </a:extLst>
          </p:cNvPr>
          <p:cNvSpPr txBox="1"/>
          <p:nvPr/>
        </p:nvSpPr>
        <p:spPr>
          <a:xfrm>
            <a:off x="1737415" y="1667770"/>
            <a:ext cx="3113259" cy="1754326"/>
          </a:xfrm>
          <a:prstGeom prst="rect">
            <a:avLst/>
          </a:prstGeom>
          <a:noFill/>
        </p:spPr>
        <p:txBody>
          <a:bodyPr wrap="square" rtlCol="0">
            <a:spAutoFit/>
          </a:bodyPr>
          <a:lstStyle/>
          <a:p>
            <a:r>
              <a:rPr lang="ko-KR" altLang="en-US" dirty="0" err="1"/>
              <a:t>ㆍ</a:t>
            </a:r>
            <a:r>
              <a:rPr lang="en-US" altLang="ko-KR" dirty="0" err="1"/>
              <a:t>Seq_len</a:t>
            </a:r>
            <a:r>
              <a:rPr lang="en-US" altLang="ko-KR" dirty="0"/>
              <a:t>: 128</a:t>
            </a:r>
          </a:p>
          <a:p>
            <a:endParaRPr lang="en-US" altLang="ko-KR" dirty="0"/>
          </a:p>
          <a:p>
            <a:r>
              <a:rPr lang="ko-KR" altLang="en-US" dirty="0" err="1"/>
              <a:t>ㆍ</a:t>
            </a:r>
            <a:r>
              <a:rPr lang="en-US" altLang="ko-KR" dirty="0"/>
              <a:t>Epoch: 4</a:t>
            </a:r>
          </a:p>
          <a:p>
            <a:endParaRPr lang="en-US" altLang="ko-KR" dirty="0"/>
          </a:p>
          <a:p>
            <a:r>
              <a:rPr lang="ko-KR" altLang="en-US" dirty="0" err="1"/>
              <a:t>ㆍ</a:t>
            </a:r>
            <a:r>
              <a:rPr lang="en-US" altLang="ko-KR" dirty="0" err="1"/>
              <a:t>Learningrate</a:t>
            </a:r>
            <a:r>
              <a:rPr lang="en-US" altLang="ko-KR" dirty="0"/>
              <a:t>: 0.00001</a:t>
            </a:r>
          </a:p>
          <a:p>
            <a:endParaRPr lang="ko-KR" altLang="en-US" dirty="0"/>
          </a:p>
        </p:txBody>
      </p:sp>
      <p:sp>
        <p:nvSpPr>
          <p:cNvPr id="25" name="TextBox 24">
            <a:extLst>
              <a:ext uri="{FF2B5EF4-FFF2-40B4-BE49-F238E27FC236}">
                <a16:creationId xmlns:a16="http://schemas.microsoft.com/office/drawing/2014/main" id="{7FD08EC3-D10E-41A5-838F-4B62B0F6544E}"/>
              </a:ext>
            </a:extLst>
          </p:cNvPr>
          <p:cNvSpPr txBox="1"/>
          <p:nvPr/>
        </p:nvSpPr>
        <p:spPr>
          <a:xfrm>
            <a:off x="1317565" y="1076946"/>
            <a:ext cx="9531179" cy="454292"/>
          </a:xfrm>
          <a:prstGeom prst="rect">
            <a:avLst/>
          </a:prstGeom>
          <a:noFill/>
        </p:spPr>
        <p:txBody>
          <a:bodyPr wrap="square" rtlCol="0">
            <a:spAutoFit/>
          </a:bodyPr>
          <a:lstStyle/>
          <a:p>
            <a:pPr lvl="1" latinLnBrk="0">
              <a:lnSpc>
                <a:spcPct val="150000"/>
              </a:lnSpc>
              <a:defRPr/>
            </a:pPr>
            <a:r>
              <a:rPr lang="en-US" altLang="ko-KR" b="1" i="1" kern="0" dirty="0">
                <a:solidFill>
                  <a:prstClr val="black">
                    <a:lumMod val="75000"/>
                    <a:lumOff val="25000"/>
                  </a:prstClr>
                </a:solidFill>
              </a:rPr>
              <a:t>Parameters</a:t>
            </a:r>
            <a:endParaRPr lang="en-US" altLang="ko-KR" sz="600" kern="0" dirty="0">
              <a:solidFill>
                <a:prstClr val="black">
                  <a:lumMod val="75000"/>
                  <a:lumOff val="25000"/>
                </a:prstClr>
              </a:solidFill>
            </a:endParaRPr>
          </a:p>
        </p:txBody>
      </p:sp>
      <p:pic>
        <p:nvPicPr>
          <p:cNvPr id="13" name="그림 12">
            <a:extLst>
              <a:ext uri="{FF2B5EF4-FFF2-40B4-BE49-F238E27FC236}">
                <a16:creationId xmlns:a16="http://schemas.microsoft.com/office/drawing/2014/main" id="{B628F89C-BF37-4AC5-9BB0-6DC9171F8E0B}"/>
              </a:ext>
            </a:extLst>
          </p:cNvPr>
          <p:cNvPicPr>
            <a:picLocks noChangeAspect="1"/>
          </p:cNvPicPr>
          <p:nvPr/>
        </p:nvPicPr>
        <p:blipFill>
          <a:blip r:embed="rId2"/>
          <a:stretch>
            <a:fillRect/>
          </a:stretch>
        </p:blipFill>
        <p:spPr>
          <a:xfrm>
            <a:off x="4850674" y="2987398"/>
            <a:ext cx="5540725" cy="3141808"/>
          </a:xfrm>
          <a:prstGeom prst="rect">
            <a:avLst/>
          </a:prstGeom>
        </p:spPr>
      </p:pic>
      <p:pic>
        <p:nvPicPr>
          <p:cNvPr id="31" name="그림 30">
            <a:extLst>
              <a:ext uri="{FF2B5EF4-FFF2-40B4-BE49-F238E27FC236}">
                <a16:creationId xmlns:a16="http://schemas.microsoft.com/office/drawing/2014/main" id="{2B7AD7E3-4E3D-4B97-BD40-31A8C8F15098}"/>
              </a:ext>
            </a:extLst>
          </p:cNvPr>
          <p:cNvPicPr>
            <a:picLocks noChangeAspect="1"/>
          </p:cNvPicPr>
          <p:nvPr/>
        </p:nvPicPr>
        <p:blipFill>
          <a:blip r:embed="rId3"/>
          <a:stretch>
            <a:fillRect/>
          </a:stretch>
        </p:blipFill>
        <p:spPr>
          <a:xfrm>
            <a:off x="4809894" y="1198892"/>
            <a:ext cx="6038850" cy="1371600"/>
          </a:xfrm>
          <a:prstGeom prst="rect">
            <a:avLst/>
          </a:prstGeom>
        </p:spPr>
      </p:pic>
    </p:spTree>
    <p:extLst>
      <p:ext uri="{BB962C8B-B14F-4D97-AF65-F5344CB8AC3E}">
        <p14:creationId xmlns:p14="http://schemas.microsoft.com/office/powerpoint/2010/main" val="245528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262743"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a:solidFill>
                  <a:prstClr val="black">
                    <a:lumMod val="75000"/>
                    <a:lumOff val="25000"/>
                  </a:prstClr>
                </a:solidFill>
              </a:rPr>
              <a:t>Train</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09</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pic>
        <p:nvPicPr>
          <p:cNvPr id="5" name="그림 4">
            <a:extLst>
              <a:ext uri="{FF2B5EF4-FFF2-40B4-BE49-F238E27FC236}">
                <a16:creationId xmlns:a16="http://schemas.microsoft.com/office/drawing/2014/main" id="{D6BD63E7-61FE-4D5A-AB89-61916EFFC9A5}"/>
              </a:ext>
            </a:extLst>
          </p:cNvPr>
          <p:cNvPicPr>
            <a:picLocks noChangeAspect="1"/>
          </p:cNvPicPr>
          <p:nvPr/>
        </p:nvPicPr>
        <p:blipFill>
          <a:blip r:embed="rId2"/>
          <a:stretch>
            <a:fillRect/>
          </a:stretch>
        </p:blipFill>
        <p:spPr>
          <a:xfrm>
            <a:off x="1824718" y="1299642"/>
            <a:ext cx="7791450" cy="390525"/>
          </a:xfrm>
          <a:prstGeom prst="rect">
            <a:avLst/>
          </a:prstGeom>
        </p:spPr>
      </p:pic>
      <p:pic>
        <p:nvPicPr>
          <p:cNvPr id="22" name="그림 21">
            <a:extLst>
              <a:ext uri="{FF2B5EF4-FFF2-40B4-BE49-F238E27FC236}">
                <a16:creationId xmlns:a16="http://schemas.microsoft.com/office/drawing/2014/main" id="{843B8EB4-648B-47AF-8DBD-C3E19EF15625}"/>
              </a:ext>
            </a:extLst>
          </p:cNvPr>
          <p:cNvPicPr>
            <a:picLocks noChangeAspect="1"/>
          </p:cNvPicPr>
          <p:nvPr/>
        </p:nvPicPr>
        <p:blipFill>
          <a:blip r:embed="rId3"/>
          <a:stretch>
            <a:fillRect/>
          </a:stretch>
        </p:blipFill>
        <p:spPr>
          <a:xfrm>
            <a:off x="1824718" y="2033838"/>
            <a:ext cx="9315450" cy="1409700"/>
          </a:xfrm>
          <a:prstGeom prst="rect">
            <a:avLst/>
          </a:prstGeom>
        </p:spPr>
      </p:pic>
    </p:spTree>
    <p:extLst>
      <p:ext uri="{BB962C8B-B14F-4D97-AF65-F5344CB8AC3E}">
        <p14:creationId xmlns:p14="http://schemas.microsoft.com/office/powerpoint/2010/main" val="245528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201601"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a:solidFill>
                  <a:prstClr val="black">
                    <a:lumMod val="75000"/>
                    <a:lumOff val="25000"/>
                  </a:prstClr>
                </a:solidFill>
              </a:rPr>
              <a:t>Predict(Test Set)</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10</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pic>
        <p:nvPicPr>
          <p:cNvPr id="4" name="그림 3">
            <a:extLst>
              <a:ext uri="{FF2B5EF4-FFF2-40B4-BE49-F238E27FC236}">
                <a16:creationId xmlns:a16="http://schemas.microsoft.com/office/drawing/2014/main" id="{CDB377CD-A6AB-43E2-B0FF-3C288E354B04}"/>
              </a:ext>
            </a:extLst>
          </p:cNvPr>
          <p:cNvPicPr>
            <a:picLocks noChangeAspect="1"/>
          </p:cNvPicPr>
          <p:nvPr/>
        </p:nvPicPr>
        <p:blipFill>
          <a:blip r:embed="rId2"/>
          <a:stretch>
            <a:fillRect/>
          </a:stretch>
        </p:blipFill>
        <p:spPr>
          <a:xfrm>
            <a:off x="1824718" y="1323250"/>
            <a:ext cx="2952750" cy="447675"/>
          </a:xfrm>
          <a:prstGeom prst="rect">
            <a:avLst/>
          </a:prstGeom>
        </p:spPr>
      </p:pic>
      <p:pic>
        <p:nvPicPr>
          <p:cNvPr id="13" name="그림 12">
            <a:extLst>
              <a:ext uri="{FF2B5EF4-FFF2-40B4-BE49-F238E27FC236}">
                <a16:creationId xmlns:a16="http://schemas.microsoft.com/office/drawing/2014/main" id="{14F56EF3-EE7C-497B-A151-CD1D1DA30B5C}"/>
              </a:ext>
            </a:extLst>
          </p:cNvPr>
          <p:cNvPicPr>
            <a:picLocks noChangeAspect="1"/>
          </p:cNvPicPr>
          <p:nvPr/>
        </p:nvPicPr>
        <p:blipFill>
          <a:blip r:embed="rId3"/>
          <a:stretch>
            <a:fillRect/>
          </a:stretch>
        </p:blipFill>
        <p:spPr>
          <a:xfrm>
            <a:off x="1824718" y="2226582"/>
            <a:ext cx="2638425" cy="1819275"/>
          </a:xfrm>
          <a:prstGeom prst="rect">
            <a:avLst/>
          </a:prstGeom>
        </p:spPr>
      </p:pic>
      <p:sp>
        <p:nvSpPr>
          <p:cNvPr id="21" name="TextBox 20">
            <a:extLst>
              <a:ext uri="{FF2B5EF4-FFF2-40B4-BE49-F238E27FC236}">
                <a16:creationId xmlns:a16="http://schemas.microsoft.com/office/drawing/2014/main" id="{1B0CFBE1-062D-4704-9C12-BA195FBB2C02}"/>
              </a:ext>
            </a:extLst>
          </p:cNvPr>
          <p:cNvSpPr txBox="1"/>
          <p:nvPr/>
        </p:nvSpPr>
        <p:spPr>
          <a:xfrm>
            <a:off x="5724103" y="1289359"/>
            <a:ext cx="4151418" cy="454292"/>
          </a:xfrm>
          <a:prstGeom prst="rect">
            <a:avLst/>
          </a:prstGeom>
          <a:noFill/>
        </p:spPr>
        <p:txBody>
          <a:bodyPr wrap="square" rtlCol="0">
            <a:spAutoFit/>
          </a:bodyPr>
          <a:lstStyle/>
          <a:p>
            <a:pPr lvl="1" latinLnBrk="0">
              <a:lnSpc>
                <a:spcPct val="150000"/>
              </a:lnSpc>
              <a:defRPr/>
            </a:pPr>
            <a:r>
              <a:rPr lang="en-US" altLang="ko-KR" b="1" i="1" kern="0" dirty="0">
                <a:solidFill>
                  <a:prstClr val="black">
                    <a:lumMod val="75000"/>
                    <a:lumOff val="25000"/>
                  </a:prstClr>
                </a:solidFill>
              </a:rPr>
              <a:t>Check F1-Score</a:t>
            </a:r>
            <a:endParaRPr lang="en-US" altLang="ko-KR" sz="600" kern="0" dirty="0">
              <a:solidFill>
                <a:prstClr val="black">
                  <a:lumMod val="75000"/>
                  <a:lumOff val="25000"/>
                </a:prstClr>
              </a:solidFill>
            </a:endParaRPr>
          </a:p>
        </p:txBody>
      </p:sp>
      <p:pic>
        <p:nvPicPr>
          <p:cNvPr id="19" name="그림 18">
            <a:extLst>
              <a:ext uri="{FF2B5EF4-FFF2-40B4-BE49-F238E27FC236}">
                <a16:creationId xmlns:a16="http://schemas.microsoft.com/office/drawing/2014/main" id="{B26BD5C3-7997-4601-93A2-B933DABC9702}"/>
              </a:ext>
            </a:extLst>
          </p:cNvPr>
          <p:cNvPicPr>
            <a:picLocks noChangeAspect="1"/>
          </p:cNvPicPr>
          <p:nvPr/>
        </p:nvPicPr>
        <p:blipFill>
          <a:blip r:embed="rId4"/>
          <a:stretch>
            <a:fillRect/>
          </a:stretch>
        </p:blipFill>
        <p:spPr>
          <a:xfrm>
            <a:off x="6171856" y="2029063"/>
            <a:ext cx="3895725" cy="2371725"/>
          </a:xfrm>
          <a:prstGeom prst="rect">
            <a:avLst/>
          </a:prstGeom>
        </p:spPr>
      </p:pic>
    </p:spTree>
    <p:extLst>
      <p:ext uri="{BB962C8B-B14F-4D97-AF65-F5344CB8AC3E}">
        <p14:creationId xmlns:p14="http://schemas.microsoft.com/office/powerpoint/2010/main" val="88436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201601"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a:solidFill>
                  <a:prstClr val="black">
                    <a:lumMod val="75000"/>
                    <a:lumOff val="25000"/>
                  </a:prstClr>
                </a:solidFill>
              </a:rPr>
              <a:t>Predict(Real Data)</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11</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pic>
        <p:nvPicPr>
          <p:cNvPr id="5" name="그림 4">
            <a:extLst>
              <a:ext uri="{FF2B5EF4-FFF2-40B4-BE49-F238E27FC236}">
                <a16:creationId xmlns:a16="http://schemas.microsoft.com/office/drawing/2014/main" id="{8CD2B7A9-EDE2-40E0-B2DB-82EA4644CE6F}"/>
              </a:ext>
            </a:extLst>
          </p:cNvPr>
          <p:cNvPicPr>
            <a:picLocks noChangeAspect="1"/>
          </p:cNvPicPr>
          <p:nvPr/>
        </p:nvPicPr>
        <p:blipFill>
          <a:blip r:embed="rId2"/>
          <a:stretch>
            <a:fillRect/>
          </a:stretch>
        </p:blipFill>
        <p:spPr>
          <a:xfrm>
            <a:off x="1824718" y="1069964"/>
            <a:ext cx="9506944" cy="4289924"/>
          </a:xfrm>
          <a:prstGeom prst="rect">
            <a:avLst/>
          </a:prstGeom>
        </p:spPr>
      </p:pic>
      <p:pic>
        <p:nvPicPr>
          <p:cNvPr id="16" name="그림 15">
            <a:extLst>
              <a:ext uri="{FF2B5EF4-FFF2-40B4-BE49-F238E27FC236}">
                <a16:creationId xmlns:a16="http://schemas.microsoft.com/office/drawing/2014/main" id="{73822752-2652-4229-9BBC-A34087C9EC21}"/>
              </a:ext>
            </a:extLst>
          </p:cNvPr>
          <p:cNvPicPr>
            <a:picLocks noChangeAspect="1"/>
          </p:cNvPicPr>
          <p:nvPr/>
        </p:nvPicPr>
        <p:blipFill>
          <a:blip r:embed="rId3"/>
          <a:stretch>
            <a:fillRect/>
          </a:stretch>
        </p:blipFill>
        <p:spPr>
          <a:xfrm>
            <a:off x="1824718" y="5454661"/>
            <a:ext cx="5676900" cy="666750"/>
          </a:xfrm>
          <a:prstGeom prst="rect">
            <a:avLst/>
          </a:prstGeom>
        </p:spPr>
      </p:pic>
    </p:spTree>
    <p:extLst>
      <p:ext uri="{BB962C8B-B14F-4D97-AF65-F5344CB8AC3E}">
        <p14:creationId xmlns:p14="http://schemas.microsoft.com/office/powerpoint/2010/main" val="2222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215658" y="233264"/>
            <a:ext cx="10889256" cy="6624735"/>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a:solidFill>
                  <a:prstClr val="black">
                    <a:lumMod val="75000"/>
                    <a:lumOff val="25000"/>
                  </a:prstClr>
                </a:solidFill>
              </a:rPr>
              <a:t>	</a:t>
            </a:r>
          </a:p>
          <a:p>
            <a:pPr lvl="1" latinLnBrk="0">
              <a:lnSpc>
                <a:spcPct val="150000"/>
              </a:lnSpc>
              <a:defRPr/>
            </a:pPr>
            <a:endParaRPr lang="en-US" altLang="ko-KR" sz="2400" b="1" i="1" kern="0" dirty="0">
              <a:solidFill>
                <a:prstClr val="black">
                  <a:lumMod val="75000"/>
                  <a:lumOff val="25000"/>
                </a:prstClr>
              </a:solidFill>
            </a:endParaRPr>
          </a:p>
          <a:p>
            <a:pPr lvl="1" latinLnBrk="0">
              <a:lnSpc>
                <a:spcPct val="150000"/>
              </a:lnSpc>
              <a:defRPr/>
            </a:pPr>
            <a:endParaRPr lang="en-US" altLang="ko-KR" sz="2400" b="1" i="1" kern="0" dirty="0">
              <a:solidFill>
                <a:prstClr val="black">
                  <a:lumMod val="75000"/>
                  <a:lumOff val="25000"/>
                </a:prstClr>
              </a:solidFill>
            </a:endParaRPr>
          </a:p>
          <a:p>
            <a:pPr lvl="1" latinLnBrk="0">
              <a:lnSpc>
                <a:spcPct val="150000"/>
              </a:lnSpc>
              <a:defRPr/>
            </a:pPr>
            <a:endParaRPr lang="en-US" altLang="ko-KR" sz="2400" b="1" i="1" kern="0" dirty="0">
              <a:solidFill>
                <a:prstClr val="black">
                  <a:lumMod val="75000"/>
                  <a:lumOff val="25000"/>
                </a:prstClr>
              </a:solidFill>
            </a:endParaRPr>
          </a:p>
          <a:p>
            <a:pPr lvl="1" latinLnBrk="0">
              <a:lnSpc>
                <a:spcPct val="150000"/>
              </a:lnSpc>
              <a:defRPr/>
            </a:pPr>
            <a:r>
              <a:rPr lang="en-US" altLang="ko-KR" sz="2400" b="1" i="1" kern="0" dirty="0">
                <a:solidFill>
                  <a:prstClr val="black">
                    <a:lumMod val="75000"/>
                    <a:lumOff val="25000"/>
                  </a:prstClr>
                </a:solidFill>
              </a:rPr>
              <a:t>			    </a:t>
            </a:r>
            <a:r>
              <a:rPr lang="en-US" altLang="ko-KR" sz="6000" b="1" i="1" kern="0" dirty="0">
                <a:solidFill>
                  <a:prstClr val="black">
                    <a:lumMod val="75000"/>
                    <a:lumOff val="25000"/>
                  </a:prstClr>
                </a:solidFill>
              </a:rPr>
              <a:t>Thank You</a:t>
            </a:r>
            <a:endParaRPr lang="en-US" altLang="ko-KR" sz="60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12</a:t>
            </a:r>
          </a:p>
        </p:txBody>
      </p:sp>
    </p:spTree>
    <p:extLst>
      <p:ext uri="{BB962C8B-B14F-4D97-AF65-F5344CB8AC3E}">
        <p14:creationId xmlns:p14="http://schemas.microsoft.com/office/powerpoint/2010/main" val="116337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421834"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a:solidFill>
                  <a:prstClr val="black">
                    <a:lumMod val="75000"/>
                    <a:lumOff val="25000"/>
                  </a:prstClr>
                </a:solidFill>
              </a:rPr>
              <a:t>Problem Definition</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00</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795F63D-EBA7-42F6-AB29-2172064355A8}"/>
              </a:ext>
            </a:extLst>
          </p:cNvPr>
          <p:cNvSpPr txBox="1"/>
          <p:nvPr/>
        </p:nvSpPr>
        <p:spPr>
          <a:xfrm>
            <a:off x="1824718" y="2141294"/>
            <a:ext cx="9531179" cy="369332"/>
          </a:xfrm>
          <a:prstGeom prst="rect">
            <a:avLst/>
          </a:prstGeom>
          <a:noFill/>
        </p:spPr>
        <p:txBody>
          <a:bodyPr wrap="square" rtlCol="0">
            <a:spAutoFit/>
          </a:bodyPr>
          <a:lstStyle/>
          <a:p>
            <a:r>
              <a:rPr lang="ko-KR" altLang="en-US" dirty="0" err="1"/>
              <a:t>ㆍ</a:t>
            </a:r>
            <a:r>
              <a:rPr lang="en-US" altLang="ko-KR" dirty="0">
                <a:solidFill>
                  <a:srgbClr val="000000"/>
                </a:solidFill>
                <a:latin typeface="Noto Sans"/>
              </a:rPr>
              <a:t>D</a:t>
            </a:r>
            <a:r>
              <a:rPr lang="en-US" altLang="ko-KR" b="0" i="0" dirty="0">
                <a:solidFill>
                  <a:srgbClr val="000000"/>
                </a:solidFill>
                <a:effectLst/>
                <a:latin typeface="Noto Sans"/>
              </a:rPr>
              <a:t>etermine whether an incoming review is positive or negative</a:t>
            </a:r>
            <a:endParaRPr lang="ko-KR" altLang="en-US" dirty="0"/>
          </a:p>
        </p:txBody>
      </p:sp>
      <p:sp>
        <p:nvSpPr>
          <p:cNvPr id="19" name="TextBox 18">
            <a:extLst>
              <a:ext uri="{FF2B5EF4-FFF2-40B4-BE49-F238E27FC236}">
                <a16:creationId xmlns:a16="http://schemas.microsoft.com/office/drawing/2014/main" id="{C229C3BE-A226-4D1E-BE10-90ED12139E79}"/>
              </a:ext>
            </a:extLst>
          </p:cNvPr>
          <p:cNvSpPr txBox="1"/>
          <p:nvPr/>
        </p:nvSpPr>
        <p:spPr>
          <a:xfrm>
            <a:off x="1824718" y="1354712"/>
            <a:ext cx="9531179" cy="369332"/>
          </a:xfrm>
          <a:prstGeom prst="rect">
            <a:avLst/>
          </a:prstGeom>
          <a:noFill/>
        </p:spPr>
        <p:txBody>
          <a:bodyPr wrap="square" rtlCol="0">
            <a:spAutoFit/>
          </a:bodyPr>
          <a:lstStyle/>
          <a:p>
            <a:r>
              <a:rPr lang="ko-KR" altLang="en-US" dirty="0" err="1"/>
              <a:t>ㆍ</a:t>
            </a:r>
            <a:r>
              <a:rPr lang="en-US" altLang="ko-KR" dirty="0" err="1"/>
              <a:t>Naver</a:t>
            </a:r>
            <a:r>
              <a:rPr lang="en-US" altLang="ko-KR" dirty="0"/>
              <a:t> movie review sentiment analysis with BERT</a:t>
            </a:r>
            <a:endParaRPr lang="ko-KR" altLang="en-US" dirty="0"/>
          </a:p>
        </p:txBody>
      </p:sp>
    </p:spTree>
    <p:extLst>
      <p:ext uri="{BB962C8B-B14F-4D97-AF65-F5344CB8AC3E}">
        <p14:creationId xmlns:p14="http://schemas.microsoft.com/office/powerpoint/2010/main" val="280181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421834"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a:solidFill>
                  <a:prstClr val="black">
                    <a:lumMod val="75000"/>
                    <a:lumOff val="25000"/>
                  </a:prstClr>
                </a:solidFill>
              </a:rPr>
              <a:t>What is BERT?</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01</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795F63D-EBA7-42F6-AB29-2172064355A8}"/>
              </a:ext>
            </a:extLst>
          </p:cNvPr>
          <p:cNvSpPr txBox="1"/>
          <p:nvPr/>
        </p:nvSpPr>
        <p:spPr>
          <a:xfrm>
            <a:off x="1784496" y="1153779"/>
            <a:ext cx="9531179" cy="369332"/>
          </a:xfrm>
          <a:prstGeom prst="rect">
            <a:avLst/>
          </a:prstGeom>
          <a:noFill/>
        </p:spPr>
        <p:txBody>
          <a:bodyPr wrap="square" rtlCol="0">
            <a:spAutoFit/>
          </a:bodyPr>
          <a:lstStyle/>
          <a:p>
            <a:r>
              <a:rPr lang="ko-KR" altLang="en-US" dirty="0" err="1"/>
              <a:t>ㆍ</a:t>
            </a:r>
            <a:r>
              <a:rPr lang="en-US" altLang="ko-KR" dirty="0"/>
              <a:t>BERT : Bidirectional Encoder Representations from Transformers</a:t>
            </a:r>
            <a:endParaRPr lang="ko-KR" altLang="en-US" dirty="0"/>
          </a:p>
        </p:txBody>
      </p:sp>
      <p:sp>
        <p:nvSpPr>
          <p:cNvPr id="17" name="TextBox 16">
            <a:extLst>
              <a:ext uri="{FF2B5EF4-FFF2-40B4-BE49-F238E27FC236}">
                <a16:creationId xmlns:a16="http://schemas.microsoft.com/office/drawing/2014/main" id="{AB2AC47C-9A2C-4D2A-998F-2C85CE5B17F1}"/>
              </a:ext>
            </a:extLst>
          </p:cNvPr>
          <p:cNvSpPr txBox="1"/>
          <p:nvPr/>
        </p:nvSpPr>
        <p:spPr>
          <a:xfrm>
            <a:off x="1784495" y="1776438"/>
            <a:ext cx="9531179" cy="369332"/>
          </a:xfrm>
          <a:prstGeom prst="rect">
            <a:avLst/>
          </a:prstGeom>
          <a:noFill/>
        </p:spPr>
        <p:txBody>
          <a:bodyPr wrap="square" rtlCol="0">
            <a:spAutoFit/>
          </a:bodyPr>
          <a:lstStyle/>
          <a:p>
            <a:r>
              <a:rPr lang="ko-KR" altLang="en-US" dirty="0" err="1"/>
              <a:t>ㆍ</a:t>
            </a:r>
            <a:r>
              <a:rPr lang="en-US" altLang="ko-KR" dirty="0"/>
              <a:t>BERT’s model architecture is based on the encoder of Transformer</a:t>
            </a:r>
            <a:endParaRPr lang="ko-KR" altLang="en-US" dirty="0"/>
          </a:p>
        </p:txBody>
      </p:sp>
      <p:sp>
        <p:nvSpPr>
          <p:cNvPr id="18" name="TextBox 17">
            <a:extLst>
              <a:ext uri="{FF2B5EF4-FFF2-40B4-BE49-F238E27FC236}">
                <a16:creationId xmlns:a16="http://schemas.microsoft.com/office/drawing/2014/main" id="{F0CBD39D-ECF0-4552-B278-941CCF4904EF}"/>
              </a:ext>
            </a:extLst>
          </p:cNvPr>
          <p:cNvSpPr txBox="1"/>
          <p:nvPr/>
        </p:nvSpPr>
        <p:spPr>
          <a:xfrm>
            <a:off x="1784494" y="2357002"/>
            <a:ext cx="9531179" cy="369332"/>
          </a:xfrm>
          <a:prstGeom prst="rect">
            <a:avLst/>
          </a:prstGeom>
          <a:noFill/>
        </p:spPr>
        <p:txBody>
          <a:bodyPr wrap="square" rtlCol="0">
            <a:spAutoFit/>
          </a:bodyPr>
          <a:lstStyle/>
          <a:p>
            <a:r>
              <a:rPr lang="ko-KR" altLang="en-US" dirty="0" err="1"/>
              <a:t>ㆍ</a:t>
            </a:r>
            <a:r>
              <a:rPr lang="en-US" altLang="ko-KR" dirty="0"/>
              <a:t>BERT is pre-trained language model</a:t>
            </a:r>
            <a:endParaRPr lang="ko-KR" altLang="en-US" dirty="0"/>
          </a:p>
        </p:txBody>
      </p:sp>
      <p:sp>
        <p:nvSpPr>
          <p:cNvPr id="19" name="TextBox 18">
            <a:extLst>
              <a:ext uri="{FF2B5EF4-FFF2-40B4-BE49-F238E27FC236}">
                <a16:creationId xmlns:a16="http://schemas.microsoft.com/office/drawing/2014/main" id="{F9083CCE-6F20-4B71-A011-3E76F58CD9E7}"/>
              </a:ext>
            </a:extLst>
          </p:cNvPr>
          <p:cNvSpPr txBox="1"/>
          <p:nvPr/>
        </p:nvSpPr>
        <p:spPr>
          <a:xfrm>
            <a:off x="1784493" y="3719867"/>
            <a:ext cx="9531179" cy="2308324"/>
          </a:xfrm>
          <a:prstGeom prst="rect">
            <a:avLst/>
          </a:prstGeom>
          <a:noFill/>
        </p:spPr>
        <p:txBody>
          <a:bodyPr wrap="square" rtlCol="0">
            <a:spAutoFit/>
          </a:bodyPr>
          <a:lstStyle/>
          <a:p>
            <a:pPr algn="l"/>
            <a:r>
              <a:rPr lang="ko-KR" altLang="en-US" dirty="0" err="1"/>
              <a:t>ㆍ</a:t>
            </a:r>
            <a:r>
              <a:rPr lang="en-US" altLang="ko-KR" b="0" i="0" dirty="0">
                <a:solidFill>
                  <a:srgbClr val="292929"/>
                </a:solidFill>
                <a:effectLst/>
                <a:latin typeface="charter"/>
              </a:rPr>
              <a:t>Word2Vec models generate embeddings that are </a:t>
            </a:r>
            <a:r>
              <a:rPr lang="en-US" altLang="ko-KR" b="1" i="0" dirty="0">
                <a:solidFill>
                  <a:srgbClr val="292929"/>
                </a:solidFill>
                <a:effectLst/>
                <a:latin typeface="charter"/>
              </a:rPr>
              <a:t>context-independent</a:t>
            </a:r>
            <a:r>
              <a:rPr lang="en-US" altLang="ko-KR" b="0" i="0" dirty="0">
                <a:solidFill>
                  <a:srgbClr val="292929"/>
                </a:solidFill>
                <a:effectLst/>
                <a:latin typeface="charter"/>
              </a:rPr>
              <a:t>: </a:t>
            </a:r>
            <a:r>
              <a:rPr lang="en-US" altLang="ko-KR" b="0" i="0" dirty="0" err="1">
                <a:solidFill>
                  <a:srgbClr val="292929"/>
                </a:solidFill>
                <a:effectLst/>
                <a:latin typeface="charter"/>
              </a:rPr>
              <a:t>ie</a:t>
            </a:r>
            <a:r>
              <a:rPr lang="en-US" altLang="ko-KR" b="0" i="0" dirty="0">
                <a:solidFill>
                  <a:srgbClr val="292929"/>
                </a:solidFill>
                <a:effectLst/>
                <a:latin typeface="charter"/>
              </a:rPr>
              <a:t> - there is just one vector (numeric) representation for each word. Different senses of the word (if any) are combined into one single vector.</a:t>
            </a:r>
          </a:p>
          <a:p>
            <a:pPr algn="l"/>
            <a:endParaRPr lang="en-US" altLang="ko-KR" b="0" i="0" dirty="0">
              <a:solidFill>
                <a:srgbClr val="292929"/>
              </a:solidFill>
              <a:effectLst/>
              <a:latin typeface="charter"/>
            </a:endParaRPr>
          </a:p>
          <a:p>
            <a:pPr algn="l"/>
            <a:r>
              <a:rPr lang="en-US" altLang="ko-KR" b="0" i="0" dirty="0">
                <a:solidFill>
                  <a:srgbClr val="292929"/>
                </a:solidFill>
                <a:effectLst/>
                <a:latin typeface="charter"/>
              </a:rPr>
              <a:t>However, the BERT model generates embeddings that allow us to have multiple (more than one) vector (numeric) representations for the same word, based on the context in which the word is used. Thus, BERT embeddings are </a:t>
            </a:r>
            <a:r>
              <a:rPr lang="en-US" altLang="ko-KR" b="1" i="0" dirty="0">
                <a:solidFill>
                  <a:srgbClr val="292929"/>
                </a:solidFill>
                <a:effectLst/>
                <a:latin typeface="charter"/>
              </a:rPr>
              <a:t>context-dependent</a:t>
            </a:r>
            <a:r>
              <a:rPr lang="en-US" altLang="ko-KR" b="0" i="0" dirty="0">
                <a:solidFill>
                  <a:srgbClr val="292929"/>
                </a:solidFill>
                <a:effectLst/>
                <a:latin typeface="charter"/>
              </a:rPr>
              <a:t>.</a:t>
            </a:r>
          </a:p>
          <a:p>
            <a:endParaRPr lang="ko-KR" altLang="en-US" dirty="0"/>
          </a:p>
        </p:txBody>
      </p:sp>
      <p:sp>
        <p:nvSpPr>
          <p:cNvPr id="21" name="TextBox 20">
            <a:extLst>
              <a:ext uri="{FF2B5EF4-FFF2-40B4-BE49-F238E27FC236}">
                <a16:creationId xmlns:a16="http://schemas.microsoft.com/office/drawing/2014/main" id="{0A77605D-F016-4052-B337-87DF93C84F04}"/>
              </a:ext>
            </a:extLst>
          </p:cNvPr>
          <p:cNvSpPr txBox="1"/>
          <p:nvPr/>
        </p:nvSpPr>
        <p:spPr>
          <a:xfrm>
            <a:off x="1374209" y="3070296"/>
            <a:ext cx="9531179" cy="454292"/>
          </a:xfrm>
          <a:prstGeom prst="rect">
            <a:avLst/>
          </a:prstGeom>
          <a:noFill/>
        </p:spPr>
        <p:txBody>
          <a:bodyPr wrap="square" rtlCol="0">
            <a:spAutoFit/>
          </a:bodyPr>
          <a:lstStyle/>
          <a:p>
            <a:pPr lvl="1" latinLnBrk="0">
              <a:lnSpc>
                <a:spcPct val="150000"/>
              </a:lnSpc>
              <a:defRPr/>
            </a:pPr>
            <a:r>
              <a:rPr lang="en-US" altLang="ko-KR" b="1" i="1" kern="0" dirty="0">
                <a:solidFill>
                  <a:prstClr val="black">
                    <a:lumMod val="75000"/>
                    <a:lumOff val="25000"/>
                  </a:prstClr>
                </a:solidFill>
              </a:rPr>
              <a:t>Differences Between Word2Vec and BERT</a:t>
            </a:r>
            <a:endParaRPr lang="en-US" altLang="ko-KR" sz="600" kern="0" dirty="0">
              <a:solidFill>
                <a:prstClr val="black">
                  <a:lumMod val="75000"/>
                  <a:lumOff val="25000"/>
                </a:prstClr>
              </a:solidFill>
            </a:endParaRPr>
          </a:p>
        </p:txBody>
      </p:sp>
    </p:spTree>
    <p:extLst>
      <p:ext uri="{BB962C8B-B14F-4D97-AF65-F5344CB8AC3E}">
        <p14:creationId xmlns:p14="http://schemas.microsoft.com/office/powerpoint/2010/main" val="245528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421834"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a:solidFill>
                  <a:prstClr val="black">
                    <a:lumMod val="75000"/>
                    <a:lumOff val="25000"/>
                  </a:prstClr>
                </a:solidFill>
              </a:rPr>
              <a:t>Transformer</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02</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pic>
        <p:nvPicPr>
          <p:cNvPr id="13" name="그림 12">
            <a:extLst>
              <a:ext uri="{FF2B5EF4-FFF2-40B4-BE49-F238E27FC236}">
                <a16:creationId xmlns:a16="http://schemas.microsoft.com/office/drawing/2014/main" id="{E9F4BE0A-44ED-41DB-95F0-A681A2331F1C}"/>
              </a:ext>
            </a:extLst>
          </p:cNvPr>
          <p:cNvPicPr>
            <a:picLocks noChangeAspect="1"/>
          </p:cNvPicPr>
          <p:nvPr/>
        </p:nvPicPr>
        <p:blipFill>
          <a:blip r:embed="rId2"/>
          <a:stretch>
            <a:fillRect/>
          </a:stretch>
        </p:blipFill>
        <p:spPr>
          <a:xfrm>
            <a:off x="1824718" y="1189672"/>
            <a:ext cx="9612000" cy="4891518"/>
          </a:xfrm>
          <a:prstGeom prst="rect">
            <a:avLst/>
          </a:prstGeom>
        </p:spPr>
      </p:pic>
    </p:spTree>
    <p:extLst>
      <p:ext uri="{BB962C8B-B14F-4D97-AF65-F5344CB8AC3E}">
        <p14:creationId xmlns:p14="http://schemas.microsoft.com/office/powerpoint/2010/main" val="337364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321386"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err="1">
                <a:solidFill>
                  <a:prstClr val="black">
                    <a:lumMod val="75000"/>
                    <a:lumOff val="25000"/>
                  </a:prstClr>
                </a:solidFill>
              </a:rPr>
              <a:t>DataSet</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03</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09B2C-F7BE-494E-9343-42D6EA987D38}"/>
              </a:ext>
            </a:extLst>
          </p:cNvPr>
          <p:cNvSpPr txBox="1"/>
          <p:nvPr/>
        </p:nvSpPr>
        <p:spPr>
          <a:xfrm>
            <a:off x="1784495" y="1745203"/>
            <a:ext cx="9531179" cy="369332"/>
          </a:xfrm>
          <a:prstGeom prst="rect">
            <a:avLst/>
          </a:prstGeom>
          <a:noFill/>
        </p:spPr>
        <p:txBody>
          <a:bodyPr wrap="square" rtlCol="0">
            <a:spAutoFit/>
          </a:bodyPr>
          <a:lstStyle/>
          <a:p>
            <a:r>
              <a:rPr lang="ko-KR" altLang="en-US" dirty="0" err="1"/>
              <a:t>ㆍ</a:t>
            </a:r>
            <a:r>
              <a:rPr lang="en-US" altLang="ko-KR" dirty="0"/>
              <a:t>150000 train data, 50000 test data</a:t>
            </a:r>
            <a:endParaRPr lang="ko-KR" altLang="en-US" dirty="0"/>
          </a:p>
        </p:txBody>
      </p:sp>
      <p:pic>
        <p:nvPicPr>
          <p:cNvPr id="16" name="그림 15">
            <a:extLst>
              <a:ext uri="{FF2B5EF4-FFF2-40B4-BE49-F238E27FC236}">
                <a16:creationId xmlns:a16="http://schemas.microsoft.com/office/drawing/2014/main" id="{C156B51B-3B2C-4667-9AEC-AFF54F338DA5}"/>
              </a:ext>
            </a:extLst>
          </p:cNvPr>
          <p:cNvPicPr>
            <a:picLocks noChangeAspect="1"/>
          </p:cNvPicPr>
          <p:nvPr/>
        </p:nvPicPr>
        <p:blipFill>
          <a:blip r:embed="rId2"/>
          <a:stretch>
            <a:fillRect/>
          </a:stretch>
        </p:blipFill>
        <p:spPr>
          <a:xfrm>
            <a:off x="1784499" y="3858727"/>
            <a:ext cx="7353300" cy="1990725"/>
          </a:xfrm>
          <a:prstGeom prst="rect">
            <a:avLst/>
          </a:prstGeom>
        </p:spPr>
      </p:pic>
      <p:sp>
        <p:nvSpPr>
          <p:cNvPr id="25" name="TextBox 24">
            <a:extLst>
              <a:ext uri="{FF2B5EF4-FFF2-40B4-BE49-F238E27FC236}">
                <a16:creationId xmlns:a16="http://schemas.microsoft.com/office/drawing/2014/main" id="{95DA0B3A-86B0-44B3-B16B-E19D7C91EAD7}"/>
              </a:ext>
            </a:extLst>
          </p:cNvPr>
          <p:cNvSpPr txBox="1"/>
          <p:nvPr/>
        </p:nvSpPr>
        <p:spPr>
          <a:xfrm>
            <a:off x="1784495" y="2379463"/>
            <a:ext cx="9531179" cy="369332"/>
          </a:xfrm>
          <a:prstGeom prst="rect">
            <a:avLst/>
          </a:prstGeom>
          <a:noFill/>
        </p:spPr>
        <p:txBody>
          <a:bodyPr wrap="square" rtlCol="0">
            <a:spAutoFit/>
          </a:bodyPr>
          <a:lstStyle/>
          <a:p>
            <a:r>
              <a:rPr lang="ko-KR" altLang="en-US" dirty="0" err="1"/>
              <a:t>ㆍ</a:t>
            </a:r>
            <a:r>
              <a:rPr lang="en-US" altLang="ko-KR" dirty="0"/>
              <a:t>This data consists of a total of three columns: id, document and label.</a:t>
            </a:r>
            <a:endParaRPr lang="ko-KR" altLang="en-US" dirty="0"/>
          </a:p>
        </p:txBody>
      </p:sp>
      <p:sp>
        <p:nvSpPr>
          <p:cNvPr id="28" name="TextBox 27">
            <a:extLst>
              <a:ext uri="{FF2B5EF4-FFF2-40B4-BE49-F238E27FC236}">
                <a16:creationId xmlns:a16="http://schemas.microsoft.com/office/drawing/2014/main" id="{6D448C69-2140-4430-B43B-7475E22C3913}"/>
              </a:ext>
            </a:extLst>
          </p:cNvPr>
          <p:cNvSpPr txBox="1"/>
          <p:nvPr/>
        </p:nvSpPr>
        <p:spPr>
          <a:xfrm>
            <a:off x="1784496" y="3055784"/>
            <a:ext cx="9531179" cy="369332"/>
          </a:xfrm>
          <a:prstGeom prst="rect">
            <a:avLst/>
          </a:prstGeom>
          <a:noFill/>
        </p:spPr>
        <p:txBody>
          <a:bodyPr wrap="square" rtlCol="0">
            <a:spAutoFit/>
          </a:bodyPr>
          <a:lstStyle/>
          <a:p>
            <a:r>
              <a:rPr lang="ko-KR" altLang="en-US" dirty="0" err="1"/>
              <a:t>ㆍ</a:t>
            </a:r>
            <a:r>
              <a:rPr lang="en-US" altLang="ko-KR" b="0" i="0" dirty="0">
                <a:solidFill>
                  <a:srgbClr val="000000"/>
                </a:solidFill>
                <a:effectLst/>
                <a:latin typeface="Noto Sans"/>
              </a:rPr>
              <a:t>If review is positive, label is 1. If negative, label is 0</a:t>
            </a:r>
            <a:endParaRPr lang="ko-KR" altLang="en-US" dirty="0"/>
          </a:p>
        </p:txBody>
      </p:sp>
      <p:pic>
        <p:nvPicPr>
          <p:cNvPr id="4" name="그림 3">
            <a:extLst>
              <a:ext uri="{FF2B5EF4-FFF2-40B4-BE49-F238E27FC236}">
                <a16:creationId xmlns:a16="http://schemas.microsoft.com/office/drawing/2014/main" id="{07656198-8A00-48AA-8DD5-959C0256B909}"/>
              </a:ext>
            </a:extLst>
          </p:cNvPr>
          <p:cNvPicPr>
            <a:picLocks noChangeAspect="1"/>
          </p:cNvPicPr>
          <p:nvPr/>
        </p:nvPicPr>
        <p:blipFill>
          <a:blip r:embed="rId3"/>
          <a:stretch>
            <a:fillRect/>
          </a:stretch>
        </p:blipFill>
        <p:spPr>
          <a:xfrm>
            <a:off x="1824718" y="1132453"/>
            <a:ext cx="2952750" cy="323850"/>
          </a:xfrm>
          <a:prstGeom prst="rect">
            <a:avLst/>
          </a:prstGeom>
        </p:spPr>
      </p:pic>
    </p:spTree>
    <p:extLst>
      <p:ext uri="{BB962C8B-B14F-4D97-AF65-F5344CB8AC3E}">
        <p14:creationId xmlns:p14="http://schemas.microsoft.com/office/powerpoint/2010/main" val="293132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262743"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a:solidFill>
                  <a:prstClr val="black">
                    <a:lumMod val="75000"/>
                    <a:lumOff val="25000"/>
                  </a:prstClr>
                </a:solidFill>
              </a:rPr>
              <a:t>Data Preprocessing</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04</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pic>
        <p:nvPicPr>
          <p:cNvPr id="13" name="그림 12">
            <a:extLst>
              <a:ext uri="{FF2B5EF4-FFF2-40B4-BE49-F238E27FC236}">
                <a16:creationId xmlns:a16="http://schemas.microsoft.com/office/drawing/2014/main" id="{B9A6F718-0518-49DD-9BFA-3E69B96821A1}"/>
              </a:ext>
            </a:extLst>
          </p:cNvPr>
          <p:cNvPicPr>
            <a:picLocks noChangeAspect="1"/>
          </p:cNvPicPr>
          <p:nvPr/>
        </p:nvPicPr>
        <p:blipFill>
          <a:blip r:embed="rId2"/>
          <a:stretch>
            <a:fillRect/>
          </a:stretch>
        </p:blipFill>
        <p:spPr>
          <a:xfrm>
            <a:off x="1824718" y="3387012"/>
            <a:ext cx="7324725" cy="1905000"/>
          </a:xfrm>
          <a:prstGeom prst="rect">
            <a:avLst/>
          </a:prstGeom>
        </p:spPr>
      </p:pic>
      <p:pic>
        <p:nvPicPr>
          <p:cNvPr id="22" name="그림 21">
            <a:extLst>
              <a:ext uri="{FF2B5EF4-FFF2-40B4-BE49-F238E27FC236}">
                <a16:creationId xmlns:a16="http://schemas.microsoft.com/office/drawing/2014/main" id="{AD9894DC-1396-4882-B9FB-DA812B6C7A10}"/>
              </a:ext>
            </a:extLst>
          </p:cNvPr>
          <p:cNvPicPr>
            <a:picLocks noChangeAspect="1"/>
          </p:cNvPicPr>
          <p:nvPr/>
        </p:nvPicPr>
        <p:blipFill>
          <a:blip r:embed="rId3"/>
          <a:stretch>
            <a:fillRect/>
          </a:stretch>
        </p:blipFill>
        <p:spPr>
          <a:xfrm>
            <a:off x="1824718" y="1341456"/>
            <a:ext cx="7543800" cy="1571625"/>
          </a:xfrm>
          <a:prstGeom prst="rect">
            <a:avLst/>
          </a:prstGeom>
        </p:spPr>
      </p:pic>
      <p:pic>
        <p:nvPicPr>
          <p:cNvPr id="27" name="그림 26">
            <a:extLst>
              <a:ext uri="{FF2B5EF4-FFF2-40B4-BE49-F238E27FC236}">
                <a16:creationId xmlns:a16="http://schemas.microsoft.com/office/drawing/2014/main" id="{79CEBDCC-A26E-4233-AE17-9E844AE6858E}"/>
              </a:ext>
            </a:extLst>
          </p:cNvPr>
          <p:cNvPicPr>
            <a:picLocks noChangeAspect="1"/>
          </p:cNvPicPr>
          <p:nvPr/>
        </p:nvPicPr>
        <p:blipFill>
          <a:blip r:embed="rId4"/>
          <a:stretch>
            <a:fillRect/>
          </a:stretch>
        </p:blipFill>
        <p:spPr>
          <a:xfrm>
            <a:off x="9563338" y="1341456"/>
            <a:ext cx="2028825" cy="1114425"/>
          </a:xfrm>
          <a:prstGeom prst="rect">
            <a:avLst/>
          </a:prstGeom>
        </p:spPr>
      </p:pic>
    </p:spTree>
    <p:extLst>
      <p:ext uri="{BB962C8B-B14F-4D97-AF65-F5344CB8AC3E}">
        <p14:creationId xmlns:p14="http://schemas.microsoft.com/office/powerpoint/2010/main" val="245528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262743" y="198431"/>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a:solidFill>
                  <a:prstClr val="black">
                    <a:lumMod val="75000"/>
                    <a:lumOff val="25000"/>
                  </a:prstClr>
                </a:solidFill>
              </a:rPr>
              <a:t>Tokenize</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05</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FD0B5EA-0A16-400F-B378-B53AF0199497}"/>
              </a:ext>
            </a:extLst>
          </p:cNvPr>
          <p:cNvSpPr txBox="1"/>
          <p:nvPr/>
        </p:nvSpPr>
        <p:spPr>
          <a:xfrm>
            <a:off x="1784494" y="1255419"/>
            <a:ext cx="9531179" cy="369332"/>
          </a:xfrm>
          <a:prstGeom prst="rect">
            <a:avLst/>
          </a:prstGeom>
          <a:noFill/>
        </p:spPr>
        <p:txBody>
          <a:bodyPr wrap="square" rtlCol="0">
            <a:spAutoFit/>
          </a:bodyPr>
          <a:lstStyle/>
          <a:p>
            <a:r>
              <a:rPr lang="ko-KR" altLang="en-US" dirty="0" err="1"/>
              <a:t>ㆍ</a:t>
            </a:r>
            <a:r>
              <a:rPr lang="en-US" altLang="ko-KR" dirty="0" err="1"/>
              <a:t>Wordpiece</a:t>
            </a:r>
            <a:r>
              <a:rPr lang="en-US" altLang="ko-KR" dirty="0"/>
              <a:t> Embedding</a:t>
            </a:r>
            <a:r>
              <a:rPr lang="en-US" altLang="ko-KR" b="0" i="0" dirty="0">
                <a:solidFill>
                  <a:srgbClr val="000000"/>
                </a:solidFill>
                <a:effectLst/>
                <a:latin typeface="Noto Sans"/>
              </a:rPr>
              <a:t>.</a:t>
            </a:r>
            <a:endParaRPr lang="ko-KR" altLang="en-US" dirty="0"/>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4E7C711-9F9D-4D0C-B373-EFC6A0FD8840}"/>
                  </a:ext>
                </a:extLst>
              </p:cNvPr>
              <p:cNvSpPr txBox="1"/>
              <p:nvPr/>
            </p:nvSpPr>
            <p:spPr>
              <a:xfrm>
                <a:off x="1784490" y="3283063"/>
                <a:ext cx="9531179" cy="1200329"/>
              </a:xfrm>
              <a:prstGeom prst="rect">
                <a:avLst/>
              </a:prstGeom>
              <a:noFill/>
            </p:spPr>
            <p:txBody>
              <a:bodyPr wrap="square" rtlCol="0">
                <a:spAutoFit/>
              </a:bodyPr>
              <a:lstStyle/>
              <a:p>
                <a:r>
                  <a:rPr lang="ko-KR" altLang="en-US" dirty="0"/>
                  <a:t>ㆍ</a:t>
                </a:r>
                <a:r>
                  <a:rPr lang="en-US" altLang="ko-KR" dirty="0"/>
                  <a:t>Texting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r>
                      <a:rPr lang="en-US" altLang="ko-KR" b="0" i="0" smtClean="0">
                        <a:latin typeface="Cambria Math" panose="02040503050406030204" pitchFamily="18" charset="0"/>
                        <a:ea typeface="Cambria Math" panose="02040503050406030204" pitchFamily="18" charset="0"/>
                      </a:rPr>
                      <m:t> </m:t>
                    </m:r>
                  </m:oMath>
                </a14:m>
                <a:r>
                  <a:rPr lang="en-US" altLang="ko-KR" b="0" i="0" dirty="0">
                    <a:solidFill>
                      <a:srgbClr val="000000"/>
                    </a:solidFill>
                    <a:effectLst/>
                    <a:latin typeface="Noto Sans"/>
                  </a:rPr>
                  <a:t>(Text, ##ing)</a:t>
                </a:r>
              </a:p>
              <a:p>
                <a:endParaRPr lang="en-US" altLang="ko-KR" b="0" i="0" dirty="0">
                  <a:solidFill>
                    <a:srgbClr val="000000"/>
                  </a:solidFill>
                  <a:effectLst/>
                  <a:latin typeface="Noto Sans"/>
                </a:endParaRPr>
              </a:p>
              <a:p>
                <a:r>
                  <a:rPr lang="en-US" altLang="ko-KR" dirty="0">
                    <a:solidFill>
                      <a:srgbClr val="000000"/>
                    </a:solidFill>
                    <a:latin typeface="Noto Sans"/>
                  </a:rPr>
                  <a:t>Even if your train data doesn’t have Texting, </a:t>
                </a:r>
                <a:r>
                  <a:rPr lang="en-US" altLang="ko-KR" dirty="0" err="1">
                    <a:solidFill>
                      <a:srgbClr val="000000"/>
                    </a:solidFill>
                    <a:latin typeface="Noto Sans"/>
                  </a:rPr>
                  <a:t>WordPiece</a:t>
                </a:r>
                <a:r>
                  <a:rPr lang="en-US" altLang="ko-KR" dirty="0">
                    <a:solidFill>
                      <a:srgbClr val="000000"/>
                    </a:solidFill>
                    <a:latin typeface="Noto Sans"/>
                  </a:rPr>
                  <a:t> split word into multiple chunks.</a:t>
                </a:r>
              </a:p>
              <a:p>
                <a:r>
                  <a:rPr lang="en-US" altLang="ko-KR" dirty="0">
                    <a:solidFill>
                      <a:srgbClr val="000000"/>
                    </a:solidFill>
                    <a:latin typeface="Noto Sans"/>
                  </a:rPr>
                  <a:t>This reduces Out-Of-Vocabulary issue, and preserve semantic info</a:t>
                </a:r>
                <a:endParaRPr lang="ko-KR" altLang="en-US" dirty="0"/>
              </a:p>
            </p:txBody>
          </p:sp>
        </mc:Choice>
        <mc:Fallback>
          <p:sp>
            <p:nvSpPr>
              <p:cNvPr id="26" name="TextBox 25">
                <a:extLst>
                  <a:ext uri="{FF2B5EF4-FFF2-40B4-BE49-F238E27FC236}">
                    <a16:creationId xmlns:a16="http://schemas.microsoft.com/office/drawing/2014/main" id="{04E7C711-9F9D-4D0C-B373-EFC6A0FD8840}"/>
                  </a:ext>
                </a:extLst>
              </p:cNvPr>
              <p:cNvSpPr txBox="1">
                <a:spLocks noRot="1" noChangeAspect="1" noMove="1" noResize="1" noEditPoints="1" noAdjustHandles="1" noChangeArrowheads="1" noChangeShapeType="1" noTextEdit="1"/>
              </p:cNvSpPr>
              <p:nvPr/>
            </p:nvSpPr>
            <p:spPr>
              <a:xfrm>
                <a:off x="1784490" y="3283063"/>
                <a:ext cx="9531179" cy="1200329"/>
              </a:xfrm>
              <a:prstGeom prst="rect">
                <a:avLst/>
              </a:prstGeom>
              <a:blipFill>
                <a:blip r:embed="rId2"/>
                <a:stretch>
                  <a:fillRect l="-576" t="-4082" b="-7653"/>
                </a:stretch>
              </a:blipFill>
            </p:spPr>
            <p:txBody>
              <a:bodyPr/>
              <a:lstStyle/>
              <a:p>
                <a:r>
                  <a:rPr lang="ko-KR" altLang="en-US">
                    <a:noFill/>
                  </a:rPr>
                  <a:t> </a:t>
                </a:r>
              </a:p>
            </p:txBody>
          </p:sp>
        </mc:Fallback>
      </mc:AlternateContent>
      <p:sp>
        <p:nvSpPr>
          <p:cNvPr id="28" name="TextBox 27">
            <a:extLst>
              <a:ext uri="{FF2B5EF4-FFF2-40B4-BE49-F238E27FC236}">
                <a16:creationId xmlns:a16="http://schemas.microsoft.com/office/drawing/2014/main" id="{900642C0-CD74-4E8C-9BDC-43310B60C8E3}"/>
              </a:ext>
            </a:extLst>
          </p:cNvPr>
          <p:cNvSpPr txBox="1"/>
          <p:nvPr/>
        </p:nvSpPr>
        <p:spPr>
          <a:xfrm>
            <a:off x="1784491" y="1777823"/>
            <a:ext cx="9531179" cy="646331"/>
          </a:xfrm>
          <a:prstGeom prst="rect">
            <a:avLst/>
          </a:prstGeom>
          <a:noFill/>
        </p:spPr>
        <p:txBody>
          <a:bodyPr wrap="square" rtlCol="0">
            <a:spAutoFit/>
          </a:bodyPr>
          <a:lstStyle/>
          <a:p>
            <a:r>
              <a:rPr lang="en-US" altLang="ko-KR" b="1" dirty="0"/>
              <a:t>Word</a:t>
            </a:r>
            <a:r>
              <a:rPr lang="en-US" altLang="ko-KR" dirty="0"/>
              <a:t> : Jet makers feud over seat width with big orders at stake</a:t>
            </a:r>
          </a:p>
          <a:p>
            <a:r>
              <a:rPr lang="en-US" altLang="ko-KR" b="1" dirty="0" err="1"/>
              <a:t>Wordpieces</a:t>
            </a:r>
            <a:r>
              <a:rPr lang="en-US" altLang="ko-KR" dirty="0"/>
              <a:t>: _J et _makers _</a:t>
            </a:r>
            <a:r>
              <a:rPr lang="en-US" altLang="ko-KR" dirty="0" err="1"/>
              <a:t>fe</a:t>
            </a:r>
            <a:r>
              <a:rPr lang="en-US" altLang="ko-KR" dirty="0"/>
              <a:t> </a:t>
            </a:r>
            <a:r>
              <a:rPr lang="en-US" altLang="ko-KR" dirty="0" err="1"/>
              <a:t>ud</a:t>
            </a:r>
            <a:r>
              <a:rPr lang="en-US" altLang="ko-KR" dirty="0"/>
              <a:t> _over _seat _width _with _big _orders _at _stake</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4524E1CB-780B-421B-841A-C2C70B220A5D}"/>
                  </a:ext>
                </a:extLst>
              </p:cNvPr>
              <p:cNvSpPr txBox="1"/>
              <p:nvPr/>
            </p:nvSpPr>
            <p:spPr>
              <a:xfrm>
                <a:off x="1784491" y="2730289"/>
                <a:ext cx="9531179" cy="369332"/>
              </a:xfrm>
              <a:prstGeom prst="rect">
                <a:avLst/>
              </a:prstGeom>
              <a:noFill/>
            </p:spPr>
            <p:txBody>
              <a:bodyPr wrap="square" rtlCol="0">
                <a:spAutoFit/>
              </a:bodyPr>
              <a:lstStyle/>
              <a:p>
                <a:r>
                  <a:rPr lang="ko-KR" altLang="en-US" dirty="0" err="1"/>
                  <a:t>ㆍ</a:t>
                </a:r>
                <a:r>
                  <a:rPr lang="en-US" altLang="ko-KR" dirty="0"/>
                  <a:t>Playing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r>
                      <a:rPr lang="en-US" altLang="ko-KR" b="0" i="0" smtClean="0">
                        <a:latin typeface="Cambria Math" panose="02040503050406030204" pitchFamily="18" charset="0"/>
                        <a:ea typeface="Cambria Math" panose="02040503050406030204" pitchFamily="18" charset="0"/>
                      </a:rPr>
                      <m:t> </m:t>
                    </m:r>
                  </m:oMath>
                </a14:m>
                <a:r>
                  <a:rPr lang="en-US" altLang="ko-KR" b="0" i="0" dirty="0">
                    <a:solidFill>
                      <a:srgbClr val="000000"/>
                    </a:solidFill>
                    <a:effectLst/>
                    <a:latin typeface="Noto Sans"/>
                  </a:rPr>
                  <a:t>(Play, ##ing).</a:t>
                </a:r>
              </a:p>
            </p:txBody>
          </p:sp>
        </mc:Choice>
        <mc:Fallback>
          <p:sp>
            <p:nvSpPr>
              <p:cNvPr id="29" name="TextBox 28">
                <a:extLst>
                  <a:ext uri="{FF2B5EF4-FFF2-40B4-BE49-F238E27FC236}">
                    <a16:creationId xmlns:a16="http://schemas.microsoft.com/office/drawing/2014/main" id="{4524E1CB-780B-421B-841A-C2C70B220A5D}"/>
                  </a:ext>
                </a:extLst>
              </p:cNvPr>
              <p:cNvSpPr txBox="1">
                <a:spLocks noRot="1" noChangeAspect="1" noMove="1" noResize="1" noEditPoints="1" noAdjustHandles="1" noChangeArrowheads="1" noChangeShapeType="1" noTextEdit="1"/>
              </p:cNvSpPr>
              <p:nvPr/>
            </p:nvSpPr>
            <p:spPr>
              <a:xfrm>
                <a:off x="1784491" y="2730289"/>
                <a:ext cx="9531179" cy="369332"/>
              </a:xfrm>
              <a:prstGeom prst="rect">
                <a:avLst/>
              </a:prstGeom>
              <a:blipFill>
                <a:blip r:embed="rId3"/>
                <a:stretch>
                  <a:fillRect l="-576" t="-13333" b="-26667"/>
                </a:stretch>
              </a:blipFill>
            </p:spPr>
            <p:txBody>
              <a:bodyPr/>
              <a:lstStyle/>
              <a:p>
                <a:r>
                  <a:rPr lang="ko-KR" altLang="en-US">
                    <a:noFill/>
                  </a:rPr>
                  <a:t> </a:t>
                </a:r>
              </a:p>
            </p:txBody>
          </p:sp>
        </mc:Fallback>
      </mc:AlternateContent>
      <p:pic>
        <p:nvPicPr>
          <p:cNvPr id="30" name="그림 29">
            <a:extLst>
              <a:ext uri="{FF2B5EF4-FFF2-40B4-BE49-F238E27FC236}">
                <a16:creationId xmlns:a16="http://schemas.microsoft.com/office/drawing/2014/main" id="{159E26EE-CA45-4797-AFE7-E5DB27E16261}"/>
              </a:ext>
            </a:extLst>
          </p:cNvPr>
          <p:cNvPicPr>
            <a:picLocks noChangeAspect="1"/>
          </p:cNvPicPr>
          <p:nvPr/>
        </p:nvPicPr>
        <p:blipFill>
          <a:blip r:embed="rId4"/>
          <a:stretch>
            <a:fillRect/>
          </a:stretch>
        </p:blipFill>
        <p:spPr>
          <a:xfrm>
            <a:off x="1784490" y="4682297"/>
            <a:ext cx="4706036" cy="1291301"/>
          </a:xfrm>
          <a:prstGeom prst="rect">
            <a:avLst/>
          </a:prstGeom>
        </p:spPr>
      </p:pic>
    </p:spTree>
    <p:extLst>
      <p:ext uri="{BB962C8B-B14F-4D97-AF65-F5344CB8AC3E}">
        <p14:creationId xmlns:p14="http://schemas.microsoft.com/office/powerpoint/2010/main" val="87009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299906" y="236938"/>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a:solidFill>
                  <a:prstClr val="black">
                    <a:lumMod val="75000"/>
                    <a:lumOff val="25000"/>
                  </a:prstClr>
                </a:solidFill>
              </a:rPr>
              <a:t>How BERT input made</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06</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FD0B5EA-0A16-400F-B378-B53AF0199497}"/>
              </a:ext>
            </a:extLst>
          </p:cNvPr>
          <p:cNvSpPr txBox="1"/>
          <p:nvPr/>
        </p:nvSpPr>
        <p:spPr>
          <a:xfrm>
            <a:off x="1784497" y="1199501"/>
            <a:ext cx="9531179" cy="369332"/>
          </a:xfrm>
          <a:prstGeom prst="rect">
            <a:avLst/>
          </a:prstGeom>
          <a:noFill/>
        </p:spPr>
        <p:txBody>
          <a:bodyPr wrap="square" rtlCol="0">
            <a:spAutoFit/>
          </a:bodyPr>
          <a:lstStyle/>
          <a:p>
            <a:r>
              <a:rPr lang="ko-KR" altLang="en-US" dirty="0" err="1"/>
              <a:t>ㆍ</a:t>
            </a:r>
            <a:r>
              <a:rPr lang="en-US" altLang="ko-KR" b="0" i="0" dirty="0">
                <a:solidFill>
                  <a:srgbClr val="000000"/>
                </a:solidFill>
                <a:effectLst/>
                <a:latin typeface="Noto Sans"/>
              </a:rPr>
              <a:t>BERT's input consists of tokens, segments, and masks.</a:t>
            </a:r>
            <a:endParaRPr lang="ko-KR" altLang="en-US" dirty="0"/>
          </a:p>
        </p:txBody>
      </p:sp>
      <p:sp>
        <p:nvSpPr>
          <p:cNvPr id="21" name="TextBox 20">
            <a:extLst>
              <a:ext uri="{FF2B5EF4-FFF2-40B4-BE49-F238E27FC236}">
                <a16:creationId xmlns:a16="http://schemas.microsoft.com/office/drawing/2014/main" id="{1ECBEDFD-DF62-46DD-AEAB-AA2323771599}"/>
              </a:ext>
            </a:extLst>
          </p:cNvPr>
          <p:cNvSpPr txBox="1"/>
          <p:nvPr/>
        </p:nvSpPr>
        <p:spPr>
          <a:xfrm>
            <a:off x="1784495" y="2493360"/>
            <a:ext cx="9531179" cy="369332"/>
          </a:xfrm>
          <a:prstGeom prst="rect">
            <a:avLst/>
          </a:prstGeom>
          <a:noFill/>
        </p:spPr>
        <p:txBody>
          <a:bodyPr wrap="square" rtlCol="0">
            <a:spAutoFit/>
          </a:bodyPr>
          <a:lstStyle/>
          <a:p>
            <a:r>
              <a:rPr lang="ko-KR" altLang="en-US" dirty="0" err="1"/>
              <a:t>ㆍ</a:t>
            </a:r>
            <a:r>
              <a:rPr lang="en-US" altLang="ko-KR" dirty="0"/>
              <a:t>Segment: In the BERT model, it expresses whether the sentence is former or latter</a:t>
            </a:r>
            <a:endParaRPr lang="en-US" altLang="ko-KR" b="0" i="0" dirty="0">
              <a:solidFill>
                <a:srgbClr val="000000"/>
              </a:solidFill>
              <a:effectLst/>
              <a:latin typeface="Noto Sans"/>
            </a:endParaRPr>
          </a:p>
        </p:txBody>
      </p:sp>
      <p:sp>
        <p:nvSpPr>
          <p:cNvPr id="22" name="TextBox 21">
            <a:extLst>
              <a:ext uri="{FF2B5EF4-FFF2-40B4-BE49-F238E27FC236}">
                <a16:creationId xmlns:a16="http://schemas.microsoft.com/office/drawing/2014/main" id="{87F0B535-FC27-4D32-B77B-F31961E7A84E}"/>
              </a:ext>
            </a:extLst>
          </p:cNvPr>
          <p:cNvSpPr txBox="1"/>
          <p:nvPr/>
        </p:nvSpPr>
        <p:spPr>
          <a:xfrm>
            <a:off x="1784495" y="3139426"/>
            <a:ext cx="9531179" cy="369332"/>
          </a:xfrm>
          <a:prstGeom prst="rect">
            <a:avLst/>
          </a:prstGeom>
          <a:noFill/>
        </p:spPr>
        <p:txBody>
          <a:bodyPr wrap="square" rtlCol="0">
            <a:spAutoFit/>
          </a:bodyPr>
          <a:lstStyle/>
          <a:p>
            <a:r>
              <a:rPr lang="ko-KR" altLang="en-US" dirty="0" err="1"/>
              <a:t>ㆍ</a:t>
            </a:r>
            <a:r>
              <a:rPr lang="en-US" altLang="ko-KR" b="0" i="0" dirty="0">
                <a:solidFill>
                  <a:srgbClr val="000000"/>
                </a:solidFill>
                <a:effectLst/>
                <a:latin typeface="Noto Sans"/>
              </a:rPr>
              <a:t>Mask: whether sentence is valid value or not. If sentence is not valid, fill in with zero. </a:t>
            </a:r>
            <a:endParaRPr lang="ko-KR" altLang="en-US" dirty="0"/>
          </a:p>
        </p:txBody>
      </p:sp>
      <p:sp>
        <p:nvSpPr>
          <p:cNvPr id="23" name="TextBox 22">
            <a:extLst>
              <a:ext uri="{FF2B5EF4-FFF2-40B4-BE49-F238E27FC236}">
                <a16:creationId xmlns:a16="http://schemas.microsoft.com/office/drawing/2014/main" id="{65B63729-7323-41D1-9FC8-164FE9823C85}"/>
              </a:ext>
            </a:extLst>
          </p:cNvPr>
          <p:cNvSpPr txBox="1"/>
          <p:nvPr/>
        </p:nvSpPr>
        <p:spPr>
          <a:xfrm>
            <a:off x="1784496" y="1806874"/>
            <a:ext cx="9531179" cy="369332"/>
          </a:xfrm>
          <a:prstGeom prst="rect">
            <a:avLst/>
          </a:prstGeom>
          <a:noFill/>
        </p:spPr>
        <p:txBody>
          <a:bodyPr wrap="square" rtlCol="0">
            <a:spAutoFit/>
          </a:bodyPr>
          <a:lstStyle/>
          <a:p>
            <a:r>
              <a:rPr lang="ko-KR" altLang="en-US" dirty="0" err="1"/>
              <a:t>ㆍ</a:t>
            </a:r>
            <a:r>
              <a:rPr lang="en-US" altLang="ko-KR" dirty="0">
                <a:solidFill>
                  <a:srgbClr val="000000"/>
                </a:solidFill>
                <a:latin typeface="Noto Sans"/>
              </a:rPr>
              <a:t>Token</a:t>
            </a:r>
            <a:r>
              <a:rPr lang="en-US" altLang="ko-KR" b="0" i="0" dirty="0">
                <a:solidFill>
                  <a:srgbClr val="000000"/>
                </a:solidFill>
                <a:effectLst/>
                <a:latin typeface="Noto Sans"/>
              </a:rPr>
              <a:t>: Express the word based on the position value from the word dictionary. </a:t>
            </a:r>
            <a:endParaRPr lang="ko-KR" altLang="en-US" dirty="0"/>
          </a:p>
        </p:txBody>
      </p:sp>
      <p:pic>
        <p:nvPicPr>
          <p:cNvPr id="33" name="그림 32">
            <a:extLst>
              <a:ext uri="{FF2B5EF4-FFF2-40B4-BE49-F238E27FC236}">
                <a16:creationId xmlns:a16="http://schemas.microsoft.com/office/drawing/2014/main" id="{8FC12F70-72BA-45BB-9925-2BF6C27DB2BC}"/>
              </a:ext>
            </a:extLst>
          </p:cNvPr>
          <p:cNvPicPr>
            <a:picLocks noChangeAspect="1"/>
          </p:cNvPicPr>
          <p:nvPr/>
        </p:nvPicPr>
        <p:blipFill>
          <a:blip r:embed="rId2"/>
          <a:stretch>
            <a:fillRect/>
          </a:stretch>
        </p:blipFill>
        <p:spPr>
          <a:xfrm>
            <a:off x="2255520" y="3705984"/>
            <a:ext cx="7907383" cy="2434244"/>
          </a:xfrm>
          <a:prstGeom prst="rect">
            <a:avLst/>
          </a:prstGeom>
        </p:spPr>
      </p:pic>
    </p:spTree>
    <p:extLst>
      <p:ext uri="{BB962C8B-B14F-4D97-AF65-F5344CB8AC3E}">
        <p14:creationId xmlns:p14="http://schemas.microsoft.com/office/powerpoint/2010/main" val="245528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AAEB204-09C5-445C-8F02-C974A3ACF200}"/>
              </a:ext>
            </a:extLst>
          </p:cNvPr>
          <p:cNvSpPr/>
          <p:nvPr/>
        </p:nvSpPr>
        <p:spPr>
          <a:xfrm>
            <a:off x="1262743" y="233265"/>
            <a:ext cx="10574694"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lnSpc>
                <a:spcPct val="150000"/>
              </a:lnSpc>
              <a:defRPr/>
            </a:pPr>
            <a:r>
              <a:rPr lang="en-US" altLang="ko-KR" sz="2400" b="1" i="1" kern="0" dirty="0">
                <a:solidFill>
                  <a:prstClr val="black">
                    <a:lumMod val="75000"/>
                    <a:lumOff val="25000"/>
                  </a:prstClr>
                </a:solidFill>
              </a:rPr>
              <a:t>Make BERT’s Input</a:t>
            </a: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A3C34650-0C7D-4F3A-AF15-EA5F7BEE2861}"/>
              </a:ext>
            </a:extLst>
          </p:cNvPr>
          <p:cNvSpPr/>
          <p:nvPr/>
        </p:nvSpPr>
        <p:spPr>
          <a:xfrm>
            <a:off x="354563" y="233265"/>
            <a:ext cx="615821" cy="6307494"/>
          </a:xfrm>
          <a:prstGeom prst="rect">
            <a:avLst/>
          </a:prstGeom>
          <a:solidFill>
            <a:schemeClr val="bg1"/>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 name="직사각형 7">
            <a:extLst>
              <a:ext uri="{FF2B5EF4-FFF2-40B4-BE49-F238E27FC236}">
                <a16:creationId xmlns:a16="http://schemas.microsoft.com/office/drawing/2014/main" id="{F5CA94CB-9AC1-4BB8-AB50-BA5C0CC171BD}"/>
              </a:ext>
            </a:extLst>
          </p:cNvPr>
          <p:cNvSpPr/>
          <p:nvPr/>
        </p:nvSpPr>
        <p:spPr>
          <a:xfrm>
            <a:off x="195472" y="1078167"/>
            <a:ext cx="612000" cy="612000"/>
          </a:xfrm>
          <a:prstGeom prst="rect">
            <a:avLst/>
          </a:prstGeom>
          <a:solidFill>
            <a:srgbClr val="273164"/>
          </a:solidFill>
          <a:ln>
            <a:noFill/>
          </a:ln>
          <a:effectLst>
            <a:outerShdw blurRad="254000" dist="101600" dir="2700000" algn="tl" rotWithShape="0">
              <a:srgbClr val="273164">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defRPr/>
            </a:pPr>
            <a:r>
              <a:rPr lang="en-US" altLang="ko-KR" sz="800" dirty="0">
                <a:solidFill>
                  <a:prstClr val="white"/>
                </a:solidFill>
              </a:rPr>
              <a:t>contents</a:t>
            </a:r>
            <a:endParaRPr lang="ko-KR" altLang="en-US" sz="800" dirty="0">
              <a:solidFill>
                <a:prstClr val="white"/>
              </a:solidFill>
            </a:endParaRPr>
          </a:p>
        </p:txBody>
      </p:sp>
      <p:sp>
        <p:nvSpPr>
          <p:cNvPr id="9" name="Freeform 9">
            <a:extLst>
              <a:ext uri="{FF2B5EF4-FFF2-40B4-BE49-F238E27FC236}">
                <a16:creationId xmlns:a16="http://schemas.microsoft.com/office/drawing/2014/main" id="{C0765883-72CC-4F37-B503-8B5D87CECA34}"/>
              </a:ext>
            </a:extLst>
          </p:cNvPr>
          <p:cNvSpPr>
            <a:spLocks/>
          </p:cNvSpPr>
          <p:nvPr/>
        </p:nvSpPr>
        <p:spPr bwMode="auto">
          <a:xfrm>
            <a:off x="599837" y="1963157"/>
            <a:ext cx="129220" cy="170530"/>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rgbClr val="273164"/>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0" name="Freeform 36">
            <a:extLst>
              <a:ext uri="{FF2B5EF4-FFF2-40B4-BE49-F238E27FC236}">
                <a16:creationId xmlns:a16="http://schemas.microsoft.com/office/drawing/2014/main" id="{86AEF120-3DF3-4223-B65D-5F452D5E25C7}"/>
              </a:ext>
            </a:extLst>
          </p:cNvPr>
          <p:cNvSpPr>
            <a:spLocks noEditPoints="1"/>
          </p:cNvSpPr>
          <p:nvPr/>
        </p:nvSpPr>
        <p:spPr bwMode="auto">
          <a:xfrm>
            <a:off x="604042" y="3719867"/>
            <a:ext cx="103434" cy="173967"/>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1" name="자유형 23">
            <a:extLst>
              <a:ext uri="{FF2B5EF4-FFF2-40B4-BE49-F238E27FC236}">
                <a16:creationId xmlns:a16="http://schemas.microsoft.com/office/drawing/2014/main" id="{871AF1E0-12FD-48A4-917B-627485B645FB}"/>
              </a:ext>
            </a:extLst>
          </p:cNvPr>
          <p:cNvSpPr>
            <a:spLocks/>
          </p:cNvSpPr>
          <p:nvPr/>
        </p:nvSpPr>
        <p:spPr bwMode="auto">
          <a:xfrm>
            <a:off x="586593" y="3146789"/>
            <a:ext cx="155707" cy="1362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101F9830-7320-4166-8E82-DA305A2F8141}"/>
              </a:ext>
            </a:extLst>
          </p:cNvPr>
          <p:cNvSpPr>
            <a:spLocks/>
          </p:cNvSpPr>
          <p:nvPr/>
        </p:nvSpPr>
        <p:spPr bwMode="auto">
          <a:xfrm rot="10800000" flipH="1" flipV="1">
            <a:off x="585780" y="2570492"/>
            <a:ext cx="157334" cy="139492"/>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27316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2" name="Group 12">
            <a:extLst>
              <a:ext uri="{FF2B5EF4-FFF2-40B4-BE49-F238E27FC236}">
                <a16:creationId xmlns:a16="http://schemas.microsoft.com/office/drawing/2014/main" id="{0CD2CB48-1132-43F0-B818-2820E3AA1F2A}"/>
              </a:ext>
            </a:extLst>
          </p:cNvPr>
          <p:cNvGrpSpPr>
            <a:grpSpLocks noChangeAspect="1"/>
          </p:cNvGrpSpPr>
          <p:nvPr/>
        </p:nvGrpSpPr>
        <p:grpSpPr bwMode="auto">
          <a:xfrm>
            <a:off x="399188" y="1255419"/>
            <a:ext cx="211943" cy="168596"/>
            <a:chOff x="6124" y="305"/>
            <a:chExt cx="841" cy="669"/>
          </a:xfrm>
          <a:solidFill>
            <a:schemeClr val="bg1"/>
          </a:solidFill>
        </p:grpSpPr>
        <p:sp>
          <p:nvSpPr>
            <p:cNvPr id="14" name="Freeform 13">
              <a:extLst>
                <a:ext uri="{FF2B5EF4-FFF2-40B4-BE49-F238E27FC236}">
                  <a16:creationId xmlns:a16="http://schemas.microsoft.com/office/drawing/2014/main" id="{8CBAF445-995D-4A8A-9A89-CCD333562C5C}"/>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5ACF1B7E-D3E3-4B7A-881E-42A247C232A1}"/>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0" name="말풍선: 모서리가 둥근 사각형 19">
            <a:extLst>
              <a:ext uri="{FF2B5EF4-FFF2-40B4-BE49-F238E27FC236}">
                <a16:creationId xmlns:a16="http://schemas.microsoft.com/office/drawing/2014/main" id="{54BBF834-0FD3-4194-B360-3E2DA93884B2}"/>
              </a:ext>
            </a:extLst>
          </p:cNvPr>
          <p:cNvSpPr/>
          <p:nvPr/>
        </p:nvSpPr>
        <p:spPr>
          <a:xfrm>
            <a:off x="705565" y="966662"/>
            <a:ext cx="366726" cy="223010"/>
          </a:xfrm>
          <a:prstGeom prst="wedgeRoundRectCallout">
            <a:avLst>
              <a:gd name="adj1" fmla="val -65539"/>
              <a:gd name="adj2" fmla="val 47889"/>
              <a:gd name="adj3" fmla="val 16667"/>
            </a:avLst>
          </a:prstGeom>
          <a:solidFill>
            <a:srgbClr val="61D6FF"/>
          </a:solidFill>
          <a:ln w="3175">
            <a:noFill/>
          </a:ln>
          <a:effectLst>
            <a:outerShdw blurRad="50800" dist="38100" dir="2700000" algn="tl" rotWithShape="0">
              <a:srgbClr val="27316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en-US" altLang="ko-KR" sz="700" b="1" dirty="0">
                <a:solidFill>
                  <a:prstClr val="white"/>
                </a:solidFill>
              </a:rPr>
              <a:t>07</a:t>
            </a:r>
          </a:p>
        </p:txBody>
      </p:sp>
      <p:cxnSp>
        <p:nvCxnSpPr>
          <p:cNvPr id="24" name="직선 연결선 23">
            <a:extLst>
              <a:ext uri="{FF2B5EF4-FFF2-40B4-BE49-F238E27FC236}">
                <a16:creationId xmlns:a16="http://schemas.microsoft.com/office/drawing/2014/main" id="{58964794-67A8-4D7A-8E5E-09DF0711AC78}"/>
              </a:ext>
            </a:extLst>
          </p:cNvPr>
          <p:cNvCxnSpPr>
            <a:cxnSpLocks/>
          </p:cNvCxnSpPr>
          <p:nvPr/>
        </p:nvCxnSpPr>
        <p:spPr>
          <a:xfrm>
            <a:off x="1824718" y="867524"/>
            <a:ext cx="9612000" cy="0"/>
          </a:xfrm>
          <a:prstGeom prst="line">
            <a:avLst/>
          </a:prstGeom>
          <a:ln>
            <a:solidFill>
              <a:srgbClr val="273164"/>
            </a:solidFill>
          </a:ln>
        </p:spPr>
        <p:style>
          <a:lnRef idx="1">
            <a:schemeClr val="accent1"/>
          </a:lnRef>
          <a:fillRef idx="0">
            <a:schemeClr val="accent1"/>
          </a:fillRef>
          <a:effectRef idx="0">
            <a:schemeClr val="accent1"/>
          </a:effectRef>
          <a:fontRef idx="minor">
            <a:schemeClr val="tx1"/>
          </a:fontRef>
        </p:style>
      </p:cxnSp>
      <p:pic>
        <p:nvPicPr>
          <p:cNvPr id="5" name="그림 4">
            <a:extLst>
              <a:ext uri="{FF2B5EF4-FFF2-40B4-BE49-F238E27FC236}">
                <a16:creationId xmlns:a16="http://schemas.microsoft.com/office/drawing/2014/main" id="{01900262-2138-4D76-BCC7-B1C916B38D17}"/>
              </a:ext>
            </a:extLst>
          </p:cNvPr>
          <p:cNvPicPr>
            <a:picLocks noChangeAspect="1"/>
          </p:cNvPicPr>
          <p:nvPr/>
        </p:nvPicPr>
        <p:blipFill>
          <a:blip r:embed="rId2"/>
          <a:stretch>
            <a:fillRect/>
          </a:stretch>
        </p:blipFill>
        <p:spPr>
          <a:xfrm>
            <a:off x="7871607" y="1152286"/>
            <a:ext cx="3733800" cy="3943350"/>
          </a:xfrm>
          <a:prstGeom prst="rect">
            <a:avLst/>
          </a:prstGeom>
        </p:spPr>
      </p:pic>
      <p:pic>
        <p:nvPicPr>
          <p:cNvPr id="26" name="그림 25">
            <a:extLst>
              <a:ext uri="{FF2B5EF4-FFF2-40B4-BE49-F238E27FC236}">
                <a16:creationId xmlns:a16="http://schemas.microsoft.com/office/drawing/2014/main" id="{56AF9970-F0AD-47C7-B8D1-05CE27723D0E}"/>
              </a:ext>
            </a:extLst>
          </p:cNvPr>
          <p:cNvPicPr>
            <a:picLocks noChangeAspect="1"/>
          </p:cNvPicPr>
          <p:nvPr/>
        </p:nvPicPr>
        <p:blipFill>
          <a:blip r:embed="rId3"/>
          <a:stretch>
            <a:fillRect/>
          </a:stretch>
        </p:blipFill>
        <p:spPr>
          <a:xfrm>
            <a:off x="1824718" y="4838938"/>
            <a:ext cx="3895725" cy="866775"/>
          </a:xfrm>
          <a:prstGeom prst="rect">
            <a:avLst/>
          </a:prstGeom>
        </p:spPr>
      </p:pic>
      <p:pic>
        <p:nvPicPr>
          <p:cNvPr id="37" name="그림 36">
            <a:extLst>
              <a:ext uri="{FF2B5EF4-FFF2-40B4-BE49-F238E27FC236}">
                <a16:creationId xmlns:a16="http://schemas.microsoft.com/office/drawing/2014/main" id="{3234F278-0DAA-466A-A574-DE2671B18E2F}"/>
              </a:ext>
            </a:extLst>
          </p:cNvPr>
          <p:cNvPicPr>
            <a:picLocks noChangeAspect="1"/>
          </p:cNvPicPr>
          <p:nvPr/>
        </p:nvPicPr>
        <p:blipFill>
          <a:blip r:embed="rId4"/>
          <a:stretch>
            <a:fillRect/>
          </a:stretch>
        </p:blipFill>
        <p:spPr>
          <a:xfrm>
            <a:off x="1786367" y="1152286"/>
            <a:ext cx="5853210" cy="3158453"/>
          </a:xfrm>
          <a:prstGeom prst="rect">
            <a:avLst/>
          </a:prstGeom>
        </p:spPr>
      </p:pic>
    </p:spTree>
    <p:extLst>
      <p:ext uri="{BB962C8B-B14F-4D97-AF65-F5344CB8AC3E}">
        <p14:creationId xmlns:p14="http://schemas.microsoft.com/office/powerpoint/2010/main" val="3257041636"/>
      </p:ext>
    </p:extLst>
  </p:cSld>
  <p:clrMapOvr>
    <a:masterClrMapping/>
  </p:clrMapOvr>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TotalTime>
  <Words>421</Words>
  <Application>Microsoft Office PowerPoint</Application>
  <PresentationFormat>와이드스크린</PresentationFormat>
  <Paragraphs>78</Paragraphs>
  <Slides>14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charter</vt:lpstr>
      <vt:lpstr>Noto Sans</vt:lpstr>
      <vt:lpstr>맑은 고딕</vt:lpstr>
      <vt:lpstr>Arial</vt:lpstr>
      <vt:lpstr>Cambria Math</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신 철호</cp:lastModifiedBy>
  <cp:revision>79</cp:revision>
  <dcterms:created xsi:type="dcterms:W3CDTF">2021-05-31T15:17:18Z</dcterms:created>
  <dcterms:modified xsi:type="dcterms:W3CDTF">2021-06-08T18:35:11Z</dcterms:modified>
</cp:coreProperties>
</file>