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71" r:id="rId13"/>
    <p:sldId id="270" r:id="rId14"/>
    <p:sldId id="272" r:id="rId15"/>
    <p:sldId id="273" r:id="rId16"/>
    <p:sldId id="274" r:id="rId17"/>
    <p:sldId id="269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-852" y="-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B73BC-5BAA-46C0-9DCF-D8A5C7AFD77E}" type="datetimeFigureOut">
              <a:rPr lang="en-IN" smtClean="0"/>
              <a:pPr/>
              <a:t>04-04-2025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6C095-7890-4875-9AA0-8558419C618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94131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B074-9FBD-4B57-B7EB-48229F0BBAF5}" type="datetimeFigureOut">
              <a:rPr lang="en-IN" smtClean="0"/>
              <a:pPr/>
              <a:t>04-04-2025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C8C9-34C4-4201-B1B5-FB737EB89F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14549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B074-9FBD-4B57-B7EB-48229F0BBAF5}" type="datetimeFigureOut">
              <a:rPr lang="en-IN" smtClean="0"/>
              <a:pPr/>
              <a:t>04-04-2025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C8C9-34C4-4201-B1B5-FB737EB89F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62341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B074-9FBD-4B57-B7EB-48229F0BBAF5}" type="datetimeFigureOut">
              <a:rPr lang="en-IN" smtClean="0"/>
              <a:pPr/>
              <a:t>04-04-2025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C8C9-34C4-4201-B1B5-FB737EB89F0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592297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B074-9FBD-4B57-B7EB-48229F0BBAF5}" type="datetimeFigureOut">
              <a:rPr lang="en-IN" smtClean="0"/>
              <a:pPr/>
              <a:t>04-04-2025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C8C9-34C4-4201-B1B5-FB737EB89F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42516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B074-9FBD-4B57-B7EB-48229F0BBAF5}" type="datetimeFigureOut">
              <a:rPr lang="en-IN" smtClean="0"/>
              <a:pPr/>
              <a:t>04-04-2025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C8C9-34C4-4201-B1B5-FB737EB89F0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963018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B074-9FBD-4B57-B7EB-48229F0BBAF5}" type="datetimeFigureOut">
              <a:rPr lang="en-IN" smtClean="0"/>
              <a:pPr/>
              <a:t>04-04-2025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C8C9-34C4-4201-B1B5-FB737EB89F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53853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B074-9FBD-4B57-B7EB-48229F0BBAF5}" type="datetimeFigureOut">
              <a:rPr lang="en-IN" smtClean="0"/>
              <a:pPr/>
              <a:t>04-04-2025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C8C9-34C4-4201-B1B5-FB737EB89F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0481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B074-9FBD-4B57-B7EB-48229F0BBAF5}" type="datetimeFigureOut">
              <a:rPr lang="en-IN" smtClean="0"/>
              <a:pPr/>
              <a:t>04-04-2025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C8C9-34C4-4201-B1B5-FB737EB89F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1545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B074-9FBD-4B57-B7EB-48229F0BBAF5}" type="datetimeFigureOut">
              <a:rPr lang="en-IN" smtClean="0"/>
              <a:pPr/>
              <a:t>04-04-2025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C8C9-34C4-4201-B1B5-FB737EB89F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58074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B074-9FBD-4B57-B7EB-48229F0BBAF5}" type="datetimeFigureOut">
              <a:rPr lang="en-IN" smtClean="0"/>
              <a:pPr/>
              <a:t>04-04-2025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C8C9-34C4-4201-B1B5-FB737EB89F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19501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B074-9FBD-4B57-B7EB-48229F0BBAF5}" type="datetimeFigureOut">
              <a:rPr lang="en-IN" smtClean="0"/>
              <a:pPr/>
              <a:t>04-04-2025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C8C9-34C4-4201-B1B5-FB737EB89F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05845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B074-9FBD-4B57-B7EB-48229F0BBAF5}" type="datetimeFigureOut">
              <a:rPr lang="en-IN" smtClean="0"/>
              <a:pPr/>
              <a:t>04-04-2025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C8C9-34C4-4201-B1B5-FB737EB89F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56843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B074-9FBD-4B57-B7EB-48229F0BBAF5}" type="datetimeFigureOut">
              <a:rPr lang="en-IN" smtClean="0"/>
              <a:pPr/>
              <a:t>04-04-2025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C8C9-34C4-4201-B1B5-FB737EB89F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9892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B074-9FBD-4B57-B7EB-48229F0BBAF5}" type="datetimeFigureOut">
              <a:rPr lang="en-IN" smtClean="0"/>
              <a:pPr/>
              <a:t>04-04-2025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C8C9-34C4-4201-B1B5-FB737EB89F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8701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B074-9FBD-4B57-B7EB-48229F0BBAF5}" type="datetimeFigureOut">
              <a:rPr lang="en-IN" smtClean="0"/>
              <a:pPr/>
              <a:t>04-04-2025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C8C9-34C4-4201-B1B5-FB737EB89F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70857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B074-9FBD-4B57-B7EB-48229F0BBAF5}" type="datetimeFigureOut">
              <a:rPr lang="en-IN" smtClean="0"/>
              <a:pPr/>
              <a:t>04-04-2025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C8C9-34C4-4201-B1B5-FB737EB89F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177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DB074-9FBD-4B57-B7EB-48229F0BBAF5}" type="datetimeFigureOut">
              <a:rPr lang="en-IN" smtClean="0"/>
              <a:pPr/>
              <a:t>04-04-2025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B3DC8C9-34C4-4201-B1B5-FB737EB89F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7871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870B20-BE2E-8B47-CD45-3CCF426072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600" u="sng" dirty="0"/>
              <a:t>TRACK YOUR STOCK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8499C6E-8CE9-BB8B-CEB1-214E2A06D4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BY</a:t>
            </a:r>
          </a:p>
          <a:p>
            <a:pPr algn="ctr"/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D.DAMIN </a:t>
            </a:r>
          </a:p>
          <a:p>
            <a:pPr algn="ctr"/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  C22UG132CSC006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17159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61F592-2D5E-3EB1-33B7-89F42A720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28469"/>
            <a:ext cx="8596668" cy="5112894"/>
          </a:xfrm>
        </p:spPr>
        <p:txBody>
          <a:bodyPr>
            <a:normAutofit fontScale="85000" lnSpcReduction="10000"/>
          </a:bodyPr>
          <a:lstStyle/>
          <a:p>
            <a:pPr marL="0" marR="0" indent="0" algn="just">
              <a:lnSpc>
                <a:spcPct val="150000"/>
              </a:lnSpc>
            </a:pPr>
            <a:r>
              <a:rPr lang="en-IN" sz="2800" b="1" kern="0" dirty="0">
                <a:effectLst/>
                <a:latin typeface="Times New Roman" panose="02020603050405020304" pitchFamily="18" charset="0"/>
              </a:rPr>
              <a:t>2. Products Master: </a:t>
            </a:r>
            <a:endParaRPr lang="en-IN" sz="2800" dirty="0">
              <a:effectLst/>
              <a:latin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buFont typeface="Wingdings" panose="05000000000000000000" pitchFamily="2" charset="2"/>
              <a:buChar char=""/>
              <a:tabLst>
                <a:tab pos="266700" algn="l"/>
              </a:tabLst>
            </a:pPr>
            <a:r>
              <a:rPr lang="en-IN" sz="1800" b="0" kern="0" dirty="0">
                <a:effectLst/>
                <a:latin typeface="Times New Roman" panose="02020603050405020304" pitchFamily="18" charset="0"/>
              </a:rPr>
              <a:t>Stock Quantity (e.g., "50 units in stock").</a:t>
            </a:r>
            <a:endParaRPr lang="en-IN" sz="1800" dirty="0">
              <a:effectLst/>
              <a:latin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buFont typeface="Wingdings" panose="05000000000000000000" pitchFamily="2" charset="2"/>
              <a:buChar char=""/>
              <a:tabLst>
                <a:tab pos="266700" algn="l"/>
              </a:tabLst>
            </a:pPr>
            <a:r>
              <a:rPr lang="en-IN" sz="1800" b="0" kern="0" dirty="0">
                <a:effectLst/>
                <a:latin typeface="Times New Roman" panose="02020603050405020304" pitchFamily="18" charset="0"/>
              </a:rPr>
              <a:t>Low Stock Threshold (e.g., "Alert when below 5 units").</a:t>
            </a:r>
            <a:endParaRPr lang="en-IN" sz="1800" dirty="0">
              <a:effectLst/>
              <a:latin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buFont typeface="Wingdings" panose="05000000000000000000" pitchFamily="2" charset="2"/>
              <a:buChar char=""/>
              <a:tabLst>
                <a:tab pos="266700" algn="l"/>
              </a:tabLst>
            </a:pPr>
            <a:r>
              <a:rPr lang="en-IN" sz="1800" b="0" kern="0" dirty="0">
                <a:effectLst/>
                <a:latin typeface="Times New Roman" panose="02020603050405020304" pitchFamily="18" charset="0"/>
              </a:rPr>
              <a:t>Warehouse/Location Data (e.g., "Store A: 20 units, Store B: 30 units").</a:t>
            </a:r>
            <a:endParaRPr lang="en-IN" sz="1800" dirty="0">
              <a:effectLst/>
              <a:latin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buFont typeface="Wingdings" panose="05000000000000000000" pitchFamily="2" charset="2"/>
              <a:buChar char=""/>
              <a:tabLst>
                <a:tab pos="266700" algn="l"/>
              </a:tabLst>
            </a:pPr>
            <a:r>
              <a:rPr lang="en-IN" sz="1800" b="0" kern="0" dirty="0">
                <a:effectLst/>
                <a:latin typeface="Times New Roman" panose="02020603050405020304" pitchFamily="18" charset="0"/>
              </a:rPr>
              <a:t>Real-time stock updates after sales or restocks.</a:t>
            </a:r>
            <a:endParaRPr lang="en-IN" sz="1800" dirty="0">
              <a:effectLst/>
              <a:latin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buFont typeface="Wingdings" panose="05000000000000000000" pitchFamily="2" charset="2"/>
              <a:buChar char=""/>
              <a:tabLst>
                <a:tab pos="266700" algn="l"/>
              </a:tabLst>
            </a:pPr>
            <a:r>
              <a:rPr lang="en-IN" sz="1800" b="0" kern="0" dirty="0">
                <a:effectLst/>
                <a:latin typeface="Times New Roman" panose="02020603050405020304" pitchFamily="18" charset="0"/>
              </a:rPr>
              <a:t>Auto-hide out-of-stock products from customer-facing interfaces.</a:t>
            </a:r>
            <a:endParaRPr lang="en-IN" sz="1800" dirty="0">
              <a:effectLst/>
              <a:latin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buFont typeface="Wingdings" panose="05000000000000000000" pitchFamily="2" charset="2"/>
              <a:buChar char=""/>
              <a:tabLst>
                <a:tab pos="266700" algn="l"/>
              </a:tabLst>
            </a:pPr>
            <a:r>
              <a:rPr lang="en-IN" sz="1800" b="0" kern="0" dirty="0">
                <a:effectLst/>
                <a:latin typeface="Times New Roman" panose="02020603050405020304" pitchFamily="18" charset="0"/>
              </a:rPr>
              <a:t> Stock transfer options between locations.</a:t>
            </a:r>
            <a:endParaRPr lang="en-IN" sz="1800" dirty="0">
              <a:effectLst/>
              <a:latin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buFont typeface="Wingdings" panose="05000000000000000000" pitchFamily="2" charset="2"/>
              <a:buChar char=""/>
              <a:tabLst>
                <a:tab pos="266700" algn="l"/>
              </a:tabLst>
            </a:pPr>
            <a:r>
              <a:rPr lang="en-IN" sz="1800" b="0" kern="0" dirty="0">
                <a:effectLst/>
                <a:latin typeface="Times New Roman" panose="02020603050405020304" pitchFamily="18" charset="0"/>
              </a:rPr>
              <a:t>Centralizes product data for consistency across sales, inventory, and marketing.</a:t>
            </a:r>
            <a:endParaRPr lang="en-IN" sz="1800" dirty="0">
              <a:effectLst/>
              <a:latin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buFont typeface="Wingdings" panose="05000000000000000000" pitchFamily="2" charset="2"/>
              <a:buChar char=""/>
              <a:tabLst>
                <a:tab pos="266700" algn="l"/>
              </a:tabLst>
            </a:pPr>
            <a:r>
              <a:rPr lang="en-IN" sz="1800" b="0" kern="0" dirty="0">
                <a:effectLst/>
                <a:latin typeface="Times New Roman" panose="02020603050405020304" pitchFamily="18" charset="0"/>
              </a:rPr>
              <a:t>Saves time with bulk operations and automation.</a:t>
            </a:r>
            <a:endParaRPr lang="en-IN" sz="1800" dirty="0">
              <a:effectLst/>
              <a:latin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buFont typeface="Wingdings" panose="05000000000000000000" pitchFamily="2" charset="2"/>
              <a:buChar char=""/>
              <a:tabLst>
                <a:tab pos="266700" algn="l"/>
              </a:tabLst>
            </a:pPr>
            <a:r>
              <a:rPr lang="en-IN" sz="1800" b="0" kern="0" dirty="0">
                <a:effectLst/>
                <a:latin typeface="Times New Roman" panose="02020603050405020304" pitchFamily="18" charset="0"/>
              </a:rPr>
              <a:t>Enhances customer experience with detailed, accurate product info.</a:t>
            </a:r>
            <a:endParaRPr lang="en-IN" sz="1800" dirty="0">
              <a:effectLst/>
              <a:latin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buFont typeface="Wingdings" panose="05000000000000000000" pitchFamily="2" charset="2"/>
              <a:buChar char=""/>
              <a:tabLst>
                <a:tab pos="266700" algn="l"/>
              </a:tabLst>
            </a:pPr>
            <a:r>
              <a:rPr lang="en-IN" sz="1800" b="0" kern="0" dirty="0">
                <a:effectLst/>
                <a:latin typeface="Times New Roman" panose="02020603050405020304" pitchFamily="18" charset="0"/>
              </a:rPr>
              <a:t>Supports business growth by handling complex </a:t>
            </a:r>
            <a:r>
              <a:rPr lang="en-IN" sz="1800" b="0" kern="0" dirty="0" err="1">
                <a:effectLst/>
                <a:latin typeface="Times New Roman" panose="02020603050405020304" pitchFamily="18" charset="0"/>
              </a:rPr>
              <a:t>catalogs</a:t>
            </a:r>
            <a:r>
              <a:rPr lang="en-IN" sz="1800" b="0" kern="0" dirty="0">
                <a:effectLst/>
                <a:latin typeface="Times New Roman" panose="02020603050405020304" pitchFamily="18" charset="0"/>
              </a:rPr>
              <a:t> and analytics.</a:t>
            </a:r>
            <a:endParaRPr lang="en-IN" sz="1800" dirty="0">
              <a:effectLst/>
              <a:latin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05361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F9C2E3-A9AF-18FD-1546-1198F7C46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31521"/>
            <a:ext cx="8596668" cy="5309842"/>
          </a:xfrm>
        </p:spPr>
        <p:txBody>
          <a:bodyPr>
            <a:normAutofit/>
          </a:bodyPr>
          <a:lstStyle/>
          <a:p>
            <a:pPr marL="0" marR="0" algn="just">
              <a:lnSpc>
                <a:spcPct val="150000"/>
              </a:lnSpc>
            </a:pPr>
            <a:r>
              <a:rPr lang="en-IN" sz="2800" b="1" kern="0" dirty="0">
                <a:effectLst/>
                <a:latin typeface="Times New Roman" panose="02020603050405020304" pitchFamily="18" charset="0"/>
              </a:rPr>
              <a:t>3.Sales entry: </a:t>
            </a:r>
            <a:endParaRPr lang="en-IN" sz="2800" dirty="0">
              <a:effectLst/>
              <a:latin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buFont typeface="Wingdings" panose="05000000000000000000" pitchFamily="2" charset="2"/>
              <a:buChar char=""/>
              <a:tabLst>
                <a:tab pos="266700" algn="l"/>
              </a:tabLst>
            </a:pPr>
            <a:r>
              <a:rPr lang="en-IN" sz="1800" kern="0" dirty="0">
                <a:effectLst/>
                <a:latin typeface="Times New Roman" panose="02020603050405020304" pitchFamily="18" charset="0"/>
              </a:rPr>
              <a:t>Entry of customer details .</a:t>
            </a:r>
            <a:endParaRPr lang="en-IN" sz="1600" dirty="0">
              <a:effectLst/>
              <a:latin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buFont typeface="Wingdings" panose="05000000000000000000" pitchFamily="2" charset="2"/>
              <a:buChar char=""/>
              <a:tabLst>
                <a:tab pos="266700" algn="l"/>
              </a:tabLst>
            </a:pPr>
            <a:r>
              <a:rPr lang="en-IN" sz="1800" kern="0" dirty="0">
                <a:effectLst/>
                <a:latin typeface="Times New Roman" panose="02020603050405020304" pitchFamily="18" charset="0"/>
              </a:rPr>
              <a:t>Product or service selection with details like quantity, unit price, and discounts.</a:t>
            </a:r>
            <a:endParaRPr lang="en-IN" sz="1600" dirty="0">
              <a:effectLst/>
              <a:latin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buFont typeface="Wingdings" panose="05000000000000000000" pitchFamily="2" charset="2"/>
              <a:buChar char=""/>
              <a:tabLst>
                <a:tab pos="266700" algn="l"/>
              </a:tabLst>
            </a:pPr>
            <a:r>
              <a:rPr lang="en-IN" sz="1800" kern="0" dirty="0">
                <a:effectLst/>
                <a:latin typeface="Times New Roman" panose="02020603050405020304" pitchFamily="18" charset="0"/>
              </a:rPr>
              <a:t>Automatic calculation of totals, taxes, and freight charges.</a:t>
            </a:r>
            <a:endParaRPr lang="en-IN" sz="1600" dirty="0">
              <a:effectLst/>
              <a:latin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buFont typeface="Wingdings" panose="05000000000000000000" pitchFamily="2" charset="2"/>
              <a:buChar char=""/>
              <a:tabLst>
                <a:tab pos="266700" algn="l"/>
              </a:tabLst>
            </a:pPr>
            <a:r>
              <a:rPr lang="en-IN" sz="1800" kern="0" dirty="0">
                <a:effectLst/>
                <a:latin typeface="Times New Roman" panose="02020603050405020304" pitchFamily="18" charset="0"/>
              </a:rPr>
              <a:t>Customizable templates for quotes.</a:t>
            </a:r>
            <a:endParaRPr lang="en-IN" sz="1600" dirty="0">
              <a:effectLst/>
              <a:latin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buFont typeface="Wingdings" panose="05000000000000000000" pitchFamily="2" charset="2"/>
              <a:buChar char=""/>
              <a:tabLst>
                <a:tab pos="266700" algn="l"/>
              </a:tabLst>
            </a:pPr>
            <a:r>
              <a:rPr lang="en-IN" sz="1800" kern="0" dirty="0">
                <a:effectLst/>
                <a:latin typeface="Times New Roman" panose="02020603050405020304" pitchFamily="18" charset="0"/>
              </a:rPr>
              <a:t>Pricing based on predefined price lists or customer-specific rates.</a:t>
            </a:r>
            <a:endParaRPr lang="en-IN" sz="1600" dirty="0">
              <a:effectLst/>
              <a:latin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buFont typeface="Wingdings" panose="05000000000000000000" pitchFamily="2" charset="2"/>
              <a:buChar char=""/>
              <a:tabLst>
                <a:tab pos="266700" algn="l"/>
              </a:tabLst>
            </a:pPr>
            <a:r>
              <a:rPr lang="en-IN" sz="1800" kern="0" dirty="0">
                <a:effectLst/>
                <a:latin typeface="Times New Roman" panose="02020603050405020304" pitchFamily="18" charset="0"/>
              </a:rPr>
              <a:t>Approval workflows for quotations exceeding certain thresholds.</a:t>
            </a:r>
            <a:endParaRPr lang="en-IN" sz="1600" dirty="0">
              <a:effectLst/>
              <a:latin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buFont typeface="Wingdings" panose="05000000000000000000" pitchFamily="2" charset="2"/>
              <a:buChar char=""/>
              <a:tabLst>
                <a:tab pos="266700" algn="l"/>
              </a:tabLst>
            </a:pPr>
            <a:r>
              <a:rPr lang="en-IN" sz="1800" kern="0" dirty="0">
                <a:effectLst/>
                <a:latin typeface="Times New Roman" panose="02020603050405020304" pitchFamily="18" charset="0"/>
              </a:rPr>
              <a:t>Tracking of quotation status (e.g., pending, accepted, rejected).</a:t>
            </a:r>
            <a:endParaRPr lang="en-IN" sz="1600" dirty="0">
              <a:effectLst/>
              <a:latin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buFont typeface="Wingdings" panose="05000000000000000000" pitchFamily="2" charset="2"/>
              <a:buChar char=""/>
              <a:tabLst>
                <a:tab pos="266700" algn="l"/>
              </a:tabLst>
            </a:pPr>
            <a:r>
              <a:rPr lang="en-IN" sz="1800" kern="0" dirty="0">
                <a:effectLst/>
                <a:latin typeface="Times New Roman" panose="02020603050405020304" pitchFamily="18" charset="0"/>
              </a:rPr>
              <a:t>Enhances sales forecasting and customer communication.</a:t>
            </a:r>
            <a:endParaRPr lang="en-IN" sz="1600" dirty="0">
              <a:effectLst/>
              <a:latin typeface="Times New Roman" panose="02020603050405020304" pitchFamily="18" charset="0"/>
            </a:endParaRPr>
          </a:p>
          <a:p>
            <a:pPr marL="0" marR="0" indent="0" algn="just">
              <a:lnSpc>
                <a:spcPct val="150000"/>
              </a:lnSpc>
            </a:pPr>
            <a:endParaRPr lang="en-IN" sz="1600" dirty="0">
              <a:effectLst/>
              <a:latin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40234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B84464-F9E0-2C4D-953D-593B49FDC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112" y="609600"/>
            <a:ext cx="7294890" cy="830893"/>
          </a:xfrm>
        </p:spPr>
        <p:txBody>
          <a:bodyPr>
            <a:normAutofit fontScale="90000"/>
          </a:bodyPr>
          <a:lstStyle/>
          <a:p>
            <a:pPr marR="0" lvl="0" algn="l"/>
            <a:r>
              <a:rPr lang="en-IN" dirty="0"/>
              <a:t/>
            </a:r>
            <a:br>
              <a:rPr lang="en-IN" dirty="0"/>
            </a:br>
            <a:r>
              <a:rPr lang="en-IN" sz="3600" b="1" spc="-10" dirty="0">
                <a:effectLst/>
                <a:latin typeface="Times New Roman" panose="02020603050405020304" pitchFamily="18" charset="0"/>
              </a:rPr>
              <a:t>SAMPLE INPUT AND OUTPUT</a:t>
            </a:r>
            <a:r>
              <a:rPr lang="en-IN" sz="2800" dirty="0">
                <a:effectLst/>
                <a:latin typeface="Times New Roman" panose="02020603050405020304" pitchFamily="18" charset="0"/>
              </a:rPr>
              <a:t/>
            </a:r>
            <a:br>
              <a:rPr lang="en-IN" sz="2800" dirty="0">
                <a:effectLst/>
                <a:latin typeface="Times New Roman" panose="02020603050405020304" pitchFamily="18" charset="0"/>
              </a:rPr>
            </a:br>
            <a:r>
              <a:rPr lang="en-IN" sz="3600" b="1" spc="-10" dirty="0">
                <a:effectLst/>
                <a:latin typeface="Times New Roman" panose="02020603050405020304" pitchFamily="18" charset="0"/>
              </a:rPr>
              <a:t> </a:t>
            </a:r>
            <a:r>
              <a:rPr lang="en-IN" sz="2800" dirty="0">
                <a:effectLst/>
                <a:latin typeface="Times New Roman" panose="02020603050405020304" pitchFamily="18" charset="0"/>
              </a:rPr>
              <a:t/>
            </a:r>
            <a:br>
              <a:rPr lang="en-IN" sz="2800" dirty="0">
                <a:effectLst/>
                <a:latin typeface="Times New Roman" panose="02020603050405020304" pitchFamily="18" charset="0"/>
              </a:rPr>
            </a:br>
            <a:r>
              <a:rPr lang="en-IN" sz="3600" b="1" spc="-10" dirty="0">
                <a:effectLst/>
                <a:latin typeface="Times New Roman" panose="02020603050405020304" pitchFamily="18" charset="0"/>
              </a:rPr>
              <a:t> </a:t>
            </a:r>
            <a:r>
              <a:rPr lang="en-IN" sz="2800" dirty="0">
                <a:effectLst/>
                <a:latin typeface="Times New Roman" panose="02020603050405020304" pitchFamily="18" charset="0"/>
              </a:rPr>
              <a:t/>
            </a:r>
            <a:br>
              <a:rPr lang="en-IN" sz="2800" dirty="0">
                <a:effectLst/>
                <a:latin typeface="Times New Roman" panose="02020603050405020304" pitchFamily="18" charset="0"/>
              </a:rPr>
            </a:br>
            <a:r>
              <a:rPr lang="en-IN" sz="3600" b="1" spc="-10" dirty="0">
                <a:effectLst/>
                <a:latin typeface="Times New Roman" panose="02020603050405020304" pitchFamily="18" charset="0"/>
              </a:rPr>
              <a:t>USER LOGIN</a:t>
            </a:r>
            <a:r>
              <a:rPr lang="en-IN" sz="2800" dirty="0">
                <a:effectLst/>
                <a:latin typeface="Times New Roman" panose="02020603050405020304" pitchFamily="18" charset="0"/>
              </a:rPr>
              <a:t/>
            </a:r>
            <a:br>
              <a:rPr lang="en-IN" sz="2800" dirty="0">
                <a:effectLst/>
                <a:latin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B7E17C94-D189-C288-C087-CA0C27DEC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65625" y="2160588"/>
            <a:ext cx="6620788" cy="3881437"/>
          </a:xfrm>
        </p:spPr>
      </p:pic>
    </p:spTree>
    <p:extLst>
      <p:ext uri="{BB962C8B-B14F-4D97-AF65-F5344CB8AC3E}">
        <p14:creationId xmlns:p14="http://schemas.microsoft.com/office/powerpoint/2010/main" xmlns="" val="31735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2F70E2-9AFC-05DC-9A2D-A1F54C54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algn="ctr"/>
            <a:r>
              <a:rPr lang="en-IN" sz="3600" b="1" spc="-10" dirty="0">
                <a:effectLst/>
                <a:latin typeface="Times New Roman" panose="02020603050405020304" pitchFamily="18" charset="0"/>
              </a:rPr>
              <a:t>ADD THE NEW PRODUCT</a:t>
            </a:r>
            <a:r>
              <a:rPr lang="en-IN" sz="2800" dirty="0">
                <a:effectLst/>
                <a:latin typeface="Times New Roman" panose="02020603050405020304" pitchFamily="18" charset="0"/>
              </a:rPr>
              <a:t/>
            </a:r>
            <a:br>
              <a:rPr lang="en-IN" sz="2800" dirty="0">
                <a:effectLst/>
                <a:latin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F8F1537-7B83-5B0E-98E6-20A43ED59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1054" y="2160588"/>
            <a:ext cx="6909929" cy="3881437"/>
          </a:xfrm>
        </p:spPr>
      </p:pic>
    </p:spTree>
    <p:extLst>
      <p:ext uri="{BB962C8B-B14F-4D97-AF65-F5344CB8AC3E}">
        <p14:creationId xmlns:p14="http://schemas.microsoft.com/office/powerpoint/2010/main" xmlns="" val="376077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81067D-CE2D-BBC7-0D5D-C3F8466AD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b="1" spc="-10" dirty="0" smtClean="0">
                <a:effectLst/>
                <a:latin typeface="Times New Roman" panose="02020603050405020304" pitchFamily="18" charset="0"/>
              </a:rPr>
              <a:t>VIEW </a:t>
            </a:r>
            <a:r>
              <a:rPr lang="en-IN" sz="3600" b="1" spc="-10" dirty="0">
                <a:effectLst/>
                <a:latin typeface="Times New Roman" panose="02020603050405020304" pitchFamily="18" charset="0"/>
              </a:rPr>
              <a:t>STOCK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009A79C3-455B-CC59-B392-4E90A2821D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1054" y="2160588"/>
            <a:ext cx="6909929" cy="3881437"/>
          </a:xfrm>
        </p:spPr>
      </p:pic>
    </p:spTree>
    <p:extLst>
      <p:ext uri="{BB962C8B-B14F-4D97-AF65-F5344CB8AC3E}">
        <p14:creationId xmlns:p14="http://schemas.microsoft.com/office/powerpoint/2010/main" xmlns="" val="323126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F1E9B2-CACA-773F-A697-F2717F642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algn="ctr"/>
            <a:r>
              <a:rPr lang="en-IN" sz="3600" b="1" spc="-10" dirty="0" smtClean="0">
                <a:effectLst/>
                <a:latin typeface="Times New Roman" panose="02020603050405020304" pitchFamily="18" charset="0"/>
              </a:rPr>
              <a:t>REPORT DETAILS</a:t>
            </a:r>
            <a:r>
              <a:rPr lang="en-IN" sz="2800" dirty="0">
                <a:effectLst/>
                <a:latin typeface="Times New Roman" panose="02020603050405020304" pitchFamily="18" charset="0"/>
              </a:rPr>
              <a:t/>
            </a:r>
            <a:br>
              <a:rPr lang="en-IN" sz="2800" dirty="0">
                <a:effectLst/>
                <a:latin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E66CCED6-07E9-DB4D-A54B-819941DAA0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1054" y="2160588"/>
            <a:ext cx="6909929" cy="3881437"/>
          </a:xfrm>
        </p:spPr>
      </p:pic>
    </p:spTree>
    <p:extLst>
      <p:ext uri="{BB962C8B-B14F-4D97-AF65-F5344CB8AC3E}">
        <p14:creationId xmlns:p14="http://schemas.microsoft.com/office/powerpoint/2010/main" xmlns="" val="234423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D1FA98-FBB0-DE91-862C-1F0E3C7EA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4000" b="1" spc="-10" dirty="0">
                <a:effectLst/>
                <a:latin typeface="Times New Roman" panose="02020603050405020304" pitchFamily="18" charset="0"/>
              </a:rPr>
              <a:t> CHANGE USERNAME</a:t>
            </a:r>
            <a:r>
              <a:rPr lang="en-IN" sz="1800" dirty="0">
                <a:effectLst/>
                <a:latin typeface="Times New Roman" panose="02020603050405020304" pitchFamily="18" charset="0"/>
              </a:rPr>
              <a:t/>
            </a:r>
            <a:br>
              <a:rPr lang="en-IN" sz="1800" dirty="0">
                <a:effectLst/>
                <a:latin typeface="Times New Roman" panose="02020603050405020304" pitchFamily="18" charset="0"/>
              </a:rPr>
            </a:br>
            <a:r>
              <a:rPr lang="en-IN" sz="2800" dirty="0">
                <a:effectLst/>
                <a:latin typeface="Times New Roman" panose="02020603050405020304" pitchFamily="18" charset="0"/>
              </a:rPr>
              <a:t/>
            </a:r>
            <a:br>
              <a:rPr lang="en-IN" sz="2800" dirty="0">
                <a:effectLst/>
                <a:latin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23C7BCDC-B892-D404-EA51-5554282CA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1054" y="2160588"/>
            <a:ext cx="6909929" cy="3881437"/>
          </a:xfrm>
        </p:spPr>
      </p:pic>
    </p:spTree>
    <p:extLst>
      <p:ext uri="{BB962C8B-B14F-4D97-AF65-F5344CB8AC3E}">
        <p14:creationId xmlns:p14="http://schemas.microsoft.com/office/powerpoint/2010/main" xmlns="" val="37881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64575E-A330-0E7E-E189-6DFB416F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858D33-F3CA-833B-53DE-3B7AC6515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7447"/>
            <a:ext cx="8596668" cy="4493916"/>
          </a:xfrm>
        </p:spPr>
        <p:txBody>
          <a:bodyPr/>
          <a:lstStyle/>
          <a:p>
            <a:pPr marL="0" marR="0">
              <a:lnSpc>
                <a:spcPct val="150000"/>
              </a:lnSpc>
            </a:pPr>
            <a:r>
              <a:rPr lang="en-IN" sz="2400" dirty="0">
                <a:effectLst/>
                <a:latin typeface="Times New Roman" panose="02020603050405020304" pitchFamily="18" charset="0"/>
              </a:rPr>
              <a:t>Effective shop management is the cornerstone of any successful retail operation. Throughout this report, we have explored various facets of managing a shop, including inventory control, customer service, financial management, staff coordination, and the integration of modern technology. This conclusion synthesizes these elements and underscores the importance of adopting a holistic approach to ensure the shop’s sustained growth and profitability.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69542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C79BD2-64B9-5466-2AA0-BBCC927D3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068" y="2363244"/>
            <a:ext cx="8596668" cy="1320800"/>
          </a:xfrm>
        </p:spPr>
        <p:txBody>
          <a:bodyPr>
            <a:normAutofit/>
          </a:bodyPr>
          <a:lstStyle/>
          <a:p>
            <a:r>
              <a:rPr lang="en-IN" sz="7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IN" sz="7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233270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3578AF-6059-8AB8-E3FF-CB3F2F00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2D8BC5-BA00-1DAC-5D9E-B248B627D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05243"/>
            <a:ext cx="8888697" cy="4536119"/>
          </a:xfrm>
        </p:spPr>
        <p:txBody>
          <a:bodyPr/>
          <a:lstStyle/>
          <a:p>
            <a:pPr marL="0" marR="0" algn="just">
              <a:lnSpc>
                <a:spcPct val="150000"/>
              </a:lnSpc>
              <a:spcBef>
                <a:spcPts val="1170"/>
              </a:spcBef>
              <a:tabLst>
                <a:tab pos="2279650" algn="l"/>
              </a:tabLst>
            </a:pPr>
            <a:r>
              <a:rPr lang="en-IN" sz="2000" dirty="0">
                <a:effectLst/>
                <a:latin typeface="Times New Roman" panose="02020603050405020304" pitchFamily="18" charset="0"/>
              </a:rPr>
              <a:t> Effective shop management involves planning, organizing, staffing, directing, and controlling all activities within the shop.</a:t>
            </a:r>
          </a:p>
          <a:p>
            <a:pPr marL="0" marR="0" algn="just">
              <a:lnSpc>
                <a:spcPct val="150000"/>
              </a:lnSpc>
              <a:spcBef>
                <a:spcPts val="1170"/>
              </a:spcBef>
              <a:tabLst>
                <a:tab pos="2279650" algn="l"/>
              </a:tabLst>
            </a:pPr>
            <a:r>
              <a:rPr lang="en-IN" sz="2000" dirty="0">
                <a:effectLst/>
                <a:latin typeface="Times New Roman" panose="02020603050405020304" pitchFamily="18" charset="0"/>
              </a:rPr>
              <a:t>A Track Your Stock (TYS) is a software solution designed to streamline and manage the daily operations of a retail store or shop. </a:t>
            </a:r>
          </a:p>
          <a:p>
            <a:pPr marL="0" marR="0" algn="just">
              <a:lnSpc>
                <a:spcPct val="150000"/>
              </a:lnSpc>
              <a:spcBef>
                <a:spcPts val="1170"/>
              </a:spcBef>
              <a:tabLst>
                <a:tab pos="2279650" algn="l"/>
              </a:tabLst>
            </a:pPr>
            <a:r>
              <a:rPr lang="en-IN" sz="2000" dirty="0">
                <a:effectLst/>
                <a:latin typeface="Times New Roman" panose="02020603050405020304" pitchFamily="18" charset="0"/>
              </a:rPr>
              <a:t>It provides an efficient way to handle various aspects of shop management, including inventory control, sales tracking, customer management, billing, and employee supervision.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4199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2E15B7-B689-3900-2353-A2449BA2B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SYNOPSIS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AD995C-F224-AC33-DE63-A9A0C7D42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551" y="1364567"/>
            <a:ext cx="8888697" cy="4883834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IN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Effective stock management is a cornerstone of any successful retail business.</a:t>
            </a:r>
          </a:p>
          <a:p>
            <a:pPr algn="just">
              <a:lnSpc>
                <a:spcPct val="200000"/>
              </a:lnSpc>
            </a:pPr>
            <a:r>
              <a:rPr lang="en-IN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A well-maintained inventory system ensures that a shop can meet customer demand, minimize overstock, and optimize operational efficiency.</a:t>
            </a:r>
          </a:p>
          <a:p>
            <a:pPr algn="just">
              <a:lnSpc>
                <a:spcPct val="200000"/>
              </a:lnSpc>
            </a:pPr>
            <a:r>
              <a:rPr lang="en-IN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This mini project focuses on developing a shop stock management system designed to streamline the tracking and control of inventory in a retail setting.</a:t>
            </a:r>
          </a:p>
          <a:p>
            <a:pPr algn="just">
              <a:lnSpc>
                <a:spcPct val="200000"/>
              </a:lnSpc>
            </a:pPr>
            <a:r>
              <a:rPr lang="en-IN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The system is built to manage various aspects of stock, including stock levels, product categories, sales tracking, and stock replenishment.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78103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935643-0919-BF94-BE85-92882BCBE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849569D-2120-2333-9168-03FC21BAC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4567"/>
            <a:ext cx="8596668" cy="4676796"/>
          </a:xfrm>
        </p:spPr>
        <p:txBody>
          <a:bodyPr>
            <a:normAutofit fontScale="92500" lnSpcReduction="20000"/>
          </a:bodyPr>
          <a:lstStyle/>
          <a:p>
            <a:pPr marL="342900" marR="0" lvl="0" indent="-342900" algn="just">
              <a:lnSpc>
                <a:spcPct val="150000"/>
              </a:lnSpc>
              <a:buFont typeface="Wingdings" panose="05000000000000000000" pitchFamily="2" charset="2"/>
              <a:buChar char=""/>
              <a:tabLst>
                <a:tab pos="266700" algn="l"/>
              </a:tabLst>
            </a:pPr>
            <a:r>
              <a:rPr lang="en-IN" sz="2200" kern="0" dirty="0">
                <a:effectLst/>
                <a:latin typeface="Times New Roman" panose="02020603050405020304" pitchFamily="18" charset="0"/>
              </a:rPr>
              <a:t>Requires a person to note all the details. </a:t>
            </a:r>
            <a:endParaRPr lang="en-IN" sz="2200" dirty="0">
              <a:effectLst/>
              <a:latin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buFont typeface="Wingdings" panose="05000000000000000000" pitchFamily="2" charset="2"/>
              <a:buChar char=""/>
              <a:tabLst>
                <a:tab pos="266700" algn="l"/>
              </a:tabLst>
            </a:pPr>
            <a:r>
              <a:rPr lang="en-IN" sz="2200" kern="0" dirty="0">
                <a:effectLst/>
                <a:latin typeface="Times New Roman" panose="02020603050405020304" pitchFamily="18" charset="0"/>
              </a:rPr>
              <a:t>Takes a long time to evaluate the result. </a:t>
            </a:r>
            <a:endParaRPr lang="en-IN" sz="2200" dirty="0">
              <a:effectLst/>
              <a:latin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buFont typeface="Wingdings" panose="05000000000000000000" pitchFamily="2" charset="2"/>
              <a:buChar char=""/>
              <a:tabLst>
                <a:tab pos="266700" algn="l"/>
              </a:tabLst>
            </a:pPr>
            <a:r>
              <a:rPr lang="en-IN" sz="2200" kern="0" dirty="0">
                <a:effectLst/>
                <a:latin typeface="Times New Roman" panose="02020603050405020304" pitchFamily="18" charset="0"/>
              </a:rPr>
              <a:t>Can’t able to view an abstract description of transactions. </a:t>
            </a:r>
            <a:endParaRPr lang="en-IN" sz="2200" dirty="0">
              <a:effectLst/>
              <a:latin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buFont typeface="Wingdings" panose="05000000000000000000" pitchFamily="2" charset="2"/>
              <a:buChar char=""/>
              <a:tabLst>
                <a:tab pos="266700" algn="l"/>
              </a:tabLst>
            </a:pPr>
            <a:r>
              <a:rPr lang="en-IN" sz="2200" kern="0" dirty="0">
                <a:effectLst/>
                <a:latin typeface="Times New Roman" panose="02020603050405020304" pitchFamily="18" charset="0"/>
              </a:rPr>
              <a:t>The details which are recorded may lead to confusion while billing. </a:t>
            </a:r>
            <a:endParaRPr lang="en-IN" sz="2200" dirty="0">
              <a:effectLst/>
              <a:latin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buFont typeface="Wingdings" panose="05000000000000000000" pitchFamily="2" charset="2"/>
              <a:buChar char=""/>
              <a:tabLst>
                <a:tab pos="266700" algn="l"/>
              </a:tabLst>
            </a:pPr>
            <a:r>
              <a:rPr lang="en-IN" sz="2200" kern="0" dirty="0">
                <a:effectLst/>
                <a:latin typeface="Times New Roman" panose="02020603050405020304" pitchFamily="18" charset="0"/>
              </a:rPr>
              <a:t>Doesn’t helpful for large organizations. </a:t>
            </a:r>
            <a:endParaRPr lang="en-IN" sz="2200" dirty="0">
              <a:effectLst/>
              <a:latin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buFont typeface="Wingdings" panose="05000000000000000000" pitchFamily="2" charset="2"/>
              <a:buChar char=""/>
              <a:tabLst>
                <a:tab pos="266700" algn="l"/>
              </a:tabLst>
            </a:pPr>
            <a:r>
              <a:rPr lang="en-IN" sz="2200" kern="0" dirty="0">
                <a:effectLst/>
                <a:latin typeface="Times New Roman" panose="02020603050405020304" pitchFamily="18" charset="0"/>
              </a:rPr>
              <a:t>Any small mistake in any process may include much confusion. </a:t>
            </a:r>
            <a:endParaRPr lang="en-IN" sz="2200" dirty="0">
              <a:effectLst/>
              <a:latin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buFont typeface="Wingdings" panose="05000000000000000000" pitchFamily="2" charset="2"/>
              <a:buChar char=""/>
              <a:tabLst>
                <a:tab pos="266700" algn="l"/>
              </a:tabLst>
            </a:pPr>
            <a:r>
              <a:rPr lang="en-IN" sz="2200" kern="0" dirty="0">
                <a:effectLst/>
                <a:latin typeface="Times New Roman" panose="02020603050405020304" pitchFamily="18" charset="0"/>
              </a:rPr>
              <a:t>The existing system is time consuming. </a:t>
            </a:r>
            <a:endParaRPr lang="en-IN" sz="2200" dirty="0">
              <a:effectLst/>
              <a:latin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buFont typeface="Wingdings" panose="05000000000000000000" pitchFamily="2" charset="2"/>
              <a:buChar char=""/>
              <a:tabLst>
                <a:tab pos="266700" algn="l"/>
              </a:tabLst>
            </a:pPr>
            <a:r>
              <a:rPr lang="en-IN" sz="2200" kern="0" dirty="0">
                <a:effectLst/>
                <a:latin typeface="Times New Roman" panose="02020603050405020304" pitchFamily="18" charset="0"/>
              </a:rPr>
              <a:t>The maintenance process takes long time. </a:t>
            </a:r>
            <a:endParaRPr lang="en-IN" sz="2200" dirty="0">
              <a:effectLst/>
              <a:latin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buFont typeface="Wingdings" panose="05000000000000000000" pitchFamily="2" charset="2"/>
              <a:buChar char=""/>
              <a:tabLst>
                <a:tab pos="266700" algn="l"/>
              </a:tabLst>
            </a:pPr>
            <a:r>
              <a:rPr lang="en-IN" sz="2200" kern="0" dirty="0">
                <a:effectLst/>
                <a:latin typeface="Times New Roman" panose="02020603050405020304" pitchFamily="18" charset="0"/>
              </a:rPr>
              <a:t>Lack of accuracy </a:t>
            </a:r>
            <a:endParaRPr lang="en-IN" sz="2200" dirty="0">
              <a:effectLst/>
              <a:latin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3089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BD4C61-352D-CAD0-89AE-148E15213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22E527-BBB3-7FF2-9D21-339C11EA3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7109"/>
            <a:ext cx="8596668" cy="4564254"/>
          </a:xfrm>
        </p:spPr>
        <p:txBody>
          <a:bodyPr/>
          <a:lstStyle/>
          <a:p>
            <a:pPr marL="342900" marR="0" lvl="0" indent="-342900" algn="just">
              <a:lnSpc>
                <a:spcPct val="150000"/>
              </a:lnSpc>
              <a:buFont typeface="Wingdings" panose="05000000000000000000" pitchFamily="2" charset="2"/>
              <a:buChar char=""/>
              <a:tabLst>
                <a:tab pos="266700" algn="l"/>
              </a:tabLst>
            </a:pPr>
            <a:r>
              <a:rPr lang="en-IN" sz="2000" kern="0" dirty="0">
                <a:effectLst/>
                <a:latin typeface="Times New Roman" panose="02020603050405020304" pitchFamily="18" charset="0"/>
              </a:rPr>
              <a:t>The system is more user friendly </a:t>
            </a:r>
            <a:endParaRPr lang="en-IN" sz="2000" dirty="0">
              <a:effectLst/>
              <a:latin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buFont typeface="Wingdings" panose="05000000000000000000" pitchFamily="2" charset="2"/>
              <a:buChar char=""/>
              <a:tabLst>
                <a:tab pos="266700" algn="l"/>
              </a:tabLst>
            </a:pPr>
            <a:r>
              <a:rPr lang="en-IN" sz="2000" kern="0" dirty="0">
                <a:effectLst/>
                <a:latin typeface="Times New Roman" panose="02020603050405020304" pitchFamily="18" charset="0"/>
              </a:rPr>
              <a:t>It is equipped with powerful GUI( Graphical User Interface) </a:t>
            </a:r>
            <a:endParaRPr lang="en-IN" sz="2000" dirty="0">
              <a:effectLst/>
              <a:latin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buFont typeface="Wingdings" panose="05000000000000000000" pitchFamily="2" charset="2"/>
              <a:buChar char=""/>
              <a:tabLst>
                <a:tab pos="266700" algn="l"/>
              </a:tabLst>
            </a:pPr>
            <a:r>
              <a:rPr lang="en-IN" sz="2000" kern="0" dirty="0">
                <a:effectLst/>
                <a:latin typeface="Times New Roman" panose="02020603050405020304" pitchFamily="18" charset="0"/>
              </a:rPr>
              <a:t>The interrelated data are grouped into different input screens. </a:t>
            </a:r>
            <a:endParaRPr lang="en-IN" sz="2000" dirty="0">
              <a:effectLst/>
              <a:latin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buFont typeface="Wingdings" panose="05000000000000000000" pitchFamily="2" charset="2"/>
              <a:buChar char=""/>
              <a:tabLst>
                <a:tab pos="266700" algn="l"/>
              </a:tabLst>
            </a:pPr>
            <a:r>
              <a:rPr lang="en-IN" sz="2000" kern="0" dirty="0">
                <a:effectLst/>
                <a:latin typeface="Times New Roman" panose="02020603050405020304" pitchFamily="18" charset="0"/>
              </a:rPr>
              <a:t>Provides a high uniformity among all screens format. </a:t>
            </a:r>
            <a:endParaRPr lang="en-IN" sz="2000" dirty="0">
              <a:effectLst/>
              <a:latin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buFont typeface="Wingdings" panose="05000000000000000000" pitchFamily="2" charset="2"/>
              <a:buChar char=""/>
              <a:tabLst>
                <a:tab pos="266700" algn="l"/>
              </a:tabLst>
            </a:pPr>
            <a:r>
              <a:rPr lang="en-IN" sz="2000" kern="0" dirty="0">
                <a:effectLst/>
                <a:latin typeface="Times New Roman" panose="02020603050405020304" pitchFamily="18" charset="0"/>
              </a:rPr>
              <a:t>The system works in high speed and accuracy. </a:t>
            </a:r>
            <a:endParaRPr lang="en-IN" sz="2000" dirty="0">
              <a:effectLst/>
              <a:latin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buFont typeface="Wingdings" panose="05000000000000000000" pitchFamily="2" charset="2"/>
              <a:buChar char=""/>
              <a:tabLst>
                <a:tab pos="266700" algn="l"/>
              </a:tabLst>
            </a:pPr>
            <a:r>
              <a:rPr lang="en-IN" sz="2000" kern="0" dirty="0">
                <a:effectLst/>
                <a:latin typeface="Times New Roman" panose="02020603050405020304" pitchFamily="18" charset="0"/>
              </a:rPr>
              <a:t>It generates neat formatted report, based on which the decision is possible. </a:t>
            </a:r>
            <a:endParaRPr lang="en-IN" sz="2000" dirty="0">
              <a:effectLst/>
              <a:latin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buFont typeface="Wingdings" panose="05000000000000000000" pitchFamily="2" charset="2"/>
              <a:buChar char=""/>
              <a:tabLst>
                <a:tab pos="266700" algn="l"/>
              </a:tabLst>
            </a:pPr>
            <a:r>
              <a:rPr lang="en-IN" sz="2000" kern="0" dirty="0">
                <a:effectLst/>
                <a:latin typeface="Times New Roman" panose="02020603050405020304" pitchFamily="18" charset="0"/>
              </a:rPr>
              <a:t>It handles bulk amount of data. </a:t>
            </a:r>
            <a:endParaRPr lang="en-IN" sz="2000" dirty="0">
              <a:effectLst/>
              <a:latin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73766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9C41D4-B77C-CB15-420D-B145459E0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ECB7DD2B-1D40-D994-42A3-C96A7114EB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165727598"/>
              </p:ext>
            </p:extLst>
          </p:nvPr>
        </p:nvGraphicFramePr>
        <p:xfrm>
          <a:off x="677862" y="2160587"/>
          <a:ext cx="9296130" cy="3550895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648065">
                  <a:extLst>
                    <a:ext uri="{9D8B030D-6E8A-4147-A177-3AD203B41FA5}">
                      <a16:colId xmlns:a16="http://schemas.microsoft.com/office/drawing/2014/main" xmlns="" val="7349876"/>
                    </a:ext>
                  </a:extLst>
                </a:gridCol>
                <a:gridCol w="4648065">
                  <a:extLst>
                    <a:ext uri="{9D8B030D-6E8A-4147-A177-3AD203B41FA5}">
                      <a16:colId xmlns:a16="http://schemas.microsoft.com/office/drawing/2014/main" xmlns="" val="157888920"/>
                    </a:ext>
                  </a:extLst>
                </a:gridCol>
              </a:tblGrid>
              <a:tr h="7101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</a:rPr>
                        <a:t>Component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2607120431"/>
                  </a:ext>
                </a:extLst>
              </a:tr>
              <a:tr h="7101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</a:rPr>
                        <a:t>To run the application.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65547231"/>
                  </a:ext>
                </a:extLst>
              </a:tr>
              <a:tr h="7101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</a:rPr>
                        <a:t>Processor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</a:rPr>
                        <a:t>Minimum 2.0 GHz or above.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1936997874"/>
                  </a:ext>
                </a:extLst>
              </a:tr>
              <a:tr h="7101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</a:rPr>
                        <a:t>RAM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</a:rPr>
                        <a:t>Minimum 4 GB.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1992061339"/>
                  </a:ext>
                </a:extLst>
              </a:tr>
              <a:tr h="7101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</a:rPr>
                        <a:t>Hard Disk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</a:rPr>
                        <a:t>At least 20 GB of storage.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596472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0181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B96CE4-FCA3-7D51-3EDA-C44AD77F3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ED580B50-AC62-F231-8568-658956F5FE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26033355"/>
              </p:ext>
            </p:extLst>
          </p:nvPr>
        </p:nvGraphicFramePr>
        <p:xfrm>
          <a:off x="677862" y="2160587"/>
          <a:ext cx="9197658" cy="3663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8829">
                  <a:extLst>
                    <a:ext uri="{9D8B030D-6E8A-4147-A177-3AD203B41FA5}">
                      <a16:colId xmlns:a16="http://schemas.microsoft.com/office/drawing/2014/main" xmlns="" val="3919858549"/>
                    </a:ext>
                  </a:extLst>
                </a:gridCol>
                <a:gridCol w="4598829">
                  <a:extLst>
                    <a:ext uri="{9D8B030D-6E8A-4147-A177-3AD203B41FA5}">
                      <a16:colId xmlns:a16="http://schemas.microsoft.com/office/drawing/2014/main" xmlns="" val="1618314488"/>
                    </a:ext>
                  </a:extLst>
                </a:gridCol>
              </a:tblGrid>
              <a:tr h="9158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</a:rPr>
                        <a:t>Software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2855305252"/>
                  </a:ext>
                </a:extLst>
              </a:tr>
              <a:tr h="9158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</a:rPr>
                        <a:t>Python 3.8+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</a:rPr>
                        <a:t>Programming environment.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444511497"/>
                  </a:ext>
                </a:extLst>
              </a:tr>
              <a:tr h="9158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</a:rPr>
                        <a:t>SQLite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</a:rPr>
                        <a:t>Database for attendance logs.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2452452086"/>
                  </a:ext>
                </a:extLst>
              </a:tr>
              <a:tr h="9158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</a:rPr>
                        <a:t>Visual Studio Code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</a:rPr>
                        <a:t>IDE for development.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83277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0889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6713B4-8D25-AD2F-F798-7CAB4C727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E7304A-1AA2-D4D0-ED3D-6D23BF7CB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10155"/>
            <a:ext cx="8596668" cy="3931208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0000"/>
                </a:solidFill>
              </a:rPr>
              <a:t> </a:t>
            </a:r>
            <a:r>
              <a:rPr lang="en-IN" sz="36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IN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</a:p>
          <a:p>
            <a:r>
              <a:rPr lang="en-IN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PRODUCTS </a:t>
            </a:r>
            <a:r>
              <a:rPr lang="en-IN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</a:p>
          <a:p>
            <a:r>
              <a:rPr lang="en-IN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</a:t>
            </a:r>
            <a:r>
              <a:rPr lang="en-IN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ENTRY</a:t>
            </a:r>
          </a:p>
          <a:p>
            <a:r>
              <a:rPr lang="en-IN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STOCK </a:t>
            </a:r>
            <a:r>
              <a:rPr lang="en-IN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</a:p>
          <a:p>
            <a:r>
              <a:rPr lang="en-IN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REPORTS</a:t>
            </a:r>
            <a:endParaRPr lang="en-IN" sz="3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338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C34683-B1FC-C844-1F2E-80BC4469D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E450017-8000-21FA-BC9B-B98B577BF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9989"/>
            <a:ext cx="8596668" cy="4381374"/>
          </a:xfrm>
        </p:spPr>
        <p:txBody>
          <a:bodyPr>
            <a:normAutofit fontScale="92500" lnSpcReduction="10000"/>
          </a:bodyPr>
          <a:lstStyle/>
          <a:p>
            <a:pPr marL="0" marR="0" indent="0" algn="just">
              <a:lnSpc>
                <a:spcPct val="150000"/>
              </a:lnSpc>
            </a:pPr>
            <a:r>
              <a:rPr lang="en-IN" sz="2400" b="1" kern="0" dirty="0">
                <a:effectLst/>
                <a:latin typeface="Times New Roman" panose="02020603050405020304" pitchFamily="18" charset="0"/>
              </a:rPr>
              <a:t>1. User Module:</a:t>
            </a:r>
            <a:endParaRPr lang="en-IN" sz="2400" dirty="0">
              <a:effectLst/>
              <a:latin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buFont typeface="Wingdings" panose="05000000000000000000" pitchFamily="2" charset="2"/>
              <a:buChar char=""/>
              <a:tabLst>
                <a:tab pos="266700" algn="l"/>
              </a:tabLst>
            </a:pPr>
            <a:r>
              <a:rPr lang="en-IN" sz="2000" b="0" kern="0" dirty="0">
                <a:effectLst/>
                <a:latin typeface="Times New Roman" panose="02020603050405020304" pitchFamily="18" charset="0"/>
              </a:rPr>
              <a:t>. Fields like username, full name, email, phone number, and password.</a:t>
            </a:r>
            <a:endParaRPr lang="en-IN" sz="1800" dirty="0">
              <a:effectLst/>
              <a:latin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buFont typeface="Wingdings" panose="05000000000000000000" pitchFamily="2" charset="2"/>
              <a:buChar char=""/>
              <a:tabLst>
                <a:tab pos="266700" algn="l"/>
              </a:tabLst>
            </a:pPr>
            <a:r>
              <a:rPr lang="en-IN" sz="2000" b="0" kern="0" dirty="0">
                <a:effectLst/>
                <a:latin typeface="Times New Roman" panose="02020603050405020304" pitchFamily="18" charset="0"/>
              </a:rPr>
              <a:t>Optional details such as address, job title (for staff), or customer preferences.</a:t>
            </a:r>
            <a:endParaRPr lang="en-IN" sz="1800" dirty="0">
              <a:effectLst/>
              <a:latin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buFont typeface="Wingdings" panose="05000000000000000000" pitchFamily="2" charset="2"/>
              <a:buChar char=""/>
              <a:tabLst>
                <a:tab pos="266700" algn="l"/>
              </a:tabLst>
            </a:pPr>
            <a:r>
              <a:rPr lang="en-IN" sz="2000" b="0" kern="0" dirty="0">
                <a:effectLst/>
                <a:latin typeface="Times New Roman" panose="02020603050405020304" pitchFamily="18" charset="0"/>
              </a:rPr>
              <a:t>Profile photo upload (for identification or personalization).</a:t>
            </a:r>
            <a:endParaRPr lang="en-IN" sz="1800" dirty="0">
              <a:effectLst/>
              <a:latin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buFont typeface="Wingdings" panose="05000000000000000000" pitchFamily="2" charset="2"/>
              <a:buChar char=""/>
              <a:tabLst>
                <a:tab pos="266700" algn="l"/>
              </a:tabLst>
            </a:pPr>
            <a:r>
              <a:rPr lang="en-IN" sz="2000" b="0" kern="0" dirty="0">
                <a:effectLst/>
                <a:latin typeface="Times New Roman" panose="02020603050405020304" pitchFamily="18" charset="0"/>
              </a:rPr>
              <a:t>Self-registration for customers via a front-end interface (e.g., a website or app).</a:t>
            </a:r>
            <a:endParaRPr lang="en-IN" sz="1800" dirty="0">
              <a:effectLst/>
              <a:latin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buFont typeface="Wingdings" panose="05000000000000000000" pitchFamily="2" charset="2"/>
              <a:buChar char=""/>
              <a:tabLst>
                <a:tab pos="266700" algn="l"/>
              </a:tabLst>
            </a:pPr>
            <a:r>
              <a:rPr lang="en-IN" sz="2000" b="0" kern="0" dirty="0">
                <a:effectLst/>
                <a:latin typeface="Times New Roman" panose="02020603050405020304" pitchFamily="18" charset="0"/>
              </a:rPr>
              <a:t>Admin-added users for employees, with pre-assigned roles.</a:t>
            </a:r>
            <a:endParaRPr lang="en-IN" sz="1800" dirty="0">
              <a:effectLst/>
              <a:latin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buFont typeface="Wingdings" panose="05000000000000000000" pitchFamily="2" charset="2"/>
              <a:buChar char=""/>
              <a:tabLst>
                <a:tab pos="266700" algn="l"/>
              </a:tabLst>
            </a:pPr>
            <a:r>
              <a:rPr lang="en-IN" sz="2000" b="0" kern="0" dirty="0">
                <a:effectLst/>
                <a:latin typeface="Times New Roman" panose="02020603050405020304" pitchFamily="18" charset="0"/>
              </a:rPr>
              <a:t>Profile editing to update personal details or reset passwords.</a:t>
            </a:r>
            <a:endParaRPr lang="en-IN" sz="1800" dirty="0">
              <a:effectLst/>
              <a:latin typeface="Times New Roman" panose="02020603050405020304" pitchFamily="18" charset="0"/>
            </a:endParaRPr>
          </a:p>
          <a:p>
            <a:pPr marL="0" marR="0" indent="0" algn="just">
              <a:lnSpc>
                <a:spcPct val="150000"/>
              </a:lnSpc>
              <a:buNone/>
            </a:pPr>
            <a:r>
              <a:rPr lang="en-IN" sz="2000" b="0" kern="0" dirty="0">
                <a:effectLst/>
                <a:latin typeface="Times New Roman" panose="02020603050405020304" pitchFamily="18" charset="0"/>
              </a:rPr>
              <a:t> </a:t>
            </a:r>
            <a:endParaRPr lang="en-IN" sz="1800" dirty="0">
              <a:effectLst/>
              <a:latin typeface="Times New Roman" panose="02020603050405020304" pitchFamily="18" charset="0"/>
            </a:endParaRPr>
          </a:p>
          <a:p>
            <a:pPr marL="0" marR="0" indent="0" algn="just">
              <a:lnSpc>
                <a:spcPct val="150000"/>
              </a:lnSpc>
            </a:pPr>
            <a:endParaRPr lang="en-IN" sz="2000" dirty="0">
              <a:effectLst/>
              <a:latin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77994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260</TotalTime>
  <Words>738</Words>
  <Application>Microsoft Office PowerPoint</Application>
  <PresentationFormat>Custom</PresentationFormat>
  <Paragraphs>114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Facet</vt:lpstr>
      <vt:lpstr>TRACK YOUR STOCK</vt:lpstr>
      <vt:lpstr>OBJECTIVES</vt:lpstr>
      <vt:lpstr>SYNOPSIS</vt:lpstr>
      <vt:lpstr>EXISTING SYSTEM</vt:lpstr>
      <vt:lpstr>PROPOSED SYSTEM</vt:lpstr>
      <vt:lpstr>HARDWARE REQUIREMENTS</vt:lpstr>
      <vt:lpstr>SOFTWARE REQUIREMENTS</vt:lpstr>
      <vt:lpstr>MODULES</vt:lpstr>
      <vt:lpstr>MODULE DESCRIPTION</vt:lpstr>
      <vt:lpstr>Slide 10</vt:lpstr>
      <vt:lpstr>Slide 11</vt:lpstr>
      <vt:lpstr> SAMPLE INPUT AND OUTPUT     USER LOGIN </vt:lpstr>
      <vt:lpstr>ADD THE NEW PRODUCT </vt:lpstr>
      <vt:lpstr>VIEW STOCK</vt:lpstr>
      <vt:lpstr>REPORT DETAILS </vt:lpstr>
      <vt:lpstr> CHANGE USERNAME  </vt:lpstr>
      <vt:lpstr>CONCLUSION</vt:lpstr>
      <vt:lpstr>         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 YOUR STOCK</dc:title>
  <dc:creator>rocket rabin</dc:creator>
  <cp:lastModifiedBy>SAM</cp:lastModifiedBy>
  <cp:revision>11</cp:revision>
  <dcterms:created xsi:type="dcterms:W3CDTF">2025-03-08T07:03:59Z</dcterms:created>
  <dcterms:modified xsi:type="dcterms:W3CDTF">2025-04-04T13:08:45Z</dcterms:modified>
</cp:coreProperties>
</file>