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1" r:id="rId4"/>
    <p:sldId id="258" r:id="rId5"/>
    <p:sldId id="272" r:id="rId6"/>
    <p:sldId id="266" r:id="rId7"/>
    <p:sldId id="267" r:id="rId8"/>
    <p:sldId id="261" r:id="rId9"/>
    <p:sldId id="268" r:id="rId10"/>
    <p:sldId id="264" r:id="rId11"/>
    <p:sldId id="269" r:id="rId12"/>
    <p:sldId id="274" r:id="rId13"/>
    <p:sldId id="275" r:id="rId14"/>
    <p:sldId id="276" r:id="rId15"/>
    <p:sldId id="262" r:id="rId16"/>
    <p:sldId id="278" r:id="rId17"/>
    <p:sldId id="279" r:id="rId18"/>
    <p:sldId id="281" r:id="rId19"/>
    <p:sldId id="280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FAC8-8A68-442B-9622-69C2D0B7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F56C7-D002-4425-B159-18D0B01B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16569-E0A6-4378-9DA6-E63B084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DD51-8EB3-4983-BA87-6856D75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48FB3-163D-4781-A22F-CB4F7A0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141D-1E70-468D-BA09-2A59E1A1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40DDC-3B00-49EE-A177-DB84769F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A8D2A-024E-411C-80C4-049908A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1F403-DDFC-4A6B-83E3-E5E2D67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1E3F9-CE0D-4CD4-80DD-B41C0556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A805C-1049-45BC-B012-A283DA14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A01B6-16C7-49E3-B95A-ABB1089D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3A06-BB88-4A13-9017-02E120A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5C963-0536-4450-8298-47130B9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4865E-6466-4397-B080-D5D5A94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BA6A-616F-4CBF-88F9-9BF0103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7B894-73BA-4075-A4B8-0B766F2E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60A77-40E3-4944-99D0-CDD1B03A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1C850-7F75-47E2-BCB1-FA62C6D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625B0-C45D-4EE0-9053-E36FD51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4A5C-86AA-4654-B178-D1CDA251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677F4-62DA-4CFF-8AE8-F4130968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A1275-AC56-4FF5-9FA3-EDBC591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86781-3ADC-46CC-99E2-480E628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A64D-0722-45DC-A647-EB664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09E1-470E-4527-A5C7-21ED263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C67A-A9B7-44D5-8B3B-395FE7EAA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081E3-49FC-4BFC-BAFC-9E5C985E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99F3-F993-4689-8912-DEE4A770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B451E-26E3-4020-A311-1972445F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61DEF-A250-4AC3-9A47-2112AAA7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FDB9-87EB-482D-ABDC-3FD9136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4D916-AA23-4BE1-AB6C-27C4CB23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FD377-8ACB-4388-A49B-AFA087C5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49273-1798-4F8C-85D2-81F76CEE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A9D82B-D1DD-4433-860E-7CEF73AA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05140-3275-4426-AA97-5CDA087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0C52-A86B-4ADB-A63F-0D4903A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59C9FE-F0BB-429E-8B8E-1D45163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0035-0E53-4156-B4E4-E684469E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D9F28-3D10-4C88-9EE3-5514BD8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C1088-88BF-4601-809F-9DE0BDAF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C8E30-A37B-45B9-8C13-A74251F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135DAA-7015-4B4E-8800-C7A62055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F9722-D19E-462F-B316-371777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409F0-B768-499B-A317-C7B71B6C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DEB5-853D-4832-8849-F38083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A4D0C-E9F3-42AF-BCD4-8760429E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220D-641A-44AA-9F3C-57D5A1CB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F8467-5186-491E-B9F0-9C036FFC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A087A-EE27-4EF4-A7CB-86EE55A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E111C-4393-40BD-B29E-558F793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E3B8-9288-4736-AFB2-2AEB88DB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33A13-7B50-4F67-AA4C-EA9B806F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BB60D-F94D-4E55-8EBA-CBDB46D7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DD529-5AA0-4F3B-9720-178F7EA6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4ACF6-3C8E-4F9A-B691-03484A0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95A0-BB63-4D37-942E-EAC3192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FFC6C-029D-46E7-8FA0-A33ED5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DE4C4-1B86-48D9-BE31-4FB307EE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20C7-5DA5-4925-BE00-3F52C361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E647-D1B4-40D3-8B7A-C201E16AF312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53483-0232-43F8-A367-78DE795B1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63D1-F33F-4FCB-B062-D82E3948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yepub.net/" TargetMode="External"/><Relationship Id="rId2" Type="http://schemas.openxmlformats.org/officeDocument/2006/relationships/hyperlink" Target="https://github.com/psiegman/epubli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readium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products/login/api/" TargetMode="External"/><Relationship Id="rId2" Type="http://schemas.openxmlformats.org/officeDocument/2006/relationships/hyperlink" Target="https://firebase.google.com/docs/auth/android/email-link-auth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encyclopedia/" TargetMode="External"/><Relationship Id="rId2" Type="http://schemas.openxmlformats.org/officeDocument/2006/relationships/hyperlink" Target="https://cloud.google.com/translate/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B363-A194-4CE7-8334-0681310D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ko-KR" altLang="en-US" dirty="0" err="1"/>
              <a:t>사용자인터페이스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3D929-6AE2-4F03-9619-9670F098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660"/>
            <a:ext cx="9144000" cy="1655762"/>
          </a:xfrm>
        </p:spPr>
        <p:txBody>
          <a:bodyPr anchor="ctr"/>
          <a:lstStyle/>
          <a:p>
            <a:pPr algn="l"/>
            <a:r>
              <a:rPr lang="en-US" altLang="ko-KR" sz="4400" dirty="0"/>
              <a:t>3code </a:t>
            </a:r>
            <a:r>
              <a:rPr lang="en-US" altLang="ko-KR" dirty="0"/>
              <a:t>_ </a:t>
            </a:r>
            <a:r>
              <a:rPr lang="ko-KR" altLang="en-US" dirty="0"/>
              <a:t>김성환</a:t>
            </a:r>
            <a:r>
              <a:rPr lang="en-US" altLang="ko-KR" dirty="0"/>
              <a:t>, </a:t>
            </a:r>
            <a:r>
              <a:rPr lang="ko-KR" altLang="en-US" dirty="0" err="1"/>
              <a:t>오현승</a:t>
            </a:r>
            <a:r>
              <a:rPr lang="en-US" altLang="ko-KR" dirty="0"/>
              <a:t>, </a:t>
            </a:r>
            <a:r>
              <a:rPr lang="ko-KR" altLang="en-US" dirty="0"/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15422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6DF28C-683C-4D76-B0F8-7B66F900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6" y="23871"/>
            <a:ext cx="2783773" cy="68341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4. </a:t>
            </a:r>
            <a:r>
              <a:rPr lang="ko-KR" altLang="en-US" dirty="0"/>
              <a:t>책 소개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24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책을 선택하는데 기준이 될 수 있는 내용들 표시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책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텍스트 뷰어 화면으로 이동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목차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④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저자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⑤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다른 유저들이 남긴 리뷰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ko-KR" sz="2400" spc="-150" dirty="0"/>
              <a:t>⑥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좋아요</a:t>
            </a:r>
            <a:r>
              <a:rPr lang="en-US" altLang="ko-KR" sz="2400" spc="-150" dirty="0"/>
              <a:t>/</a:t>
            </a:r>
            <a:r>
              <a:rPr lang="ko-KR" altLang="en-US" sz="2400" spc="-150" dirty="0"/>
              <a:t>싫어요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596679" y="371744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18351" y="439755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409143" y="500307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BAB0B-4177-4CBA-AD77-AA6C959D948D}"/>
              </a:ext>
            </a:extLst>
          </p:cNvPr>
          <p:cNvSpPr txBox="1"/>
          <p:nvPr/>
        </p:nvSpPr>
        <p:spPr>
          <a:xfrm>
            <a:off x="1799879" y="528772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555C2-56F9-44BA-A2A0-E1F0DBC500F5}"/>
              </a:ext>
            </a:extLst>
          </p:cNvPr>
          <p:cNvSpPr txBox="1"/>
          <p:nvPr/>
        </p:nvSpPr>
        <p:spPr>
          <a:xfrm>
            <a:off x="1865812" y="569535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pic>
        <p:nvPicPr>
          <p:cNvPr id="20" name="그래픽 19" descr="엄지척 기호">
            <a:extLst>
              <a:ext uri="{FF2B5EF4-FFF2-40B4-BE49-F238E27FC236}">
                <a16:creationId xmlns:a16="http://schemas.microsoft.com/office/drawing/2014/main" id="{1971A625-11F1-4E73-A0CA-11C56A7C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128" y="2924129"/>
            <a:ext cx="328355" cy="328355"/>
          </a:xfrm>
          <a:prstGeom prst="rect">
            <a:avLst/>
          </a:prstGeom>
        </p:spPr>
      </p:pic>
      <p:pic>
        <p:nvPicPr>
          <p:cNvPr id="21" name="그래픽 20" descr="엄지척 기호">
            <a:extLst>
              <a:ext uri="{FF2B5EF4-FFF2-40B4-BE49-F238E27FC236}">
                <a16:creationId xmlns:a16="http://schemas.microsoft.com/office/drawing/2014/main" id="{920744A3-2E64-4A1B-8CDF-BA6D90180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406332" y="2924128"/>
            <a:ext cx="328355" cy="328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A7EAA-A9EF-4C0B-B398-24B589EE35D4}"/>
              </a:ext>
            </a:extLst>
          </p:cNvPr>
          <p:cNvSpPr txBox="1"/>
          <p:nvPr/>
        </p:nvSpPr>
        <p:spPr>
          <a:xfrm>
            <a:off x="1912483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AE283-1D98-44F5-9A4D-D2597A648CA2}"/>
              </a:ext>
            </a:extLst>
          </p:cNvPr>
          <p:cNvSpPr txBox="1"/>
          <p:nvPr/>
        </p:nvSpPr>
        <p:spPr>
          <a:xfrm>
            <a:off x="2734687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A7DD4-2B32-4DBB-978D-9A9E3A48DC5D}"/>
              </a:ext>
            </a:extLst>
          </p:cNvPr>
          <p:cNvSpPr txBox="1"/>
          <p:nvPr/>
        </p:nvSpPr>
        <p:spPr>
          <a:xfrm>
            <a:off x="3012819" y="292412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4073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8A8584-E45F-463D-8340-73A5433D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7128"/>
            <a:ext cx="2780713" cy="49457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텍스트 뷰어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본문 표시</a:t>
            </a:r>
            <a:r>
              <a:rPr lang="en-US" altLang="ko-KR" sz="2000" dirty="0"/>
              <a:t>, </a:t>
            </a:r>
            <a:r>
              <a:rPr lang="ko-KR" altLang="en-US" sz="2000" dirty="0"/>
              <a:t>가독성을 위한 다양한 기능들 제공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이전 화면으로 돌아가기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글꼴</a:t>
            </a:r>
            <a:r>
              <a:rPr lang="en-US" altLang="ko-KR" sz="2000" spc="-150" dirty="0"/>
              <a:t>/</a:t>
            </a:r>
            <a:r>
              <a:rPr lang="ko-KR" altLang="en-US" sz="2000" spc="-150" dirty="0"/>
              <a:t>글자크기</a:t>
            </a:r>
            <a:r>
              <a:rPr lang="en-US" altLang="ko-KR" sz="2000" spc="-150" dirty="0"/>
              <a:t>/</a:t>
            </a:r>
            <a:r>
              <a:rPr lang="ko-KR" altLang="en-US" sz="2000" spc="-150" dirty="0" err="1"/>
              <a:t>줄간격</a:t>
            </a:r>
            <a:r>
              <a:rPr lang="ko-KR" altLang="en-US" sz="2000" spc="-150" dirty="0"/>
              <a:t> 등 옵션 변경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사전 검색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⑤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텍스트 보여주는 부분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⑥ </a:t>
            </a:r>
            <a:r>
              <a:rPr lang="en-US" altLang="ko-KR" sz="2000" spc="-150" dirty="0"/>
              <a:t>: </a:t>
            </a:r>
            <a:r>
              <a:rPr lang="ko-KR" altLang="en-US" sz="2000" spc="-150" dirty="0" err="1"/>
              <a:t>다크모드</a:t>
            </a:r>
            <a:r>
              <a:rPr lang="ko-KR" altLang="en-US" sz="2000" spc="-150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57340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07674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494369" y="150442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3092514" y="3244334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3595854" y="461491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DE6DE-1C0C-4038-A801-1F75DD95EF11}"/>
              </a:ext>
            </a:extLst>
          </p:cNvPr>
          <p:cNvSpPr txBox="1"/>
          <p:nvPr/>
        </p:nvSpPr>
        <p:spPr>
          <a:xfrm>
            <a:off x="3580083" y="518456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393B2-FAE7-4BAA-AD97-618A37367792}"/>
              </a:ext>
            </a:extLst>
          </p:cNvPr>
          <p:cNvSpPr txBox="1"/>
          <p:nvPr/>
        </p:nvSpPr>
        <p:spPr>
          <a:xfrm>
            <a:off x="2861872" y="497598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4D5D7-340E-410A-B9CE-B1C375641870}"/>
              </a:ext>
            </a:extLst>
          </p:cNvPr>
          <p:cNvSpPr txBox="1"/>
          <p:nvPr/>
        </p:nvSpPr>
        <p:spPr>
          <a:xfrm>
            <a:off x="1355753" y="604387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393B4-D7C5-4775-A39C-5487D1A88606}"/>
              </a:ext>
            </a:extLst>
          </p:cNvPr>
          <p:cNvSpPr/>
          <p:nvPr/>
        </p:nvSpPr>
        <p:spPr>
          <a:xfrm>
            <a:off x="2733503" y="4886734"/>
            <a:ext cx="324000" cy="324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250958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7CE02B-5219-4390-A374-7EF677E18552}"/>
              </a:ext>
            </a:extLst>
          </p:cNvPr>
          <p:cNvGrpSpPr/>
          <p:nvPr/>
        </p:nvGrpSpPr>
        <p:grpSpPr>
          <a:xfrm>
            <a:off x="979859" y="1547128"/>
            <a:ext cx="2780713" cy="5023520"/>
            <a:chOff x="9902089" y="100662"/>
            <a:chExt cx="1816104" cy="328089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94A76B-3AD3-4D06-8D47-C2CBEE41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58"/>
            <a:stretch/>
          </p:blipFill>
          <p:spPr>
            <a:xfrm>
              <a:off x="9902089" y="100662"/>
              <a:ext cx="1816104" cy="3280898"/>
            </a:xfrm>
            <a:prstGeom prst="rect">
              <a:avLst/>
            </a:prstGeom>
          </p:spPr>
        </p:pic>
        <p:pic>
          <p:nvPicPr>
            <p:cNvPr id="18" name="그래픽 17" descr="트로피">
              <a:extLst>
                <a:ext uri="{FF2B5EF4-FFF2-40B4-BE49-F238E27FC236}">
                  <a16:creationId xmlns:a16="http://schemas.microsoft.com/office/drawing/2014/main" id="{8DD4BEAB-F62A-4D8C-B678-F3B3847E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5818" y="172581"/>
              <a:ext cx="245570" cy="24557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리뷰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마지막 페이지를 넘기면 뜨는 화면</a:t>
            </a:r>
            <a:r>
              <a:rPr lang="en-US" altLang="ko-KR" sz="2000" dirty="0"/>
              <a:t>, </a:t>
            </a:r>
            <a:r>
              <a:rPr lang="ko-KR" altLang="en-US" sz="2000" dirty="0"/>
              <a:t>책에 대한 리뷰 남길 수 있는 기능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</a:t>
            </a:r>
            <a:r>
              <a:rPr lang="en-US" altLang="ko-KR" sz="2000" spc="-150" dirty="0"/>
              <a:t>‘</a:t>
            </a:r>
            <a:r>
              <a:rPr lang="ko-KR" altLang="en-US" sz="2000" spc="-150" dirty="0"/>
              <a:t>좋아요</a:t>
            </a:r>
            <a:r>
              <a:rPr lang="en-US" altLang="ko-KR" sz="2000" spc="-150" dirty="0"/>
              <a:t>’ </a:t>
            </a:r>
            <a:r>
              <a:rPr lang="ko-KR" altLang="en-US" sz="2000" spc="-150" dirty="0"/>
              <a:t>많이 받은 문장 </a:t>
            </a:r>
            <a:r>
              <a:rPr lang="en-US" altLang="ko-KR" sz="2000" spc="-150" dirty="0"/>
              <a:t>top 10</a:t>
            </a:r>
            <a:r>
              <a:rPr lang="ko-KR" altLang="en-US" sz="2000" spc="-150" dirty="0"/>
              <a:t>화면으로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리뷰를 쓸 수 있는 공간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 등록 버튼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다른 유저들의 리뷰 표시</a:t>
            </a:r>
            <a:r>
              <a:rPr lang="en-US" altLang="ko-KR" sz="2000" spc="-150" dirty="0"/>
              <a:t>(‘</a:t>
            </a:r>
            <a:r>
              <a:rPr lang="ko-KR" altLang="en-US" sz="2000" spc="-150" dirty="0"/>
              <a:t>페이지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문장 번호</a:t>
            </a:r>
            <a:r>
              <a:rPr lang="en-US" altLang="ko-KR" sz="2000" spc="-150" dirty="0"/>
              <a:t>’</a:t>
            </a:r>
            <a:r>
              <a:rPr lang="ko-KR" altLang="en-US" sz="2000" spc="-150" dirty="0"/>
              <a:t> 형식으로 스탬프 남기기 가능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누르면 해당 페이지로 이동</a:t>
            </a:r>
            <a:r>
              <a:rPr lang="en-US" altLang="ko-KR" sz="2000" spc="-150" dirty="0"/>
              <a:t>), </a:t>
            </a:r>
            <a:r>
              <a:rPr lang="ko-KR" altLang="en-US" sz="2000" spc="-150" dirty="0" err="1"/>
              <a:t>답댓글</a:t>
            </a:r>
            <a:r>
              <a:rPr lang="ko-KR" altLang="en-US" sz="2000" spc="-150" dirty="0"/>
              <a:t> 달기 가능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endParaRPr lang="en-US" altLang="ko-KR" sz="2000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3529046" y="1632810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92514" y="276707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2947229" y="405888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1834803" y="479131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EC3F-3602-463C-8323-ECF8C1DB450B}"/>
              </a:ext>
            </a:extLst>
          </p:cNvPr>
          <p:cNvSpPr txBox="1"/>
          <p:nvPr/>
        </p:nvSpPr>
        <p:spPr>
          <a:xfrm>
            <a:off x="1073021" y="5589820"/>
            <a:ext cx="24466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50" u="sng" dirty="0">
                <a:solidFill>
                  <a:srgbClr val="0070C0"/>
                </a:solidFill>
              </a:rPr>
              <a:t>24:3</a:t>
            </a:r>
            <a:r>
              <a:rPr lang="en-US" altLang="ko-KR" sz="750" dirty="0"/>
              <a:t> 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문장이 이해 안되는데 무슨 뜻임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47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A0F2A25-BA15-4E17-8C9E-86F2C914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59" y="1547124"/>
            <a:ext cx="2780713" cy="49457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목차 </a:t>
            </a:r>
            <a:r>
              <a:rPr lang="en-US" altLang="ko-KR" dirty="0"/>
              <a:t>/ </a:t>
            </a:r>
            <a:r>
              <a:rPr lang="ko-KR" altLang="en-US" dirty="0"/>
              <a:t>책갈피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책의 목차를 누르면 그 페이지로 이동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r>
              <a:rPr lang="en-US" altLang="ko-KR" sz="2000" dirty="0"/>
              <a:t>, </a:t>
            </a:r>
            <a:r>
              <a:rPr lang="ko-KR" altLang="en-US" sz="2000" dirty="0"/>
              <a:t>유저가 </a:t>
            </a:r>
            <a:r>
              <a:rPr lang="ko-KR" altLang="en-US" sz="2000" dirty="0" err="1"/>
              <a:t>해놓은</a:t>
            </a:r>
            <a:r>
              <a:rPr lang="ko-KR" altLang="en-US" sz="2000" dirty="0"/>
              <a:t> 책갈피 목록 표시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목차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챕터 표시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클릭하면 해당 페이지로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이전 화면으로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736355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257232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996244" y="249518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06436-BBAE-49C2-9291-E3F8938F6171}"/>
              </a:ext>
            </a:extLst>
          </p:cNvPr>
          <p:cNvSpPr txBox="1"/>
          <p:nvPr/>
        </p:nvSpPr>
        <p:spPr>
          <a:xfrm>
            <a:off x="1351244" y="162825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40257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B89F013-69BB-4392-BA2D-943B6609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1" y="1547128"/>
            <a:ext cx="2775791" cy="4936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‘</a:t>
            </a:r>
            <a:r>
              <a:rPr lang="ko-KR" altLang="en-US" dirty="0"/>
              <a:t>좋아요</a:t>
            </a:r>
            <a:r>
              <a:rPr lang="en-US" altLang="ko-KR" dirty="0"/>
              <a:t>’ </a:t>
            </a:r>
            <a:r>
              <a:rPr lang="ko-KR" altLang="en-US" dirty="0"/>
              <a:t>받은 문장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이 책을 읽은 유저들이 문장에 남긴 </a:t>
            </a:r>
            <a:r>
              <a:rPr lang="en-US" altLang="ko-KR" sz="2400" dirty="0"/>
              <a:t>‘</a:t>
            </a:r>
            <a:r>
              <a:rPr lang="ko-KR" altLang="en-US" sz="2400" dirty="0"/>
              <a:t>좋아요</a:t>
            </a:r>
            <a:r>
              <a:rPr lang="en-US" altLang="ko-KR" sz="2400" dirty="0"/>
              <a:t>’ </a:t>
            </a:r>
            <a:r>
              <a:rPr lang="ko-KR" altLang="en-US" sz="2400" dirty="0"/>
              <a:t>수를 기준으로 </a:t>
            </a:r>
            <a:r>
              <a:rPr lang="en-US" altLang="ko-KR" sz="2400" dirty="0"/>
              <a:t>top 10 </a:t>
            </a:r>
            <a:r>
              <a:rPr lang="ko-KR" altLang="en-US" sz="2400" dirty="0"/>
              <a:t>선정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이전 화면으로 돌아가기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</a:t>
            </a:r>
            <a:r>
              <a:rPr lang="en-US" altLang="ko-KR" sz="2400" spc="-150" dirty="0"/>
              <a:t>top 10 </a:t>
            </a:r>
            <a:r>
              <a:rPr lang="ko-KR" altLang="en-US" sz="2400" spc="-150" dirty="0"/>
              <a:t>문장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494369" y="293148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59604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기술분석① </a:t>
            </a:r>
            <a:r>
              <a:rPr lang="en-US" altLang="ko-KR" dirty="0"/>
              <a:t>- </a:t>
            </a:r>
            <a:r>
              <a:rPr lang="ko-KR" altLang="en-US" dirty="0"/>
              <a:t>텍스트 뷰어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50214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err="1"/>
              <a:t>ePub</a:t>
            </a:r>
            <a:r>
              <a:rPr lang="en-US" altLang="ko-KR" sz="2400" dirty="0"/>
              <a:t> </a:t>
            </a:r>
            <a:r>
              <a:rPr lang="ko-KR" altLang="en-US" sz="2400" dirty="0"/>
              <a:t>파일은 </a:t>
            </a:r>
            <a:r>
              <a:rPr lang="en-US" altLang="ko-KR" sz="2400" dirty="0"/>
              <a:t>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 등을 </a:t>
            </a:r>
            <a:r>
              <a:rPr lang="ko-KR" altLang="en-US" sz="2400" dirty="0" err="1"/>
              <a:t>압축해놓은</a:t>
            </a:r>
            <a:r>
              <a:rPr lang="ko-KR" altLang="en-US" sz="2400" dirty="0"/>
              <a:t> 것으로</a:t>
            </a:r>
            <a:r>
              <a:rPr lang="en-US" altLang="ko-KR" sz="2400" dirty="0"/>
              <a:t> </a:t>
            </a:r>
            <a:r>
              <a:rPr lang="ko-KR" altLang="en-US" sz="2400" dirty="0"/>
              <a:t>책에 대한 기본적인 정보도 함께 담고 있기 때문에 목차</a:t>
            </a:r>
            <a:r>
              <a:rPr lang="en-US" altLang="ko-KR" sz="2400" dirty="0"/>
              <a:t>, </a:t>
            </a:r>
            <a:r>
              <a:rPr lang="ko-KR" altLang="en-US" sz="2400" dirty="0"/>
              <a:t>책 소개</a:t>
            </a:r>
            <a:r>
              <a:rPr lang="en-US" altLang="ko-KR" sz="2400" dirty="0"/>
              <a:t>, </a:t>
            </a:r>
            <a:r>
              <a:rPr lang="ko-KR" altLang="en-US" sz="2400" dirty="0"/>
              <a:t>저자</a:t>
            </a:r>
            <a:r>
              <a:rPr lang="en-US" altLang="ko-KR" sz="2400" dirty="0"/>
              <a:t>, </a:t>
            </a:r>
            <a:r>
              <a:rPr lang="ko-KR" altLang="en-US" sz="2400" dirty="0"/>
              <a:t>표지</a:t>
            </a:r>
            <a:r>
              <a:rPr lang="en-US" altLang="ko-KR" sz="2400" dirty="0"/>
              <a:t> </a:t>
            </a:r>
            <a:r>
              <a:rPr lang="ko-KR" altLang="en-US" sz="2400" dirty="0"/>
              <a:t>등은 추출해서 사용하면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텍스트 크기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줄간격</a:t>
            </a:r>
            <a:r>
              <a:rPr lang="ko-KR" altLang="en-US" sz="2400" dirty="0"/>
              <a:t> 등도 </a:t>
            </a:r>
            <a:r>
              <a:rPr lang="en-US" altLang="ko-KR" sz="2400" dirty="0" err="1"/>
              <a:t>css</a:t>
            </a:r>
            <a:r>
              <a:rPr lang="ko-KR" altLang="en-US" sz="2400" dirty="0"/>
              <a:t>파일로 관리가 되고 있으므로 이를 수정할 수 있게 어플을 만들면 되는데 이미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라는 라이브러리에서 제공하는 기능이므로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epublib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2"/>
              </a:rPr>
              <a:t>https://github.com/psiegman/epublib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대안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SkyEpub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3"/>
              </a:rPr>
              <a:t>https://skyepub.net/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Readium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4"/>
              </a:rPr>
              <a:t>https://readium.org/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기술분석② </a:t>
            </a:r>
            <a:r>
              <a:rPr lang="en-US" altLang="ko-KR" dirty="0"/>
              <a:t>- </a:t>
            </a:r>
            <a:r>
              <a:rPr lang="ko-KR" altLang="en-US" dirty="0"/>
              <a:t>회원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firebase</a:t>
            </a:r>
            <a:r>
              <a:rPr lang="ko-KR" altLang="en-US" sz="2400" dirty="0"/>
              <a:t>를 이용해 사용자의 인증된 이메일 주소로 아이디</a:t>
            </a:r>
            <a:r>
              <a:rPr lang="en-US" altLang="ko-KR" sz="2400" dirty="0"/>
              <a:t>/</a:t>
            </a:r>
            <a:r>
              <a:rPr lang="ko-KR" altLang="en-US" sz="2400" dirty="0"/>
              <a:t>비밀번호 찾기 기능도 제공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Firebase </a:t>
            </a:r>
            <a:r>
              <a:rPr lang="ko-KR" altLang="en-US" sz="2400" dirty="0"/>
              <a:t>이메일 링크 로그인 참고 문서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https://firebase.google.com/docs/auth/android/email-link-auth?hl=ko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대안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안될 경우 네이버 </a:t>
            </a:r>
            <a:r>
              <a:rPr lang="en-US" altLang="ko-KR" sz="2400" dirty="0" err="1"/>
              <a:t>api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이용해 네이버 아이디로 로그인하도록 할 예정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네이버 로그인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3"/>
              </a:rPr>
              <a:t>https://developers.naver.com/products/login/api/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기술분석③ </a:t>
            </a:r>
            <a:r>
              <a:rPr lang="en-US" altLang="ko-KR" dirty="0"/>
              <a:t>- </a:t>
            </a:r>
            <a:r>
              <a:rPr lang="ko-KR" altLang="en-US" dirty="0"/>
              <a:t>번역 </a:t>
            </a:r>
            <a:r>
              <a:rPr lang="en-US" altLang="ko-KR" dirty="0"/>
              <a:t>/ </a:t>
            </a:r>
            <a:r>
              <a:rPr lang="ko-KR" altLang="en-US" dirty="0"/>
              <a:t>단어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책은 문자수가 많기 때문에 무제한으로 </a:t>
            </a:r>
            <a:r>
              <a:rPr lang="ko-KR" altLang="en-US" sz="2400" dirty="0">
                <a:highlight>
                  <a:srgbClr val="FFFF00"/>
                </a:highlight>
              </a:rPr>
              <a:t>번역</a:t>
            </a:r>
            <a:r>
              <a:rPr lang="ko-KR" altLang="en-US" sz="2400" dirty="0"/>
              <a:t> 가능한 구글 번역 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Google Cloud Translation API : </a:t>
            </a:r>
            <a:r>
              <a:rPr lang="en-US" altLang="ko-KR" sz="2400" dirty="0">
                <a:hlinkClick r:id="rId2"/>
              </a:rPr>
              <a:t>https://cloud.google.com/translate/?hl=ko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>
                <a:highlight>
                  <a:srgbClr val="FFFF00"/>
                </a:highlight>
              </a:rPr>
              <a:t>단어 검색</a:t>
            </a:r>
            <a:r>
              <a:rPr lang="ko-KR" altLang="en-US" sz="2400" dirty="0"/>
              <a:t>에 쓸 사전은 네이버 사전으로 아래 링크에서 </a:t>
            </a:r>
            <a:r>
              <a:rPr lang="en-US" altLang="ko-KR" sz="2400" dirty="0"/>
              <a:t>API</a:t>
            </a:r>
            <a:r>
              <a:rPr lang="ko-KR" altLang="en-US" sz="2400" dirty="0"/>
              <a:t>를 지원받을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네이버 사전 </a:t>
            </a:r>
            <a:r>
              <a:rPr lang="en-US" altLang="ko-KR" sz="2400" dirty="0"/>
              <a:t>API : </a:t>
            </a:r>
            <a:r>
              <a:rPr lang="en-US" altLang="ko-KR" sz="2400" dirty="0">
                <a:hlinkClick r:id="rId3"/>
              </a:rPr>
              <a:t>https://developers.naver.com/docs/search/encyclopedia/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8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기술분석④ </a:t>
            </a:r>
            <a:r>
              <a:rPr lang="en-US" altLang="ko-KR" sz="3600" dirty="0"/>
              <a:t>- </a:t>
            </a:r>
            <a:r>
              <a:rPr lang="ko-KR" altLang="en-US" sz="3600" dirty="0"/>
              <a:t>인용 구절에 링크 걸 수 있는 기능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CCD8EE-9FBF-40CF-AA9C-C1B64D27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9950" y="1567655"/>
                <a:ext cx="79438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sz="2000" dirty="0"/>
                  <a:t>기존 </a:t>
                </a:r>
                <a:r>
                  <a:rPr lang="ko-KR" altLang="en-US" sz="2000" dirty="0" err="1"/>
                  <a:t>어플에</a:t>
                </a:r>
                <a:r>
                  <a:rPr lang="ko-KR" altLang="en-US" sz="2000" dirty="0"/>
                  <a:t> 없는 기능</a:t>
                </a:r>
                <a:r>
                  <a:rPr lang="en-US" altLang="ko-KR" sz="2000" dirty="0"/>
                  <a:t>. </a:t>
                </a:r>
                <a:r>
                  <a:rPr lang="en-US" altLang="ko-KR" sz="2000" dirty="0" err="1"/>
                  <a:t>Epub</a:t>
                </a:r>
                <a:r>
                  <a:rPr lang="ko-KR" altLang="en-US" sz="2000" dirty="0"/>
                  <a:t>파일은 페이지가 </a:t>
                </a:r>
                <a:r>
                  <a:rPr lang="ko-KR" altLang="en-US" sz="2000" dirty="0" err="1"/>
                  <a:t>정해져있지</a:t>
                </a:r>
                <a:r>
                  <a:rPr lang="ko-KR" altLang="en-US" sz="2000" dirty="0"/>
                  <a:t> 않고 글자 크기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줄간격</a:t>
                </a:r>
                <a:r>
                  <a:rPr lang="ko-KR" altLang="en-US" sz="2000" dirty="0"/>
                  <a:t> 등에 영향을 받기때문에 전체페이지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ko-KR" altLang="en-US" sz="2000" dirty="0"/>
                  <a:t>현재페이지 값으로 위치를 특정할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sz="2000" dirty="0"/>
                  <a:t>왼쪽 스크린샷에 나타난 것과 같이 </a:t>
                </a:r>
                <a:r>
                  <a:rPr lang="en-US" altLang="ko-KR" sz="2000" dirty="0"/>
                  <a:t>‘@</a:t>
                </a:r>
                <a:r>
                  <a:rPr lang="ko-KR" altLang="en-US" sz="2000" dirty="0"/>
                  <a:t>페이지</a:t>
                </a:r>
                <a:r>
                  <a:rPr lang="en-US" altLang="ko-KR" sz="2000" dirty="0"/>
                  <a:t>’ </a:t>
                </a:r>
                <a:r>
                  <a:rPr lang="ko-KR" altLang="en-US" sz="2000" dirty="0"/>
                  <a:t>이런 식으로 스탬프를 찍으면 바로 그 구절로 이동 가능한 링크를 생성하는 기능을 제공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sz="2000" dirty="0"/>
                  <a:t>대안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상세한 위치</a:t>
                </a:r>
                <a:r>
                  <a:rPr lang="en-US" altLang="ko-KR" sz="2000" dirty="0"/>
                  <a:t>(ex. 40</a:t>
                </a:r>
                <a:r>
                  <a:rPr lang="ko-KR" altLang="en-US" sz="2000" dirty="0"/>
                  <a:t>페이지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가리키는 링크 대신 챕터의 맨 첫 장을 가리키는 링크 기능 지원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Epublib</a:t>
                </a:r>
                <a:r>
                  <a:rPr lang="ko-KR" altLang="en-US" sz="2000" dirty="0"/>
                  <a:t>에서 챕터 </a:t>
                </a:r>
                <a:r>
                  <a:rPr lang="ko-KR" altLang="en-US" sz="2000" dirty="0" err="1"/>
                  <a:t>첫장</a:t>
                </a:r>
                <a:r>
                  <a:rPr lang="ko-KR" altLang="en-US" sz="2000" dirty="0"/>
                  <a:t> 페이지의 위치는 따로 저장해주고 있다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CCD8EE-9FBF-40CF-AA9C-C1B64D27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9950" y="1567655"/>
                <a:ext cx="7943850" cy="4351338"/>
              </a:xfrm>
              <a:blipFill>
                <a:blip r:embed="rId2"/>
                <a:stretch>
                  <a:fillRect l="-767" t="-140" r="-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742199-8012-48D9-8466-7DEF1C3A7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7025"/>
            <a:ext cx="220313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9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위험분석① </a:t>
            </a:r>
            <a:r>
              <a:rPr lang="en-US" altLang="ko-KR" sz="3600" dirty="0"/>
              <a:t>- </a:t>
            </a:r>
            <a:r>
              <a:rPr lang="ko-KR" altLang="ko-KR" sz="3600" dirty="0"/>
              <a:t>문장에 </a:t>
            </a:r>
            <a:r>
              <a:rPr lang="en-US" altLang="ko-KR" sz="3600" dirty="0"/>
              <a:t>‘</a:t>
            </a:r>
            <a:r>
              <a:rPr lang="ko-KR" altLang="ko-KR" sz="3600" dirty="0"/>
              <a:t>좋아요</a:t>
            </a:r>
            <a:r>
              <a:rPr lang="en-US" altLang="ko-KR" sz="3600" dirty="0"/>
              <a:t>’ </a:t>
            </a:r>
            <a:r>
              <a:rPr lang="ko-KR" altLang="ko-KR" sz="3600" dirty="0"/>
              <a:t>할 수 있는 기능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ko-KR" altLang="en-US" sz="2400" dirty="0" err="1"/>
              <a:t>어플에</a:t>
            </a:r>
            <a:r>
              <a:rPr lang="ko-KR" altLang="en-US" sz="2400" dirty="0"/>
              <a:t> 없던 기능</a:t>
            </a:r>
            <a:r>
              <a:rPr lang="en-US" altLang="ko-KR" sz="2400" dirty="0"/>
              <a:t>. </a:t>
            </a:r>
            <a:r>
              <a:rPr lang="ko-KR" altLang="en-US" sz="2400" dirty="0"/>
              <a:t>문장별로 관리할 수 있는 방법이 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대안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챕터별</a:t>
            </a:r>
            <a:r>
              <a:rPr lang="ko-KR" altLang="en-US" dirty="0"/>
              <a:t> 사용자의 선호도 표시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문장을 직접 드래그해 </a:t>
            </a:r>
            <a:r>
              <a:rPr lang="en-US" altLang="ko-KR" dirty="0"/>
              <a:t>‘</a:t>
            </a:r>
            <a:r>
              <a:rPr lang="ko-KR" altLang="en-US" dirty="0"/>
              <a:t>좋아요</a:t>
            </a:r>
            <a:r>
              <a:rPr lang="en-US" altLang="ko-KR" dirty="0"/>
              <a:t>’</a:t>
            </a:r>
            <a:r>
              <a:rPr lang="ko-KR" altLang="en-US" dirty="0"/>
              <a:t>버튼을 누르면 그 문장을 서버에 복사해서 관리</a:t>
            </a:r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6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일러스트 - 클립아트코리아 :: 통로이미지(주)">
            <a:extLst>
              <a:ext uri="{FF2B5EF4-FFF2-40B4-BE49-F238E27FC236}">
                <a16:creationId xmlns:a16="http://schemas.microsoft.com/office/drawing/2014/main" id="{CF5DCB02-875D-48AC-A9EB-FB42DB81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"/>
            <a:ext cx="5714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1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4316-A34C-42A3-B982-6B8E2A9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4" y="3723715"/>
            <a:ext cx="668574" cy="2776145"/>
          </a:xfrm>
        </p:spPr>
        <p:txBody>
          <a:bodyPr vert="vert270">
            <a:noAutofit/>
          </a:bodyPr>
          <a:lstStyle/>
          <a:p>
            <a:r>
              <a:rPr lang="en-US" altLang="ko-KR" sz="6000" u="sng" dirty="0"/>
              <a:t>Tasks</a:t>
            </a:r>
            <a:endParaRPr lang="ko-KR" altLang="en-US" u="sng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022F4A-02C7-43BB-905B-C42AD8C5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30564"/>
              </p:ext>
            </p:extLst>
          </p:nvPr>
        </p:nvGraphicFramePr>
        <p:xfrm>
          <a:off x="838199" y="13416"/>
          <a:ext cx="5257801" cy="684458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7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메인화면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다운받은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0477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 가능한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533382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소개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소개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목차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저자소개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36601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비추천</a:t>
                      </a:r>
                      <a:r>
                        <a:rPr lang="ko-KR" altLang="en-US" sz="1400" dirty="0"/>
                        <a:t> 수 표시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892532"/>
                  </a:ext>
                </a:extLst>
              </a:tr>
              <a:tr h="3737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371225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3280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89840"/>
                  </a:ext>
                </a:extLst>
              </a:tr>
              <a:tr h="37371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뷰어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보여주는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287632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글자 설정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글꼴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줄 간격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395748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80803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단어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5039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진행률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9368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책갈피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44659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문장에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99580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다크</a:t>
                      </a:r>
                      <a:r>
                        <a:rPr lang="ko-KR" altLang="en-US" sz="1400" dirty="0"/>
                        <a:t>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7587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47858A-B646-46DA-8B60-4E6DA2A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749667"/>
              </p:ext>
            </p:extLst>
          </p:nvPr>
        </p:nvGraphicFramePr>
        <p:xfrm>
          <a:off x="6526601" y="13416"/>
          <a:ext cx="5257801" cy="25021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276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2763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후기 </a:t>
                      </a:r>
                      <a:r>
                        <a:rPr lang="ko-KR" altLang="en-US" sz="1400" dirty="0" err="1"/>
                        <a:t>댓글창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주상아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02129"/>
                  </a:ext>
                </a:extLst>
              </a:tr>
              <a:tr h="4697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인용 구절에 링크 걸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127632"/>
                  </a:ext>
                </a:extLst>
              </a:tr>
              <a:tr h="4697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많이 받은 문장 </a:t>
                      </a:r>
                      <a:r>
                        <a:rPr lang="en-US" altLang="ko-KR" sz="1400" dirty="0"/>
                        <a:t>Top10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10051"/>
                  </a:ext>
                </a:extLst>
              </a:tr>
              <a:tr h="3381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읽은 책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7032159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남긴 댓글들 </a:t>
                      </a:r>
                      <a:r>
                        <a:rPr lang="ko-KR" altLang="en-US" sz="1400" dirty="0" err="1"/>
                        <a:t>모아보기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57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집에 돌아와 씻고 누워서 핸드폰하기 - 디지털 아트, 일러스트레이션">
            <a:extLst>
              <a:ext uri="{FF2B5EF4-FFF2-40B4-BE49-F238E27FC236}">
                <a16:creationId xmlns:a16="http://schemas.microsoft.com/office/drawing/2014/main" id="{AC02EED4-7764-4B68-A34A-A3F77050F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A9706A-BA37-48D6-9828-AE82D0EC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" y="3584799"/>
            <a:ext cx="71247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24A1DF-518D-4853-ACA1-5EEB8296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4" y="4921804"/>
            <a:ext cx="718185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14EFAD-03CD-47A3-A7C7-6157DD372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44" y="1838519"/>
            <a:ext cx="721995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7B9337-1B57-451C-9D32-A9E91C9DE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199" y="659845"/>
            <a:ext cx="70770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4A3E28-1D62-4146-99C4-3ACF6AD35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645" y="5999850"/>
            <a:ext cx="71342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5FB4E1-EADC-4F8B-8C58-6D01775D4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8168" y="1981094"/>
            <a:ext cx="72390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3AEA1-0E55-4B22-80D5-599BB177D3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4304" y="3123330"/>
            <a:ext cx="723900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90630E-BCAD-48EF-B7CE-0AC9ED451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956" y="2794678"/>
            <a:ext cx="705802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ABD36C-1F21-44F8-AF76-A42471B42F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3894" y="4412216"/>
            <a:ext cx="711517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C02D0B-F312-40AC-989A-F7476C1699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435930">
            <a:off x="2788966" y="4574316"/>
            <a:ext cx="8732174" cy="1385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830B9A-6DDF-43D7-B4BE-532BDCE943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658911">
            <a:off x="1132779" y="1520885"/>
            <a:ext cx="9650785" cy="159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E2510-49B8-4FDB-884E-2C56A3B2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28040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2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DC9C-45B2-42B8-9DED-325F8C17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B9D5-CABF-413E-921B-22894D53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집에서 혼자 책을 읽는 독자들을 위한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사람과 함께 독서할 수 있는 서비스를 제공하는 앱</a:t>
            </a:r>
          </a:p>
        </p:txBody>
      </p:sp>
      <p:pic>
        <p:nvPicPr>
          <p:cNvPr id="2052" name="Picture 4" descr="책 읽는 직원이 경쟁력…독서경영 기업의 미래를 펼치다 | 한경닷컴">
            <a:extLst>
              <a:ext uri="{FF2B5EF4-FFF2-40B4-BE49-F238E27FC236}">
                <a16:creationId xmlns:a16="http://schemas.microsoft.com/office/drawing/2014/main" id="{15D838CC-C908-4703-849B-B47F7400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1" b="94521" l="3710" r="98871">
                        <a14:foregroundMark x1="68548" y1="64384" x2="79032" y2="62740"/>
                        <a14:foregroundMark x1="79032" y1="62740" x2="70645" y2="71233"/>
                        <a14:foregroundMark x1="70645" y1="71233" x2="70323" y2="71233"/>
                        <a14:foregroundMark x1="79355" y1="76438" x2="96129" y2="76986"/>
                        <a14:foregroundMark x1="96129" y1="76986" x2="96290" y2="91781"/>
                        <a14:foregroundMark x1="96290" y1="91781" x2="79194" y2="97808"/>
                        <a14:foregroundMark x1="79194" y1="97808" x2="34355" y2="98356"/>
                        <a14:foregroundMark x1="34355" y1="98356" x2="26613" y2="94521"/>
                        <a14:foregroundMark x1="26613" y1="94521" x2="21129" y2="87671"/>
                        <a14:foregroundMark x1="90806" y1="74795" x2="98871" y2="78082"/>
                        <a14:foregroundMark x1="98871" y1="78082" x2="92903" y2="83288"/>
                        <a14:foregroundMark x1="43226" y1="30685" x2="45000" y2="16712"/>
                        <a14:foregroundMark x1="45000" y1="16712" x2="50806" y2="25479"/>
                        <a14:foregroundMark x1="78065" y1="53973" x2="75323" y2="40548"/>
                        <a14:foregroundMark x1="75323" y1="40548" x2="79355" y2="52877"/>
                        <a14:foregroundMark x1="79355" y1="52877" x2="79516" y2="52877"/>
                        <a14:foregroundMark x1="11935" y1="43562" x2="12581" y2="32877"/>
                        <a14:foregroundMark x1="11935" y1="31233" x2="11935" y2="31233"/>
                        <a14:foregroundMark x1="4032" y1="36438" x2="7742" y2="49041"/>
                        <a14:foregroundMark x1="7742" y1="49041" x2="8065" y2="49589"/>
                        <a14:foregroundMark x1="3710" y1="35068" x2="5484" y2="47945"/>
                        <a14:foregroundMark x1="85968" y1="65479" x2="88710" y2="747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16250"/>
            <a:ext cx="5905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33B02-916D-4F9B-B453-92B3854E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분석</a:t>
            </a:r>
          </a:p>
        </p:txBody>
      </p:sp>
      <p:pic>
        <p:nvPicPr>
          <p:cNvPr id="1026" name="Picture 2" descr="교보eBook - Apps on Google Play">
            <a:extLst>
              <a:ext uri="{FF2B5EF4-FFF2-40B4-BE49-F238E27FC236}">
                <a16:creationId xmlns:a16="http://schemas.microsoft.com/office/drawing/2014/main" id="{F9A7FD88-2C59-472B-A005-1155E7E9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99" y="2987997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알라딘 전자책 (eBook) - Google Play 앱">
            <a:extLst>
              <a:ext uri="{FF2B5EF4-FFF2-40B4-BE49-F238E27FC236}">
                <a16:creationId xmlns:a16="http://schemas.microsoft.com/office/drawing/2014/main" id="{01804388-7C2F-447A-9F39-901EC34A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54" y="1562430"/>
            <a:ext cx="1051851" cy="105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밀리의 서재 - 홈 | Facebook">
            <a:extLst>
              <a:ext uri="{FF2B5EF4-FFF2-40B4-BE49-F238E27FC236}">
                <a16:creationId xmlns:a16="http://schemas.microsoft.com/office/drawing/2014/main" id="{D75C3F98-F38E-49DA-9314-9EB69091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리디북스 살펴보기">
            <a:extLst>
              <a:ext uri="{FF2B5EF4-FFF2-40B4-BE49-F238E27FC236}">
                <a16:creationId xmlns:a16="http://schemas.microsoft.com/office/drawing/2014/main" id="{C6488D88-4BC0-49D8-A51B-429325BB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222" y1="28444" x2="27556" y2="51556"/>
                        <a14:foregroundMark x1="27556" y1="51556" x2="36889" y2="72889"/>
                        <a14:foregroundMark x1="36889" y1="72889" x2="64000" y2="73333"/>
                        <a14:foregroundMark x1="64000" y1="73333" x2="76000" y2="52444"/>
                        <a14:foregroundMark x1="76000" y1="52444" x2="67556" y2="30667"/>
                        <a14:foregroundMark x1="67556" y1="30667" x2="24444" y2="26667"/>
                        <a14:foregroundMark x1="35556" y1="28889" x2="27556" y2="52000"/>
                        <a14:foregroundMark x1="27556" y1="52000" x2="40000" y2="73333"/>
                        <a14:foregroundMark x1="40000" y1="73333" x2="68444" y2="76000"/>
                        <a14:foregroundMark x1="68444" y1="76000" x2="77778" y2="51556"/>
                        <a14:foregroundMark x1="77778" y1="51556" x2="59556" y2="32000"/>
                        <a14:foregroundMark x1="59556" y1="32000" x2="36889" y2="25778"/>
                        <a14:foregroundMark x1="37778" y1="27556" x2="37333" y2="52000"/>
                        <a14:foregroundMark x1="37333" y1="52000" x2="48889" y2="37778"/>
                        <a14:foregroundMark x1="48444" y1="32889" x2="56889" y2="54667"/>
                        <a14:foregroundMark x1="56889" y1="54667" x2="56889" y2="55111"/>
                        <a14:foregroundMark x1="60000" y1="34222" x2="62667" y2="50222"/>
                        <a14:foregroundMark x1="73333" y1="44889" x2="63111" y2="64000"/>
                        <a14:foregroundMark x1="42667" y1="44000" x2="54667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15" y="2770832"/>
            <a:ext cx="1477319" cy="14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예스24 eBook - YES24 eBook – Apps on Google Play">
            <a:extLst>
              <a:ext uri="{FF2B5EF4-FFF2-40B4-BE49-F238E27FC236}">
                <a16:creationId xmlns:a16="http://schemas.microsoft.com/office/drawing/2014/main" id="{7EAC046C-4AEF-48B6-954C-B44D925C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682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0B4A6-770B-4D17-97E9-816074586FAB}"/>
              </a:ext>
            </a:extLst>
          </p:cNvPr>
          <p:cNvSpPr txBox="1"/>
          <p:nvPr/>
        </p:nvSpPr>
        <p:spPr>
          <a:xfrm>
            <a:off x="601797" y="4921805"/>
            <a:ext cx="1106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어플과 다른 </a:t>
            </a:r>
            <a:r>
              <a:rPr lang="ko-KR" altLang="en-US" dirty="0" err="1"/>
              <a:t>차별점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유튜브처럼 장면마다의 감상을 남기고 내용에 대한 활발한 의견을 나눌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혼자 하는 독서가 아닌 같이 하는 독서에 중점을 둔 어플</a:t>
            </a: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4505F259-E91D-4B40-9B78-3009DCA9E1EF}"/>
              </a:ext>
            </a:extLst>
          </p:cNvPr>
          <p:cNvSpPr txBox="1"/>
          <p:nvPr/>
        </p:nvSpPr>
        <p:spPr>
          <a:xfrm>
            <a:off x="2652713" y="1906905"/>
            <a:ext cx="1881187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 z="12700000">
              <a:bevelT w="0" h="0"/>
            </a:sp3d>
          </a:bodyPr>
          <a:lstStyle/>
          <a:p>
            <a:r>
              <a:rPr lang="ko-KR" altLang="en-US" sz="5400" dirty="0">
                <a:effectLst>
                  <a:outerShdw blurRad="50800" dist="431800" dir="69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생각</a:t>
            </a:r>
            <a:endParaRPr lang="en-US" altLang="ko-KR" sz="5400" dirty="0">
              <a:effectLst>
                <a:outerShdw blurRad="50800" dist="431800" dir="6900000" sx="126000" sy="126000" algn="ctr" rotWithShape="0">
                  <a:schemeClr val="bg1">
                    <a:lumMod val="75000"/>
                  </a:scheme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5400" dirty="0">
                <a:effectLst>
                  <a:outerShdw blurRad="50800" dist="431800" dir="69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책방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07DC0-9A3E-47F2-A4DE-071A3E269981}"/>
              </a:ext>
            </a:extLst>
          </p:cNvPr>
          <p:cNvSpPr txBox="1"/>
          <p:nvPr/>
        </p:nvSpPr>
        <p:spPr>
          <a:xfrm>
            <a:off x="5230947" y="2497097"/>
            <a:ext cx="904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vs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6E4F2-90CB-4D5C-8D6B-BDDD792C317F}"/>
              </a:ext>
            </a:extLst>
          </p:cNvPr>
          <p:cNvSpPr txBox="1"/>
          <p:nvPr/>
        </p:nvSpPr>
        <p:spPr>
          <a:xfrm>
            <a:off x="8382000" y="4246424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</a:t>
            </a:r>
            <a:r>
              <a:rPr lang="ko-KR" altLang="en-US" sz="1600" dirty="0" err="1"/>
              <a:t>어플들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FB4E-F7BE-40D8-A133-0898F49BFD28}"/>
              </a:ext>
            </a:extLst>
          </p:cNvPr>
          <p:cNvSpPr txBox="1"/>
          <p:nvPr/>
        </p:nvSpPr>
        <p:spPr>
          <a:xfrm>
            <a:off x="2571750" y="4248151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3code</a:t>
            </a:r>
            <a:r>
              <a:rPr lang="ko-KR" altLang="en-US" sz="1600" dirty="0"/>
              <a:t>조 어플</a:t>
            </a:r>
          </a:p>
        </p:txBody>
      </p:sp>
      <p:pic>
        <p:nvPicPr>
          <p:cNvPr id="10" name="그림 9" hidden="1">
            <a:extLst>
              <a:ext uri="{FF2B5EF4-FFF2-40B4-BE49-F238E27FC236}">
                <a16:creationId xmlns:a16="http://schemas.microsoft.com/office/drawing/2014/main" id="{B50D0009-C4E5-4A5A-B886-CB2A6819A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55" y="1725706"/>
            <a:ext cx="2761727" cy="2859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045072-DECB-4528-89EB-A5212319A6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36" y="1750092"/>
            <a:ext cx="2767824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E27C0A-0C15-442C-B1EB-C4E99464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79" y="639800"/>
            <a:ext cx="1626730" cy="2893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7416C6-277F-43FD-A40C-29017A54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7" y="639800"/>
            <a:ext cx="1626730" cy="2893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176760-9341-4F13-A1C1-5FC818073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02" y="0"/>
            <a:ext cx="1865412" cy="68580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657351-1F70-4D08-8BD1-B1A18BAF9E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703034" y="2086442"/>
            <a:ext cx="848445" cy="24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01FE33-3412-4AEE-A319-2584BFB27ECC}"/>
              </a:ext>
            </a:extLst>
          </p:cNvPr>
          <p:cNvCxnSpPr>
            <a:cxnSpLocks/>
          </p:cNvCxnSpPr>
          <p:nvPr/>
        </p:nvCxnSpPr>
        <p:spPr>
          <a:xfrm flipV="1">
            <a:off x="3568446" y="2086442"/>
            <a:ext cx="1211656" cy="388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826B3E-35DD-4E12-8F7A-663485C8A6EF}"/>
              </a:ext>
            </a:extLst>
          </p:cNvPr>
          <p:cNvCxnSpPr/>
          <p:nvPr/>
        </p:nvCxnSpPr>
        <p:spPr>
          <a:xfrm flipV="1">
            <a:off x="6096000" y="2761861"/>
            <a:ext cx="939677" cy="307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005E97-304B-460F-A709-0FCC7CCF4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93" y="3669354"/>
            <a:ext cx="1626729" cy="28932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38D402-4069-4F1D-9CC4-0FE76C1B1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62" y="3669354"/>
            <a:ext cx="1626729" cy="28932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9D1410-593C-49AB-AC2D-47021218FA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8"/>
          <a:stretch/>
        </p:blipFill>
        <p:spPr>
          <a:xfrm>
            <a:off x="9902089" y="100662"/>
            <a:ext cx="1816104" cy="32808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E423F2-1453-4A6E-8AC7-DBC0BDDC2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31" y="3669353"/>
            <a:ext cx="1626728" cy="28932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8A5505-1CB0-481C-9813-FE613C0CF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" y="3814808"/>
            <a:ext cx="1626728" cy="28932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93B6849-D4D3-4252-AF89-597EEB425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36" y="639803"/>
            <a:ext cx="1626728" cy="2893281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4B918C22-18B4-48FD-B3C1-09CA6BD87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05887" y="733107"/>
            <a:ext cx="237278" cy="23727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A3627C-F1D3-4D31-A16F-22478C2D3477}"/>
              </a:ext>
            </a:extLst>
          </p:cNvPr>
          <p:cNvCxnSpPr>
            <a:endCxn id="29" idx="0"/>
          </p:cNvCxnSpPr>
          <p:nvPr/>
        </p:nvCxnSpPr>
        <p:spPr>
          <a:xfrm flipH="1">
            <a:off x="1615393" y="851746"/>
            <a:ext cx="1109133" cy="2963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389D36-EA06-4EE3-9C80-E9075D611702}"/>
              </a:ext>
            </a:extLst>
          </p:cNvPr>
          <p:cNvCxnSpPr/>
          <p:nvPr/>
        </p:nvCxnSpPr>
        <p:spPr>
          <a:xfrm>
            <a:off x="7156580" y="3359020"/>
            <a:ext cx="251926" cy="31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6E1224-2218-45FA-9446-4AFD73025D76}"/>
              </a:ext>
            </a:extLst>
          </p:cNvPr>
          <p:cNvCxnSpPr>
            <a:cxnSpLocks/>
          </p:cNvCxnSpPr>
          <p:nvPr/>
        </p:nvCxnSpPr>
        <p:spPr>
          <a:xfrm>
            <a:off x="8304245" y="4058816"/>
            <a:ext cx="3332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2EAC5D-C68D-4A65-9AC4-B9AB8F30AB55}"/>
              </a:ext>
            </a:extLst>
          </p:cNvPr>
          <p:cNvCxnSpPr>
            <a:cxnSpLocks/>
          </p:cNvCxnSpPr>
          <p:nvPr/>
        </p:nvCxnSpPr>
        <p:spPr>
          <a:xfrm>
            <a:off x="8755936" y="1844426"/>
            <a:ext cx="1146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88927-9719-43EA-8807-EFCA7E1973E4}"/>
              </a:ext>
            </a:extLst>
          </p:cNvPr>
          <p:cNvSpPr txBox="1"/>
          <p:nvPr/>
        </p:nvSpPr>
        <p:spPr>
          <a:xfrm>
            <a:off x="8755936" y="1826935"/>
            <a:ext cx="105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 다 읽으면</a:t>
            </a:r>
          </a:p>
        </p:txBody>
      </p:sp>
      <p:pic>
        <p:nvPicPr>
          <p:cNvPr id="47" name="그래픽 46" descr="트로피">
            <a:extLst>
              <a:ext uri="{FF2B5EF4-FFF2-40B4-BE49-F238E27FC236}">
                <a16:creationId xmlns:a16="http://schemas.microsoft.com/office/drawing/2014/main" id="{7F5276E6-65B6-4028-B7CB-7DC31932CC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5818" y="172581"/>
            <a:ext cx="245570" cy="245570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AEAAE4-DC39-4382-9B6B-8277399970D7}"/>
              </a:ext>
            </a:extLst>
          </p:cNvPr>
          <p:cNvCxnSpPr>
            <a:cxnSpLocks/>
            <a:stCxn id="47" idx="2"/>
            <a:endCxn id="27" idx="0"/>
          </p:cNvCxnSpPr>
          <p:nvPr/>
        </p:nvCxnSpPr>
        <p:spPr>
          <a:xfrm flipH="1">
            <a:off x="11199295" y="418151"/>
            <a:ext cx="359308" cy="3251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5144B6F0-BC8F-45A1-9237-FF55ED9D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5" y="-30690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DFCBC1-83BC-48DD-9B4D-8C291FEF3ADC}"/>
              </a:ext>
            </a:extLst>
          </p:cNvPr>
          <p:cNvGrpSpPr/>
          <p:nvPr/>
        </p:nvGrpSpPr>
        <p:grpSpPr>
          <a:xfrm>
            <a:off x="5348474" y="1935396"/>
            <a:ext cx="765031" cy="216711"/>
            <a:chOff x="1584128" y="2924128"/>
            <a:chExt cx="1541295" cy="436604"/>
          </a:xfrm>
        </p:grpSpPr>
        <p:pic>
          <p:nvPicPr>
            <p:cNvPr id="24" name="그래픽 23" descr="엄지척 기호">
              <a:extLst>
                <a:ext uri="{FF2B5EF4-FFF2-40B4-BE49-F238E27FC236}">
                  <a16:creationId xmlns:a16="http://schemas.microsoft.com/office/drawing/2014/main" id="{0EC3907A-E791-4126-B422-DD5852D52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84128" y="2924129"/>
              <a:ext cx="328355" cy="328355"/>
            </a:xfrm>
            <a:prstGeom prst="rect">
              <a:avLst/>
            </a:prstGeom>
          </p:spPr>
        </p:pic>
        <p:pic>
          <p:nvPicPr>
            <p:cNvPr id="26" name="그래픽 25" descr="엄지척 기호">
              <a:extLst>
                <a:ext uri="{FF2B5EF4-FFF2-40B4-BE49-F238E27FC236}">
                  <a16:creationId xmlns:a16="http://schemas.microsoft.com/office/drawing/2014/main" id="{596B7AB6-B858-4B70-8397-7B32C315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2406332" y="2924128"/>
              <a:ext cx="328355" cy="32835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5DAB3B-3730-41E2-BCDD-67256619E239}"/>
                </a:ext>
              </a:extLst>
            </p:cNvPr>
            <p:cNvSpPr txBox="1"/>
            <p:nvPr/>
          </p:nvSpPr>
          <p:spPr>
            <a:xfrm>
              <a:off x="1912483" y="2926681"/>
              <a:ext cx="390736" cy="43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8</a:t>
              </a:r>
              <a:endParaRPr lang="ko-KR" altLang="en-US" sz="8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27BF14-FDA1-4FD8-B52E-08A04DBB8DE5}"/>
                </a:ext>
              </a:extLst>
            </p:cNvPr>
            <p:cNvSpPr txBox="1"/>
            <p:nvPr/>
          </p:nvSpPr>
          <p:spPr>
            <a:xfrm>
              <a:off x="2734687" y="2926681"/>
              <a:ext cx="390736" cy="43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A1A391C4-14B4-4161-B811-4B0C8CB8175E}"/>
              </a:ext>
            </a:extLst>
          </p:cNvPr>
          <p:cNvSpPr/>
          <p:nvPr/>
        </p:nvSpPr>
        <p:spPr>
          <a:xfrm>
            <a:off x="8056184" y="2602248"/>
            <a:ext cx="208063" cy="20806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319617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F15B44-C81D-489F-AA84-8A534D11B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2" y="1546301"/>
            <a:ext cx="2781178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로그인화면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맨 처음 앱을 실행시키면 뜨는 로그인 창</a:t>
            </a:r>
            <a:endParaRPr lang="en-US" altLang="ko-KR" sz="2800" dirty="0"/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① </a:t>
            </a:r>
            <a:r>
              <a:rPr lang="en-US" altLang="ko-KR" sz="2800" spc="-150" dirty="0"/>
              <a:t>:</a:t>
            </a:r>
            <a:r>
              <a:rPr lang="ko-KR" altLang="en-US" sz="2800" spc="-150" dirty="0"/>
              <a:t> 로그인 </a:t>
            </a:r>
            <a:r>
              <a:rPr lang="ko-KR" altLang="en-US" sz="2800" spc="-150" dirty="0" err="1"/>
              <a:t>성공시</a:t>
            </a:r>
            <a:r>
              <a:rPr lang="ko-KR" altLang="en-US" sz="2800" spc="-150" dirty="0"/>
              <a:t> </a:t>
            </a:r>
            <a:r>
              <a:rPr lang="ko-KR" altLang="en-US" sz="2800" spc="-150" dirty="0" err="1"/>
              <a:t>메인화면으로</a:t>
            </a:r>
            <a:r>
              <a:rPr lang="ko-KR" altLang="en-US" sz="2800" spc="-150" dirty="0"/>
              <a:t> 이동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②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아이디</a:t>
            </a:r>
            <a:r>
              <a:rPr lang="en-US" altLang="ko-KR" sz="2800" spc="-150" dirty="0"/>
              <a:t>/</a:t>
            </a:r>
            <a:r>
              <a:rPr lang="ko-KR" altLang="en-US" sz="2800" spc="-150" dirty="0"/>
              <a:t>비밀번호 찾는 기능 제공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③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회원가입 기능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2920098" y="425961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65035" y="476898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620700" y="506615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26610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435FE1-C5EA-4F42-8FFA-95331CC9B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" y="1546302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로그인을 한 상태에서 가장 먼저 </a:t>
            </a:r>
            <a:r>
              <a:rPr lang="ko-KR" altLang="en-US" sz="2400" dirty="0" err="1"/>
              <a:t>보게되는</a:t>
            </a:r>
            <a:r>
              <a:rPr lang="ko-KR" altLang="en-US" sz="2400" dirty="0"/>
              <a:t> 화면</a:t>
            </a:r>
            <a:r>
              <a:rPr lang="en-US" altLang="ko-KR" sz="2400" dirty="0"/>
              <a:t>, </a:t>
            </a:r>
            <a:r>
              <a:rPr lang="ko-KR" altLang="en-US" sz="2400" dirty="0"/>
              <a:t>책 목록 확인 가능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①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마이페이지 화면으로 이동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②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유저가 디바이스에 다운받은 책 목록 출력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③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서버가 가지고 있는 책 파일 검색 기능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ko-KR" sz="2400" spc="-300" dirty="0"/>
              <a:t>④</a:t>
            </a:r>
            <a:r>
              <a:rPr lang="en-US" altLang="ko-KR" sz="2400" spc="-300" dirty="0"/>
              <a:t> : </a:t>
            </a:r>
            <a:r>
              <a:rPr lang="ko-KR" altLang="en-US" sz="2400" spc="-300" dirty="0"/>
              <a:t>다운받지 않은 책 목록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838200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75605" y="349273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568375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26F1F13B-4267-4F5D-972E-506B30AB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26" y="1690688"/>
            <a:ext cx="302565" cy="302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171768" y="561468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5982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5C29BC0-4B5F-47D3-B0B8-1E4F92523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6301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마이페이지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08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유저 정보 수정</a:t>
            </a:r>
            <a:r>
              <a:rPr lang="en-US" altLang="ko-KR" sz="2400" dirty="0"/>
              <a:t>, </a:t>
            </a:r>
            <a:r>
              <a:rPr lang="ko-KR" altLang="en-US" sz="2400" dirty="0"/>
              <a:t>개인 기록 저장소 제공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로그인 상태 표시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로그아웃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비밀번호 변경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④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회원탈퇴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⑤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내가 남겼던 리뷰들 </a:t>
            </a:r>
            <a:r>
              <a:rPr lang="ko-KR" altLang="en-US" sz="2400" spc="-150" dirty="0" err="1"/>
              <a:t>모아보기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⑥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내가 읽은 책들 목록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728190" y="200852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467981" y="191731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728190" y="245067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244614" y="233678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1627670" y="338824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1627670" y="562467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89735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1007</Words>
  <Application>Microsoft Office PowerPoint</Application>
  <PresentationFormat>와이드스크린</PresentationFormat>
  <Paragraphs>230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나눔명조 ExtraBold</vt:lpstr>
      <vt:lpstr>나눔스퀘어</vt:lpstr>
      <vt:lpstr>맑은 고딕</vt:lpstr>
      <vt:lpstr>Arial</vt:lpstr>
      <vt:lpstr>Cambria Math</vt:lpstr>
      <vt:lpstr>Wingdings</vt:lpstr>
      <vt:lpstr>Office 테마</vt:lpstr>
      <vt:lpstr>사용자인터페이스(나) 제안발표</vt:lpstr>
      <vt:lpstr>PowerPoint 프레젠테이션</vt:lpstr>
      <vt:lpstr>배경</vt:lpstr>
      <vt:lpstr>목적</vt:lpstr>
      <vt:lpstr>비교 분석</vt:lpstr>
      <vt:lpstr>실행 화면</vt:lpstr>
      <vt:lpstr>1. 로그인화면</vt:lpstr>
      <vt:lpstr>2. 메인화면</vt:lpstr>
      <vt:lpstr>3. 마이페이지 화면</vt:lpstr>
      <vt:lpstr>4. 책 소개 화면</vt:lpstr>
      <vt:lpstr>5. 텍스트 뷰어 화면</vt:lpstr>
      <vt:lpstr>6. 리뷰 화면</vt:lpstr>
      <vt:lpstr>7. 목차 / 책갈피</vt:lpstr>
      <vt:lpstr>8. ‘좋아요’ 받은 문장 top 10</vt:lpstr>
      <vt:lpstr>기술분석① - 텍스트 뷰어</vt:lpstr>
      <vt:lpstr>기술분석② - 회원 관리</vt:lpstr>
      <vt:lpstr>기술분석③ - 번역 / 단어 검색</vt:lpstr>
      <vt:lpstr>기술분석④ - 인용 구절에 링크 걸 수 있는 기능</vt:lpstr>
      <vt:lpstr>위험분석① - 문장에 ‘좋아요’ 할 수 있는 기능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doe john</dc:creator>
  <cp:lastModifiedBy>doe john</cp:lastModifiedBy>
  <cp:revision>85</cp:revision>
  <dcterms:created xsi:type="dcterms:W3CDTF">2020-10-14T13:56:45Z</dcterms:created>
  <dcterms:modified xsi:type="dcterms:W3CDTF">2020-10-29T14:11:20Z</dcterms:modified>
</cp:coreProperties>
</file>