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1" r:id="rId4"/>
    <p:sldId id="272" r:id="rId5"/>
    <p:sldId id="266" r:id="rId6"/>
    <p:sldId id="267" r:id="rId7"/>
    <p:sldId id="261" r:id="rId8"/>
    <p:sldId id="268" r:id="rId9"/>
    <p:sldId id="264" r:id="rId10"/>
    <p:sldId id="269" r:id="rId11"/>
    <p:sldId id="274" r:id="rId12"/>
    <p:sldId id="275" r:id="rId13"/>
    <p:sldId id="276" r:id="rId14"/>
    <p:sldId id="262" r:id="rId15"/>
    <p:sldId id="278" r:id="rId16"/>
    <p:sldId id="279" r:id="rId17"/>
    <p:sldId id="280" r:id="rId18"/>
    <p:sldId id="281" r:id="rId19"/>
    <p:sldId id="26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8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3FAC8-8A68-442B-9622-69C2D0B75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5F56C7-D002-4425-B159-18D0B01BD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216569-E0A6-4378-9DA6-E63B08440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E647-D1B4-40D3-8B7A-C201E16AF312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ADD51-8EB3-4983-BA87-6856D758C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D48FB3-163D-4781-A22F-CB4F7A058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51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7141D-1E70-468D-BA09-2A59E1A13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040DDC-3B00-49EE-A177-DB84769F2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BA8D2A-024E-411C-80C4-049908AB5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E647-D1B4-40D3-8B7A-C201E16AF312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11F403-DDFC-4A6B-83E3-E5E2D670B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E1E3F9-CE0D-4CD4-80DD-B41C05568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146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3A805C-1049-45BC-B012-A283DA142C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3A01B6-16C7-49E3-B95A-ABB1089DF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B3A06-BB88-4A13-9017-02E120A05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E647-D1B4-40D3-8B7A-C201E16AF312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A5C963-0536-4450-8298-47130B93C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A4865E-6466-4397-B080-D5D5A943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46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2BA6A-616F-4CBF-88F9-9BF010398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D7B894-73BA-4075-A4B8-0B766F2E3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060A77-40E3-4944-99D0-CDD1B03A2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E647-D1B4-40D3-8B7A-C201E16AF312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41C850-7F75-47E2-BCB1-FA62C6D9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A625B0-C45D-4EE0-9053-E36FD5130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329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E74A5C-86AA-4654-B178-D1CDA2516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5677F4-62DA-4CFF-8AE8-F41309688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EA1275-AC56-4FF5-9FA3-EDBC5919B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E647-D1B4-40D3-8B7A-C201E16AF312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286781-3ADC-46CC-99E2-480E62891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E1A64D-0722-45DC-A647-EB664CFAA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67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009E1-470E-4527-A5C7-21ED2635B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B0C67A-A9B7-44D5-8B3B-395FE7EAA3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6081E3-49FC-4BFC-BAFC-9E5C985E3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6D99F3-F993-4689-8912-DEE4A7707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E647-D1B4-40D3-8B7A-C201E16AF312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CB451E-26E3-4020-A311-1972445F2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161DEF-A250-4AC3-9A47-2112AAA79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426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1FDB9-87EB-482D-ABDC-3FD913680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B4D916-AA23-4BE1-AB6C-27C4CB23D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4FD377-8ACB-4388-A49B-AFA087C52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249273-1798-4F8C-85D2-81F76CEEAD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A9D82B-D1DD-4433-860E-7CEF73AA32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605140-3275-4426-AA97-5CDA087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E647-D1B4-40D3-8B7A-C201E16AF312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CC0C52-A86B-4ADB-A63F-0D4903AB0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59C9FE-F0BB-429E-8B8E-1D451631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265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10035-0E53-4156-B4E4-E684469E8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5D9F28-3D10-4C88-9EE3-5514BD840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E647-D1B4-40D3-8B7A-C201E16AF312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1C1088-88BF-4601-809F-9DE0BDAF6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7C8E30-A37B-45B9-8C13-A74251F05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721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135DAA-7015-4B4E-8800-C7A62055A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E647-D1B4-40D3-8B7A-C201E16AF312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AF9722-D19E-462F-B316-3717779EA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B409F0-B768-499B-A317-C7B71B6C2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640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DBDEB5-853D-4832-8849-F38083347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CA4D0C-E9F3-42AF-BCD4-8760429ED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85220D-641A-44AA-9F3C-57D5A1CBE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9F8467-5186-491E-B9F0-9C036FFCC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E647-D1B4-40D3-8B7A-C201E16AF312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6A087A-EE27-4EF4-A7CB-86EE55A39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3E111C-4393-40BD-B29E-558F793E6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173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7E3B8-9288-4736-AFB2-2AEB88DBC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733A13-7B50-4F67-AA4C-EA9B806F2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7BB60D-F94D-4E55-8EBA-CBDB46D75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7DD529-5AA0-4F3B-9720-178F7EA63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E647-D1B4-40D3-8B7A-C201E16AF312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24ACF6-3C8E-4F9A-B691-03484A00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AE95A0-BB63-4D37-942E-EAC3192A2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DF70-DA2F-4510-BFD3-603BD24B5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272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2FFC6C-029D-46E7-8FA0-A33ED57F4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DDE4C4-1B86-48D9-BE31-4FB307EE2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A120C7-5DA5-4925-BE00-3F52C361CC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FE647-D1B4-40D3-8B7A-C201E16AF312}" type="datetimeFigureOut">
              <a:rPr lang="ko-KR" altLang="en-US" smtClean="0"/>
              <a:t>2020-10-25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B53483-0232-43F8-A367-78DE795B1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9263D1-F33F-4FCB-B062-D82E3948A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EDF70-DA2F-4510-BFD3-603BD24B5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221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github.com/psiegman/epubli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naver.com/products/login/api/" TargetMode="External"/><Relationship Id="rId2" Type="http://schemas.openxmlformats.org/officeDocument/2006/relationships/hyperlink" Target="https://firebase.google.com/docs/auth/android/email-link-auth?hl=k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naver.com/docs/search/encyclopedia/" TargetMode="External"/><Relationship Id="rId2" Type="http://schemas.openxmlformats.org/officeDocument/2006/relationships/hyperlink" Target="https://cloud.google.com/translate/?hl=k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jpeg"/><Relationship Id="rId7" Type="http://schemas.openxmlformats.org/officeDocument/2006/relationships/image" Target="../media/image16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5.png"/><Relationship Id="rId4" Type="http://schemas.openxmlformats.org/officeDocument/2006/relationships/image" Target="../media/image14.jpe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EB363-A194-4CE7-8334-0681310DE8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l"/>
            <a:r>
              <a:rPr lang="ko-KR" altLang="en-US" dirty="0" err="1"/>
              <a:t>사용자인터페이스</a:t>
            </a:r>
            <a:r>
              <a:rPr lang="en-US" altLang="ko-KR" dirty="0"/>
              <a:t>(</a:t>
            </a:r>
            <a:r>
              <a:rPr lang="ko-KR" altLang="en-US" dirty="0"/>
              <a:t>나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ko-KR" altLang="en-US" dirty="0"/>
              <a:t>제안발표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33D929-6AE2-4F03-9619-9670F098A8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9660"/>
            <a:ext cx="9144000" cy="1655762"/>
          </a:xfrm>
        </p:spPr>
        <p:txBody>
          <a:bodyPr anchor="ctr"/>
          <a:lstStyle/>
          <a:p>
            <a:pPr algn="l"/>
            <a:r>
              <a:rPr lang="en-US" altLang="ko-KR" sz="4400" dirty="0"/>
              <a:t>3code </a:t>
            </a:r>
            <a:r>
              <a:rPr lang="en-US" altLang="ko-KR" dirty="0"/>
              <a:t>_ </a:t>
            </a:r>
            <a:r>
              <a:rPr lang="ko-KR" altLang="en-US" dirty="0"/>
              <a:t>김성환</a:t>
            </a:r>
            <a:r>
              <a:rPr lang="en-US" altLang="ko-KR" dirty="0"/>
              <a:t>, </a:t>
            </a:r>
            <a:r>
              <a:rPr lang="ko-KR" altLang="en-US" dirty="0" err="1"/>
              <a:t>오현승</a:t>
            </a:r>
            <a:r>
              <a:rPr lang="en-US" altLang="ko-KR" dirty="0"/>
              <a:t>, </a:t>
            </a:r>
            <a:r>
              <a:rPr lang="ko-KR" altLang="en-US" dirty="0"/>
              <a:t>주상아</a:t>
            </a:r>
          </a:p>
        </p:txBody>
      </p:sp>
    </p:spTree>
    <p:extLst>
      <p:ext uri="{BB962C8B-B14F-4D97-AF65-F5344CB8AC3E}">
        <p14:creationId xmlns:p14="http://schemas.microsoft.com/office/powerpoint/2010/main" val="1542226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28A8584-E45F-463D-8340-73A5433DE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60" y="1547128"/>
            <a:ext cx="2780713" cy="494574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6B71058-F764-4412-A574-A2FF767D4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텍스트 뷰어 화면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F320-FE13-4BF3-B464-F2347EB54B16}"/>
              </a:ext>
            </a:extLst>
          </p:cNvPr>
          <p:cNvSpPr txBox="1"/>
          <p:nvPr/>
        </p:nvSpPr>
        <p:spPr>
          <a:xfrm>
            <a:off x="5217952" y="1690688"/>
            <a:ext cx="6467912" cy="341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기능 </a:t>
            </a:r>
            <a:r>
              <a:rPr lang="en-US" altLang="ko-KR" sz="2000" dirty="0"/>
              <a:t>: </a:t>
            </a:r>
            <a:r>
              <a:rPr lang="ko-KR" altLang="en-US" sz="2000" dirty="0"/>
              <a:t>책 본문 표시</a:t>
            </a:r>
            <a:r>
              <a:rPr lang="en-US" altLang="ko-KR" sz="2000" dirty="0"/>
              <a:t>, </a:t>
            </a:r>
            <a:r>
              <a:rPr lang="ko-KR" altLang="en-US" sz="2000" dirty="0"/>
              <a:t>가독성을 위한 다양한 기능들 제공</a:t>
            </a:r>
            <a:endParaRPr lang="en-US" altLang="ko-KR" sz="2000" dirty="0"/>
          </a:p>
          <a:p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spc="-150" dirty="0"/>
              <a:t>① </a:t>
            </a:r>
            <a:r>
              <a:rPr lang="en-US" altLang="ko-KR" sz="2000" spc="-150" dirty="0"/>
              <a:t>:</a:t>
            </a:r>
            <a:r>
              <a:rPr lang="ko-KR" altLang="en-US" sz="2000" spc="-150" dirty="0"/>
              <a:t> 이전 화면으로 돌아가기</a:t>
            </a:r>
            <a:endParaRPr lang="en-US" altLang="ko-KR" sz="2000" spc="-150" dirty="0"/>
          </a:p>
          <a:p>
            <a:pPr>
              <a:lnSpc>
                <a:spcPct val="150000"/>
              </a:lnSpc>
            </a:pPr>
            <a:r>
              <a:rPr lang="ko-KR" altLang="en-US" sz="2000" spc="-150" dirty="0"/>
              <a:t>② </a:t>
            </a:r>
            <a:r>
              <a:rPr lang="en-US" altLang="ko-KR" sz="2000" spc="-150" dirty="0"/>
              <a:t>:</a:t>
            </a:r>
            <a:r>
              <a:rPr lang="ko-KR" altLang="en-US" sz="2000" spc="-150" dirty="0"/>
              <a:t> 글꼴</a:t>
            </a:r>
            <a:r>
              <a:rPr lang="en-US" altLang="ko-KR" sz="2000" spc="-150" dirty="0"/>
              <a:t>/</a:t>
            </a:r>
            <a:r>
              <a:rPr lang="ko-KR" altLang="en-US" sz="2000" spc="-150" dirty="0"/>
              <a:t>글자크기</a:t>
            </a:r>
            <a:r>
              <a:rPr lang="en-US" altLang="ko-KR" sz="2000" spc="-150" dirty="0"/>
              <a:t>/</a:t>
            </a:r>
            <a:r>
              <a:rPr lang="ko-KR" altLang="en-US" sz="2000" spc="-150" dirty="0" err="1"/>
              <a:t>줄간격</a:t>
            </a:r>
            <a:r>
              <a:rPr lang="ko-KR" altLang="en-US" sz="2000" spc="-150" dirty="0"/>
              <a:t> 등 옵션 변경</a:t>
            </a:r>
            <a:endParaRPr lang="en-US" altLang="ko-KR" sz="2000" spc="-150" dirty="0"/>
          </a:p>
          <a:p>
            <a:pPr>
              <a:lnSpc>
                <a:spcPct val="150000"/>
              </a:lnSpc>
            </a:pPr>
            <a:r>
              <a:rPr lang="ko-KR" altLang="en-US" sz="2000" spc="-150" dirty="0"/>
              <a:t>③ </a:t>
            </a:r>
            <a:r>
              <a:rPr lang="en-US" altLang="ko-KR" sz="2000" spc="-150" dirty="0"/>
              <a:t>:</a:t>
            </a:r>
            <a:r>
              <a:rPr lang="ko-KR" altLang="en-US" sz="2000" spc="-150" dirty="0"/>
              <a:t> 책갈피</a:t>
            </a:r>
            <a:endParaRPr lang="en-US" altLang="ko-KR" sz="2000" spc="-150" dirty="0"/>
          </a:p>
          <a:p>
            <a:pPr>
              <a:lnSpc>
                <a:spcPct val="150000"/>
              </a:lnSpc>
            </a:pPr>
            <a:r>
              <a:rPr lang="ko-KR" altLang="ko-KR" sz="2000" spc="-150" dirty="0"/>
              <a:t>④</a:t>
            </a:r>
            <a:r>
              <a:rPr lang="en-US" altLang="ko-KR" sz="2000" spc="-150" dirty="0"/>
              <a:t> : </a:t>
            </a:r>
            <a:r>
              <a:rPr lang="ko-KR" altLang="en-US" sz="2000" spc="-150" dirty="0"/>
              <a:t>사전 검색</a:t>
            </a:r>
            <a:endParaRPr lang="en-US" altLang="ko-KR" sz="2000" spc="-150" dirty="0"/>
          </a:p>
          <a:p>
            <a:pPr>
              <a:lnSpc>
                <a:spcPct val="150000"/>
              </a:lnSpc>
            </a:pPr>
            <a:r>
              <a:rPr lang="ko-KR" altLang="ko-KR" sz="2000" spc="-150" dirty="0"/>
              <a:t>⑤</a:t>
            </a:r>
            <a:r>
              <a:rPr lang="en-US" altLang="ko-KR" sz="2000" spc="-150" dirty="0"/>
              <a:t> : </a:t>
            </a:r>
            <a:r>
              <a:rPr lang="ko-KR" altLang="en-US" sz="2000" spc="-150" dirty="0"/>
              <a:t>텍스트 보여주는 부분</a:t>
            </a:r>
            <a:endParaRPr lang="en-US" altLang="ko-KR" sz="2000" spc="-150" dirty="0"/>
          </a:p>
          <a:p>
            <a:pPr>
              <a:lnSpc>
                <a:spcPct val="150000"/>
              </a:lnSpc>
            </a:pPr>
            <a:r>
              <a:rPr lang="ko-KR" altLang="en-US" sz="2000" spc="-150" dirty="0"/>
              <a:t>⑥ </a:t>
            </a:r>
            <a:r>
              <a:rPr lang="en-US" altLang="ko-KR" sz="2000" spc="-150" dirty="0"/>
              <a:t>: </a:t>
            </a:r>
            <a:r>
              <a:rPr lang="ko-KR" altLang="en-US" sz="2000" spc="-150" dirty="0" err="1"/>
              <a:t>다크모드</a:t>
            </a:r>
            <a:r>
              <a:rPr lang="ko-KR" altLang="en-US" sz="2000" spc="-150" dirty="0"/>
              <a:t> 기능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99F421-D9D5-4A7E-870C-2720F95A7F5F}"/>
              </a:ext>
            </a:extLst>
          </p:cNvPr>
          <p:cNvSpPr txBox="1"/>
          <p:nvPr/>
        </p:nvSpPr>
        <p:spPr>
          <a:xfrm>
            <a:off x="1231530" y="1547128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41BA6-A03E-42C5-ACA1-23F15301CFA9}"/>
              </a:ext>
            </a:extLst>
          </p:cNvPr>
          <p:cNvSpPr txBox="1"/>
          <p:nvPr/>
        </p:nvSpPr>
        <p:spPr>
          <a:xfrm>
            <a:off x="2573403" y="1504426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AC5130-3963-4C78-8FF0-4277AB440D8F}"/>
              </a:ext>
            </a:extLst>
          </p:cNvPr>
          <p:cNvSpPr txBox="1"/>
          <p:nvPr/>
        </p:nvSpPr>
        <p:spPr>
          <a:xfrm>
            <a:off x="3076743" y="1504426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③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7987F8-FC0A-4950-8DC9-0ECB5101713A}"/>
              </a:ext>
            </a:extLst>
          </p:cNvPr>
          <p:cNvSpPr txBox="1"/>
          <p:nvPr/>
        </p:nvSpPr>
        <p:spPr>
          <a:xfrm>
            <a:off x="3494369" y="1504426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④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E9C2A8-9438-44A8-92CB-964E5A0A2CC8}"/>
              </a:ext>
            </a:extLst>
          </p:cNvPr>
          <p:cNvSpPr txBox="1"/>
          <p:nvPr/>
        </p:nvSpPr>
        <p:spPr>
          <a:xfrm>
            <a:off x="3092514" y="3244334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F6B6E1-2C45-4181-94A0-56A2F8449EC1}"/>
              </a:ext>
            </a:extLst>
          </p:cNvPr>
          <p:cNvSpPr txBox="1"/>
          <p:nvPr/>
        </p:nvSpPr>
        <p:spPr>
          <a:xfrm>
            <a:off x="3595854" y="4614910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ADE6DE-1C0C-4038-A801-1F75DD95EF11}"/>
              </a:ext>
            </a:extLst>
          </p:cNvPr>
          <p:cNvSpPr txBox="1"/>
          <p:nvPr/>
        </p:nvSpPr>
        <p:spPr>
          <a:xfrm>
            <a:off x="3580083" y="5184560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4393B2-FAE7-4BAA-AD97-618A37367792}"/>
              </a:ext>
            </a:extLst>
          </p:cNvPr>
          <p:cNvSpPr txBox="1"/>
          <p:nvPr/>
        </p:nvSpPr>
        <p:spPr>
          <a:xfrm>
            <a:off x="2861872" y="4975981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⑧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D4D5D7-340E-410A-B9CE-B1C375641870}"/>
              </a:ext>
            </a:extLst>
          </p:cNvPr>
          <p:cNvSpPr txBox="1"/>
          <p:nvPr/>
        </p:nvSpPr>
        <p:spPr>
          <a:xfrm>
            <a:off x="1355753" y="6043875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⑨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FB393B4-D7C5-4775-A39C-5487D1A88606}"/>
              </a:ext>
            </a:extLst>
          </p:cNvPr>
          <p:cNvSpPr/>
          <p:nvPr/>
        </p:nvSpPr>
        <p:spPr>
          <a:xfrm>
            <a:off x="2733503" y="4886734"/>
            <a:ext cx="324000" cy="3240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번역</a:t>
            </a:r>
          </a:p>
        </p:txBody>
      </p:sp>
    </p:spTree>
    <p:extLst>
      <p:ext uri="{BB962C8B-B14F-4D97-AF65-F5344CB8AC3E}">
        <p14:creationId xmlns:p14="http://schemas.microsoft.com/office/powerpoint/2010/main" val="2509582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07CE02B-5219-4390-A374-7EF677E18552}"/>
              </a:ext>
            </a:extLst>
          </p:cNvPr>
          <p:cNvGrpSpPr/>
          <p:nvPr/>
        </p:nvGrpSpPr>
        <p:grpSpPr>
          <a:xfrm>
            <a:off x="979859" y="1547128"/>
            <a:ext cx="2780713" cy="5023520"/>
            <a:chOff x="9902089" y="100662"/>
            <a:chExt cx="1816104" cy="3280898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2094A76B-3AD3-4D06-8D47-C2CBEE413E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058"/>
            <a:stretch/>
          </p:blipFill>
          <p:spPr>
            <a:xfrm>
              <a:off x="9902089" y="100662"/>
              <a:ext cx="1816104" cy="3280898"/>
            </a:xfrm>
            <a:prstGeom prst="rect">
              <a:avLst/>
            </a:prstGeom>
          </p:spPr>
        </p:pic>
        <p:pic>
          <p:nvPicPr>
            <p:cNvPr id="18" name="그래픽 17" descr="트로피">
              <a:extLst>
                <a:ext uri="{FF2B5EF4-FFF2-40B4-BE49-F238E27FC236}">
                  <a16:creationId xmlns:a16="http://schemas.microsoft.com/office/drawing/2014/main" id="{8DD4BEAB-F62A-4D8C-B678-F3B3847EA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435818" y="172581"/>
              <a:ext cx="245570" cy="245570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F6B71058-F764-4412-A574-A2FF767D4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리뷰 화면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F320-FE13-4BF3-B464-F2347EB54B16}"/>
              </a:ext>
            </a:extLst>
          </p:cNvPr>
          <p:cNvSpPr txBox="1"/>
          <p:nvPr/>
        </p:nvSpPr>
        <p:spPr>
          <a:xfrm>
            <a:off x="5217952" y="1690688"/>
            <a:ext cx="6467912" cy="4187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기능 </a:t>
            </a:r>
            <a:r>
              <a:rPr lang="en-US" altLang="ko-KR" sz="2000" dirty="0"/>
              <a:t>: </a:t>
            </a:r>
            <a:r>
              <a:rPr lang="ko-KR" altLang="en-US" sz="2000" dirty="0"/>
              <a:t>책 마지막 페이지를 넘기면 뜨는 화면</a:t>
            </a:r>
            <a:r>
              <a:rPr lang="en-US" altLang="ko-KR" sz="2000" dirty="0"/>
              <a:t>, </a:t>
            </a:r>
            <a:r>
              <a:rPr lang="ko-KR" altLang="en-US" sz="2000" dirty="0"/>
              <a:t>책에 대한 리뷰 남길 수 있는 기능</a:t>
            </a:r>
            <a:endParaRPr lang="en-US" altLang="ko-KR" sz="2000" dirty="0"/>
          </a:p>
          <a:p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spc="-150" dirty="0"/>
              <a:t>① </a:t>
            </a:r>
            <a:r>
              <a:rPr lang="en-US" altLang="ko-KR" sz="2000" spc="-150" dirty="0"/>
              <a:t>:</a:t>
            </a:r>
            <a:r>
              <a:rPr lang="ko-KR" altLang="en-US" sz="2000" spc="-150" dirty="0"/>
              <a:t> </a:t>
            </a:r>
            <a:r>
              <a:rPr lang="en-US" altLang="ko-KR" sz="2000" spc="-150" dirty="0"/>
              <a:t>‘</a:t>
            </a:r>
            <a:r>
              <a:rPr lang="ko-KR" altLang="en-US" sz="2000" spc="-150" dirty="0"/>
              <a:t>좋아요</a:t>
            </a:r>
            <a:r>
              <a:rPr lang="en-US" altLang="ko-KR" sz="2000" spc="-150" dirty="0"/>
              <a:t>’ </a:t>
            </a:r>
            <a:r>
              <a:rPr lang="ko-KR" altLang="en-US" sz="2000" spc="-150" dirty="0"/>
              <a:t>많이 받은 문장 </a:t>
            </a:r>
            <a:r>
              <a:rPr lang="en-US" altLang="ko-KR" sz="2000" spc="-150" dirty="0"/>
              <a:t>top 10</a:t>
            </a:r>
            <a:r>
              <a:rPr lang="ko-KR" altLang="en-US" sz="2000" spc="-150" dirty="0"/>
              <a:t>화면으로 이동</a:t>
            </a:r>
            <a:endParaRPr lang="en-US" altLang="ko-KR" sz="2000" spc="-150" dirty="0"/>
          </a:p>
          <a:p>
            <a:pPr>
              <a:lnSpc>
                <a:spcPct val="150000"/>
              </a:lnSpc>
            </a:pPr>
            <a:r>
              <a:rPr lang="ko-KR" altLang="en-US" sz="2000" spc="-150" dirty="0"/>
              <a:t>② </a:t>
            </a:r>
            <a:r>
              <a:rPr lang="en-US" altLang="ko-KR" sz="2000" spc="-150" dirty="0"/>
              <a:t>:</a:t>
            </a:r>
            <a:r>
              <a:rPr lang="ko-KR" altLang="en-US" sz="2000" spc="-150" dirty="0"/>
              <a:t> 리뷰를 쓸 수 있는 공간</a:t>
            </a:r>
            <a:endParaRPr lang="en-US" altLang="ko-KR" sz="2000" spc="-150" dirty="0"/>
          </a:p>
          <a:p>
            <a:pPr>
              <a:lnSpc>
                <a:spcPct val="150000"/>
              </a:lnSpc>
            </a:pPr>
            <a:r>
              <a:rPr lang="ko-KR" altLang="en-US" sz="2000" spc="-150" dirty="0"/>
              <a:t>③ </a:t>
            </a:r>
            <a:r>
              <a:rPr lang="en-US" altLang="ko-KR" sz="2000" spc="-150" dirty="0"/>
              <a:t>:</a:t>
            </a:r>
            <a:r>
              <a:rPr lang="ko-KR" altLang="en-US" sz="2000" spc="-150" dirty="0"/>
              <a:t> 리뷰 등록 버튼</a:t>
            </a:r>
            <a:endParaRPr lang="en-US" altLang="ko-KR" sz="2000" spc="-150" dirty="0"/>
          </a:p>
          <a:p>
            <a:pPr>
              <a:lnSpc>
                <a:spcPct val="150000"/>
              </a:lnSpc>
            </a:pPr>
            <a:r>
              <a:rPr lang="ko-KR" altLang="ko-KR" sz="2000" spc="-150" dirty="0"/>
              <a:t>④</a:t>
            </a:r>
            <a:r>
              <a:rPr lang="en-US" altLang="ko-KR" sz="2000" spc="-150" dirty="0"/>
              <a:t> : </a:t>
            </a:r>
            <a:r>
              <a:rPr lang="ko-KR" altLang="en-US" sz="2000" spc="-150" dirty="0"/>
              <a:t>다른 유저들의 리뷰 표시</a:t>
            </a:r>
            <a:r>
              <a:rPr lang="en-US" altLang="ko-KR" sz="2000" spc="-150" dirty="0"/>
              <a:t>(‘</a:t>
            </a:r>
            <a:r>
              <a:rPr lang="ko-KR" altLang="en-US" sz="2000" spc="-150" dirty="0"/>
              <a:t>페이지</a:t>
            </a:r>
            <a:r>
              <a:rPr lang="en-US" altLang="ko-KR" sz="2000" spc="-150" dirty="0"/>
              <a:t>:</a:t>
            </a:r>
            <a:r>
              <a:rPr lang="ko-KR" altLang="en-US" sz="2000" spc="-150" dirty="0"/>
              <a:t>문장 번호</a:t>
            </a:r>
            <a:r>
              <a:rPr lang="en-US" altLang="ko-KR" sz="2000" spc="-150" dirty="0"/>
              <a:t>’</a:t>
            </a:r>
            <a:r>
              <a:rPr lang="ko-KR" altLang="en-US" sz="2000" spc="-150" dirty="0"/>
              <a:t> 형식으로 스탬프 남기기 가능</a:t>
            </a:r>
            <a:r>
              <a:rPr lang="en-US" altLang="ko-KR" sz="2000" spc="-150" dirty="0"/>
              <a:t>, </a:t>
            </a:r>
            <a:r>
              <a:rPr lang="ko-KR" altLang="en-US" sz="2000" spc="-150" dirty="0"/>
              <a:t>누르면 해당 페이지로 이동</a:t>
            </a:r>
            <a:r>
              <a:rPr lang="en-US" altLang="ko-KR" sz="2000" spc="-150" dirty="0"/>
              <a:t>), </a:t>
            </a:r>
            <a:r>
              <a:rPr lang="ko-KR" altLang="en-US" sz="2000" spc="-150" dirty="0" err="1"/>
              <a:t>답댓글</a:t>
            </a:r>
            <a:r>
              <a:rPr lang="ko-KR" altLang="en-US" sz="2000" spc="-150" dirty="0"/>
              <a:t> 달기 가능</a:t>
            </a:r>
            <a:endParaRPr lang="en-US" altLang="ko-KR" sz="2000" spc="-150" dirty="0"/>
          </a:p>
          <a:p>
            <a:pPr>
              <a:lnSpc>
                <a:spcPct val="150000"/>
              </a:lnSpc>
            </a:pPr>
            <a:endParaRPr lang="en-US" altLang="ko-KR" sz="2000" spc="-1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99F421-D9D5-4A7E-870C-2720F95A7F5F}"/>
              </a:ext>
            </a:extLst>
          </p:cNvPr>
          <p:cNvSpPr txBox="1"/>
          <p:nvPr/>
        </p:nvSpPr>
        <p:spPr>
          <a:xfrm>
            <a:off x="3529046" y="1632810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41BA6-A03E-42C5-ACA1-23F15301CFA9}"/>
              </a:ext>
            </a:extLst>
          </p:cNvPr>
          <p:cNvSpPr txBox="1"/>
          <p:nvPr/>
        </p:nvSpPr>
        <p:spPr>
          <a:xfrm>
            <a:off x="3092514" y="2767078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AC5130-3963-4C78-8FF0-4277AB440D8F}"/>
              </a:ext>
            </a:extLst>
          </p:cNvPr>
          <p:cNvSpPr txBox="1"/>
          <p:nvPr/>
        </p:nvSpPr>
        <p:spPr>
          <a:xfrm>
            <a:off x="2947229" y="4058888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③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7987F8-FC0A-4950-8DC9-0ECB5101713A}"/>
              </a:ext>
            </a:extLst>
          </p:cNvPr>
          <p:cNvSpPr txBox="1"/>
          <p:nvPr/>
        </p:nvSpPr>
        <p:spPr>
          <a:xfrm>
            <a:off x="1834803" y="4791315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④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3BEC3F-3602-463C-8323-ECF8C1DB450B}"/>
              </a:ext>
            </a:extLst>
          </p:cNvPr>
          <p:cNvSpPr txBox="1"/>
          <p:nvPr/>
        </p:nvSpPr>
        <p:spPr>
          <a:xfrm>
            <a:off x="1073021" y="5589820"/>
            <a:ext cx="244663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750" u="sng" dirty="0">
                <a:solidFill>
                  <a:srgbClr val="0070C0"/>
                </a:solidFill>
              </a:rPr>
              <a:t>24:3</a:t>
            </a:r>
            <a:r>
              <a:rPr lang="en-US" altLang="ko-KR" sz="750" dirty="0"/>
              <a:t> </a:t>
            </a:r>
            <a:r>
              <a:rPr lang="ko-KR" altLang="en-US" sz="7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문장이 이해 안되는데 무슨 뜻임</a:t>
            </a:r>
            <a:r>
              <a:rPr lang="en-US" altLang="ko-KR" sz="7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7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8474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9A0F2A25-BA15-4E17-8C9E-86F2C914D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59" y="1547124"/>
            <a:ext cx="2780713" cy="494574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6B71058-F764-4412-A574-A2FF767D4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목차 </a:t>
            </a:r>
            <a:r>
              <a:rPr lang="en-US" altLang="ko-KR" dirty="0"/>
              <a:t>/ </a:t>
            </a:r>
            <a:r>
              <a:rPr lang="ko-KR" altLang="en-US" dirty="0"/>
              <a:t>책갈피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F320-FE13-4BF3-B464-F2347EB54B16}"/>
              </a:ext>
            </a:extLst>
          </p:cNvPr>
          <p:cNvSpPr txBox="1"/>
          <p:nvPr/>
        </p:nvSpPr>
        <p:spPr>
          <a:xfrm>
            <a:off x="5217952" y="1690688"/>
            <a:ext cx="6467912" cy="2802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기능 </a:t>
            </a:r>
            <a:r>
              <a:rPr lang="en-US" altLang="ko-KR" sz="2000" dirty="0"/>
              <a:t>: </a:t>
            </a:r>
            <a:r>
              <a:rPr lang="ko-KR" altLang="en-US" sz="2000" dirty="0"/>
              <a:t>책의 목차를 누르면 그 페이지로 이동</a:t>
            </a:r>
            <a:r>
              <a:rPr lang="en-US" altLang="ko-KR" sz="2000" dirty="0"/>
              <a:t> </a:t>
            </a:r>
            <a:r>
              <a:rPr lang="ko-KR" altLang="en-US" sz="2000" dirty="0"/>
              <a:t>가능</a:t>
            </a:r>
            <a:r>
              <a:rPr lang="en-US" altLang="ko-KR" sz="2000" dirty="0"/>
              <a:t>, </a:t>
            </a:r>
            <a:r>
              <a:rPr lang="ko-KR" altLang="en-US" sz="2000" dirty="0"/>
              <a:t>유저가 </a:t>
            </a:r>
            <a:r>
              <a:rPr lang="ko-KR" altLang="en-US" sz="2000" dirty="0" err="1"/>
              <a:t>해놓은</a:t>
            </a:r>
            <a:r>
              <a:rPr lang="ko-KR" altLang="en-US" sz="2000" dirty="0"/>
              <a:t> 책갈피 목록 표시</a:t>
            </a:r>
            <a:endParaRPr lang="en-US" altLang="ko-KR" sz="2000" dirty="0"/>
          </a:p>
          <a:p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spc="-150" dirty="0"/>
              <a:t>① </a:t>
            </a:r>
            <a:r>
              <a:rPr lang="en-US" altLang="ko-KR" sz="2000" spc="-150" dirty="0"/>
              <a:t>:</a:t>
            </a:r>
            <a:r>
              <a:rPr lang="ko-KR" altLang="en-US" sz="2000" spc="-150" dirty="0"/>
              <a:t> 목차 탭</a:t>
            </a:r>
            <a:endParaRPr lang="en-US" altLang="ko-KR" sz="2000" spc="-150" dirty="0"/>
          </a:p>
          <a:p>
            <a:pPr>
              <a:lnSpc>
                <a:spcPct val="150000"/>
              </a:lnSpc>
            </a:pPr>
            <a:r>
              <a:rPr lang="ko-KR" altLang="en-US" sz="2000" spc="-150" dirty="0"/>
              <a:t>② </a:t>
            </a:r>
            <a:r>
              <a:rPr lang="en-US" altLang="ko-KR" sz="2000" spc="-150" dirty="0"/>
              <a:t>:</a:t>
            </a:r>
            <a:r>
              <a:rPr lang="ko-KR" altLang="en-US" sz="2000" spc="-150" dirty="0"/>
              <a:t> 책갈피 탭</a:t>
            </a:r>
            <a:endParaRPr lang="en-US" altLang="ko-KR" sz="2000" spc="-150" dirty="0"/>
          </a:p>
          <a:p>
            <a:pPr>
              <a:lnSpc>
                <a:spcPct val="150000"/>
              </a:lnSpc>
            </a:pPr>
            <a:r>
              <a:rPr lang="ko-KR" altLang="en-US" sz="2000" spc="-150" dirty="0"/>
              <a:t>③ </a:t>
            </a:r>
            <a:r>
              <a:rPr lang="en-US" altLang="ko-KR" sz="2000" spc="-150" dirty="0"/>
              <a:t>:</a:t>
            </a:r>
            <a:r>
              <a:rPr lang="ko-KR" altLang="en-US" sz="2000" spc="-150" dirty="0"/>
              <a:t> 챕터 표시</a:t>
            </a:r>
            <a:r>
              <a:rPr lang="en-US" altLang="ko-KR" sz="2000" spc="-150" dirty="0"/>
              <a:t>, </a:t>
            </a:r>
            <a:r>
              <a:rPr lang="ko-KR" altLang="en-US" sz="2000" spc="-150" dirty="0"/>
              <a:t>클릭하면 해당 페이지로 이동</a:t>
            </a:r>
            <a:endParaRPr lang="en-US" altLang="ko-KR" sz="2000" spc="-150" dirty="0"/>
          </a:p>
          <a:p>
            <a:pPr>
              <a:lnSpc>
                <a:spcPct val="150000"/>
              </a:lnSpc>
            </a:pPr>
            <a:r>
              <a:rPr lang="ko-KR" altLang="ko-KR" sz="2000" spc="-150" dirty="0"/>
              <a:t>④</a:t>
            </a:r>
            <a:r>
              <a:rPr lang="en-US" altLang="ko-KR" sz="2000" spc="-150" dirty="0"/>
              <a:t> : </a:t>
            </a:r>
            <a:r>
              <a:rPr lang="ko-KR" altLang="en-US" sz="2000" spc="-150" dirty="0"/>
              <a:t>이전 화면으로 이동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99F421-D9D5-4A7E-870C-2720F95A7F5F}"/>
              </a:ext>
            </a:extLst>
          </p:cNvPr>
          <p:cNvSpPr txBox="1"/>
          <p:nvPr/>
        </p:nvSpPr>
        <p:spPr>
          <a:xfrm>
            <a:off x="1736355" y="2042428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41BA6-A03E-42C5-ACA1-23F15301CFA9}"/>
              </a:ext>
            </a:extLst>
          </p:cNvPr>
          <p:cNvSpPr txBox="1"/>
          <p:nvPr/>
        </p:nvSpPr>
        <p:spPr>
          <a:xfrm>
            <a:off x="3257232" y="2042428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AC5130-3963-4C78-8FF0-4277AB440D8F}"/>
              </a:ext>
            </a:extLst>
          </p:cNvPr>
          <p:cNvSpPr txBox="1"/>
          <p:nvPr/>
        </p:nvSpPr>
        <p:spPr>
          <a:xfrm>
            <a:off x="1996244" y="2495183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③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D06436-BBAE-49C2-9291-E3F8938F6171}"/>
              </a:ext>
            </a:extLst>
          </p:cNvPr>
          <p:cNvSpPr txBox="1"/>
          <p:nvPr/>
        </p:nvSpPr>
        <p:spPr>
          <a:xfrm>
            <a:off x="1351244" y="1628251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1402579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4B89F013-69BB-4392-BA2D-943B66096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51" y="1547128"/>
            <a:ext cx="2775791" cy="493699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6B71058-F764-4412-A574-A2FF767D4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‘</a:t>
            </a:r>
            <a:r>
              <a:rPr lang="ko-KR" altLang="en-US" dirty="0"/>
              <a:t>좋아요</a:t>
            </a:r>
            <a:r>
              <a:rPr lang="en-US" altLang="ko-KR" dirty="0"/>
              <a:t>’ </a:t>
            </a:r>
            <a:r>
              <a:rPr lang="ko-KR" altLang="en-US" dirty="0"/>
              <a:t>받은 문장 </a:t>
            </a:r>
            <a:r>
              <a:rPr lang="en-US" altLang="ko-KR" dirty="0"/>
              <a:t>top 10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F320-FE13-4BF3-B464-F2347EB54B16}"/>
              </a:ext>
            </a:extLst>
          </p:cNvPr>
          <p:cNvSpPr txBox="1"/>
          <p:nvPr/>
        </p:nvSpPr>
        <p:spPr>
          <a:xfrm>
            <a:off x="5217952" y="1690688"/>
            <a:ext cx="6467912" cy="223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기능 </a:t>
            </a:r>
            <a:r>
              <a:rPr lang="en-US" altLang="ko-KR" sz="2400" dirty="0"/>
              <a:t>: </a:t>
            </a:r>
            <a:r>
              <a:rPr lang="ko-KR" altLang="en-US" sz="2400" dirty="0"/>
              <a:t>이 책을 읽은 유저들이 문장에 남긴 </a:t>
            </a:r>
            <a:r>
              <a:rPr lang="en-US" altLang="ko-KR" sz="2400" dirty="0"/>
              <a:t>‘</a:t>
            </a:r>
            <a:r>
              <a:rPr lang="ko-KR" altLang="en-US" sz="2400" dirty="0"/>
              <a:t>좋아요</a:t>
            </a:r>
            <a:r>
              <a:rPr lang="en-US" altLang="ko-KR" sz="2400" dirty="0"/>
              <a:t>’ </a:t>
            </a:r>
            <a:r>
              <a:rPr lang="ko-KR" altLang="en-US" sz="2400" dirty="0"/>
              <a:t>수를 기준으로 </a:t>
            </a:r>
            <a:r>
              <a:rPr lang="en-US" altLang="ko-KR" sz="2400" dirty="0"/>
              <a:t>top 10 </a:t>
            </a:r>
            <a:r>
              <a:rPr lang="ko-KR" altLang="en-US" sz="2400" dirty="0"/>
              <a:t>선정</a:t>
            </a:r>
            <a:endParaRPr lang="en-US" altLang="ko-KR" sz="2400" dirty="0"/>
          </a:p>
          <a:p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spc="-150" dirty="0"/>
              <a:t>① </a:t>
            </a:r>
            <a:r>
              <a:rPr lang="en-US" altLang="ko-KR" sz="2400" spc="-150" dirty="0"/>
              <a:t>:</a:t>
            </a:r>
            <a:r>
              <a:rPr lang="ko-KR" altLang="en-US" sz="2400" spc="-150" dirty="0"/>
              <a:t> 이전 화면으로 돌아가기</a:t>
            </a:r>
            <a:endParaRPr lang="en-US" altLang="ko-KR" sz="2400" spc="-150" dirty="0"/>
          </a:p>
          <a:p>
            <a:pPr>
              <a:lnSpc>
                <a:spcPct val="150000"/>
              </a:lnSpc>
            </a:pPr>
            <a:r>
              <a:rPr lang="ko-KR" altLang="en-US" sz="2400" spc="-150" dirty="0"/>
              <a:t>② </a:t>
            </a:r>
            <a:r>
              <a:rPr lang="en-US" altLang="ko-KR" sz="2400" spc="-150" dirty="0"/>
              <a:t>:</a:t>
            </a:r>
            <a:r>
              <a:rPr lang="ko-KR" altLang="en-US" sz="2400" spc="-150" dirty="0"/>
              <a:t> </a:t>
            </a:r>
            <a:r>
              <a:rPr lang="en-US" altLang="ko-KR" sz="2400" spc="-150" dirty="0"/>
              <a:t>top 10 </a:t>
            </a:r>
            <a:r>
              <a:rPr lang="ko-KR" altLang="en-US" sz="2400" spc="-150" dirty="0"/>
              <a:t>문장 표시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99F421-D9D5-4A7E-870C-2720F95A7F5F}"/>
              </a:ext>
            </a:extLst>
          </p:cNvPr>
          <p:cNvSpPr txBox="1"/>
          <p:nvPr/>
        </p:nvSpPr>
        <p:spPr>
          <a:xfrm>
            <a:off x="1231530" y="1547128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41BA6-A03E-42C5-ACA1-23F15301CFA9}"/>
              </a:ext>
            </a:extLst>
          </p:cNvPr>
          <p:cNvSpPr txBox="1"/>
          <p:nvPr/>
        </p:nvSpPr>
        <p:spPr>
          <a:xfrm>
            <a:off x="3494369" y="2931481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1596045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D48DF-4037-49BC-BAE8-A2C6EBFF5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기술분석① </a:t>
            </a:r>
            <a:r>
              <a:rPr lang="en-US" altLang="ko-KR" dirty="0"/>
              <a:t>- </a:t>
            </a:r>
            <a:r>
              <a:rPr lang="ko-KR" altLang="en-US" dirty="0"/>
              <a:t>텍스트 뷰어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CCD8EE-9FBF-40CF-AA9C-C1B64D27C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65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2400" dirty="0" err="1"/>
              <a:t>ePub</a:t>
            </a:r>
            <a:r>
              <a:rPr lang="en-US" altLang="ko-KR" sz="2400" dirty="0"/>
              <a:t> </a:t>
            </a:r>
            <a:r>
              <a:rPr lang="ko-KR" altLang="en-US" sz="2400" dirty="0"/>
              <a:t>파일은 </a:t>
            </a:r>
            <a:r>
              <a:rPr lang="en-US" altLang="ko-KR" sz="2400" dirty="0"/>
              <a:t>html, </a:t>
            </a:r>
            <a:r>
              <a:rPr lang="en-US" altLang="ko-KR" sz="2400" dirty="0" err="1"/>
              <a:t>css</a:t>
            </a:r>
            <a:r>
              <a:rPr lang="en-US" altLang="ko-KR" sz="2400" dirty="0"/>
              <a:t>, </a:t>
            </a:r>
            <a:r>
              <a:rPr lang="ko-KR" altLang="en-US" sz="2400" dirty="0"/>
              <a:t>이미지 파일 등을 </a:t>
            </a:r>
            <a:r>
              <a:rPr lang="ko-KR" altLang="en-US" sz="2400" dirty="0" err="1"/>
              <a:t>압축해놓은</a:t>
            </a:r>
            <a:r>
              <a:rPr lang="ko-KR" altLang="en-US" sz="2400" dirty="0"/>
              <a:t> 것으로</a:t>
            </a:r>
            <a:r>
              <a:rPr lang="en-US" altLang="ko-KR" sz="2400" dirty="0"/>
              <a:t> </a:t>
            </a:r>
            <a:r>
              <a:rPr lang="ko-KR" altLang="en-US" sz="2400" dirty="0"/>
              <a:t>책에 대한 기본적인 정보도 함께 담고 있기 때문에 목차</a:t>
            </a:r>
            <a:r>
              <a:rPr lang="en-US" altLang="ko-KR" sz="2400" dirty="0"/>
              <a:t>, </a:t>
            </a:r>
            <a:r>
              <a:rPr lang="ko-KR" altLang="en-US" sz="2400" dirty="0"/>
              <a:t>책 소개</a:t>
            </a:r>
            <a:r>
              <a:rPr lang="en-US" altLang="ko-KR" sz="2400" dirty="0"/>
              <a:t>, </a:t>
            </a:r>
            <a:r>
              <a:rPr lang="ko-KR" altLang="en-US" sz="2400" dirty="0"/>
              <a:t>저자</a:t>
            </a:r>
            <a:r>
              <a:rPr lang="en-US" altLang="ko-KR" sz="2400" dirty="0"/>
              <a:t>, </a:t>
            </a:r>
            <a:r>
              <a:rPr lang="ko-KR" altLang="en-US" sz="2400" dirty="0"/>
              <a:t>표지</a:t>
            </a:r>
            <a:r>
              <a:rPr lang="en-US" altLang="ko-KR" sz="2400" dirty="0"/>
              <a:t> </a:t>
            </a:r>
            <a:r>
              <a:rPr lang="ko-KR" altLang="en-US" sz="2400" dirty="0"/>
              <a:t>등은 추출해서 사용하면 된다</a:t>
            </a:r>
            <a:r>
              <a:rPr lang="en-US" altLang="ko-KR" sz="2400" dirty="0"/>
              <a:t>. </a:t>
            </a:r>
            <a:r>
              <a:rPr lang="ko-KR" altLang="en-US" sz="2400" dirty="0"/>
              <a:t>텍스트 크기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줄간격</a:t>
            </a:r>
            <a:r>
              <a:rPr lang="ko-KR" altLang="en-US" sz="2400" dirty="0"/>
              <a:t> 등도 </a:t>
            </a:r>
            <a:r>
              <a:rPr lang="en-US" altLang="ko-KR" sz="2400" dirty="0" err="1"/>
              <a:t>css</a:t>
            </a:r>
            <a:r>
              <a:rPr lang="ko-KR" altLang="en-US" sz="2400" dirty="0"/>
              <a:t>파일로 관리가 되고 있으므로 이를 수정할 수 있게 어플을 만들면 되는데 이미 </a:t>
            </a:r>
            <a:r>
              <a:rPr lang="en-US" altLang="ko-KR" sz="2400" dirty="0" err="1"/>
              <a:t>epublib</a:t>
            </a:r>
            <a:r>
              <a:rPr lang="ko-KR" altLang="en-US" sz="2400" dirty="0"/>
              <a:t>라는 라이브러리에서 제공하는 기능이므로 </a:t>
            </a:r>
            <a:r>
              <a:rPr lang="en-US" altLang="ko-KR" sz="2400" dirty="0" err="1"/>
              <a:t>epublib</a:t>
            </a:r>
            <a:r>
              <a:rPr lang="ko-KR" altLang="en-US" sz="2400" dirty="0"/>
              <a:t>를 사용할 것이다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err="1"/>
              <a:t>epublib</a:t>
            </a:r>
            <a:r>
              <a:rPr lang="en-US" altLang="ko-KR" sz="2400" dirty="0"/>
              <a:t> : </a:t>
            </a:r>
            <a:r>
              <a:rPr lang="en-US" altLang="ko-KR" sz="2400" dirty="0">
                <a:hlinkClick r:id="rId2"/>
              </a:rPr>
              <a:t>https://github.com/psiegman/epublib</a:t>
            </a:r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</p:txBody>
      </p:sp>
      <p:pic>
        <p:nvPicPr>
          <p:cNvPr id="4" name="그림 3" hidden="1">
            <a:extLst>
              <a:ext uri="{FF2B5EF4-FFF2-40B4-BE49-F238E27FC236}">
                <a16:creationId xmlns:a16="http://schemas.microsoft.com/office/drawing/2014/main" id="{685EA688-3D61-4263-BB8A-C74768E5B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3250546"/>
            <a:ext cx="6381750" cy="3456781"/>
          </a:xfrm>
          <a:prstGeom prst="rect">
            <a:avLst/>
          </a:prstGeom>
        </p:spPr>
      </p:pic>
      <p:pic>
        <p:nvPicPr>
          <p:cNvPr id="5" name="그림 4" hidden="1">
            <a:extLst>
              <a:ext uri="{FF2B5EF4-FFF2-40B4-BE49-F238E27FC236}">
                <a16:creationId xmlns:a16="http://schemas.microsoft.com/office/drawing/2014/main" id="{BFD00571-7C09-46A6-B4E7-BFC5B565D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293550"/>
            <a:ext cx="4581525" cy="337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522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D48DF-4037-49BC-BAE8-A2C6EBFF5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기술분석② </a:t>
            </a:r>
            <a:r>
              <a:rPr lang="en-US" altLang="ko-KR" dirty="0"/>
              <a:t>- </a:t>
            </a:r>
            <a:r>
              <a:rPr lang="ko-KR" altLang="en-US" dirty="0"/>
              <a:t>회원 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CCD8EE-9FBF-40CF-AA9C-C1B64D27C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65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firebase</a:t>
            </a:r>
            <a:r>
              <a:rPr lang="ko-KR" altLang="en-US" sz="2400" dirty="0"/>
              <a:t>를 이용해 사용자의 인증된 이메일 주소로 아이디</a:t>
            </a:r>
            <a:r>
              <a:rPr lang="en-US" altLang="ko-KR" sz="2400" dirty="0"/>
              <a:t>/</a:t>
            </a:r>
            <a:r>
              <a:rPr lang="ko-KR" altLang="en-US" sz="2400" dirty="0"/>
              <a:t>비밀번호 찾기 기능도 제공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Firebase </a:t>
            </a:r>
            <a:r>
              <a:rPr lang="ko-KR" altLang="en-US" sz="2400" dirty="0"/>
              <a:t>이메일 링크 로그인 참고 문서 </a:t>
            </a:r>
            <a:r>
              <a:rPr lang="en-US" altLang="ko-KR" sz="2400" dirty="0"/>
              <a:t>: </a:t>
            </a:r>
            <a:r>
              <a:rPr lang="en-US" altLang="ko-KR" sz="2400" dirty="0">
                <a:hlinkClick r:id="rId2"/>
              </a:rPr>
              <a:t>https://firebase.google.com/docs/auth/android/email-link-auth?hl=ko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안될 경우 네이버 </a:t>
            </a:r>
            <a:r>
              <a:rPr lang="en-US" altLang="ko-KR" sz="2400" dirty="0" err="1"/>
              <a:t>api</a:t>
            </a:r>
            <a:r>
              <a:rPr lang="ko-KR" altLang="en-US" sz="2400" dirty="0" err="1"/>
              <a:t>를</a:t>
            </a:r>
            <a:r>
              <a:rPr lang="ko-KR" altLang="en-US" sz="2400" dirty="0"/>
              <a:t> 이용해 네이버 아이디로 로그인하도록 할 예정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네이버 로그인 </a:t>
            </a:r>
            <a:r>
              <a:rPr lang="en-US" altLang="ko-KR" sz="2400" dirty="0" err="1"/>
              <a:t>api</a:t>
            </a:r>
            <a:r>
              <a:rPr lang="en-US" altLang="ko-KR" sz="2400" dirty="0"/>
              <a:t> : </a:t>
            </a:r>
            <a:r>
              <a:rPr lang="en-US" altLang="ko-KR" sz="2400" dirty="0">
                <a:hlinkClick r:id="rId3"/>
              </a:rPr>
              <a:t>https://developers.naver.com/products/login/api/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  <p:pic>
        <p:nvPicPr>
          <p:cNvPr id="4" name="그림 3" hidden="1">
            <a:extLst>
              <a:ext uri="{FF2B5EF4-FFF2-40B4-BE49-F238E27FC236}">
                <a16:creationId xmlns:a16="http://schemas.microsoft.com/office/drawing/2014/main" id="{685EA688-3D61-4263-BB8A-C74768E5B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3250546"/>
            <a:ext cx="6381750" cy="3456781"/>
          </a:xfrm>
          <a:prstGeom prst="rect">
            <a:avLst/>
          </a:prstGeom>
        </p:spPr>
      </p:pic>
      <p:pic>
        <p:nvPicPr>
          <p:cNvPr id="5" name="그림 4" hidden="1">
            <a:extLst>
              <a:ext uri="{FF2B5EF4-FFF2-40B4-BE49-F238E27FC236}">
                <a16:creationId xmlns:a16="http://schemas.microsoft.com/office/drawing/2014/main" id="{BFD00571-7C09-46A6-B4E7-BFC5B565D9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293550"/>
            <a:ext cx="4581525" cy="337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456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D48DF-4037-49BC-BAE8-A2C6EBFF5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기술분석③ </a:t>
            </a:r>
            <a:r>
              <a:rPr lang="en-US" altLang="ko-KR" dirty="0"/>
              <a:t>- </a:t>
            </a:r>
            <a:r>
              <a:rPr lang="ko-KR" altLang="en-US" dirty="0"/>
              <a:t>번역 </a:t>
            </a:r>
            <a:r>
              <a:rPr lang="en-US" altLang="ko-KR" dirty="0"/>
              <a:t>/ </a:t>
            </a:r>
            <a:r>
              <a:rPr lang="ko-KR" altLang="en-US" dirty="0"/>
              <a:t>단어 검색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CCD8EE-9FBF-40CF-AA9C-C1B64D27C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65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책은 문자수가 많기 때문에 무제한으로 번역 가능한 구글 번역 </a:t>
            </a:r>
            <a:r>
              <a:rPr lang="en-US" altLang="ko-KR" sz="2400" dirty="0"/>
              <a:t>API</a:t>
            </a:r>
            <a:r>
              <a:rPr lang="ko-KR" altLang="en-US" sz="2400" dirty="0"/>
              <a:t>를 사용할 것이다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Google Cloud Translation API : </a:t>
            </a:r>
            <a:r>
              <a:rPr lang="en-US" altLang="ko-KR" sz="2400" dirty="0">
                <a:hlinkClick r:id="rId2"/>
              </a:rPr>
              <a:t>https://cloud.google.com/translate/?hl=ko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단어 검색에 쓸 사전은 네이버 사전으로 아래 링크에서 </a:t>
            </a:r>
            <a:r>
              <a:rPr lang="en-US" altLang="ko-KR" sz="2400" dirty="0"/>
              <a:t>API</a:t>
            </a:r>
            <a:r>
              <a:rPr lang="ko-KR" altLang="en-US" sz="2400" dirty="0"/>
              <a:t>를 지원받을 수 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네이버 사전 </a:t>
            </a:r>
            <a:r>
              <a:rPr lang="en-US" altLang="ko-KR" sz="2400" dirty="0"/>
              <a:t>API : </a:t>
            </a:r>
            <a:r>
              <a:rPr lang="en-US" altLang="ko-KR" sz="2400" dirty="0">
                <a:hlinkClick r:id="rId3"/>
              </a:rPr>
              <a:t>https://developers.naver.com/docs/search/encyclopedia/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</p:txBody>
      </p:sp>
      <p:pic>
        <p:nvPicPr>
          <p:cNvPr id="4" name="그림 3" hidden="1">
            <a:extLst>
              <a:ext uri="{FF2B5EF4-FFF2-40B4-BE49-F238E27FC236}">
                <a16:creationId xmlns:a16="http://schemas.microsoft.com/office/drawing/2014/main" id="{685EA688-3D61-4263-BB8A-C74768E5B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3250546"/>
            <a:ext cx="6381750" cy="3456781"/>
          </a:xfrm>
          <a:prstGeom prst="rect">
            <a:avLst/>
          </a:prstGeom>
        </p:spPr>
      </p:pic>
      <p:pic>
        <p:nvPicPr>
          <p:cNvPr id="5" name="그림 4" hidden="1">
            <a:extLst>
              <a:ext uri="{FF2B5EF4-FFF2-40B4-BE49-F238E27FC236}">
                <a16:creationId xmlns:a16="http://schemas.microsoft.com/office/drawing/2014/main" id="{BFD00571-7C09-46A6-B4E7-BFC5B565D9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293550"/>
            <a:ext cx="4581525" cy="337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481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D48DF-4037-49BC-BAE8-A2C6EBFF5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위험분석① </a:t>
            </a:r>
            <a:r>
              <a:rPr lang="en-US" altLang="ko-KR" sz="3600" dirty="0"/>
              <a:t>- </a:t>
            </a:r>
            <a:r>
              <a:rPr lang="ko-KR" altLang="ko-KR" sz="3600" dirty="0"/>
              <a:t>문장에 </a:t>
            </a:r>
            <a:r>
              <a:rPr lang="en-US" altLang="ko-KR" sz="3600" dirty="0"/>
              <a:t>‘</a:t>
            </a:r>
            <a:r>
              <a:rPr lang="ko-KR" altLang="ko-KR" sz="3600" dirty="0"/>
              <a:t>좋아요</a:t>
            </a:r>
            <a:r>
              <a:rPr lang="en-US" altLang="ko-KR" sz="3600" dirty="0"/>
              <a:t>’ </a:t>
            </a:r>
            <a:r>
              <a:rPr lang="ko-KR" altLang="ko-KR" sz="3600" dirty="0"/>
              <a:t>할 수 있는 기능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CCD8EE-9FBF-40CF-AA9C-C1B64D27C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65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기존 </a:t>
            </a:r>
            <a:r>
              <a:rPr lang="ko-KR" altLang="en-US" sz="2400" dirty="0" err="1"/>
              <a:t>어플에</a:t>
            </a:r>
            <a:r>
              <a:rPr lang="ko-KR" altLang="en-US" sz="2400" dirty="0"/>
              <a:t> 없던 기능</a:t>
            </a:r>
            <a:r>
              <a:rPr lang="en-US" altLang="ko-KR" sz="2400" dirty="0"/>
              <a:t>. </a:t>
            </a:r>
            <a:r>
              <a:rPr lang="ko-KR" altLang="en-US" sz="2400" dirty="0"/>
              <a:t>문장별로 관리할 수 있는 방법이 필요하다</a:t>
            </a:r>
            <a:r>
              <a:rPr lang="en-US" altLang="ko-KR" sz="2400"/>
              <a:t>.</a:t>
            </a:r>
            <a:endParaRPr lang="ko-KR" altLang="en-US" sz="2400" dirty="0"/>
          </a:p>
        </p:txBody>
      </p:sp>
      <p:pic>
        <p:nvPicPr>
          <p:cNvPr id="4" name="그림 3" hidden="1">
            <a:extLst>
              <a:ext uri="{FF2B5EF4-FFF2-40B4-BE49-F238E27FC236}">
                <a16:creationId xmlns:a16="http://schemas.microsoft.com/office/drawing/2014/main" id="{685EA688-3D61-4263-BB8A-C74768E5B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3250546"/>
            <a:ext cx="6381750" cy="3456781"/>
          </a:xfrm>
          <a:prstGeom prst="rect">
            <a:avLst/>
          </a:prstGeom>
        </p:spPr>
      </p:pic>
      <p:pic>
        <p:nvPicPr>
          <p:cNvPr id="5" name="그림 4" hidden="1">
            <a:extLst>
              <a:ext uri="{FF2B5EF4-FFF2-40B4-BE49-F238E27FC236}">
                <a16:creationId xmlns:a16="http://schemas.microsoft.com/office/drawing/2014/main" id="{BFD00571-7C09-46A6-B4E7-BFC5B565D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93550"/>
            <a:ext cx="4581525" cy="337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960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D48DF-4037-49BC-BAE8-A2C6EBFF5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위험분석② </a:t>
            </a:r>
            <a:r>
              <a:rPr lang="en-US" altLang="ko-KR" sz="3600" dirty="0"/>
              <a:t>- </a:t>
            </a:r>
            <a:r>
              <a:rPr lang="ko-KR" altLang="en-US" sz="3600" dirty="0"/>
              <a:t>인용 구절에 링크 걸 수 있는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CCD8EE-9FBF-40CF-AA9C-C1B64D27C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9950" y="1567655"/>
            <a:ext cx="794385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400" dirty="0"/>
              <a:t>왼쪽 스크린샷에 나타난 것과 같이 </a:t>
            </a:r>
            <a:r>
              <a:rPr lang="en-US" altLang="ko-KR" sz="2400" dirty="0"/>
              <a:t>‘</a:t>
            </a:r>
            <a:r>
              <a:rPr lang="ko-KR" altLang="en-US" sz="2400" dirty="0"/>
              <a:t>페이지</a:t>
            </a:r>
            <a:r>
              <a:rPr lang="en-US" altLang="ko-KR" sz="2400" dirty="0"/>
              <a:t>:</a:t>
            </a:r>
            <a:r>
              <a:rPr lang="ko-KR" altLang="en-US" sz="2400" dirty="0"/>
              <a:t>문장 번호</a:t>
            </a:r>
            <a:r>
              <a:rPr lang="en-US" altLang="ko-KR" sz="2400" dirty="0"/>
              <a:t>’ </a:t>
            </a:r>
            <a:r>
              <a:rPr lang="ko-KR" altLang="en-US" sz="2400" dirty="0"/>
              <a:t>이런 식으로 스탬프를 찍으면 바로 그 구절로 이동 가능한링크를 생성하는 기능을 제공하고 싶으나 관련 자료를 찾기가 힘들었다</a:t>
            </a:r>
            <a:r>
              <a:rPr lang="en-US" altLang="ko-KR" sz="2400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2400" dirty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2400" dirty="0"/>
              <a:t>대안 </a:t>
            </a:r>
            <a:r>
              <a:rPr lang="en-US" altLang="ko-KR" sz="2400" dirty="0"/>
              <a:t>: 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2400" dirty="0"/>
          </a:p>
        </p:txBody>
      </p:sp>
      <p:pic>
        <p:nvPicPr>
          <p:cNvPr id="4" name="그림 3" hidden="1">
            <a:extLst>
              <a:ext uri="{FF2B5EF4-FFF2-40B4-BE49-F238E27FC236}">
                <a16:creationId xmlns:a16="http://schemas.microsoft.com/office/drawing/2014/main" id="{685EA688-3D61-4263-BB8A-C74768E5B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3250546"/>
            <a:ext cx="6381750" cy="3456781"/>
          </a:xfrm>
          <a:prstGeom prst="rect">
            <a:avLst/>
          </a:prstGeom>
        </p:spPr>
      </p:pic>
      <p:pic>
        <p:nvPicPr>
          <p:cNvPr id="5" name="그림 4" hidden="1">
            <a:extLst>
              <a:ext uri="{FF2B5EF4-FFF2-40B4-BE49-F238E27FC236}">
                <a16:creationId xmlns:a16="http://schemas.microsoft.com/office/drawing/2014/main" id="{BFD00571-7C09-46A6-B4E7-BFC5B565D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93550"/>
            <a:ext cx="4581525" cy="33707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7742199-8012-48D9-8466-7DEF1C3A7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597025"/>
            <a:ext cx="2203133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695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D4316-A34C-42A3-B982-6B8E2A97C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24" y="3723715"/>
            <a:ext cx="668574" cy="2776145"/>
          </a:xfrm>
        </p:spPr>
        <p:txBody>
          <a:bodyPr vert="vert270">
            <a:noAutofit/>
          </a:bodyPr>
          <a:lstStyle/>
          <a:p>
            <a:r>
              <a:rPr lang="en-US" altLang="ko-KR" sz="6000" u="sng" dirty="0"/>
              <a:t>Tasks</a:t>
            </a:r>
            <a:endParaRPr lang="ko-KR" altLang="en-US" u="sng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7022F4A-02C7-43BB-905B-C42AD8C5D9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1730564"/>
              </p:ext>
            </p:extLst>
          </p:nvPr>
        </p:nvGraphicFramePr>
        <p:xfrm>
          <a:off x="838199" y="13416"/>
          <a:ext cx="5257801" cy="6844584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313227">
                  <a:extLst>
                    <a:ext uri="{9D8B030D-6E8A-4147-A177-3AD203B41FA5}">
                      <a16:colId xmlns:a16="http://schemas.microsoft.com/office/drawing/2014/main" val="679126270"/>
                    </a:ext>
                  </a:extLst>
                </a:gridCol>
                <a:gridCol w="2437002">
                  <a:extLst>
                    <a:ext uri="{9D8B030D-6E8A-4147-A177-3AD203B41FA5}">
                      <a16:colId xmlns:a16="http://schemas.microsoft.com/office/drawing/2014/main" val="330631611"/>
                    </a:ext>
                  </a:extLst>
                </a:gridCol>
                <a:gridCol w="753786">
                  <a:extLst>
                    <a:ext uri="{9D8B030D-6E8A-4147-A177-3AD203B41FA5}">
                      <a16:colId xmlns:a16="http://schemas.microsoft.com/office/drawing/2014/main" val="1629269031"/>
                    </a:ext>
                  </a:extLst>
                </a:gridCol>
                <a:gridCol w="753786">
                  <a:extLst>
                    <a:ext uri="{9D8B030D-6E8A-4147-A177-3AD203B41FA5}">
                      <a16:colId xmlns:a16="http://schemas.microsoft.com/office/drawing/2014/main" val="14956339"/>
                    </a:ext>
                  </a:extLst>
                </a:gridCol>
              </a:tblGrid>
              <a:tr h="373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난이도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0560278"/>
                  </a:ext>
                </a:extLst>
              </a:tr>
              <a:tr h="37371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메인화면</a:t>
                      </a:r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다운받은 책 목록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김성환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3804773"/>
                  </a:ext>
                </a:extLst>
              </a:tr>
              <a:tr h="37371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다운 가능한 책 목록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김성환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하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2533382"/>
                  </a:ext>
                </a:extLst>
              </a:tr>
              <a:tr h="37371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책 소개 화면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책 소개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목차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저자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저자소개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김성환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하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44636601"/>
                  </a:ext>
                </a:extLst>
              </a:tr>
              <a:tr h="61393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추천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 err="1"/>
                        <a:t>비추천</a:t>
                      </a:r>
                      <a:r>
                        <a:rPr lang="ko-KR" altLang="en-US" sz="1400" dirty="0"/>
                        <a:t> 수 표시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김성환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하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892532"/>
                  </a:ext>
                </a:extLst>
              </a:tr>
              <a:tr h="373719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로그인 화면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주상아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하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371225"/>
                  </a:ext>
                </a:extLst>
              </a:tr>
              <a:tr h="37371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회원가입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회원탈퇴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주상아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263280"/>
                  </a:ext>
                </a:extLst>
              </a:tr>
              <a:tr h="37371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아이디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비밀번호 찾기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주상아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하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1489840"/>
                  </a:ext>
                </a:extLst>
              </a:tr>
              <a:tr h="373719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텍스트 뷰어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텍스트 보여주는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주상아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중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64287632"/>
                  </a:ext>
                </a:extLst>
              </a:tr>
              <a:tr h="61393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글자 설정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크기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글꼴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줄 간격 등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주상아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5395748"/>
                  </a:ext>
                </a:extLst>
              </a:tr>
              <a:tr h="37371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번역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주상아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6808037"/>
                  </a:ext>
                </a:extLst>
              </a:tr>
              <a:tr h="37371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단어 검색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오현승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495039"/>
                  </a:ext>
                </a:extLst>
              </a:tr>
              <a:tr h="37371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책 진행률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오현승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993683"/>
                  </a:ext>
                </a:extLst>
              </a:tr>
              <a:tr h="37371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책갈피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오현승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8244659"/>
                  </a:ext>
                </a:extLst>
              </a:tr>
              <a:tr h="61393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문장에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좋아요</a:t>
                      </a:r>
                      <a:r>
                        <a:rPr lang="en-US" altLang="ko-KR" sz="1400" dirty="0"/>
                        <a:t>’ </a:t>
                      </a:r>
                      <a:r>
                        <a:rPr lang="ko-KR" altLang="en-US" sz="1400" dirty="0"/>
                        <a:t>할 수 있는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오현승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7995807"/>
                  </a:ext>
                </a:extLst>
              </a:tr>
              <a:tr h="37371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다크</a:t>
                      </a:r>
                      <a:r>
                        <a:rPr lang="ko-KR" altLang="en-US" sz="1400" dirty="0"/>
                        <a:t> 모드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오현승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675873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A47858A-B646-46DA-8B60-4E6DA2A33A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1114442"/>
              </p:ext>
            </p:extLst>
          </p:nvPr>
        </p:nvGraphicFramePr>
        <p:xfrm>
          <a:off x="6526601" y="13416"/>
          <a:ext cx="5257801" cy="2502180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1313227">
                  <a:extLst>
                    <a:ext uri="{9D8B030D-6E8A-4147-A177-3AD203B41FA5}">
                      <a16:colId xmlns:a16="http://schemas.microsoft.com/office/drawing/2014/main" val="679126270"/>
                    </a:ext>
                  </a:extLst>
                </a:gridCol>
                <a:gridCol w="2437002">
                  <a:extLst>
                    <a:ext uri="{9D8B030D-6E8A-4147-A177-3AD203B41FA5}">
                      <a16:colId xmlns:a16="http://schemas.microsoft.com/office/drawing/2014/main" val="330631611"/>
                    </a:ext>
                  </a:extLst>
                </a:gridCol>
                <a:gridCol w="753786">
                  <a:extLst>
                    <a:ext uri="{9D8B030D-6E8A-4147-A177-3AD203B41FA5}">
                      <a16:colId xmlns:a16="http://schemas.microsoft.com/office/drawing/2014/main" val="1629269031"/>
                    </a:ext>
                  </a:extLst>
                </a:gridCol>
                <a:gridCol w="753786">
                  <a:extLst>
                    <a:ext uri="{9D8B030D-6E8A-4147-A177-3AD203B41FA5}">
                      <a16:colId xmlns:a16="http://schemas.microsoft.com/office/drawing/2014/main" val="14956339"/>
                    </a:ext>
                  </a:extLst>
                </a:gridCol>
              </a:tblGrid>
              <a:tr h="2763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난이도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0560278"/>
                  </a:ext>
                </a:extLst>
              </a:tr>
              <a:tr h="27630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책 후기 </a:t>
                      </a:r>
                      <a:r>
                        <a:rPr lang="ko-KR" altLang="en-US" sz="1400" dirty="0" err="1"/>
                        <a:t>댓글창</a:t>
                      </a:r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댓글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주상아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402129"/>
                  </a:ext>
                </a:extLst>
              </a:tr>
              <a:tr h="4697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인용 구절에 링크 걸 수 있는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주상아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127632"/>
                  </a:ext>
                </a:extLst>
              </a:tr>
              <a:tr h="4697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좋아요</a:t>
                      </a:r>
                      <a:r>
                        <a:rPr lang="en-US" altLang="ko-KR" sz="1400" dirty="0"/>
                        <a:t>’ </a:t>
                      </a:r>
                      <a:r>
                        <a:rPr lang="ko-KR" altLang="en-US" sz="1400" dirty="0"/>
                        <a:t>많이 받은 문장 </a:t>
                      </a:r>
                      <a:r>
                        <a:rPr lang="en-US" altLang="ko-KR" sz="1400" dirty="0"/>
                        <a:t>Top10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오현승</a:t>
                      </a:r>
                      <a:endParaRPr lang="ko-KR" altLang="en-US" sz="1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중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910051"/>
                  </a:ext>
                </a:extLst>
              </a:tr>
              <a:tr h="3381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마이페이지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유저가 읽은 책 목록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김성환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중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57032159"/>
                  </a:ext>
                </a:extLst>
              </a:tr>
              <a:tr h="5181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유저가 남긴 댓글들 </a:t>
                      </a:r>
                      <a:r>
                        <a:rPr lang="ko-KR" altLang="en-US" sz="1400" dirty="0" err="1"/>
                        <a:t>모아보기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김성환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4572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2962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2DC9C-45B2-42B8-9DED-325F8C17B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09B9D5-CABF-413E-921B-22894D537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집에서 혼자 책을 읽는 독자들을 위한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다른 사람과 함께 독서할 수 있는 서비스를 제공하는 앱</a:t>
            </a:r>
          </a:p>
        </p:txBody>
      </p:sp>
    </p:spTree>
    <p:extLst>
      <p:ext uri="{BB962C8B-B14F-4D97-AF65-F5344CB8AC3E}">
        <p14:creationId xmlns:p14="http://schemas.microsoft.com/office/powerpoint/2010/main" val="2853419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CA9706A-BA37-48D6-9828-AE82D0EC9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3" y="3584799"/>
            <a:ext cx="7124700" cy="11525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B24A1DF-518D-4853-ACA1-5EEB82964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24" y="4921804"/>
            <a:ext cx="7181850" cy="11525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F14EFAD-03CD-47A3-A7C7-6157DD3720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44" y="1838519"/>
            <a:ext cx="7219950" cy="1209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F7B9337-1B57-451C-9D32-A9E91C9DE1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0199" y="659845"/>
            <a:ext cx="7077075" cy="1133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C4A3E28-1D62-4146-99C4-3ACF6AD350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0645" y="5999850"/>
            <a:ext cx="7134225" cy="11144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15FB4E1-EADC-4F8B-8C58-6D01775D4A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8168" y="1981094"/>
            <a:ext cx="7239000" cy="11525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A33AEA1-0E55-4B22-80D5-599BB177D3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64304" y="3123330"/>
            <a:ext cx="7239000" cy="1238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490630E-BCAD-48EF-B7CE-0AC9ED4517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81956" y="2794678"/>
            <a:ext cx="7058025" cy="1104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4ABD36C-1F21-44F8-AF76-A42471B42F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33894" y="4412216"/>
            <a:ext cx="7115175" cy="10953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BC02D0B-F312-40AC-989A-F7476C16995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435930">
            <a:off x="2788966" y="4574316"/>
            <a:ext cx="8732174" cy="13855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A830B9A-6DDF-43D7-B4BE-532BDCE9434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0658911">
            <a:off x="1132779" y="1520885"/>
            <a:ext cx="9650785" cy="15976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0FE2510-49B8-4FDB-884E-2C56A3B29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</a:t>
            </a:r>
          </a:p>
        </p:txBody>
      </p:sp>
    </p:spTree>
    <p:extLst>
      <p:ext uri="{BB962C8B-B14F-4D97-AF65-F5344CB8AC3E}">
        <p14:creationId xmlns:p14="http://schemas.microsoft.com/office/powerpoint/2010/main" val="280404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"/>
                            </p:stCondLst>
                            <p:childTnLst>
                              <p:par>
                                <p:cTn id="59" presetID="23" presetClass="entr" presetSubtype="3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3" presetClass="entr" presetSubtype="32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A33B02-916D-4F9B-B453-92B3854EF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비교 분석</a:t>
            </a:r>
          </a:p>
        </p:txBody>
      </p:sp>
      <p:pic>
        <p:nvPicPr>
          <p:cNvPr id="1026" name="Picture 2" descr="교보eBook - Apps on Google Play">
            <a:extLst>
              <a:ext uri="{FF2B5EF4-FFF2-40B4-BE49-F238E27FC236}">
                <a16:creationId xmlns:a16="http://schemas.microsoft.com/office/drawing/2014/main" id="{F9A7FD88-2C59-472B-A005-1155E7E9D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299" y="2987997"/>
            <a:ext cx="1042987" cy="104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알라딘 전자책 (eBook) - Google Play 앱">
            <a:extLst>
              <a:ext uri="{FF2B5EF4-FFF2-40B4-BE49-F238E27FC236}">
                <a16:creationId xmlns:a16="http://schemas.microsoft.com/office/drawing/2014/main" id="{01804388-7C2F-447A-9F39-901EC34A2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054" y="1562430"/>
            <a:ext cx="1051851" cy="105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밀리의 서재 - 홈 | Facebook">
            <a:extLst>
              <a:ext uri="{FF2B5EF4-FFF2-40B4-BE49-F238E27FC236}">
                <a16:creationId xmlns:a16="http://schemas.microsoft.com/office/drawing/2014/main" id="{D75C3F98-F38E-49DA-9314-9EB690913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1566863"/>
            <a:ext cx="1042987" cy="104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리디북스 살펴보기">
            <a:extLst>
              <a:ext uri="{FF2B5EF4-FFF2-40B4-BE49-F238E27FC236}">
                <a16:creationId xmlns:a16="http://schemas.microsoft.com/office/drawing/2014/main" id="{C6488D88-4BC0-49D8-A51B-429325BB1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0222" y1="28444" x2="27556" y2="51556"/>
                        <a14:foregroundMark x1="27556" y1="51556" x2="36889" y2="72889"/>
                        <a14:foregroundMark x1="36889" y1="72889" x2="64000" y2="73333"/>
                        <a14:foregroundMark x1="64000" y1="73333" x2="76000" y2="52444"/>
                        <a14:foregroundMark x1="76000" y1="52444" x2="67556" y2="30667"/>
                        <a14:foregroundMark x1="67556" y1="30667" x2="24444" y2="26667"/>
                        <a14:foregroundMark x1="35556" y1="28889" x2="27556" y2="52000"/>
                        <a14:foregroundMark x1="27556" y1="52000" x2="40000" y2="73333"/>
                        <a14:foregroundMark x1="40000" y1="73333" x2="68444" y2="76000"/>
                        <a14:foregroundMark x1="68444" y1="76000" x2="77778" y2="51556"/>
                        <a14:foregroundMark x1="77778" y1="51556" x2="59556" y2="32000"/>
                        <a14:foregroundMark x1="59556" y1="32000" x2="36889" y2="25778"/>
                        <a14:foregroundMark x1="37778" y1="27556" x2="37333" y2="52000"/>
                        <a14:foregroundMark x1="37333" y1="52000" x2="48889" y2="37778"/>
                        <a14:foregroundMark x1="48444" y1="32889" x2="56889" y2="54667"/>
                        <a14:foregroundMark x1="56889" y1="54667" x2="56889" y2="55111"/>
                        <a14:foregroundMark x1="60000" y1="34222" x2="62667" y2="50222"/>
                        <a14:foregroundMark x1="73333" y1="44889" x2="63111" y2="64000"/>
                        <a14:foregroundMark x1="42667" y1="44000" x2="54667" y2="72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515" y="2770832"/>
            <a:ext cx="1477319" cy="147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예스24 eBook - YES24 eBook – Apps on Google Play">
            <a:extLst>
              <a:ext uri="{FF2B5EF4-FFF2-40B4-BE49-F238E27FC236}">
                <a16:creationId xmlns:a16="http://schemas.microsoft.com/office/drawing/2014/main" id="{7EAC046C-4AEF-48B6-954C-B44D925CD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2682" y="1566863"/>
            <a:ext cx="1042987" cy="104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20B4A6-770B-4D17-97E9-816074586FAB}"/>
              </a:ext>
            </a:extLst>
          </p:cNvPr>
          <p:cNvSpPr txBox="1"/>
          <p:nvPr/>
        </p:nvSpPr>
        <p:spPr>
          <a:xfrm>
            <a:off x="601797" y="4921805"/>
            <a:ext cx="11068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 어플과 다른 </a:t>
            </a:r>
            <a:r>
              <a:rPr lang="ko-KR" altLang="en-US" dirty="0" err="1"/>
              <a:t>차별점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유튜브처럼 장면마다의 감상을 남기고 내용에 대한 활발한 의견을 나눌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		</a:t>
            </a:r>
            <a:r>
              <a:rPr lang="ko-KR" altLang="en-US" dirty="0"/>
              <a:t>혼자 하는 독서가 아닌 같이 하는 독서에 중점을 둔 어플</a:t>
            </a:r>
          </a:p>
        </p:txBody>
      </p:sp>
      <p:sp>
        <p:nvSpPr>
          <p:cNvPr id="5" name="TextBox 4" hidden="1">
            <a:extLst>
              <a:ext uri="{FF2B5EF4-FFF2-40B4-BE49-F238E27FC236}">
                <a16:creationId xmlns:a16="http://schemas.microsoft.com/office/drawing/2014/main" id="{4505F259-E91D-4B40-9B78-3009DCA9E1EF}"/>
              </a:ext>
            </a:extLst>
          </p:cNvPr>
          <p:cNvSpPr txBox="1"/>
          <p:nvPr/>
        </p:nvSpPr>
        <p:spPr>
          <a:xfrm>
            <a:off x="2652713" y="1906905"/>
            <a:ext cx="1881187" cy="175432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>
                <a:rot lat="0" lon="0" rev="0"/>
              </a:lightRig>
            </a:scene3d>
            <a:sp3d z="12700000">
              <a:bevelT w="0" h="0"/>
            </a:sp3d>
          </a:bodyPr>
          <a:lstStyle/>
          <a:p>
            <a:r>
              <a:rPr lang="ko-KR" altLang="en-US" sz="5400" dirty="0">
                <a:effectLst>
                  <a:outerShdw blurRad="50800" dist="431800" dir="6900000" sx="126000" sy="126000" algn="ctr" rotWithShape="0">
                    <a:schemeClr val="bg1">
                      <a:lumMod val="75000"/>
                    </a:schemeClr>
                  </a:outerShdw>
                </a:effectLst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생각</a:t>
            </a:r>
            <a:endParaRPr lang="en-US" altLang="ko-KR" sz="5400" dirty="0">
              <a:effectLst>
                <a:outerShdw blurRad="50800" dist="431800" dir="6900000" sx="126000" sy="126000" algn="ctr" rotWithShape="0">
                  <a:schemeClr val="bg1">
                    <a:lumMod val="75000"/>
                  </a:schemeClr>
                </a:outerShdw>
              </a:effectLst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r>
              <a:rPr lang="ko-KR" altLang="en-US" sz="5400" dirty="0">
                <a:effectLst>
                  <a:outerShdw blurRad="50800" dist="431800" dir="6900000" sx="126000" sy="126000" algn="ctr" rotWithShape="0">
                    <a:schemeClr val="bg1">
                      <a:lumMod val="75000"/>
                    </a:schemeClr>
                  </a:outerShdw>
                </a:effectLst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책방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207DC0-9A3E-47F2-A4DE-071A3E269981}"/>
              </a:ext>
            </a:extLst>
          </p:cNvPr>
          <p:cNvSpPr txBox="1"/>
          <p:nvPr/>
        </p:nvSpPr>
        <p:spPr>
          <a:xfrm>
            <a:off x="5230947" y="2497097"/>
            <a:ext cx="904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vs</a:t>
            </a:r>
            <a:endParaRPr lang="ko-KR" altLang="en-US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36E4F2-90CB-4D5C-8D6B-BDDD792C317F}"/>
              </a:ext>
            </a:extLst>
          </p:cNvPr>
          <p:cNvSpPr txBox="1"/>
          <p:nvPr/>
        </p:nvSpPr>
        <p:spPr>
          <a:xfrm>
            <a:off x="8382000" y="4246424"/>
            <a:ext cx="1962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기존 </a:t>
            </a:r>
            <a:r>
              <a:rPr lang="ko-KR" altLang="en-US" sz="1600" dirty="0" err="1"/>
              <a:t>어플들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69FB4E-F7BE-40D8-A133-0898F49BFD28}"/>
              </a:ext>
            </a:extLst>
          </p:cNvPr>
          <p:cNvSpPr txBox="1"/>
          <p:nvPr/>
        </p:nvSpPr>
        <p:spPr>
          <a:xfrm>
            <a:off x="2571750" y="4248151"/>
            <a:ext cx="1962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3code</a:t>
            </a:r>
            <a:r>
              <a:rPr lang="ko-KR" altLang="en-US" sz="1600" dirty="0"/>
              <a:t>조 어플</a:t>
            </a:r>
          </a:p>
        </p:txBody>
      </p:sp>
      <p:pic>
        <p:nvPicPr>
          <p:cNvPr id="10" name="그림 9" hidden="1">
            <a:extLst>
              <a:ext uri="{FF2B5EF4-FFF2-40B4-BE49-F238E27FC236}">
                <a16:creationId xmlns:a16="http://schemas.microsoft.com/office/drawing/2014/main" id="{B50D0009-C4E5-4A5A-B886-CB2A6819A5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355" y="1725706"/>
            <a:ext cx="2761727" cy="28592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0045072-DECB-4528-89EB-A5212319A6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836" y="1750092"/>
            <a:ext cx="2767824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77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2E27C0A-0C15-442C-B1EB-C4E99464D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479" y="639800"/>
            <a:ext cx="1626730" cy="28932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D7416C6-277F-43FD-A40C-29017A545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07" y="639800"/>
            <a:ext cx="1626730" cy="289328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9176760-9341-4F13-A1C1-5FC8180738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102" y="0"/>
            <a:ext cx="1865412" cy="6858000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8657351-1F70-4D08-8BD1-B1A18BAF9E73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1703034" y="2086442"/>
            <a:ext cx="848445" cy="2468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F01FE33-3412-4AEE-A319-2584BFB27ECC}"/>
              </a:ext>
            </a:extLst>
          </p:cNvPr>
          <p:cNvCxnSpPr>
            <a:cxnSpLocks/>
          </p:cNvCxnSpPr>
          <p:nvPr/>
        </p:nvCxnSpPr>
        <p:spPr>
          <a:xfrm flipV="1">
            <a:off x="3568446" y="2086442"/>
            <a:ext cx="1211656" cy="3881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D826B3E-35DD-4E12-8F7A-663485C8A6EF}"/>
              </a:ext>
            </a:extLst>
          </p:cNvPr>
          <p:cNvCxnSpPr/>
          <p:nvPr/>
        </p:nvCxnSpPr>
        <p:spPr>
          <a:xfrm flipV="1">
            <a:off x="6096000" y="2761861"/>
            <a:ext cx="939677" cy="3079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AA005E97-304B-460F-A709-0FCC7CCF4E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993" y="3669354"/>
            <a:ext cx="1626729" cy="289328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A38D402-4069-4F1D-9CC4-0FE76C1B1E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462" y="3669354"/>
            <a:ext cx="1626729" cy="289328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99D1410-593C-49AB-AC2D-47021218FA7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058"/>
          <a:stretch/>
        </p:blipFill>
        <p:spPr>
          <a:xfrm>
            <a:off x="9902089" y="100662"/>
            <a:ext cx="1816104" cy="328089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05E423F2-1453-4A6E-8AC7-DBC0BDDC20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931" y="3669353"/>
            <a:ext cx="1626728" cy="289328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4C8A5505-1CB0-481C-9813-FE613C0CF5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29" y="3814808"/>
            <a:ext cx="1626728" cy="2893281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F93B6849-D4D3-4252-AF89-597EEB425F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936" y="639803"/>
            <a:ext cx="1626728" cy="2893281"/>
          </a:xfrm>
          <a:prstGeom prst="rect">
            <a:avLst/>
          </a:prstGeom>
        </p:spPr>
      </p:pic>
      <p:pic>
        <p:nvPicPr>
          <p:cNvPr id="34" name="그래픽 33" descr="사용자">
            <a:extLst>
              <a:ext uri="{FF2B5EF4-FFF2-40B4-BE49-F238E27FC236}">
                <a16:creationId xmlns:a16="http://schemas.microsoft.com/office/drawing/2014/main" id="{4B918C22-18B4-48FD-B3C1-09CA6BD87C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05887" y="733107"/>
            <a:ext cx="237278" cy="237278"/>
          </a:xfrm>
          <a:prstGeom prst="rect">
            <a:avLst/>
          </a:prstGeom>
        </p:spPr>
      </p:pic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2A3627C-F1D3-4D31-A16F-22478C2D3477}"/>
              </a:ext>
            </a:extLst>
          </p:cNvPr>
          <p:cNvCxnSpPr>
            <a:endCxn id="29" idx="0"/>
          </p:cNvCxnSpPr>
          <p:nvPr/>
        </p:nvCxnSpPr>
        <p:spPr>
          <a:xfrm flipH="1">
            <a:off x="1615393" y="851746"/>
            <a:ext cx="1109133" cy="29630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6389D36-EA06-4EE3-9C80-E9075D611702}"/>
              </a:ext>
            </a:extLst>
          </p:cNvPr>
          <p:cNvCxnSpPr/>
          <p:nvPr/>
        </p:nvCxnSpPr>
        <p:spPr>
          <a:xfrm>
            <a:off x="7156580" y="3359020"/>
            <a:ext cx="251926" cy="3103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16E1224-2218-45FA-9446-4AFD73025D76}"/>
              </a:ext>
            </a:extLst>
          </p:cNvPr>
          <p:cNvCxnSpPr>
            <a:cxnSpLocks/>
          </p:cNvCxnSpPr>
          <p:nvPr/>
        </p:nvCxnSpPr>
        <p:spPr>
          <a:xfrm>
            <a:off x="8304245" y="4058816"/>
            <a:ext cx="33321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152EAC5D-C68D-4A65-9AC4-B9AB8F30AB55}"/>
              </a:ext>
            </a:extLst>
          </p:cNvPr>
          <p:cNvCxnSpPr>
            <a:cxnSpLocks/>
          </p:cNvCxnSpPr>
          <p:nvPr/>
        </p:nvCxnSpPr>
        <p:spPr>
          <a:xfrm>
            <a:off x="8755936" y="1844426"/>
            <a:ext cx="114615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FD88927-9719-43EA-8807-EFCA7E1973E4}"/>
              </a:ext>
            </a:extLst>
          </p:cNvPr>
          <p:cNvSpPr txBox="1"/>
          <p:nvPr/>
        </p:nvSpPr>
        <p:spPr>
          <a:xfrm>
            <a:off x="8755936" y="1826935"/>
            <a:ext cx="1052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책 다 읽으면</a:t>
            </a:r>
          </a:p>
        </p:txBody>
      </p:sp>
      <p:pic>
        <p:nvPicPr>
          <p:cNvPr id="47" name="그래픽 46" descr="트로피">
            <a:extLst>
              <a:ext uri="{FF2B5EF4-FFF2-40B4-BE49-F238E27FC236}">
                <a16:creationId xmlns:a16="http://schemas.microsoft.com/office/drawing/2014/main" id="{7F5276E6-65B6-4028-B7CB-7DC31932CC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35818" y="172581"/>
            <a:ext cx="245570" cy="245570"/>
          </a:xfrm>
          <a:prstGeom prst="rect">
            <a:avLst/>
          </a:prstGeom>
        </p:spPr>
      </p:pic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DAEAAE4-DC39-4382-9B6B-8277399970D7}"/>
              </a:ext>
            </a:extLst>
          </p:cNvPr>
          <p:cNvCxnSpPr>
            <a:cxnSpLocks/>
            <a:stCxn id="47" idx="2"/>
            <a:endCxn id="27" idx="0"/>
          </p:cNvCxnSpPr>
          <p:nvPr/>
        </p:nvCxnSpPr>
        <p:spPr>
          <a:xfrm flipH="1">
            <a:off x="11199295" y="418151"/>
            <a:ext cx="359308" cy="32512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제목 1">
            <a:extLst>
              <a:ext uri="{FF2B5EF4-FFF2-40B4-BE49-F238E27FC236}">
                <a16:creationId xmlns:a16="http://schemas.microsoft.com/office/drawing/2014/main" id="{5144B6F0-BC8F-45A1-9237-FF55ED9D0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425" y="-306904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실행 화면</a:t>
            </a:r>
          </a:p>
        </p:txBody>
      </p:sp>
    </p:spTree>
    <p:extLst>
      <p:ext uri="{BB962C8B-B14F-4D97-AF65-F5344CB8AC3E}">
        <p14:creationId xmlns:p14="http://schemas.microsoft.com/office/powerpoint/2010/main" val="3196175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1F15B44-C81D-489F-AA84-8A534D11B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62" y="1546301"/>
            <a:ext cx="2781178" cy="494657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6B71058-F764-4412-A574-A2FF767D4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로그인화면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F320-FE13-4BF3-B464-F2347EB54B16}"/>
              </a:ext>
            </a:extLst>
          </p:cNvPr>
          <p:cNvSpPr txBox="1"/>
          <p:nvPr/>
        </p:nvSpPr>
        <p:spPr>
          <a:xfrm>
            <a:off x="5217952" y="1690688"/>
            <a:ext cx="6467912" cy="3240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기능 </a:t>
            </a:r>
            <a:r>
              <a:rPr lang="en-US" altLang="ko-KR" sz="2800" dirty="0"/>
              <a:t>: </a:t>
            </a:r>
            <a:r>
              <a:rPr lang="ko-KR" altLang="en-US" sz="2800" dirty="0"/>
              <a:t>맨 처음 앱을 실행시키면 뜨는 로그인 창</a:t>
            </a:r>
            <a:endParaRPr lang="en-US" altLang="ko-KR" sz="2800" dirty="0"/>
          </a:p>
          <a:p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ko-KR" altLang="en-US" sz="2800" spc="-150" dirty="0"/>
              <a:t>① </a:t>
            </a:r>
            <a:r>
              <a:rPr lang="en-US" altLang="ko-KR" sz="2800" spc="-150" dirty="0"/>
              <a:t>:</a:t>
            </a:r>
            <a:r>
              <a:rPr lang="ko-KR" altLang="en-US" sz="2800" spc="-150" dirty="0"/>
              <a:t> 로그인 </a:t>
            </a:r>
            <a:r>
              <a:rPr lang="ko-KR" altLang="en-US" sz="2800" spc="-150" dirty="0" err="1"/>
              <a:t>성공시</a:t>
            </a:r>
            <a:r>
              <a:rPr lang="ko-KR" altLang="en-US" sz="2800" spc="-150" dirty="0"/>
              <a:t> </a:t>
            </a:r>
            <a:r>
              <a:rPr lang="ko-KR" altLang="en-US" sz="2800" spc="-150" dirty="0" err="1"/>
              <a:t>메인화면으로</a:t>
            </a:r>
            <a:r>
              <a:rPr lang="ko-KR" altLang="en-US" sz="2800" spc="-150" dirty="0"/>
              <a:t> 이동</a:t>
            </a:r>
            <a:endParaRPr lang="en-US" altLang="ko-KR" sz="2800" spc="-150" dirty="0"/>
          </a:p>
          <a:p>
            <a:pPr>
              <a:lnSpc>
                <a:spcPct val="150000"/>
              </a:lnSpc>
            </a:pPr>
            <a:r>
              <a:rPr lang="ko-KR" altLang="en-US" sz="2800" spc="-150" dirty="0"/>
              <a:t>② </a:t>
            </a:r>
            <a:r>
              <a:rPr lang="en-US" altLang="ko-KR" sz="2800" spc="-150" dirty="0"/>
              <a:t>: </a:t>
            </a:r>
            <a:r>
              <a:rPr lang="ko-KR" altLang="en-US" sz="2800" spc="-150" dirty="0"/>
              <a:t>아이디</a:t>
            </a:r>
            <a:r>
              <a:rPr lang="en-US" altLang="ko-KR" sz="2800" spc="-150" dirty="0"/>
              <a:t>/</a:t>
            </a:r>
            <a:r>
              <a:rPr lang="ko-KR" altLang="en-US" sz="2800" spc="-150" dirty="0"/>
              <a:t>비밀번호 찾는 기능 제공</a:t>
            </a:r>
            <a:endParaRPr lang="en-US" altLang="ko-KR" sz="2800" spc="-150" dirty="0"/>
          </a:p>
          <a:p>
            <a:pPr>
              <a:lnSpc>
                <a:spcPct val="150000"/>
              </a:lnSpc>
            </a:pPr>
            <a:r>
              <a:rPr lang="ko-KR" altLang="en-US" sz="2800" spc="-150" dirty="0"/>
              <a:t>③ </a:t>
            </a:r>
            <a:r>
              <a:rPr lang="en-US" altLang="ko-KR" sz="2800" spc="-150" dirty="0"/>
              <a:t>: </a:t>
            </a:r>
            <a:r>
              <a:rPr lang="ko-KR" altLang="en-US" sz="2800" spc="-150" dirty="0"/>
              <a:t>회원가입 기능 제공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99F421-D9D5-4A7E-870C-2720F95A7F5F}"/>
              </a:ext>
            </a:extLst>
          </p:cNvPr>
          <p:cNvSpPr txBox="1"/>
          <p:nvPr/>
        </p:nvSpPr>
        <p:spPr>
          <a:xfrm>
            <a:off x="2920098" y="4259613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41BA6-A03E-42C5-ACA1-23F15301CFA9}"/>
              </a:ext>
            </a:extLst>
          </p:cNvPr>
          <p:cNvSpPr txBox="1"/>
          <p:nvPr/>
        </p:nvSpPr>
        <p:spPr>
          <a:xfrm>
            <a:off x="3065035" y="4768987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②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7987F8-FC0A-4950-8DC9-0ECB5101713A}"/>
              </a:ext>
            </a:extLst>
          </p:cNvPr>
          <p:cNvSpPr txBox="1"/>
          <p:nvPr/>
        </p:nvSpPr>
        <p:spPr>
          <a:xfrm>
            <a:off x="2620700" y="5066151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4266104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F435FE1-C5EA-4F42-8FFA-95331CC9B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61" y="1546302"/>
            <a:ext cx="2781179" cy="494657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6B71058-F764-4412-A574-A2FF767D4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F320-FE13-4BF3-B464-F2347EB54B16}"/>
              </a:ext>
            </a:extLst>
          </p:cNvPr>
          <p:cNvSpPr txBox="1"/>
          <p:nvPr/>
        </p:nvSpPr>
        <p:spPr>
          <a:xfrm>
            <a:off x="5217952" y="1690688"/>
            <a:ext cx="6467912" cy="3344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기능 </a:t>
            </a:r>
            <a:r>
              <a:rPr lang="en-US" altLang="ko-KR" sz="2400" dirty="0"/>
              <a:t>: </a:t>
            </a:r>
            <a:r>
              <a:rPr lang="ko-KR" altLang="en-US" sz="2400" dirty="0"/>
              <a:t>로그인을 한 상태에서 가장 먼저 </a:t>
            </a:r>
            <a:r>
              <a:rPr lang="ko-KR" altLang="en-US" sz="2400" dirty="0" err="1"/>
              <a:t>보게되는</a:t>
            </a:r>
            <a:r>
              <a:rPr lang="ko-KR" altLang="en-US" sz="2400" dirty="0"/>
              <a:t> 화면</a:t>
            </a:r>
            <a:r>
              <a:rPr lang="en-US" altLang="ko-KR" sz="2400" dirty="0"/>
              <a:t>, </a:t>
            </a:r>
            <a:r>
              <a:rPr lang="ko-KR" altLang="en-US" sz="2400" dirty="0"/>
              <a:t>책 목록 확인 가능</a:t>
            </a:r>
            <a:endParaRPr lang="en-US" altLang="ko-KR" sz="2400" dirty="0"/>
          </a:p>
          <a:p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spc="-300" dirty="0"/>
              <a:t>① </a:t>
            </a:r>
            <a:r>
              <a:rPr lang="en-US" altLang="ko-KR" sz="2400" spc="-300" dirty="0"/>
              <a:t>:</a:t>
            </a:r>
            <a:r>
              <a:rPr lang="ko-KR" altLang="en-US" sz="2400" spc="-300" dirty="0"/>
              <a:t> 마이페이지 화면으로 이동</a:t>
            </a:r>
            <a:endParaRPr lang="en-US" altLang="ko-KR" sz="2400" spc="-300" dirty="0"/>
          </a:p>
          <a:p>
            <a:pPr>
              <a:lnSpc>
                <a:spcPct val="150000"/>
              </a:lnSpc>
            </a:pPr>
            <a:r>
              <a:rPr lang="ko-KR" altLang="en-US" sz="2400" spc="-300" dirty="0"/>
              <a:t>② </a:t>
            </a:r>
            <a:r>
              <a:rPr lang="en-US" altLang="ko-KR" sz="2400" spc="-300" dirty="0"/>
              <a:t>:</a:t>
            </a:r>
            <a:r>
              <a:rPr lang="ko-KR" altLang="en-US" sz="2400" spc="-300" dirty="0"/>
              <a:t> 유저가 디바이스에 다운받은 책 목록 출력</a:t>
            </a:r>
            <a:endParaRPr lang="en-US" altLang="ko-KR" sz="2400" spc="-300" dirty="0"/>
          </a:p>
          <a:p>
            <a:pPr>
              <a:lnSpc>
                <a:spcPct val="150000"/>
              </a:lnSpc>
            </a:pPr>
            <a:r>
              <a:rPr lang="ko-KR" altLang="en-US" sz="2400" spc="-300" dirty="0"/>
              <a:t>③ </a:t>
            </a:r>
            <a:r>
              <a:rPr lang="en-US" altLang="ko-KR" sz="2400" spc="-300" dirty="0"/>
              <a:t>:</a:t>
            </a:r>
            <a:r>
              <a:rPr lang="ko-KR" altLang="en-US" sz="2400" spc="-300" dirty="0"/>
              <a:t> 서버가 가지고 있는 책 파일 검색 기능</a:t>
            </a:r>
            <a:endParaRPr lang="en-US" altLang="ko-KR" sz="2400" spc="-300" dirty="0"/>
          </a:p>
          <a:p>
            <a:pPr>
              <a:lnSpc>
                <a:spcPct val="150000"/>
              </a:lnSpc>
            </a:pPr>
            <a:r>
              <a:rPr lang="ko-KR" altLang="ko-KR" sz="2400" spc="-300" dirty="0"/>
              <a:t>④</a:t>
            </a:r>
            <a:r>
              <a:rPr lang="en-US" altLang="ko-KR" sz="2400" spc="-300" dirty="0"/>
              <a:t> : </a:t>
            </a:r>
            <a:r>
              <a:rPr lang="ko-KR" altLang="en-US" sz="2400" spc="-300" dirty="0"/>
              <a:t>다운받지 않은 책 목록 출력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99F421-D9D5-4A7E-870C-2720F95A7F5F}"/>
              </a:ext>
            </a:extLst>
          </p:cNvPr>
          <p:cNvSpPr txBox="1"/>
          <p:nvPr/>
        </p:nvSpPr>
        <p:spPr>
          <a:xfrm>
            <a:off x="838200" y="1714716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41BA6-A03E-42C5-ACA1-23F15301CFA9}"/>
              </a:ext>
            </a:extLst>
          </p:cNvPr>
          <p:cNvSpPr txBox="1"/>
          <p:nvPr/>
        </p:nvSpPr>
        <p:spPr>
          <a:xfrm>
            <a:off x="2875605" y="3492731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AC5130-3963-4C78-8FF0-4277AB440D8F}"/>
              </a:ext>
            </a:extLst>
          </p:cNvPr>
          <p:cNvSpPr txBox="1"/>
          <p:nvPr/>
        </p:nvSpPr>
        <p:spPr>
          <a:xfrm>
            <a:off x="3568375" y="1714716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③</a:t>
            </a:r>
          </a:p>
        </p:txBody>
      </p:sp>
      <p:pic>
        <p:nvPicPr>
          <p:cNvPr id="10" name="그래픽 9" descr="사용자">
            <a:extLst>
              <a:ext uri="{FF2B5EF4-FFF2-40B4-BE49-F238E27FC236}">
                <a16:creationId xmlns:a16="http://schemas.microsoft.com/office/drawing/2014/main" id="{26F1F13B-4267-4F5D-972E-506B30AB63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9626" y="1690688"/>
            <a:ext cx="302565" cy="3025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A7987F8-FC0A-4950-8DC9-0ECB5101713A}"/>
              </a:ext>
            </a:extLst>
          </p:cNvPr>
          <p:cNvSpPr txBox="1"/>
          <p:nvPr/>
        </p:nvSpPr>
        <p:spPr>
          <a:xfrm>
            <a:off x="3171768" y="5614687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2598213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5C29BC0-4B5F-47D3-B0B8-1E4F92523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60" y="1546301"/>
            <a:ext cx="2781179" cy="494657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6B71058-F764-4412-A574-A2FF767D4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마이페이지 화면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F320-FE13-4BF3-B464-F2347EB54B16}"/>
              </a:ext>
            </a:extLst>
          </p:cNvPr>
          <p:cNvSpPr txBox="1"/>
          <p:nvPr/>
        </p:nvSpPr>
        <p:spPr>
          <a:xfrm>
            <a:off x="5217952" y="1690688"/>
            <a:ext cx="6467912" cy="408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기능 </a:t>
            </a:r>
            <a:r>
              <a:rPr lang="en-US" altLang="ko-KR" sz="2400" dirty="0"/>
              <a:t>: </a:t>
            </a:r>
            <a:r>
              <a:rPr lang="ko-KR" altLang="en-US" sz="2400" dirty="0"/>
              <a:t>유저 정보 수정</a:t>
            </a:r>
            <a:r>
              <a:rPr lang="en-US" altLang="ko-KR" sz="2400" dirty="0"/>
              <a:t>, </a:t>
            </a:r>
            <a:r>
              <a:rPr lang="ko-KR" altLang="en-US" sz="2400" dirty="0"/>
              <a:t>개인 기록 저장소 제공</a:t>
            </a:r>
            <a:endParaRPr lang="en-US" altLang="ko-KR" sz="2400" dirty="0"/>
          </a:p>
          <a:p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spc="-150" dirty="0"/>
              <a:t>① </a:t>
            </a:r>
            <a:r>
              <a:rPr lang="en-US" altLang="ko-KR" sz="2400" spc="-150" dirty="0"/>
              <a:t>:</a:t>
            </a:r>
            <a:r>
              <a:rPr lang="ko-KR" altLang="en-US" sz="2400" spc="-150" dirty="0"/>
              <a:t> 로그인 상태 표시</a:t>
            </a:r>
            <a:endParaRPr lang="en-US" altLang="ko-KR" sz="2400" spc="-150" dirty="0"/>
          </a:p>
          <a:p>
            <a:pPr>
              <a:lnSpc>
                <a:spcPct val="150000"/>
              </a:lnSpc>
            </a:pPr>
            <a:r>
              <a:rPr lang="ko-KR" altLang="en-US" sz="2400" spc="-150" dirty="0"/>
              <a:t>② </a:t>
            </a:r>
            <a:r>
              <a:rPr lang="en-US" altLang="ko-KR" sz="2400" spc="-150" dirty="0"/>
              <a:t>:</a:t>
            </a:r>
            <a:r>
              <a:rPr lang="ko-KR" altLang="en-US" sz="2400" spc="-150" dirty="0"/>
              <a:t> 로그아웃 기능</a:t>
            </a:r>
            <a:endParaRPr lang="en-US" altLang="ko-KR" sz="2400" spc="-150" dirty="0"/>
          </a:p>
          <a:p>
            <a:pPr>
              <a:lnSpc>
                <a:spcPct val="150000"/>
              </a:lnSpc>
            </a:pPr>
            <a:r>
              <a:rPr lang="ko-KR" altLang="en-US" sz="2400" spc="-150" dirty="0"/>
              <a:t>③ </a:t>
            </a:r>
            <a:r>
              <a:rPr lang="en-US" altLang="ko-KR" sz="2400" spc="-150" dirty="0"/>
              <a:t>:</a:t>
            </a:r>
            <a:r>
              <a:rPr lang="ko-KR" altLang="en-US" sz="2400" spc="-150" dirty="0"/>
              <a:t> 비밀번호 변경 기능</a:t>
            </a:r>
            <a:endParaRPr lang="en-US" altLang="ko-KR" sz="2400" spc="-150" dirty="0"/>
          </a:p>
          <a:p>
            <a:pPr>
              <a:lnSpc>
                <a:spcPct val="150000"/>
              </a:lnSpc>
            </a:pPr>
            <a:r>
              <a:rPr lang="ko-KR" altLang="ko-KR" sz="2400" spc="-150" dirty="0"/>
              <a:t>④</a:t>
            </a:r>
            <a:r>
              <a:rPr lang="en-US" altLang="ko-KR" sz="2400" spc="-150" dirty="0"/>
              <a:t> : </a:t>
            </a:r>
            <a:r>
              <a:rPr lang="ko-KR" altLang="en-US" sz="2400" spc="-150" dirty="0"/>
              <a:t>회원탈퇴 기능</a:t>
            </a:r>
            <a:endParaRPr lang="en-US" altLang="ko-KR" sz="2400" spc="-150" dirty="0"/>
          </a:p>
          <a:p>
            <a:pPr>
              <a:lnSpc>
                <a:spcPct val="150000"/>
              </a:lnSpc>
            </a:pPr>
            <a:r>
              <a:rPr lang="ko-KR" altLang="ko-KR" sz="2400" spc="-150" dirty="0"/>
              <a:t>⑤</a:t>
            </a:r>
            <a:r>
              <a:rPr lang="en-US" altLang="ko-KR" sz="2400" spc="-150" dirty="0"/>
              <a:t> : </a:t>
            </a:r>
            <a:r>
              <a:rPr lang="ko-KR" altLang="en-US" sz="2400" spc="-150" dirty="0"/>
              <a:t>내가 남겼던 리뷰들 </a:t>
            </a:r>
            <a:r>
              <a:rPr lang="ko-KR" altLang="en-US" sz="2400" spc="-150" dirty="0" err="1"/>
              <a:t>모아보기</a:t>
            </a:r>
            <a:endParaRPr lang="en-US" altLang="ko-KR" sz="2400" spc="-150" dirty="0"/>
          </a:p>
          <a:p>
            <a:pPr>
              <a:lnSpc>
                <a:spcPct val="150000"/>
              </a:lnSpc>
            </a:pPr>
            <a:r>
              <a:rPr lang="ko-KR" altLang="en-US" sz="2400" spc="-150" dirty="0"/>
              <a:t>⑥ </a:t>
            </a:r>
            <a:r>
              <a:rPr lang="en-US" altLang="ko-KR" sz="2400" spc="-150" dirty="0"/>
              <a:t>: </a:t>
            </a:r>
            <a:r>
              <a:rPr lang="ko-KR" altLang="en-US" sz="2400" spc="-150" dirty="0"/>
              <a:t>내가 읽은 책들 목록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99F421-D9D5-4A7E-870C-2720F95A7F5F}"/>
              </a:ext>
            </a:extLst>
          </p:cNvPr>
          <p:cNvSpPr txBox="1"/>
          <p:nvPr/>
        </p:nvSpPr>
        <p:spPr>
          <a:xfrm>
            <a:off x="728190" y="2008527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41BA6-A03E-42C5-ACA1-23F15301CFA9}"/>
              </a:ext>
            </a:extLst>
          </p:cNvPr>
          <p:cNvSpPr txBox="1"/>
          <p:nvPr/>
        </p:nvSpPr>
        <p:spPr>
          <a:xfrm>
            <a:off x="2467981" y="1917319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AC5130-3963-4C78-8FF0-4277AB440D8F}"/>
              </a:ext>
            </a:extLst>
          </p:cNvPr>
          <p:cNvSpPr txBox="1"/>
          <p:nvPr/>
        </p:nvSpPr>
        <p:spPr>
          <a:xfrm>
            <a:off x="728190" y="2450677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③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7987F8-FC0A-4950-8DC9-0ECB5101713A}"/>
              </a:ext>
            </a:extLst>
          </p:cNvPr>
          <p:cNvSpPr txBox="1"/>
          <p:nvPr/>
        </p:nvSpPr>
        <p:spPr>
          <a:xfrm>
            <a:off x="2244614" y="2336788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④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E9C2A8-9438-44A8-92CB-964E5A0A2CC8}"/>
              </a:ext>
            </a:extLst>
          </p:cNvPr>
          <p:cNvSpPr txBox="1"/>
          <p:nvPr/>
        </p:nvSpPr>
        <p:spPr>
          <a:xfrm>
            <a:off x="1627670" y="3388247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F6B6E1-2C45-4181-94A0-56A2F8449EC1}"/>
              </a:ext>
            </a:extLst>
          </p:cNvPr>
          <p:cNvSpPr txBox="1"/>
          <p:nvPr/>
        </p:nvSpPr>
        <p:spPr>
          <a:xfrm>
            <a:off x="1627670" y="5624671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⑥</a:t>
            </a:r>
          </a:p>
        </p:txBody>
      </p:sp>
    </p:spTree>
    <p:extLst>
      <p:ext uri="{BB962C8B-B14F-4D97-AF65-F5344CB8AC3E}">
        <p14:creationId xmlns:p14="http://schemas.microsoft.com/office/powerpoint/2010/main" val="897358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796DF28C-683C-4D76-B0F8-7B66F9000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66" y="23871"/>
            <a:ext cx="2783773" cy="68341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6B71058-F764-4412-A574-A2FF767D4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ko-KR" dirty="0"/>
              <a:t>4. </a:t>
            </a:r>
            <a:r>
              <a:rPr lang="ko-KR" altLang="en-US" dirty="0"/>
              <a:t>책 소개 화면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F320-FE13-4BF3-B464-F2347EB54B16}"/>
              </a:ext>
            </a:extLst>
          </p:cNvPr>
          <p:cNvSpPr txBox="1"/>
          <p:nvPr/>
        </p:nvSpPr>
        <p:spPr>
          <a:xfrm>
            <a:off x="5217952" y="1690688"/>
            <a:ext cx="6467912" cy="4240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기능 </a:t>
            </a:r>
            <a:r>
              <a:rPr lang="en-US" altLang="ko-KR" sz="2400" dirty="0"/>
              <a:t>: </a:t>
            </a:r>
            <a:r>
              <a:rPr lang="ko-KR" altLang="en-US" sz="2400" dirty="0"/>
              <a:t>책을 선택하는데 기준이 될 수 있는 내용들 표시</a:t>
            </a:r>
            <a:endParaRPr lang="en-US" altLang="ko-KR" sz="2400" dirty="0"/>
          </a:p>
          <a:p>
            <a:endParaRPr lang="en-US" altLang="ko-KR" sz="2400" dirty="0"/>
          </a:p>
          <a:p>
            <a:pPr>
              <a:lnSpc>
                <a:spcPct val="140000"/>
              </a:lnSpc>
            </a:pPr>
            <a:r>
              <a:rPr lang="ko-KR" altLang="en-US" sz="2400" spc="-150" dirty="0"/>
              <a:t>① </a:t>
            </a:r>
            <a:r>
              <a:rPr lang="en-US" altLang="ko-KR" sz="2400" spc="-150" dirty="0"/>
              <a:t>: </a:t>
            </a:r>
            <a:r>
              <a:rPr lang="ko-KR" altLang="en-US" sz="2400" spc="-150" dirty="0"/>
              <a:t>책 소개</a:t>
            </a:r>
            <a:endParaRPr lang="en-US" altLang="ko-KR" sz="2400" spc="-150" dirty="0"/>
          </a:p>
          <a:p>
            <a:pPr>
              <a:lnSpc>
                <a:spcPct val="140000"/>
              </a:lnSpc>
            </a:pPr>
            <a:r>
              <a:rPr lang="ko-KR" altLang="en-US" sz="2400" spc="-150" dirty="0"/>
              <a:t>② </a:t>
            </a:r>
            <a:r>
              <a:rPr lang="en-US" altLang="ko-KR" sz="2400" spc="-150" dirty="0"/>
              <a:t>: </a:t>
            </a:r>
            <a:r>
              <a:rPr lang="ko-KR" altLang="en-US" sz="2400" spc="-150" dirty="0"/>
              <a:t>텍스트 뷰어 화면으로 이동</a:t>
            </a:r>
            <a:endParaRPr lang="en-US" altLang="ko-KR" sz="2400" spc="-150" dirty="0"/>
          </a:p>
          <a:p>
            <a:pPr>
              <a:lnSpc>
                <a:spcPct val="140000"/>
              </a:lnSpc>
            </a:pPr>
            <a:r>
              <a:rPr lang="ko-KR" altLang="en-US" sz="2400" spc="-150" dirty="0"/>
              <a:t>③ </a:t>
            </a:r>
            <a:r>
              <a:rPr lang="en-US" altLang="ko-KR" sz="2400" spc="-150" dirty="0"/>
              <a:t>: </a:t>
            </a:r>
            <a:r>
              <a:rPr lang="ko-KR" altLang="en-US" sz="2400" spc="-150" dirty="0"/>
              <a:t>목차</a:t>
            </a:r>
            <a:endParaRPr lang="en-US" altLang="ko-KR" sz="2400" spc="-150" dirty="0"/>
          </a:p>
          <a:p>
            <a:pPr>
              <a:lnSpc>
                <a:spcPct val="140000"/>
              </a:lnSpc>
            </a:pPr>
            <a:r>
              <a:rPr lang="ko-KR" altLang="en-US" sz="2400" spc="-150" dirty="0"/>
              <a:t>④ </a:t>
            </a:r>
            <a:r>
              <a:rPr lang="en-US" altLang="ko-KR" sz="2400" spc="-150" dirty="0"/>
              <a:t>: </a:t>
            </a:r>
            <a:r>
              <a:rPr lang="ko-KR" altLang="en-US" sz="2400" spc="-150" dirty="0"/>
              <a:t>저자 소개</a:t>
            </a:r>
            <a:endParaRPr lang="en-US" altLang="ko-KR" sz="2400" spc="-150" dirty="0"/>
          </a:p>
          <a:p>
            <a:pPr>
              <a:lnSpc>
                <a:spcPct val="140000"/>
              </a:lnSpc>
            </a:pPr>
            <a:r>
              <a:rPr lang="ko-KR" altLang="en-US" sz="2400" spc="-150" dirty="0"/>
              <a:t>⑤ </a:t>
            </a:r>
            <a:r>
              <a:rPr lang="en-US" altLang="ko-KR" sz="2400" spc="-150" dirty="0"/>
              <a:t>: </a:t>
            </a:r>
            <a:r>
              <a:rPr lang="ko-KR" altLang="en-US" sz="2400" spc="-150" dirty="0"/>
              <a:t>다른 유저들이 남긴 리뷰</a:t>
            </a:r>
            <a:endParaRPr lang="en-US" altLang="ko-KR" sz="2400" spc="-150" dirty="0"/>
          </a:p>
          <a:p>
            <a:pPr>
              <a:lnSpc>
                <a:spcPct val="140000"/>
              </a:lnSpc>
            </a:pPr>
            <a:r>
              <a:rPr lang="ko-KR" altLang="ko-KR" sz="2400" spc="-150" dirty="0"/>
              <a:t>⑥</a:t>
            </a:r>
            <a:r>
              <a:rPr lang="en-US" altLang="ko-KR" sz="2400" spc="-150" dirty="0"/>
              <a:t> : </a:t>
            </a:r>
            <a:r>
              <a:rPr lang="ko-KR" altLang="en-US" sz="2400" spc="-150" dirty="0"/>
              <a:t>좋아요</a:t>
            </a:r>
            <a:r>
              <a:rPr lang="en-US" altLang="ko-KR" sz="2400" spc="-150" dirty="0"/>
              <a:t>/</a:t>
            </a:r>
            <a:r>
              <a:rPr lang="ko-KR" altLang="en-US" sz="2400" spc="-150" dirty="0"/>
              <a:t>싫어요 기능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99F421-D9D5-4A7E-870C-2720F95A7F5F}"/>
              </a:ext>
            </a:extLst>
          </p:cNvPr>
          <p:cNvSpPr txBox="1"/>
          <p:nvPr/>
        </p:nvSpPr>
        <p:spPr>
          <a:xfrm>
            <a:off x="1596679" y="3717441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41BA6-A03E-42C5-ACA1-23F15301CFA9}"/>
              </a:ext>
            </a:extLst>
          </p:cNvPr>
          <p:cNvSpPr txBox="1"/>
          <p:nvPr/>
        </p:nvSpPr>
        <p:spPr>
          <a:xfrm>
            <a:off x="2818351" y="4397556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AC5130-3963-4C78-8FF0-4277AB440D8F}"/>
              </a:ext>
            </a:extLst>
          </p:cNvPr>
          <p:cNvSpPr txBox="1"/>
          <p:nvPr/>
        </p:nvSpPr>
        <p:spPr>
          <a:xfrm>
            <a:off x="1409143" y="5003079"/>
            <a:ext cx="503340" cy="377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③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FBAB0B-4177-4CBA-AD77-AA6C959D948D}"/>
              </a:ext>
            </a:extLst>
          </p:cNvPr>
          <p:cNvSpPr txBox="1"/>
          <p:nvPr/>
        </p:nvSpPr>
        <p:spPr>
          <a:xfrm>
            <a:off x="1799879" y="5287720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④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9555C2-56F9-44BA-A2A0-E1F0DBC500F5}"/>
              </a:ext>
            </a:extLst>
          </p:cNvPr>
          <p:cNvSpPr txBox="1"/>
          <p:nvPr/>
        </p:nvSpPr>
        <p:spPr>
          <a:xfrm>
            <a:off x="1865812" y="5695356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⑤</a:t>
            </a:r>
          </a:p>
        </p:txBody>
      </p:sp>
      <p:pic>
        <p:nvPicPr>
          <p:cNvPr id="20" name="그래픽 19" descr="엄지척 기호">
            <a:extLst>
              <a:ext uri="{FF2B5EF4-FFF2-40B4-BE49-F238E27FC236}">
                <a16:creationId xmlns:a16="http://schemas.microsoft.com/office/drawing/2014/main" id="{1971A625-11F1-4E73-A0CA-11C56A7C4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84128" y="2924129"/>
            <a:ext cx="328355" cy="328355"/>
          </a:xfrm>
          <a:prstGeom prst="rect">
            <a:avLst/>
          </a:prstGeom>
        </p:spPr>
      </p:pic>
      <p:pic>
        <p:nvPicPr>
          <p:cNvPr id="21" name="그래픽 20" descr="엄지척 기호">
            <a:extLst>
              <a:ext uri="{FF2B5EF4-FFF2-40B4-BE49-F238E27FC236}">
                <a16:creationId xmlns:a16="http://schemas.microsoft.com/office/drawing/2014/main" id="{920744A3-2E64-4A1B-8CDF-BA6D90180F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V="1">
            <a:off x="2406332" y="2924128"/>
            <a:ext cx="328355" cy="32835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16A7EAA-A9EF-4C0B-B398-24B589EE35D4}"/>
              </a:ext>
            </a:extLst>
          </p:cNvPr>
          <p:cNvSpPr txBox="1"/>
          <p:nvPr/>
        </p:nvSpPr>
        <p:spPr>
          <a:xfrm>
            <a:off x="1912483" y="3011186"/>
            <a:ext cx="390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6AE283-1D98-44F5-9A4D-D2597A648CA2}"/>
              </a:ext>
            </a:extLst>
          </p:cNvPr>
          <p:cNvSpPr txBox="1"/>
          <p:nvPr/>
        </p:nvSpPr>
        <p:spPr>
          <a:xfrm>
            <a:off x="2734687" y="3011186"/>
            <a:ext cx="390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4A7DD4-2B32-4DBB-978D-9A9E3A48DC5D}"/>
              </a:ext>
            </a:extLst>
          </p:cNvPr>
          <p:cNvSpPr txBox="1"/>
          <p:nvPr/>
        </p:nvSpPr>
        <p:spPr>
          <a:xfrm>
            <a:off x="3012819" y="2924128"/>
            <a:ext cx="50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⑥</a:t>
            </a:r>
          </a:p>
        </p:txBody>
      </p:sp>
    </p:spTree>
    <p:extLst>
      <p:ext uri="{BB962C8B-B14F-4D97-AF65-F5344CB8AC3E}">
        <p14:creationId xmlns:p14="http://schemas.microsoft.com/office/powerpoint/2010/main" val="2407369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918</Words>
  <Application>Microsoft Office PowerPoint</Application>
  <PresentationFormat>와이드스크린</PresentationFormat>
  <Paragraphs>215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나눔명조 ExtraBold</vt:lpstr>
      <vt:lpstr>나눔스퀘어</vt:lpstr>
      <vt:lpstr>맑은 고딕</vt:lpstr>
      <vt:lpstr>Arial</vt:lpstr>
      <vt:lpstr>Office 테마</vt:lpstr>
      <vt:lpstr>사용자인터페이스(나) 제안발표</vt:lpstr>
      <vt:lpstr>목적</vt:lpstr>
      <vt:lpstr>배경</vt:lpstr>
      <vt:lpstr>비교 분석</vt:lpstr>
      <vt:lpstr>실행 화면</vt:lpstr>
      <vt:lpstr>1. 로그인화면</vt:lpstr>
      <vt:lpstr>2. 메인화면</vt:lpstr>
      <vt:lpstr>3. 마이페이지 화면</vt:lpstr>
      <vt:lpstr>4. 책 소개 화면</vt:lpstr>
      <vt:lpstr>5. 텍스트 뷰어 화면</vt:lpstr>
      <vt:lpstr>6. 리뷰 화면</vt:lpstr>
      <vt:lpstr>7. 목차 / 책갈피</vt:lpstr>
      <vt:lpstr>8. ‘좋아요’ 받은 문장 top 10</vt:lpstr>
      <vt:lpstr>기술분석① - 텍스트 뷰어</vt:lpstr>
      <vt:lpstr>기술분석② - 회원 관리</vt:lpstr>
      <vt:lpstr>기술분석③ - 번역 / 단어 검색</vt:lpstr>
      <vt:lpstr>위험분석① - 문장에 ‘좋아요’ 할 수 있는 기능</vt:lpstr>
      <vt:lpstr>위험분석② - 인용 구절에 링크 걸 수 있는 기능</vt:lpstr>
      <vt:lpstr>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doe john</dc:creator>
  <cp:lastModifiedBy>doe john</cp:lastModifiedBy>
  <cp:revision>72</cp:revision>
  <dcterms:created xsi:type="dcterms:W3CDTF">2020-10-14T13:56:45Z</dcterms:created>
  <dcterms:modified xsi:type="dcterms:W3CDTF">2020-10-25T12:45:36Z</dcterms:modified>
</cp:coreProperties>
</file>