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2" r:id="rId3"/>
  </p:sldMasterIdLst>
  <p:notesMasterIdLst>
    <p:notesMasterId r:id="rId28"/>
  </p:notesMasterIdLst>
  <p:sldIdLst>
    <p:sldId id="256" r:id="rId4"/>
    <p:sldId id="257" r:id="rId5"/>
    <p:sldId id="318" r:id="rId6"/>
    <p:sldId id="290" r:id="rId7"/>
    <p:sldId id="295" r:id="rId8"/>
    <p:sldId id="297" r:id="rId9"/>
    <p:sldId id="275" r:id="rId10"/>
    <p:sldId id="292" r:id="rId11"/>
    <p:sldId id="299" r:id="rId12"/>
    <p:sldId id="300" r:id="rId13"/>
    <p:sldId id="301" r:id="rId14"/>
    <p:sldId id="304" r:id="rId15"/>
    <p:sldId id="305" r:id="rId16"/>
    <p:sldId id="306" r:id="rId17"/>
    <p:sldId id="316" r:id="rId18"/>
    <p:sldId id="302" r:id="rId19"/>
    <p:sldId id="303" r:id="rId20"/>
    <p:sldId id="313" r:id="rId21"/>
    <p:sldId id="288" r:id="rId22"/>
    <p:sldId id="319" r:id="rId23"/>
    <p:sldId id="307" r:id="rId24"/>
    <p:sldId id="317" r:id="rId25"/>
    <p:sldId id="315" r:id="rId26"/>
    <p:sldId id="279" r:id="rId27"/>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99CC00"/>
    <a:srgbClr val="FF9B05"/>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34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p:cNvSpPr>
          <p:nvPr>
            <p:ph type="sldImg" idx="4294967295"/>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p:cNvSpPr>
            <a:spLocks noGrp="1" noChangeArrowheads="1"/>
          </p:cNvSpPr>
          <p:nvPr>
            <p:ph type="body" sz="quarter" idx="3"/>
          </p:nvPr>
        </p:nvSpPr>
        <p:spPr bwMode="auto">
          <a:xfrm>
            <a:off x="538163" y="4387850"/>
            <a:ext cx="5780087" cy="3952875"/>
          </a:xfrm>
          <a:prstGeom prst="rect">
            <a:avLst/>
          </a:prstGeom>
          <a:noFill/>
          <a:ln>
            <a:noFill/>
          </a:ln>
        </p:spPr>
        <p:txBody>
          <a:bodyPr vert="horz" wrap="square" lIns="91440" tIns="45720" rIns="91440" bIns="45720" numCol="1" anchor="t" anchorCtr="0" compatLnSpc="1"/>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7172" name="Rectangle 4"/>
          <p:cNvSpPr>
            <a:spLocks noGrp="1" noChangeArrowheads="1"/>
          </p:cNvSpPr>
          <p:nvPr>
            <p:ph type="hdr" sz="quarter"/>
          </p:nvPr>
        </p:nvSpPr>
        <p:spPr bwMode="auto">
          <a:xfrm>
            <a:off x="0" y="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3" name="Rectangle 5"/>
          <p:cNvSpPr>
            <a:spLocks noGrp="1" noChangeArrowheads="1"/>
          </p:cNvSpPr>
          <p:nvPr>
            <p:ph type="dt" idx="1"/>
          </p:nvPr>
        </p:nvSpPr>
        <p:spPr bwMode="auto">
          <a:xfrm>
            <a:off x="3884613" y="0"/>
            <a:ext cx="2973387" cy="457200"/>
          </a:xfrm>
          <a:prstGeom prst="rect">
            <a:avLst/>
          </a:prstGeom>
          <a:noFill/>
          <a:ln>
            <a:noFill/>
          </a:ln>
        </p:spPr>
        <p:txBody>
          <a:bodyPr vert="horz" wrap="square" lIns="91440" tIns="45720" rIns="91440" bIns="45720" numCol="1" anchor="t" anchorCtr="0" compatLnSpc="1"/>
          <a:lstStyle>
            <a:lvl1pPr algn="r" eaLnBrk="0" hangingPunct="0">
              <a:buFontTx/>
              <a:buNone/>
              <a:defRPr sz="1200"/>
            </a:lvl1pPr>
          </a:lstStyle>
          <a:p>
            <a:pPr>
              <a:defRPr/>
            </a:pPr>
            <a:endParaRPr lang="zh-CN" altLang="en-US"/>
          </a:p>
        </p:txBody>
      </p:sp>
      <p:sp>
        <p:nvSpPr>
          <p:cNvPr id="7174" name="Rectangle 6"/>
          <p:cNvSpPr>
            <a:spLocks noGrp="1" noChangeArrowheads="1"/>
          </p:cNvSpPr>
          <p:nvPr>
            <p:ph type="ftr" sz="quarter" idx="4"/>
          </p:nvPr>
        </p:nvSpPr>
        <p:spPr bwMode="auto">
          <a:xfrm>
            <a:off x="0" y="868680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5" name="Rectangle 7"/>
          <p:cNvSpPr>
            <a:spLocks noGrp="1" noChangeArrowheads="1"/>
          </p:cNvSpPr>
          <p:nvPr>
            <p:ph type="sldNum" sz="quarter" idx="5"/>
          </p:nvPr>
        </p:nvSpPr>
        <p:spPr bwMode="auto">
          <a:xfrm>
            <a:off x="3884613" y="8686800"/>
            <a:ext cx="2973387"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vl1pPr>
          </a:lstStyle>
          <a:p>
            <a:fld id="{92EDF170-FC22-4FFF-B31B-4310B2AB7759}" type="slidenum">
              <a:rPr lang="zh-CN" altLang="en-US"/>
              <a:pPr/>
              <a:t>‹#›</a:t>
            </a:fld>
            <a:endParaRPr lang="zh-CN" altLang="en-US"/>
          </a:p>
        </p:txBody>
      </p:sp>
    </p:spTree>
    <p:extLst>
      <p:ext uri="{BB962C8B-B14F-4D97-AF65-F5344CB8AC3E}">
        <p14:creationId xmlns:p14="http://schemas.microsoft.com/office/powerpoint/2010/main" val="2798075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A552AB89-C5E4-46E4-9008-B7A1631BF54F}" type="slidenum">
              <a:rPr lang="zh-CN" altLang="en-US"/>
              <a:pPr/>
              <a:t>‹#›</a:t>
            </a:fld>
            <a:endParaRPr lang="zh-CN" altLang="en-US"/>
          </a:p>
        </p:txBody>
      </p:sp>
    </p:spTree>
    <p:extLst>
      <p:ext uri="{BB962C8B-B14F-4D97-AF65-F5344CB8AC3E}">
        <p14:creationId xmlns:p14="http://schemas.microsoft.com/office/powerpoint/2010/main" val="54747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3C42EF91-7F16-4813-A1A6-28B95A302C2E}" type="slidenum">
              <a:rPr lang="zh-CN" altLang="en-US"/>
              <a:pPr/>
              <a:t>‹#›</a:t>
            </a:fld>
            <a:endParaRPr lang="zh-CN" altLang="en-US"/>
          </a:p>
        </p:txBody>
      </p:sp>
    </p:spTree>
    <p:extLst>
      <p:ext uri="{BB962C8B-B14F-4D97-AF65-F5344CB8AC3E}">
        <p14:creationId xmlns:p14="http://schemas.microsoft.com/office/powerpoint/2010/main" val="131098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F9646EF-CFFA-4291-A938-B16EAAFFC21F}" type="slidenum">
              <a:rPr lang="zh-CN" altLang="en-US"/>
              <a:pPr/>
              <a:t>‹#›</a:t>
            </a:fld>
            <a:endParaRPr lang="zh-CN" altLang="en-US"/>
          </a:p>
        </p:txBody>
      </p:sp>
    </p:spTree>
    <p:extLst>
      <p:ext uri="{BB962C8B-B14F-4D97-AF65-F5344CB8AC3E}">
        <p14:creationId xmlns:p14="http://schemas.microsoft.com/office/powerpoint/2010/main" val="404919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8B0FD704-1505-4148-BB19-F3A6623C5230}" type="slidenum">
              <a:rPr lang="zh-CN" altLang="en-US"/>
              <a:pPr/>
              <a:t>‹#›</a:t>
            </a:fld>
            <a:endParaRPr lang="zh-CN" altLang="en-US"/>
          </a:p>
        </p:txBody>
      </p:sp>
    </p:spTree>
    <p:extLst>
      <p:ext uri="{BB962C8B-B14F-4D97-AF65-F5344CB8AC3E}">
        <p14:creationId xmlns:p14="http://schemas.microsoft.com/office/powerpoint/2010/main" val="297159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457EA7F5-67CA-43BD-B2EF-EA0A32557FC5}" type="slidenum">
              <a:rPr lang="zh-CN" altLang="en-US"/>
              <a:pPr/>
              <a:t>‹#›</a:t>
            </a:fld>
            <a:endParaRPr lang="zh-CN" altLang="en-US"/>
          </a:p>
        </p:txBody>
      </p:sp>
    </p:spTree>
    <p:extLst>
      <p:ext uri="{BB962C8B-B14F-4D97-AF65-F5344CB8AC3E}">
        <p14:creationId xmlns:p14="http://schemas.microsoft.com/office/powerpoint/2010/main" val="2521472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C49510E2-A952-4817-BBFE-EAD2391D4DF0}" type="slidenum">
              <a:rPr lang="zh-CN" altLang="en-US"/>
              <a:pPr/>
              <a:t>‹#›</a:t>
            </a:fld>
            <a:endParaRPr lang="zh-CN" altLang="en-US"/>
          </a:p>
        </p:txBody>
      </p:sp>
    </p:spTree>
    <p:extLst>
      <p:ext uri="{BB962C8B-B14F-4D97-AF65-F5344CB8AC3E}">
        <p14:creationId xmlns:p14="http://schemas.microsoft.com/office/powerpoint/2010/main" val="392221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786E1B60-C34E-44AA-8A0D-6781ADD2DC96}" type="slidenum">
              <a:rPr lang="zh-CN" altLang="en-US"/>
              <a:pPr/>
              <a:t>‹#›</a:t>
            </a:fld>
            <a:endParaRPr lang="zh-CN" altLang="en-US"/>
          </a:p>
        </p:txBody>
      </p:sp>
    </p:spTree>
    <p:extLst>
      <p:ext uri="{BB962C8B-B14F-4D97-AF65-F5344CB8AC3E}">
        <p14:creationId xmlns:p14="http://schemas.microsoft.com/office/powerpoint/2010/main" val="432330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50CBC835-C918-478B-85A7-60DA953C5844}" type="slidenum">
              <a:rPr lang="zh-CN" altLang="en-US"/>
              <a:pPr/>
              <a:t>‹#›</a:t>
            </a:fld>
            <a:endParaRPr lang="zh-CN" altLang="en-US"/>
          </a:p>
        </p:txBody>
      </p:sp>
    </p:spTree>
    <p:extLst>
      <p:ext uri="{BB962C8B-B14F-4D97-AF65-F5344CB8AC3E}">
        <p14:creationId xmlns:p14="http://schemas.microsoft.com/office/powerpoint/2010/main" val="25720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AB5053A4-3550-46B2-81DF-96743B958A09}" type="slidenum">
              <a:rPr lang="zh-CN" altLang="en-US"/>
              <a:pPr/>
              <a:t>‹#›</a:t>
            </a:fld>
            <a:endParaRPr lang="zh-CN" altLang="en-US"/>
          </a:p>
        </p:txBody>
      </p:sp>
    </p:spTree>
    <p:extLst>
      <p:ext uri="{BB962C8B-B14F-4D97-AF65-F5344CB8AC3E}">
        <p14:creationId xmlns:p14="http://schemas.microsoft.com/office/powerpoint/2010/main" val="4070647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8AD3F889-553E-4720-A9AC-3CAF8152009F}" type="slidenum">
              <a:rPr lang="zh-CN" altLang="en-US"/>
              <a:pPr/>
              <a:t>‹#›</a:t>
            </a:fld>
            <a:endParaRPr lang="zh-CN" altLang="en-US"/>
          </a:p>
        </p:txBody>
      </p:sp>
    </p:spTree>
    <p:extLst>
      <p:ext uri="{BB962C8B-B14F-4D97-AF65-F5344CB8AC3E}">
        <p14:creationId xmlns:p14="http://schemas.microsoft.com/office/powerpoint/2010/main" val="3913499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2D611EA2-7A8B-4E16-88B6-B9B0B206B445}" type="slidenum">
              <a:rPr lang="zh-CN" altLang="en-US"/>
              <a:pPr/>
              <a:t>‹#›</a:t>
            </a:fld>
            <a:endParaRPr lang="zh-CN" altLang="en-US"/>
          </a:p>
        </p:txBody>
      </p:sp>
    </p:spTree>
    <p:extLst>
      <p:ext uri="{BB962C8B-B14F-4D97-AF65-F5344CB8AC3E}">
        <p14:creationId xmlns:p14="http://schemas.microsoft.com/office/powerpoint/2010/main" val="24417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2EE0B9-630D-4491-89A1-CFD6A77446CE}" type="slidenum">
              <a:rPr lang="zh-CN" altLang="en-US"/>
              <a:pPr/>
              <a:t>‹#›</a:t>
            </a:fld>
            <a:endParaRPr lang="zh-CN" altLang="en-US"/>
          </a:p>
        </p:txBody>
      </p:sp>
    </p:spTree>
    <p:extLst>
      <p:ext uri="{BB962C8B-B14F-4D97-AF65-F5344CB8AC3E}">
        <p14:creationId xmlns:p14="http://schemas.microsoft.com/office/powerpoint/2010/main" val="3952033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4D07E1A3-2A81-47D4-B03B-47998404098D}" type="slidenum">
              <a:rPr lang="zh-CN" altLang="en-US"/>
              <a:pPr/>
              <a:t>‹#›</a:t>
            </a:fld>
            <a:endParaRPr lang="zh-CN" altLang="en-US"/>
          </a:p>
        </p:txBody>
      </p:sp>
    </p:spTree>
    <p:extLst>
      <p:ext uri="{BB962C8B-B14F-4D97-AF65-F5344CB8AC3E}">
        <p14:creationId xmlns:p14="http://schemas.microsoft.com/office/powerpoint/2010/main" val="3420170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0C6A2595-DE89-4102-998E-F1D661E452F0}" type="slidenum">
              <a:rPr lang="zh-CN" altLang="en-US"/>
              <a:pPr/>
              <a:t>‹#›</a:t>
            </a:fld>
            <a:endParaRPr lang="zh-CN" altLang="en-US"/>
          </a:p>
        </p:txBody>
      </p:sp>
    </p:spTree>
    <p:extLst>
      <p:ext uri="{BB962C8B-B14F-4D97-AF65-F5344CB8AC3E}">
        <p14:creationId xmlns:p14="http://schemas.microsoft.com/office/powerpoint/2010/main" val="3351834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E463A98E-2E80-47DC-8878-09EEC11AF752}" type="slidenum">
              <a:rPr lang="zh-CN" altLang="en-US"/>
              <a:pPr/>
              <a:t>‹#›</a:t>
            </a:fld>
            <a:endParaRPr lang="zh-CN" altLang="en-US"/>
          </a:p>
        </p:txBody>
      </p:sp>
    </p:spTree>
    <p:extLst>
      <p:ext uri="{BB962C8B-B14F-4D97-AF65-F5344CB8AC3E}">
        <p14:creationId xmlns:p14="http://schemas.microsoft.com/office/powerpoint/2010/main" val="83264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2CF8105-AB3F-43BE-91EA-426E62C46180}" type="slidenum">
              <a:rPr lang="zh-CN" altLang="en-US"/>
              <a:pPr/>
              <a:t>‹#›</a:t>
            </a:fld>
            <a:endParaRPr lang="zh-CN" altLang="en-US"/>
          </a:p>
        </p:txBody>
      </p:sp>
    </p:spTree>
    <p:extLst>
      <p:ext uri="{BB962C8B-B14F-4D97-AF65-F5344CB8AC3E}">
        <p14:creationId xmlns:p14="http://schemas.microsoft.com/office/powerpoint/2010/main" val="262573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BB95AB0C-43DE-4098-9EF5-BC2AD838F4BE}" type="slidenum">
              <a:rPr lang="zh-CN" altLang="en-US"/>
              <a:pPr/>
              <a:t>‹#›</a:t>
            </a:fld>
            <a:endParaRPr lang="zh-CN" altLang="en-US"/>
          </a:p>
        </p:txBody>
      </p:sp>
    </p:spTree>
    <p:extLst>
      <p:ext uri="{BB962C8B-B14F-4D97-AF65-F5344CB8AC3E}">
        <p14:creationId xmlns:p14="http://schemas.microsoft.com/office/powerpoint/2010/main" val="115849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1093FB3-1C80-418F-A543-6D36CEEFA631}" type="slidenum">
              <a:rPr lang="zh-CN" altLang="en-US"/>
              <a:pPr/>
              <a:t>‹#›</a:t>
            </a:fld>
            <a:endParaRPr lang="zh-CN" altLang="en-US"/>
          </a:p>
        </p:txBody>
      </p:sp>
    </p:spTree>
    <p:extLst>
      <p:ext uri="{BB962C8B-B14F-4D97-AF65-F5344CB8AC3E}">
        <p14:creationId xmlns:p14="http://schemas.microsoft.com/office/powerpoint/2010/main" val="269004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9FBAEAB-B87D-4597-8B21-8E61775A2EB6}" type="slidenum">
              <a:rPr lang="zh-CN" altLang="en-US"/>
              <a:pPr/>
              <a:t>‹#›</a:t>
            </a:fld>
            <a:endParaRPr lang="zh-CN" altLang="en-US"/>
          </a:p>
        </p:txBody>
      </p:sp>
    </p:spTree>
    <p:extLst>
      <p:ext uri="{BB962C8B-B14F-4D97-AF65-F5344CB8AC3E}">
        <p14:creationId xmlns:p14="http://schemas.microsoft.com/office/powerpoint/2010/main" val="2502033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2FBE6AF7-A260-41AD-A774-F0E725E0CC17}" type="slidenum">
              <a:rPr lang="zh-CN" altLang="en-US"/>
              <a:pPr/>
              <a:t>‹#›</a:t>
            </a:fld>
            <a:endParaRPr lang="zh-CN" altLang="en-US"/>
          </a:p>
        </p:txBody>
      </p:sp>
    </p:spTree>
    <p:extLst>
      <p:ext uri="{BB962C8B-B14F-4D97-AF65-F5344CB8AC3E}">
        <p14:creationId xmlns:p14="http://schemas.microsoft.com/office/powerpoint/2010/main" val="1555989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49DBD9B3-D802-4B52-BBC0-356DB01C943A}" type="slidenum">
              <a:rPr lang="zh-CN" altLang="en-US"/>
              <a:pPr/>
              <a:t>‹#›</a:t>
            </a:fld>
            <a:endParaRPr lang="zh-CN" altLang="en-US"/>
          </a:p>
        </p:txBody>
      </p:sp>
    </p:spTree>
    <p:extLst>
      <p:ext uri="{BB962C8B-B14F-4D97-AF65-F5344CB8AC3E}">
        <p14:creationId xmlns:p14="http://schemas.microsoft.com/office/powerpoint/2010/main" val="1632581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4AC6D94D-98F1-445B-A735-C7FB024827F3}" type="slidenum">
              <a:rPr lang="zh-CN" altLang="en-US"/>
              <a:pPr/>
              <a:t>‹#›</a:t>
            </a:fld>
            <a:endParaRPr lang="zh-CN" altLang="en-US"/>
          </a:p>
        </p:txBody>
      </p:sp>
    </p:spTree>
    <p:extLst>
      <p:ext uri="{BB962C8B-B14F-4D97-AF65-F5344CB8AC3E}">
        <p14:creationId xmlns:p14="http://schemas.microsoft.com/office/powerpoint/2010/main" val="242137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628B05E4-2856-4481-AE21-2A268A3992CF}" type="slidenum">
              <a:rPr lang="zh-CN" altLang="en-US"/>
              <a:pPr/>
              <a:t>‹#›</a:t>
            </a:fld>
            <a:endParaRPr lang="zh-CN" altLang="en-US"/>
          </a:p>
        </p:txBody>
      </p:sp>
    </p:spTree>
    <p:extLst>
      <p:ext uri="{BB962C8B-B14F-4D97-AF65-F5344CB8AC3E}">
        <p14:creationId xmlns:p14="http://schemas.microsoft.com/office/powerpoint/2010/main" val="3494531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855E881-E1EB-475D-A46B-8F6EE3037E25}" type="slidenum">
              <a:rPr lang="zh-CN" altLang="en-US"/>
              <a:pPr/>
              <a:t>‹#›</a:t>
            </a:fld>
            <a:endParaRPr lang="zh-CN" altLang="en-US"/>
          </a:p>
        </p:txBody>
      </p:sp>
    </p:spTree>
    <p:extLst>
      <p:ext uri="{BB962C8B-B14F-4D97-AF65-F5344CB8AC3E}">
        <p14:creationId xmlns:p14="http://schemas.microsoft.com/office/powerpoint/2010/main" val="672528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91A4EDD2-AE65-4EC5-A6B1-91C4376D972B}" type="slidenum">
              <a:rPr lang="zh-CN" altLang="en-US"/>
              <a:pPr/>
              <a:t>‹#›</a:t>
            </a:fld>
            <a:endParaRPr lang="zh-CN" altLang="en-US"/>
          </a:p>
        </p:txBody>
      </p:sp>
    </p:spTree>
    <p:extLst>
      <p:ext uri="{BB962C8B-B14F-4D97-AF65-F5344CB8AC3E}">
        <p14:creationId xmlns:p14="http://schemas.microsoft.com/office/powerpoint/2010/main" val="4180546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CD1289C-36B1-4E2F-A125-6015FB44921E}" type="slidenum">
              <a:rPr lang="zh-CN" altLang="en-US"/>
              <a:pPr/>
              <a:t>‹#›</a:t>
            </a:fld>
            <a:endParaRPr lang="zh-CN" altLang="en-US"/>
          </a:p>
        </p:txBody>
      </p:sp>
    </p:spTree>
    <p:extLst>
      <p:ext uri="{BB962C8B-B14F-4D97-AF65-F5344CB8AC3E}">
        <p14:creationId xmlns:p14="http://schemas.microsoft.com/office/powerpoint/2010/main" val="2343687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63BCAD-8B50-420D-A323-34025C267196}" type="slidenum">
              <a:rPr lang="zh-CN" altLang="en-US"/>
              <a:pPr/>
              <a:t>‹#›</a:t>
            </a:fld>
            <a:endParaRPr lang="zh-CN" altLang="en-US"/>
          </a:p>
        </p:txBody>
      </p:sp>
    </p:spTree>
    <p:extLst>
      <p:ext uri="{BB962C8B-B14F-4D97-AF65-F5344CB8AC3E}">
        <p14:creationId xmlns:p14="http://schemas.microsoft.com/office/powerpoint/2010/main" val="34115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04D022-504E-4EAD-B00E-DB353A4E13D4}" type="slidenum">
              <a:rPr lang="zh-CN" altLang="en-US"/>
              <a:pPr/>
              <a:t>‹#›</a:t>
            </a:fld>
            <a:endParaRPr lang="zh-CN" altLang="en-US"/>
          </a:p>
        </p:txBody>
      </p:sp>
    </p:spTree>
    <p:extLst>
      <p:ext uri="{BB962C8B-B14F-4D97-AF65-F5344CB8AC3E}">
        <p14:creationId xmlns:p14="http://schemas.microsoft.com/office/powerpoint/2010/main" val="38914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062BBA69-5369-4E07-AD2D-78FAC4C1BFBB}" type="slidenum">
              <a:rPr lang="zh-CN" altLang="en-US"/>
              <a:pPr/>
              <a:t>‹#›</a:t>
            </a:fld>
            <a:endParaRPr lang="zh-CN" altLang="en-US"/>
          </a:p>
        </p:txBody>
      </p:sp>
    </p:spTree>
    <p:extLst>
      <p:ext uri="{BB962C8B-B14F-4D97-AF65-F5344CB8AC3E}">
        <p14:creationId xmlns:p14="http://schemas.microsoft.com/office/powerpoint/2010/main" val="180254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B0447C40-2693-4A10-9A95-BF1D4E5A7782}" type="slidenum">
              <a:rPr lang="zh-CN" altLang="en-US"/>
              <a:pPr/>
              <a:t>‹#›</a:t>
            </a:fld>
            <a:endParaRPr lang="zh-CN" altLang="en-US"/>
          </a:p>
        </p:txBody>
      </p:sp>
    </p:spTree>
    <p:extLst>
      <p:ext uri="{BB962C8B-B14F-4D97-AF65-F5344CB8AC3E}">
        <p14:creationId xmlns:p14="http://schemas.microsoft.com/office/powerpoint/2010/main" val="896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A4841655-5C2B-444A-9F33-658B2EF630AF}" type="slidenum">
              <a:rPr lang="zh-CN" altLang="en-US"/>
              <a:pPr/>
              <a:t>‹#›</a:t>
            </a:fld>
            <a:endParaRPr lang="zh-CN" altLang="en-US"/>
          </a:p>
        </p:txBody>
      </p:sp>
    </p:spTree>
    <p:extLst>
      <p:ext uri="{BB962C8B-B14F-4D97-AF65-F5344CB8AC3E}">
        <p14:creationId xmlns:p14="http://schemas.microsoft.com/office/powerpoint/2010/main" val="268266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F94A8BF-BA86-4A2E-B3E9-BEF9EDE53871}" type="slidenum">
              <a:rPr lang="zh-CN" altLang="en-US"/>
              <a:pPr/>
              <a:t>‹#›</a:t>
            </a:fld>
            <a:endParaRPr lang="zh-CN" altLang="en-US"/>
          </a:p>
        </p:txBody>
      </p:sp>
    </p:spTree>
    <p:extLst>
      <p:ext uri="{BB962C8B-B14F-4D97-AF65-F5344CB8AC3E}">
        <p14:creationId xmlns:p14="http://schemas.microsoft.com/office/powerpoint/2010/main" val="28901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6C6A92-FB6E-448F-9672-EA9F08D76714}" type="slidenum">
              <a:rPr lang="zh-CN" altLang="en-US"/>
              <a:pPr/>
              <a:t>‹#›</a:t>
            </a:fld>
            <a:endParaRPr lang="zh-CN" altLang="en-US"/>
          </a:p>
        </p:txBody>
      </p:sp>
    </p:spTree>
    <p:extLst>
      <p:ext uri="{BB962C8B-B14F-4D97-AF65-F5344CB8AC3E}">
        <p14:creationId xmlns:p14="http://schemas.microsoft.com/office/powerpoint/2010/main" val="40650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1027"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2E9D06-BFC0-42E9-8849-C2A024C9B00C}" type="slidenum">
              <a:rPr lang="zh-CN" altLang="en-US"/>
              <a:pPr/>
              <a:t>‹#›</a:t>
            </a:fld>
            <a:endParaRPr lang="zh-CN" altLang="en-US"/>
          </a:p>
        </p:txBody>
      </p:sp>
      <p:pic>
        <p:nvPicPr>
          <p:cNvPr id="1031"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2638"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2051"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100"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4101"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4102"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782126C-6681-4D3D-B6BC-F5A69180D485}" type="slidenum">
              <a:rPr lang="zh-CN" altLang="en-US"/>
              <a:pPr/>
              <a:t>‹#›</a:t>
            </a:fld>
            <a:endParaRPr lang="zh-CN" altLang="en-US"/>
          </a:p>
        </p:txBody>
      </p:sp>
      <p:pic>
        <p:nvPicPr>
          <p:cNvPr id="2055"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105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3075"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5124"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5125"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5126"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CE0F740-134C-4D13-9881-4C1D70DFCEEE}" type="slidenum">
              <a:rPr lang="zh-CN" altLang="en-US"/>
              <a:pPr/>
              <a:t>‹#›</a:t>
            </a:fld>
            <a:endParaRPr lang="zh-CN" altLang="en-US"/>
          </a:p>
        </p:txBody>
      </p:sp>
      <p:pic>
        <p:nvPicPr>
          <p:cNvPr id="3079"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09463"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2.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3.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9.png"/><Relationship Id="rId7" Type="http://schemas.openxmlformats.org/officeDocument/2006/relationships/image" Target="../media/image34.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6.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2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8.jpeg"/><Relationship Id="rId7"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hemeOverride" Target="../theme/themeOverride1.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0.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slide" Target="slide7.xml"/><Relationship Id="rId12"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1.jpeg"/><Relationship Id="rId1" Type="http://schemas.openxmlformats.org/officeDocument/2006/relationships/slideLayout" Target="../slideLayouts/slideLayout2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25" y="0"/>
            <a:ext cx="121840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1-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863" y="-1588"/>
            <a:ext cx="12253913"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357563" y="0"/>
            <a:ext cx="5586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69113" y="-723900"/>
            <a:ext cx="382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70700" y="981075"/>
            <a:ext cx="384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1"/>
          <p:cNvSpPr txBox="1">
            <a:spLocks noChangeArrowheads="1"/>
          </p:cNvSpPr>
          <p:nvPr/>
        </p:nvSpPr>
        <p:spPr bwMode="auto">
          <a:xfrm>
            <a:off x="4351338" y="273526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a:solidFill>
                  <a:srgbClr val="777777"/>
                </a:solidFill>
                <a:ea typeface="微软雅黑" panose="020B0503020204020204" pitchFamily="34" charset="-122"/>
              </a:rPr>
              <a:t>欢迎观看！</a:t>
            </a:r>
          </a:p>
        </p:txBody>
      </p:sp>
      <p:sp>
        <p:nvSpPr>
          <p:cNvPr id="4104" name="TextBox 7"/>
          <p:cNvSpPr txBox="1">
            <a:spLocks noChangeArrowheads="1"/>
          </p:cNvSpPr>
          <p:nvPr/>
        </p:nvSpPr>
        <p:spPr bwMode="auto">
          <a:xfrm>
            <a:off x="1658938" y="3397250"/>
            <a:ext cx="36242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t>MarketOnline</a:t>
            </a:r>
          </a:p>
          <a:p>
            <a:pPr eaLnBrk="1" hangingPunct="1"/>
            <a:r>
              <a:rPr lang="zh-CN" altLang="en-US" sz="3200" b="1"/>
              <a:t>    超市</a:t>
            </a:r>
            <a:r>
              <a:rPr lang="en-US" altLang="zh-CN" sz="3200" b="1"/>
              <a:t>Android</a:t>
            </a:r>
            <a:r>
              <a:rPr lang="zh-CN" altLang="en-US" sz="3200" b="1"/>
              <a:t>平台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fade">
                                      <p:cBhvr>
                                        <p:cTn id="7" dur="500"/>
                                        <p:tgtEl>
                                          <p:spTgt spid="10245"/>
                                        </p:tgtEl>
                                      </p:cBhvr>
                                    </p:animEffect>
                                    <p:anim calcmode="lin" valueType="num">
                                      <p:cBhvr>
                                        <p:cTn id="8" dur="500" fill="hold"/>
                                        <p:tgtEl>
                                          <p:spTgt spid="10245"/>
                                        </p:tgtEl>
                                        <p:attrNameLst>
                                          <p:attrName>ppt_x</p:attrName>
                                        </p:attrNameLst>
                                      </p:cBhvr>
                                      <p:tavLst>
                                        <p:tav tm="0">
                                          <p:val>
                                            <p:strVal val="#ppt_x"/>
                                          </p:val>
                                        </p:tav>
                                        <p:tav tm="100000">
                                          <p:val>
                                            <p:strVal val="#ppt_x"/>
                                          </p:val>
                                        </p:tav>
                                      </p:tavLst>
                                    </p:anim>
                                    <p:anim calcmode="lin" valueType="num">
                                      <p:cBhvr>
                                        <p:cTn id="9" dur="500" fill="hold"/>
                                        <p:tgtEl>
                                          <p:spTgt spid="1024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 presetClass="exit" presetSubtype="4" fill="hold" nodeType="afterEffect">
                                  <p:stCondLst>
                                    <p:cond delay="100"/>
                                  </p:stCondLst>
                                  <p:childTnLst>
                                    <p:anim calcmode="lin" valueType="num">
                                      <p:cBhvr additive="base">
                                        <p:cTn id="12" dur="498"/>
                                        <p:tgtEl>
                                          <p:spTgt spid="10246"/>
                                        </p:tgtEl>
                                        <p:attrNameLst>
                                          <p:attrName>ppt_x</p:attrName>
                                        </p:attrNameLst>
                                      </p:cBhvr>
                                      <p:tavLst>
                                        <p:tav tm="0">
                                          <p:val>
                                            <p:strVal val="ppt_x"/>
                                          </p:val>
                                        </p:tav>
                                        <p:tav tm="100000">
                                          <p:val>
                                            <p:strVal val="ppt_x"/>
                                          </p:val>
                                        </p:tav>
                                      </p:tavLst>
                                    </p:anim>
                                    <p:anim calcmode="lin" valueType="num">
                                      <p:cBhvr additive="base">
                                        <p:cTn id="13" dur="498"/>
                                        <p:tgtEl>
                                          <p:spTgt spid="10246"/>
                                        </p:tgtEl>
                                        <p:attrNameLst>
                                          <p:attrName>ppt_y</p:attrName>
                                        </p:attrNameLst>
                                      </p:cBhvr>
                                      <p:tavLst>
                                        <p:tav tm="0">
                                          <p:val>
                                            <p:strVal val="ppt_y"/>
                                          </p:val>
                                        </p:tav>
                                        <p:tav tm="100000">
                                          <p:val>
                                            <p:strVal val="1+ppt_h/2"/>
                                          </p:val>
                                        </p:tav>
                                      </p:tavLst>
                                    </p:anim>
                                    <p:set>
                                      <p:cBhvr>
                                        <p:cTn id="14" dur="1" fill="hold">
                                          <p:stCondLst>
                                            <p:cond delay="498"/>
                                          </p:stCondLst>
                                        </p:cTn>
                                        <p:tgtEl>
                                          <p:spTgt spid="1024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fade">
                                      <p:cBhvr>
                                        <p:cTn id="17" dur="1000"/>
                                        <p:tgtEl>
                                          <p:spTgt spid="10243"/>
                                        </p:tgtEl>
                                      </p:cBhvr>
                                    </p:animEffect>
                                  </p:childTnLst>
                                </p:cTn>
                              </p:par>
                            </p:childTnLst>
                          </p:cTn>
                        </p:par>
                        <p:par>
                          <p:cTn id="18" fill="hold" nodeType="afterGroup">
                            <p:stCondLst>
                              <p:cond delay="1500"/>
                            </p:stCondLst>
                            <p:childTnLst>
                              <p:par>
                                <p:cTn id="19" presetID="37" presetClass="entr" presetSubtype="0" fill="hold" nodeType="after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fade">
                                      <p:cBhvr>
                                        <p:cTn id="21" dur="1000"/>
                                        <p:tgtEl>
                                          <p:spTgt spid="10247"/>
                                        </p:tgtEl>
                                      </p:cBhvr>
                                    </p:animEffect>
                                    <p:anim calcmode="lin" valueType="num">
                                      <p:cBhvr>
                                        <p:cTn id="22" dur="1000" fill="hold"/>
                                        <p:tgtEl>
                                          <p:spTgt spid="10247"/>
                                        </p:tgtEl>
                                        <p:attrNameLst>
                                          <p:attrName>ppt_x</p:attrName>
                                        </p:attrNameLst>
                                      </p:cBhvr>
                                      <p:tavLst>
                                        <p:tav tm="0">
                                          <p:val>
                                            <p:strVal val="#ppt_x"/>
                                          </p:val>
                                        </p:tav>
                                        <p:tav tm="100000">
                                          <p:val>
                                            <p:strVal val="#ppt_x"/>
                                          </p:val>
                                        </p:tav>
                                      </p:tavLst>
                                    </p:anim>
                                    <p:anim calcmode="lin" valueType="num">
                                      <p:cBhvr>
                                        <p:cTn id="23" dur="900" decel="100000" fill="hold"/>
                                        <p:tgtEl>
                                          <p:spTgt spid="1024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2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9713" y="87313"/>
            <a:ext cx="1224121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576263" y="1470025"/>
            <a:ext cx="3568700" cy="3646488"/>
          </a:xfrm>
          <a:prstGeom prst="rect">
            <a:avLst/>
          </a:prstGeom>
          <a:noFill/>
          <a:ln w="9525">
            <a:noFill/>
          </a:ln>
        </p:spPr>
        <p:txBody>
          <a:bodyPr>
            <a:spAutoFit/>
          </a:bodyPr>
          <a:lstStyle/>
          <a:p>
            <a:pPr>
              <a:lnSpc>
                <a:spcPct val="90000"/>
              </a:lnSpc>
              <a:defRPr/>
            </a:pPr>
            <a:r>
              <a:rPr lang="zh-CN" altLang="en-US" sz="2400" b="1" noProof="1">
                <a:solidFill>
                  <a:srgbClr val="777777"/>
                </a:solidFill>
                <a:ea typeface="微软雅黑" panose="020B0503020204020204" pitchFamily="34" charset="-122"/>
                <a:cs typeface="+mn-ea"/>
              </a:rPr>
              <a:t>获取购物车</a:t>
            </a: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通过连接服务器获取用户的购物车信息，若未登录则会跳转到登录页面，然后用</a:t>
            </a:r>
            <a:r>
              <a:rPr lang="en-US" altLang="zh-CN" sz="1600" noProof="1">
                <a:solidFill>
                  <a:srgbClr val="777777"/>
                </a:solidFill>
                <a:ea typeface="微软雅黑" panose="020B0503020204020204" pitchFamily="34" charset="-122"/>
                <a:cs typeface="+mn-ea"/>
              </a:rPr>
              <a:t>listView</a:t>
            </a:r>
            <a:r>
              <a:rPr lang="zh-CN" altLang="en-US" sz="1600" noProof="1">
                <a:solidFill>
                  <a:srgbClr val="777777"/>
                </a:solidFill>
                <a:ea typeface="微软雅黑" panose="020B0503020204020204" pitchFamily="34" charset="-122"/>
                <a:cs typeface="+mn-ea"/>
              </a:rPr>
              <a:t>接受存储数据</a:t>
            </a:r>
            <a:endParaRPr lang="zh-CN" altLang="en-US" sz="1600" noProof="1">
              <a:solidFill>
                <a:srgbClr val="777777"/>
              </a:solidFill>
              <a:ea typeface="微软雅黑" panose="020B0503020204020204" pitchFamily="34" charset="-122"/>
            </a:endParaRP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sym typeface="+mn-ea"/>
              </a:rPr>
              <a:t>用户可点击商品数量两旁的按钮，实现购物车商品的增加和删除</a:t>
            </a: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sym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用户可点击每个商品右边的删除按钮，实现删除选选中的商品</a:t>
            </a: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用户可通过点击商品前的单选框选中商品，点击结算将所选中的商品提交到确定页面</a:t>
            </a:r>
            <a:endParaRPr lang="en-US" altLang="zh-CN" sz="1600" noProof="1">
              <a:solidFill>
                <a:srgbClr val="777777"/>
              </a:solidFill>
              <a:ea typeface="微软雅黑" panose="020B0503020204020204" pitchFamily="34" charset="-122"/>
              <a:cs typeface="+mn-ea"/>
            </a:endParaRPr>
          </a:p>
        </p:txBody>
      </p:sp>
      <p:pic>
        <p:nvPicPr>
          <p:cNvPr id="13320"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10450" y="284163"/>
            <a:ext cx="3787775" cy="631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612900"/>
            <a:ext cx="3568700" cy="3341688"/>
          </a:xfrm>
          <a:prstGeom prst="rect">
            <a:avLst/>
          </a:prstGeom>
          <a:noFill/>
          <a:ln w="9525">
            <a:noFill/>
          </a:ln>
        </p:spPr>
        <p:txBody>
          <a:bodyPr>
            <a:spAutoFit/>
          </a:bodyPr>
          <a:lstStyle/>
          <a:p>
            <a:pPr>
              <a:lnSpc>
                <a:spcPct val="90000"/>
              </a:lnSpc>
              <a:defRPr/>
            </a:pPr>
            <a:r>
              <a:rPr lang="zh-CN" altLang="en-US" sz="2400" b="1" noProof="1">
                <a:solidFill>
                  <a:srgbClr val="777777"/>
                </a:solidFill>
                <a:ea typeface="微软雅黑" panose="020B0503020204020204" pitchFamily="34" charset="-122"/>
                <a:cs typeface="+mn-ea"/>
              </a:rPr>
              <a:t>购物车下单</a:t>
            </a:r>
            <a:endParaRPr lang="zh-CN" altLang="en-US" sz="1200" noProof="1">
              <a:solidFill>
                <a:srgbClr val="777777"/>
              </a:solidFill>
              <a:ea typeface="微软雅黑" panose="020B0503020204020204" pitchFamily="34" charset="-122"/>
            </a:endParaRPr>
          </a:p>
          <a:p>
            <a:pPr>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sym typeface="+mn-ea"/>
              </a:rPr>
              <a:t>通过页面传递数据接受购物车页面选中的商品，将商品总价显示给用户等待确认</a:t>
            </a:r>
            <a:endParaRPr lang="zh-CN" altLang="en-US" sz="1600" noProof="1">
              <a:solidFill>
                <a:srgbClr val="777777"/>
              </a:solidFill>
              <a:ea typeface="微软雅黑" panose="020B0503020204020204" pitchFamily="34" charset="-122"/>
              <a:cs typeface="+mn-ea"/>
            </a:endParaRP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sym typeface="+mn-ea"/>
              </a:rPr>
              <a:t>用户可通过点击确认下单将商品确认下单，将本页面的数据创建成一张订单</a:t>
            </a: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若用户想取消，可直接点击返回按钮，取消本次下单</a:t>
            </a:r>
          </a:p>
        </p:txBody>
      </p:sp>
      <p:pic>
        <p:nvPicPr>
          <p:cNvPr id="16392" name="Picture 8"/>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32675" y="279400"/>
            <a:ext cx="3792538" cy="632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par>
                          <p:cTn id="18" fill="hold" nodeType="afterGroup">
                            <p:stCondLst>
                              <p:cond delay="1000"/>
                            </p:stCondLst>
                            <p:childTnLst>
                              <p:par>
                                <p:cTn id="19" presetID="35" presetClass="entr" presetSubtype="0" fill="hold" nodeType="afterEffect">
                                  <p:stCondLst>
                                    <p:cond delay="0"/>
                                  </p:stCondLst>
                                  <p:childTnLst>
                                    <p:set>
                                      <p:cBhvr>
                                        <p:cTn id="20" dur="1" fill="hold">
                                          <p:stCondLst>
                                            <p:cond delay="0"/>
                                          </p:stCondLst>
                                        </p:cTn>
                                        <p:tgtEl>
                                          <p:spTgt spid="16392"/>
                                        </p:tgtEl>
                                        <p:attrNameLst>
                                          <p:attrName>style.visibility</p:attrName>
                                        </p:attrNameLst>
                                      </p:cBhvr>
                                      <p:to>
                                        <p:strVal val="visible"/>
                                      </p:to>
                                    </p:set>
                                    <p:animEffect transition="in" filter="fade">
                                      <p:cBhvr>
                                        <p:cTn id="21" dur="500"/>
                                        <p:tgtEl>
                                          <p:spTgt spid="16392"/>
                                        </p:tgtEl>
                                      </p:cBhvr>
                                    </p:animEffect>
                                    <p:anim calcmode="lin" valueType="num">
                                      <p:cBhvr>
                                        <p:cTn id="22" dur="500" fill="hold"/>
                                        <p:tgtEl>
                                          <p:spTgt spid="16392"/>
                                        </p:tgtEl>
                                        <p:attrNameLst>
                                          <p:attrName>style.rotation</p:attrName>
                                        </p:attrNameLst>
                                      </p:cBhvr>
                                      <p:tavLst>
                                        <p:tav tm="0">
                                          <p:val>
                                            <p:fltVal val="720"/>
                                          </p:val>
                                        </p:tav>
                                        <p:tav tm="100000">
                                          <p:val>
                                            <p:fltVal val="0"/>
                                          </p:val>
                                        </p:tav>
                                      </p:tavLst>
                                    </p:anim>
                                    <p:anim calcmode="lin" valueType="num">
                                      <p:cBhvr>
                                        <p:cTn id="23" dur="500" fill="hold"/>
                                        <p:tgtEl>
                                          <p:spTgt spid="16392"/>
                                        </p:tgtEl>
                                        <p:attrNameLst>
                                          <p:attrName>ppt_h</p:attrName>
                                        </p:attrNameLst>
                                      </p:cBhvr>
                                      <p:tavLst>
                                        <p:tav tm="0">
                                          <p:val>
                                            <p:fltVal val="0"/>
                                          </p:val>
                                        </p:tav>
                                        <p:tav tm="100000">
                                          <p:val>
                                            <p:strVal val="#ppt_h"/>
                                          </p:val>
                                        </p:tav>
                                      </p:tavLst>
                                    </p:anim>
                                    <p:anim calcmode="lin" valueType="num">
                                      <p:cBhvr>
                                        <p:cTn id="24" dur="500" fill="hold"/>
                                        <p:tgtEl>
                                          <p:spTgt spid="1639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1262063"/>
            <a:ext cx="4757738"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 用户登录</a:t>
            </a: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根据数据库中已存在的用户和密码，输入登录；且当勾选了自动登录复选框之后，下次开启</a:t>
            </a:r>
            <a:r>
              <a:rPr lang="en-US" altLang="zh-CN" sz="1600">
                <a:solidFill>
                  <a:srgbClr val="777777"/>
                </a:solidFill>
                <a:ea typeface="微软雅黑" panose="020B0503020204020204" pitchFamily="34" charset="-122"/>
              </a:rPr>
              <a:t>APP</a:t>
            </a:r>
            <a:r>
              <a:rPr lang="zh-CN" altLang="en-US" sz="1600">
                <a:solidFill>
                  <a:srgbClr val="777777"/>
                </a:solidFill>
                <a:ea typeface="微软雅黑" panose="020B0503020204020204" pitchFamily="34" charset="-122"/>
              </a:rPr>
              <a:t>时候，能实现自动登录，这里涉及到用</a:t>
            </a:r>
            <a:r>
              <a:rPr lang="en-US" altLang="zh-CN" sz="1600">
                <a:solidFill>
                  <a:srgbClr val="777777"/>
                </a:solidFill>
                <a:ea typeface="微软雅黑" panose="020B0503020204020204" pitchFamily="34" charset="-122"/>
              </a:rPr>
              <a:t>SharedUtils </a:t>
            </a:r>
            <a:r>
              <a:rPr lang="zh-CN" altLang="en-US" sz="1600">
                <a:solidFill>
                  <a:srgbClr val="777777"/>
                </a:solidFill>
                <a:ea typeface="微软雅黑" panose="020B0503020204020204" pitchFamily="34" charset="-122"/>
              </a:rPr>
              <a:t>和</a:t>
            </a:r>
            <a:r>
              <a:rPr lang="en-US" altLang="zh-CN" sz="1600">
                <a:solidFill>
                  <a:srgbClr val="777777"/>
                </a:solidFill>
                <a:ea typeface="微软雅黑" panose="020B0503020204020204" pitchFamily="34" charset="-122"/>
              </a:rPr>
              <a:t>SharedPrefences</a:t>
            </a:r>
            <a:r>
              <a:rPr lang="zh-CN" altLang="en-US" sz="1600">
                <a:solidFill>
                  <a:srgbClr val="777777"/>
                </a:solidFill>
                <a:ea typeface="微软雅黑" panose="020B0503020204020204" pitchFamily="34" charset="-122"/>
              </a:rPr>
              <a:t>来保存数据，且根据输入来进行用户名、密码的判断，验证码的判断，全部验证通过，则实现登录。如果没有勾选自动登录复选框，则下次开启</a:t>
            </a:r>
            <a:r>
              <a:rPr lang="en-US" altLang="zh-CN" sz="1600">
                <a:solidFill>
                  <a:srgbClr val="777777"/>
                </a:solidFill>
                <a:ea typeface="微软雅黑" panose="020B0503020204020204" pitchFamily="34" charset="-122"/>
              </a:rPr>
              <a:t>APP</a:t>
            </a:r>
            <a:r>
              <a:rPr lang="zh-CN" altLang="en-US" sz="1600">
                <a:solidFill>
                  <a:srgbClr val="777777"/>
                </a:solidFill>
                <a:ea typeface="微软雅黑" panose="020B0503020204020204" pitchFamily="34" charset="-122"/>
              </a:rPr>
              <a:t>时候，需要重新登录才行。</a:t>
            </a:r>
            <a:endParaRPr lang="en-US" altLang="zh-CN" sz="16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实现了登录之后，如若需要切换账号，可以点击退出，再重新登录即可。</a:t>
            </a:r>
            <a:endParaRPr lang="en-US" altLang="zh-CN" sz="1600">
              <a:solidFill>
                <a:srgbClr val="777777"/>
              </a:solidFill>
              <a:ea typeface="微软雅黑" panose="020B0503020204020204" pitchFamily="34" charset="-122"/>
            </a:endParaRPr>
          </a:p>
          <a:p>
            <a:pPr eaLnBrk="1">
              <a:lnSpc>
                <a:spcPct val="110000"/>
              </a:lnSpc>
            </a:pPr>
            <a:endParaRPr lang="en-US" altLang="zh-CN" sz="1600">
              <a:solidFill>
                <a:srgbClr val="777777"/>
              </a:solidFill>
              <a:ea typeface="微软雅黑" panose="020B0503020204020204" pitchFamily="34" charset="-122"/>
            </a:endParaRPr>
          </a:p>
        </p:txBody>
      </p:sp>
      <p:pic>
        <p:nvPicPr>
          <p:cNvPr id="15368" name="Picture 10"/>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567738" y="877888"/>
            <a:ext cx="2765425"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643563" y="877888"/>
            <a:ext cx="2728912"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6513" y="-23813"/>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820738" y="1670050"/>
            <a:ext cx="50561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 修改密码</a:t>
            </a:r>
            <a:endParaRPr lang="en-US" altLang="zh-CN" sz="12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因为一开始的设计问题，所以后期只能在登录之后，再次进入登录界面，选择下面的修改密码进行密码修改操作，跳转到修改密码的界面。</a:t>
            </a:r>
            <a:endParaRPr lang="en-US" altLang="zh-CN" sz="16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原本想实现通过手机接收短信验证码来修改密码，但介于技术的有限，只能通过简单的输入用户名和原密码与新密码进行修改。</a:t>
            </a:r>
            <a:endParaRPr lang="en-US" altLang="zh-CN" sz="16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不足的问题在于，对于</a:t>
            </a:r>
            <a:r>
              <a:rPr lang="en-US" altLang="zh-CN" sz="1600">
                <a:solidFill>
                  <a:srgbClr val="777777"/>
                </a:solidFill>
                <a:ea typeface="微软雅黑" panose="020B0503020204020204" pitchFamily="34" charset="-122"/>
              </a:rPr>
              <a:t>Jsession</a:t>
            </a:r>
            <a:r>
              <a:rPr lang="zh-CN" altLang="en-US" sz="1600">
                <a:solidFill>
                  <a:srgbClr val="777777"/>
                </a:solidFill>
                <a:ea typeface="微软雅黑" panose="020B0503020204020204" pitchFamily="34" charset="-122"/>
              </a:rPr>
              <a:t>等知识的不熟悉，功能还未能完成，提交修改之后，密码还是没有修改完成。</a:t>
            </a:r>
            <a:endParaRPr lang="en-US" altLang="zh-CN" sz="1600">
              <a:solidFill>
                <a:srgbClr val="777777"/>
              </a:solidFill>
              <a:ea typeface="微软雅黑" panose="020B0503020204020204" pitchFamily="34" charset="-122"/>
            </a:endParaRPr>
          </a:p>
          <a:p>
            <a:pPr eaLnBrk="1"/>
            <a:endParaRPr lang="zh-CN" altLang="en-US" sz="1200">
              <a:solidFill>
                <a:srgbClr val="777777"/>
              </a:solidFill>
              <a:ea typeface="微软雅黑" panose="020B0503020204020204" pitchFamily="34" charset="-122"/>
            </a:endParaRPr>
          </a:p>
        </p:txBody>
      </p:sp>
      <p:pic>
        <p:nvPicPr>
          <p:cNvPr id="16392" name="Picture 9"/>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539038" y="933450"/>
            <a:ext cx="3824287"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6513" y="-23813"/>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820738" y="2189163"/>
            <a:ext cx="505618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 注册用户</a:t>
            </a:r>
            <a:endParaRPr lang="en-US" altLang="zh-CN" sz="2400" b="1">
              <a:solidFill>
                <a:srgbClr val="777777"/>
              </a:solidFill>
              <a:ea typeface="微软雅黑" panose="020B0503020204020204" pitchFamily="34" charset="-122"/>
            </a:endParaRPr>
          </a:p>
          <a:p>
            <a:pPr eaLnBrk="1">
              <a:lnSpc>
                <a:spcPct val="90000"/>
              </a:lnSpc>
            </a:pPr>
            <a:r>
              <a:rPr lang="en-US" altLang="zh-CN" sz="1600" b="1">
                <a:solidFill>
                  <a:srgbClr val="777777"/>
                </a:solidFill>
                <a:ea typeface="微软雅黑" panose="020B0503020204020204" pitchFamily="34" charset="-122"/>
              </a:rPr>
              <a:t>     </a:t>
            </a: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基本思路根据手机号，获取验证，输入密码，实现一个用户的注册。</a:t>
            </a:r>
            <a:endParaRPr lang="en-US" altLang="zh-CN" sz="1600">
              <a:solidFill>
                <a:srgbClr val="777777"/>
              </a:solidFill>
              <a:ea typeface="微软雅黑" panose="020B0503020204020204" pitchFamily="34" charset="-122"/>
            </a:endParaRPr>
          </a:p>
          <a:p>
            <a:pPr eaLnBrk="1">
              <a:lnSpc>
                <a:spcPct val="9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由于自己在课外学刚好看到有短信验证的知识，所以想把它加入到用户注册的模块当中，这里需要到</a:t>
            </a:r>
            <a:r>
              <a:rPr lang="en-US" altLang="zh-CN" sz="1600">
                <a:solidFill>
                  <a:srgbClr val="777777"/>
                </a:solidFill>
                <a:ea typeface="微软雅黑" panose="020B0503020204020204" pitchFamily="34" charset="-122"/>
              </a:rPr>
              <a:t>Mob</a:t>
            </a:r>
            <a:r>
              <a:rPr lang="zh-CN" altLang="en-US" sz="1600">
                <a:solidFill>
                  <a:srgbClr val="777777"/>
                </a:solidFill>
                <a:ea typeface="微软雅黑" panose="020B0503020204020204" pitchFamily="34" charset="-122"/>
              </a:rPr>
              <a:t>官网下载一个短信验证码</a:t>
            </a:r>
            <a:r>
              <a:rPr lang="en-US" altLang="zh-CN" sz="1600">
                <a:solidFill>
                  <a:srgbClr val="777777"/>
                </a:solidFill>
                <a:ea typeface="微软雅黑" panose="020B0503020204020204" pitchFamily="34" charset="-122"/>
              </a:rPr>
              <a:t>SDK</a:t>
            </a:r>
            <a:r>
              <a:rPr lang="zh-CN" altLang="en-US" sz="1600">
                <a:solidFill>
                  <a:srgbClr val="777777"/>
                </a:solidFill>
                <a:ea typeface="微软雅黑" panose="020B0503020204020204" pitchFamily="34" charset="-122"/>
              </a:rPr>
              <a:t>，且需要注册获取想要的</a:t>
            </a:r>
            <a:r>
              <a:rPr lang="en-US" altLang="zh-CN" sz="1600">
                <a:solidFill>
                  <a:srgbClr val="777777"/>
                </a:solidFill>
                <a:ea typeface="微软雅黑" panose="020B0503020204020204" pitchFamily="34" charset="-122"/>
              </a:rPr>
              <a:t>ID</a:t>
            </a:r>
            <a:r>
              <a:rPr lang="zh-CN" altLang="en-US" sz="1600">
                <a:solidFill>
                  <a:srgbClr val="777777"/>
                </a:solidFill>
                <a:ea typeface="微软雅黑" panose="020B0503020204020204" pitchFamily="34" charset="-122"/>
              </a:rPr>
              <a:t>和密码才可以使用。</a:t>
            </a:r>
            <a:endParaRPr lang="en-US" altLang="zh-CN" sz="1600">
              <a:solidFill>
                <a:srgbClr val="777777"/>
              </a:solidFill>
              <a:ea typeface="微软雅黑" panose="020B0503020204020204" pitchFamily="34" charset="-122"/>
            </a:endParaRPr>
          </a:p>
          <a:p>
            <a:pPr eaLnBrk="1">
              <a:lnSpc>
                <a:spcPct val="9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不足在于：</a:t>
            </a: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功能的雏形是有了，但是功能还没有实现，出现了很多问题。</a:t>
            </a:r>
          </a:p>
        </p:txBody>
      </p:sp>
      <p:pic>
        <p:nvPicPr>
          <p:cNvPr id="17416" name="Picture 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126288" y="962025"/>
            <a:ext cx="38131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820738" y="2008188"/>
            <a:ext cx="5056187" cy="2819400"/>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a:t>
            </a:r>
            <a:r>
              <a:rPr lang="zh-CN" altLang="en-US" sz="2400" b="1" dirty="0">
                <a:solidFill>
                  <a:srgbClr val="777777"/>
                </a:solidFill>
                <a:ea typeface="微软雅黑" panose="020B0503020204020204" pitchFamily="34" charset="-122"/>
              </a:rPr>
              <a:t>用户</a:t>
            </a:r>
            <a:r>
              <a:rPr lang="zh-CN" altLang="en-US" sz="2400" b="1" dirty="0" smtClean="0">
                <a:solidFill>
                  <a:srgbClr val="777777"/>
                </a:solidFill>
                <a:ea typeface="微软雅黑" panose="020B0503020204020204" pitchFamily="34" charset="-122"/>
              </a:rPr>
              <a:t>订单</a:t>
            </a: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endParaRPr lang="en-US" altLang="zh-CN" sz="1400" b="1" dirty="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400" b="1" dirty="0">
                <a:solidFill>
                  <a:srgbClr val="777777"/>
                </a:solidFill>
                <a:ea typeface="微软雅黑" panose="020B0503020204020204" pitchFamily="34" charset="-122"/>
              </a:rPr>
              <a:t>商品订单模块</a:t>
            </a:r>
            <a:r>
              <a:rPr lang="zh-CN" altLang="en-US" sz="1400" dirty="0">
                <a:solidFill>
                  <a:srgbClr val="777777"/>
                </a:solidFill>
                <a:ea typeface="微软雅黑" panose="020B0503020204020204" pitchFamily="34" charset="-122"/>
              </a:rPr>
              <a:t>主要使用</a:t>
            </a:r>
            <a:r>
              <a:rPr lang="en-US" altLang="zh-CN" sz="1400" dirty="0" err="1">
                <a:solidFill>
                  <a:srgbClr val="777777"/>
                </a:solidFill>
                <a:ea typeface="微软雅黑" panose="020B0503020204020204" pitchFamily="34" charset="-122"/>
              </a:rPr>
              <a:t>ExpandableListView</a:t>
            </a:r>
            <a:r>
              <a:rPr lang="zh-CN" altLang="en-US" sz="1400" dirty="0">
                <a:solidFill>
                  <a:srgbClr val="777777"/>
                </a:solidFill>
                <a:ea typeface="微软雅黑" panose="020B0503020204020204" pitchFamily="34" charset="-122"/>
              </a:rPr>
              <a:t>这个控件，由于订单模块的服务器设计是返回的订单结果是多条订单，每个订单中可能存在多个商品，是一个</a:t>
            </a:r>
            <a:r>
              <a:rPr lang="en-US" altLang="zh-CN" sz="1400" dirty="0">
                <a:solidFill>
                  <a:srgbClr val="777777"/>
                </a:solidFill>
                <a:ea typeface="微软雅黑" panose="020B0503020204020204" pitchFamily="34" charset="-122"/>
              </a:rPr>
              <a:t>List</a:t>
            </a:r>
            <a:r>
              <a:rPr lang="zh-CN" altLang="en-US" sz="1400" dirty="0">
                <a:solidFill>
                  <a:srgbClr val="777777"/>
                </a:solidFill>
                <a:ea typeface="微软雅黑" panose="020B0503020204020204" pitchFamily="34" charset="-122"/>
              </a:rPr>
              <a:t>里面有一个</a:t>
            </a:r>
            <a:r>
              <a:rPr lang="en-US" altLang="zh-CN" sz="1400" dirty="0">
                <a:solidFill>
                  <a:srgbClr val="777777"/>
                </a:solidFill>
                <a:ea typeface="微软雅黑" panose="020B0503020204020204" pitchFamily="34" charset="-122"/>
              </a:rPr>
              <a:t>list</a:t>
            </a:r>
            <a:r>
              <a:rPr lang="zh-CN" altLang="en-US" sz="1400" dirty="0">
                <a:solidFill>
                  <a:srgbClr val="777777"/>
                </a:solidFill>
                <a:ea typeface="微软雅黑" panose="020B0503020204020204" pitchFamily="34" charset="-122"/>
              </a:rPr>
              <a:t>。所以在控件选取的时候我选择了</a:t>
            </a:r>
            <a:r>
              <a:rPr lang="en-US" altLang="zh-CN" sz="1400" dirty="0" err="1">
                <a:solidFill>
                  <a:srgbClr val="777777"/>
                </a:solidFill>
                <a:ea typeface="微软雅黑" panose="020B0503020204020204" pitchFamily="34" charset="-122"/>
              </a:rPr>
              <a:t>ExpandableListView</a:t>
            </a:r>
            <a:r>
              <a:rPr lang="zh-CN" altLang="en-US" sz="1400" dirty="0">
                <a:solidFill>
                  <a:srgbClr val="777777"/>
                </a:solidFill>
                <a:ea typeface="微软雅黑" panose="020B0503020204020204" pitchFamily="34" charset="-122"/>
              </a:rPr>
              <a:t>，这个可以有二级菜单的控件。但是之前并没有使用过，使用起来造成了一定的困难。在这个模块中，使用到新的框架知识，在</a:t>
            </a:r>
            <a:r>
              <a:rPr lang="en-US" altLang="zh-CN" sz="1400" dirty="0">
                <a:solidFill>
                  <a:srgbClr val="777777"/>
                </a:solidFill>
                <a:ea typeface="微软雅黑" panose="020B0503020204020204" pitchFamily="34" charset="-122"/>
              </a:rPr>
              <a:t>UI</a:t>
            </a:r>
            <a:r>
              <a:rPr lang="zh-CN" altLang="en-US" sz="1400" dirty="0">
                <a:solidFill>
                  <a:srgbClr val="777777"/>
                </a:solidFill>
                <a:ea typeface="微软雅黑" panose="020B0503020204020204" pitchFamily="34" charset="-122"/>
              </a:rPr>
              <a:t>上使用了</a:t>
            </a:r>
            <a:r>
              <a:rPr lang="en-US" altLang="zh-CN" sz="1400" dirty="0" err="1">
                <a:solidFill>
                  <a:srgbClr val="777777"/>
                </a:solidFill>
                <a:ea typeface="微软雅黑" panose="020B0503020204020204" pitchFamily="34" charset="-122"/>
              </a:rPr>
              <a:t>Xutils</a:t>
            </a:r>
            <a:r>
              <a:rPr lang="zh-CN" altLang="en-US" sz="1400" dirty="0">
                <a:solidFill>
                  <a:srgbClr val="777777"/>
                </a:solidFill>
                <a:ea typeface="微软雅黑" panose="020B0503020204020204" pitchFamily="34" charset="-122"/>
              </a:rPr>
              <a:t>的</a:t>
            </a:r>
            <a:r>
              <a:rPr lang="en-US" altLang="zh-CN" sz="1400" dirty="0" err="1">
                <a:solidFill>
                  <a:srgbClr val="777777"/>
                </a:solidFill>
                <a:ea typeface="微软雅黑" panose="020B0503020204020204" pitchFamily="34" charset="-122"/>
              </a:rPr>
              <a:t>ViewUtils</a:t>
            </a:r>
            <a:r>
              <a:rPr lang="zh-CN" altLang="en-US" sz="1400" dirty="0">
                <a:solidFill>
                  <a:srgbClr val="777777"/>
                </a:solidFill>
                <a:ea typeface="微软雅黑" panose="020B0503020204020204" pitchFamily="34" charset="-122"/>
              </a:rPr>
              <a:t>进行控件绑定和事件处理。在网络访问使用</a:t>
            </a:r>
            <a:r>
              <a:rPr lang="en-US" altLang="zh-CN" sz="1400" dirty="0" err="1">
                <a:solidFill>
                  <a:srgbClr val="777777"/>
                </a:solidFill>
                <a:ea typeface="微软雅黑" panose="020B0503020204020204" pitchFamily="34" charset="-122"/>
              </a:rPr>
              <a:t>HttpUtils</a:t>
            </a:r>
            <a:r>
              <a:rPr lang="zh-CN" altLang="en-US" sz="1400" dirty="0">
                <a:solidFill>
                  <a:srgbClr val="777777"/>
                </a:solidFill>
                <a:ea typeface="微软雅黑" panose="020B0503020204020204" pitchFamily="34" charset="-122"/>
              </a:rPr>
              <a:t>的网络访问。使用</a:t>
            </a:r>
            <a:r>
              <a:rPr lang="en-US" altLang="zh-CN" sz="1400" dirty="0" err="1">
                <a:solidFill>
                  <a:srgbClr val="777777"/>
                </a:solidFill>
                <a:ea typeface="微软雅黑" panose="020B0503020204020204" pitchFamily="34" charset="-122"/>
              </a:rPr>
              <a:t>HttpUtils</a:t>
            </a:r>
            <a:r>
              <a:rPr lang="zh-CN" altLang="en-US" sz="1400" dirty="0">
                <a:solidFill>
                  <a:srgbClr val="777777"/>
                </a:solidFill>
                <a:ea typeface="微软雅黑" panose="020B0503020204020204" pitchFamily="34" charset="-122"/>
              </a:rPr>
              <a:t>提交数据到服务器。并且在图片展示上使用</a:t>
            </a:r>
            <a:r>
              <a:rPr lang="en-US" altLang="zh-CN" sz="1400" dirty="0">
                <a:solidFill>
                  <a:srgbClr val="777777"/>
                </a:solidFill>
                <a:ea typeface="微软雅黑" panose="020B0503020204020204" pitchFamily="34" charset="-122"/>
              </a:rPr>
              <a:t>Picasso </a:t>
            </a:r>
            <a:r>
              <a:rPr lang="zh-CN" altLang="en-US" sz="1400" dirty="0">
                <a:solidFill>
                  <a:srgbClr val="777777"/>
                </a:solidFill>
                <a:ea typeface="微软雅黑" panose="020B0503020204020204" pitchFamily="34" charset="-122"/>
              </a:rPr>
              <a:t>框架对图片进行缓存优化。</a:t>
            </a:r>
          </a:p>
        </p:txBody>
      </p:sp>
      <p:pic>
        <p:nvPicPr>
          <p:cNvPr id="18439"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439025" y="465138"/>
            <a:ext cx="3725863"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2"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5-6"/>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880100" cy="2865438"/>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dirty="0" smtClean="0">
                <a:solidFill>
                  <a:srgbClr val="777777"/>
                </a:solidFill>
                <a:ea typeface="微软雅黑" panose="020B0503020204020204" pitchFamily="34" charset="-122"/>
              </a:rPr>
              <a:t>服务器搭建，</a:t>
            </a:r>
            <a:r>
              <a:rPr lang="zh-CN" altLang="en-US" sz="2400" dirty="0">
                <a:solidFill>
                  <a:srgbClr val="777777"/>
                </a:solidFill>
                <a:ea typeface="微软雅黑" panose="020B0503020204020204" pitchFamily="34" charset="-122"/>
              </a:rPr>
              <a:t>合并</a:t>
            </a:r>
            <a:r>
              <a:rPr lang="zh-CN" altLang="en-US" sz="2400" dirty="0" smtClean="0">
                <a:solidFill>
                  <a:srgbClr val="777777"/>
                </a:solidFill>
                <a:ea typeface="微软雅黑" panose="020B0503020204020204" pitchFamily="34" charset="-122"/>
              </a:rPr>
              <a:t>项目</a:t>
            </a:r>
            <a:endParaRPr lang="en-US" altLang="zh-CN" sz="2400" dirty="0" smtClean="0">
              <a:solidFill>
                <a:srgbClr val="777777"/>
              </a:solidFill>
              <a:ea typeface="微软雅黑" panose="020B0503020204020204" pitchFamily="34" charset="-122"/>
            </a:endParaRPr>
          </a:p>
          <a:p>
            <a:pPr hangingPunct="0">
              <a:lnSpc>
                <a:spcPct val="90000"/>
              </a:lnSpc>
              <a:buFontTx/>
              <a:buNone/>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zh-CN" sz="1400" b="1" dirty="0" smtClean="0">
                <a:solidFill>
                  <a:srgbClr val="777777"/>
                </a:solidFill>
                <a:ea typeface="微软雅黑" panose="020B0503020204020204" pitchFamily="34" charset="-122"/>
              </a:rPr>
              <a:t>功能描述</a:t>
            </a:r>
            <a:r>
              <a:rPr lang="zh-CN" altLang="en-US" sz="1400" dirty="0" smtClean="0"/>
              <a:t>：</a:t>
            </a:r>
            <a:endParaRPr lang="en-US" altLang="zh-CN" sz="1400" dirty="0" smtClean="0"/>
          </a:p>
          <a:p>
            <a:pPr eaLnBrk="0" hangingPunct="0">
              <a:lnSpc>
                <a:spcPct val="130000"/>
              </a:lnSpc>
              <a:defRPr/>
            </a:pPr>
            <a:r>
              <a:rPr lang="en-US" altLang="zh-CN" sz="1600" dirty="0" smtClean="0"/>
              <a:t>	</a:t>
            </a:r>
            <a:r>
              <a:rPr lang="en-US" altLang="zh-CN" sz="1400" dirty="0" smtClean="0">
                <a:solidFill>
                  <a:srgbClr val="777777"/>
                </a:solidFill>
                <a:latin typeface="微软雅黑" pitchFamily="34" charset="-122"/>
                <a:ea typeface="微软雅黑" pitchFamily="34" charset="-122"/>
              </a:rPr>
              <a:t>1</a:t>
            </a:r>
            <a:r>
              <a:rPr lang="en-US" altLang="zh-CN" sz="1400" dirty="0">
                <a:solidFill>
                  <a:srgbClr val="777777"/>
                </a:solidFill>
                <a:latin typeface="微软雅黑" pitchFamily="34" charset="-122"/>
                <a:ea typeface="微软雅黑" pitchFamily="34" charset="-122"/>
              </a:rPr>
              <a:t>). </a:t>
            </a:r>
            <a:r>
              <a:rPr lang="zh-CN" altLang="zh-CN" sz="1400" dirty="0" smtClean="0">
                <a:solidFill>
                  <a:srgbClr val="777777"/>
                </a:solidFill>
                <a:latin typeface="微软雅黑" pitchFamily="34" charset="-122"/>
                <a:ea typeface="微软雅黑" pitchFamily="34" charset="-122"/>
              </a:rPr>
              <a:t>对</a:t>
            </a:r>
            <a:r>
              <a:rPr lang="zh-CN" altLang="en-US" sz="1400" dirty="0" smtClean="0">
                <a:solidFill>
                  <a:srgbClr val="777777"/>
                </a:solidFill>
                <a:latin typeface="微软雅黑" pitchFamily="34" charset="-122"/>
                <a:ea typeface="微软雅黑" pitchFamily="34" charset="-122"/>
              </a:rPr>
              <a:t>之前的</a:t>
            </a:r>
            <a:r>
              <a:rPr lang="en-US" altLang="zh-CN" sz="1400" dirty="0" smtClean="0">
                <a:solidFill>
                  <a:srgbClr val="777777"/>
                </a:solidFill>
                <a:latin typeface="微软雅黑" pitchFamily="34" charset="-122"/>
                <a:ea typeface="微软雅黑" pitchFamily="34" charset="-122"/>
              </a:rPr>
              <a:t>PC</a:t>
            </a:r>
            <a:r>
              <a:rPr lang="zh-CN" altLang="en-US" sz="1400" dirty="0" smtClean="0">
                <a:solidFill>
                  <a:srgbClr val="777777"/>
                </a:solidFill>
                <a:latin typeface="微软雅黑" pitchFamily="34" charset="-122"/>
                <a:ea typeface="微软雅黑" pitchFamily="34" charset="-122"/>
              </a:rPr>
              <a:t>版网上超市系统</a:t>
            </a:r>
            <a:r>
              <a:rPr lang="zh-CN" altLang="zh-CN" sz="1400" dirty="0" smtClean="0">
                <a:solidFill>
                  <a:srgbClr val="777777"/>
                </a:solidFill>
                <a:latin typeface="微软雅黑" pitchFamily="34" charset="-122"/>
                <a:ea typeface="微软雅黑" pitchFamily="34" charset="-122"/>
              </a:rPr>
              <a:t>的</a:t>
            </a:r>
            <a:r>
              <a:rPr lang="en-US" altLang="zh-CN" sz="1400" dirty="0">
                <a:solidFill>
                  <a:srgbClr val="777777"/>
                </a:solidFill>
                <a:latin typeface="微软雅黑" pitchFamily="34" charset="-122"/>
                <a:ea typeface="微软雅黑" pitchFamily="34" charset="-122"/>
              </a:rPr>
              <a:t>Spring, struts2</a:t>
            </a:r>
            <a:r>
              <a:rPr lang="zh-CN" altLang="zh-CN" sz="1400" dirty="0">
                <a:solidFill>
                  <a:srgbClr val="777777"/>
                </a:solidFill>
                <a:latin typeface="微软雅黑" pitchFamily="34" charset="-122"/>
                <a:ea typeface="微软雅黑" pitchFamily="34" charset="-122"/>
              </a:rPr>
              <a:t>，</a:t>
            </a:r>
            <a:r>
              <a:rPr lang="en-US" altLang="zh-CN" sz="1400" dirty="0">
                <a:solidFill>
                  <a:srgbClr val="777777"/>
                </a:solidFill>
                <a:latin typeface="微软雅黑" pitchFamily="34" charset="-122"/>
                <a:ea typeface="微软雅黑" pitchFamily="34" charset="-122"/>
              </a:rPr>
              <a:t> </a:t>
            </a:r>
            <a:r>
              <a:rPr lang="en-US" altLang="zh-CN" sz="1400" dirty="0" err="1">
                <a:solidFill>
                  <a:srgbClr val="777777"/>
                </a:solidFill>
                <a:latin typeface="微软雅黑" pitchFamily="34" charset="-122"/>
                <a:ea typeface="微软雅黑" pitchFamily="34" charset="-122"/>
              </a:rPr>
              <a:t>Mybatis</a:t>
            </a:r>
            <a:r>
              <a:rPr lang="zh-CN" altLang="zh-CN" sz="1400" dirty="0">
                <a:solidFill>
                  <a:srgbClr val="777777"/>
                </a:solidFill>
                <a:latin typeface="微软雅黑" pitchFamily="34" charset="-122"/>
                <a:ea typeface="微软雅黑" pitchFamily="34" charset="-122"/>
              </a:rPr>
              <a:t>架构进行重新整合</a:t>
            </a:r>
          </a:p>
          <a:p>
            <a:pPr eaLnBrk="0" hangingPunct="0">
              <a:lnSpc>
                <a:spcPct val="130000"/>
              </a:lnSpc>
              <a:defRPr/>
            </a:pPr>
            <a:r>
              <a:rPr lang="en-US" altLang="zh-CN" sz="1400" dirty="0">
                <a:solidFill>
                  <a:srgbClr val="777777"/>
                </a:solidFill>
                <a:latin typeface="微软雅黑" pitchFamily="34" charset="-122"/>
                <a:ea typeface="微软雅黑" pitchFamily="34" charset="-122"/>
              </a:rPr>
              <a:t>	2). </a:t>
            </a:r>
            <a:r>
              <a:rPr lang="zh-CN" altLang="zh-CN" sz="1400" dirty="0">
                <a:solidFill>
                  <a:srgbClr val="777777"/>
                </a:solidFill>
                <a:latin typeface="微软雅黑" pitchFamily="34" charset="-122"/>
                <a:ea typeface="微软雅黑" pitchFamily="34" charset="-122"/>
              </a:rPr>
              <a:t>将</a:t>
            </a:r>
            <a:r>
              <a:rPr lang="en-US" altLang="zh-CN" sz="1400" dirty="0">
                <a:solidFill>
                  <a:srgbClr val="777777"/>
                </a:solidFill>
                <a:latin typeface="微软雅黑" pitchFamily="34" charset="-122"/>
                <a:ea typeface="微软雅黑" pitchFamily="34" charset="-122"/>
              </a:rPr>
              <a:t>Struts</a:t>
            </a:r>
            <a:r>
              <a:rPr lang="zh-CN" altLang="zh-CN" sz="1400" dirty="0">
                <a:solidFill>
                  <a:srgbClr val="777777"/>
                </a:solidFill>
                <a:latin typeface="微软雅黑" pitchFamily="34" charset="-122"/>
                <a:ea typeface="微软雅黑" pitchFamily="34" charset="-122"/>
              </a:rPr>
              <a:t>返回的</a:t>
            </a:r>
            <a:r>
              <a:rPr lang="en-US" altLang="zh-CN" sz="1400" dirty="0">
                <a:solidFill>
                  <a:srgbClr val="777777"/>
                </a:solidFill>
                <a:latin typeface="微软雅黑" pitchFamily="34" charset="-122"/>
                <a:ea typeface="微软雅黑" pitchFamily="34" charset="-122"/>
              </a:rPr>
              <a:t>html</a:t>
            </a:r>
            <a:r>
              <a:rPr lang="zh-CN" altLang="zh-CN" sz="1400" dirty="0">
                <a:solidFill>
                  <a:srgbClr val="777777"/>
                </a:solidFill>
                <a:latin typeface="微软雅黑" pitchFamily="34" charset="-122"/>
                <a:ea typeface="微软雅黑" pitchFamily="34" charset="-122"/>
              </a:rPr>
              <a:t>页面数据修改为</a:t>
            </a:r>
            <a:r>
              <a:rPr lang="en-US" altLang="zh-CN" sz="1400" dirty="0" err="1">
                <a:solidFill>
                  <a:srgbClr val="777777"/>
                </a:solidFill>
                <a:latin typeface="微软雅黑" pitchFamily="34" charset="-122"/>
                <a:ea typeface="微软雅黑" pitchFamily="34" charset="-122"/>
              </a:rPr>
              <a:t>jsong</a:t>
            </a:r>
            <a:r>
              <a:rPr lang="zh-CN" altLang="zh-CN" sz="1400" dirty="0">
                <a:solidFill>
                  <a:srgbClr val="777777"/>
                </a:solidFill>
                <a:latin typeface="微软雅黑" pitchFamily="34" charset="-122"/>
                <a:ea typeface="微软雅黑" pitchFamily="34" charset="-122"/>
              </a:rPr>
              <a:t>格式的数据以便安卓客户端获取。</a:t>
            </a:r>
          </a:p>
          <a:p>
            <a:pPr eaLnBrk="0" hangingPunct="0">
              <a:lnSpc>
                <a:spcPct val="130000"/>
              </a:lnSpc>
              <a:defRPr/>
            </a:pPr>
            <a:r>
              <a:rPr lang="en-US" altLang="zh-CN" sz="1400" dirty="0">
                <a:solidFill>
                  <a:srgbClr val="777777"/>
                </a:solidFill>
                <a:latin typeface="微软雅黑" pitchFamily="34" charset="-122"/>
                <a:ea typeface="微软雅黑" pitchFamily="34" charset="-122"/>
              </a:rPr>
              <a:t>	3). </a:t>
            </a:r>
            <a:r>
              <a:rPr lang="zh-CN" altLang="zh-CN" sz="1400" dirty="0">
                <a:solidFill>
                  <a:srgbClr val="777777"/>
                </a:solidFill>
                <a:latin typeface="微软雅黑" pitchFamily="34" charset="-122"/>
                <a:ea typeface="微软雅黑" pitchFamily="34" charset="-122"/>
              </a:rPr>
              <a:t>将服务器搭建到公网上以便客户端进行数据的获取</a:t>
            </a:r>
          </a:p>
          <a:p>
            <a:pPr eaLnBrk="0" hangingPunct="0">
              <a:lnSpc>
                <a:spcPct val="130000"/>
              </a:lnSpc>
              <a:defRPr/>
            </a:pPr>
            <a:r>
              <a:rPr lang="en-US" altLang="zh-CN" sz="1400" dirty="0">
                <a:solidFill>
                  <a:srgbClr val="777777"/>
                </a:solidFill>
                <a:latin typeface="微软雅黑" pitchFamily="34" charset="-122"/>
                <a:ea typeface="微软雅黑" pitchFamily="34" charset="-122"/>
              </a:rPr>
              <a:t>	4). </a:t>
            </a:r>
            <a:r>
              <a:rPr lang="zh-CN" altLang="zh-CN" sz="1400" dirty="0">
                <a:solidFill>
                  <a:srgbClr val="777777"/>
                </a:solidFill>
                <a:latin typeface="微软雅黑" pitchFamily="34" charset="-122"/>
                <a:ea typeface="微软雅黑" pitchFamily="34" charset="-122"/>
              </a:rPr>
              <a:t>对项目进行整合</a:t>
            </a:r>
          </a:p>
          <a:p>
            <a:pPr marL="171450" indent="-171450" hangingPunct="0">
              <a:lnSpc>
                <a:spcPct val="110000"/>
              </a:lnSpc>
              <a:buFont typeface="Wingdings" panose="05000000000000000000" pitchFamily="2" charset="2"/>
              <a:buChar char="Ø"/>
              <a:defRPr/>
            </a:pPr>
            <a:endParaRPr lang="en-US" altLang="zh-CN" sz="1400" dirty="0" smtClean="0"/>
          </a:p>
        </p:txBody>
      </p:sp>
      <p:pic>
        <p:nvPicPr>
          <p:cNvPr id="19464" name="图片 8"/>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361238" y="293688"/>
            <a:ext cx="3622675" cy="592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8801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110000"/>
              </a:lnSpc>
            </a:pPr>
            <a:r>
              <a:rPr lang="zh-CN" altLang="zh-CN" b="1"/>
              <a:t>从服务器上获得的</a:t>
            </a:r>
            <a:r>
              <a:rPr lang="en-US" altLang="zh-CN" b="1"/>
              <a:t>json</a:t>
            </a:r>
            <a:r>
              <a:rPr lang="zh-CN" altLang="zh-CN" b="1"/>
              <a:t>数据</a:t>
            </a:r>
            <a:r>
              <a:rPr lang="en-US" altLang="zh-CN" b="1"/>
              <a:t>:</a:t>
            </a:r>
          </a:p>
        </p:txBody>
      </p:sp>
      <p:pic>
        <p:nvPicPr>
          <p:cNvPr id="20488" name="图片 9"/>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63550" y="1089025"/>
            <a:ext cx="10939463"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400"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p:nvPr/>
        </p:nvSpPr>
        <p:spPr>
          <a:xfrm>
            <a:off x="347663" y="2019300"/>
            <a:ext cx="9542462" cy="2290763"/>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a:lnSpc>
                <a:spcPct val="130000"/>
              </a:lnSpc>
              <a:spcBef>
                <a:spcPct val="0"/>
              </a:spcBef>
              <a:buFont typeface="Arial" panose="020B0604020202020204" pitchFamily="34" charset="0"/>
              <a:buNone/>
              <a:defRPr/>
            </a:pPr>
            <a:r>
              <a:rPr lang="zh-CN" altLang="en-US" sz="2400" b="1" noProof="1">
                <a:solidFill>
                  <a:srgbClr val="777777"/>
                </a:solidFill>
                <a:latin typeface="微软雅黑" panose="020B0503020204020204" pitchFamily="34" charset="-122"/>
                <a:ea typeface="微软雅黑" panose="020B0503020204020204" pitchFamily="34" charset="-122"/>
              </a:rPr>
              <a:t> 总结、体会：</a:t>
            </a:r>
            <a:endParaRPr lang="en-US" altLang="zh-CN" sz="2400" b="1" noProof="1">
              <a:solidFill>
                <a:srgbClr val="777777"/>
              </a:solidFill>
              <a:latin typeface="微软雅黑" panose="020B0503020204020204" pitchFamily="34" charset="-122"/>
              <a:ea typeface="微软雅黑" panose="020B0503020204020204" pitchFamily="34" charset="-122"/>
            </a:endParaRPr>
          </a:p>
          <a:p>
            <a:pPr indent="0">
              <a:lnSpc>
                <a:spcPct val="130000"/>
              </a:lnSpc>
              <a:buFont typeface="Arial" panose="020B0604020202020204" pitchFamily="34" charset="0"/>
              <a:buNone/>
              <a:defRPr/>
            </a:pPr>
            <a:r>
              <a:rPr lang="zh-CN" altLang="en-US" sz="1400" noProof="1">
                <a:solidFill>
                  <a:srgbClr val="777777"/>
                </a:solidFill>
                <a:latin typeface="微软雅黑" panose="020B0503020204020204" pitchFamily="34" charset="-122"/>
                <a:ea typeface="微软雅黑" panose="020B0503020204020204" pitchFamily="34" charset="-122"/>
              </a:rPr>
              <a:t>       </a:t>
            </a:r>
            <a:r>
              <a:rPr lang="zh-CN" altLang="en-US" sz="1400" noProof="1">
                <a:solidFill>
                  <a:srgbClr val="777777"/>
                </a:solidFill>
                <a:latin typeface="微软雅黑" panose="020B0503020204020204" pitchFamily="34" charset="-122"/>
                <a:ea typeface="微软雅黑" panose="020B0503020204020204" pitchFamily="34" charset="-122"/>
                <a:sym typeface="+mn-ea"/>
              </a:rPr>
              <a:t>因为我上课学到一半</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就听不进去，所以只能一边坐一边学</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开始时是看视频学习开源框架的一些小功能，如控件注解</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后来遇到了</a:t>
            </a:r>
            <a:r>
              <a:rPr lang="en-US" altLang="zh-CN" sz="1400" noProof="1">
                <a:solidFill>
                  <a:srgbClr val="777777"/>
                </a:solidFill>
                <a:latin typeface="微软雅黑" panose="020B0503020204020204" pitchFamily="34" charset="-122"/>
                <a:ea typeface="微软雅黑" panose="020B0503020204020204" pitchFamily="34" charset="-122"/>
                <a:sym typeface="+mn-ea"/>
              </a:rPr>
              <a:t>Fragment</a:t>
            </a:r>
            <a:r>
              <a:rPr lang="zh-CN" altLang="en-US" sz="1400" noProof="1">
                <a:solidFill>
                  <a:srgbClr val="777777"/>
                </a:solidFill>
                <a:latin typeface="微软雅黑" panose="020B0503020204020204" pitchFamily="34" charset="-122"/>
                <a:ea typeface="微软雅黑" panose="020B0503020204020204" pitchFamily="34" charset="-122"/>
                <a:sym typeface="+mn-ea"/>
              </a:rPr>
              <a:t>嵌入</a:t>
            </a:r>
            <a:r>
              <a:rPr lang="en-US" altLang="zh-CN" sz="1400" noProof="1">
                <a:solidFill>
                  <a:srgbClr val="777777"/>
                </a:solidFill>
                <a:latin typeface="微软雅黑" panose="020B0503020204020204" pitchFamily="34" charset="-122"/>
                <a:ea typeface="微软雅黑" panose="020B0503020204020204" pitchFamily="34" charset="-122"/>
                <a:sym typeface="+mn-ea"/>
              </a:rPr>
              <a:t>Fragment</a:t>
            </a:r>
            <a:r>
              <a:rPr lang="zh-CN" altLang="en-US" sz="1400" noProof="1">
                <a:solidFill>
                  <a:srgbClr val="777777"/>
                </a:solidFill>
                <a:latin typeface="微软雅黑" panose="020B0503020204020204" pitchFamily="34" charset="-122"/>
                <a:ea typeface="微软雅黑" panose="020B0503020204020204" pitchFamily="34" charset="-122"/>
                <a:sym typeface="+mn-ea"/>
              </a:rPr>
              <a:t>时出错</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就找负责人处理问题；通过和负责人的交谈我学到了处理</a:t>
            </a:r>
            <a:r>
              <a:rPr lang="en-US" altLang="zh-CN" sz="1400" noProof="1">
                <a:solidFill>
                  <a:srgbClr val="777777"/>
                </a:solidFill>
                <a:latin typeface="微软雅黑" panose="020B0503020204020204" pitchFamily="34" charset="-122"/>
                <a:ea typeface="微软雅黑" panose="020B0503020204020204" pitchFamily="34" charset="-122"/>
                <a:sym typeface="+mn-ea"/>
              </a:rPr>
              <a:t>activity</a:t>
            </a:r>
            <a:r>
              <a:rPr lang="zh-CN" altLang="en-US" sz="1400" noProof="1">
                <a:solidFill>
                  <a:srgbClr val="777777"/>
                </a:solidFill>
                <a:latin typeface="微软雅黑" panose="020B0503020204020204" pitchFamily="34" charset="-122"/>
                <a:ea typeface="微软雅黑" panose="020B0503020204020204" pitchFamily="34" charset="-122"/>
                <a:sym typeface="+mn-ea"/>
              </a:rPr>
              <a:t>和</a:t>
            </a:r>
            <a:r>
              <a:rPr lang="en-US" altLang="zh-CN" sz="1400" noProof="1">
                <a:solidFill>
                  <a:srgbClr val="777777"/>
                </a:solidFill>
                <a:latin typeface="微软雅黑" panose="020B0503020204020204" pitchFamily="34" charset="-122"/>
                <a:ea typeface="微软雅黑" panose="020B0503020204020204" pitchFamily="34" charset="-122"/>
                <a:sym typeface="+mn-ea"/>
              </a:rPr>
              <a:t>fragment</a:t>
            </a:r>
            <a:r>
              <a:rPr lang="zh-CN" altLang="en-US" sz="1400" noProof="1">
                <a:solidFill>
                  <a:srgbClr val="777777"/>
                </a:solidFill>
                <a:latin typeface="微软雅黑" panose="020B0503020204020204" pitchFamily="34" charset="-122"/>
                <a:ea typeface="微软雅黑" panose="020B0503020204020204" pitchFamily="34" charset="-122"/>
                <a:sym typeface="+mn-ea"/>
              </a:rPr>
              <a:t>中的一些小细节问题，如控件加载先后顺序等</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然后因为要做商品展示，我学会利用</a:t>
            </a:r>
            <a:r>
              <a:rPr lang="en-US" altLang="zh-CN" sz="1400" noProof="1">
                <a:solidFill>
                  <a:srgbClr val="777777"/>
                </a:solidFill>
                <a:latin typeface="微软雅黑" panose="020B0503020204020204" pitchFamily="34" charset="-122"/>
                <a:ea typeface="微软雅黑" panose="020B0503020204020204" pitchFamily="34" charset="-122"/>
                <a:sym typeface="+mn-ea"/>
              </a:rPr>
              <a:t>Handler</a:t>
            </a:r>
            <a:r>
              <a:rPr lang="zh-CN" altLang="en-US" sz="1400" noProof="1">
                <a:solidFill>
                  <a:srgbClr val="777777"/>
                </a:solidFill>
                <a:latin typeface="微软雅黑" panose="020B0503020204020204" pitchFamily="34" charset="-122"/>
                <a:ea typeface="微软雅黑" panose="020B0503020204020204" pitchFamily="34" charset="-122"/>
                <a:sym typeface="+mn-ea"/>
              </a:rPr>
              <a:t>异步处理线程，线程中发送请求到服务器，并从中获取数据，并且利用</a:t>
            </a:r>
            <a:r>
              <a:rPr lang="en-US" altLang="zh-CN" sz="1400" noProof="1">
                <a:solidFill>
                  <a:srgbClr val="777777"/>
                </a:solidFill>
                <a:latin typeface="微软雅黑" panose="020B0503020204020204" pitchFamily="34" charset="-122"/>
                <a:ea typeface="微软雅黑" panose="020B0503020204020204" pitchFamily="34" charset="-122"/>
                <a:sym typeface="+mn-ea"/>
              </a:rPr>
              <a:t>BaseAdapter</a:t>
            </a:r>
            <a:r>
              <a:rPr lang="zh-CN" altLang="en-US" sz="1400" noProof="1">
                <a:solidFill>
                  <a:srgbClr val="777777"/>
                </a:solidFill>
                <a:latin typeface="微软雅黑" panose="020B0503020204020204" pitchFamily="34" charset="-122"/>
                <a:ea typeface="微软雅黑" panose="020B0503020204020204" pitchFamily="34" charset="-122"/>
                <a:sym typeface="+mn-ea"/>
              </a:rPr>
              <a:t>来设置</a:t>
            </a:r>
            <a:r>
              <a:rPr lang="en-US" altLang="zh-CN" sz="1400" noProof="1">
                <a:solidFill>
                  <a:srgbClr val="777777"/>
                </a:solidFill>
                <a:latin typeface="微软雅黑" panose="020B0503020204020204" pitchFamily="34" charset="-122"/>
                <a:ea typeface="微软雅黑" panose="020B0503020204020204" pitchFamily="34" charset="-122"/>
                <a:sym typeface="+mn-ea"/>
              </a:rPr>
              <a:t>Item;</a:t>
            </a:r>
            <a:r>
              <a:rPr lang="zh-CN" altLang="en-US" sz="1400" noProof="1">
                <a:solidFill>
                  <a:srgbClr val="777777"/>
                </a:solidFill>
                <a:latin typeface="微软雅黑" panose="020B0503020204020204" pitchFamily="34" charset="-122"/>
                <a:ea typeface="微软雅黑" panose="020B0503020204020204" pitchFamily="34" charset="-122"/>
                <a:sym typeface="+mn-ea"/>
              </a:rPr>
              <a:t>至于跳转到详细页面则利用了老师教的方法传递数据，然后根据数据在从服务器中获取指定的数据组，再做线程时，我更清楚的了解了数据的传递和转换</a:t>
            </a:r>
            <a:endParaRPr lang="zh-CN" altLang="en-US" sz="1400" noProof="1">
              <a:solidFill>
                <a:srgbClr val="777777"/>
              </a:solidFill>
              <a:latin typeface="微软雅黑" panose="020B0503020204020204" pitchFamily="34" charset="-122"/>
              <a:ea typeface="微软雅黑" panose="020B0503020204020204" pitchFamily="34" charset="-122"/>
            </a:endParaRPr>
          </a:p>
        </p:txBody>
      </p:sp>
      <p:sp>
        <p:nvSpPr>
          <p:cNvPr id="21512" name="TextBox 1"/>
          <p:cNvSpPr txBox="1">
            <a:spLocks noChangeArrowheads="1"/>
          </p:cNvSpPr>
          <p:nvPr/>
        </p:nvSpPr>
        <p:spPr bwMode="auto">
          <a:xfrm>
            <a:off x="600075" y="1543050"/>
            <a:ext cx="28686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商品模块</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罗华彬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130425"/>
            <a:ext cx="9542462"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a:t>
            </a:r>
            <a:r>
              <a:rPr lang="en-US" altLang="zh-CN" sz="1400">
                <a:solidFill>
                  <a:srgbClr val="777777"/>
                </a:solidFill>
                <a:latin typeface="微软雅黑" panose="020B0503020204020204" pitchFamily="34" charset="-122"/>
                <a:ea typeface="微软雅黑" panose="020B0503020204020204" pitchFamily="34" charset="-122"/>
              </a:rPr>
              <a:t>TabHost</a:t>
            </a:r>
            <a:r>
              <a:rPr lang="zh-CN" altLang="en-US" sz="1400">
                <a:solidFill>
                  <a:srgbClr val="777777"/>
                </a:solidFill>
                <a:latin typeface="微软雅黑" panose="020B0503020204020204" pitchFamily="34" charset="-122"/>
                <a:ea typeface="微软雅黑" panose="020B0503020204020204" pitchFamily="34" charset="-122"/>
              </a:rPr>
              <a:t>不熟悉，然后</a:t>
            </a:r>
            <a:r>
              <a:rPr lang="en-US" altLang="zh-CN" sz="1400">
                <a:solidFill>
                  <a:srgbClr val="777777"/>
                </a:solidFill>
                <a:latin typeface="微软雅黑" panose="020B0503020204020204" pitchFamily="34" charset="-122"/>
                <a:ea typeface="微软雅黑" panose="020B0503020204020204" pitchFamily="34" charset="-122"/>
              </a:rPr>
              <a:t>gridview</a:t>
            </a:r>
            <a:r>
              <a:rPr lang="zh-CN" altLang="en-US" sz="1400">
                <a:solidFill>
                  <a:srgbClr val="777777"/>
                </a:solidFill>
                <a:latin typeface="微软雅黑" panose="020B0503020204020204" pitchFamily="34" charset="-122"/>
                <a:ea typeface="微软雅黑" panose="020B0503020204020204" pitchFamily="34" charset="-122"/>
              </a:rPr>
              <a:t>做的时候有一些小问题，大致还好，多看多写代码熟悉练习，从模仿开始，参考例子写自己的代码程序，多认真研究代码。在从服务器端数据库中获取数据时出现一些问题，不太理解，通过组员帮忙解决了。商品分类大致已经完成了，主要在数据获取中有遇到比较多问题，然后都是自己百度或者问组员来完成的，感觉做完之后收获挺多的，有用到线程，用到适配器，用到</a:t>
            </a:r>
            <a:r>
              <a:rPr lang="en-US" altLang="zh-CN" sz="1400">
                <a:solidFill>
                  <a:srgbClr val="777777"/>
                </a:solidFill>
                <a:latin typeface="微软雅黑" panose="020B0503020204020204" pitchFamily="34" charset="-122"/>
                <a:ea typeface="微软雅黑" panose="020B0503020204020204" pitchFamily="34" charset="-122"/>
              </a:rPr>
              <a:t>handler</a:t>
            </a:r>
            <a:r>
              <a:rPr lang="zh-CN" altLang="en-US" sz="1400">
                <a:solidFill>
                  <a:srgbClr val="777777"/>
                </a:solidFill>
                <a:latin typeface="微软雅黑" panose="020B0503020204020204" pitchFamily="34" charset="-122"/>
                <a:ea typeface="微软雅黑" panose="020B0503020204020204" pitchFamily="34" charset="-122"/>
              </a:rPr>
              <a:t>，还用到</a:t>
            </a:r>
            <a:r>
              <a:rPr lang="en-US" altLang="zh-CN" sz="1400">
                <a:solidFill>
                  <a:srgbClr val="777777"/>
                </a:solidFill>
                <a:latin typeface="微软雅黑" panose="020B0503020204020204" pitchFamily="34" charset="-122"/>
                <a:ea typeface="微软雅黑" panose="020B0503020204020204" pitchFamily="34" charset="-122"/>
              </a:rPr>
              <a:t>listview,gridview</a:t>
            </a:r>
            <a:r>
              <a:rPr lang="zh-CN" altLang="en-US" sz="1400">
                <a:solidFill>
                  <a:srgbClr val="777777"/>
                </a:solidFill>
                <a:latin typeface="微软雅黑" panose="020B0503020204020204" pitchFamily="34" charset="-122"/>
                <a:ea typeface="微软雅黑" panose="020B0503020204020204" pitchFamily="34" charset="-122"/>
              </a:rPr>
              <a:t>等等。在写代码过程中自己有经过思考然后感觉学到了一些东西，虽然过程有时候有点累，但是一点点实现功能挺有成就感的。最后时间问题一些小细节还没有做好的，后续再完善。</a:t>
            </a:r>
          </a:p>
        </p:txBody>
      </p:sp>
      <p:sp>
        <p:nvSpPr>
          <p:cNvPr id="22536" name="TextBox 1"/>
          <p:cNvSpPr txBox="1">
            <a:spLocks noChangeArrowheads="1"/>
          </p:cNvSpPr>
          <p:nvPr/>
        </p:nvSpPr>
        <p:spPr bwMode="auto">
          <a:xfrm>
            <a:off x="550863" y="1593850"/>
            <a:ext cx="2868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商品分类</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许敏凤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463" y="-9525"/>
            <a:ext cx="122285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2-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8275" y="293688"/>
            <a:ext cx="1250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2-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396663" y="6099175"/>
            <a:ext cx="593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2-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1300" y="649288"/>
            <a:ext cx="1747838"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589088" y="3886200"/>
            <a:ext cx="500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hlinkClick r:id="rId7" action="ppaction://hlinksldjump"/>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055938" y="3916363"/>
            <a:ext cx="549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533900" y="3886200"/>
            <a:ext cx="5508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图片 4"/>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002338" y="3841750"/>
            <a:ext cx="5508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图片 5"/>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469188" y="3886200"/>
            <a:ext cx="600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图片 6"/>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845550" y="3883025"/>
            <a:ext cx="8001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图片 7"/>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0474325" y="3875088"/>
            <a:ext cx="500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8"/>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3750" y="2332038"/>
            <a:ext cx="1052513"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Box 10"/>
          <p:cNvSpPr txBox="1">
            <a:spLocks noChangeArrowheads="1"/>
          </p:cNvSpPr>
          <p:nvPr/>
        </p:nvSpPr>
        <p:spPr bwMode="auto">
          <a:xfrm>
            <a:off x="1322388" y="3762375"/>
            <a:ext cx="121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000" b="1">
                <a:solidFill>
                  <a:srgbClr val="777777"/>
                </a:solidFill>
                <a:ea typeface="微软雅黑" panose="020B0503020204020204" pitchFamily="34" charset="-122"/>
              </a:rPr>
              <a:t>项目简介</a:t>
            </a:r>
          </a:p>
        </p:txBody>
      </p:sp>
      <p:sp>
        <p:nvSpPr>
          <p:cNvPr id="5135" name="TextBox 11"/>
          <p:cNvSpPr txBox="1">
            <a:spLocks noChangeArrowheads="1"/>
          </p:cNvSpPr>
          <p:nvPr/>
        </p:nvSpPr>
        <p:spPr bwMode="auto">
          <a:xfrm>
            <a:off x="3011488" y="3732213"/>
            <a:ext cx="690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商品</a:t>
            </a:r>
          </a:p>
        </p:txBody>
      </p:sp>
      <p:sp>
        <p:nvSpPr>
          <p:cNvPr id="5136" name="TextBox 12"/>
          <p:cNvSpPr txBox="1">
            <a:spLocks noChangeArrowheads="1"/>
          </p:cNvSpPr>
          <p:nvPr/>
        </p:nvSpPr>
        <p:spPr bwMode="auto">
          <a:xfrm>
            <a:off x="4419600" y="3732213"/>
            <a:ext cx="7127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分类</a:t>
            </a:r>
          </a:p>
        </p:txBody>
      </p:sp>
      <p:sp>
        <p:nvSpPr>
          <p:cNvPr id="5137" name="TextBox 13"/>
          <p:cNvSpPr txBox="1">
            <a:spLocks noChangeArrowheads="1"/>
          </p:cNvSpPr>
          <p:nvPr/>
        </p:nvSpPr>
        <p:spPr bwMode="auto">
          <a:xfrm>
            <a:off x="5834063" y="3732213"/>
            <a:ext cx="944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购物车</a:t>
            </a:r>
          </a:p>
        </p:txBody>
      </p:sp>
      <p:sp>
        <p:nvSpPr>
          <p:cNvPr id="5138" name="TextBox 14"/>
          <p:cNvSpPr txBox="1">
            <a:spLocks noChangeArrowheads="1"/>
          </p:cNvSpPr>
          <p:nvPr/>
        </p:nvSpPr>
        <p:spPr bwMode="auto">
          <a:xfrm>
            <a:off x="7469188" y="3732213"/>
            <a:ext cx="690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用户</a:t>
            </a:r>
          </a:p>
        </p:txBody>
      </p:sp>
      <p:sp>
        <p:nvSpPr>
          <p:cNvPr id="5139" name="TextBox 15"/>
          <p:cNvSpPr txBox="1">
            <a:spLocks noChangeArrowheads="1"/>
          </p:cNvSpPr>
          <p:nvPr/>
        </p:nvSpPr>
        <p:spPr bwMode="auto">
          <a:xfrm>
            <a:off x="8918575" y="3722688"/>
            <a:ext cx="6905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订单</a:t>
            </a:r>
          </a:p>
        </p:txBody>
      </p:sp>
      <p:sp>
        <p:nvSpPr>
          <p:cNvPr id="5140" name="TextBox 16"/>
          <p:cNvSpPr txBox="1">
            <a:spLocks noChangeArrowheads="1"/>
          </p:cNvSpPr>
          <p:nvPr/>
        </p:nvSpPr>
        <p:spPr bwMode="auto">
          <a:xfrm>
            <a:off x="9939338" y="3732213"/>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服务器、架构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withEffect">
                                  <p:stCondLst>
                                    <p:cond delay="500"/>
                                  </p:stCondLst>
                                  <p:childTnLst>
                                    <p:set>
                                      <p:cBhvr>
                                        <p:cTn id="6" dur="1" fill="hold">
                                          <p:stCondLst>
                                            <p:cond delay="0"/>
                                          </p:stCondLst>
                                        </p:cTn>
                                        <p:tgtEl>
                                          <p:spTgt spid="11267"/>
                                        </p:tgtEl>
                                        <p:attrNameLst>
                                          <p:attrName>style.visibility</p:attrName>
                                        </p:attrNameLst>
                                      </p:cBhvr>
                                      <p:to>
                                        <p:strVal val="visible"/>
                                      </p:to>
                                    </p:set>
                                    <p:animEffect transition="in" filter="slide(fromTop)">
                                      <p:cBhvr>
                                        <p:cTn id="7" dur="500"/>
                                        <p:tgtEl>
                                          <p:spTgt spid="11267"/>
                                        </p:tgtEl>
                                      </p:cBhvr>
                                    </p:animEffect>
                                  </p:childTnLst>
                                </p:cTn>
                              </p:par>
                              <p:par>
                                <p:cTn id="8" presetID="12" presetClass="entr" presetSubtype="4" fill="hold" nodeType="withEffect">
                                  <p:stCondLst>
                                    <p:cond delay="500"/>
                                  </p:stCondLst>
                                  <p:childTnLst>
                                    <p:set>
                                      <p:cBhvr>
                                        <p:cTn id="9" dur="1" fill="hold">
                                          <p:stCondLst>
                                            <p:cond delay="0"/>
                                          </p:stCondLst>
                                        </p:cTn>
                                        <p:tgtEl>
                                          <p:spTgt spid="11268"/>
                                        </p:tgtEl>
                                        <p:attrNameLst>
                                          <p:attrName>style.visibility</p:attrName>
                                        </p:attrNameLst>
                                      </p:cBhvr>
                                      <p:to>
                                        <p:strVal val="visible"/>
                                      </p:to>
                                    </p:set>
                                    <p:animEffect transition="in" filter="slide(fromBottom)">
                                      <p:cBhvr>
                                        <p:cTn id="10" dur="500"/>
                                        <p:tgtEl>
                                          <p:spTgt spid="11268"/>
                                        </p:tgtEl>
                                      </p:cBhvr>
                                    </p:animEffect>
                                  </p:childTnLst>
                                </p:cTn>
                              </p:par>
                            </p:childTnLst>
                          </p:cTn>
                        </p:par>
                        <p:par>
                          <p:cTn id="11" fill="hold" nodeType="afterGroup">
                            <p:stCondLst>
                              <p:cond delay="1000"/>
                            </p:stCondLst>
                            <p:childTnLst>
                              <p:par>
                                <p:cTn id="12" presetID="47" presetClass="entr" presetSubtype="0" fill="hold" nodeType="afterEffect">
                                  <p:stCondLst>
                                    <p:cond delay="0"/>
                                  </p:stCondLst>
                                  <p:childTnLst>
                                    <p:set>
                                      <p:cBhvr>
                                        <p:cTn id="13" dur="1" fill="hold">
                                          <p:stCondLst>
                                            <p:cond delay="0"/>
                                          </p:stCondLst>
                                        </p:cTn>
                                        <p:tgtEl>
                                          <p:spTgt spid="11269"/>
                                        </p:tgtEl>
                                        <p:attrNameLst>
                                          <p:attrName>style.visibility</p:attrName>
                                        </p:attrNameLst>
                                      </p:cBhvr>
                                      <p:to>
                                        <p:strVal val="visible"/>
                                      </p:to>
                                    </p:set>
                                    <p:animEffect transition="in" filter="fade">
                                      <p:cBhvr>
                                        <p:cTn id="14" dur="500"/>
                                        <p:tgtEl>
                                          <p:spTgt spid="11269"/>
                                        </p:tgtEl>
                                      </p:cBhvr>
                                    </p:animEffect>
                                    <p:anim calcmode="lin" valueType="num">
                                      <p:cBhvr>
                                        <p:cTn id="15" dur="500" fill="hold"/>
                                        <p:tgtEl>
                                          <p:spTgt spid="11269"/>
                                        </p:tgtEl>
                                        <p:attrNameLst>
                                          <p:attrName>ppt_x</p:attrName>
                                        </p:attrNameLst>
                                      </p:cBhvr>
                                      <p:tavLst>
                                        <p:tav tm="0">
                                          <p:val>
                                            <p:strVal val="#ppt_x"/>
                                          </p:val>
                                        </p:tav>
                                        <p:tav tm="100000">
                                          <p:val>
                                            <p:strVal val="#ppt_x"/>
                                          </p:val>
                                        </p:tav>
                                      </p:tavLst>
                                    </p:anim>
                                    <p:anim calcmode="lin" valueType="num">
                                      <p:cBhvr>
                                        <p:cTn id="16" dur="500" fill="hold"/>
                                        <p:tgtEl>
                                          <p:spTgt spid="11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652463" y="2130425"/>
            <a:ext cx="90519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本次项目负责的是购物车模块，实现购物车商品的增删改查，以及购物车的下订单，在这个过程中，我遇到了许多问题，但也是这些问题，让我学会了一些新的知识，以及解决问题的一些思路和想法。虽然还有一些还没解决，但我会尽快完善。通过这次实践也让我了解了项目的整个过程，熟悉了</a:t>
            </a:r>
            <a:r>
              <a:rPr lang="en-US" altLang="zh-CN" sz="1400">
                <a:solidFill>
                  <a:srgbClr val="777777"/>
                </a:solidFill>
                <a:latin typeface="微软雅黑" panose="020B0503020204020204" pitchFamily="34" charset="-122"/>
                <a:ea typeface="微软雅黑" panose="020B0503020204020204" pitchFamily="34" charset="-122"/>
              </a:rPr>
              <a:t>java</a:t>
            </a:r>
            <a:r>
              <a:rPr lang="zh-CN" altLang="en-US" sz="1400">
                <a:solidFill>
                  <a:srgbClr val="777777"/>
                </a:solidFill>
                <a:latin typeface="微软雅黑" panose="020B0503020204020204" pitchFamily="34" charset="-122"/>
                <a:ea typeface="微软雅黑" panose="020B0503020204020204" pitchFamily="34" charset="-122"/>
              </a:rPr>
              <a:t>和</a:t>
            </a:r>
            <a:r>
              <a:rPr lang="en-US" altLang="zh-CN" sz="1400">
                <a:solidFill>
                  <a:srgbClr val="777777"/>
                </a:solidFill>
                <a:latin typeface="微软雅黑" panose="020B0503020204020204" pitchFamily="34" charset="-122"/>
                <a:ea typeface="微软雅黑" panose="020B0503020204020204" pitchFamily="34" charset="-122"/>
              </a:rPr>
              <a:t>Android</a:t>
            </a:r>
            <a:r>
              <a:rPr lang="zh-CN" altLang="en-US" sz="1400">
                <a:solidFill>
                  <a:srgbClr val="777777"/>
                </a:solidFill>
                <a:latin typeface="微软雅黑" panose="020B0503020204020204" pitchFamily="34" charset="-122"/>
                <a:ea typeface="微软雅黑" panose="020B0503020204020204" pitchFamily="34" charset="-122"/>
              </a:rPr>
              <a:t>，让我对接下来的学习更加有自信。</a:t>
            </a:r>
          </a:p>
        </p:txBody>
      </p:sp>
      <p:sp>
        <p:nvSpPr>
          <p:cNvPr id="23560" name="TextBox 1"/>
          <p:cNvSpPr txBox="1">
            <a:spLocks noChangeArrowheads="1"/>
          </p:cNvSpPr>
          <p:nvPr/>
        </p:nvSpPr>
        <p:spPr bwMode="auto">
          <a:xfrm>
            <a:off x="550863" y="1593850"/>
            <a:ext cx="25892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购物车</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詹伟坚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84175" y="2019300"/>
            <a:ext cx="9542463"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其实一开始做项目我是拒绝的，我对自己的评价是知识不全，不熟悉，硬着头皮做项目会很难受。最后还是硬着头皮上了，认为有时候逼一下自己还是好的。</a:t>
            </a:r>
            <a:endParaRPr lang="en-US" altLang="zh-CN" sz="1400">
              <a:solidFill>
                <a:srgbClr val="777777"/>
              </a:solidFill>
              <a:latin typeface="微软雅黑" panose="020B0503020204020204" pitchFamily="34" charset="-122"/>
              <a:ea typeface="微软雅黑" panose="020B0503020204020204" pitchFamily="34" charset="-122"/>
            </a:endParaRPr>
          </a:p>
          <a:p>
            <a:pPr>
              <a:lnSpc>
                <a:spcPct val="130000"/>
              </a:lnSpc>
            </a:pPr>
            <a:r>
              <a:rPr lang="en-US" altLang="zh-CN" sz="1400">
                <a:solidFill>
                  <a:srgbClr val="777777"/>
                </a:solidFill>
                <a:latin typeface="微软雅黑" panose="020B0503020204020204" pitchFamily="34" charset="-122"/>
                <a:ea typeface="微软雅黑" panose="020B0503020204020204" pitchFamily="34" charset="-122"/>
              </a:rPr>
              <a:t>        </a:t>
            </a:r>
            <a:r>
              <a:rPr lang="zh-CN" altLang="en-US" sz="1400">
                <a:solidFill>
                  <a:srgbClr val="777777"/>
                </a:solidFill>
                <a:latin typeface="微软雅黑" panose="020B0503020204020204" pitchFamily="34" charset="-122"/>
                <a:ea typeface="微软雅黑" panose="020B0503020204020204" pitchFamily="34" charset="-122"/>
              </a:rPr>
              <a:t>在做项目的时候，由于之前学过</a:t>
            </a:r>
            <a:r>
              <a:rPr lang="en-US" altLang="zh-CN" sz="1400">
                <a:solidFill>
                  <a:srgbClr val="777777"/>
                </a:solidFill>
                <a:latin typeface="微软雅黑" panose="020B0503020204020204" pitchFamily="34" charset="-122"/>
                <a:ea typeface="微软雅黑" panose="020B0503020204020204" pitchFamily="34" charset="-122"/>
              </a:rPr>
              <a:t>H5</a:t>
            </a:r>
            <a:r>
              <a:rPr lang="zh-CN" altLang="en-US" sz="1400">
                <a:solidFill>
                  <a:srgbClr val="777777"/>
                </a:solidFill>
                <a:latin typeface="微软雅黑" panose="020B0503020204020204" pitchFamily="34" charset="-122"/>
                <a:ea typeface="微软雅黑" panose="020B0503020204020204" pitchFamily="34" charset="-122"/>
              </a:rPr>
              <a:t>，所以界面设计很快便可以熟悉的完成。而对于功能的实现则缓慢的了很多，知识面少，且掌握不熟。对于做项目的收获，最大的莫过于巩固对所学得知识点的掌握，其中印象比较深的是</a:t>
            </a:r>
            <a:r>
              <a:rPr lang="en-US" altLang="zh-CN" sz="1400">
                <a:solidFill>
                  <a:srgbClr val="777777"/>
                </a:solidFill>
                <a:latin typeface="微软雅黑" panose="020B0503020204020204" pitchFamily="34" charset="-122"/>
                <a:ea typeface="微软雅黑" panose="020B0503020204020204" pitchFamily="34" charset="-122"/>
              </a:rPr>
              <a:t>sharedPrefences</a:t>
            </a:r>
            <a:r>
              <a:rPr lang="zh-CN" altLang="en-US" sz="1400">
                <a:solidFill>
                  <a:srgbClr val="777777"/>
                </a:solidFill>
                <a:latin typeface="微软雅黑" panose="020B0503020204020204" pitchFamily="34" charset="-122"/>
                <a:ea typeface="微软雅黑" panose="020B0503020204020204" pitchFamily="34" charset="-122"/>
              </a:rPr>
              <a:t>等与保存数据相关的知识；另外学到一些额外的知识也是一个比较深的感触。</a:t>
            </a:r>
            <a:endParaRPr lang="en-US" altLang="zh-CN" sz="1400">
              <a:solidFill>
                <a:srgbClr val="777777"/>
              </a:solidFill>
              <a:latin typeface="微软雅黑" panose="020B0503020204020204" pitchFamily="34" charset="-122"/>
              <a:ea typeface="微软雅黑" panose="020B0503020204020204" pitchFamily="34" charset="-122"/>
            </a:endParaRPr>
          </a:p>
          <a:p>
            <a:pPr>
              <a:lnSpc>
                <a:spcPct val="130000"/>
              </a:lnSpc>
            </a:pPr>
            <a:r>
              <a:rPr lang="en-US" altLang="zh-CN" sz="1400">
                <a:solidFill>
                  <a:srgbClr val="777777"/>
                </a:solidFill>
                <a:latin typeface="微软雅黑" panose="020B0503020204020204" pitchFamily="34" charset="-122"/>
                <a:ea typeface="微软雅黑" panose="020B0503020204020204" pitchFamily="34" charset="-122"/>
              </a:rPr>
              <a:t>       </a:t>
            </a:r>
            <a:r>
              <a:rPr lang="zh-CN" altLang="en-US" sz="1400">
                <a:solidFill>
                  <a:srgbClr val="777777"/>
                </a:solidFill>
                <a:latin typeface="微软雅黑" panose="020B0503020204020204" pitchFamily="34" charset="-122"/>
                <a:ea typeface="微软雅黑" panose="020B0503020204020204" pitchFamily="34" charset="-122"/>
              </a:rPr>
              <a:t>学途之路茫茫，欠缺还很多，还需坚持。</a:t>
            </a:r>
          </a:p>
        </p:txBody>
      </p:sp>
      <p:sp>
        <p:nvSpPr>
          <p:cNvPr id="24584" name="TextBox 1"/>
          <p:cNvSpPr txBox="1">
            <a:spLocks noChangeArrowheads="1"/>
          </p:cNvSpPr>
          <p:nvPr/>
        </p:nvSpPr>
        <p:spPr bwMode="auto">
          <a:xfrm>
            <a:off x="611188" y="1593850"/>
            <a:ext cx="2868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用户模块</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黄泽凯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130425"/>
            <a:ext cx="9542462"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用户订单模块在这里基本上使用的是新的知识和内容，刚开始项目启动的时候组长让我把项目的总体框架给搭建出来，并且加入</a:t>
            </a:r>
            <a:r>
              <a:rPr lang="en-US" altLang="zh-CN" sz="1400">
                <a:solidFill>
                  <a:srgbClr val="777777"/>
                </a:solidFill>
                <a:latin typeface="微软雅黑" panose="020B0503020204020204" pitchFamily="34" charset="-122"/>
                <a:ea typeface="微软雅黑" panose="020B0503020204020204" pitchFamily="34" charset="-122"/>
              </a:rPr>
              <a:t>Xutils</a:t>
            </a:r>
            <a:r>
              <a:rPr lang="zh-CN" altLang="en-US" sz="1400">
                <a:solidFill>
                  <a:srgbClr val="777777"/>
                </a:solidFill>
                <a:latin typeface="微软雅黑" panose="020B0503020204020204" pitchFamily="34" charset="-122"/>
                <a:ea typeface="微软雅黑" panose="020B0503020204020204" pitchFamily="34" charset="-122"/>
              </a:rPr>
              <a:t>框架和</a:t>
            </a:r>
            <a:r>
              <a:rPr lang="en-US" altLang="zh-CN" sz="1400">
                <a:solidFill>
                  <a:srgbClr val="777777"/>
                </a:solidFill>
                <a:latin typeface="微软雅黑" panose="020B0503020204020204" pitchFamily="34" charset="-122"/>
                <a:ea typeface="微软雅黑" panose="020B0503020204020204" pitchFamily="34" charset="-122"/>
              </a:rPr>
              <a:t>Picasso</a:t>
            </a:r>
            <a:r>
              <a:rPr lang="zh-CN" altLang="en-US" sz="1400">
                <a:solidFill>
                  <a:srgbClr val="777777"/>
                </a:solidFill>
                <a:latin typeface="微软雅黑" panose="020B0503020204020204" pitchFamily="34" charset="-122"/>
                <a:ea typeface="微软雅黑" panose="020B0503020204020204" pitchFamily="34" charset="-122"/>
              </a:rPr>
              <a:t>框架，学</a:t>
            </a:r>
            <a:r>
              <a:rPr lang="en-US" altLang="zh-CN" sz="1400">
                <a:solidFill>
                  <a:srgbClr val="777777"/>
                </a:solidFill>
                <a:latin typeface="微软雅黑" panose="020B0503020204020204" pitchFamily="34" charset="-122"/>
                <a:ea typeface="微软雅黑" panose="020B0503020204020204" pitchFamily="34" charset="-122"/>
              </a:rPr>
              <a:t>Android</a:t>
            </a:r>
            <a:r>
              <a:rPr lang="zh-CN" altLang="en-US" sz="1400">
                <a:solidFill>
                  <a:srgbClr val="777777"/>
                </a:solidFill>
                <a:latin typeface="微软雅黑" panose="020B0503020204020204" pitchFamily="34" charset="-122"/>
                <a:ea typeface="微软雅黑" panose="020B0503020204020204" pitchFamily="34" charset="-122"/>
              </a:rPr>
              <a:t>以来都是原生态的开发，这两个框架都是新的知识，我一边搭项目一边学习这两个新的内容，一开始只是简单的浏览一下这两个框架是用来干什么的，然后在项目中先用原生态的开发方式先进行调试，通过后再使用到了</a:t>
            </a:r>
            <a:r>
              <a:rPr lang="en-US" altLang="zh-CN" sz="1400">
                <a:solidFill>
                  <a:srgbClr val="777777"/>
                </a:solidFill>
                <a:latin typeface="微软雅黑" panose="020B0503020204020204" pitchFamily="34" charset="-122"/>
                <a:ea typeface="微软雅黑" panose="020B0503020204020204" pitchFamily="34" charset="-122"/>
              </a:rPr>
              <a:t>Xutils</a:t>
            </a:r>
            <a:r>
              <a:rPr lang="zh-CN" altLang="en-US" sz="1400">
                <a:solidFill>
                  <a:srgbClr val="777777"/>
                </a:solidFill>
                <a:latin typeface="微软雅黑" panose="020B0503020204020204" pitchFamily="34" charset="-122"/>
                <a:ea typeface="微软雅黑" panose="020B0503020204020204" pitchFamily="34" charset="-122"/>
              </a:rPr>
              <a:t>框架的</a:t>
            </a:r>
            <a:r>
              <a:rPr lang="en-US" altLang="zh-CN" sz="1400">
                <a:solidFill>
                  <a:srgbClr val="777777"/>
                </a:solidFill>
                <a:latin typeface="微软雅黑" panose="020B0503020204020204" pitchFamily="34" charset="-122"/>
                <a:ea typeface="微软雅黑" panose="020B0503020204020204" pitchFamily="34" charset="-122"/>
              </a:rPr>
              <a:t>ViewUtils</a:t>
            </a:r>
            <a:r>
              <a:rPr lang="zh-CN" altLang="en-US" sz="1400">
                <a:solidFill>
                  <a:srgbClr val="777777"/>
                </a:solidFill>
                <a:latin typeface="微软雅黑" panose="020B0503020204020204" pitchFamily="34" charset="-122"/>
                <a:ea typeface="微软雅黑" panose="020B0503020204020204" pitchFamily="34" charset="-122"/>
              </a:rPr>
              <a:t>中的内容。然后都是边学边用，遇到错误就上网找资料，检查自己的代码。觉得自己能在项目完成的时候很能引入这两个框架真是奇迹，但是，到项目结束，我也只是学会了这两个框架的简单基本使用。说到</a:t>
            </a:r>
            <a:r>
              <a:rPr lang="en-US" altLang="zh-CN" sz="1400">
                <a:solidFill>
                  <a:srgbClr val="777777"/>
                </a:solidFill>
                <a:latin typeface="微软雅黑" panose="020B0503020204020204" pitchFamily="34" charset="-122"/>
                <a:ea typeface="微软雅黑" panose="020B0503020204020204" pitchFamily="34" charset="-122"/>
              </a:rPr>
              <a:t>HttpXUtils</a:t>
            </a:r>
            <a:r>
              <a:rPr lang="zh-CN" altLang="en-US" sz="1400">
                <a:solidFill>
                  <a:srgbClr val="777777"/>
                </a:solidFill>
                <a:latin typeface="微软雅黑" panose="020B0503020204020204" pitchFamily="34" charset="-122"/>
                <a:ea typeface="微软雅黑" panose="020B0503020204020204" pitchFamily="34" charset="-122"/>
              </a:rPr>
              <a:t>的网络请求方式，实现原理只是看了个大概。不过也学到了很多，在搭建这个项目模板的时候使用的</a:t>
            </a:r>
            <a:r>
              <a:rPr lang="en-US" altLang="zh-CN" sz="1400">
                <a:solidFill>
                  <a:srgbClr val="777777"/>
                </a:solidFill>
                <a:latin typeface="微软雅黑" panose="020B0503020204020204" pitchFamily="34" charset="-122"/>
                <a:ea typeface="微软雅黑" panose="020B0503020204020204" pitchFamily="34" charset="-122"/>
              </a:rPr>
              <a:t>ViewPager </a:t>
            </a:r>
            <a:r>
              <a:rPr lang="zh-CN" altLang="en-US" sz="1400">
                <a:solidFill>
                  <a:srgbClr val="777777"/>
                </a:solidFill>
                <a:latin typeface="微软雅黑" panose="020B0503020204020204" pitchFamily="34" charset="-122"/>
                <a:ea typeface="微软雅黑" panose="020B0503020204020204" pitchFamily="34" charset="-122"/>
              </a:rPr>
              <a:t>和</a:t>
            </a:r>
            <a:r>
              <a:rPr lang="en-US" altLang="zh-CN" sz="1400">
                <a:solidFill>
                  <a:srgbClr val="777777"/>
                </a:solidFill>
                <a:latin typeface="微软雅黑" panose="020B0503020204020204" pitchFamily="34" charset="-122"/>
                <a:ea typeface="微软雅黑" panose="020B0503020204020204" pitchFamily="34" charset="-122"/>
              </a:rPr>
              <a:t>fragment</a:t>
            </a:r>
            <a:r>
              <a:rPr lang="zh-CN" altLang="en-US" sz="1400">
                <a:solidFill>
                  <a:srgbClr val="777777"/>
                </a:solidFill>
                <a:latin typeface="微软雅黑" panose="020B0503020204020204" pitchFamily="34" charset="-122"/>
                <a:ea typeface="微软雅黑" panose="020B0503020204020204" pitchFamily="34" charset="-122"/>
              </a:rPr>
              <a:t>实现页面滑动。但是这里有一个</a:t>
            </a:r>
            <a:r>
              <a:rPr lang="en-US" altLang="zh-CN" sz="1400">
                <a:solidFill>
                  <a:srgbClr val="777777"/>
                </a:solidFill>
                <a:latin typeface="微软雅黑" panose="020B0503020204020204" pitchFamily="34" charset="-122"/>
                <a:ea typeface="微软雅黑" panose="020B0503020204020204" pitchFamily="34" charset="-122"/>
              </a:rPr>
              <a:t>BUG</a:t>
            </a:r>
            <a:r>
              <a:rPr lang="zh-CN" altLang="en-US" sz="1400">
                <a:solidFill>
                  <a:srgbClr val="777777"/>
                </a:solidFill>
                <a:latin typeface="微软雅黑" panose="020B0503020204020204" pitchFamily="34" charset="-122"/>
                <a:ea typeface="微软雅黑" panose="020B0503020204020204" pitchFamily="34" charset="-122"/>
              </a:rPr>
              <a:t>，就是懒加载的问题，这个后才才发现的</a:t>
            </a:r>
            <a:r>
              <a:rPr lang="en-US" altLang="zh-CN" sz="1400">
                <a:solidFill>
                  <a:srgbClr val="777777"/>
                </a:solidFill>
                <a:latin typeface="微软雅黑" panose="020B0503020204020204" pitchFamily="34" charset="-122"/>
                <a:ea typeface="微软雅黑" panose="020B0503020204020204" pitchFamily="34" charset="-122"/>
              </a:rPr>
              <a:t>bug</a:t>
            </a:r>
            <a:r>
              <a:rPr lang="zh-CN" altLang="en-US" sz="1400">
                <a:solidFill>
                  <a:srgbClr val="777777"/>
                </a:solidFill>
                <a:latin typeface="微软雅黑" panose="020B0503020204020204" pitchFamily="34" charset="-122"/>
                <a:ea typeface="微软雅黑" panose="020B0503020204020204" pitchFamily="34" charset="-122"/>
              </a:rPr>
              <a:t>让我对</a:t>
            </a:r>
            <a:r>
              <a:rPr lang="en-US" altLang="zh-CN" sz="1400">
                <a:solidFill>
                  <a:srgbClr val="777777"/>
                </a:solidFill>
                <a:latin typeface="微软雅黑" panose="020B0503020204020204" pitchFamily="34" charset="-122"/>
                <a:ea typeface="微软雅黑" panose="020B0503020204020204" pitchFamily="34" charset="-122"/>
              </a:rPr>
              <a:t>Fragment </a:t>
            </a:r>
            <a:r>
              <a:rPr lang="zh-CN" altLang="en-US" sz="1400">
                <a:solidFill>
                  <a:srgbClr val="777777"/>
                </a:solidFill>
                <a:latin typeface="微软雅黑" panose="020B0503020204020204" pitchFamily="34" charset="-122"/>
                <a:ea typeface="微软雅黑" panose="020B0503020204020204" pitchFamily="34" charset="-122"/>
              </a:rPr>
              <a:t>和</a:t>
            </a:r>
            <a:r>
              <a:rPr lang="en-US" altLang="zh-CN" sz="1400">
                <a:solidFill>
                  <a:srgbClr val="777777"/>
                </a:solidFill>
                <a:latin typeface="微软雅黑" panose="020B0503020204020204" pitchFamily="34" charset="-122"/>
                <a:ea typeface="微软雅黑" panose="020B0503020204020204" pitchFamily="34" charset="-122"/>
              </a:rPr>
              <a:t>ViewPager </a:t>
            </a:r>
            <a:r>
              <a:rPr lang="zh-CN" altLang="en-US" sz="1400">
                <a:solidFill>
                  <a:srgbClr val="777777"/>
                </a:solidFill>
                <a:latin typeface="微软雅黑" panose="020B0503020204020204" pitchFamily="34" charset="-122"/>
                <a:ea typeface="微软雅黑" panose="020B0503020204020204" pitchFamily="34" charset="-122"/>
              </a:rPr>
              <a:t>的使用中的生命周期有了更深的了解。也在这里学习到了懒加载。但是因为一开始没发现这个问题。到了后来就很难去改动了，最后还是作了一点改动来改善这个</a:t>
            </a:r>
            <a:r>
              <a:rPr lang="en-US" altLang="zh-CN" sz="1400">
                <a:solidFill>
                  <a:srgbClr val="777777"/>
                </a:solidFill>
                <a:latin typeface="微软雅黑" panose="020B0503020204020204" pitchFamily="34" charset="-122"/>
                <a:ea typeface="微软雅黑" panose="020B0503020204020204" pitchFamily="34" charset="-122"/>
              </a:rPr>
              <a:t>bug</a:t>
            </a:r>
            <a:r>
              <a:rPr lang="zh-CN" altLang="en-US" sz="1400">
                <a:solidFill>
                  <a:srgbClr val="777777"/>
                </a:solidFill>
                <a:latin typeface="微软雅黑" panose="020B0503020204020204" pitchFamily="34" charset="-122"/>
                <a:ea typeface="微软雅黑" panose="020B0503020204020204" pitchFamily="34" charset="-122"/>
              </a:rPr>
              <a:t>。在订单模块中使用</a:t>
            </a:r>
            <a:r>
              <a:rPr lang="en-US" altLang="zh-CN" sz="1400">
                <a:solidFill>
                  <a:srgbClr val="777777"/>
                </a:solidFill>
                <a:ea typeface="微软雅黑" panose="020B0503020204020204" pitchFamily="34" charset="-122"/>
              </a:rPr>
              <a:t>ExpandableListView</a:t>
            </a:r>
            <a:r>
              <a:rPr lang="zh-CN" altLang="en-US" sz="1400">
                <a:solidFill>
                  <a:srgbClr val="777777"/>
                </a:solidFill>
                <a:ea typeface="微软雅黑" panose="020B0503020204020204" pitchFamily="34" charset="-122"/>
              </a:rPr>
              <a:t>也让我对 适配器</a:t>
            </a:r>
            <a:r>
              <a:rPr lang="en-US" altLang="zh-CN" sz="1400">
                <a:solidFill>
                  <a:srgbClr val="777777"/>
                </a:solidFill>
                <a:ea typeface="微软雅黑" panose="020B0503020204020204" pitchFamily="34" charset="-122"/>
              </a:rPr>
              <a:t>adapter</a:t>
            </a:r>
            <a:r>
              <a:rPr lang="zh-CN" altLang="en-US" sz="1400">
                <a:solidFill>
                  <a:srgbClr val="777777"/>
                </a:solidFill>
                <a:ea typeface="微软雅黑" panose="020B0503020204020204" pitchFamily="34" charset="-122"/>
              </a:rPr>
              <a:t>有了更深的认识。</a:t>
            </a:r>
            <a:endParaRPr lang="zh-CN" altLang="en-US" sz="1400">
              <a:solidFill>
                <a:srgbClr val="777777"/>
              </a:solidFill>
              <a:latin typeface="微软雅黑" panose="020B0503020204020204" pitchFamily="34" charset="-122"/>
              <a:ea typeface="微软雅黑" panose="020B0503020204020204" pitchFamily="34" charset="-122"/>
            </a:endParaRPr>
          </a:p>
        </p:txBody>
      </p:sp>
      <p:sp>
        <p:nvSpPr>
          <p:cNvPr id="25608" name="TextBox 1"/>
          <p:cNvSpPr txBox="1">
            <a:spLocks noChangeArrowheads="1"/>
          </p:cNvSpPr>
          <p:nvPr/>
        </p:nvSpPr>
        <p:spPr bwMode="auto">
          <a:xfrm>
            <a:off x="574675" y="1593850"/>
            <a:ext cx="287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a:solidFill>
                  <a:srgbClr val="777777"/>
                </a:solidFill>
                <a:ea typeface="微软雅黑" panose="020B0503020204020204" pitchFamily="34" charset="-122"/>
              </a:rPr>
              <a:t>用户订单</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孔祥燮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3175"/>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019300"/>
            <a:ext cx="9542462"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由于安卓涉及的界面很多，而我不擅长做UI，因此就选择了对之前版本的网上超市服务器端进行重新整合，还有将服务器端返回的数据格式改为json格式。本次项目我学习到的内容很多，不仅仅学习了Spring,Struts2,Mybatis的框架搭建，还有对网络传输数据格式json加深 了理解，另外还有学习了如何将java的war搭建到linux下并挂到公网上去。</a:t>
            </a:r>
          </a:p>
          <a:p>
            <a:pPr>
              <a:lnSpc>
                <a:spcPct val="130000"/>
              </a:lnSpc>
            </a:pPr>
            <a:endParaRPr lang="zh-CN" altLang="en-US" sz="1400">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本次项目中，我也不单单是学习了服务器端的内容，安卓客户端我也接触了不少，异步加载和线程的使用，加强了我对安卓客户端主线程修改UI的理解，还有客户端访问服务器时所需携带的JSESSION也让我明白了客户端是如何让服务器端保存用户登录信息的，这次实训对我帮助很大，谢谢实训的老师和队友教会我很多知识</a:t>
            </a:r>
          </a:p>
        </p:txBody>
      </p:sp>
      <p:sp>
        <p:nvSpPr>
          <p:cNvPr id="26632" name="TextBox 1"/>
          <p:cNvSpPr txBox="1">
            <a:spLocks noChangeArrowheads="1"/>
          </p:cNvSpPr>
          <p:nvPr/>
        </p:nvSpPr>
        <p:spPr bwMode="auto">
          <a:xfrm>
            <a:off x="358775" y="1543050"/>
            <a:ext cx="2632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en-US" altLang="zh-CN" sz="2400" b="1">
                <a:solidFill>
                  <a:srgbClr val="777777"/>
                </a:solidFill>
                <a:ea typeface="微软雅黑" panose="020B0503020204020204" pitchFamily="34" charset="-122"/>
              </a:rPr>
              <a:t> </a:t>
            </a:r>
            <a:r>
              <a:rPr lang="zh-CN" altLang="en-US" sz="2400" b="1">
                <a:solidFill>
                  <a:srgbClr val="777777"/>
                </a:solidFill>
                <a:ea typeface="微软雅黑" panose="020B0503020204020204" pitchFamily="34" charset="-122"/>
              </a:rPr>
              <a:t>服务器</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王俊伟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1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575" y="11113"/>
            <a:ext cx="12244388"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03038" y="6246813"/>
            <a:ext cx="3095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12-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969000" y="-23813"/>
            <a:ext cx="4191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descr="12-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18250" y="3162300"/>
            <a:ext cx="12969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1"/>
          <p:cNvSpPr txBox="1">
            <a:spLocks noChangeArrowheads="1"/>
          </p:cNvSpPr>
          <p:nvPr/>
        </p:nvSpPr>
        <p:spPr bwMode="auto">
          <a:xfrm>
            <a:off x="4075113" y="3136900"/>
            <a:ext cx="17240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谢谢观看！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500" fill="hold"/>
                                        <p:tgtEl>
                                          <p:spTgt spid="21508"/>
                                        </p:tgtEl>
                                        <p:attrNameLst>
                                          <p:attrName>ppt_x</p:attrName>
                                        </p:attrNameLst>
                                      </p:cBhvr>
                                      <p:tavLst>
                                        <p:tav tm="0">
                                          <p:val>
                                            <p:strVal val="#ppt_x-.2"/>
                                          </p:val>
                                        </p:tav>
                                        <p:tav tm="100000">
                                          <p:val>
                                            <p:strVal val="#ppt_x"/>
                                          </p:val>
                                        </p:tav>
                                      </p:tavLst>
                                    </p:anim>
                                    <p:anim calcmode="lin" valueType="num">
                                      <p:cBhvr>
                                        <p:cTn id="8" dur="500" fill="hold"/>
                                        <p:tgtEl>
                                          <p:spTgt spid="2150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508"/>
                                        </p:tgtEl>
                                      </p:cBhvr>
                                    </p:animEffect>
                                  </p:childTnLst>
                                </p:cTn>
                              </p:par>
                              <p:par>
                                <p:cTn id="10" presetID="47" presetClass="entr" presetSubtype="0" fill="hold" nodeType="with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500"/>
                                        <p:tgtEl>
                                          <p:spTgt spid="21507"/>
                                        </p:tgtEl>
                                      </p:cBhvr>
                                    </p:animEffect>
                                    <p:anim calcmode="lin" valueType="num">
                                      <p:cBhvr>
                                        <p:cTn id="13" dur="500" fill="hold"/>
                                        <p:tgtEl>
                                          <p:spTgt spid="21507"/>
                                        </p:tgtEl>
                                        <p:attrNameLst>
                                          <p:attrName>ppt_x</p:attrName>
                                        </p:attrNameLst>
                                      </p:cBhvr>
                                      <p:tavLst>
                                        <p:tav tm="0">
                                          <p:val>
                                            <p:strVal val="#ppt_x"/>
                                          </p:val>
                                        </p:tav>
                                        <p:tav tm="100000">
                                          <p:val>
                                            <p:strVal val="#ppt_x"/>
                                          </p:val>
                                        </p:tav>
                                      </p:tavLst>
                                    </p:anim>
                                    <p:anim calcmode="lin" valueType="num">
                                      <p:cBhvr>
                                        <p:cTn id="14" dur="500" fill="hold"/>
                                        <p:tgtEl>
                                          <p:spTgt spid="21507"/>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500"/>
                            </p:stCondLst>
                            <p:childTnLst>
                              <p:par>
                                <p:cTn id="16" presetID="37" presetClass="entr" presetSubtype="0" fill="hold" nodeType="afterEffect">
                                  <p:stCondLst>
                                    <p:cond delay="0"/>
                                  </p:stCondLst>
                                  <p:childTnLst>
                                    <p:set>
                                      <p:cBhvr>
                                        <p:cTn id="17" dur="1" fill="hold">
                                          <p:stCondLst>
                                            <p:cond delay="0"/>
                                          </p:stCondLst>
                                        </p:cTn>
                                        <p:tgtEl>
                                          <p:spTgt spid="21509"/>
                                        </p:tgtEl>
                                        <p:attrNameLst>
                                          <p:attrName>style.visibility</p:attrName>
                                        </p:attrNameLst>
                                      </p:cBhvr>
                                      <p:to>
                                        <p:strVal val="visible"/>
                                      </p:to>
                                    </p:set>
                                    <p:animEffect transition="in" filter="fade">
                                      <p:cBhvr>
                                        <p:cTn id="18" dur="500"/>
                                        <p:tgtEl>
                                          <p:spTgt spid="21509"/>
                                        </p:tgtEl>
                                      </p:cBhvr>
                                    </p:animEffect>
                                    <p:anim calcmode="lin" valueType="num">
                                      <p:cBhvr>
                                        <p:cTn id="19" dur="500" fill="hold"/>
                                        <p:tgtEl>
                                          <p:spTgt spid="21509"/>
                                        </p:tgtEl>
                                        <p:attrNameLst>
                                          <p:attrName>ppt_x</p:attrName>
                                        </p:attrNameLst>
                                      </p:cBhvr>
                                      <p:tavLst>
                                        <p:tav tm="0">
                                          <p:val>
                                            <p:strVal val="#ppt_x"/>
                                          </p:val>
                                        </p:tav>
                                        <p:tav tm="100000">
                                          <p:val>
                                            <p:strVal val="#ppt_x"/>
                                          </p:val>
                                        </p:tav>
                                      </p:tavLst>
                                    </p:anim>
                                    <p:anim calcmode="lin" valueType="num">
                                      <p:cBhvr>
                                        <p:cTn id="20" dur="450" decel="100000" fill="hold"/>
                                        <p:tgtEl>
                                          <p:spTgt spid="21509"/>
                                        </p:tgtEl>
                                        <p:attrNameLst>
                                          <p:attrName>ppt_y</p:attrName>
                                        </p:attrNameLst>
                                      </p:cBhvr>
                                      <p:tavLst>
                                        <p:tav tm="0">
                                          <p:val>
                                            <p:strVal val="#ppt_y+1"/>
                                          </p:val>
                                        </p:tav>
                                        <p:tav tm="100000">
                                          <p:val>
                                            <p:strVal val="#ppt_y-.03"/>
                                          </p:val>
                                        </p:tav>
                                      </p:tavLst>
                                    </p:anim>
                                    <p:anim calcmode="lin" valueType="num">
                                      <p:cBhvr>
                                        <p:cTn id="21" dur="50" accel="100000" fill="hold">
                                          <p:stCondLst>
                                            <p:cond delay="450"/>
                                          </p:stCondLst>
                                        </p:cTn>
                                        <p:tgtEl>
                                          <p:spTgt spid="21509"/>
                                        </p:tgtEl>
                                        <p:attrNameLst>
                                          <p:attrName>ppt_y</p:attrName>
                                        </p:attrNameLst>
                                      </p:cBhvr>
                                      <p:tavLst>
                                        <p:tav tm="0">
                                          <p:val>
                                            <p:strVal val="#ppt_y-.03"/>
                                          </p:val>
                                        </p:tav>
                                        <p:tav tm="100000">
                                          <p:val>
                                            <p:strVal val="#ppt_y"/>
                                          </p:val>
                                        </p:tav>
                                      </p:tavLst>
                                    </p:anim>
                                  </p:childTnLst>
                                </p:cTn>
                              </p:par>
                              <p:par>
                                <p:cTn id="22" presetID="12" presetClass="entr" presetSubtype="8" fill="hold" nodeType="withEffect">
                                  <p:stCondLst>
                                    <p:cond delay="0"/>
                                  </p:stCondLst>
                                  <p:childTnLst>
                                    <p:set>
                                      <p:cBhvr>
                                        <p:cTn id="23" dur="1" fill="hold">
                                          <p:stCondLst>
                                            <p:cond delay="0"/>
                                          </p:stCondLst>
                                        </p:cTn>
                                        <p:tgtEl>
                                          <p:spTgt spid="21511"/>
                                        </p:tgtEl>
                                        <p:attrNameLst>
                                          <p:attrName>style.visibility</p:attrName>
                                        </p:attrNameLst>
                                      </p:cBhvr>
                                      <p:to>
                                        <p:strVal val="visible"/>
                                      </p:to>
                                    </p:set>
                                    <p:animEffect transition="in" filter="slide(fromLeft)">
                                      <p:cBhvr>
                                        <p:cTn id="24"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993775" y="2130425"/>
            <a:ext cx="8704263"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本项目为网上超市安卓端，随着信息技术的发展，在线超市交易管理从交易内容、交易形式、交易方法与手段等相比传统的交易管理均发生了很大变化与发展，通过网络进行商场交易管理无疑是最佳的选择。本系统旨在为用户提供安卓端的网上超市，让用户随时随地都能享受购物带来的乐趣。本系统的模块分为：商品模块，商品分类模块，购物车模块，用户模块，订单模块，共</a:t>
            </a:r>
            <a:r>
              <a:rPr lang="en-US" altLang="zh-CN" sz="1400">
                <a:solidFill>
                  <a:srgbClr val="777777"/>
                </a:solidFill>
                <a:latin typeface="微软雅黑" panose="020B0503020204020204" pitchFamily="34" charset="-122"/>
                <a:ea typeface="微软雅黑" panose="020B0503020204020204" pitchFamily="34" charset="-122"/>
              </a:rPr>
              <a:t>5</a:t>
            </a:r>
            <a:r>
              <a:rPr lang="zh-CN" altLang="en-US" sz="1400">
                <a:solidFill>
                  <a:srgbClr val="777777"/>
                </a:solidFill>
                <a:latin typeface="微软雅黑" panose="020B0503020204020204" pitchFamily="34" charset="-122"/>
                <a:ea typeface="微软雅黑" panose="020B0503020204020204" pitchFamily="34" charset="-122"/>
              </a:rPr>
              <a:t>个模块，模块之间划分得当，而服务器端采用</a:t>
            </a:r>
            <a:r>
              <a:rPr lang="en-US" altLang="zh-CN" sz="1400">
                <a:solidFill>
                  <a:srgbClr val="777777"/>
                </a:solidFill>
                <a:latin typeface="微软雅黑" panose="020B0503020204020204" pitchFamily="34" charset="-122"/>
                <a:ea typeface="微软雅黑" panose="020B0503020204020204" pitchFamily="34" charset="-122"/>
              </a:rPr>
              <a:t>ssm(Spring+Struts2+Mybatis)</a:t>
            </a:r>
            <a:r>
              <a:rPr lang="zh-CN" altLang="en-US" sz="1400">
                <a:solidFill>
                  <a:srgbClr val="777777"/>
                </a:solidFill>
                <a:latin typeface="微软雅黑" panose="020B0503020204020204" pitchFamily="34" charset="-122"/>
                <a:ea typeface="微软雅黑" panose="020B0503020204020204" pitchFamily="34" charset="-122"/>
              </a:rPr>
              <a:t>框架，项目整体架构简洁明了，分工明确。</a:t>
            </a:r>
          </a:p>
        </p:txBody>
      </p:sp>
      <p:sp>
        <p:nvSpPr>
          <p:cNvPr id="6152" name="TextBox 1"/>
          <p:cNvSpPr txBox="1">
            <a:spLocks noChangeArrowheads="1"/>
          </p:cNvSpPr>
          <p:nvPr/>
        </p:nvSpPr>
        <p:spPr bwMode="auto">
          <a:xfrm>
            <a:off x="574675" y="1593850"/>
            <a:ext cx="14160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a:solidFill>
                  <a:srgbClr val="777777"/>
                </a:solidFill>
                <a:ea typeface="微软雅黑" panose="020B0503020204020204" pitchFamily="34" charset="-122"/>
              </a:rPr>
              <a:t>项目简介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178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5367338"/>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521325" y="13430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7"/>
          <p:cNvSpPr txBox="1">
            <a:spLocks noChangeArrowheads="1"/>
          </p:cNvSpPr>
          <p:nvPr/>
        </p:nvSpPr>
        <p:spPr bwMode="auto">
          <a:xfrm>
            <a:off x="682625" y="1624013"/>
            <a:ext cx="5376863"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王俊伟</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 搭建框架，建服务器，合并项目</a:t>
            </a:r>
          </a:p>
          <a:p>
            <a:pPr eaLnBrk="1">
              <a:lnSpc>
                <a:spcPct val="110000"/>
              </a:lnSpc>
            </a:pPr>
            <a:endParaRPr lang="zh-CN" altLang="en-US" sz="14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詹伟坚</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商品加入购物车，获取购物车信息，购物车下单</a:t>
            </a:r>
          </a:p>
          <a:p>
            <a:pPr eaLnBrk="1">
              <a:lnSpc>
                <a:spcPct val="90000"/>
              </a:lnSpc>
            </a:pPr>
            <a:endParaRPr lang="zh-CN" altLang="en-US" sz="14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孔祥燮</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商品下单，查询订单信息，查看订单详细信息</a:t>
            </a:r>
          </a:p>
          <a:p>
            <a:pPr eaLnBrk="1">
              <a:lnSpc>
                <a:spcPct val="90000"/>
              </a:lnSpc>
            </a:pPr>
            <a:endParaRPr lang="zh-CN" altLang="en-US" sz="14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黄泽凯</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用户登录，用户退出，修改密码</a:t>
            </a:r>
          </a:p>
          <a:p>
            <a:pPr eaLnBrk="1">
              <a:lnSpc>
                <a:spcPct val="110000"/>
              </a:lnSpc>
            </a:pPr>
            <a:endParaRPr lang="zh-CN" altLang="en-US" sz="12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罗华彬</a:t>
            </a:r>
            <a:r>
              <a:rPr lang="zh-CN" altLang="en-US" sz="1200">
                <a:solidFill>
                  <a:srgbClr val="777777"/>
                </a:solidFill>
                <a:ea typeface="微软雅黑" panose="020B0503020204020204" pitchFamily="34" charset="-122"/>
              </a:rPr>
              <a:t>         显示商品列表，查询商品详情，根据关键字查询商品</a:t>
            </a:r>
          </a:p>
          <a:p>
            <a:pPr eaLnBrk="1">
              <a:lnSpc>
                <a:spcPct val="90000"/>
              </a:lnSpc>
            </a:pPr>
            <a:endParaRPr lang="zh-CN" altLang="en-US" sz="12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许敏凤</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 获取商品分类信息，查询指定商品类别的商品</a:t>
            </a:r>
          </a:p>
          <a:p>
            <a:pPr eaLnBrk="1">
              <a:lnSpc>
                <a:spcPct val="110000"/>
              </a:lnSpc>
            </a:pPr>
            <a:endParaRPr lang="zh-CN" altLang="en-US" sz="1200">
              <a:solidFill>
                <a:srgbClr val="777777"/>
              </a:solidFill>
              <a:ea typeface="微软雅黑" panose="020B0503020204020204" pitchFamily="34" charset="-122"/>
            </a:endParaRPr>
          </a:p>
          <a:p>
            <a:endParaRPr lang="zh-CN" altLang="en-US" sz="1200">
              <a:solidFill>
                <a:srgbClr val="777777"/>
              </a:solidFill>
              <a:ea typeface="微软雅黑" panose="020B0503020204020204" pitchFamily="34" charset="-122"/>
            </a:endParaRPr>
          </a:p>
          <a:p>
            <a:pPr>
              <a:lnSpc>
                <a:spcPct val="120000"/>
              </a:lnSpc>
            </a:pPr>
            <a:endParaRPr lang="zh-CN" altLang="en-US" sz="1200">
              <a:solidFill>
                <a:srgbClr val="777777"/>
              </a:solidFill>
              <a:ea typeface="微软雅黑" panose="020B0503020204020204" pitchFamily="34" charset="-122"/>
            </a:endParaRPr>
          </a:p>
        </p:txBody>
      </p:sp>
      <p:pic>
        <p:nvPicPr>
          <p:cNvPr id="18440" name="Picture 8"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610475" y="298450"/>
            <a:ext cx="2724150"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9"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977063" y="3200400"/>
            <a:ext cx="1676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0"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277350" y="3187700"/>
            <a:ext cx="1676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626225" y="4975225"/>
            <a:ext cx="957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12"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032750" y="4987925"/>
            <a:ext cx="955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3"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937625" y="5000625"/>
            <a:ext cx="957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4"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339388" y="5013325"/>
            <a:ext cx="9572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Text Box 16"/>
          <p:cNvSpPr txBox="1">
            <a:spLocks noChangeArrowheads="1"/>
          </p:cNvSpPr>
          <p:nvPr/>
        </p:nvSpPr>
        <p:spPr bwMode="auto">
          <a:xfrm>
            <a:off x="8450263" y="1895475"/>
            <a:ext cx="11064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b="1">
                <a:solidFill>
                  <a:schemeClr val="bg1"/>
                </a:solidFill>
                <a:ea typeface="微软雅黑" panose="020B0503020204020204" pitchFamily="34" charset="-122"/>
              </a:rPr>
              <a:t>王俊伟</a:t>
            </a:r>
          </a:p>
          <a:p>
            <a:pPr algn="ctr"/>
            <a:r>
              <a:rPr lang="zh-CN" altLang="en-US">
                <a:solidFill>
                  <a:schemeClr val="bg1"/>
                </a:solidFill>
                <a:ea typeface="微软雅黑" panose="020B0503020204020204" pitchFamily="34" charset="-122"/>
              </a:rPr>
              <a:t>组长</a:t>
            </a:r>
          </a:p>
        </p:txBody>
      </p:sp>
      <p:sp>
        <p:nvSpPr>
          <p:cNvPr id="18449" name="Text Box 17"/>
          <p:cNvSpPr txBox="1">
            <a:spLocks noChangeArrowheads="1"/>
          </p:cNvSpPr>
          <p:nvPr/>
        </p:nvSpPr>
        <p:spPr bwMode="auto">
          <a:xfrm>
            <a:off x="7329488" y="4149725"/>
            <a:ext cx="954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a:solidFill>
                  <a:schemeClr val="bg1"/>
                </a:solidFill>
                <a:ea typeface="微软雅黑" panose="020B0503020204020204" pitchFamily="34" charset="-122"/>
              </a:rPr>
              <a:t>詹伟坚</a:t>
            </a:r>
          </a:p>
          <a:p>
            <a:pPr algn="ctr"/>
            <a:r>
              <a:rPr lang="zh-CN" altLang="en-US" sz="1600">
                <a:solidFill>
                  <a:schemeClr val="bg1"/>
                </a:solidFill>
                <a:ea typeface="微软雅黑" panose="020B0503020204020204" pitchFamily="34" charset="-122"/>
              </a:rPr>
              <a:t>组员</a:t>
            </a:r>
          </a:p>
        </p:txBody>
      </p:sp>
      <p:sp>
        <p:nvSpPr>
          <p:cNvPr id="18450" name="Text Box 18"/>
          <p:cNvSpPr txBox="1">
            <a:spLocks noChangeArrowheads="1"/>
          </p:cNvSpPr>
          <p:nvPr/>
        </p:nvSpPr>
        <p:spPr bwMode="auto">
          <a:xfrm>
            <a:off x="9637713" y="4152900"/>
            <a:ext cx="955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a:solidFill>
                  <a:schemeClr val="bg1"/>
                </a:solidFill>
                <a:ea typeface="微软雅黑" panose="020B0503020204020204" pitchFamily="34" charset="-122"/>
              </a:rPr>
              <a:t>孔祥燮</a:t>
            </a:r>
          </a:p>
          <a:p>
            <a:pPr algn="ctr"/>
            <a:r>
              <a:rPr lang="zh-CN" altLang="en-US" sz="1600">
                <a:solidFill>
                  <a:schemeClr val="bg1"/>
                </a:solidFill>
                <a:ea typeface="微软雅黑" panose="020B0503020204020204" pitchFamily="34" charset="-122"/>
              </a:rPr>
              <a:t>组员</a:t>
            </a:r>
          </a:p>
        </p:txBody>
      </p:sp>
      <p:sp>
        <p:nvSpPr>
          <p:cNvPr id="18451" name="Text Box 19"/>
          <p:cNvSpPr txBox="1">
            <a:spLocks noChangeArrowheads="1"/>
          </p:cNvSpPr>
          <p:nvPr/>
        </p:nvSpPr>
        <p:spPr bwMode="auto">
          <a:xfrm>
            <a:off x="6746875" y="5492750"/>
            <a:ext cx="722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chemeClr val="bg1"/>
                </a:solidFill>
                <a:ea typeface="微软雅黑" panose="020B0503020204020204" pitchFamily="34" charset="-122"/>
              </a:rPr>
              <a:t>许敏凤</a:t>
            </a:r>
          </a:p>
          <a:p>
            <a:pPr algn="ctr"/>
            <a:r>
              <a:rPr lang="zh-CN" altLang="en-US" sz="1000">
                <a:solidFill>
                  <a:schemeClr val="bg1"/>
                </a:solidFill>
                <a:ea typeface="微软雅黑" panose="020B0503020204020204" pitchFamily="34" charset="-122"/>
              </a:rPr>
              <a:t>组员</a:t>
            </a:r>
          </a:p>
        </p:txBody>
      </p:sp>
      <p:sp>
        <p:nvSpPr>
          <p:cNvPr id="18452" name="Text Box 20"/>
          <p:cNvSpPr txBox="1">
            <a:spLocks noChangeArrowheads="1"/>
          </p:cNvSpPr>
          <p:nvPr/>
        </p:nvSpPr>
        <p:spPr bwMode="auto">
          <a:xfrm>
            <a:off x="8167688" y="5492750"/>
            <a:ext cx="722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chemeClr val="bg1"/>
                </a:solidFill>
                <a:ea typeface="微软雅黑" panose="020B0503020204020204" pitchFamily="34" charset="-122"/>
              </a:rPr>
              <a:t>黄泽凯</a:t>
            </a:r>
          </a:p>
          <a:p>
            <a:pPr algn="ctr"/>
            <a:r>
              <a:rPr lang="zh-CN" altLang="en-US" sz="1000">
                <a:solidFill>
                  <a:schemeClr val="bg1"/>
                </a:solidFill>
                <a:ea typeface="微软雅黑" panose="020B0503020204020204" pitchFamily="34" charset="-122"/>
              </a:rPr>
              <a:t>组员</a:t>
            </a:r>
          </a:p>
        </p:txBody>
      </p:sp>
      <p:sp>
        <p:nvSpPr>
          <p:cNvPr id="18453" name="Text Box 21"/>
          <p:cNvSpPr txBox="1">
            <a:spLocks noChangeArrowheads="1"/>
          </p:cNvSpPr>
          <p:nvPr/>
        </p:nvSpPr>
        <p:spPr bwMode="auto">
          <a:xfrm>
            <a:off x="9066213" y="5486400"/>
            <a:ext cx="722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chemeClr val="bg1"/>
                </a:solidFill>
                <a:ea typeface="微软雅黑" panose="020B0503020204020204" pitchFamily="34" charset="-122"/>
              </a:rPr>
              <a:t>罗华彬</a:t>
            </a:r>
          </a:p>
          <a:p>
            <a:pPr algn="ctr"/>
            <a:r>
              <a:rPr lang="zh-CN" altLang="en-US" sz="1000">
                <a:solidFill>
                  <a:schemeClr val="bg1"/>
                </a:solidFill>
                <a:ea typeface="微软雅黑" panose="020B0503020204020204" pitchFamily="34" charset="-122"/>
              </a:rPr>
              <a:t>组员</a:t>
            </a:r>
          </a:p>
        </p:txBody>
      </p:sp>
      <p:sp>
        <p:nvSpPr>
          <p:cNvPr id="7189" name="TextBox 1"/>
          <p:cNvSpPr txBox="1">
            <a:spLocks noChangeArrowheads="1"/>
          </p:cNvSpPr>
          <p:nvPr/>
        </p:nvSpPr>
        <p:spPr bwMode="auto">
          <a:xfrm>
            <a:off x="835025" y="639763"/>
            <a:ext cx="1592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a:solidFill>
                  <a:srgbClr val="777777"/>
                </a:solidFill>
                <a:ea typeface="微软雅黑" panose="020B0503020204020204" pitchFamily="34" charset="-122"/>
              </a:rPr>
              <a:t>小组分工</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p:cTn id="7" dur="500" fill="hold"/>
                                        <p:tgtEl>
                                          <p:spTgt spid="18436"/>
                                        </p:tgtEl>
                                        <p:attrNameLst>
                                          <p:attrName>ppt_x</p:attrName>
                                        </p:attrNameLst>
                                      </p:cBhvr>
                                      <p:tavLst>
                                        <p:tav tm="0">
                                          <p:val>
                                            <p:strVal val="#ppt_x-.2"/>
                                          </p:val>
                                        </p:tav>
                                        <p:tav tm="100000">
                                          <p:val>
                                            <p:strVal val="#ppt_x"/>
                                          </p:val>
                                        </p:tav>
                                      </p:tavLst>
                                    </p:anim>
                                    <p:anim calcmode="lin" valueType="num">
                                      <p:cBhvr>
                                        <p:cTn id="8" dur="500" fill="hold"/>
                                        <p:tgtEl>
                                          <p:spTgt spid="18436"/>
                                        </p:tgtEl>
                                        <p:attrNameLst>
                                          <p:attrName>ppt_y</p:attrName>
                                        </p:attrNameLst>
                                      </p:cBhvr>
                                      <p:tavLst>
                                        <p:tav tm="0">
                                          <p:val>
                                            <p:strVal val="#ppt_y"/>
                                          </p:val>
                                        </p:tav>
                                        <p:tav tm="100000">
                                          <p:val>
                                            <p:strVal val="#ppt_y"/>
                                          </p:val>
                                        </p:tav>
                                      </p:tavLst>
                                    </p:anim>
                                    <p:animEffect transition="in" filter="wipe(right)" prLst="gradientSize: 0.1">
                                      <p:cBhvr>
                                        <p:cTn id="9" dur="500"/>
                                        <p:tgtEl>
                                          <p:spTgt spid="18436"/>
                                        </p:tgtEl>
                                      </p:cBhvr>
                                    </p:animEffect>
                                  </p:childTnLst>
                                </p:cTn>
                              </p:par>
                              <p:par>
                                <p:cTn id="10" presetID="47" presetClass="entr" presetSubtype="0" fill="hold" nodeType="with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fade">
                                      <p:cBhvr>
                                        <p:cTn id="12" dur="500"/>
                                        <p:tgtEl>
                                          <p:spTgt spid="18435"/>
                                        </p:tgtEl>
                                      </p:cBhvr>
                                    </p:animEffect>
                                    <p:anim calcmode="lin" valueType="num">
                                      <p:cBhvr>
                                        <p:cTn id="13" dur="500" fill="hold"/>
                                        <p:tgtEl>
                                          <p:spTgt spid="18435"/>
                                        </p:tgtEl>
                                        <p:attrNameLst>
                                          <p:attrName>ppt_x</p:attrName>
                                        </p:attrNameLst>
                                      </p:cBhvr>
                                      <p:tavLst>
                                        <p:tav tm="0">
                                          <p:val>
                                            <p:strVal val="#ppt_x"/>
                                          </p:val>
                                        </p:tav>
                                        <p:tav tm="100000">
                                          <p:val>
                                            <p:strVal val="#ppt_x"/>
                                          </p:val>
                                        </p:tav>
                                      </p:tavLst>
                                    </p:anim>
                                    <p:anim calcmode="lin" valueType="num">
                                      <p:cBhvr>
                                        <p:cTn id="14" dur="500" fill="hold"/>
                                        <p:tgtEl>
                                          <p:spTgt spid="18435"/>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8439"/>
                                        </p:tgtEl>
                                        <p:attrNameLst>
                                          <p:attrName>style.visibility</p:attrName>
                                        </p:attrNameLst>
                                      </p:cBhvr>
                                      <p:to>
                                        <p:strVal val="visible"/>
                                      </p:to>
                                    </p:set>
                                    <p:animEffect transition="in" filter="fade">
                                      <p:cBhvr>
                                        <p:cTn id="17" dur="500"/>
                                        <p:tgtEl>
                                          <p:spTgt spid="18439"/>
                                        </p:tgtEl>
                                      </p:cBhvr>
                                    </p:animEffect>
                                  </p:childTnLst>
                                </p:cTn>
                              </p:par>
                            </p:childTnLst>
                          </p:cTn>
                        </p:par>
                        <p:par>
                          <p:cTn id="18" fill="hold" nodeType="afterGroup">
                            <p:stCondLst>
                              <p:cond delay="1000"/>
                            </p:stCondLst>
                            <p:childTnLst>
                              <p:par>
                                <p:cTn id="19" presetID="12" presetClass="entr" presetSubtype="1" fill="hold" nodeType="afterEffect">
                                  <p:stCondLst>
                                    <p:cond delay="0"/>
                                  </p:stCondLst>
                                  <p:childTnLst>
                                    <p:set>
                                      <p:cBhvr>
                                        <p:cTn id="20" dur="1" fill="hold">
                                          <p:stCondLst>
                                            <p:cond delay="0"/>
                                          </p:stCondLst>
                                        </p:cTn>
                                        <p:tgtEl>
                                          <p:spTgt spid="18440"/>
                                        </p:tgtEl>
                                        <p:attrNameLst>
                                          <p:attrName>style.visibility</p:attrName>
                                        </p:attrNameLst>
                                      </p:cBhvr>
                                      <p:to>
                                        <p:strVal val="visible"/>
                                      </p:to>
                                    </p:set>
                                    <p:animEffect transition="in" filter="slide(fromTop)">
                                      <p:cBhvr>
                                        <p:cTn id="21" dur="500"/>
                                        <p:tgtEl>
                                          <p:spTgt spid="18440"/>
                                        </p:tgtEl>
                                      </p:cBhvr>
                                    </p:animEffect>
                                  </p:childTnLst>
                                </p:cTn>
                              </p:par>
                              <p:par>
                                <p:cTn id="22" presetID="12" presetClass="entr" presetSubtype="1" fill="hold" nodeType="withEffect">
                                  <p:stCondLst>
                                    <p:cond delay="500"/>
                                  </p:stCondLst>
                                  <p:childTnLst>
                                    <p:set>
                                      <p:cBhvr>
                                        <p:cTn id="23" dur="1" fill="hold">
                                          <p:stCondLst>
                                            <p:cond delay="0"/>
                                          </p:stCondLst>
                                        </p:cTn>
                                        <p:tgtEl>
                                          <p:spTgt spid="18441"/>
                                        </p:tgtEl>
                                        <p:attrNameLst>
                                          <p:attrName>style.visibility</p:attrName>
                                        </p:attrNameLst>
                                      </p:cBhvr>
                                      <p:to>
                                        <p:strVal val="visible"/>
                                      </p:to>
                                    </p:set>
                                    <p:animEffect transition="in" filter="slide(fromTop)">
                                      <p:cBhvr>
                                        <p:cTn id="24" dur="500"/>
                                        <p:tgtEl>
                                          <p:spTgt spid="18441"/>
                                        </p:tgtEl>
                                      </p:cBhvr>
                                    </p:animEffect>
                                  </p:childTnLst>
                                </p:cTn>
                              </p:par>
                              <p:par>
                                <p:cTn id="25" presetID="12" presetClass="entr" presetSubtype="1" fill="hold" nodeType="withEffect">
                                  <p:stCondLst>
                                    <p:cond delay="500"/>
                                  </p:stCondLst>
                                  <p:childTnLst>
                                    <p:set>
                                      <p:cBhvr>
                                        <p:cTn id="26" dur="1" fill="hold">
                                          <p:stCondLst>
                                            <p:cond delay="0"/>
                                          </p:stCondLst>
                                        </p:cTn>
                                        <p:tgtEl>
                                          <p:spTgt spid="18442"/>
                                        </p:tgtEl>
                                        <p:attrNameLst>
                                          <p:attrName>style.visibility</p:attrName>
                                        </p:attrNameLst>
                                      </p:cBhvr>
                                      <p:to>
                                        <p:strVal val="visible"/>
                                      </p:to>
                                    </p:set>
                                    <p:animEffect transition="in" filter="slide(fromTop)">
                                      <p:cBhvr>
                                        <p:cTn id="27" dur="500"/>
                                        <p:tgtEl>
                                          <p:spTgt spid="18442"/>
                                        </p:tgtEl>
                                      </p:cBhvr>
                                    </p:animEffect>
                                  </p:childTnLst>
                                </p:cTn>
                              </p:par>
                              <p:par>
                                <p:cTn id="28" presetID="12" presetClass="entr" presetSubtype="1" fill="hold" nodeType="withEffect">
                                  <p:stCondLst>
                                    <p:cond delay="1000"/>
                                  </p:stCondLst>
                                  <p:childTnLst>
                                    <p:set>
                                      <p:cBhvr>
                                        <p:cTn id="29" dur="1" fill="hold">
                                          <p:stCondLst>
                                            <p:cond delay="0"/>
                                          </p:stCondLst>
                                        </p:cTn>
                                        <p:tgtEl>
                                          <p:spTgt spid="18443"/>
                                        </p:tgtEl>
                                        <p:attrNameLst>
                                          <p:attrName>style.visibility</p:attrName>
                                        </p:attrNameLst>
                                      </p:cBhvr>
                                      <p:to>
                                        <p:strVal val="visible"/>
                                      </p:to>
                                    </p:set>
                                    <p:animEffect transition="in" filter="slide(fromTop)">
                                      <p:cBhvr>
                                        <p:cTn id="30" dur="500"/>
                                        <p:tgtEl>
                                          <p:spTgt spid="18443"/>
                                        </p:tgtEl>
                                      </p:cBhvr>
                                    </p:animEffect>
                                  </p:childTnLst>
                                </p:cTn>
                              </p:par>
                              <p:par>
                                <p:cTn id="31" presetID="12" presetClass="entr" presetSubtype="1" fill="hold" nodeType="withEffect">
                                  <p:stCondLst>
                                    <p:cond delay="1000"/>
                                  </p:stCondLst>
                                  <p:childTnLst>
                                    <p:set>
                                      <p:cBhvr>
                                        <p:cTn id="32" dur="1" fill="hold">
                                          <p:stCondLst>
                                            <p:cond delay="0"/>
                                          </p:stCondLst>
                                        </p:cTn>
                                        <p:tgtEl>
                                          <p:spTgt spid="18444"/>
                                        </p:tgtEl>
                                        <p:attrNameLst>
                                          <p:attrName>style.visibility</p:attrName>
                                        </p:attrNameLst>
                                      </p:cBhvr>
                                      <p:to>
                                        <p:strVal val="visible"/>
                                      </p:to>
                                    </p:set>
                                    <p:animEffect transition="in" filter="slide(fromTop)">
                                      <p:cBhvr>
                                        <p:cTn id="33" dur="500"/>
                                        <p:tgtEl>
                                          <p:spTgt spid="18444"/>
                                        </p:tgtEl>
                                      </p:cBhvr>
                                    </p:animEffect>
                                  </p:childTnLst>
                                </p:cTn>
                              </p:par>
                              <p:par>
                                <p:cTn id="34" presetID="12" presetClass="entr" presetSubtype="1" fill="hold" nodeType="withEffect">
                                  <p:stCondLst>
                                    <p:cond delay="1000"/>
                                  </p:stCondLst>
                                  <p:childTnLst>
                                    <p:set>
                                      <p:cBhvr>
                                        <p:cTn id="35" dur="1" fill="hold">
                                          <p:stCondLst>
                                            <p:cond delay="0"/>
                                          </p:stCondLst>
                                        </p:cTn>
                                        <p:tgtEl>
                                          <p:spTgt spid="18445"/>
                                        </p:tgtEl>
                                        <p:attrNameLst>
                                          <p:attrName>style.visibility</p:attrName>
                                        </p:attrNameLst>
                                      </p:cBhvr>
                                      <p:to>
                                        <p:strVal val="visible"/>
                                      </p:to>
                                    </p:set>
                                    <p:animEffect transition="in" filter="slide(fromTop)">
                                      <p:cBhvr>
                                        <p:cTn id="36" dur="500"/>
                                        <p:tgtEl>
                                          <p:spTgt spid="18445"/>
                                        </p:tgtEl>
                                      </p:cBhvr>
                                    </p:animEffect>
                                  </p:childTnLst>
                                </p:cTn>
                              </p:par>
                              <p:par>
                                <p:cTn id="37" presetID="12" presetClass="entr" presetSubtype="1" fill="hold" nodeType="withEffect">
                                  <p:stCondLst>
                                    <p:cond delay="1000"/>
                                  </p:stCondLst>
                                  <p:childTnLst>
                                    <p:set>
                                      <p:cBhvr>
                                        <p:cTn id="38" dur="1" fill="hold">
                                          <p:stCondLst>
                                            <p:cond delay="0"/>
                                          </p:stCondLst>
                                        </p:cTn>
                                        <p:tgtEl>
                                          <p:spTgt spid="18446"/>
                                        </p:tgtEl>
                                        <p:attrNameLst>
                                          <p:attrName>style.visibility</p:attrName>
                                        </p:attrNameLst>
                                      </p:cBhvr>
                                      <p:to>
                                        <p:strVal val="visible"/>
                                      </p:to>
                                    </p:set>
                                    <p:animEffect transition="in" filter="slide(fromTop)">
                                      <p:cBhvr>
                                        <p:cTn id="39" dur="500"/>
                                        <p:tgtEl>
                                          <p:spTgt spid="18446"/>
                                        </p:tgtEl>
                                      </p:cBhvr>
                                    </p:animEffect>
                                  </p:childTnLst>
                                </p:cTn>
                              </p:par>
                              <p:par>
                                <p:cTn id="40" presetID="10" presetClass="entr" presetSubtype="0" fill="hold" grpId="1" nodeType="withEffect">
                                  <p:stCondLst>
                                    <p:cond delay="600"/>
                                  </p:stCondLst>
                                  <p:childTnLst>
                                    <p:set>
                                      <p:cBhvr>
                                        <p:cTn id="41" dur="1" fill="hold">
                                          <p:stCondLst>
                                            <p:cond delay="0"/>
                                          </p:stCondLst>
                                        </p:cTn>
                                        <p:tgtEl>
                                          <p:spTgt spid="18448"/>
                                        </p:tgtEl>
                                        <p:attrNameLst>
                                          <p:attrName>style.visibility</p:attrName>
                                        </p:attrNameLst>
                                      </p:cBhvr>
                                      <p:to>
                                        <p:strVal val="visible"/>
                                      </p:to>
                                    </p:set>
                                    <p:animEffect transition="in" filter="fade">
                                      <p:cBhvr>
                                        <p:cTn id="42" dur="2000"/>
                                        <p:tgtEl>
                                          <p:spTgt spid="18448"/>
                                        </p:tgtEl>
                                      </p:cBhvr>
                                    </p:animEffect>
                                  </p:childTnLst>
                                </p:cTn>
                              </p:par>
                              <p:par>
                                <p:cTn id="43" presetID="10" presetClass="entr" presetSubtype="0" fill="hold" grpId="1" nodeType="withEffect">
                                  <p:stCondLst>
                                    <p:cond delay="1200"/>
                                  </p:stCondLst>
                                  <p:childTnLst>
                                    <p:set>
                                      <p:cBhvr>
                                        <p:cTn id="44" dur="1" fill="hold">
                                          <p:stCondLst>
                                            <p:cond delay="0"/>
                                          </p:stCondLst>
                                        </p:cTn>
                                        <p:tgtEl>
                                          <p:spTgt spid="18449"/>
                                        </p:tgtEl>
                                        <p:attrNameLst>
                                          <p:attrName>style.visibility</p:attrName>
                                        </p:attrNameLst>
                                      </p:cBhvr>
                                      <p:to>
                                        <p:strVal val="visible"/>
                                      </p:to>
                                    </p:set>
                                    <p:animEffect transition="in" filter="fade">
                                      <p:cBhvr>
                                        <p:cTn id="45" dur="2000"/>
                                        <p:tgtEl>
                                          <p:spTgt spid="18449"/>
                                        </p:tgtEl>
                                      </p:cBhvr>
                                    </p:animEffect>
                                  </p:childTnLst>
                                </p:cTn>
                              </p:par>
                              <p:par>
                                <p:cTn id="46" presetID="10" presetClass="entr" presetSubtype="0" fill="hold" grpId="1" nodeType="withEffect">
                                  <p:stCondLst>
                                    <p:cond delay="1200"/>
                                  </p:stCondLst>
                                  <p:childTnLst>
                                    <p:set>
                                      <p:cBhvr>
                                        <p:cTn id="47" dur="1" fill="hold">
                                          <p:stCondLst>
                                            <p:cond delay="0"/>
                                          </p:stCondLst>
                                        </p:cTn>
                                        <p:tgtEl>
                                          <p:spTgt spid="18450"/>
                                        </p:tgtEl>
                                        <p:attrNameLst>
                                          <p:attrName>style.visibility</p:attrName>
                                        </p:attrNameLst>
                                      </p:cBhvr>
                                      <p:to>
                                        <p:strVal val="visible"/>
                                      </p:to>
                                    </p:set>
                                    <p:animEffect transition="in" filter="fade">
                                      <p:cBhvr>
                                        <p:cTn id="48" dur="2000"/>
                                        <p:tgtEl>
                                          <p:spTgt spid="18450"/>
                                        </p:tgtEl>
                                      </p:cBhvr>
                                    </p:animEffect>
                                  </p:childTnLst>
                                </p:cTn>
                              </p:par>
                              <p:par>
                                <p:cTn id="49" presetID="10" presetClass="entr" presetSubtype="0" fill="hold" grpId="1" nodeType="withEffect">
                                  <p:stCondLst>
                                    <p:cond delay="1800"/>
                                  </p:stCondLst>
                                  <p:childTnLst>
                                    <p:set>
                                      <p:cBhvr>
                                        <p:cTn id="50" dur="1" fill="hold">
                                          <p:stCondLst>
                                            <p:cond delay="0"/>
                                          </p:stCondLst>
                                        </p:cTn>
                                        <p:tgtEl>
                                          <p:spTgt spid="18451"/>
                                        </p:tgtEl>
                                        <p:attrNameLst>
                                          <p:attrName>style.visibility</p:attrName>
                                        </p:attrNameLst>
                                      </p:cBhvr>
                                      <p:to>
                                        <p:strVal val="visible"/>
                                      </p:to>
                                    </p:set>
                                    <p:animEffect transition="in" filter="fade">
                                      <p:cBhvr>
                                        <p:cTn id="51" dur="2000"/>
                                        <p:tgtEl>
                                          <p:spTgt spid="18451"/>
                                        </p:tgtEl>
                                      </p:cBhvr>
                                    </p:animEffect>
                                  </p:childTnLst>
                                </p:cTn>
                              </p:par>
                              <p:par>
                                <p:cTn id="52" presetID="10" presetClass="entr" presetSubtype="0" fill="hold" grpId="1" nodeType="withEffect">
                                  <p:stCondLst>
                                    <p:cond delay="1800"/>
                                  </p:stCondLst>
                                  <p:childTnLst>
                                    <p:set>
                                      <p:cBhvr>
                                        <p:cTn id="53" dur="1" fill="hold">
                                          <p:stCondLst>
                                            <p:cond delay="0"/>
                                          </p:stCondLst>
                                        </p:cTn>
                                        <p:tgtEl>
                                          <p:spTgt spid="18452"/>
                                        </p:tgtEl>
                                        <p:attrNameLst>
                                          <p:attrName>style.visibility</p:attrName>
                                        </p:attrNameLst>
                                      </p:cBhvr>
                                      <p:to>
                                        <p:strVal val="visible"/>
                                      </p:to>
                                    </p:set>
                                    <p:animEffect transition="in" filter="fade">
                                      <p:cBhvr>
                                        <p:cTn id="54" dur="2000"/>
                                        <p:tgtEl>
                                          <p:spTgt spid="18452"/>
                                        </p:tgtEl>
                                      </p:cBhvr>
                                    </p:animEffect>
                                  </p:childTnLst>
                                </p:cTn>
                              </p:par>
                              <p:par>
                                <p:cTn id="55" presetID="10" presetClass="entr" presetSubtype="0" fill="hold" grpId="1" nodeType="withEffect">
                                  <p:stCondLst>
                                    <p:cond delay="1800"/>
                                  </p:stCondLst>
                                  <p:childTnLst>
                                    <p:set>
                                      <p:cBhvr>
                                        <p:cTn id="56" dur="1" fill="hold">
                                          <p:stCondLst>
                                            <p:cond delay="0"/>
                                          </p:stCondLst>
                                        </p:cTn>
                                        <p:tgtEl>
                                          <p:spTgt spid="18453"/>
                                        </p:tgtEl>
                                        <p:attrNameLst>
                                          <p:attrName>style.visibility</p:attrName>
                                        </p:attrNameLst>
                                      </p:cBhvr>
                                      <p:to>
                                        <p:strVal val="visible"/>
                                      </p:to>
                                    </p:set>
                                    <p:animEffect transition="in" filter="fade">
                                      <p:cBhvr>
                                        <p:cTn id="57" dur="20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p:bldP spid="18448" grpId="0" bldLvl="0"/>
      <p:bldP spid="18448" grpId="1" bldLvl="0"/>
      <p:bldP spid="18449" grpId="0" bldLvl="0"/>
      <p:bldP spid="18449" grpId="1" bldLvl="0"/>
      <p:bldP spid="18450" grpId="0" bldLvl="0"/>
      <p:bldP spid="18450" grpId="1" bldLvl="0"/>
      <p:bldP spid="18451" grpId="0" bldLvl="0"/>
      <p:bldP spid="18451" grpId="1" bldLvl="0"/>
      <p:bldP spid="18452" grpId="0" bldLvl="0"/>
      <p:bldP spid="18452" grpId="1" bldLvl="0"/>
      <p:bldP spid="18453" grpId="0" bldLvl="0"/>
      <p:bldP spid="18453" grpId="1"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3175"/>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106488"/>
            <a:ext cx="3568700" cy="4178300"/>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endParaRPr lang="zh-CN" altLang="en-US" sz="2400" b="1" noProof="1">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r>
              <a:rPr lang="zh-CN" altLang="en-US" sz="2400" b="1" dirty="0" smtClean="0">
                <a:solidFill>
                  <a:srgbClr val="777777"/>
                </a:solidFill>
                <a:ea typeface="微软雅黑" panose="020B0503020204020204" pitchFamily="34" charset="-122"/>
              </a:rPr>
              <a:t>主页展示商品:</a:t>
            </a:r>
            <a:endParaRPr lang="en-US" altLang="zh-CN" sz="2400" b="1" dirty="0" smtClean="0">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endParaRPr lang="en-US" altLang="zh-CN" sz="2400" b="1" dirty="0" smtClean="0">
              <a:solidFill>
                <a:srgbClr val="777777"/>
              </a:solidFill>
              <a:ea typeface="微软雅黑" panose="020B0503020204020204" pitchFamily="34" charset="-122"/>
            </a:endParaRPr>
          </a:p>
          <a:p>
            <a:pPr marL="342900" indent="-34290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  </a:t>
            </a:r>
            <a:r>
              <a:rPr lang="zh-CN" altLang="en-US" sz="1600" b="1" dirty="0" smtClean="0">
                <a:solidFill>
                  <a:srgbClr val="777777"/>
                </a:solidFill>
                <a:ea typeface="微软雅黑" panose="020B0503020204020204" pitchFamily="34" charset="-122"/>
              </a:rPr>
              <a:t>   轮播：使用了网上找到的轮播方法并对其修改，Fragment中内嵌Fragment</a:t>
            </a:r>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zh-CN" altLang="en-US" sz="1600" b="1" dirty="0" smtClean="0">
                <a:solidFill>
                  <a:srgbClr val="777777"/>
                </a:solidFill>
                <a:ea typeface="微软雅黑" panose="020B0503020204020204" pitchFamily="34" charset="-122"/>
              </a:rPr>
              <a:t>     获取所有商品:向服务器发出获取所有商品的请求，最后展示ListView中。</a:t>
            </a:r>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sym typeface="+mn-ea"/>
              </a:rPr>
              <a:t>    </a:t>
            </a:r>
            <a:r>
              <a:rPr lang="zh-CN" altLang="en-US" sz="1600" b="1" noProof="1">
                <a:solidFill>
                  <a:srgbClr val="777777"/>
                </a:solidFill>
                <a:ea typeface="微软雅黑" panose="020B0503020204020204" pitchFamily="34" charset="-122"/>
                <a:sym typeface="+mn-ea"/>
              </a:rPr>
              <a:t>搜索功能</a:t>
            </a:r>
            <a:r>
              <a:rPr lang="en-US" altLang="zh-CN" sz="1600" b="1" noProof="1">
                <a:solidFill>
                  <a:srgbClr val="777777"/>
                </a:solidFill>
                <a:ea typeface="微软雅黑" panose="020B0503020204020204" pitchFamily="34" charset="-122"/>
                <a:sym typeface="+mn-ea"/>
              </a:rPr>
              <a:t>:</a:t>
            </a:r>
            <a:r>
              <a:rPr lang="zh-CN" altLang="en-US" sz="1600" b="1" noProof="1">
                <a:solidFill>
                  <a:srgbClr val="777777"/>
                </a:solidFill>
                <a:ea typeface="微软雅黑" panose="020B0503020204020204" pitchFamily="34" charset="-122"/>
                <a:sym typeface="+mn-ea"/>
              </a:rPr>
              <a:t>输入要查找的的关键字，然后点击搜索按钮，把文本框中的输入的字符串传入到服务器进行模糊查询，再把查询到的数据输出回来再放到</a:t>
            </a:r>
            <a:r>
              <a:rPr lang="en-US" altLang="zh-CN" sz="1600" b="1" noProof="1">
                <a:solidFill>
                  <a:srgbClr val="777777"/>
                </a:solidFill>
                <a:ea typeface="微软雅黑" panose="020B0503020204020204" pitchFamily="34" charset="-122"/>
                <a:sym typeface="+mn-ea"/>
              </a:rPr>
              <a:t>ListView</a:t>
            </a:r>
            <a:r>
              <a:rPr lang="zh-CN" altLang="en-US" sz="1600" b="1" noProof="1">
                <a:solidFill>
                  <a:srgbClr val="777777"/>
                </a:solidFill>
                <a:ea typeface="微软雅黑" panose="020B0503020204020204" pitchFamily="34" charset="-122"/>
                <a:sym typeface="+mn-ea"/>
              </a:rPr>
              <a:t>中显示。</a:t>
            </a:r>
            <a:endParaRPr lang="zh-CN" altLang="en-US" sz="1600" noProof="1"/>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p:txBody>
      </p:sp>
      <p:pic>
        <p:nvPicPr>
          <p:cNvPr id="8200" name="图片 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196138" y="269875"/>
            <a:ext cx="3919537" cy="632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565944" y="1978025"/>
            <a:ext cx="3568700" cy="2559050"/>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r>
              <a:rPr lang="zh-CN" altLang="en-US" sz="2400" b="1" noProof="1">
                <a:solidFill>
                  <a:srgbClr val="777777"/>
                </a:solidFill>
                <a:ea typeface="微软雅黑" panose="020B0503020204020204" pitchFamily="34" charset="-122"/>
              </a:rPr>
              <a:t>获取商品详情</a:t>
            </a:r>
            <a:r>
              <a:rPr lang="en-US" altLang="zh-CN" sz="2400" b="1" noProof="1">
                <a:solidFill>
                  <a:srgbClr val="777777"/>
                </a:solidFill>
                <a:ea typeface="微软雅黑" panose="020B0503020204020204" pitchFamily="34" charset="-122"/>
              </a:rPr>
              <a:t>:</a:t>
            </a:r>
          </a:p>
          <a:p>
            <a:pPr marL="0" indent="0" eaLnBrk="1">
              <a:spcBef>
                <a:spcPct val="0"/>
              </a:spcBef>
              <a:buFont typeface="Arial" panose="020B0604020202020204" pitchFamily="34" charset="0"/>
              <a:buNone/>
              <a:defRPr/>
            </a:pPr>
            <a:endParaRPr lang="en-US" altLang="zh-CN" sz="24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1</a:t>
            </a:r>
            <a:r>
              <a:rPr lang="zh-CN" altLang="en-US" sz="1600" b="1" noProof="1">
                <a:solidFill>
                  <a:srgbClr val="777777"/>
                </a:solidFill>
                <a:ea typeface="微软雅黑" panose="020B0503020204020204" pitchFamily="34" charset="-122"/>
              </a:rPr>
              <a:t>）根据跳转页面时传过来的</a:t>
            </a:r>
            <a:r>
              <a:rPr lang="en-US" altLang="zh-CN" sz="1600" b="1" noProof="1">
                <a:solidFill>
                  <a:srgbClr val="777777"/>
                </a:solidFill>
                <a:ea typeface="微软雅黑" panose="020B0503020204020204" pitchFamily="34" charset="-122"/>
              </a:rPr>
              <a:t>goodsId</a:t>
            </a:r>
            <a:r>
              <a:rPr lang="zh-CN" altLang="en-US" sz="1600" b="1" noProof="1">
                <a:solidFill>
                  <a:srgbClr val="777777"/>
                </a:solidFill>
                <a:ea typeface="微软雅黑" panose="020B0503020204020204" pitchFamily="34" charset="-122"/>
              </a:rPr>
              <a:t>从服务器取出对应商品的数据在页面显示。</a:t>
            </a: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endParaRPr lang="en-US" altLang="zh-CN" sz="1600" b="1" noProof="1">
              <a:solidFill>
                <a:srgbClr val="777777"/>
              </a:solidFill>
              <a:ea typeface="微软雅黑" panose="020B0503020204020204" pitchFamily="34" charset="-122"/>
            </a:endParaRPr>
          </a:p>
          <a:p>
            <a:pPr marL="0" indent="0" eaLnBrk="1">
              <a:spcBef>
                <a:spcPct val="0"/>
              </a:spcBef>
              <a:buFont typeface="Wingdings" panose="05000000000000000000" charset="0"/>
              <a:buNone/>
              <a:defRPr/>
            </a:pP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2) </a:t>
            </a:r>
            <a:r>
              <a:rPr lang="zh-CN" altLang="en-US" sz="1600" b="1" noProof="1">
                <a:solidFill>
                  <a:srgbClr val="777777"/>
                </a:solidFill>
                <a:ea typeface="微软雅黑" panose="020B0503020204020204" pitchFamily="34" charset="-122"/>
              </a:rPr>
              <a:t>点击购买，上传</a:t>
            </a:r>
            <a:r>
              <a:rPr lang="en-US" altLang="zh-CN" sz="1600" b="1" noProof="1">
                <a:solidFill>
                  <a:srgbClr val="777777"/>
                </a:solidFill>
                <a:ea typeface="微软雅黑" panose="020B0503020204020204" pitchFamily="34" charset="-122"/>
              </a:rPr>
              <a:t>goodsId</a:t>
            </a:r>
            <a:r>
              <a:rPr lang="zh-CN" altLang="en-US" sz="1600" b="1" noProof="1">
                <a:solidFill>
                  <a:srgbClr val="777777"/>
                </a:solidFill>
                <a:ea typeface="微软雅黑" panose="020B0503020204020204" pitchFamily="34" charset="-122"/>
              </a:rPr>
              <a:t>和数量到服务器的订单功能那里</a:t>
            </a:r>
            <a:r>
              <a:rPr lang="en-US" altLang="zh-CN" sz="1600" b="1" noProof="1">
                <a:solidFill>
                  <a:srgbClr val="777777"/>
                </a:solidFill>
                <a:ea typeface="微软雅黑" panose="020B0503020204020204" pitchFamily="34" charset="-122"/>
              </a:rPr>
              <a:t>(</a:t>
            </a:r>
            <a:r>
              <a:rPr lang="zh-CN" altLang="en-US" sz="1600" b="1" noProof="1">
                <a:solidFill>
                  <a:srgbClr val="777777"/>
                </a:solidFill>
                <a:ea typeface="微软雅黑" panose="020B0503020204020204" pitchFamily="34" charset="-122"/>
              </a:rPr>
              <a:t>用户要登陆</a:t>
            </a:r>
            <a:r>
              <a:rPr lang="en-US" altLang="zh-CN" sz="1600" b="1" noProof="1">
                <a:solidFill>
                  <a:srgbClr val="777777"/>
                </a:solidFill>
                <a:ea typeface="微软雅黑" panose="020B0503020204020204" pitchFamily="34" charset="-122"/>
              </a:rPr>
              <a:t>)</a:t>
            </a:r>
            <a:r>
              <a:rPr lang="zh-CN" altLang="en-US" sz="1600" b="1" noProof="1">
                <a:solidFill>
                  <a:srgbClr val="777777"/>
                </a:solidFill>
                <a:ea typeface="微软雅黑" panose="020B0503020204020204" pitchFamily="34" charset="-122"/>
              </a:rPr>
              <a:t>，并且跳转到订单页面。</a:t>
            </a:r>
            <a:endParaRPr lang="zh-CN" altLang="en-US" sz="1600" noProof="1"/>
          </a:p>
        </p:txBody>
      </p:sp>
      <p:pic>
        <p:nvPicPr>
          <p:cNvPr id="9224" name="图片 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212013" y="217488"/>
            <a:ext cx="3992562"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183188" cy="4429125"/>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商品分类</a:t>
            </a:r>
            <a:endParaRPr lang="zh-CN" altLang="en-US" sz="1200" dirty="0" smtClean="0">
              <a:solidFill>
                <a:srgbClr val="777777"/>
              </a:solidFill>
              <a:ea typeface="微软雅黑" panose="020B0503020204020204" pitchFamily="34" charset="-122"/>
            </a:endParaRPr>
          </a:p>
          <a:p>
            <a:pPr hangingPunct="0">
              <a:lnSpc>
                <a:spcPct val="110000"/>
              </a:lnSpc>
              <a:buFontTx/>
              <a:buNone/>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600" b="1" dirty="0" smtClean="0">
                <a:solidFill>
                  <a:srgbClr val="777777"/>
                </a:solidFill>
                <a:ea typeface="微软雅黑" panose="020B0503020204020204" pitchFamily="34" charset="-122"/>
              </a:rPr>
              <a:t>商品分类一级目录</a:t>
            </a:r>
            <a:r>
              <a:rPr lang="zh-CN" altLang="en-US" sz="1600" dirty="0" smtClean="0">
                <a:solidFill>
                  <a:srgbClr val="777777"/>
                </a:solidFill>
                <a:ea typeface="微软雅黑" panose="020B0503020204020204" pitchFamily="34" charset="-122"/>
              </a:rPr>
              <a:t>，用九宫格来表示，是通过用</a:t>
            </a:r>
            <a:r>
              <a:rPr lang="en-US" altLang="zh-CN" sz="1600" dirty="0" err="1" smtClean="0">
                <a:solidFill>
                  <a:srgbClr val="777777"/>
                </a:solidFill>
                <a:ea typeface="微软雅黑" panose="020B0503020204020204" pitchFamily="34" charset="-122"/>
              </a:rPr>
              <a:t>GridView</a:t>
            </a:r>
            <a:r>
              <a:rPr lang="zh-CN" altLang="en-US" sz="1600" dirty="0" smtClean="0">
                <a:solidFill>
                  <a:srgbClr val="777777"/>
                </a:solidFill>
                <a:ea typeface="微软雅黑" panose="020B0503020204020204" pitchFamily="34" charset="-122"/>
              </a:rPr>
              <a:t>控件布局来做的，设置</a:t>
            </a:r>
            <a:r>
              <a:rPr lang="en-US" altLang="zh-CN" sz="1600" dirty="0" smtClean="0">
                <a:solidFill>
                  <a:srgbClr val="777777"/>
                </a:solidFill>
                <a:ea typeface="微软雅黑" panose="020B0503020204020204" pitchFamily="34" charset="-122"/>
              </a:rPr>
              <a:t>Item</a:t>
            </a:r>
            <a:r>
              <a:rPr lang="zh-CN" altLang="en-US" sz="1600" dirty="0" smtClean="0">
                <a:solidFill>
                  <a:srgbClr val="777777"/>
                </a:solidFill>
                <a:ea typeface="微软雅黑" panose="020B0503020204020204" pitchFamily="34" charset="-122"/>
              </a:rPr>
              <a:t>单击点击事件通过页面跳转跳转到商品分类的二级目录菜单页面，并在跳转</a:t>
            </a:r>
            <a:r>
              <a:rPr lang="en-US" altLang="zh-CN" sz="1600" dirty="0" smtClean="0">
                <a:solidFill>
                  <a:srgbClr val="777777"/>
                </a:solidFill>
                <a:ea typeface="微软雅黑" panose="020B0503020204020204" pitchFamily="34" charset="-122"/>
              </a:rPr>
              <a:t>Intent</a:t>
            </a:r>
            <a:r>
              <a:rPr lang="zh-CN" altLang="en-US" sz="1600" dirty="0" smtClean="0">
                <a:solidFill>
                  <a:srgbClr val="777777"/>
                </a:solidFill>
                <a:ea typeface="微软雅黑" panose="020B0503020204020204" pitchFamily="34" charset="-122"/>
              </a:rPr>
              <a:t>中将一级商品分类</a:t>
            </a:r>
            <a:r>
              <a:rPr lang="en-US" altLang="zh-CN" sz="1600" dirty="0" smtClean="0">
                <a:solidFill>
                  <a:srgbClr val="777777"/>
                </a:solidFill>
                <a:ea typeface="微软雅黑" panose="020B0503020204020204" pitchFamily="34" charset="-122"/>
              </a:rPr>
              <a:t>ID</a:t>
            </a:r>
            <a:r>
              <a:rPr lang="zh-CN" altLang="en-US" sz="1600" dirty="0" smtClean="0">
                <a:solidFill>
                  <a:srgbClr val="777777"/>
                </a:solidFill>
                <a:ea typeface="微软雅黑" panose="020B0503020204020204" pitchFamily="34" charset="-122"/>
              </a:rPr>
              <a:t>传递过去。其中有用到线程</a:t>
            </a:r>
            <a:r>
              <a:rPr lang="en-US" altLang="zh-CN" sz="1600" dirty="0" err="1" smtClean="0">
                <a:solidFill>
                  <a:srgbClr val="777777"/>
                </a:solidFill>
                <a:ea typeface="微软雅黑" panose="020B0503020204020204" pitchFamily="34" charset="-122"/>
              </a:rPr>
              <a:t>CategoryThread</a:t>
            </a:r>
            <a:r>
              <a:rPr lang="en-US" altLang="zh-CN" sz="1600" dirty="0" smtClean="0">
                <a:solidFill>
                  <a:srgbClr val="777777"/>
                </a:solidFill>
                <a:ea typeface="微软雅黑" panose="020B0503020204020204" pitchFamily="34" charset="-122"/>
              </a:rPr>
              <a:t>,</a:t>
            </a:r>
            <a:r>
              <a:rPr lang="zh-CN" altLang="en-US" sz="1600" dirty="0" smtClean="0">
                <a:solidFill>
                  <a:srgbClr val="777777"/>
                </a:solidFill>
                <a:ea typeface="微软雅黑" panose="020B0503020204020204" pitchFamily="34" charset="-122"/>
              </a:rPr>
              <a:t>在线程中，通过引用</a:t>
            </a:r>
            <a:r>
              <a:rPr lang="en-US" altLang="zh-CN" sz="1600" dirty="0" smtClean="0">
                <a:solidFill>
                  <a:srgbClr val="777777"/>
                </a:solidFill>
                <a:ea typeface="微软雅黑" panose="020B0503020204020204" pitchFamily="34" charset="-122"/>
              </a:rPr>
              <a:t>CONSTANT</a:t>
            </a:r>
            <a:r>
              <a:rPr lang="zh-CN" altLang="en-US" sz="1600" dirty="0" smtClean="0">
                <a:solidFill>
                  <a:srgbClr val="777777"/>
                </a:solidFill>
                <a:ea typeface="微软雅黑" panose="020B0503020204020204" pitchFamily="34" charset="-122"/>
              </a:rPr>
              <a:t>文件来访问服务器，验证一级目录。在线程中向服务器发送请求，获取服务器段数据库的数据并且用一个</a:t>
            </a:r>
            <a:r>
              <a:rPr lang="en-US" altLang="zh-CN" sz="1600" dirty="0" err="1" smtClean="0">
                <a:solidFill>
                  <a:srgbClr val="777777"/>
                </a:solidFill>
                <a:ea typeface="微软雅黑" panose="020B0503020204020204" pitchFamily="34" charset="-122"/>
              </a:rPr>
              <a:t>ArrayList</a:t>
            </a:r>
            <a:r>
              <a:rPr lang="zh-CN" altLang="en-US" sz="1600" dirty="0" smtClean="0">
                <a:solidFill>
                  <a:srgbClr val="777777"/>
                </a:solidFill>
                <a:ea typeface="微软雅黑" panose="020B0503020204020204" pitchFamily="34" charset="-122"/>
              </a:rPr>
              <a:t>列表接收，然后将接收到的数据发送到建立</a:t>
            </a:r>
            <a:r>
              <a:rPr lang="en-US" altLang="zh-CN" sz="1600" dirty="0" smtClean="0">
                <a:solidFill>
                  <a:srgbClr val="777777"/>
                </a:solidFill>
                <a:ea typeface="微软雅黑" panose="020B0503020204020204" pitchFamily="34" charset="-122"/>
              </a:rPr>
              <a:t>handler</a:t>
            </a:r>
            <a:r>
              <a:rPr lang="zh-CN" altLang="en-US" sz="1600" dirty="0" smtClean="0">
                <a:solidFill>
                  <a:srgbClr val="777777"/>
                </a:solidFill>
                <a:ea typeface="微软雅黑" panose="020B0503020204020204" pitchFamily="34" charset="-122"/>
              </a:rPr>
              <a:t>类中，在</a:t>
            </a:r>
            <a:r>
              <a:rPr lang="en-US" altLang="zh-CN" sz="1600" dirty="0" smtClean="0">
                <a:solidFill>
                  <a:srgbClr val="777777"/>
                </a:solidFill>
                <a:ea typeface="微软雅黑" panose="020B0503020204020204" pitchFamily="34" charset="-122"/>
              </a:rPr>
              <a:t>handler</a:t>
            </a:r>
            <a:r>
              <a:rPr lang="zh-CN" altLang="en-US" sz="1600" dirty="0" smtClean="0">
                <a:solidFill>
                  <a:srgbClr val="777777"/>
                </a:solidFill>
                <a:ea typeface="微软雅黑" panose="020B0503020204020204" pitchFamily="34" charset="-122"/>
              </a:rPr>
              <a:t>中分情况讨论是否成功接收到数据，在成功接收到数据的情况下到自己建的适配器</a:t>
            </a:r>
            <a:r>
              <a:rPr lang="en-US" altLang="zh-CN" sz="1600" dirty="0" err="1" smtClean="0">
                <a:solidFill>
                  <a:srgbClr val="777777"/>
                </a:solidFill>
                <a:ea typeface="微软雅黑" panose="020B0503020204020204" pitchFamily="34" charset="-122"/>
              </a:rPr>
              <a:t>CategoryAdapter</a:t>
            </a:r>
            <a:r>
              <a:rPr lang="zh-CN" altLang="en-US" sz="1600" dirty="0" smtClean="0">
                <a:solidFill>
                  <a:srgbClr val="777777"/>
                </a:solidFill>
                <a:ea typeface="微软雅黑" panose="020B0503020204020204" pitchFamily="34" charset="-122"/>
              </a:rPr>
              <a:t>中将从服务器端接收到的数据放在客户端页面中显示出来。其中，要注意的是对数据接收成功与否进行分情况讨论，分情况写代码，然后注意一些细节方面的问题。</a:t>
            </a:r>
          </a:p>
        </p:txBody>
      </p:sp>
      <p:pic>
        <p:nvPicPr>
          <p:cNvPr id="10248" name="Picture 15"/>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608888" y="452438"/>
            <a:ext cx="32956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95338" y="306388"/>
            <a:ext cx="5056187" cy="5972175"/>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商品分类</a:t>
            </a: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400" b="1" dirty="0" smtClean="0">
                <a:solidFill>
                  <a:srgbClr val="777777"/>
                </a:solidFill>
                <a:ea typeface="微软雅黑" panose="020B0503020204020204" pitchFamily="34" charset="-122"/>
              </a:rPr>
              <a:t>商品分类二级菜单</a:t>
            </a:r>
            <a:r>
              <a:rPr lang="zh-CN" altLang="en-US" sz="1400" dirty="0" smtClean="0">
                <a:solidFill>
                  <a:srgbClr val="777777"/>
                </a:solidFill>
                <a:ea typeface="微软雅黑" panose="020B0503020204020204" pitchFamily="34" charset="-122"/>
              </a:rPr>
              <a:t>，商品列表，返回功能</a:t>
            </a:r>
          </a:p>
          <a:p>
            <a:pPr marL="171450" indent="-171450" hangingPunct="0">
              <a:buFont typeface="Wingdings" panose="05000000000000000000" pitchFamily="2" charset="2"/>
              <a:buChar char="Ø"/>
              <a:defRPr/>
            </a:pPr>
            <a:r>
              <a:rPr lang="zh-CN" altLang="en-US" sz="1600" dirty="0" smtClean="0">
                <a:solidFill>
                  <a:srgbClr val="777777"/>
                </a:solidFill>
                <a:ea typeface="微软雅黑" panose="020B0503020204020204" pitchFamily="34" charset="-122"/>
              </a:rPr>
              <a:t>通过用两个</a:t>
            </a:r>
            <a:r>
              <a:rPr lang="en-US" altLang="zh-CN" sz="1600" dirty="0" err="1" smtClean="0">
                <a:solidFill>
                  <a:srgbClr val="777777"/>
                </a:solidFill>
                <a:ea typeface="微软雅黑" panose="020B0503020204020204" pitchFamily="34" charset="-122"/>
              </a:rPr>
              <a:t>ListView</a:t>
            </a:r>
            <a:r>
              <a:rPr lang="zh-CN" altLang="en-US" sz="1600" dirty="0" smtClean="0">
                <a:solidFill>
                  <a:srgbClr val="777777"/>
                </a:solidFill>
                <a:ea typeface="微软雅黑" panose="020B0503020204020204" pitchFamily="34" charset="-122"/>
              </a:rPr>
              <a:t>来布局完成的页面，在左侧的商品分类二级菜单中接收传递过来的</a:t>
            </a:r>
            <a:r>
              <a:rPr lang="en-US" altLang="zh-CN" sz="1600" dirty="0" err="1" smtClean="0">
                <a:solidFill>
                  <a:srgbClr val="777777"/>
                </a:solidFill>
                <a:ea typeface="微软雅黑" panose="020B0503020204020204" pitchFamily="34" charset="-122"/>
              </a:rPr>
              <a:t>FirstCategoryId</a:t>
            </a:r>
            <a:r>
              <a:rPr lang="zh-CN" altLang="en-US" sz="1600" dirty="0" smtClean="0">
                <a:solidFill>
                  <a:srgbClr val="777777"/>
                </a:solidFill>
                <a:ea typeface="微软雅黑" panose="020B0503020204020204" pitchFamily="34" charset="-122"/>
              </a:rPr>
              <a:t>和</a:t>
            </a:r>
            <a:r>
              <a:rPr lang="en-US" altLang="zh-CN" sz="1600" dirty="0" err="1" smtClean="0">
                <a:solidFill>
                  <a:srgbClr val="777777"/>
                </a:solidFill>
                <a:ea typeface="微软雅黑" panose="020B0503020204020204" pitchFamily="34" charset="-122"/>
              </a:rPr>
              <a:t>FirstCategoryName</a:t>
            </a:r>
            <a:r>
              <a:rPr lang="en-US" altLang="zh-CN" sz="1600" dirty="0" smtClean="0">
                <a:solidFill>
                  <a:srgbClr val="777777"/>
                </a:solidFill>
                <a:ea typeface="微软雅黑" panose="020B0503020204020204" pitchFamily="34" charset="-122"/>
              </a:rPr>
              <a:t>,</a:t>
            </a:r>
            <a:r>
              <a:rPr lang="zh-CN" altLang="en-US" sz="1600" dirty="0" smtClean="0">
                <a:solidFill>
                  <a:srgbClr val="777777"/>
                </a:solidFill>
                <a:ea typeface="微软雅黑" panose="020B0503020204020204" pitchFamily="34" charset="-122"/>
              </a:rPr>
              <a:t>其中接收到的一级目录的分类名字直接放到页面的</a:t>
            </a:r>
            <a:r>
              <a:rPr lang="en-US" altLang="zh-CN" sz="1600" dirty="0" smtClean="0">
                <a:solidFill>
                  <a:srgbClr val="777777"/>
                </a:solidFill>
                <a:ea typeface="微软雅黑" panose="020B0503020204020204" pitchFamily="34" charset="-122"/>
              </a:rPr>
              <a:t>title</a:t>
            </a:r>
            <a:r>
              <a:rPr lang="zh-CN" altLang="en-US" sz="1600" dirty="0" smtClean="0">
                <a:solidFill>
                  <a:srgbClr val="777777"/>
                </a:solidFill>
                <a:ea typeface="微软雅黑" panose="020B0503020204020204" pitchFamily="34" charset="-122"/>
              </a:rPr>
              <a:t>中达到动态变化效果，而</a:t>
            </a:r>
            <a:r>
              <a:rPr lang="en-US" altLang="zh-CN" sz="1600" dirty="0" err="1" smtClean="0">
                <a:solidFill>
                  <a:srgbClr val="777777"/>
                </a:solidFill>
                <a:ea typeface="微软雅黑" panose="020B0503020204020204" pitchFamily="34" charset="-122"/>
              </a:rPr>
              <a:t>FirstCategoryId</a:t>
            </a:r>
            <a:r>
              <a:rPr lang="zh-CN" altLang="en-US" sz="1600" dirty="0" smtClean="0">
                <a:solidFill>
                  <a:srgbClr val="777777"/>
                </a:solidFill>
                <a:ea typeface="微软雅黑" panose="020B0503020204020204" pitchFamily="34" charset="-122"/>
              </a:rPr>
              <a:t>则在线程</a:t>
            </a:r>
            <a:r>
              <a:rPr lang="en-US" altLang="zh-CN" sz="1600" dirty="0" err="1" smtClean="0">
                <a:solidFill>
                  <a:srgbClr val="777777"/>
                </a:solidFill>
                <a:ea typeface="微软雅黑" panose="020B0503020204020204" pitchFamily="34" charset="-122"/>
              </a:rPr>
              <a:t>ListThread</a:t>
            </a:r>
            <a:r>
              <a:rPr lang="zh-CN" altLang="en-US" sz="1600" dirty="0" smtClean="0">
                <a:solidFill>
                  <a:srgbClr val="777777"/>
                </a:solidFill>
                <a:ea typeface="微软雅黑" panose="020B0503020204020204" pitchFamily="34" charset="-122"/>
              </a:rPr>
              <a:t>中作为参数传入，然后通过访问服务器，并将此参数传到服务器端，然后找到该一级目录</a:t>
            </a:r>
            <a:r>
              <a:rPr lang="en-US" altLang="zh-CN" sz="1600" dirty="0" smtClean="0">
                <a:solidFill>
                  <a:srgbClr val="777777"/>
                </a:solidFill>
                <a:ea typeface="微软雅黑" panose="020B0503020204020204" pitchFamily="34" charset="-122"/>
              </a:rPr>
              <a:t>ID</a:t>
            </a:r>
            <a:r>
              <a:rPr lang="zh-CN" altLang="en-US" sz="1600" dirty="0" smtClean="0">
                <a:solidFill>
                  <a:srgbClr val="777777"/>
                </a:solidFill>
                <a:ea typeface="微软雅黑" panose="020B0503020204020204" pitchFamily="34" charset="-122"/>
              </a:rPr>
              <a:t>下的二级目录数据，并返回数据到客户端，用一个</a:t>
            </a:r>
            <a:r>
              <a:rPr lang="en-US" altLang="zh-CN" sz="1600" dirty="0" err="1" smtClean="0">
                <a:solidFill>
                  <a:srgbClr val="777777"/>
                </a:solidFill>
                <a:ea typeface="微软雅黑" panose="020B0503020204020204" pitchFamily="34" charset="-122"/>
              </a:rPr>
              <a:t>ArrayList</a:t>
            </a:r>
            <a:r>
              <a:rPr lang="zh-CN" altLang="en-US" sz="1600" dirty="0" smtClean="0">
                <a:solidFill>
                  <a:srgbClr val="777777"/>
                </a:solidFill>
                <a:ea typeface="微软雅黑" panose="020B0503020204020204" pitchFamily="34" charset="-122"/>
              </a:rPr>
              <a:t>列表来接收该数据。，然后调用到建的</a:t>
            </a:r>
            <a:r>
              <a:rPr lang="en-US" altLang="zh-CN" sz="1600" dirty="0" err="1" smtClean="0">
                <a:solidFill>
                  <a:srgbClr val="777777"/>
                </a:solidFill>
                <a:ea typeface="微软雅黑" panose="020B0503020204020204" pitchFamily="34" charset="-122"/>
              </a:rPr>
              <a:t>SecCategoryAdapter</a:t>
            </a:r>
            <a:r>
              <a:rPr lang="zh-CN" altLang="en-US" sz="1600" dirty="0" smtClean="0">
                <a:solidFill>
                  <a:srgbClr val="777777"/>
                </a:solidFill>
                <a:ea typeface="微软雅黑" panose="020B0503020204020204" pitchFamily="34" charset="-122"/>
              </a:rPr>
              <a:t>将数据放入到客户端页面，得到如图左侧效果。对于商品列表则在另一个</a:t>
            </a:r>
            <a:r>
              <a:rPr lang="en-US" altLang="zh-CN" sz="1600" dirty="0" err="1" smtClean="0">
                <a:solidFill>
                  <a:srgbClr val="777777"/>
                </a:solidFill>
                <a:ea typeface="微软雅黑" panose="020B0503020204020204" pitchFamily="34" charset="-122"/>
              </a:rPr>
              <a:t>LIstView</a:t>
            </a:r>
            <a:r>
              <a:rPr lang="zh-CN" altLang="en-US" sz="1600" dirty="0" smtClean="0">
                <a:solidFill>
                  <a:srgbClr val="777777"/>
                </a:solidFill>
                <a:ea typeface="微软雅黑" panose="020B0503020204020204" pitchFamily="34" charset="-122"/>
              </a:rPr>
              <a:t>控件中设置，再新建一个</a:t>
            </a:r>
            <a:r>
              <a:rPr lang="en-US" altLang="zh-CN" sz="1600" dirty="0" err="1" smtClean="0">
                <a:solidFill>
                  <a:srgbClr val="777777"/>
                </a:solidFill>
                <a:ea typeface="微软雅黑" panose="020B0503020204020204" pitchFamily="34" charset="-122"/>
              </a:rPr>
              <a:t>GoodsListThread</a:t>
            </a:r>
            <a:r>
              <a:rPr lang="zh-CN" altLang="en-US" sz="1600" dirty="0" smtClean="0">
                <a:solidFill>
                  <a:srgbClr val="777777"/>
                </a:solidFill>
                <a:ea typeface="微软雅黑" panose="020B0503020204020204" pitchFamily="34" charset="-122"/>
              </a:rPr>
              <a:t>线程，通过访问服务器，将二级目录的</a:t>
            </a:r>
            <a:r>
              <a:rPr lang="en-US" altLang="zh-CN" sz="1600" dirty="0" smtClean="0">
                <a:solidFill>
                  <a:srgbClr val="777777"/>
                </a:solidFill>
                <a:ea typeface="微软雅黑" panose="020B0503020204020204" pitchFamily="34" charset="-122"/>
              </a:rPr>
              <a:t>ID</a:t>
            </a:r>
            <a:r>
              <a:rPr lang="zh-CN" altLang="en-US" sz="1600" dirty="0" smtClean="0">
                <a:solidFill>
                  <a:srgbClr val="777777"/>
                </a:solidFill>
                <a:ea typeface="微软雅黑" panose="020B0503020204020204" pitchFamily="34" charset="-122"/>
              </a:rPr>
              <a:t>作为参数发送到服务器端，并请求到具体每个二级目录下的具体商品信息，并将信息用一个</a:t>
            </a:r>
            <a:r>
              <a:rPr lang="en-US" altLang="zh-CN" sz="1600" dirty="0" err="1" smtClean="0">
                <a:solidFill>
                  <a:srgbClr val="777777"/>
                </a:solidFill>
                <a:ea typeface="微软雅黑" panose="020B0503020204020204" pitchFamily="34" charset="-122"/>
              </a:rPr>
              <a:t>ArrayList</a:t>
            </a:r>
            <a:r>
              <a:rPr lang="zh-CN" altLang="en-US" sz="1600" dirty="0" smtClean="0">
                <a:solidFill>
                  <a:srgbClr val="777777"/>
                </a:solidFill>
                <a:ea typeface="微软雅黑" panose="020B0503020204020204" pitchFamily="34" charset="-122"/>
              </a:rPr>
              <a:t>列表来接受，一样还是通过适配器将取到的数据信息放在页面上作为一个商品列表。</a:t>
            </a:r>
            <a:endParaRPr lang="en-US" altLang="zh-CN" sz="1600" dirty="0" smtClean="0">
              <a:solidFill>
                <a:srgbClr val="777777"/>
              </a:solidFill>
              <a:ea typeface="微软雅黑" panose="020B0503020204020204" pitchFamily="34" charset="-122"/>
            </a:endParaRPr>
          </a:p>
          <a:p>
            <a:pPr marL="171450" indent="-171450" hangingPunct="0">
              <a:buFont typeface="Wingdings" panose="05000000000000000000" pitchFamily="2" charset="2"/>
              <a:buChar char="Ø"/>
              <a:defRPr/>
            </a:pPr>
            <a:r>
              <a:rPr lang="zh-CN" altLang="en-US" sz="1600" dirty="0" smtClean="0">
                <a:solidFill>
                  <a:srgbClr val="777777"/>
                </a:solidFill>
                <a:ea typeface="微软雅黑" panose="020B0503020204020204" pitchFamily="34" charset="-122"/>
              </a:rPr>
              <a:t>在实现点击左侧列表</a:t>
            </a:r>
            <a:r>
              <a:rPr lang="en-US" altLang="zh-CN" sz="1600" dirty="0" err="1" smtClean="0">
                <a:solidFill>
                  <a:srgbClr val="777777"/>
                </a:solidFill>
                <a:ea typeface="微软雅黑" panose="020B0503020204020204" pitchFamily="34" charset="-122"/>
              </a:rPr>
              <a:t>listview</a:t>
            </a:r>
            <a:r>
              <a:rPr lang="zh-CN" altLang="en-US" sz="1600" dirty="0" smtClean="0">
                <a:solidFill>
                  <a:srgbClr val="777777"/>
                </a:solidFill>
                <a:ea typeface="微软雅黑" panose="020B0503020204020204" pitchFamily="34" charset="-122"/>
              </a:rPr>
              <a:t>默认点击第一个</a:t>
            </a:r>
            <a:r>
              <a:rPr lang="en-US" altLang="zh-CN" sz="1600" dirty="0" smtClean="0">
                <a:solidFill>
                  <a:srgbClr val="777777"/>
                </a:solidFill>
                <a:ea typeface="微软雅黑" panose="020B0503020204020204" pitchFamily="34" charset="-122"/>
              </a:rPr>
              <a:t>item</a:t>
            </a:r>
            <a:r>
              <a:rPr lang="zh-CN" altLang="en-US" sz="1600" dirty="0" smtClean="0">
                <a:solidFill>
                  <a:srgbClr val="777777"/>
                </a:solidFill>
                <a:ea typeface="微软雅黑" panose="020B0503020204020204" pitchFamily="34" charset="-122"/>
              </a:rPr>
              <a:t>并显示出商品列表时用到</a:t>
            </a:r>
            <a:r>
              <a:rPr lang="en-US" altLang="zh-CN" sz="1600" dirty="0" err="1" smtClean="0">
                <a:solidFill>
                  <a:srgbClr val="777777"/>
                </a:solidFill>
                <a:ea typeface="微软雅黑" panose="020B0503020204020204" pitchFamily="34" charset="-122"/>
              </a:rPr>
              <a:t>secondCategoryId</a:t>
            </a:r>
            <a:r>
              <a:rPr lang="en-US" altLang="zh-CN" sz="1600" dirty="0" smtClean="0"/>
              <a:t> </a:t>
            </a:r>
            <a:r>
              <a:rPr lang="en-US" altLang="zh-CN" sz="1600" dirty="0" smtClean="0">
                <a:solidFill>
                  <a:srgbClr val="777777"/>
                </a:solidFill>
                <a:ea typeface="微软雅黑" panose="020B0503020204020204" pitchFamily="34" charset="-122"/>
              </a:rPr>
              <a:t>=</a:t>
            </a:r>
            <a:r>
              <a:rPr lang="en-US" altLang="zh-CN" sz="1600" dirty="0" err="1" smtClean="0">
                <a:solidFill>
                  <a:srgbClr val="777777"/>
                </a:solidFill>
                <a:ea typeface="微软雅黑" panose="020B0503020204020204" pitchFamily="34" charset="-122"/>
              </a:rPr>
              <a:t>seccategoryList.get</a:t>
            </a:r>
            <a:r>
              <a:rPr lang="en-US" altLang="zh-CN" sz="1600" dirty="0" smtClean="0">
                <a:solidFill>
                  <a:srgbClr val="777777"/>
                </a:solidFill>
                <a:ea typeface="微软雅黑" panose="020B0503020204020204" pitchFamily="34" charset="-122"/>
              </a:rPr>
              <a:t>(0).</a:t>
            </a:r>
            <a:r>
              <a:rPr lang="en-US" altLang="zh-CN" sz="1600" dirty="0" err="1" smtClean="0">
                <a:solidFill>
                  <a:srgbClr val="777777"/>
                </a:solidFill>
                <a:ea typeface="微软雅黑" panose="020B0503020204020204" pitchFamily="34" charset="-122"/>
              </a:rPr>
              <a:t>getCategoryId</a:t>
            </a:r>
            <a:r>
              <a:rPr lang="en-US" altLang="zh-CN" sz="1600" dirty="0" smtClean="0">
                <a:solidFill>
                  <a:srgbClr val="777777"/>
                </a:solidFill>
                <a:ea typeface="微软雅黑" panose="020B0503020204020204" pitchFamily="34" charset="-122"/>
              </a:rPr>
              <a:t>() ;</a:t>
            </a:r>
            <a:r>
              <a:rPr lang="zh-CN" altLang="en-US" sz="1600" dirty="0" smtClean="0">
                <a:solidFill>
                  <a:srgbClr val="777777"/>
                </a:solidFill>
                <a:ea typeface="微软雅黑" panose="020B0503020204020204" pitchFamily="34" charset="-122"/>
              </a:rPr>
              <a:t>然后在</a:t>
            </a:r>
            <a:r>
              <a:rPr lang="en-US" altLang="zh-CN" sz="1600" dirty="0" smtClean="0">
                <a:solidFill>
                  <a:srgbClr val="777777"/>
                </a:solidFill>
                <a:ea typeface="微软雅黑" panose="020B0503020204020204" pitchFamily="34" charset="-122"/>
              </a:rPr>
              <a:t>item</a:t>
            </a:r>
            <a:r>
              <a:rPr lang="zh-CN" altLang="en-US" sz="1600" dirty="0" smtClean="0">
                <a:solidFill>
                  <a:srgbClr val="777777"/>
                </a:solidFill>
                <a:ea typeface="微软雅黑" panose="020B0503020204020204" pitchFamily="34" charset="-122"/>
              </a:rPr>
              <a:t>点击事件中用到</a:t>
            </a:r>
            <a:r>
              <a:rPr lang="en-US" altLang="zh-CN" sz="1600" dirty="0" smtClean="0">
                <a:solidFill>
                  <a:srgbClr val="777777"/>
                </a:solidFill>
                <a:ea typeface="微软雅黑" panose="020B0503020204020204" pitchFamily="34" charset="-122"/>
              </a:rPr>
              <a:t>selector</a:t>
            </a:r>
            <a:r>
              <a:rPr lang="zh-CN" altLang="en-US" sz="1600" dirty="0" smtClean="0">
                <a:solidFill>
                  <a:srgbClr val="777777"/>
                </a:solidFill>
                <a:ea typeface="微软雅黑" panose="020B0503020204020204" pitchFamily="34" charset="-122"/>
              </a:rPr>
              <a:t>来设计</a:t>
            </a:r>
            <a:r>
              <a:rPr lang="en-US" altLang="zh-CN" sz="1600" dirty="0" smtClean="0">
                <a:solidFill>
                  <a:srgbClr val="777777"/>
                </a:solidFill>
                <a:ea typeface="微软雅黑" panose="020B0503020204020204" pitchFamily="34" charset="-122"/>
              </a:rPr>
              <a:t>xml</a:t>
            </a:r>
            <a:r>
              <a:rPr lang="zh-CN" altLang="en-US" sz="1600" dirty="0" smtClean="0">
                <a:solidFill>
                  <a:srgbClr val="777777"/>
                </a:solidFill>
                <a:ea typeface="微软雅黑" panose="020B0503020204020204" pitchFamily="34" charset="-122"/>
              </a:rPr>
              <a:t>样式来完成如图。</a:t>
            </a:r>
            <a:endParaRPr lang="en-US" altLang="zh-CN" sz="1600" dirty="0" smtClean="0">
              <a:solidFill>
                <a:srgbClr val="777777"/>
              </a:solidFill>
              <a:ea typeface="微软雅黑" panose="020B0503020204020204" pitchFamily="34" charset="-122"/>
            </a:endParaRPr>
          </a:p>
          <a:p>
            <a:pPr hangingPunct="0">
              <a:buFontTx/>
              <a:buNone/>
              <a:defRPr/>
            </a:pPr>
            <a:endParaRPr lang="zh-CN" altLang="en-US" sz="1200" dirty="0" smtClean="0">
              <a:solidFill>
                <a:srgbClr val="777777"/>
              </a:solidFill>
              <a:ea typeface="微软雅黑" panose="020B0503020204020204" pitchFamily="34" charset="-122"/>
            </a:endParaRPr>
          </a:p>
        </p:txBody>
      </p:sp>
      <p:pic>
        <p:nvPicPr>
          <p:cNvPr id="11272" name="Picture 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670800" y="485775"/>
            <a:ext cx="32956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612900"/>
            <a:ext cx="3568700" cy="2328863"/>
          </a:xfrm>
          <a:prstGeom prst="rect">
            <a:avLst/>
          </a:prstGeom>
          <a:noFill/>
          <a:ln w="9525">
            <a:noFill/>
          </a:ln>
        </p:spPr>
        <p:txBody>
          <a:bodyPr>
            <a:spAutoFit/>
          </a:bodyPr>
          <a:lstStyle/>
          <a:p>
            <a:pPr>
              <a:lnSpc>
                <a:spcPct val="90000"/>
              </a:lnSpc>
              <a:defRPr/>
            </a:pPr>
            <a:r>
              <a:rPr lang="zh-CN" altLang="en-US" sz="2400" b="1" noProof="1">
                <a:solidFill>
                  <a:srgbClr val="777777"/>
                </a:solidFill>
                <a:ea typeface="微软雅黑" panose="020B0503020204020204" pitchFamily="34" charset="-122"/>
                <a:cs typeface="+mn-ea"/>
              </a:rPr>
              <a:t>商品加入购物车</a:t>
            </a:r>
            <a:endParaRPr lang="en-US" altLang="zh-CN" sz="2400" b="1" noProof="1">
              <a:solidFill>
                <a:srgbClr val="777777"/>
              </a:solidFill>
              <a:ea typeface="微软雅黑" panose="020B0503020204020204" pitchFamily="34" charset="-122"/>
            </a:endParaRPr>
          </a:p>
          <a:p>
            <a:pPr>
              <a:defRPr/>
            </a:pPr>
            <a:endParaRPr lang="zh-CN" altLang="en-US" sz="1200" noProof="1">
              <a:solidFill>
                <a:srgbClr val="777777"/>
              </a:solidFill>
              <a:ea typeface="微软雅黑" panose="020B0503020204020204" pitchFamily="34" charset="-122"/>
            </a:endParaRPr>
          </a:p>
          <a:p>
            <a:pPr marL="285750" indent="-285750">
              <a:lnSpc>
                <a:spcPct val="110000"/>
              </a:lnSpc>
              <a:buFont typeface="Wingdings" panose="05000000000000000000" charset="0"/>
              <a:buChar char="Ø"/>
              <a:defRPr/>
            </a:pPr>
            <a:r>
              <a:rPr lang="zh-CN" altLang="en-US" sz="1600" noProof="1">
                <a:solidFill>
                  <a:srgbClr val="777777"/>
                </a:solidFill>
                <a:ea typeface="微软雅黑" panose="020B0503020204020204" pitchFamily="34" charset="-122"/>
                <a:cs typeface="+mn-ea"/>
              </a:rPr>
              <a:t>进入商品详情页面，用户可将商品加入购物车，但需登录，若未登录则提示登录，用户登录后即可将商品加入购物车，但页面不会跳转到购物车，方便用户继续购买</a:t>
            </a:r>
            <a:endParaRPr lang="zh-CN" altLang="en-US" sz="1600" noProof="1">
              <a:solidFill>
                <a:srgbClr val="777777"/>
              </a:solidFill>
              <a:ea typeface="微软雅黑" panose="020B0503020204020204" pitchFamily="34" charset="-122"/>
            </a:endParaRPr>
          </a:p>
          <a:p>
            <a:pPr>
              <a:lnSpc>
                <a:spcPct val="120000"/>
              </a:lnSpc>
              <a:defRPr/>
            </a:pPr>
            <a:endParaRPr lang="zh-CN" altLang="en-US" noProof="1"/>
          </a:p>
        </p:txBody>
      </p:sp>
      <p:sp>
        <p:nvSpPr>
          <p:cNvPr id="16393" name="Text Box 9"/>
          <p:cNvSpPr txBox="1">
            <a:spLocks noChangeArrowheads="1"/>
          </p:cNvSpPr>
          <p:nvPr/>
        </p:nvSpPr>
        <p:spPr bwMode="auto">
          <a:xfrm>
            <a:off x="8291513" y="866775"/>
            <a:ext cx="1198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4000">
                <a:solidFill>
                  <a:srgbClr val="99CC00"/>
                </a:solidFill>
                <a:ea typeface="微软雅黑" panose="020B0503020204020204" pitchFamily="34" charset="-122"/>
              </a:rPr>
              <a:t>假字</a:t>
            </a:r>
          </a:p>
        </p:txBody>
      </p:sp>
      <p:sp>
        <p:nvSpPr>
          <p:cNvPr id="16395" name="Text Box 11"/>
          <p:cNvSpPr txBox="1">
            <a:spLocks noChangeArrowheads="1"/>
          </p:cNvSpPr>
          <p:nvPr/>
        </p:nvSpPr>
        <p:spPr bwMode="auto">
          <a:xfrm>
            <a:off x="7239000" y="5253038"/>
            <a:ext cx="12001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4000">
                <a:solidFill>
                  <a:srgbClr val="99CC00"/>
                </a:solidFill>
                <a:ea typeface="微软雅黑" panose="020B0503020204020204" pitchFamily="34" charset="-122"/>
              </a:rPr>
              <a:t>假字</a:t>
            </a:r>
          </a:p>
        </p:txBody>
      </p:sp>
      <p:pic>
        <p:nvPicPr>
          <p:cNvPr id="12298"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12038" y="292100"/>
            <a:ext cx="3559175" cy="593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par>
                          <p:cTn id="18" fill="hold" nodeType="afterGroup">
                            <p:stCondLst>
                              <p:cond delay="1000"/>
                            </p:stCondLst>
                            <p:childTnLst>
                              <p:par>
                                <p:cTn id="19" presetID="29" presetClass="entr" presetSubtype="0" fill="hold" grpId="0" nodeType="afterEffect">
                                  <p:stCondLst>
                                    <p:cond delay="400"/>
                                  </p:stCondLst>
                                  <p:childTnLst>
                                    <p:set>
                                      <p:cBhvr>
                                        <p:cTn id="20" dur="1" fill="hold">
                                          <p:stCondLst>
                                            <p:cond delay="0"/>
                                          </p:stCondLst>
                                        </p:cTn>
                                        <p:tgtEl>
                                          <p:spTgt spid="16393"/>
                                        </p:tgtEl>
                                        <p:attrNameLst>
                                          <p:attrName>style.visibility</p:attrName>
                                        </p:attrNameLst>
                                      </p:cBhvr>
                                      <p:to>
                                        <p:strVal val="visible"/>
                                      </p:to>
                                    </p:set>
                                    <p:anim calcmode="lin" valueType="num">
                                      <p:cBhvr>
                                        <p:cTn id="21" dur="500" fill="hold"/>
                                        <p:tgtEl>
                                          <p:spTgt spid="16393"/>
                                        </p:tgtEl>
                                        <p:attrNameLst>
                                          <p:attrName>ppt_x</p:attrName>
                                        </p:attrNameLst>
                                      </p:cBhvr>
                                      <p:tavLst>
                                        <p:tav tm="0">
                                          <p:val>
                                            <p:strVal val="#ppt_x-.2"/>
                                          </p:val>
                                        </p:tav>
                                        <p:tav tm="100000">
                                          <p:val>
                                            <p:strVal val="#ppt_x"/>
                                          </p:val>
                                        </p:tav>
                                      </p:tavLst>
                                    </p:anim>
                                    <p:anim calcmode="lin" valueType="num">
                                      <p:cBhvr>
                                        <p:cTn id="22" dur="500" fill="hold"/>
                                        <p:tgtEl>
                                          <p:spTgt spid="16393"/>
                                        </p:tgtEl>
                                        <p:attrNameLst>
                                          <p:attrName>ppt_y</p:attrName>
                                        </p:attrNameLst>
                                      </p:cBhvr>
                                      <p:tavLst>
                                        <p:tav tm="0">
                                          <p:val>
                                            <p:strVal val="#ppt_y"/>
                                          </p:val>
                                        </p:tav>
                                        <p:tav tm="100000">
                                          <p:val>
                                            <p:strVal val="#ppt_y"/>
                                          </p:val>
                                        </p:tav>
                                      </p:tavLst>
                                    </p:anim>
                                    <p:animEffect transition="in" filter="wipe(right)" prLst="gradientSize: 0.1">
                                      <p:cBhvr>
                                        <p:cTn id="23" dur="500"/>
                                        <p:tgtEl>
                                          <p:spTgt spid="16393"/>
                                        </p:tgtEl>
                                      </p:cBhvr>
                                    </p:animEffect>
                                  </p:childTnLst>
                                </p:cTn>
                              </p:par>
                              <p:par>
                                <p:cTn id="24" presetID="29" presetClass="entr" presetSubtype="0" fill="hold" grpId="0" nodeType="withEffect">
                                  <p:stCondLst>
                                    <p:cond delay="1200"/>
                                  </p:stCondLst>
                                  <p:childTnLst>
                                    <p:set>
                                      <p:cBhvr>
                                        <p:cTn id="25" dur="1" fill="hold">
                                          <p:stCondLst>
                                            <p:cond delay="0"/>
                                          </p:stCondLst>
                                        </p:cTn>
                                        <p:tgtEl>
                                          <p:spTgt spid="16395"/>
                                        </p:tgtEl>
                                        <p:attrNameLst>
                                          <p:attrName>style.visibility</p:attrName>
                                        </p:attrNameLst>
                                      </p:cBhvr>
                                      <p:to>
                                        <p:strVal val="visible"/>
                                      </p:to>
                                    </p:set>
                                    <p:anim calcmode="lin" valueType="num">
                                      <p:cBhvr>
                                        <p:cTn id="26" dur="500" fill="hold"/>
                                        <p:tgtEl>
                                          <p:spTgt spid="16395"/>
                                        </p:tgtEl>
                                        <p:attrNameLst>
                                          <p:attrName>ppt_x</p:attrName>
                                        </p:attrNameLst>
                                      </p:cBhvr>
                                      <p:tavLst>
                                        <p:tav tm="0">
                                          <p:val>
                                            <p:strVal val="#ppt_x-.2"/>
                                          </p:val>
                                        </p:tav>
                                        <p:tav tm="100000">
                                          <p:val>
                                            <p:strVal val="#ppt_x"/>
                                          </p:val>
                                        </p:tav>
                                      </p:tavLst>
                                    </p:anim>
                                    <p:anim calcmode="lin" valueType="num">
                                      <p:cBhvr>
                                        <p:cTn id="27" dur="500" fill="hold"/>
                                        <p:tgtEl>
                                          <p:spTgt spid="16395"/>
                                        </p:tgtEl>
                                        <p:attrNameLst>
                                          <p:attrName>ppt_y</p:attrName>
                                        </p:attrNameLst>
                                      </p:cBhvr>
                                      <p:tavLst>
                                        <p:tav tm="0">
                                          <p:val>
                                            <p:strVal val="#ppt_y"/>
                                          </p:val>
                                        </p:tav>
                                        <p:tav tm="100000">
                                          <p:val>
                                            <p:strVal val="#ppt_y"/>
                                          </p:val>
                                        </p:tav>
                                      </p:tavLst>
                                    </p:anim>
                                    <p:animEffect transition="in" filter="wipe(right)" prLst="gradientSize: 0.1">
                                      <p:cBhvr>
                                        <p:cTn id="28" dur="500"/>
                                        <p:tgtEl>
                                          <p:spTgt spid="1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P spid="16393" grpId="0" bldLvl="0"/>
      <p:bldP spid="16395" grpId="0" bldLvl="0"/>
    </p:bldLst>
  </p:timing>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_3">
  <a:themeElements>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3">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_4">
  <a:themeElements>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4">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195</TotalTime>
  <Pages>0</Pages>
  <Words>2642</Words>
  <Characters>0</Characters>
  <Application>Microsoft Office PowerPoint</Application>
  <DocSecurity>0</DocSecurity>
  <PresentationFormat>自定义</PresentationFormat>
  <Lines>0</Lines>
  <Paragraphs>125</Paragraphs>
  <Slides>24</Slides>
  <Notes>0</Notes>
  <HiddenSlides>0</HiddenSlides>
  <MMClips>0</MMClips>
  <ScaleCrop>false</ScaleCrop>
  <HeadingPairs>
    <vt:vector size="4" baseType="variant">
      <vt:variant>
        <vt:lpstr>主题</vt:lpstr>
      </vt:variant>
      <vt:variant>
        <vt:i4>3</vt:i4>
      </vt:variant>
      <vt:variant>
        <vt:lpstr>幻灯片标题</vt:lpstr>
      </vt:variant>
      <vt:variant>
        <vt:i4>24</vt:i4>
      </vt:variant>
    </vt:vector>
  </HeadingPairs>
  <TitlesOfParts>
    <vt:vector size="27" baseType="lpstr">
      <vt:lpstr>Office Theme</vt:lpstr>
      <vt:lpstr>Office Theme_3</vt:lpstr>
      <vt:lpstr>Office Theme_4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admin</cp:lastModifiedBy>
  <cp:revision>36</cp:revision>
  <dcterms:created xsi:type="dcterms:W3CDTF">2012-09-21T09:29:31Z</dcterms:created>
  <dcterms:modified xsi:type="dcterms:W3CDTF">2017-08-07T07:39:26Z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