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D476-4BFF-4535-9934-037DB4D107D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CBD3-2341-4E42-AE80-A533A2449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05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D476-4BFF-4535-9934-037DB4D107D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CBD3-2341-4E42-AE80-A533A2449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72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D476-4BFF-4535-9934-037DB4D107D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CBD3-2341-4E42-AE80-A533A2449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99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D476-4BFF-4535-9934-037DB4D107D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CBD3-2341-4E42-AE80-A533A2449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31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D476-4BFF-4535-9934-037DB4D107D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CBD3-2341-4E42-AE80-A533A2449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936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D476-4BFF-4535-9934-037DB4D107D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CBD3-2341-4E42-AE80-A533A2449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94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D476-4BFF-4535-9934-037DB4D107D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CBD3-2341-4E42-AE80-A533A2449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45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D476-4BFF-4535-9934-037DB4D107D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CBD3-2341-4E42-AE80-A533A2449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00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D476-4BFF-4535-9934-037DB4D107D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CBD3-2341-4E42-AE80-A533A2449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54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D476-4BFF-4535-9934-037DB4D107D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CBD3-2341-4E42-AE80-A533A2449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52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D476-4BFF-4535-9934-037DB4D107D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CBD3-2341-4E42-AE80-A533A2449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87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D476-4BFF-4535-9934-037DB4D107D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CBD3-2341-4E42-AE80-A533A2449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75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8784976" cy="6480720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sz="4000" b="1" dirty="0" smtClean="0">
                <a:solidFill>
                  <a:schemeClr val="tx1"/>
                </a:solidFill>
              </a:rPr>
              <a:t>Bus </a:t>
            </a:r>
            <a:r>
              <a:rPr lang="en-IN" sz="4000" b="1" dirty="0" smtClean="0">
                <a:solidFill>
                  <a:schemeClr val="tx1"/>
                </a:solidFill>
              </a:rPr>
              <a:t>Pass System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                                                                                          </a:t>
            </a:r>
            <a:r>
              <a:rPr lang="en-US" sz="1800" b="1" dirty="0" err="1" smtClean="0">
                <a:solidFill>
                  <a:schemeClr val="tx1"/>
                </a:solidFill>
              </a:rPr>
              <a:t>Prajapati</a:t>
            </a:r>
            <a:r>
              <a:rPr lang="en-US" sz="1800" b="1" dirty="0" smtClean="0">
                <a:solidFill>
                  <a:schemeClr val="tx1"/>
                </a:solidFill>
              </a:rPr>
              <a:t> Praveen - 240160510037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30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76664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b="1" dirty="0" smtClean="0"/>
              <a:t>Existing System</a:t>
            </a:r>
          </a:p>
          <a:p>
            <a:endParaRPr lang="en-US" b="1" dirty="0" smtClean="0"/>
          </a:p>
          <a:p>
            <a:pPr marL="0" indent="0">
              <a:buNone/>
            </a:pPr>
            <a:r>
              <a:rPr lang="en-US" sz="1600" b="1" dirty="0" smtClean="0"/>
              <a:t>-&gt; Go to a bus stop or office physically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-&gt; Take a physical form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-&gt; Fill the form by hand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-&gt; Submit it to the offices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-&gt; Wait for several days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-&gt; Come back and collect the pass manually</a:t>
            </a:r>
            <a:endParaRPr lang="en-US" sz="1600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b="1" dirty="0" smtClean="0"/>
              <a:t>2.Existing System Problems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400" b="1" dirty="0" smtClean="0"/>
              <a:t>Slow</a:t>
            </a:r>
            <a:r>
              <a:rPr lang="en-US" sz="2400" dirty="0" smtClean="0"/>
              <a:t> – Takes time to get the pass.</a:t>
            </a:r>
          </a:p>
          <a:p>
            <a:r>
              <a:rPr lang="en-US" sz="2400" b="1" dirty="0" smtClean="0"/>
              <a:t>Travel Required</a:t>
            </a:r>
            <a:r>
              <a:rPr lang="en-US" sz="2400" dirty="0" smtClean="0"/>
              <a:t> – Need to go to the bus stop or office.</a:t>
            </a:r>
          </a:p>
          <a:p>
            <a:r>
              <a:rPr lang="en-US" sz="2400" b="1" dirty="0" smtClean="0"/>
              <a:t>Paperwork</a:t>
            </a:r>
            <a:r>
              <a:rPr lang="en-US" sz="2400" dirty="0" smtClean="0"/>
              <a:t> – Manual forms are easy to lose.</a:t>
            </a:r>
          </a:p>
          <a:p>
            <a:r>
              <a:rPr lang="en-US" sz="2400" b="1" dirty="0" smtClean="0"/>
              <a:t>No Tracking</a:t>
            </a:r>
            <a:r>
              <a:rPr lang="en-US" sz="2400" dirty="0" smtClean="0"/>
              <a:t> – Cannot check pass status.</a:t>
            </a:r>
          </a:p>
          <a:p>
            <a:r>
              <a:rPr lang="en-US" sz="2400" b="1" dirty="0" smtClean="0"/>
              <a:t>Physical Pass</a:t>
            </a:r>
            <a:r>
              <a:rPr lang="en-US" sz="2400" dirty="0" smtClean="0"/>
              <a:t> – Pass can be lost or damaged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19894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3.New System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1800" b="1" dirty="0" smtClean="0"/>
              <a:t>-&gt; </a:t>
            </a:r>
            <a:r>
              <a:rPr lang="en-US" sz="1800" dirty="0" smtClean="0"/>
              <a:t>Users can fill out the form and get the pass online.</a:t>
            </a:r>
          </a:p>
          <a:p>
            <a:pPr marL="0" indent="0">
              <a:buNone/>
            </a:pPr>
            <a:r>
              <a:rPr lang="en-US" sz="1800" b="1" dirty="0" smtClean="0"/>
              <a:t>-&gt; </a:t>
            </a:r>
            <a:r>
              <a:rPr lang="en-US" sz="2000" dirty="0" smtClean="0"/>
              <a:t>The form and pass are </a:t>
            </a:r>
            <a:r>
              <a:rPr lang="en-US" sz="1800" dirty="0" smtClean="0"/>
              <a:t>digital</a:t>
            </a:r>
            <a:r>
              <a:rPr lang="en-US" sz="2000" dirty="0" smtClean="0"/>
              <a:t>. Once filled out online, the pass is                 automatically generated and available in a secure, downloadable PDF format.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b="1" dirty="0" smtClean="0"/>
              <a:t>. Need for a New System</a:t>
            </a:r>
            <a:endParaRPr lang="en-US" sz="2000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sz="2000" b="1" dirty="0" smtClean="0"/>
              <a:t>Faster process</a:t>
            </a:r>
            <a:r>
              <a:rPr lang="en-US" sz="2000" dirty="0" smtClean="0"/>
              <a:t> – No waiting for days.</a:t>
            </a:r>
          </a:p>
          <a:p>
            <a:r>
              <a:rPr lang="en-US" sz="2000" b="1" dirty="0" smtClean="0"/>
              <a:t>Convenience</a:t>
            </a:r>
            <a:r>
              <a:rPr lang="en-US" sz="2000" dirty="0" smtClean="0"/>
              <a:t> – Access the system from anywhere.</a:t>
            </a:r>
          </a:p>
          <a:p>
            <a:r>
              <a:rPr lang="en-US" sz="2000" b="1" dirty="0" smtClean="0"/>
              <a:t>Automation</a:t>
            </a:r>
            <a:r>
              <a:rPr lang="en-US" sz="2000" dirty="0" smtClean="0"/>
              <a:t> – Reduces manual work and errors.</a:t>
            </a:r>
          </a:p>
          <a:p>
            <a:r>
              <a:rPr lang="en-US" sz="2000" b="1" dirty="0" smtClean="0"/>
              <a:t>Real-time tracking</a:t>
            </a:r>
            <a:r>
              <a:rPr lang="en-US" sz="2000" dirty="0" smtClean="0"/>
              <a:t> – Know the status of your pass.</a:t>
            </a:r>
          </a:p>
          <a:p>
            <a:r>
              <a:rPr lang="en-US" sz="2000" b="1" dirty="0" smtClean="0"/>
              <a:t>Digital pass</a:t>
            </a:r>
            <a:r>
              <a:rPr lang="en-US" sz="2000" dirty="0" smtClean="0"/>
              <a:t> – No physical form to lose or damage.</a:t>
            </a:r>
          </a:p>
          <a:p>
            <a:r>
              <a:rPr lang="en-US" sz="2000" b="1" dirty="0" smtClean="0"/>
              <a:t>Cost-effective</a:t>
            </a:r>
            <a:r>
              <a:rPr lang="en-US" sz="2000" dirty="0" smtClean="0"/>
              <a:t> – Saves paper and manual effort.</a:t>
            </a:r>
          </a:p>
          <a:p>
            <a:r>
              <a:rPr lang="en-US" sz="2000" b="1" dirty="0" smtClean="0"/>
              <a:t>Security</a:t>
            </a:r>
            <a:r>
              <a:rPr lang="en-US" sz="2000" dirty="0" smtClean="0"/>
              <a:t> – Digital passes are more secure.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58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02832" cy="994122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5.</a:t>
            </a:r>
            <a:r>
              <a:rPr lang="en-US" sz="2700" dirty="0"/>
              <a:t> </a:t>
            </a:r>
            <a:r>
              <a:rPr lang="en-US" sz="2700" b="1" dirty="0"/>
              <a:t>Entity Relationship Diagram 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59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3367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6 </a:t>
            </a:r>
            <a:r>
              <a:rPr lang="en-US" sz="2400" b="1" dirty="0" smtClean="0"/>
              <a:t>Use case :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315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39952" y="2780928"/>
            <a:ext cx="46711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724128" y="4365104"/>
            <a:ext cx="539119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724128" y="5805264"/>
            <a:ext cx="539119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4050703" y="277163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</a:t>
            </a:r>
            <a:endParaRPr lang="en-IN" sz="2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20688"/>
            <a:ext cx="6984776" cy="5832648"/>
          </a:xfrm>
        </p:spPr>
      </p:pic>
    </p:spTree>
    <p:extLst>
      <p:ext uri="{BB962C8B-B14F-4D97-AF65-F5344CB8AC3E}">
        <p14:creationId xmlns:p14="http://schemas.microsoft.com/office/powerpoint/2010/main" val="13760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132629" y="198171"/>
            <a:ext cx="216024" cy="216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4067944" y="188640"/>
            <a:ext cx="936104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94173" y="323567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3788913" y="910753"/>
            <a:ext cx="1548172" cy="50405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Credenti </a:t>
            </a:r>
          </a:p>
          <a:p>
            <a:pPr algn="ctr"/>
            <a:r>
              <a:rPr lang="en-US" sz="1100" dirty="0" smtClean="0"/>
              <a:t>match</a:t>
            </a:r>
            <a:endParaRPr lang="en-IN" sz="1100" dirty="0"/>
          </a:p>
        </p:txBody>
      </p:sp>
      <p:cxnSp>
        <p:nvCxnSpPr>
          <p:cNvPr id="14" name="Straight Arrow Connector 13"/>
          <p:cNvCxnSpPr>
            <a:stCxn id="6" idx="2"/>
            <a:endCxn id="12" idx="0"/>
          </p:cNvCxnSpPr>
          <p:nvPr/>
        </p:nvCxnSpPr>
        <p:spPr>
          <a:xfrm>
            <a:off x="4535996" y="476672"/>
            <a:ext cx="27003" cy="4340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478986" y="1628800"/>
            <a:ext cx="1152128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436096" y="1628800"/>
            <a:ext cx="1152128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Flowchart: Alternate Process 62"/>
          <p:cNvSpPr/>
          <p:nvPr/>
        </p:nvSpPr>
        <p:spPr>
          <a:xfrm>
            <a:off x="2478986" y="2240709"/>
            <a:ext cx="1152128" cy="648072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check request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4" name="Flowchart: Decision 63"/>
          <p:cNvSpPr/>
          <p:nvPr/>
        </p:nvSpPr>
        <p:spPr>
          <a:xfrm>
            <a:off x="2312909" y="3964601"/>
            <a:ext cx="1440160" cy="648072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check verification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69" name="Flowchart: Alternate Process 68"/>
          <p:cNvSpPr/>
          <p:nvPr/>
        </p:nvSpPr>
        <p:spPr>
          <a:xfrm>
            <a:off x="3532184" y="4805924"/>
            <a:ext cx="1071519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create passformat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70" name="Flowchart: Alternate Process 69"/>
          <p:cNvSpPr/>
          <p:nvPr/>
        </p:nvSpPr>
        <p:spPr>
          <a:xfrm>
            <a:off x="1452327" y="4805924"/>
            <a:ext cx="1071519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Send reject message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2" name="Flowchart: Alternate Process 71"/>
          <p:cNvSpPr/>
          <p:nvPr/>
        </p:nvSpPr>
        <p:spPr>
          <a:xfrm>
            <a:off x="2473692" y="3068960"/>
            <a:ext cx="1152128" cy="648072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verification documents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966562" y="5733256"/>
            <a:ext cx="4392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9" idx="2"/>
          </p:cNvCxnSpPr>
          <p:nvPr/>
        </p:nvCxnSpPr>
        <p:spPr>
          <a:xfrm>
            <a:off x="4067944" y="5309980"/>
            <a:ext cx="0" cy="4232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2699792" y="6403330"/>
            <a:ext cx="926028" cy="33803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Logout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>
            <a:endCxn id="87" idx="0"/>
          </p:cNvCxnSpPr>
          <p:nvPr/>
        </p:nvCxnSpPr>
        <p:spPr>
          <a:xfrm>
            <a:off x="3162806" y="5733256"/>
            <a:ext cx="0" cy="6700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flipH="1" flipV="1">
            <a:off x="4989475" y="306183"/>
            <a:ext cx="333037" cy="830125"/>
          </a:xfrm>
          <a:prstGeom prst="bentConnector3">
            <a:avLst>
              <a:gd name="adj1" fmla="val -6864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1978175" y="5309980"/>
            <a:ext cx="0" cy="4232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87" idx="3"/>
          </p:cNvCxnSpPr>
          <p:nvPr/>
        </p:nvCxnSpPr>
        <p:spPr>
          <a:xfrm flipV="1">
            <a:off x="3625820" y="6572348"/>
            <a:ext cx="44212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4097036" y="6420627"/>
            <a:ext cx="468052" cy="32073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Oval 105"/>
          <p:cNvSpPr/>
          <p:nvPr/>
        </p:nvSpPr>
        <p:spPr>
          <a:xfrm>
            <a:off x="4223050" y="6472984"/>
            <a:ext cx="216024" cy="216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243663" y="2420888"/>
            <a:ext cx="35686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47" idx="2"/>
          </p:cNvCxnSpPr>
          <p:nvPr/>
        </p:nvCxnSpPr>
        <p:spPr>
          <a:xfrm>
            <a:off x="6012160" y="1988840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Alternate Process 113"/>
          <p:cNvSpPr/>
          <p:nvPr/>
        </p:nvSpPr>
        <p:spPr>
          <a:xfrm>
            <a:off x="4346103" y="2740478"/>
            <a:ext cx="976409" cy="504056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apply for pass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16" name="Flowchart: Alternate Process 115"/>
          <p:cNvSpPr/>
          <p:nvPr/>
        </p:nvSpPr>
        <p:spPr>
          <a:xfrm>
            <a:off x="6732239" y="2740478"/>
            <a:ext cx="976409" cy="504056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download pass pdf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/>
          <p:cNvCxnSpPr>
            <a:endCxn id="114" idx="0"/>
          </p:cNvCxnSpPr>
          <p:nvPr/>
        </p:nvCxnSpPr>
        <p:spPr>
          <a:xfrm>
            <a:off x="4834307" y="2420888"/>
            <a:ext cx="1" cy="3195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116" idx="0"/>
          </p:cNvCxnSpPr>
          <p:nvPr/>
        </p:nvCxnSpPr>
        <p:spPr>
          <a:xfrm>
            <a:off x="7220443" y="2412072"/>
            <a:ext cx="1" cy="3284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4202087" y="3681028"/>
            <a:ext cx="3682281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14" idx="2"/>
          </p:cNvCxnSpPr>
          <p:nvPr/>
        </p:nvCxnSpPr>
        <p:spPr>
          <a:xfrm flipH="1">
            <a:off x="4834307" y="3244534"/>
            <a:ext cx="1" cy="4724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16" idx="2"/>
          </p:cNvCxnSpPr>
          <p:nvPr/>
        </p:nvCxnSpPr>
        <p:spPr>
          <a:xfrm flipH="1">
            <a:off x="7220443" y="3244534"/>
            <a:ext cx="1" cy="4276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unded Rectangle 137"/>
          <p:cNvSpPr/>
          <p:nvPr/>
        </p:nvSpPr>
        <p:spPr>
          <a:xfrm>
            <a:off x="5596064" y="4128113"/>
            <a:ext cx="926028" cy="33803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Logout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41"/>
          <p:cNvCxnSpPr>
            <a:endCxn id="138" idx="0"/>
          </p:cNvCxnSpPr>
          <p:nvPr/>
        </p:nvCxnSpPr>
        <p:spPr>
          <a:xfrm>
            <a:off x="6059078" y="3717032"/>
            <a:ext cx="0" cy="4110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/>
          <p:cNvSpPr/>
          <p:nvPr/>
        </p:nvSpPr>
        <p:spPr>
          <a:xfrm>
            <a:off x="7178255" y="4145411"/>
            <a:ext cx="468052" cy="32073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Oval 145"/>
          <p:cNvSpPr/>
          <p:nvPr/>
        </p:nvSpPr>
        <p:spPr>
          <a:xfrm>
            <a:off x="7304269" y="4197768"/>
            <a:ext cx="216024" cy="216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8" name="Straight Arrow Connector 147"/>
          <p:cNvCxnSpPr>
            <a:stCxn id="138" idx="3"/>
            <a:endCxn id="145" idx="2"/>
          </p:cNvCxnSpPr>
          <p:nvPr/>
        </p:nvCxnSpPr>
        <p:spPr>
          <a:xfrm>
            <a:off x="6522092" y="4297132"/>
            <a:ext cx="656163" cy="86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2" idx="1"/>
            <a:endCxn id="46" idx="0"/>
          </p:cNvCxnSpPr>
          <p:nvPr/>
        </p:nvCxnSpPr>
        <p:spPr>
          <a:xfrm rot="10800000" flipV="1">
            <a:off x="3055051" y="1162780"/>
            <a:ext cx="733863" cy="46601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46" idx="2"/>
            <a:endCxn id="63" idx="0"/>
          </p:cNvCxnSpPr>
          <p:nvPr/>
        </p:nvCxnSpPr>
        <p:spPr>
          <a:xfrm>
            <a:off x="3055050" y="1988840"/>
            <a:ext cx="0" cy="2518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63" idx="2"/>
            <a:endCxn id="72" idx="0"/>
          </p:cNvCxnSpPr>
          <p:nvPr/>
        </p:nvCxnSpPr>
        <p:spPr>
          <a:xfrm flipH="1">
            <a:off x="3049756" y="2888781"/>
            <a:ext cx="5294" cy="180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72" idx="2"/>
            <a:endCxn id="64" idx="0"/>
          </p:cNvCxnSpPr>
          <p:nvPr/>
        </p:nvCxnSpPr>
        <p:spPr>
          <a:xfrm flipH="1">
            <a:off x="3032989" y="3717032"/>
            <a:ext cx="16767" cy="2475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64" idx="1"/>
            <a:endCxn id="70" idx="0"/>
          </p:cNvCxnSpPr>
          <p:nvPr/>
        </p:nvCxnSpPr>
        <p:spPr>
          <a:xfrm rot="10800000" flipV="1">
            <a:off x="1988087" y="4288636"/>
            <a:ext cx="324822" cy="51728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64" idx="3"/>
            <a:endCxn id="69" idx="0"/>
          </p:cNvCxnSpPr>
          <p:nvPr/>
        </p:nvCxnSpPr>
        <p:spPr>
          <a:xfrm>
            <a:off x="3753069" y="4288637"/>
            <a:ext cx="314875" cy="51728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2" idx="2"/>
            <a:endCxn id="47" idx="0"/>
          </p:cNvCxnSpPr>
          <p:nvPr/>
        </p:nvCxnSpPr>
        <p:spPr>
          <a:xfrm rot="16200000" flipH="1">
            <a:off x="5180584" y="797223"/>
            <a:ext cx="213991" cy="144916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itle 173"/>
          <p:cNvSpPr>
            <a:spLocks noGrp="1"/>
          </p:cNvSpPr>
          <p:nvPr>
            <p:ph type="title"/>
          </p:nvPr>
        </p:nvSpPr>
        <p:spPr>
          <a:xfrm>
            <a:off x="249550" y="188640"/>
            <a:ext cx="2738274" cy="419074"/>
          </a:xfrm>
        </p:spPr>
        <p:txBody>
          <a:bodyPr>
            <a:noAutofit/>
          </a:bodyPr>
          <a:lstStyle/>
          <a:p>
            <a:r>
              <a:rPr lang="en-IN" sz="2400" b="1" dirty="0"/>
              <a:t>7</a:t>
            </a:r>
            <a:r>
              <a:rPr lang="en-IN" sz="2400" b="1" dirty="0" smtClean="0"/>
              <a:t>.Activity </a:t>
            </a:r>
            <a:r>
              <a:rPr lang="en-IN" sz="2400" b="1" dirty="0" smtClean="0"/>
              <a:t>Diagram: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5580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251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5. Entity Relationship Diagram  </vt:lpstr>
      <vt:lpstr>PowerPoint Presentation</vt:lpstr>
      <vt:lpstr>PowerPoint Presentation</vt:lpstr>
      <vt:lpstr>7.Activity Diagram: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MAHADEV</dc:creator>
  <cp:lastModifiedBy>MAHADEV</cp:lastModifiedBy>
  <cp:revision>53</cp:revision>
  <dcterms:created xsi:type="dcterms:W3CDTF">2025-04-18T05:34:32Z</dcterms:created>
  <dcterms:modified xsi:type="dcterms:W3CDTF">2025-04-19T03:15:09Z</dcterms:modified>
</cp:coreProperties>
</file>