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4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98" r:id="rId12"/>
    <p:sldId id="286" r:id="rId13"/>
    <p:sldId id="297" r:id="rId14"/>
    <p:sldId id="287" r:id="rId15"/>
    <p:sldId id="288" r:id="rId16"/>
    <p:sldId id="289" r:id="rId17"/>
    <p:sldId id="290" r:id="rId18"/>
    <p:sldId id="291" r:id="rId19"/>
    <p:sldId id="293" r:id="rId20"/>
    <p:sldId id="294" r:id="rId21"/>
    <p:sldId id="292" r:id="rId22"/>
    <p:sldId id="277" r:id="rId23"/>
    <p:sldId id="295" r:id="rId24"/>
    <p:sldId id="296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D0"/>
    <a:srgbClr val="FFFFCC"/>
    <a:srgbClr val="418AB3"/>
    <a:srgbClr val="096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0299" autoAdjust="0"/>
  </p:normalViewPr>
  <p:slideViewPr>
    <p:cSldViewPr snapToGrid="0">
      <p:cViewPr varScale="1">
        <p:scale>
          <a:sx n="63" d="100"/>
          <a:sy n="63" d="100"/>
        </p:scale>
        <p:origin x="14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14505-10D1-406C-8B69-96E22DD60FA0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54793-412E-463A-9CAD-9CC325B06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0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69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整合了</a:t>
            </a:r>
            <a:r>
              <a:rPr lang="en-US" altLang="zh-CN" dirty="0" err="1" smtClean="0"/>
              <a:t>ext</a:t>
            </a:r>
            <a:r>
              <a:rPr lang="zh-CN" altLang="en-US" dirty="0" smtClean="0"/>
              <a:t>的目录和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r>
              <a:rPr lang="en-US" altLang="zh-CN" dirty="0" smtClean="0"/>
              <a:t>chunk</a:t>
            </a:r>
            <a:r>
              <a:rPr lang="zh-CN" altLang="en-US" dirty="0" smtClean="0"/>
              <a:t>的存储位置（包括备份位置）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06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整合了</a:t>
            </a:r>
            <a:r>
              <a:rPr lang="en-US" altLang="zh-CN" dirty="0" err="1" smtClean="0"/>
              <a:t>ext</a:t>
            </a:r>
            <a:r>
              <a:rPr lang="zh-CN" altLang="en-US" dirty="0" smtClean="0"/>
              <a:t>的目录和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r>
              <a:rPr lang="en-US" altLang="zh-CN" dirty="0" smtClean="0"/>
              <a:t>chunk</a:t>
            </a:r>
            <a:r>
              <a:rPr lang="zh-CN" altLang="en-US" dirty="0" smtClean="0"/>
              <a:t>的存储位置（包括备份位置）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432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2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zh-CN" altLang="en-US" dirty="0" smtClean="0"/>
              <a:t>周期检查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分布，填充新服务器，通过优先放置磁盘利用率低机器，控制一个机器上新创建的次数，将备份放在不同机架上，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115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8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2" indent="0">
              <a:lnSpc>
                <a:spcPct val="125000"/>
              </a:lnSpc>
              <a:spcBef>
                <a:spcPts val="1000"/>
              </a:spcBef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256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2" indent="0">
              <a:lnSpc>
                <a:spcPct val="125000"/>
              </a:lnSpc>
              <a:spcBef>
                <a:spcPts val="1000"/>
              </a:spcBef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038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2" indent="0">
              <a:lnSpc>
                <a:spcPct val="125000"/>
              </a:lnSpc>
              <a:spcBef>
                <a:spcPts val="1000"/>
              </a:spcBef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51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2" indent="0">
              <a:lnSpc>
                <a:spcPct val="125000"/>
              </a:lnSpc>
              <a:spcBef>
                <a:spcPts val="1000"/>
              </a:spcBef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44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2" indent="-228600">
              <a:lnSpc>
                <a:spcPct val="125000"/>
              </a:lnSpc>
              <a:spcBef>
                <a:spcPts val="1000"/>
              </a:spcBef>
              <a:buAutoNum type="arabicPeriod"/>
            </a:pPr>
            <a:r>
              <a:rPr lang="zh-CN" altLang="en-US" dirty="0" smtClean="0"/>
              <a:t>输入的文件切片，默认分片大小</a:t>
            </a:r>
            <a:r>
              <a:rPr lang="en-US" altLang="zh-CN" dirty="0" smtClean="0"/>
              <a:t>=chunk</a:t>
            </a:r>
            <a:r>
              <a:rPr lang="zh-CN" altLang="en-US" dirty="0" smtClean="0"/>
              <a:t>大小，用户程序中分一</a:t>
            </a:r>
            <a:r>
              <a:rPr lang="zh-CN" altLang="en-US" dirty="0" smtClean="0"/>
              <a:t>个作为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，其他为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685800" lvl="2" indent="-228600">
              <a:lnSpc>
                <a:spcPct val="125000"/>
              </a:lnSpc>
              <a:spcBef>
                <a:spcPts val="1000"/>
              </a:spcBef>
              <a:buAutoNum type="arabicPeriod"/>
            </a:pPr>
            <a:r>
              <a:rPr lang="zh-CN" altLang="en-US" dirty="0" smtClean="0"/>
              <a:t>每个切片对应一个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将这些分配的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任务分配给空闲</a:t>
            </a:r>
            <a:r>
              <a:rPr lang="en-US" altLang="zh-CN" dirty="0" smtClean="0"/>
              <a:t>map worker</a:t>
            </a:r>
          </a:p>
          <a:p>
            <a:pPr marL="685800" lvl="2" indent="-228600">
              <a:lnSpc>
                <a:spcPct val="125000"/>
              </a:lnSpc>
              <a:spcBef>
                <a:spcPts val="1000"/>
              </a:spcBef>
              <a:buAutoNum type="arabicPeriod"/>
            </a:pPr>
            <a:r>
              <a:rPr lang="en-US" altLang="zh-CN" dirty="0" smtClean="0"/>
              <a:t>map</a:t>
            </a:r>
            <a:r>
              <a:rPr lang="en-US" altLang="zh-CN" baseline="0" dirty="0" smtClean="0"/>
              <a:t> worker</a:t>
            </a:r>
            <a:r>
              <a:rPr lang="zh-CN" altLang="en-US" baseline="0" dirty="0" smtClean="0"/>
              <a:t>读取文件切片，分析</a:t>
            </a:r>
            <a:r>
              <a:rPr lang="en-US" altLang="zh-CN" baseline="0" dirty="0" smtClean="0"/>
              <a:t>key/value</a:t>
            </a:r>
            <a:r>
              <a:rPr lang="zh-CN" altLang="en-US" baseline="0" dirty="0" smtClean="0"/>
              <a:t>然后传递</a:t>
            </a:r>
            <a:r>
              <a:rPr lang="zh-CN" altLang="en-US" baseline="0" dirty="0" smtClean="0"/>
              <a:t>给用户自定义的</a:t>
            </a:r>
            <a:r>
              <a:rPr lang="en-US" altLang="zh-CN" baseline="0" dirty="0" smtClean="0"/>
              <a:t>map</a:t>
            </a:r>
            <a:r>
              <a:rPr lang="zh-CN" altLang="en-US" baseline="0" dirty="0" smtClean="0"/>
              <a:t>函数，产生的</a:t>
            </a:r>
            <a:r>
              <a:rPr lang="en-US" altLang="zh-CN" baseline="0" dirty="0" smtClean="0"/>
              <a:t>key/value</a:t>
            </a:r>
            <a:r>
              <a:rPr lang="zh-CN" altLang="en-US" baseline="0" dirty="0" smtClean="0"/>
              <a:t>缓存在内存中</a:t>
            </a:r>
            <a:endParaRPr lang="en-US" altLang="zh-CN" baseline="0" dirty="0" smtClean="0"/>
          </a:p>
          <a:p>
            <a:pPr marL="685800" lvl="2" indent="-228600">
              <a:lnSpc>
                <a:spcPct val="125000"/>
              </a:lnSpc>
              <a:spcBef>
                <a:spcPts val="1000"/>
              </a:spcBef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缓存在内存中的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key/value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对被周期性的写入到本地磁盘上，溢写到磁盘的时候，根据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分区函数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的分区写入，默认的分区方式是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hashcode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分区个数，溢写完成后将磁盘上的缓存对位置发送给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转发这些位置给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worker</a:t>
            </a:r>
          </a:p>
          <a:p>
            <a:pPr marL="685800" lvl="2" indent="-228600">
              <a:lnSpc>
                <a:spcPct val="125000"/>
              </a:lnSpc>
              <a:spcBef>
                <a:spcPts val="1000"/>
              </a:spcBef>
              <a:buAutoNum type="arabicPeriod"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worker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得到位置通知后，通过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RPM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worker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的磁盘上读取数据，读取所有的中间数据后，按照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进行排序，将相同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聚合，形成相同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list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，传递给用户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</a:p>
          <a:p>
            <a:pPr marL="685800" lvl="2" indent="-228600">
              <a:lnSpc>
                <a:spcPct val="125000"/>
              </a:lnSpc>
              <a:spcBef>
                <a:spcPts val="1000"/>
              </a:spcBef>
              <a:buAutoNum type="arabicPeriod"/>
            </a:pP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函数的输出写入到这个分区的结果文件中，也就是一个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对应一个输出文件。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317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2" indent="-228600">
              <a:lnSpc>
                <a:spcPct val="125000"/>
              </a:lnSpc>
              <a:spcBef>
                <a:spcPts val="1000"/>
              </a:spcBef>
              <a:buAutoNum type="arabicPeriod"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28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Doug Cutting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Lucene</a:t>
            </a:r>
            <a:r>
              <a:rPr lang="zh-CN" altLang="en-US" dirty="0" smtClean="0"/>
              <a:t>框架的开创者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869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2" indent="-228600">
              <a:lnSpc>
                <a:spcPct val="125000"/>
              </a:lnSpc>
              <a:spcBef>
                <a:spcPts val="1000"/>
              </a:spcBef>
              <a:buAutoNum type="arabicPeriod"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74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2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en-US" altLang="zh-CN" sz="1200" dirty="0" smtClean="0"/>
              <a:t>combiner</a:t>
            </a:r>
            <a:r>
              <a:rPr lang="zh-CN" altLang="en-US" sz="1200" dirty="0" smtClean="0"/>
              <a:t>函数的内容和用户</a:t>
            </a:r>
            <a:r>
              <a:rPr lang="en-US" altLang="zh-CN" sz="1200" dirty="0" smtClean="0"/>
              <a:t>reduce</a:t>
            </a:r>
            <a:r>
              <a:rPr lang="zh-CN" altLang="en-US" sz="1200" dirty="0" smtClean="0"/>
              <a:t>函数一样，</a:t>
            </a:r>
            <a:endParaRPr lang="en-US" altLang="zh-CN" sz="1200" dirty="0" smtClean="0"/>
          </a:p>
          <a:p>
            <a:pPr marL="457200" marR="0" lvl="2" indent="0" algn="l" defTabSz="914400" rtl="0" eaLnBrk="1" fontAlgn="auto" latinLnBrk="0" hangingPunct="1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某个记录产生异常时，</a:t>
            </a:r>
            <a:r>
              <a:rPr lang="en-US" altLang="zh-CN" sz="1200" dirty="0" smtClean="0"/>
              <a:t>worker</a:t>
            </a:r>
            <a:r>
              <a:rPr lang="zh-CN" altLang="en-US" sz="1200" dirty="0" smtClean="0"/>
              <a:t>通过</a:t>
            </a:r>
            <a:r>
              <a:rPr lang="en-US" altLang="zh-CN" sz="1200" dirty="0" smtClean="0"/>
              <a:t>ping</a:t>
            </a:r>
            <a:r>
              <a:rPr lang="zh-CN" altLang="en-US" sz="1200" dirty="0" smtClean="0"/>
              <a:t>包反馈给</a:t>
            </a:r>
            <a:r>
              <a:rPr lang="en-US" altLang="zh-CN" sz="1200" dirty="0" smtClean="0"/>
              <a:t>master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master</a:t>
            </a:r>
            <a:r>
              <a:rPr lang="zh-CN" altLang="en-US" sz="1200" dirty="0" smtClean="0"/>
              <a:t>收到较多某个记录的异常反馈时，</a:t>
            </a:r>
            <a:r>
              <a:rPr lang="en-US" altLang="zh-CN" sz="1200" dirty="0" smtClean="0"/>
              <a:t>master</a:t>
            </a:r>
            <a:r>
              <a:rPr lang="zh-CN" altLang="en-US" sz="1200" dirty="0" smtClean="0"/>
              <a:t>再次分配</a:t>
            </a:r>
            <a:r>
              <a:rPr lang="en-US" altLang="zh-CN" sz="1200" dirty="0" smtClean="0"/>
              <a:t>map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reduce</a:t>
            </a:r>
            <a:r>
              <a:rPr lang="zh-CN" altLang="en-US" sz="1200" dirty="0" smtClean="0"/>
              <a:t>任务时，跳过这个记录</a:t>
            </a:r>
            <a:endParaRPr lang="en-US" altLang="zh-CN" sz="1200" dirty="0" smtClean="0"/>
          </a:p>
          <a:p>
            <a:pPr marL="457200" lvl="2" indent="0">
              <a:lnSpc>
                <a:spcPct val="125000"/>
              </a:lnSpc>
              <a:spcBef>
                <a:spcPts val="1000"/>
              </a:spcBef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18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26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2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最上一行是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阶段输入数据的读取速度，中间是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传输到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速度，最下是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写入最终文件的速度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是有备用任务情况（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891s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是无备用任务情况（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1283s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是某些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被中断情况（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933s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写入速度有延迟是因为机器忙于排序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没有备用任务的时候，只有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的落后程序影响了整个程序的速度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是停止了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个机器上的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1746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，但机器没有宕机。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的速度为负数是因为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被杀死，需要选择新的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重新执行。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124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33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472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58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3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整合了</a:t>
            </a:r>
            <a:r>
              <a:rPr lang="en-US" altLang="zh-CN" dirty="0" err="1" smtClean="0"/>
              <a:t>ext</a:t>
            </a:r>
            <a:r>
              <a:rPr lang="zh-CN" altLang="en-US" dirty="0" smtClean="0"/>
              <a:t>的目录和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r>
              <a:rPr lang="en-US" altLang="zh-CN" dirty="0" smtClean="0"/>
              <a:t>chunk</a:t>
            </a:r>
            <a:r>
              <a:rPr lang="zh-CN" altLang="en-US" dirty="0" smtClean="0"/>
              <a:t>的存储位置（包括备份位置）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92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整合了</a:t>
            </a:r>
            <a:r>
              <a:rPr lang="en-US" altLang="zh-CN" dirty="0" err="1" smtClean="0"/>
              <a:t>ext</a:t>
            </a:r>
            <a:r>
              <a:rPr lang="zh-CN" altLang="en-US" dirty="0" smtClean="0"/>
              <a:t>的目录和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r>
              <a:rPr lang="en-US" altLang="zh-CN" dirty="0" smtClean="0"/>
              <a:t>chunk</a:t>
            </a:r>
            <a:r>
              <a:rPr lang="zh-CN" altLang="en-US" dirty="0" smtClean="0"/>
              <a:t>的存储位置（包括备份位置）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6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整合了</a:t>
            </a:r>
            <a:r>
              <a:rPr lang="en-US" altLang="zh-CN" dirty="0" err="1" smtClean="0"/>
              <a:t>ext</a:t>
            </a:r>
            <a:r>
              <a:rPr lang="zh-CN" altLang="en-US" dirty="0" smtClean="0"/>
              <a:t>的目录和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r>
              <a:rPr lang="en-US" altLang="zh-CN" dirty="0" smtClean="0"/>
              <a:t>chunk</a:t>
            </a:r>
            <a:r>
              <a:rPr lang="zh-CN" altLang="en-US" dirty="0" smtClean="0"/>
              <a:t>的存储位置（包括备份位置）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436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整合了</a:t>
            </a:r>
            <a:r>
              <a:rPr lang="en-US" altLang="zh-CN" dirty="0" err="1" smtClean="0"/>
              <a:t>ext</a:t>
            </a:r>
            <a:r>
              <a:rPr lang="zh-CN" altLang="en-US" dirty="0" smtClean="0"/>
              <a:t>的目录和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r>
              <a:rPr lang="en-US" altLang="zh-CN" dirty="0" smtClean="0"/>
              <a:t>chunk</a:t>
            </a:r>
            <a:r>
              <a:rPr lang="zh-CN" altLang="en-US" dirty="0" smtClean="0"/>
              <a:t>的存储位置（包括备份位置）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54793-412E-463A-9CAD-9CC325B06B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4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B6A-33B1-4212-A080-466EECBA753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26E-3944-46CB-909E-84C6D5B5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49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B6A-33B1-4212-A080-466EECBA753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26E-3944-46CB-909E-84C6D5B5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7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B6A-33B1-4212-A080-466EECBA753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26E-3944-46CB-909E-84C6D5B5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B6A-33B1-4212-A080-466EECBA753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26E-3944-46CB-909E-84C6D5B5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36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B6A-33B1-4212-A080-466EECBA753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26E-3944-46CB-909E-84C6D5B5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2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B6A-33B1-4212-A080-466EECBA753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26E-3944-46CB-909E-84C6D5B5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21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B6A-33B1-4212-A080-466EECBA753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26E-3944-46CB-909E-84C6D5B5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84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B6A-33B1-4212-A080-466EECBA753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26E-3944-46CB-909E-84C6D5B5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B6A-33B1-4212-A080-466EECBA753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26E-3944-46CB-909E-84C6D5B5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B6A-33B1-4212-A080-466EECBA753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26E-3944-46CB-909E-84C6D5B5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B6A-33B1-4212-A080-466EECBA753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26E-3944-46CB-909E-84C6D5B5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27B6A-33B1-4212-A080-466EECBA753C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2F26E-3944-46CB-909E-84C6D5B51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2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23963"/>
            <a:ext cx="12280900" cy="23876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 smtClean="0"/>
              <a:t>The Google File System (</a:t>
            </a:r>
            <a:r>
              <a:rPr lang="en-US" altLang="zh-CN" sz="2000" dirty="0" smtClean="0"/>
              <a:t>9th </a:t>
            </a:r>
            <a:r>
              <a:rPr lang="en-US" altLang="zh-CN" sz="2000" dirty="0"/>
              <a:t>ACM </a:t>
            </a:r>
            <a:r>
              <a:rPr lang="en-US" altLang="zh-CN" sz="3200" dirty="0"/>
              <a:t>)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MapReduce: simplified data processing on large clusters</a:t>
            </a:r>
            <a:r>
              <a:rPr lang="en-US" altLang="zh-CN" sz="3200" dirty="0"/>
              <a:t>(</a:t>
            </a:r>
            <a:r>
              <a:rPr lang="en-US" altLang="zh-CN" sz="2000" dirty="0" smtClean="0"/>
              <a:t>6th </a:t>
            </a:r>
            <a:r>
              <a:rPr lang="en-US" altLang="zh-CN" sz="2000" dirty="0"/>
              <a:t>USENIX </a:t>
            </a:r>
            <a:r>
              <a:rPr lang="en-US" altLang="zh-CN" sz="3200" dirty="0"/>
              <a:t>)</a:t>
            </a:r>
            <a:br>
              <a:rPr lang="en-US" altLang="zh-CN" sz="3200" dirty="0"/>
            </a:br>
            <a:r>
              <a:rPr lang="zh-CN" altLang="en-US" sz="3200" dirty="0" smtClean="0"/>
              <a:t>（</a:t>
            </a:r>
            <a:r>
              <a:rPr lang="en-US" altLang="zh-CN" sz="2800" dirty="0" err="1" smtClean="0"/>
              <a:t>JeffreyDean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Sanjay </a:t>
            </a:r>
            <a:r>
              <a:rPr lang="en-US" altLang="zh-CN" sz="2800" dirty="0" err="1" smtClean="0"/>
              <a:t>Ghemawat</a:t>
            </a:r>
            <a:r>
              <a:rPr lang="en-US" altLang="zh-CN" sz="2800" dirty="0" smtClean="0"/>
              <a:t>…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分布式</a:t>
            </a:r>
            <a:r>
              <a:rPr lang="zh-CN" altLang="en-US" dirty="0" smtClean="0"/>
              <a:t>文件系统和并行计算编程模型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分享人：姜荣霞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3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GFS</a:t>
            </a:r>
            <a:r>
              <a:rPr lang="zh-CN" altLang="en-US" dirty="0" smtClean="0"/>
              <a:t>写入过程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062" y="481012"/>
            <a:ext cx="6523038" cy="61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写入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84" y="1527402"/>
            <a:ext cx="10536135" cy="47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704850" y="1579521"/>
            <a:ext cx="6115050" cy="4625976"/>
          </a:xfrm>
        </p:spPr>
        <p:txBody>
          <a:bodyPr>
            <a:noAutofit/>
          </a:bodyPr>
          <a:lstStyle/>
          <a:p>
            <a:pPr marL="457200" lvl="1" indent="-457200">
              <a:lnSpc>
                <a:spcPct val="125000"/>
              </a:lnSpc>
              <a:spcBef>
                <a:spcPts val="1000"/>
              </a:spcBef>
              <a:buAutoNum type="arabicPeriod"/>
            </a:pPr>
            <a:r>
              <a:rPr lang="zh-CN" altLang="en-US" dirty="0" smtClean="0"/>
              <a:t>块故障检测</a:t>
            </a:r>
            <a:endParaRPr lang="en-US" altLang="zh-CN" dirty="0" smtClean="0"/>
          </a:p>
          <a:p>
            <a:pPr marL="457200" lvl="2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zh-CN" altLang="en-US" dirty="0" smtClean="0"/>
              <a:t>校验和</a:t>
            </a:r>
            <a:r>
              <a:rPr lang="en-US" altLang="zh-CN" dirty="0" smtClean="0"/>
              <a:t>+</a:t>
            </a:r>
            <a:r>
              <a:rPr lang="zh-CN" altLang="en-US" dirty="0" smtClean="0"/>
              <a:t>心跳包</a:t>
            </a:r>
            <a:endParaRPr lang="en-US" altLang="zh-CN" dirty="0" smtClean="0"/>
          </a:p>
          <a:p>
            <a:pPr marL="457200" lvl="1" indent="-457200">
              <a:lnSpc>
                <a:spcPct val="125000"/>
              </a:lnSpc>
              <a:spcBef>
                <a:spcPts val="1000"/>
              </a:spcBef>
              <a:buAutoNum type="arabicPeriod"/>
            </a:pPr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pPr marL="457200" lvl="2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zh-CN" altLang="en-US" dirty="0" smtClean="0"/>
              <a:t>周期检查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>chunk</a:t>
            </a:r>
            <a:r>
              <a:rPr lang="zh-CN" altLang="en-US" dirty="0"/>
              <a:t>策略</a:t>
            </a:r>
            <a:endParaRPr lang="en-US" altLang="zh-CN" dirty="0" smtClean="0"/>
          </a:p>
          <a:p>
            <a:pPr marL="457200" lvl="1" indent="-457200">
              <a:lnSpc>
                <a:spcPct val="125000"/>
              </a:lnSpc>
              <a:spcBef>
                <a:spcPts val="1000"/>
              </a:spcBef>
              <a:buAutoNum type="arabicPeriod"/>
            </a:pPr>
            <a:r>
              <a:rPr lang="zh-CN" altLang="en-US" dirty="0" smtClean="0"/>
              <a:t>块迁移</a:t>
            </a:r>
            <a:endParaRPr lang="en-US" altLang="zh-CN" dirty="0"/>
          </a:p>
          <a:p>
            <a:pPr marL="457200" lvl="2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zh-CN" altLang="en-US" dirty="0" smtClean="0"/>
              <a:t>找备份复制</a:t>
            </a:r>
            <a:r>
              <a:rPr lang="en-US" altLang="zh-CN" dirty="0" smtClean="0"/>
              <a:t>+</a:t>
            </a:r>
            <a:r>
              <a:rPr lang="zh-CN" altLang="en-US" dirty="0" smtClean="0"/>
              <a:t>通知旧块失效</a:t>
            </a:r>
            <a:endParaRPr lang="en-US" altLang="zh-CN" dirty="0" smtClean="0"/>
          </a:p>
          <a:p>
            <a:pPr marL="457200" lvl="1" indent="-457200">
              <a:lnSpc>
                <a:spcPct val="125000"/>
              </a:lnSpc>
              <a:spcBef>
                <a:spcPts val="1000"/>
              </a:spcBef>
              <a:buAutoNum type="arabicPeriod"/>
            </a:pPr>
            <a:r>
              <a:rPr lang="zh-CN" altLang="en-US" dirty="0" smtClean="0"/>
              <a:t>垃圾回收</a:t>
            </a:r>
            <a:endParaRPr lang="en-US" altLang="zh-CN" dirty="0" smtClean="0"/>
          </a:p>
          <a:p>
            <a:pPr marL="457200" lvl="2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zh-CN" altLang="en-US" dirty="0" smtClean="0"/>
              <a:t>定期扫描命名空间</a:t>
            </a:r>
            <a:r>
              <a:rPr lang="en-US" altLang="zh-CN" dirty="0" smtClean="0"/>
              <a:t>+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metadata+</a:t>
            </a:r>
            <a:r>
              <a:rPr lang="zh-CN" altLang="en-US" dirty="0" smtClean="0"/>
              <a:t>通知块失效</a:t>
            </a:r>
            <a:endParaRPr lang="en-US" altLang="zh-CN" dirty="0" smtClean="0"/>
          </a:p>
          <a:p>
            <a:pPr marL="457200" lvl="1" indent="-457200">
              <a:lnSpc>
                <a:spcPct val="125000"/>
              </a:lnSpc>
              <a:spcBef>
                <a:spcPts val="1000"/>
              </a:spcBef>
              <a:buAutoNum type="arabicPeriod"/>
            </a:pP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6997700" y="1579521"/>
            <a:ext cx="4489450" cy="327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25000"/>
              </a:lnSpc>
              <a:spcBef>
                <a:spcPts val="1000"/>
              </a:spcBef>
              <a:buFont typeface="+mj-lt"/>
              <a:buAutoNum type="arabicPeriod" startAt="5"/>
            </a:pPr>
            <a:r>
              <a:rPr lang="en-US" altLang="zh-CN" sz="2400" dirty="0"/>
              <a:t>master</a:t>
            </a:r>
            <a:r>
              <a:rPr lang="zh-CN" altLang="en-US" sz="2400" dirty="0" smtClean="0"/>
              <a:t>快照</a:t>
            </a:r>
            <a:endParaRPr lang="en-US" altLang="zh-CN" sz="2400" dirty="0" smtClean="0"/>
          </a:p>
          <a:p>
            <a:pPr marL="457200" lvl="2">
              <a:lnSpc>
                <a:spcPct val="125000"/>
              </a:lnSpc>
              <a:spcBef>
                <a:spcPts val="1000"/>
              </a:spcBef>
            </a:pPr>
            <a:r>
              <a:rPr lang="zh-CN" altLang="en-US" sz="2000" dirty="0"/>
              <a:t>废除</a:t>
            </a:r>
            <a:r>
              <a:rPr lang="en-US" altLang="zh-CN" sz="2000" dirty="0"/>
              <a:t>lease+</a:t>
            </a:r>
            <a:r>
              <a:rPr lang="zh-CN" altLang="en-US" sz="2000" dirty="0"/>
              <a:t>复制</a:t>
            </a:r>
            <a:r>
              <a:rPr lang="en-US" altLang="zh-CN" sz="2000" dirty="0"/>
              <a:t>metadata</a:t>
            </a:r>
          </a:p>
          <a:p>
            <a:pPr lvl="1" indent="-457200">
              <a:lnSpc>
                <a:spcPct val="125000"/>
              </a:lnSpc>
              <a:spcBef>
                <a:spcPts val="1000"/>
              </a:spcBef>
              <a:buFont typeface="+mj-lt"/>
              <a:buAutoNum type="arabicPeriod" startAt="5"/>
            </a:pPr>
            <a:r>
              <a:rPr lang="zh-CN" altLang="en-US" sz="2400" dirty="0"/>
              <a:t>客户端缓存</a:t>
            </a:r>
            <a:r>
              <a:rPr lang="en-US" altLang="zh-CN" sz="2400" dirty="0"/>
              <a:t>metadata</a:t>
            </a:r>
            <a:r>
              <a:rPr lang="zh-CN" altLang="en-US" sz="2400" dirty="0" smtClean="0"/>
              <a:t>一致性</a:t>
            </a:r>
            <a:endParaRPr lang="en-US" altLang="zh-CN" sz="2400" dirty="0" smtClean="0"/>
          </a:p>
          <a:p>
            <a:pPr marL="457200" lvl="2">
              <a:lnSpc>
                <a:spcPct val="125000"/>
              </a:lnSpc>
              <a:spcBef>
                <a:spcPts val="1000"/>
              </a:spcBef>
            </a:pPr>
            <a:r>
              <a:rPr lang="zh-CN" altLang="en-US" sz="2000" dirty="0"/>
              <a:t>加入</a:t>
            </a:r>
            <a:r>
              <a:rPr lang="en-US" altLang="zh-CN" sz="2000" dirty="0"/>
              <a:t>primary replicas+</a:t>
            </a:r>
            <a:r>
              <a:rPr lang="zh-CN" altLang="en-US" sz="2000" dirty="0"/>
              <a:t>授予</a:t>
            </a:r>
            <a:r>
              <a:rPr lang="en-US" altLang="zh-CN" sz="2000" dirty="0"/>
              <a:t>lease</a:t>
            </a:r>
          </a:p>
          <a:p>
            <a:pPr lvl="1" indent="-457200">
              <a:lnSpc>
                <a:spcPct val="125000"/>
              </a:lnSpc>
              <a:spcBef>
                <a:spcPts val="1000"/>
              </a:spcBef>
              <a:buFont typeface="+mj-lt"/>
              <a:buAutoNum type="arabicPeriod" startAt="5"/>
            </a:pPr>
            <a:r>
              <a:rPr lang="zh-CN" altLang="en-US" sz="2400" dirty="0"/>
              <a:t>保证并发操作数据的</a:t>
            </a:r>
            <a:r>
              <a:rPr lang="zh-CN" altLang="en-US" sz="2400" dirty="0" smtClean="0"/>
              <a:t>一致性</a:t>
            </a:r>
            <a:endParaRPr lang="en-US" altLang="zh-CN" sz="2400" dirty="0"/>
          </a:p>
          <a:p>
            <a:pPr marL="457200" lvl="2">
              <a:lnSpc>
                <a:spcPct val="125000"/>
              </a:lnSpc>
              <a:spcBef>
                <a:spcPts val="1000"/>
              </a:spcBef>
            </a:pPr>
            <a:r>
              <a:rPr lang="zh-CN" altLang="en-US" sz="2000" dirty="0"/>
              <a:t>命名空间锁</a:t>
            </a:r>
            <a:r>
              <a:rPr lang="en-US" altLang="zh-CN" sz="2000" dirty="0"/>
              <a:t>+</a:t>
            </a:r>
            <a:r>
              <a:rPr lang="zh-CN" altLang="en-US" sz="2000" dirty="0"/>
              <a:t>块版本号</a:t>
            </a:r>
            <a:r>
              <a:rPr lang="en-US" altLang="zh-CN" sz="2000" dirty="0"/>
              <a:t>+</a:t>
            </a:r>
            <a:r>
              <a:rPr lang="zh-CN" altLang="en-US" sz="2000" dirty="0"/>
              <a:t>日志记录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535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88900" y="2943225"/>
            <a:ext cx="12280900" cy="14684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 smtClean="0"/>
              <a:t>MapReduce: simplified data processing on large clusters</a:t>
            </a:r>
            <a:br>
              <a:rPr lang="en-US" altLang="zh-CN" sz="3200" dirty="0" smtClean="0"/>
            </a:br>
            <a:r>
              <a:rPr lang="en-US" altLang="zh-CN" sz="3200" dirty="0" smtClean="0"/>
              <a:t>(</a:t>
            </a:r>
            <a:r>
              <a:rPr lang="en-US" altLang="zh-CN" sz="2000" dirty="0" smtClean="0"/>
              <a:t>6th </a:t>
            </a:r>
            <a:r>
              <a:rPr lang="en-US" altLang="zh-CN" sz="2000" dirty="0"/>
              <a:t>USENIX 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9526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MapReduce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704850" y="1579520"/>
            <a:ext cx="7361464" cy="5278479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dirty="0" smtClean="0"/>
              <a:t>一套分布式并行计算的编程模型</a:t>
            </a:r>
            <a:endParaRPr lang="en-US" altLang="zh-CN" dirty="0" smtClean="0"/>
          </a:p>
          <a:p>
            <a:pPr marL="342900" lvl="1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dirty="0" smtClean="0"/>
              <a:t>优点</a:t>
            </a:r>
            <a:endParaRPr lang="en-US" altLang="zh-CN" dirty="0" smtClean="0"/>
          </a:p>
          <a:p>
            <a:pPr marL="800100" lvl="2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dirty="0" smtClean="0"/>
              <a:t>易于编程</a:t>
            </a:r>
            <a:endParaRPr lang="en-US" altLang="zh-CN" dirty="0" smtClean="0"/>
          </a:p>
          <a:p>
            <a:pPr marL="800100" lvl="2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dirty="0" smtClean="0"/>
              <a:t>扩展简单</a:t>
            </a:r>
            <a:endParaRPr lang="en-US" altLang="zh-CN" dirty="0" smtClean="0"/>
          </a:p>
          <a:p>
            <a:pPr marL="800100" lvl="2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dirty="0" smtClean="0"/>
              <a:t>高容错性</a:t>
            </a:r>
            <a:endParaRPr lang="en-US" altLang="zh-CN" dirty="0" smtClean="0"/>
          </a:p>
          <a:p>
            <a:pPr marL="800100" lvl="2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dirty="0" smtClean="0"/>
              <a:t>适合</a:t>
            </a:r>
            <a:r>
              <a:rPr lang="en-US" altLang="zh-CN" dirty="0" smtClean="0"/>
              <a:t>PB</a:t>
            </a:r>
            <a:r>
              <a:rPr lang="zh-CN" altLang="en-US" dirty="0" smtClean="0"/>
              <a:t>级以上数据的离线处理</a:t>
            </a:r>
            <a:endParaRPr lang="en-US" altLang="zh-CN" dirty="0" smtClean="0"/>
          </a:p>
          <a:p>
            <a:pPr marL="342900" lvl="1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800100" lvl="2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dirty="0"/>
              <a:t>不</a:t>
            </a:r>
            <a:r>
              <a:rPr lang="zh-CN" altLang="en-US" dirty="0" smtClean="0"/>
              <a:t>擅长实时计算（毫秒级或秒级）</a:t>
            </a:r>
            <a:endParaRPr lang="en-US" altLang="zh-CN" dirty="0" smtClean="0"/>
          </a:p>
          <a:p>
            <a:pPr marL="800100" lvl="2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dirty="0"/>
              <a:t>不</a:t>
            </a:r>
            <a:r>
              <a:rPr lang="zh-CN" altLang="en-US" dirty="0" smtClean="0"/>
              <a:t>擅长流式计算（数据源不能是动态的）</a:t>
            </a:r>
            <a:endParaRPr lang="en-US" altLang="zh-CN" dirty="0" smtClean="0"/>
          </a:p>
          <a:p>
            <a:pPr marL="800100" lvl="2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dirty="0"/>
              <a:t>不</a:t>
            </a:r>
            <a:r>
              <a:rPr lang="zh-CN" altLang="en-US" dirty="0" smtClean="0"/>
              <a:t>擅长</a:t>
            </a:r>
            <a:r>
              <a:rPr lang="en-US" altLang="zh-CN" dirty="0" smtClean="0"/>
              <a:t>DAG</a:t>
            </a:r>
            <a:r>
              <a:rPr lang="zh-CN" altLang="en-US" dirty="0" smtClean="0"/>
              <a:t>计算（一个程序的输出是另一个程序的输入）</a:t>
            </a: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998278" y="1579521"/>
            <a:ext cx="3355522" cy="5278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800100" lvl="2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dirty="0" smtClean="0"/>
              <a:t>分布式</a:t>
            </a:r>
            <a:r>
              <a:rPr lang="en-US" altLang="zh-CN" dirty="0" smtClean="0"/>
              <a:t>Grep</a:t>
            </a:r>
          </a:p>
          <a:p>
            <a:pPr marL="800100" lvl="2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dirty="0" smtClean="0"/>
              <a:t>计算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访问频率</a:t>
            </a:r>
            <a:endParaRPr lang="en-US" altLang="zh-CN" dirty="0" smtClean="0"/>
          </a:p>
          <a:p>
            <a:pPr marL="800100" lvl="2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dirty="0" smtClean="0"/>
              <a:t>倒排索引</a:t>
            </a:r>
            <a:endParaRPr lang="en-US" altLang="zh-CN" dirty="0" smtClean="0"/>
          </a:p>
          <a:p>
            <a:pPr marL="800100" lvl="2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dirty="0" smtClean="0"/>
              <a:t>分布式排序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850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MapReduce</a:t>
            </a:r>
            <a:r>
              <a:rPr lang="zh-CN" altLang="en-US" dirty="0" smtClean="0"/>
              <a:t>为什么出现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704850" y="1579520"/>
            <a:ext cx="10433050" cy="5278479"/>
          </a:xfrm>
        </p:spPr>
        <p:txBody>
          <a:bodyPr>
            <a:noAutofit/>
          </a:bodyPr>
          <a:lstStyle/>
          <a:p>
            <a:pPr marL="0" lvl="1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大量</a:t>
            </a:r>
            <a:r>
              <a:rPr lang="zh-CN" altLang="en-US" dirty="0"/>
              <a:t>数据进行分布式存储后，数据的统计分析工作如何在有限时间内完成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lvl="1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需要并行化计算。</a:t>
            </a:r>
            <a:endParaRPr lang="en-US" altLang="zh-CN" dirty="0" smtClean="0"/>
          </a:p>
          <a:p>
            <a:pPr marL="0" lvl="1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并行化</a:t>
            </a:r>
            <a:r>
              <a:rPr lang="zh-CN" altLang="en-US" dirty="0"/>
              <a:t>计算时如何分发数据、如何处理错误、如何实现负载</a:t>
            </a:r>
            <a:r>
              <a:rPr lang="zh-CN" altLang="en-US" dirty="0" smtClean="0"/>
              <a:t>均衡</a:t>
            </a:r>
            <a:r>
              <a:rPr lang="zh-CN" altLang="en-US" dirty="0"/>
              <a:t>？</a:t>
            </a:r>
            <a:endParaRPr lang="en-US" altLang="zh-CN" dirty="0" smtClean="0"/>
          </a:p>
          <a:p>
            <a:pPr marL="0" lvl="1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面对</a:t>
            </a:r>
            <a:r>
              <a:rPr lang="zh-CN" altLang="en-US" dirty="0"/>
              <a:t>集群，编程人员</a:t>
            </a:r>
            <a:r>
              <a:rPr lang="zh-CN" altLang="en-US" dirty="0" smtClean="0"/>
              <a:t>如何透明化这个分布式系统？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099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MapReduce</a:t>
            </a:r>
            <a:r>
              <a:rPr lang="zh-CN" altLang="en-US" dirty="0" smtClean="0"/>
              <a:t>如何解决这些问题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704850" y="1579520"/>
            <a:ext cx="10433050" cy="5278479"/>
          </a:xfrm>
        </p:spPr>
        <p:txBody>
          <a:bodyPr>
            <a:noAutofit/>
          </a:bodyPr>
          <a:lstStyle/>
          <a:p>
            <a:pPr marL="457200" lvl="1" indent="-457200">
              <a:lnSpc>
                <a:spcPct val="125000"/>
              </a:lnSpc>
              <a:spcBef>
                <a:spcPts val="1000"/>
              </a:spcBef>
            </a:pPr>
            <a:r>
              <a:rPr lang="zh-CN" altLang="en-US" sz="3200" dirty="0" smtClean="0"/>
              <a:t>封装</a:t>
            </a:r>
            <a:endParaRPr lang="en-US" altLang="zh-CN" dirty="0" smtClean="0"/>
          </a:p>
          <a:p>
            <a:pPr marL="457200" lvl="1" indent="-457200">
              <a:lnSpc>
                <a:spcPct val="125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dirty="0" smtClean="0"/>
              <a:t>将计算的过程抽象为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两个阶段；</a:t>
            </a:r>
            <a:endParaRPr lang="en-US" altLang="zh-CN" dirty="0" smtClean="0"/>
          </a:p>
          <a:p>
            <a:pPr marL="457200" lvl="1" indent="-457200">
              <a:lnSpc>
                <a:spcPct val="125000"/>
              </a:lnSpc>
              <a:spcBef>
                <a:spcPts val="1000"/>
              </a:spcBef>
              <a:buAutoNum type="arabicPeriod"/>
            </a:pPr>
            <a:r>
              <a:rPr lang="zh-CN" altLang="en-US" dirty="0" smtClean="0"/>
              <a:t>输入数据执行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操作，得到一个</a:t>
            </a:r>
            <a:r>
              <a:rPr lang="en-US" altLang="zh-CN" dirty="0" smtClean="0"/>
              <a:t>key/value</a:t>
            </a:r>
            <a:r>
              <a:rPr lang="zh-CN" altLang="en-US" dirty="0" smtClean="0"/>
              <a:t>的中间对集；</a:t>
            </a:r>
            <a:endParaRPr lang="en-US" altLang="zh-CN" dirty="0" smtClean="0"/>
          </a:p>
          <a:p>
            <a:pPr marL="457200" lvl="1" indent="-457200">
              <a:lnSpc>
                <a:spcPct val="125000"/>
              </a:lnSpc>
              <a:spcBef>
                <a:spcPts val="1000"/>
              </a:spcBef>
              <a:buAutoNum type="arabicPeriod"/>
            </a:pPr>
            <a:r>
              <a:rPr lang="zh-CN" altLang="en-US" dirty="0" smtClean="0"/>
              <a:t>在</a:t>
            </a:r>
            <a:r>
              <a:rPr lang="zh-CN" altLang="en-US" dirty="0"/>
              <a:t>具有相同的</a:t>
            </a:r>
            <a:r>
              <a:rPr lang="en-US" altLang="zh-CN" dirty="0"/>
              <a:t>key/value</a:t>
            </a:r>
            <a:r>
              <a:rPr lang="zh-CN" altLang="en-US" dirty="0"/>
              <a:t>上应用</a:t>
            </a:r>
            <a:r>
              <a:rPr lang="en-US" altLang="zh-CN" dirty="0"/>
              <a:t>reduce</a:t>
            </a:r>
            <a:r>
              <a:rPr lang="zh-CN" altLang="en-US" dirty="0"/>
              <a:t>操作，合并</a:t>
            </a:r>
            <a:r>
              <a:rPr lang="en-US" altLang="zh-CN" dirty="0"/>
              <a:t>map</a:t>
            </a:r>
            <a:r>
              <a:rPr lang="zh-CN" altLang="en-US" dirty="0"/>
              <a:t>阶段派生的</a:t>
            </a:r>
            <a:r>
              <a:rPr lang="zh-CN" altLang="en-US" dirty="0" smtClean="0"/>
              <a:t>数据；</a:t>
            </a:r>
            <a:endParaRPr lang="en-US" altLang="zh-CN" dirty="0" smtClean="0"/>
          </a:p>
          <a:p>
            <a:pPr marL="457200" lvl="1" indent="-457200">
              <a:lnSpc>
                <a:spcPct val="125000"/>
              </a:lnSpc>
              <a:spcBef>
                <a:spcPts val="1000"/>
              </a:spcBef>
              <a:buAutoNum type="arabicPeriod"/>
            </a:pPr>
            <a:r>
              <a:rPr lang="zh-CN" altLang="en-US" dirty="0"/>
              <a:t>不同业务的计算方式在</a:t>
            </a:r>
            <a:r>
              <a:rPr lang="en-US" altLang="zh-CN" dirty="0"/>
              <a:t>map</a:t>
            </a:r>
            <a:r>
              <a:rPr lang="zh-CN" altLang="en-US" dirty="0"/>
              <a:t>和</a:t>
            </a:r>
            <a:r>
              <a:rPr lang="en-US" altLang="zh-CN" dirty="0"/>
              <a:t>reduce</a:t>
            </a:r>
            <a:r>
              <a:rPr lang="zh-CN" altLang="en-US" dirty="0"/>
              <a:t>阶段不同</a:t>
            </a:r>
            <a:r>
              <a:rPr lang="zh-CN" altLang="en-US" dirty="0" smtClean="0"/>
              <a:t>，其他阶段相同，因此开放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接口给用户，其他的分发数据（位置优化）、处理</a:t>
            </a:r>
            <a:r>
              <a:rPr lang="zh-CN" altLang="en-US" dirty="0"/>
              <a:t>错误、负载均衡封装为</a:t>
            </a:r>
            <a:r>
              <a:rPr lang="en-US" altLang="zh-CN" dirty="0"/>
              <a:t>MapReduce</a:t>
            </a:r>
            <a:r>
              <a:rPr lang="zh-CN" altLang="en-US" dirty="0" smtClean="0"/>
              <a:t>库。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13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MapReduce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-</a:t>
            </a:r>
            <a:r>
              <a:rPr lang="zh-CN" altLang="en-US" dirty="0" smtClean="0"/>
              <a:t>计算一个大文档集合中每个词出现的次数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672193" y="2542906"/>
            <a:ext cx="5124450" cy="52784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map(String </a:t>
            </a:r>
            <a:r>
              <a:rPr lang="en-US" altLang="zh-CN" sz="2400" dirty="0" err="1"/>
              <a:t>key,String</a:t>
            </a:r>
            <a:r>
              <a:rPr lang="en-US" altLang="zh-CN" sz="2400" dirty="0"/>
              <a:t> value):</a:t>
            </a:r>
          </a:p>
          <a:p>
            <a:pPr marL="0" indent="0">
              <a:buNone/>
            </a:pPr>
            <a:r>
              <a:rPr lang="en-US" altLang="zh-CN" sz="2400" dirty="0"/>
              <a:t> //key:</a:t>
            </a:r>
            <a:r>
              <a:rPr lang="zh-CN" altLang="en-US" sz="2400" dirty="0"/>
              <a:t>文档的名字</a:t>
            </a:r>
          </a:p>
          <a:p>
            <a:pPr marL="0" indent="0">
              <a:buNone/>
            </a:pPr>
            <a:r>
              <a:rPr lang="zh-CN" altLang="en-US" sz="2400" dirty="0"/>
              <a:t> </a:t>
            </a:r>
            <a:r>
              <a:rPr lang="en-US" altLang="zh-CN" sz="2400" dirty="0"/>
              <a:t>//value:</a:t>
            </a:r>
            <a:r>
              <a:rPr lang="zh-CN" altLang="en-US" sz="2400" dirty="0"/>
              <a:t>文档的内容</a:t>
            </a:r>
          </a:p>
          <a:p>
            <a:pPr marL="0" indent="0">
              <a:buNone/>
            </a:pPr>
            <a:r>
              <a:rPr lang="zh-CN" altLang="en-US" sz="2400" dirty="0"/>
              <a:t> </a:t>
            </a:r>
            <a:r>
              <a:rPr lang="en-US" altLang="zh-CN" sz="2400" dirty="0"/>
              <a:t>for each word w in value:</a:t>
            </a:r>
          </a:p>
          <a:p>
            <a:pPr marL="0" indent="0">
              <a:buNone/>
            </a:pPr>
            <a:r>
              <a:rPr lang="en-US" altLang="zh-CN" sz="2400" dirty="0"/>
              <a:t>    </a:t>
            </a:r>
            <a:r>
              <a:rPr lang="en-US" altLang="zh-CN" sz="2400" dirty="0" err="1" smtClean="0"/>
              <a:t>EmitIntermediate</a:t>
            </a:r>
            <a:r>
              <a:rPr lang="en-US" altLang="zh-CN" sz="2400" dirty="0" smtClean="0"/>
              <a:t> (</a:t>
            </a:r>
            <a:r>
              <a:rPr lang="en-US" altLang="zh-CN" sz="2400" dirty="0"/>
              <a:t>w,"1");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984421" y="2118362"/>
            <a:ext cx="5902778" cy="5278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reduce(String </a:t>
            </a:r>
            <a:r>
              <a:rPr lang="en-US" altLang="zh-CN" sz="2400" dirty="0" err="1"/>
              <a:t>key,Iterator</a:t>
            </a:r>
            <a:r>
              <a:rPr lang="en-US" altLang="zh-CN" sz="2400" dirty="0"/>
              <a:t> values):</a:t>
            </a:r>
          </a:p>
          <a:p>
            <a:pPr marL="0" indent="0">
              <a:buNone/>
            </a:pPr>
            <a:r>
              <a:rPr lang="en-US" altLang="zh-CN" sz="2400" dirty="0"/>
              <a:t>//key:</a:t>
            </a:r>
            <a:r>
              <a:rPr lang="zh-CN" altLang="en-US" sz="2400" dirty="0"/>
              <a:t>一个词</a:t>
            </a:r>
          </a:p>
          <a:p>
            <a:pPr marL="0" indent="0">
              <a:buNone/>
            </a:pPr>
            <a:r>
              <a:rPr lang="en-US" altLang="zh-CN" sz="2400" dirty="0"/>
              <a:t>//values:</a:t>
            </a:r>
            <a:r>
              <a:rPr lang="zh-CN" altLang="en-US" sz="2400" dirty="0"/>
              <a:t>一个计数列表</a:t>
            </a:r>
          </a:p>
          <a:p>
            <a:pPr marL="0" indent="0">
              <a:buNone/>
            </a:pPr>
            <a:r>
              <a:rPr lang="zh-CN" altLang="en-US" sz="2400" dirty="0"/>
              <a:t> 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result=0;</a:t>
            </a:r>
          </a:p>
          <a:p>
            <a:pPr marL="0" indent="0">
              <a:buNone/>
            </a:pPr>
            <a:r>
              <a:rPr lang="en-US" altLang="zh-CN" sz="2400" dirty="0"/>
              <a:t> for each v in values:</a:t>
            </a:r>
          </a:p>
          <a:p>
            <a:pPr marL="0" indent="0">
              <a:buNone/>
            </a:pPr>
            <a:r>
              <a:rPr lang="en-US" altLang="zh-CN" sz="2400" dirty="0"/>
              <a:t>   result+=</a:t>
            </a:r>
            <a:r>
              <a:rPr lang="en-US" altLang="zh-CN" sz="2400" dirty="0" err="1"/>
              <a:t>ParseInt</a:t>
            </a:r>
            <a:r>
              <a:rPr lang="en-US" altLang="zh-CN" sz="2400" dirty="0"/>
              <a:t>(v);</a:t>
            </a:r>
          </a:p>
          <a:p>
            <a:pPr marL="0" indent="0">
              <a:buNone/>
            </a:pPr>
            <a:r>
              <a:rPr lang="en-US" altLang="zh-CN" sz="2400" dirty="0"/>
              <a:t> Emit(</a:t>
            </a:r>
            <a:r>
              <a:rPr lang="en-US" altLang="zh-CN" sz="2400" dirty="0" err="1"/>
              <a:t>AsString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resut</a:t>
            </a:r>
            <a:r>
              <a:rPr lang="en-US" altLang="zh-CN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7532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257" y="245382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MapReduce</a:t>
            </a:r>
            <a:r>
              <a:rPr lang="zh-CN" altLang="en-US" dirty="0" smtClean="0"/>
              <a:t>执行过程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895" y="1484085"/>
            <a:ext cx="6864426" cy="5188857"/>
          </a:xfrm>
        </p:spPr>
      </p:pic>
    </p:spTree>
    <p:extLst>
      <p:ext uri="{BB962C8B-B14F-4D97-AF65-F5344CB8AC3E}">
        <p14:creationId xmlns:p14="http://schemas.microsoft.com/office/powerpoint/2010/main" val="25649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257" y="245382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/>
              <a:t>master</a:t>
            </a:r>
            <a:r>
              <a:rPr lang="zh-CN" altLang="en-US" dirty="0" smtClean="0"/>
              <a:t>数据结构：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map</a:t>
            </a:r>
            <a:r>
              <a:rPr lang="zh-CN" altLang="en-US" sz="2000" dirty="0"/>
              <a:t>和</a:t>
            </a:r>
            <a:r>
              <a:rPr lang="en-US" altLang="zh-CN" sz="2000" dirty="0"/>
              <a:t>reduce</a:t>
            </a:r>
            <a:r>
              <a:rPr lang="zh-CN" altLang="en-US" sz="2000" dirty="0"/>
              <a:t>任务的状态（初始空闲状态、完成、工作中）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完成任务或工作中</a:t>
            </a:r>
            <a:r>
              <a:rPr lang="en-US" altLang="zh-CN" sz="2000" dirty="0"/>
              <a:t>worker</a:t>
            </a:r>
            <a:r>
              <a:rPr lang="zh-CN" altLang="en-US" sz="2000" dirty="0"/>
              <a:t>的标识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处理故障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sz="2000" dirty="0" smtClean="0"/>
              <a:t>感知</a:t>
            </a:r>
            <a:r>
              <a:rPr lang="en-US" altLang="zh-CN" sz="2000" dirty="0" smtClean="0"/>
              <a:t>worker</a:t>
            </a:r>
            <a:r>
              <a:rPr lang="zh-CN" altLang="en-US" sz="2000" dirty="0" smtClean="0"/>
              <a:t>故障：周期性</a:t>
            </a:r>
            <a:r>
              <a:rPr lang="en-US" altLang="zh-CN" sz="2000" dirty="0" smtClean="0"/>
              <a:t>ping </a:t>
            </a:r>
            <a:r>
              <a:rPr lang="zh-CN" altLang="en-US" sz="2000" dirty="0" smtClean="0"/>
              <a:t>每个</a:t>
            </a:r>
            <a:r>
              <a:rPr lang="en-US" altLang="zh-CN" sz="2000" dirty="0" smtClean="0"/>
              <a:t>worker</a:t>
            </a:r>
            <a:r>
              <a:rPr lang="zh-CN" altLang="en-US" sz="2000" dirty="0" smtClean="0"/>
              <a:t>，规定限期内没有收到信息，确认</a:t>
            </a:r>
            <a:r>
              <a:rPr lang="en-US" altLang="zh-CN" sz="2000" dirty="0" smtClean="0"/>
              <a:t>worker</a:t>
            </a:r>
            <a:r>
              <a:rPr lang="zh-CN" altLang="en-US" sz="2000" dirty="0" smtClean="0"/>
              <a:t>故障，</a:t>
            </a:r>
            <a:endParaRPr lang="en-US" altLang="zh-CN" sz="2000" dirty="0" smtClean="0"/>
          </a:p>
          <a:p>
            <a:pPr lvl="1">
              <a:lnSpc>
                <a:spcPct val="125000"/>
              </a:lnSpc>
            </a:pPr>
            <a:r>
              <a:rPr lang="zh-CN" altLang="en-US" sz="2000" dirty="0" smtClean="0"/>
              <a:t>任务转移：将</a:t>
            </a:r>
            <a:r>
              <a:rPr lang="en-US" altLang="zh-CN" sz="2000" dirty="0" smtClean="0"/>
              <a:t>worker</a:t>
            </a:r>
            <a:r>
              <a:rPr lang="zh-CN" altLang="en-US" sz="2000" dirty="0" smtClean="0"/>
              <a:t>标记为失败，上面的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任务状态归位空闲，重新调度给其他</a:t>
            </a:r>
            <a:r>
              <a:rPr lang="en-US" altLang="zh-CN" sz="2000" dirty="0" smtClean="0"/>
              <a:t>worker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失败：将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的数据周期写入</a:t>
            </a:r>
            <a:r>
              <a:rPr lang="en-US" altLang="zh-CN" sz="2000" dirty="0" smtClean="0"/>
              <a:t>checkpoints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失败时，从上次最后一个</a:t>
            </a:r>
            <a:r>
              <a:rPr lang="en-US" altLang="zh-CN" sz="2000" dirty="0" smtClean="0"/>
              <a:t>checkpoints</a:t>
            </a:r>
            <a:r>
              <a:rPr lang="zh-CN" altLang="en-US" sz="2000" dirty="0" smtClean="0"/>
              <a:t>启动另一个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进程，重新执行</a:t>
            </a:r>
            <a:r>
              <a:rPr lang="en-US" altLang="zh-CN" sz="2000" dirty="0" smtClean="0"/>
              <a:t>MapReduce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487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论文背景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1838325"/>
            <a:ext cx="10515600" cy="4351338"/>
          </a:xfrm>
        </p:spPr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r>
              <a:rPr lang="en-US" altLang="zh-CN" dirty="0" smtClean="0"/>
              <a:t>2003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GFS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2004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年的</a:t>
            </a:r>
            <a:r>
              <a:rPr lang="en-US" altLang="zh-CN" dirty="0" err="1" smtClean="0"/>
              <a:t>BigTable</a:t>
            </a:r>
            <a:r>
              <a:rPr lang="zh-CN" altLang="en-US" dirty="0" smtClean="0"/>
              <a:t>成为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的三大技术，虽然他们没有公开源码，但这三篇论文论述了这三款产品的详细设计，奠定了大数据算法的基础。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基于</a:t>
            </a:r>
            <a:r>
              <a:rPr lang="en-US" altLang="zh-CN" dirty="0" smtClean="0"/>
              <a:t>GFS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Doug </a:t>
            </a:r>
            <a:r>
              <a:rPr lang="en-US" altLang="zh-CN" dirty="0"/>
              <a:t>Cutting</a:t>
            </a:r>
            <a:r>
              <a:rPr lang="zh-CN" altLang="en-US" dirty="0"/>
              <a:t>等人用 了</a:t>
            </a:r>
            <a:r>
              <a:rPr lang="en-US" altLang="zh-CN" dirty="0"/>
              <a:t>2</a:t>
            </a:r>
            <a:r>
              <a:rPr lang="zh-CN" altLang="en-US" dirty="0"/>
              <a:t>年业余时间实现</a:t>
            </a:r>
            <a:r>
              <a:rPr lang="zh-CN" altLang="en-US" dirty="0" smtClean="0"/>
              <a:t>了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HDFS</a:t>
            </a:r>
            <a:r>
              <a:rPr lang="zh-CN" altLang="en-US" dirty="0"/>
              <a:t>和</a:t>
            </a:r>
            <a:r>
              <a:rPr lang="en-US" altLang="zh-CN" dirty="0"/>
              <a:t>MapReduce</a:t>
            </a:r>
            <a:r>
              <a:rPr lang="zh-CN" altLang="en-US" dirty="0" smtClean="0"/>
              <a:t>机制。</a:t>
            </a:r>
            <a:endParaRPr lang="en-US" altLang="zh-CN" dirty="0" smtClean="0"/>
          </a:p>
          <a:p>
            <a:pPr marL="0" lvl="1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125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7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257" y="245382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存储位置优化：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sz="2000" dirty="0" smtClean="0"/>
              <a:t>输入数据以</a:t>
            </a:r>
            <a:r>
              <a:rPr lang="en-US" altLang="zh-CN" sz="2000" dirty="0" smtClean="0"/>
              <a:t>GFS</a:t>
            </a:r>
            <a:r>
              <a:rPr lang="zh-CN" altLang="en-US" sz="2000" dirty="0" smtClean="0"/>
              <a:t>存储，</a:t>
            </a:r>
            <a:r>
              <a:rPr lang="en-US" altLang="zh-CN" sz="2000" dirty="0" smtClean="0"/>
              <a:t>master</a:t>
            </a:r>
            <a:r>
              <a:rPr lang="zh-CN" altLang="en-US" sz="2000" dirty="0" smtClean="0"/>
              <a:t>分配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任务的时候，优先在一个包含输入数据的机器上安排任务，若失败，尝试在那个机器的附近安排一个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任务；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任务粒度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map</a:t>
            </a:r>
            <a:r>
              <a:rPr lang="zh-CN" altLang="en-US" sz="2000" dirty="0"/>
              <a:t>的分片</a:t>
            </a:r>
            <a:r>
              <a:rPr lang="en-US" altLang="zh-CN" sz="2000" dirty="0"/>
              <a:t>M</a:t>
            </a:r>
            <a:r>
              <a:rPr lang="zh-CN" altLang="en-US" sz="2000" dirty="0"/>
              <a:t>和</a:t>
            </a:r>
            <a:r>
              <a:rPr lang="en-US" altLang="zh-CN" sz="2000" dirty="0"/>
              <a:t>reduce</a:t>
            </a:r>
            <a:r>
              <a:rPr lang="zh-CN" altLang="en-US" sz="2000" dirty="0"/>
              <a:t>的分区</a:t>
            </a:r>
            <a:r>
              <a:rPr lang="en-US" altLang="zh-CN" sz="2000" dirty="0"/>
              <a:t>R</a:t>
            </a:r>
            <a:r>
              <a:rPr lang="zh-CN" altLang="en-US" sz="2000" dirty="0"/>
              <a:t>，</a:t>
            </a:r>
            <a:r>
              <a:rPr lang="en-US" altLang="zh-CN" sz="2000" dirty="0"/>
              <a:t>master</a:t>
            </a:r>
            <a:r>
              <a:rPr lang="zh-CN" altLang="en-US" sz="2000" dirty="0"/>
              <a:t>要进行</a:t>
            </a:r>
            <a:r>
              <a:rPr lang="en-US" altLang="zh-CN" sz="2000" dirty="0"/>
              <a:t>O(M+R)</a:t>
            </a:r>
            <a:r>
              <a:rPr lang="zh-CN" altLang="en-US" sz="2000" dirty="0"/>
              <a:t>次调度，保存</a:t>
            </a:r>
            <a:r>
              <a:rPr lang="en-US" altLang="zh-CN" sz="2000" dirty="0"/>
              <a:t>O(M*R)</a:t>
            </a:r>
            <a:r>
              <a:rPr lang="zh-CN" altLang="en-US" sz="2000" dirty="0"/>
              <a:t>个状态在内存，优化的时候，选择</a:t>
            </a:r>
            <a:r>
              <a:rPr lang="en-US" altLang="zh-CN" sz="2000" dirty="0"/>
              <a:t>M</a:t>
            </a:r>
            <a:r>
              <a:rPr lang="zh-CN" altLang="en-US" sz="2000" dirty="0"/>
              <a:t>进行优化，保证位置优化最</a:t>
            </a:r>
            <a:r>
              <a:rPr lang="zh-CN" altLang="en-US" sz="2000" dirty="0" smtClean="0"/>
              <a:t>有效；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备用任务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解决落后程序，最后几个</a:t>
            </a:r>
            <a:r>
              <a:rPr lang="en-US" altLang="zh-CN" sz="2000" dirty="0"/>
              <a:t>map</a:t>
            </a:r>
            <a:r>
              <a:rPr lang="zh-CN" altLang="en-US" sz="2000" dirty="0"/>
              <a:t>和</a:t>
            </a:r>
            <a:r>
              <a:rPr lang="en-US" altLang="zh-CN" sz="2000" dirty="0"/>
              <a:t>reduce</a:t>
            </a:r>
            <a:r>
              <a:rPr lang="zh-CN" altLang="en-US" sz="2000" dirty="0"/>
              <a:t>任务未完成时，</a:t>
            </a:r>
            <a:r>
              <a:rPr lang="en-US" altLang="zh-CN" sz="2000" dirty="0"/>
              <a:t>master</a:t>
            </a:r>
            <a:r>
              <a:rPr lang="zh-CN" altLang="en-US" sz="2000" dirty="0"/>
              <a:t>已经调度下一批</a:t>
            </a:r>
            <a:r>
              <a:rPr lang="en-US" altLang="zh-CN" sz="2000" dirty="0"/>
              <a:t>MapReduce</a:t>
            </a:r>
            <a:r>
              <a:rPr lang="zh-CN" altLang="en-US" sz="2000" dirty="0"/>
              <a:t>程序，导致机器</a:t>
            </a:r>
            <a:r>
              <a:rPr lang="en-US" altLang="zh-CN" sz="2000" dirty="0"/>
              <a:t>CPU</a:t>
            </a:r>
            <a:r>
              <a:rPr lang="zh-CN" altLang="en-US" sz="2000" dirty="0"/>
              <a:t>、带宽占用，落后程序执行更慢，解决办法是程序将要完成时，</a:t>
            </a:r>
            <a:r>
              <a:rPr lang="en-US" altLang="zh-CN" sz="2000" dirty="0"/>
              <a:t>master</a:t>
            </a:r>
            <a:r>
              <a:rPr lang="zh-CN" altLang="en-US" sz="2000" dirty="0"/>
              <a:t>调度备用进程执行落后程序</a:t>
            </a:r>
            <a:r>
              <a:rPr lang="zh-CN" altLang="en-US" sz="2000" dirty="0" smtClean="0"/>
              <a:t>，可节省约</a:t>
            </a:r>
            <a:r>
              <a:rPr lang="en-US" altLang="zh-CN" sz="2000" dirty="0" smtClean="0"/>
              <a:t>44</a:t>
            </a:r>
            <a:r>
              <a:rPr lang="en-US" altLang="zh-CN" sz="2000" dirty="0"/>
              <a:t>%</a:t>
            </a:r>
            <a:r>
              <a:rPr lang="zh-CN" altLang="en-US" sz="2000" dirty="0"/>
              <a:t>的时间。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560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性能提升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838199" y="1690689"/>
            <a:ext cx="9339943" cy="4176712"/>
          </a:xfrm>
        </p:spPr>
        <p:txBody>
          <a:bodyPr>
            <a:noAutofit/>
          </a:bodyPr>
          <a:lstStyle/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dirty="0" smtClean="0"/>
              <a:t>map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过程中按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排序；</a:t>
            </a:r>
            <a:endParaRPr lang="en-US" altLang="zh-CN" sz="2400" dirty="0" smtClean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阶段写入磁盘时，对每个分区进行</a:t>
            </a:r>
            <a:r>
              <a:rPr lang="en-US" altLang="zh-CN" sz="2400" dirty="0" smtClean="0"/>
              <a:t>combiner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zh-CN" altLang="en-US" sz="2400" dirty="0" smtClean="0"/>
              <a:t>跳过错误</a:t>
            </a:r>
            <a:r>
              <a:rPr lang="zh-CN" altLang="en-US" sz="2400" dirty="0" smtClean="0"/>
              <a:t>记录；</a:t>
            </a:r>
            <a:endParaRPr lang="en-US" altLang="zh-CN" sz="2400" dirty="0"/>
          </a:p>
          <a:p>
            <a:pPr marL="457200" lvl="1" indent="0">
              <a:lnSpc>
                <a:spcPct val="125000"/>
              </a:lnSpc>
              <a:buNone/>
            </a:pPr>
            <a:r>
              <a:rPr lang="zh-CN" altLang="en-US" sz="1900" dirty="0"/>
              <a:t>要能捕获异常，并报告给</a:t>
            </a:r>
            <a:r>
              <a:rPr lang="en-US" altLang="zh-CN" sz="1900" dirty="0"/>
              <a:t>master</a:t>
            </a:r>
            <a:r>
              <a:rPr lang="zh-CN" altLang="en-US" sz="1900" dirty="0"/>
              <a:t>，要有一个全局变量记下</a:t>
            </a:r>
            <a:r>
              <a:rPr lang="zh-CN" altLang="en-US" sz="1900" dirty="0" smtClean="0"/>
              <a:t>所有输入记录</a:t>
            </a:r>
            <a:r>
              <a:rPr lang="zh-CN" altLang="en-US" sz="1900" dirty="0"/>
              <a:t>的编号，每个</a:t>
            </a:r>
            <a:r>
              <a:rPr lang="en-US" altLang="zh-CN" sz="1900" dirty="0"/>
              <a:t>worker</a:t>
            </a:r>
            <a:r>
              <a:rPr lang="zh-CN" altLang="en-US" sz="1900" dirty="0"/>
              <a:t>增加信号处理器，获取内存段异常和总线</a:t>
            </a:r>
            <a:r>
              <a:rPr lang="zh-CN" altLang="en-US" sz="1900" dirty="0" smtClean="0"/>
              <a:t>错误，</a:t>
            </a:r>
            <a:r>
              <a:rPr lang="en-US" altLang="zh-CN" sz="1900" dirty="0" smtClean="0"/>
              <a:t>worker</a:t>
            </a:r>
            <a:r>
              <a:rPr lang="zh-CN" altLang="en-US" sz="1900" dirty="0" smtClean="0"/>
              <a:t>将编号和异常错误发送给</a:t>
            </a:r>
            <a:r>
              <a:rPr lang="en-US" altLang="zh-CN" sz="1900" dirty="0" smtClean="0"/>
              <a:t>master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pPr marL="457200" lvl="1" indent="-457200">
              <a:lnSpc>
                <a:spcPct val="125000"/>
              </a:lnSpc>
              <a:spcBef>
                <a:spcPts val="1000"/>
              </a:spcBef>
              <a:buFont typeface="+mj-lt"/>
              <a:buAutoNum type="arabicPeriod" startAt="4"/>
            </a:pPr>
            <a:r>
              <a:rPr lang="en-US" altLang="zh-CN" dirty="0"/>
              <a:t> </a:t>
            </a:r>
            <a:r>
              <a:rPr lang="zh-CN" altLang="en-US" dirty="0"/>
              <a:t>感知计算</a:t>
            </a:r>
            <a:r>
              <a:rPr lang="zh-CN" altLang="en-US" dirty="0" smtClean="0"/>
              <a:t>进度</a:t>
            </a:r>
            <a:endParaRPr lang="en-US" altLang="zh-CN" dirty="0" smtClean="0"/>
          </a:p>
          <a:p>
            <a:pPr marL="457200" lvl="2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zh-CN" altLang="en-US" dirty="0" smtClean="0"/>
              <a:t>全局计数器</a:t>
            </a:r>
            <a:r>
              <a:rPr lang="en-US" altLang="zh-CN" dirty="0" smtClean="0"/>
              <a:t>+</a:t>
            </a:r>
            <a:r>
              <a:rPr lang="zh-CN" altLang="en-US" dirty="0" smtClean="0"/>
              <a:t>状态信息展示</a:t>
            </a:r>
            <a:endParaRPr lang="en-US" altLang="zh-CN" dirty="0" smtClean="0"/>
          </a:p>
          <a:p>
            <a:pPr marL="457200" lvl="2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zh-CN" altLang="en-US" dirty="0" smtClean="0"/>
              <a:t>每个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有一个计数器，通过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回应将计数器值给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统计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计数器值，得到实际的计算进度。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34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实验</a:t>
            </a:r>
            <a:r>
              <a:rPr lang="zh-CN" altLang="en-US" dirty="0" smtClean="0"/>
              <a:t>验证：</a:t>
            </a:r>
            <a:r>
              <a:rPr lang="en-US" altLang="zh-CN" dirty="0" smtClean="0"/>
              <a:t>Grep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集群配置：</a:t>
            </a:r>
            <a:r>
              <a:rPr lang="en-US" altLang="zh-CN" dirty="0" smtClean="0"/>
              <a:t>1800</a:t>
            </a:r>
            <a:r>
              <a:rPr lang="zh-CN" altLang="en-US" dirty="0" smtClean="0"/>
              <a:t>台机器（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2G</a:t>
            </a:r>
            <a:r>
              <a:rPr lang="zh-CN" altLang="en-US" dirty="0"/>
              <a:t>超</a:t>
            </a:r>
            <a:r>
              <a:rPr lang="zh-CN" altLang="en-US" dirty="0" smtClean="0"/>
              <a:t>线程处理器，</a:t>
            </a:r>
            <a:r>
              <a:rPr lang="en-US" altLang="zh-CN" dirty="0" smtClean="0"/>
              <a:t>4G</a:t>
            </a:r>
            <a:r>
              <a:rPr lang="zh-CN" altLang="en-US" dirty="0" smtClean="0"/>
              <a:t>内存，两个</a:t>
            </a:r>
            <a:r>
              <a:rPr lang="en-US" altLang="zh-CN" dirty="0" smtClean="0"/>
              <a:t>160G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IDE</a:t>
            </a:r>
            <a:r>
              <a:rPr lang="zh-CN" altLang="en-US" dirty="0" smtClean="0"/>
              <a:t>硬盘，一个千兆网卡）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实验一：</a:t>
            </a:r>
            <a:r>
              <a:rPr lang="en-US" altLang="zh-CN" dirty="0" smtClean="0"/>
              <a:t>10^10</a:t>
            </a:r>
            <a:r>
              <a:rPr lang="zh-CN" altLang="en-US" dirty="0" smtClean="0"/>
              <a:t>条记录（每个记录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个字节）中</a:t>
            </a:r>
            <a:r>
              <a:rPr lang="en-US" altLang="zh-CN" dirty="0" smtClean="0"/>
              <a:t>grep</a:t>
            </a:r>
            <a:r>
              <a:rPr lang="zh-CN" altLang="en-US" dirty="0" smtClean="0"/>
              <a:t>，分片大小为</a:t>
            </a:r>
            <a:r>
              <a:rPr lang="en-US" altLang="zh-CN" dirty="0" smtClean="0"/>
              <a:t>64M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15000</a:t>
            </a:r>
            <a:r>
              <a:rPr lang="zh-CN" altLang="en-US" dirty="0" smtClean="0"/>
              <a:t>个分片）分区大小为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，时间为</a:t>
            </a:r>
            <a:r>
              <a:rPr lang="en-US" altLang="zh-CN" dirty="0" smtClean="0"/>
              <a:t>150s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其中有</a:t>
            </a:r>
            <a:r>
              <a:rPr lang="en-US" altLang="zh-CN" dirty="0" smtClean="0"/>
              <a:t>60s</a:t>
            </a:r>
            <a:r>
              <a:rPr lang="zh-CN" altLang="en-US" dirty="0" smtClean="0"/>
              <a:t>的时间是程序传播到其他机器，等待</a:t>
            </a:r>
            <a:r>
              <a:rPr lang="en-US" altLang="zh-CN" dirty="0" smtClean="0"/>
              <a:t>GFS</a:t>
            </a:r>
            <a:r>
              <a:rPr lang="zh-CN" altLang="en-US" dirty="0" smtClean="0"/>
              <a:t>打开文件，得到位置优化信息。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31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实验</a:t>
            </a:r>
            <a:r>
              <a:rPr lang="zh-CN" altLang="en-US" dirty="0" smtClean="0"/>
              <a:t>验证：排序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集群配置：</a:t>
            </a:r>
            <a:r>
              <a:rPr lang="en-US" altLang="zh-CN" dirty="0" smtClean="0"/>
              <a:t>1800</a:t>
            </a:r>
            <a:r>
              <a:rPr lang="zh-CN" altLang="en-US" dirty="0" smtClean="0"/>
              <a:t>台机器（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2G</a:t>
            </a:r>
            <a:r>
              <a:rPr lang="zh-CN" altLang="en-US" dirty="0"/>
              <a:t>超</a:t>
            </a:r>
            <a:r>
              <a:rPr lang="zh-CN" altLang="en-US" dirty="0" smtClean="0"/>
              <a:t>线程处理器，</a:t>
            </a:r>
            <a:r>
              <a:rPr lang="en-US" altLang="zh-CN" dirty="0" smtClean="0"/>
              <a:t>4G</a:t>
            </a:r>
            <a:r>
              <a:rPr lang="zh-CN" altLang="en-US" dirty="0" smtClean="0"/>
              <a:t>内存，两个</a:t>
            </a:r>
            <a:r>
              <a:rPr lang="en-US" altLang="zh-CN" dirty="0" smtClean="0"/>
              <a:t>160G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IDE</a:t>
            </a:r>
            <a:r>
              <a:rPr lang="zh-CN" altLang="en-US" dirty="0" smtClean="0"/>
              <a:t>硬盘，一个千兆网卡）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实验一：</a:t>
            </a:r>
            <a:r>
              <a:rPr lang="en-US" altLang="zh-CN" dirty="0" smtClean="0"/>
              <a:t>10^10</a:t>
            </a:r>
            <a:r>
              <a:rPr lang="zh-CN" altLang="en-US" dirty="0" smtClean="0"/>
              <a:t>条记录（每个记录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个字节，共</a:t>
            </a:r>
            <a:r>
              <a:rPr lang="en-US" altLang="zh-CN" dirty="0" smtClean="0"/>
              <a:t>1TB</a:t>
            </a:r>
            <a:r>
              <a:rPr lang="zh-CN" altLang="en-US" dirty="0" smtClean="0"/>
              <a:t>数据）排序，分片大小为</a:t>
            </a:r>
            <a:r>
              <a:rPr lang="en-US" altLang="zh-CN" dirty="0" smtClean="0"/>
              <a:t>64M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15000</a:t>
            </a:r>
            <a:r>
              <a:rPr lang="zh-CN" altLang="en-US" dirty="0" smtClean="0"/>
              <a:t>个分片）分区大小为</a:t>
            </a:r>
            <a:r>
              <a:rPr lang="en-US" altLang="zh-CN" dirty="0" smtClean="0"/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39557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实验</a:t>
            </a:r>
            <a:r>
              <a:rPr lang="zh-CN" altLang="en-US" dirty="0" smtClean="0"/>
              <a:t>验证：排序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21" y="1373993"/>
            <a:ext cx="9426757" cy="53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1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480" y="2732405"/>
            <a:ext cx="1610360" cy="1325563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4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GFS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558800" y="1597024"/>
            <a:ext cx="10515600" cy="5260975"/>
          </a:xfrm>
        </p:spPr>
        <p:txBody>
          <a:bodyPr>
            <a:noAutofit/>
          </a:bodyPr>
          <a:lstStyle/>
          <a:p>
            <a:pPr lvl="1">
              <a:lnSpc>
                <a:spcPct val="125000"/>
              </a:lnSpc>
            </a:pPr>
            <a:r>
              <a:rPr lang="zh-CN" altLang="en-US" dirty="0"/>
              <a:t>可</a:t>
            </a:r>
            <a:r>
              <a:rPr lang="zh-CN" altLang="en-US" dirty="0" smtClean="0"/>
              <a:t>扩展的分布式文件系统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0" lvl="1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高</a:t>
            </a:r>
            <a:r>
              <a:rPr lang="zh-CN" altLang="en-US" dirty="0" smtClean="0"/>
              <a:t>容错</a:t>
            </a:r>
            <a:endParaRPr lang="en-US" altLang="zh-CN" dirty="0" smtClean="0"/>
          </a:p>
          <a:p>
            <a:pPr marL="0" lvl="1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高</a:t>
            </a:r>
            <a:r>
              <a:rPr lang="zh-CN" altLang="en-US" dirty="0" smtClean="0"/>
              <a:t>可靠</a:t>
            </a:r>
            <a:endParaRPr lang="en-US" altLang="zh-CN" dirty="0" smtClean="0"/>
          </a:p>
          <a:p>
            <a:pPr marL="0" lvl="1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可</a:t>
            </a:r>
            <a:r>
              <a:rPr lang="zh-CN" altLang="en-US" dirty="0"/>
              <a:t>构建于廉价</a:t>
            </a:r>
            <a:r>
              <a:rPr lang="zh-CN" altLang="en-US" dirty="0" smtClean="0"/>
              <a:t>机器</a:t>
            </a:r>
            <a:endParaRPr lang="en-US" altLang="zh-CN" dirty="0" smtClean="0"/>
          </a:p>
          <a:p>
            <a:pPr marL="0" lvl="1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适合处理大数据</a:t>
            </a:r>
            <a:endParaRPr lang="en-US" altLang="zh-CN" dirty="0" smtClean="0"/>
          </a:p>
          <a:p>
            <a:pPr marL="800100" lvl="2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sz="2400" dirty="0"/>
              <a:t>缺点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lvl="1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不适合低延时数据访问</a:t>
            </a:r>
            <a:endParaRPr lang="en-US" altLang="zh-CN" dirty="0" smtClean="0"/>
          </a:p>
          <a:p>
            <a:pPr marL="0" lvl="1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无法高效的对大量小文件进行存储</a:t>
            </a:r>
            <a:endParaRPr lang="en-US" altLang="zh-CN" dirty="0" smtClean="0"/>
          </a:p>
          <a:p>
            <a:pPr marL="0" lvl="1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125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7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GFS</a:t>
            </a:r>
            <a:r>
              <a:rPr lang="zh-CN" altLang="en-US" dirty="0" smtClean="0"/>
              <a:t>为什么出现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584200" y="1889125"/>
            <a:ext cx="10515600" cy="4351338"/>
          </a:xfrm>
        </p:spPr>
        <p:txBody>
          <a:bodyPr>
            <a:noAutofit/>
          </a:bodyPr>
          <a:lstStyle/>
          <a:p>
            <a:pPr marL="0" lvl="1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zh-CN" altLang="en-US" dirty="0" smtClean="0"/>
              <a:t>大数据带来的存储问题：</a:t>
            </a:r>
            <a:endParaRPr lang="en-US" altLang="zh-CN" dirty="0" smtClean="0"/>
          </a:p>
          <a:p>
            <a:pPr marL="457200" lvl="1" indent="-457200">
              <a:lnSpc>
                <a:spcPct val="125000"/>
              </a:lnSpc>
              <a:spcBef>
                <a:spcPts val="1000"/>
              </a:spcBef>
              <a:buAutoNum type="arabicPeriod"/>
            </a:pPr>
            <a:r>
              <a:rPr lang="zh-CN" altLang="en-US" dirty="0" smtClean="0"/>
              <a:t>数据量大（单个大文件和大量小文件）</a:t>
            </a:r>
            <a:endParaRPr lang="en-US" altLang="zh-CN" dirty="0" smtClean="0"/>
          </a:p>
          <a:p>
            <a:pPr marL="457200" lvl="1" indent="-457200">
              <a:lnSpc>
                <a:spcPct val="125000"/>
              </a:lnSpc>
              <a:spcBef>
                <a:spcPts val="1000"/>
              </a:spcBef>
              <a:buAutoNum type="arabicPeriod"/>
            </a:pPr>
            <a:r>
              <a:rPr lang="zh-CN" altLang="en-US" dirty="0" smtClean="0"/>
              <a:t>数据结构多样化（结构化、半结构化、非结构化）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单机</a:t>
            </a:r>
            <a:r>
              <a:rPr lang="zh-CN" altLang="en-US" dirty="0" smtClean="0"/>
              <a:t>的存储能力不能应对，采用多个机器专门进行分布式存储时，出现新的问题：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9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GFS</a:t>
            </a:r>
            <a:r>
              <a:rPr lang="zh-CN" altLang="en-US" dirty="0" smtClean="0"/>
              <a:t>为什么出现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584200" y="1889125"/>
            <a:ext cx="10515600" cy="4351338"/>
          </a:xfrm>
        </p:spPr>
        <p:txBody>
          <a:bodyPr>
            <a:noAutofit/>
          </a:bodyPr>
          <a:lstStyle/>
          <a:p>
            <a:pPr marL="0" lvl="1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zh-CN" altLang="en-US" dirty="0" smtClean="0"/>
              <a:t>单机的存储能力不能应对，采用多个机器专门进行分布式存储时，出现新的问题：</a:t>
            </a:r>
            <a:endParaRPr lang="en-US" altLang="zh-CN" dirty="0" smtClean="0"/>
          </a:p>
          <a:p>
            <a:pPr marL="457200" lvl="1" indent="-457200">
              <a:lnSpc>
                <a:spcPct val="125000"/>
              </a:lnSpc>
              <a:spcBef>
                <a:spcPts val="1000"/>
              </a:spcBef>
              <a:buAutoNum type="arabicPeriod"/>
            </a:pPr>
            <a:r>
              <a:rPr lang="zh-CN" altLang="en-US" dirty="0" smtClean="0"/>
              <a:t>单个</a:t>
            </a:r>
            <a:r>
              <a:rPr lang="zh-CN" altLang="en-US" dirty="0"/>
              <a:t>机器而言，传统文件系统块单位为</a:t>
            </a:r>
            <a:r>
              <a:rPr lang="en-US" altLang="zh-CN" dirty="0"/>
              <a:t>kb</a:t>
            </a:r>
            <a:r>
              <a:rPr lang="zh-CN" altLang="en-US" dirty="0"/>
              <a:t>级，操作文件时，系统的吞吐量低如何</a:t>
            </a:r>
            <a:r>
              <a:rPr lang="zh-CN" altLang="en-US" dirty="0" smtClean="0"/>
              <a:t>解决</a:t>
            </a:r>
            <a:r>
              <a:rPr lang="zh-CN" altLang="en-US" dirty="0"/>
              <a:t>？</a:t>
            </a:r>
            <a:endParaRPr lang="en-US" altLang="zh-CN" dirty="0" smtClean="0"/>
          </a:p>
          <a:p>
            <a:pPr marL="457200" lvl="1" indent="-457200">
              <a:lnSpc>
                <a:spcPct val="125000"/>
              </a:lnSpc>
              <a:spcBef>
                <a:spcPts val="1000"/>
              </a:spcBef>
              <a:buAutoNum type="arabicPeriod"/>
            </a:pPr>
            <a:r>
              <a:rPr lang="zh-CN" altLang="en-US" dirty="0"/>
              <a:t>多个机器而言，分布式文件系统中某个机器宕机问题如何解决，多个机器存储的备份如何保持</a:t>
            </a:r>
            <a:r>
              <a:rPr lang="zh-CN" altLang="en-US" dirty="0" smtClean="0"/>
              <a:t>一致性？</a:t>
            </a:r>
            <a:endParaRPr lang="zh-CN" altLang="en-US" dirty="0"/>
          </a:p>
          <a:p>
            <a:pPr marL="457200" lvl="1" indent="-457200">
              <a:lnSpc>
                <a:spcPct val="125000"/>
              </a:lnSpc>
              <a:spcBef>
                <a:spcPts val="1000"/>
              </a:spcBef>
              <a:buAutoNum type="arabicPeriod"/>
            </a:pPr>
            <a:r>
              <a:rPr lang="zh-CN" altLang="en-US" dirty="0"/>
              <a:t>对外而言，数据集中存储后，所有客户端共享这个分布式文件系统，高并发访问中的并发性能如何解决，并发访问中数据的一致性怎么</a:t>
            </a:r>
            <a:r>
              <a:rPr lang="zh-CN" altLang="en-US" dirty="0" smtClean="0"/>
              <a:t>解决</a:t>
            </a:r>
            <a:r>
              <a:rPr lang="zh-CN" altLang="en-US" dirty="0"/>
              <a:t>？</a:t>
            </a:r>
            <a:endParaRPr lang="en-US" altLang="zh-CN" dirty="0" smtClean="0"/>
          </a:p>
          <a:p>
            <a:pPr marL="457200" lvl="1" indent="-457200">
              <a:lnSpc>
                <a:spcPct val="125000"/>
              </a:lnSpc>
              <a:spcBef>
                <a:spcPts val="1000"/>
              </a:spcBef>
              <a:buAutoNum type="arabicPeriod"/>
            </a:pPr>
            <a:endParaRPr lang="zh-CN" altLang="en-US" dirty="0"/>
          </a:p>
          <a:p>
            <a:pPr marL="0" lvl="1" indent="0">
              <a:lnSpc>
                <a:spcPct val="125000"/>
              </a:lnSpc>
              <a:spcBef>
                <a:spcPts val="100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53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GFS</a:t>
            </a:r>
            <a:r>
              <a:rPr lang="zh-CN" altLang="en-US" dirty="0" smtClean="0"/>
              <a:t>如何解决这些问题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584200" y="1889125"/>
            <a:ext cx="10515600" cy="4351338"/>
          </a:xfrm>
        </p:spPr>
        <p:txBody>
          <a:bodyPr>
            <a:noAutofit/>
          </a:bodyPr>
          <a:lstStyle/>
          <a:p>
            <a:pPr marL="457200" lvl="1" indent="-457200">
              <a:lnSpc>
                <a:spcPct val="125000"/>
              </a:lnSpc>
              <a:spcBef>
                <a:spcPts val="1000"/>
              </a:spcBef>
              <a:buAutoNum type="arabicPeriod"/>
            </a:pPr>
            <a:r>
              <a:rPr lang="zh-CN" altLang="en-US" dirty="0" smtClean="0"/>
              <a:t>单个</a:t>
            </a:r>
            <a:r>
              <a:rPr lang="zh-CN" altLang="en-US" dirty="0"/>
              <a:t>机器而言，传统文件系统块单位为</a:t>
            </a:r>
            <a:r>
              <a:rPr lang="en-US" altLang="zh-CN" dirty="0"/>
              <a:t>kb</a:t>
            </a:r>
            <a:r>
              <a:rPr lang="zh-CN" altLang="en-US" dirty="0"/>
              <a:t>级，操作文件时，系统的吞吐量低如何</a:t>
            </a:r>
            <a:r>
              <a:rPr lang="zh-CN" altLang="en-US" dirty="0" smtClean="0"/>
              <a:t>解决？</a:t>
            </a:r>
            <a:endParaRPr lang="en-US" altLang="zh-CN" dirty="0" smtClean="0"/>
          </a:p>
          <a:p>
            <a:pPr marL="800100" lvl="2" indent="-342900">
              <a:lnSpc>
                <a:spcPct val="125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将</a:t>
            </a:r>
            <a:r>
              <a:rPr lang="zh-CN" altLang="en-US" dirty="0"/>
              <a:t>默认的块大小设置为</a:t>
            </a:r>
            <a:r>
              <a:rPr lang="en-US" altLang="zh-CN" dirty="0"/>
              <a:t>64M</a:t>
            </a:r>
            <a:r>
              <a:rPr lang="zh-CN" altLang="en-US" dirty="0"/>
              <a:t>，将文件系统分为</a:t>
            </a:r>
            <a:r>
              <a:rPr lang="en-US" altLang="zh-CN" dirty="0"/>
              <a:t>Master</a:t>
            </a:r>
            <a:r>
              <a:rPr lang="zh-CN" altLang="en-US" dirty="0"/>
              <a:t>服务器和多个</a:t>
            </a:r>
            <a:r>
              <a:rPr lang="en-US" altLang="zh-CN" dirty="0" err="1"/>
              <a:t>chunkserver</a:t>
            </a:r>
            <a:r>
              <a:rPr lang="zh-CN" altLang="en-US" dirty="0"/>
              <a:t>服务器，由</a:t>
            </a:r>
            <a:r>
              <a:rPr lang="en-US" altLang="zh-CN" dirty="0"/>
              <a:t>Master</a:t>
            </a:r>
            <a:r>
              <a:rPr lang="zh-CN" altLang="en-US" dirty="0"/>
              <a:t>服务器来管理</a:t>
            </a:r>
            <a:r>
              <a:rPr lang="en-US" altLang="zh-CN" dirty="0"/>
              <a:t>chunk</a:t>
            </a:r>
            <a:r>
              <a:rPr lang="zh-CN" altLang="en-US" dirty="0"/>
              <a:t>的命名空间</a:t>
            </a:r>
            <a:r>
              <a:rPr lang="zh-CN" altLang="en-US" dirty="0" smtClean="0"/>
              <a:t>、</a:t>
            </a:r>
            <a:r>
              <a:rPr lang="en-US" altLang="zh-CN" dirty="0"/>
              <a:t> chunk</a:t>
            </a:r>
            <a:r>
              <a:rPr lang="zh-CN" altLang="en-US" dirty="0"/>
              <a:t>和文件的映射</a:t>
            </a:r>
            <a:r>
              <a:rPr lang="zh-CN" altLang="en-US" dirty="0" smtClean="0"/>
              <a:t>关系、</a:t>
            </a:r>
            <a:r>
              <a:rPr lang="en-US" altLang="zh-CN" dirty="0"/>
              <a:t> chunk</a:t>
            </a:r>
            <a:r>
              <a:rPr lang="zh-CN" altLang="en-US" dirty="0"/>
              <a:t>的</a:t>
            </a:r>
            <a:r>
              <a:rPr lang="zh-CN" altLang="en-US" dirty="0" smtClean="0"/>
              <a:t>存储位置、访问</a:t>
            </a:r>
            <a:r>
              <a:rPr lang="zh-CN" altLang="en-US" dirty="0"/>
              <a:t>控制</a:t>
            </a:r>
            <a:r>
              <a:rPr lang="zh-CN" altLang="en-US" dirty="0" smtClean="0"/>
              <a:t>信息；</a:t>
            </a:r>
            <a:endParaRPr lang="en-US" altLang="zh-CN" dirty="0" smtClean="0"/>
          </a:p>
          <a:p>
            <a:pPr marL="800100" lvl="2" indent="-342900">
              <a:lnSpc>
                <a:spcPct val="125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en-US" altLang="zh-CN" dirty="0" smtClean="0"/>
              <a:t>master</a:t>
            </a:r>
            <a:r>
              <a:rPr lang="zh-CN" altLang="en-US" dirty="0"/>
              <a:t>的信息存储在内存中，对客户端的请求快速响应。</a:t>
            </a:r>
          </a:p>
          <a:p>
            <a:pPr marL="0" lvl="1" indent="0">
              <a:lnSpc>
                <a:spcPct val="125000"/>
              </a:lnSpc>
              <a:spcBef>
                <a:spcPts val="100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7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GFS</a:t>
            </a:r>
            <a:r>
              <a:rPr lang="zh-CN" altLang="en-US" dirty="0" smtClean="0"/>
              <a:t>如何解决这些问题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558800" y="1457324"/>
            <a:ext cx="10515600" cy="5273675"/>
          </a:xfrm>
        </p:spPr>
        <p:txBody>
          <a:bodyPr>
            <a:noAutofit/>
          </a:bodyPr>
          <a:lstStyle/>
          <a:p>
            <a:pPr marL="0" lvl="1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多</a:t>
            </a:r>
            <a:r>
              <a:rPr lang="zh-CN" altLang="en-US" dirty="0"/>
              <a:t>个机器而言，分布式文件系统</a:t>
            </a:r>
            <a:r>
              <a:rPr lang="zh-CN" altLang="en-US" dirty="0" smtClean="0"/>
              <a:t>中如何发现某个机器宕机，宕机了怎么办？多</a:t>
            </a:r>
            <a:r>
              <a:rPr lang="zh-CN" altLang="en-US" dirty="0"/>
              <a:t>个机器存储的备份如何保持一致性</a:t>
            </a:r>
            <a:r>
              <a:rPr lang="zh-CN" altLang="en-US" dirty="0" smtClean="0"/>
              <a:t>？</a:t>
            </a:r>
            <a:endParaRPr lang="zh-CN" altLang="en-US" dirty="0"/>
          </a:p>
          <a:p>
            <a:pPr marL="800100" lvl="2" indent="-342900">
              <a:lnSpc>
                <a:spcPct val="125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通过心跳包解决宕机感知问题，</a:t>
            </a:r>
            <a:r>
              <a:rPr lang="en-US" altLang="zh-CN" dirty="0" err="1" smtClean="0"/>
              <a:t>chunkserver</a:t>
            </a:r>
            <a:r>
              <a:rPr lang="zh-CN" altLang="en-US" dirty="0" smtClean="0"/>
              <a:t>定期向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发送心跳包。</a:t>
            </a:r>
            <a:endParaRPr lang="en-US" altLang="zh-CN" dirty="0" smtClean="0"/>
          </a:p>
          <a:p>
            <a:pPr marL="800100" lvl="2" indent="-342900">
              <a:lnSpc>
                <a:spcPct val="125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通过</a:t>
            </a:r>
            <a:r>
              <a:rPr lang="zh-CN" altLang="en-US" dirty="0"/>
              <a:t>备份来解决某个机器宕机</a:t>
            </a:r>
            <a:r>
              <a:rPr lang="zh-CN" altLang="en-US" dirty="0" smtClean="0"/>
              <a:t>问题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1257300" lvl="3" indent="-342900">
              <a:lnSpc>
                <a:spcPct val="125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默认备份是每块备份</a:t>
            </a:r>
            <a:r>
              <a:rPr lang="en-US" altLang="zh-CN" dirty="0" smtClean="0"/>
              <a:t>3</a:t>
            </a:r>
            <a:r>
              <a:rPr lang="zh-CN" altLang="en-US" dirty="0" smtClean="0"/>
              <a:t>份，每个</a:t>
            </a:r>
            <a:r>
              <a:rPr lang="en-US" altLang="zh-CN" dirty="0" err="1"/>
              <a:t>chunkserver</a:t>
            </a:r>
            <a:r>
              <a:rPr lang="zh-CN" altLang="en-US" dirty="0"/>
              <a:t>间的通信由</a:t>
            </a:r>
            <a:r>
              <a:rPr lang="en-US" altLang="zh-CN" dirty="0" smtClean="0"/>
              <a:t>master</a:t>
            </a:r>
            <a:r>
              <a:rPr lang="zh-CN" altLang="en-US" dirty="0"/>
              <a:t>管理，</a:t>
            </a:r>
            <a:r>
              <a:rPr lang="en-US" altLang="zh-CN" dirty="0" err="1"/>
              <a:t>chunkserver</a:t>
            </a:r>
            <a:r>
              <a:rPr lang="zh-CN" altLang="en-US" dirty="0"/>
              <a:t>通过向</a:t>
            </a:r>
            <a:r>
              <a:rPr lang="en-US" altLang="zh-CN" dirty="0"/>
              <a:t>master  heartbeat</a:t>
            </a:r>
            <a:r>
              <a:rPr lang="zh-CN" altLang="en-US" dirty="0"/>
              <a:t>报告自己的健康状态，</a:t>
            </a:r>
            <a:r>
              <a:rPr lang="en-US" altLang="zh-CN" dirty="0"/>
              <a:t>master</a:t>
            </a:r>
            <a:r>
              <a:rPr lang="zh-CN" altLang="en-US" dirty="0"/>
              <a:t>通过</a:t>
            </a:r>
            <a:r>
              <a:rPr lang="en-US" altLang="zh-CN" dirty="0" err="1"/>
              <a:t>heatbeat</a:t>
            </a:r>
            <a:r>
              <a:rPr lang="zh-CN" altLang="en-US" dirty="0"/>
              <a:t>的回馈信息传达命令，包括</a:t>
            </a:r>
            <a:r>
              <a:rPr lang="en-US" altLang="zh-CN" dirty="0" err="1"/>
              <a:t>chunkserver</a:t>
            </a:r>
            <a:r>
              <a:rPr lang="zh-CN" altLang="en-US" dirty="0"/>
              <a:t>的</a:t>
            </a:r>
            <a:r>
              <a:rPr lang="zh-CN" altLang="en-US" dirty="0" smtClean="0"/>
              <a:t>迁移</a:t>
            </a:r>
            <a:r>
              <a:rPr lang="zh-CN" altLang="en-US" dirty="0"/>
              <a:t>。</a:t>
            </a:r>
            <a:endParaRPr lang="en-US" altLang="zh-CN" dirty="0"/>
          </a:p>
          <a:p>
            <a:pPr marL="800100" lvl="2" indent="-342900">
              <a:lnSpc>
                <a:spcPct val="125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通过加入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的版本号，实现各备份的一致性，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在各</a:t>
            </a:r>
            <a:r>
              <a:rPr lang="en-US" altLang="zh-CN" dirty="0" err="1" smtClean="0"/>
              <a:t>chunkserver</a:t>
            </a:r>
            <a:r>
              <a:rPr lang="zh-CN" altLang="en-US" dirty="0" smtClean="0"/>
              <a:t>中选举一个</a:t>
            </a:r>
            <a:r>
              <a:rPr lang="en-US" altLang="zh-CN" dirty="0" smtClean="0"/>
              <a:t>primary server</a:t>
            </a:r>
            <a:r>
              <a:rPr lang="zh-CN" altLang="en-US" dirty="0" smtClean="0"/>
              <a:t>，其他为</a:t>
            </a:r>
            <a:r>
              <a:rPr lang="en-US" altLang="zh-CN" dirty="0" smtClean="0"/>
              <a:t>secondary server</a:t>
            </a:r>
            <a:r>
              <a:rPr lang="zh-CN" altLang="en-US" dirty="0" smtClean="0"/>
              <a:t>，客户端将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发给各个</a:t>
            </a:r>
            <a:r>
              <a:rPr lang="en-US" altLang="zh-CN" dirty="0" err="1" smtClean="0"/>
              <a:t>chunkserver</a:t>
            </a:r>
            <a:r>
              <a:rPr lang="zh-CN" altLang="en-US" dirty="0" smtClean="0"/>
              <a:t>准备</a:t>
            </a:r>
            <a:r>
              <a:rPr lang="zh-CN" altLang="en-US" dirty="0" smtClean="0"/>
              <a:t>写入，得到回信后，向</a:t>
            </a:r>
            <a:r>
              <a:rPr lang="en-US" altLang="zh-CN" dirty="0" smtClean="0"/>
              <a:t>primary server</a:t>
            </a:r>
            <a:r>
              <a:rPr lang="zh-CN" altLang="en-US" dirty="0" smtClean="0"/>
              <a:t>申请写入，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确定</a:t>
            </a:r>
            <a:r>
              <a:rPr lang="zh-CN" altLang="en-US" dirty="0" smtClean="0"/>
              <a:t>不同客户端的序号，连同写入的偏移发给其他</a:t>
            </a:r>
            <a:r>
              <a:rPr lang="en-US" altLang="zh-CN" dirty="0" smtClean="0"/>
              <a:t>secondary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secondary server</a:t>
            </a:r>
            <a:r>
              <a:rPr lang="zh-CN" altLang="en-US" dirty="0" smtClean="0"/>
              <a:t>开始写入，回复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回复客户端。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1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GFS</a:t>
            </a:r>
            <a:r>
              <a:rPr lang="zh-CN" altLang="en-US" dirty="0" smtClean="0"/>
              <a:t>如何解决这些问题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184150" y="1406524"/>
            <a:ext cx="11823700" cy="5260976"/>
          </a:xfrm>
        </p:spPr>
        <p:txBody>
          <a:bodyPr>
            <a:noAutofit/>
          </a:bodyPr>
          <a:lstStyle/>
          <a:p>
            <a:pPr marL="0" lvl="1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对外</a:t>
            </a:r>
            <a:r>
              <a:rPr lang="zh-CN" altLang="en-US" dirty="0"/>
              <a:t>而言，数据集中存储后，所有客户端共享这个分布式文件系统，高并发访问中</a:t>
            </a:r>
            <a:r>
              <a:rPr lang="zh-CN" altLang="en-US" dirty="0" smtClean="0"/>
              <a:t>的并发</a:t>
            </a:r>
            <a:r>
              <a:rPr lang="zh-CN" altLang="en-US" dirty="0"/>
              <a:t>性能如何解决</a:t>
            </a:r>
            <a:r>
              <a:rPr lang="zh-CN" altLang="en-US" dirty="0" smtClean="0"/>
              <a:t>，并发操作数据的一致性如何保证？</a:t>
            </a:r>
            <a:endParaRPr lang="en-US" altLang="zh-CN" dirty="0" smtClean="0"/>
          </a:p>
          <a:p>
            <a:pPr marL="800100" lvl="2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dirty="0" smtClean="0"/>
              <a:t>通过分离控制流和数据流保证并发性能。</a:t>
            </a:r>
            <a:endParaRPr lang="en-US" altLang="zh-CN" dirty="0" smtClean="0"/>
          </a:p>
          <a:p>
            <a:pPr marL="1257300" lvl="3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dirty="0" smtClean="0"/>
              <a:t>客户端与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通信获取</a:t>
            </a:r>
            <a:r>
              <a:rPr lang="en-US" altLang="zh-CN" dirty="0" err="1" smtClean="0"/>
              <a:t>chunkserver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metadata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metadata</a:t>
            </a:r>
            <a:r>
              <a:rPr lang="zh-CN" altLang="en-US" dirty="0" smtClean="0"/>
              <a:t>进行缓存</a:t>
            </a:r>
            <a:endParaRPr lang="en-US" altLang="zh-CN" dirty="0" smtClean="0"/>
          </a:p>
          <a:p>
            <a:pPr marL="1257300" lvl="3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dirty="0" smtClean="0"/>
              <a:t>客户端与</a:t>
            </a:r>
            <a:r>
              <a:rPr lang="en-US" altLang="zh-CN" dirty="0" err="1" smtClean="0"/>
              <a:t>chunkserver</a:t>
            </a:r>
            <a:r>
              <a:rPr lang="zh-CN" altLang="en-US" dirty="0" smtClean="0"/>
              <a:t>通信，实现数据的读写。</a:t>
            </a:r>
            <a:endParaRPr lang="en-US" altLang="zh-CN" dirty="0" smtClean="0"/>
          </a:p>
          <a:p>
            <a:pPr marL="1257300" lvl="3" indent="-342900">
              <a:lnSpc>
                <a:spcPct val="125000"/>
              </a:lnSpc>
              <a:spcBef>
                <a:spcPts val="1000"/>
              </a:spcBef>
            </a:pPr>
            <a:r>
              <a:rPr lang="en-US" altLang="zh-CN" dirty="0" smtClean="0"/>
              <a:t>master</a:t>
            </a:r>
            <a:r>
              <a:rPr lang="zh-CN" altLang="en-US" dirty="0" smtClean="0"/>
              <a:t>实现客户端访问</a:t>
            </a:r>
            <a:r>
              <a:rPr lang="en-US" altLang="zh-CN" dirty="0" err="1" smtClean="0"/>
              <a:t>chunkserver</a:t>
            </a:r>
            <a:r>
              <a:rPr lang="zh-CN" altLang="en-US" dirty="0" smtClean="0"/>
              <a:t>的负载均衡。</a:t>
            </a:r>
            <a:endParaRPr lang="en-US" altLang="zh-CN" dirty="0" smtClean="0"/>
          </a:p>
          <a:p>
            <a:pPr marL="800100" lvl="2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dirty="0" smtClean="0"/>
              <a:t>通过划分</a:t>
            </a:r>
            <a:r>
              <a:rPr lang="en-US" altLang="zh-CN" dirty="0" err="1" smtClean="0"/>
              <a:t>chunkserver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primary </a:t>
            </a:r>
            <a:r>
              <a:rPr lang="en-US" altLang="zh-CN" dirty="0" err="1" smtClean="0"/>
              <a:t>chunkserver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secondary </a:t>
            </a:r>
            <a:r>
              <a:rPr lang="en-US" altLang="zh-CN" dirty="0" err="1" smtClean="0"/>
              <a:t>chunkserver</a:t>
            </a:r>
            <a:r>
              <a:rPr lang="zh-CN" altLang="en-US" dirty="0" smtClean="0"/>
              <a:t>，为</a:t>
            </a:r>
            <a:r>
              <a:rPr lang="en-US" altLang="zh-CN" dirty="0" smtClean="0"/>
              <a:t>primary </a:t>
            </a:r>
            <a:r>
              <a:rPr lang="en-US" altLang="zh-CN" dirty="0" err="1" smtClean="0"/>
              <a:t>chunkserver</a:t>
            </a:r>
            <a:r>
              <a:rPr lang="zh-CN" altLang="en-US" dirty="0" smtClean="0"/>
              <a:t>给定</a:t>
            </a:r>
            <a:r>
              <a:rPr lang="en-US" altLang="zh-CN" dirty="0" smtClean="0"/>
              <a:t>lease</a:t>
            </a:r>
            <a:r>
              <a:rPr lang="zh-CN" altLang="en-US" dirty="0" smtClean="0"/>
              <a:t>值，客户端访问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请求操作时，发现</a:t>
            </a:r>
            <a:r>
              <a:rPr lang="en-US" altLang="zh-CN" dirty="0" smtClean="0"/>
              <a:t>primary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lease</a:t>
            </a:r>
            <a:r>
              <a:rPr lang="zh-CN" altLang="en-US" dirty="0" smtClean="0"/>
              <a:t>到期，就向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更新缓存数据，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想让客户端更新缓存时，通过心跳包更改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lease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2" indent="-342900">
              <a:lnSpc>
                <a:spcPct val="125000"/>
              </a:lnSpc>
              <a:spcBef>
                <a:spcPts val="1000"/>
              </a:spcBef>
            </a:pPr>
            <a:r>
              <a:rPr lang="zh-CN" altLang="en-US" dirty="0" smtClean="0"/>
              <a:t>通过命名空间锁实现，某个客户端向某个路径下的文件执行写操作，尝试得到这个目录的写锁，成功才能写入，通过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保证备份一致的写入后，更新各个备份的版本号，将文件、块和版本号和操作时间记录在日志</a:t>
            </a:r>
            <a:r>
              <a:rPr lang="zh-CN" altLang="en-US" dirty="0" smtClean="0"/>
              <a:t>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69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GFS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31" y="1690688"/>
            <a:ext cx="10996327" cy="4748212"/>
          </a:xfrm>
        </p:spPr>
      </p:pic>
    </p:spTree>
    <p:extLst>
      <p:ext uri="{BB962C8B-B14F-4D97-AF65-F5344CB8AC3E}">
        <p14:creationId xmlns:p14="http://schemas.microsoft.com/office/powerpoint/2010/main" val="42754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2100</Words>
  <Application>Microsoft Office PowerPoint</Application>
  <PresentationFormat>宽屏</PresentationFormat>
  <Paragraphs>191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Wingdings</vt:lpstr>
      <vt:lpstr>Office 主题</vt:lpstr>
      <vt:lpstr>The Google File System (9th ACM ) MapReduce: simplified data processing on large clusters(6th USENIX ) （JeffreyDean ，Sanjay Ghemawat…）</vt:lpstr>
      <vt:lpstr>论文背景</vt:lpstr>
      <vt:lpstr>GFS是什么</vt:lpstr>
      <vt:lpstr>GFS为什么出现</vt:lpstr>
      <vt:lpstr>GFS为什么出现</vt:lpstr>
      <vt:lpstr>GFS如何解决这些问题</vt:lpstr>
      <vt:lpstr>GFS如何解决这些问题</vt:lpstr>
      <vt:lpstr>GFS如何解决这些问题</vt:lpstr>
      <vt:lpstr>GFS架构</vt:lpstr>
      <vt:lpstr>GFS写入过程</vt:lpstr>
      <vt:lpstr>HDFS写入过程</vt:lpstr>
      <vt:lpstr>Master的功能</vt:lpstr>
      <vt:lpstr>MapReduce: simplified data processing on large clusters (6th USENIX )</vt:lpstr>
      <vt:lpstr>MapReduce是什么</vt:lpstr>
      <vt:lpstr>MapReduce为什么出现</vt:lpstr>
      <vt:lpstr>MapReduce如何解决这些问题</vt:lpstr>
      <vt:lpstr>MapReduce例子-计算一个大文档集合中每个词出现的次数</vt:lpstr>
      <vt:lpstr>MapReduce执行过程</vt:lpstr>
      <vt:lpstr>master介绍</vt:lpstr>
      <vt:lpstr>master</vt:lpstr>
      <vt:lpstr>性能提升</vt:lpstr>
      <vt:lpstr>实验验证：Grep</vt:lpstr>
      <vt:lpstr>实验验证：排序</vt:lpstr>
      <vt:lpstr>实验验证：排序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Al. 云</dc:creator>
  <cp:lastModifiedBy>Al. 云</cp:lastModifiedBy>
  <cp:revision>686</cp:revision>
  <dcterms:created xsi:type="dcterms:W3CDTF">2019-03-13T01:26:44Z</dcterms:created>
  <dcterms:modified xsi:type="dcterms:W3CDTF">2019-05-10T02:30:57Z</dcterms:modified>
</cp:coreProperties>
</file>