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Source Code Pr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SourceCodePro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SourceCodePro-italic.fntdata"/><Relationship Id="rId47" Type="http://schemas.openxmlformats.org/officeDocument/2006/relationships/font" Target="fonts/SourceCodePro-bold.fntdata"/><Relationship Id="rId49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f7d19a408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f7d19a40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f7d19a408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f7d19a40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f7d19a408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f7d19a40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f7d19a408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f7d19a40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f7d19a408_0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f7d19a40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f7d19a408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f7d19a40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f7d19a408_0_3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f7d19a40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f7d19a408_0_3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f7d19a408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f7d19a408_0_3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f7d19a40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f7d19a408_0_2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f7d19a40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38ca409e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38ca40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f7d19a408_0_2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f7d19a408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f7d19a408_0_2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f7d19a40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f7d19a408_0_2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f7d19a40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f7d19a408_0_2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f7d19a40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f7d19a408_0_2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f7d19a40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f7d19a408_0_3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f7d19a408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f7d19a408_0_4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f7d19a40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f7d19a408_0_4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ef7d19a408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f7d19a408_0_4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ef7d19a408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f7d19a408_0_4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f7d19a408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f7d19a408_0_4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ef7d19a408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f7d19a408_0_4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ef7d19a408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f7d19a408_0_2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f7d19a40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ef7d19a408_0_4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ef7d19a408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f7d19a408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f7d19a40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f7d19a408_0_4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ef7d19a408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ef7d19a408_0_4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ef7d19a408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f7d19a408_0_4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f7d19a408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ef7d19a408_0_4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ef7d19a408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f7d19a408_0_5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ef7d19a408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f7d19a408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f7d19a4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6f80d1f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6f80d1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f7d19a408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f7d19a4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f7d19a408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f7d19a4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f7d19a408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f7d19a40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7282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15.png"/><Relationship Id="rId7" Type="http://schemas.openxmlformats.org/officeDocument/2006/relationships/image" Target="../media/image26.png"/><Relationship Id="rId8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Jonas Turneringssystem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50" y="428625"/>
            <a:ext cx="802957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363" y="152400"/>
            <a:ext cx="46152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57163"/>
            <a:ext cx="668655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Rörelse</a:t>
            </a:r>
            <a:br>
              <a:rPr lang="sv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sv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design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Användarupplevelse</a:t>
            </a:r>
            <a:endParaRPr sz="2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2757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C#, funktioner och SQL-kommandon</a:t>
            </a:r>
            <a:endParaRPr/>
          </a:p>
        </p:txBody>
      </p:sp>
      <p:sp>
        <p:nvSpPr>
          <p:cNvPr id="127" name="Google Shape;127;p25"/>
          <p:cNvSpPr txBox="1"/>
          <p:nvPr>
            <p:ph idx="4294967295" type="body"/>
          </p:nvPr>
        </p:nvSpPr>
        <p:spPr>
          <a:xfrm>
            <a:off x="311700" y="978775"/>
            <a:ext cx="8520600" cy="3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Det flesta funktioner och SQL-kommandon finns på plats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Tydlig kod som gör det enkelt att modifiera och utveckla vidare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Använder en “cookie” för att föra data vidare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Rörelse</a:t>
            </a:r>
            <a:br>
              <a:rPr lang="sv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sv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design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Användarupplevelse</a:t>
            </a:r>
            <a:endParaRPr sz="2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2757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Cookie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25" y="1117550"/>
            <a:ext cx="5418775" cy="28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4083675" y="1436700"/>
            <a:ext cx="439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lt2"/>
                </a:solidFill>
              </a:rPr>
              <a:t>Databaskoppling och dess funktioner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4083675" y="2016725"/>
            <a:ext cx="439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lt2"/>
                </a:solidFill>
              </a:rPr>
              <a:t>Information om den inloggade användaren och sessionen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5481175" y="3132625"/>
            <a:ext cx="132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lt2"/>
                </a:solidFill>
              </a:rPr>
              <a:t>GUI-trams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2757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C#, funktioner och SQL-kommandon</a:t>
            </a:r>
            <a:endParaRPr/>
          </a:p>
        </p:txBody>
      </p:sp>
      <p:sp>
        <p:nvSpPr>
          <p:cNvPr id="144" name="Google Shape;144;p27"/>
          <p:cNvSpPr txBox="1"/>
          <p:nvPr>
            <p:ph idx="4294967295" type="body"/>
          </p:nvPr>
        </p:nvSpPr>
        <p:spPr>
          <a:xfrm>
            <a:off x="311700" y="978775"/>
            <a:ext cx="8520600" cy="26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Det flesta funktioner och SQL-kommandon finns på plats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Tydlig kod som gör det enkelt att modifiera och utveckla vidare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Använder en “cookie” för att föra data vidare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Ett dictionary innehåller samtliga SQL-kommandon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63" y="152400"/>
            <a:ext cx="8428472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8"/>
          <p:cNvGrpSpPr/>
          <p:nvPr/>
        </p:nvGrpSpPr>
        <p:grpSpPr>
          <a:xfrm>
            <a:off x="0" y="0"/>
            <a:ext cx="9144250" cy="5143500"/>
            <a:chOff x="0" y="0"/>
            <a:chExt cx="9144250" cy="5143500"/>
          </a:xfrm>
        </p:grpSpPr>
        <p:sp>
          <p:nvSpPr>
            <p:cNvPr id="151" name="Google Shape;151;p28"/>
            <p:cNvSpPr/>
            <p:nvPr/>
          </p:nvSpPr>
          <p:spPr>
            <a:xfrm>
              <a:off x="0" y="0"/>
              <a:ext cx="3513000" cy="533700"/>
            </a:xfrm>
            <a:prstGeom prst="rect">
              <a:avLst/>
            </a:prstGeom>
            <a:solidFill>
              <a:srgbClr val="000000">
                <a:alpha val="40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0" y="908400"/>
              <a:ext cx="9144000" cy="4235100"/>
            </a:xfrm>
            <a:prstGeom prst="rect">
              <a:avLst/>
            </a:prstGeom>
            <a:solidFill>
              <a:srgbClr val="000000">
                <a:alpha val="40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0" y="533700"/>
              <a:ext cx="1317900" cy="374700"/>
            </a:xfrm>
            <a:prstGeom prst="rect">
              <a:avLst/>
            </a:prstGeom>
            <a:solidFill>
              <a:srgbClr val="000000">
                <a:alpha val="40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4301850" y="0"/>
              <a:ext cx="4842300" cy="533700"/>
            </a:xfrm>
            <a:prstGeom prst="rect">
              <a:avLst/>
            </a:prstGeom>
            <a:solidFill>
              <a:srgbClr val="000000">
                <a:alpha val="40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2564025" y="533700"/>
              <a:ext cx="6579900" cy="204300"/>
            </a:xfrm>
            <a:prstGeom prst="rect">
              <a:avLst/>
            </a:prstGeom>
            <a:solidFill>
              <a:srgbClr val="000000">
                <a:alpha val="40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1317900" y="704100"/>
              <a:ext cx="323700" cy="204300"/>
            </a:xfrm>
            <a:prstGeom prst="rect">
              <a:avLst/>
            </a:prstGeom>
            <a:solidFill>
              <a:srgbClr val="000000">
                <a:alpha val="40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3513000" y="329400"/>
              <a:ext cx="788700" cy="204300"/>
            </a:xfrm>
            <a:prstGeom prst="rect">
              <a:avLst/>
            </a:prstGeom>
            <a:solidFill>
              <a:srgbClr val="000000">
                <a:alpha val="40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513000" y="0"/>
              <a:ext cx="788700" cy="152400"/>
            </a:xfrm>
            <a:prstGeom prst="rect">
              <a:avLst/>
            </a:prstGeom>
            <a:solidFill>
              <a:srgbClr val="000000">
                <a:alpha val="40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8493850" y="738000"/>
              <a:ext cx="650400" cy="170400"/>
            </a:xfrm>
            <a:prstGeom prst="rect">
              <a:avLst/>
            </a:prstGeom>
            <a:solidFill>
              <a:srgbClr val="000000">
                <a:alpha val="40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 b="84376" l="15233" r="3260" t="11401"/>
          <a:stretch/>
        </p:blipFill>
        <p:spPr>
          <a:xfrm>
            <a:off x="1641600" y="704100"/>
            <a:ext cx="6869726" cy="2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88973" l="11391" r="74198" t="7876"/>
          <a:stretch/>
        </p:blipFill>
        <p:spPr>
          <a:xfrm>
            <a:off x="1317900" y="533700"/>
            <a:ext cx="1214549" cy="15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95777" l="37434" r="53208" t="0"/>
          <a:stretch/>
        </p:blipFill>
        <p:spPr>
          <a:xfrm>
            <a:off x="3513001" y="152400"/>
            <a:ext cx="788701" cy="2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 rotWithShape="1">
          <a:blip r:embed="rId4">
            <a:alphaModFix/>
          </a:blip>
          <a:srcRect b="2761" l="0" r="90742" t="9"/>
          <a:stretch/>
        </p:blipFill>
        <p:spPr>
          <a:xfrm>
            <a:off x="152400" y="1109425"/>
            <a:ext cx="818299" cy="2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 rotWithShape="1">
          <a:blip r:embed="rId4">
            <a:alphaModFix/>
          </a:blip>
          <a:srcRect b="-10" l="9255" r="76262" t="10"/>
          <a:stretch/>
        </p:blipFill>
        <p:spPr>
          <a:xfrm>
            <a:off x="970700" y="1109425"/>
            <a:ext cx="1280101" cy="2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 rotWithShape="1">
          <a:blip r:embed="rId4">
            <a:alphaModFix/>
          </a:blip>
          <a:srcRect b="-10" l="24334" r="0" t="10"/>
          <a:stretch/>
        </p:blipFill>
        <p:spPr>
          <a:xfrm>
            <a:off x="2303725" y="1109425"/>
            <a:ext cx="6687874" cy="2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2757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C#, funktioner och SQL-kommandon</a:t>
            </a:r>
            <a:endParaRPr/>
          </a:p>
        </p:txBody>
      </p:sp>
      <p:sp>
        <p:nvSpPr>
          <p:cNvPr id="175" name="Google Shape;175;p30"/>
          <p:cNvSpPr txBox="1"/>
          <p:nvPr>
            <p:ph idx="4294967295" type="body"/>
          </p:nvPr>
        </p:nvSpPr>
        <p:spPr>
          <a:xfrm>
            <a:off x="311700" y="978775"/>
            <a:ext cx="8520600" cy="26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Det flesta funktioner och SQL-kommandon finns på plats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Tydlig kod som gör det enkelt att modifiera och utveckla vidare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Använder en “cookie” för att föra data vidare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Ett dictionary innehåller samtliga SQL-kommandon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Två exempel på att hämta data från databasen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17299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Hämta en användares samtliga lag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Jonas Turneringssystem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sv"/>
              <a:t>Eller konsten att ta sig vatten över huvudet</a:t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6525"/>
            <a:ext cx="8839200" cy="3930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32"/>
          <p:cNvGrpSpPr/>
          <p:nvPr/>
        </p:nvGrpSpPr>
        <p:grpSpPr>
          <a:xfrm>
            <a:off x="0" y="0"/>
            <a:ext cx="9143800" cy="5143650"/>
            <a:chOff x="0" y="0"/>
            <a:chExt cx="9143800" cy="5143650"/>
          </a:xfrm>
        </p:grpSpPr>
        <p:sp>
          <p:nvSpPr>
            <p:cNvPr id="187" name="Google Shape;187;p32"/>
            <p:cNvSpPr/>
            <p:nvPr/>
          </p:nvSpPr>
          <p:spPr>
            <a:xfrm>
              <a:off x="0" y="0"/>
              <a:ext cx="3920700" cy="5143500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8597200" y="0"/>
              <a:ext cx="546600" cy="5143500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3920700" y="0"/>
              <a:ext cx="4676400" cy="1987200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3920700" y="2323950"/>
              <a:ext cx="4676400" cy="2819700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32"/>
          <p:cNvGrpSpPr/>
          <p:nvPr/>
        </p:nvGrpSpPr>
        <p:grpSpPr>
          <a:xfrm>
            <a:off x="3164650" y="1200625"/>
            <a:ext cx="2275500" cy="718800"/>
            <a:chOff x="3164650" y="1200625"/>
            <a:chExt cx="2275500" cy="718800"/>
          </a:xfrm>
        </p:grpSpPr>
        <p:sp>
          <p:nvSpPr>
            <p:cNvPr id="192" name="Google Shape;192;p32"/>
            <p:cNvSpPr txBox="1"/>
            <p:nvPr/>
          </p:nvSpPr>
          <p:spPr>
            <a:xfrm>
              <a:off x="3164650" y="1200625"/>
              <a:ext cx="2275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lt2"/>
                  </a:solidFill>
                </a:rPr>
                <a:t>Vad man ska hämta</a:t>
              </a:r>
              <a:endParaRPr sz="1800">
                <a:solidFill>
                  <a:schemeClr val="lt2"/>
                </a:solidFill>
              </a:endParaRPr>
            </a:p>
          </p:txBody>
        </p:sp>
        <p:cxnSp>
          <p:nvCxnSpPr>
            <p:cNvPr id="193" name="Google Shape;193;p32"/>
            <p:cNvCxnSpPr/>
            <p:nvPr/>
          </p:nvCxnSpPr>
          <p:spPr>
            <a:xfrm>
              <a:off x="5002675" y="1578625"/>
              <a:ext cx="237300" cy="340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4" name="Google Shape;194;p32"/>
          <p:cNvGrpSpPr/>
          <p:nvPr/>
        </p:nvGrpSpPr>
        <p:grpSpPr>
          <a:xfrm>
            <a:off x="5681275" y="2334725"/>
            <a:ext cx="2275500" cy="665825"/>
            <a:chOff x="5681275" y="2334725"/>
            <a:chExt cx="2275500" cy="665825"/>
          </a:xfrm>
        </p:grpSpPr>
        <p:sp>
          <p:nvSpPr>
            <p:cNvPr id="195" name="Google Shape;195;p32"/>
            <p:cNvSpPr txBox="1"/>
            <p:nvPr/>
          </p:nvSpPr>
          <p:spPr>
            <a:xfrm>
              <a:off x="5681275" y="2538850"/>
              <a:ext cx="2275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lt2"/>
                  </a:solidFill>
                </a:rPr>
                <a:t>Från vilken typ</a:t>
              </a:r>
              <a:endParaRPr sz="1800">
                <a:solidFill>
                  <a:schemeClr val="lt2"/>
                </a:solidFill>
              </a:endParaRPr>
            </a:p>
          </p:txBody>
        </p:sp>
        <p:cxnSp>
          <p:nvCxnSpPr>
            <p:cNvPr id="196" name="Google Shape;196;p32"/>
            <p:cNvCxnSpPr/>
            <p:nvPr/>
          </p:nvCxnSpPr>
          <p:spPr>
            <a:xfrm rot="10800000">
              <a:off x="5892175" y="2334725"/>
              <a:ext cx="14700" cy="288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17299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Hämta samtliga turneringar i en liga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2444"/>
            <a:ext cx="9144000" cy="34786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34"/>
          <p:cNvGrpSpPr/>
          <p:nvPr/>
        </p:nvGrpSpPr>
        <p:grpSpPr>
          <a:xfrm>
            <a:off x="0" y="0"/>
            <a:ext cx="9144050" cy="5143650"/>
            <a:chOff x="0" y="0"/>
            <a:chExt cx="9144050" cy="5143650"/>
          </a:xfrm>
        </p:grpSpPr>
        <p:sp>
          <p:nvSpPr>
            <p:cNvPr id="208" name="Google Shape;208;p34"/>
            <p:cNvSpPr/>
            <p:nvPr/>
          </p:nvSpPr>
          <p:spPr>
            <a:xfrm>
              <a:off x="0" y="0"/>
              <a:ext cx="3253500" cy="514350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4"/>
            <p:cNvSpPr/>
            <p:nvPr/>
          </p:nvSpPr>
          <p:spPr>
            <a:xfrm>
              <a:off x="7122350" y="0"/>
              <a:ext cx="2021700" cy="514350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3253500" y="0"/>
              <a:ext cx="3868800" cy="80040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4"/>
            <p:cNvSpPr/>
            <p:nvPr/>
          </p:nvSpPr>
          <p:spPr>
            <a:xfrm>
              <a:off x="3253500" y="2323950"/>
              <a:ext cx="3868800" cy="281970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4"/>
            <p:cNvSpPr/>
            <p:nvPr/>
          </p:nvSpPr>
          <p:spPr>
            <a:xfrm>
              <a:off x="3253500" y="1093625"/>
              <a:ext cx="3868800" cy="95190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4"/>
            <p:cNvSpPr/>
            <p:nvPr/>
          </p:nvSpPr>
          <p:spPr>
            <a:xfrm>
              <a:off x="3253500" y="800400"/>
              <a:ext cx="1853100" cy="29310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4"/>
            <p:cNvSpPr/>
            <p:nvPr/>
          </p:nvSpPr>
          <p:spPr>
            <a:xfrm>
              <a:off x="6351550" y="800400"/>
              <a:ext cx="770700" cy="29310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 b="55582" l="35530" r="54618" t="34229"/>
          <a:stretch/>
        </p:blipFill>
        <p:spPr>
          <a:xfrm>
            <a:off x="3248825" y="2023150"/>
            <a:ext cx="900826" cy="35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96775" y="143925"/>
            <a:ext cx="4980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Generics is the way</a:t>
            </a:r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75" y="782375"/>
            <a:ext cx="8261039" cy="38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 rotWithShape="1">
          <a:blip r:embed="rId4">
            <a:alphaModFix/>
          </a:blip>
          <a:srcRect b="55582" l="35530" r="54618" t="34229"/>
          <a:stretch/>
        </p:blipFill>
        <p:spPr>
          <a:xfrm>
            <a:off x="2685600" y="723625"/>
            <a:ext cx="900825" cy="354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35"/>
          <p:cNvGrpSpPr/>
          <p:nvPr/>
        </p:nvGrpSpPr>
        <p:grpSpPr>
          <a:xfrm>
            <a:off x="-88950" y="0"/>
            <a:ext cx="9232800" cy="5143575"/>
            <a:chOff x="-88950" y="0"/>
            <a:chExt cx="9232800" cy="5143575"/>
          </a:xfrm>
        </p:grpSpPr>
        <p:sp>
          <p:nvSpPr>
            <p:cNvPr id="224" name="Google Shape;224;p35"/>
            <p:cNvSpPr/>
            <p:nvPr/>
          </p:nvSpPr>
          <p:spPr>
            <a:xfrm>
              <a:off x="-88950" y="0"/>
              <a:ext cx="1393500" cy="514350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8567550" y="0"/>
              <a:ext cx="576300" cy="514350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1304550" y="2853375"/>
              <a:ext cx="7263000" cy="229020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1304550" y="0"/>
              <a:ext cx="2394600" cy="204570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4048625" y="782375"/>
              <a:ext cx="160200" cy="28020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4673600" y="0"/>
              <a:ext cx="3894000" cy="204570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3699150" y="1062650"/>
              <a:ext cx="974400" cy="98310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3699150" y="0"/>
              <a:ext cx="974400" cy="78240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2" name="Google Shape;232;p35"/>
          <p:cNvCxnSpPr/>
          <p:nvPr/>
        </p:nvCxnSpPr>
        <p:spPr>
          <a:xfrm>
            <a:off x="3883825" y="1063250"/>
            <a:ext cx="1033800" cy="92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5"/>
          <p:cNvCxnSpPr/>
          <p:nvPr/>
        </p:nvCxnSpPr>
        <p:spPr>
          <a:xfrm>
            <a:off x="4474525" y="1048500"/>
            <a:ext cx="2894400" cy="95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0" y="1095675"/>
            <a:ext cx="8839200" cy="3930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36"/>
          <p:cNvGrpSpPr/>
          <p:nvPr/>
        </p:nvGrpSpPr>
        <p:grpSpPr>
          <a:xfrm>
            <a:off x="-38200" y="0"/>
            <a:ext cx="9182275" cy="5143500"/>
            <a:chOff x="-38200" y="0"/>
            <a:chExt cx="9182275" cy="5143500"/>
          </a:xfrm>
        </p:grpSpPr>
        <p:sp>
          <p:nvSpPr>
            <p:cNvPr id="240" name="Google Shape;240;p36"/>
            <p:cNvSpPr/>
            <p:nvPr/>
          </p:nvSpPr>
          <p:spPr>
            <a:xfrm>
              <a:off x="0" y="2853300"/>
              <a:ext cx="9144000" cy="2290200"/>
            </a:xfrm>
            <a:prstGeom prst="rect">
              <a:avLst/>
            </a:prstGeom>
            <a:solidFill>
              <a:srgbClr val="000000">
                <a:alpha val="40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0" y="0"/>
              <a:ext cx="9144000" cy="2416200"/>
            </a:xfrm>
            <a:prstGeom prst="rect">
              <a:avLst/>
            </a:prstGeom>
            <a:solidFill>
              <a:srgbClr val="000000">
                <a:alpha val="40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-38200" y="2416200"/>
              <a:ext cx="2261700" cy="437100"/>
            </a:xfrm>
            <a:prstGeom prst="rect">
              <a:avLst/>
            </a:prstGeom>
            <a:solidFill>
              <a:srgbClr val="000000">
                <a:alpha val="40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6"/>
            <p:cNvSpPr/>
            <p:nvPr/>
          </p:nvSpPr>
          <p:spPr>
            <a:xfrm>
              <a:off x="8574975" y="2416200"/>
              <a:ext cx="569100" cy="437100"/>
            </a:xfrm>
            <a:prstGeom prst="rect">
              <a:avLst/>
            </a:prstGeom>
            <a:solidFill>
              <a:srgbClr val="000000">
                <a:alpha val="40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36"/>
          <p:cNvSpPr txBox="1"/>
          <p:nvPr>
            <p:ph type="title"/>
          </p:nvPr>
        </p:nvSpPr>
        <p:spPr>
          <a:xfrm>
            <a:off x="114200" y="143925"/>
            <a:ext cx="7225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Återgår till mitt första exempel, att hämta en användares samtliga lag: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114200" y="143925"/>
            <a:ext cx="7225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Återgår till mitt första exempel, att hämta en användares samtliga lag:</a:t>
            </a:r>
            <a:endParaRPr/>
          </a:p>
        </p:txBody>
      </p:sp>
      <p:pic>
        <p:nvPicPr>
          <p:cNvPr id="250" name="Google Shape;250;p37"/>
          <p:cNvPicPr preferRelativeResize="0"/>
          <p:nvPr/>
        </p:nvPicPr>
        <p:blipFill rotWithShape="1">
          <a:blip r:embed="rId3">
            <a:alphaModFix/>
          </a:blip>
          <a:srcRect b="57919" l="23862" r="4282" t="34726"/>
          <a:stretch/>
        </p:blipFill>
        <p:spPr>
          <a:xfrm>
            <a:off x="2223425" y="2460575"/>
            <a:ext cx="6351549" cy="2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7"/>
          <p:cNvPicPr preferRelativeResize="0"/>
          <p:nvPr/>
        </p:nvPicPr>
        <p:blipFill rotWithShape="1">
          <a:blip r:embed="rId3">
            <a:alphaModFix/>
          </a:blip>
          <a:srcRect b="57919" l="23862" r="4282" t="34726"/>
          <a:stretch/>
        </p:blipFill>
        <p:spPr>
          <a:xfrm>
            <a:off x="197650" y="1047625"/>
            <a:ext cx="6351549" cy="28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37"/>
          <p:cNvCxnSpPr/>
          <p:nvPr/>
        </p:nvCxnSpPr>
        <p:spPr>
          <a:xfrm>
            <a:off x="3138075" y="1476750"/>
            <a:ext cx="0" cy="672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53" name="Google Shape;253;p37"/>
          <p:cNvPicPr preferRelativeResize="0"/>
          <p:nvPr/>
        </p:nvPicPr>
        <p:blipFill rotWithShape="1">
          <a:blip r:embed="rId4">
            <a:alphaModFix/>
          </a:blip>
          <a:srcRect b="60323" l="32642" r="2018" t="32969"/>
          <a:stretch/>
        </p:blipFill>
        <p:spPr>
          <a:xfrm>
            <a:off x="439325" y="2175450"/>
            <a:ext cx="5397499" cy="25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37"/>
          <p:cNvCxnSpPr/>
          <p:nvPr/>
        </p:nvCxnSpPr>
        <p:spPr>
          <a:xfrm>
            <a:off x="3138075" y="2609350"/>
            <a:ext cx="0" cy="672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255" name="Google Shape;255;p37"/>
          <p:cNvGrpSpPr/>
          <p:nvPr/>
        </p:nvGrpSpPr>
        <p:grpSpPr>
          <a:xfrm>
            <a:off x="2385025" y="1358600"/>
            <a:ext cx="2311000" cy="812100"/>
            <a:chOff x="2385025" y="1358600"/>
            <a:chExt cx="2311000" cy="812100"/>
          </a:xfrm>
        </p:grpSpPr>
        <p:cxnSp>
          <p:nvCxnSpPr>
            <p:cNvPr id="256" name="Google Shape;256;p37"/>
            <p:cNvCxnSpPr/>
            <p:nvPr/>
          </p:nvCxnSpPr>
          <p:spPr>
            <a:xfrm flipH="1">
              <a:off x="2385025" y="1388150"/>
              <a:ext cx="642300" cy="760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7" name="Google Shape;257;p37"/>
            <p:cNvCxnSpPr/>
            <p:nvPr/>
          </p:nvCxnSpPr>
          <p:spPr>
            <a:xfrm>
              <a:off x="3802625" y="1358600"/>
              <a:ext cx="893400" cy="81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8" name="Google Shape;258;p37"/>
          <p:cNvGrpSpPr/>
          <p:nvPr/>
        </p:nvGrpSpPr>
        <p:grpSpPr>
          <a:xfrm>
            <a:off x="114200" y="3352225"/>
            <a:ext cx="8386127" cy="249500"/>
            <a:chOff x="114200" y="3352225"/>
            <a:chExt cx="8386127" cy="249500"/>
          </a:xfrm>
        </p:grpSpPr>
        <p:grpSp>
          <p:nvGrpSpPr>
            <p:cNvPr id="259" name="Google Shape;259;p37"/>
            <p:cNvGrpSpPr/>
            <p:nvPr/>
          </p:nvGrpSpPr>
          <p:grpSpPr>
            <a:xfrm>
              <a:off x="114200" y="3352225"/>
              <a:ext cx="8386127" cy="214125"/>
              <a:chOff x="114200" y="3352225"/>
              <a:chExt cx="8386127" cy="214125"/>
            </a:xfrm>
          </p:grpSpPr>
          <p:pic>
            <p:nvPicPr>
              <p:cNvPr id="260" name="Google Shape;260;p37"/>
              <p:cNvPicPr preferRelativeResize="0"/>
              <p:nvPr/>
            </p:nvPicPr>
            <p:blipFill rotWithShape="1">
              <a:blip r:embed="rId5">
                <a:alphaModFix/>
              </a:blip>
              <a:srcRect b="40599" l="30728" r="0" t="31055"/>
              <a:stretch/>
            </p:blipFill>
            <p:spPr>
              <a:xfrm>
                <a:off x="2377550" y="3352225"/>
                <a:ext cx="6122776" cy="214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1" name="Google Shape;261;p37"/>
              <p:cNvPicPr preferRelativeResize="0"/>
              <p:nvPr/>
            </p:nvPicPr>
            <p:blipFill rotWithShape="1">
              <a:blip r:embed="rId5">
                <a:alphaModFix/>
              </a:blip>
              <a:srcRect b="40599" l="5122" r="72362" t="31055"/>
              <a:stretch/>
            </p:blipFill>
            <p:spPr>
              <a:xfrm>
                <a:off x="114200" y="3352225"/>
                <a:ext cx="1990149" cy="214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2" name="Google Shape;262;p37"/>
            <p:cNvPicPr preferRelativeResize="0"/>
            <p:nvPr/>
          </p:nvPicPr>
          <p:blipFill rotWithShape="1">
            <a:blip r:embed="rId4">
              <a:alphaModFix/>
            </a:blip>
            <a:srcRect b="60324" l="30050" r="67357" t="34118"/>
            <a:stretch/>
          </p:blipFill>
          <p:spPr>
            <a:xfrm>
              <a:off x="2111725" y="3387600"/>
              <a:ext cx="214124" cy="214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311700" y="2757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Exempel på andra SQL-kommandon</a:t>
            </a:r>
            <a:endParaRPr/>
          </a:p>
        </p:txBody>
      </p:sp>
      <p:grpSp>
        <p:nvGrpSpPr>
          <p:cNvPr id="268" name="Google Shape;268;p38"/>
          <p:cNvGrpSpPr/>
          <p:nvPr/>
        </p:nvGrpSpPr>
        <p:grpSpPr>
          <a:xfrm>
            <a:off x="381300" y="3113675"/>
            <a:ext cx="7931025" cy="1824375"/>
            <a:chOff x="381300" y="3113675"/>
            <a:chExt cx="7931025" cy="1824375"/>
          </a:xfrm>
        </p:grpSpPr>
        <p:pic>
          <p:nvPicPr>
            <p:cNvPr id="269" name="Google Shape;269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9950" y="3313700"/>
              <a:ext cx="7572375" cy="129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1300" y="3113675"/>
              <a:ext cx="27527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38"/>
            <p:cNvPicPr preferRelativeResize="0"/>
            <p:nvPr/>
          </p:nvPicPr>
          <p:blipFill rotWithShape="1">
            <a:blip r:embed="rId5">
              <a:alphaModFix/>
            </a:blip>
            <a:srcRect b="0" l="793" r="0" t="0"/>
            <a:stretch/>
          </p:blipFill>
          <p:spPr>
            <a:xfrm>
              <a:off x="420875" y="4642775"/>
              <a:ext cx="4942000" cy="295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" name="Google Shape;272;p38"/>
          <p:cNvGrpSpPr/>
          <p:nvPr/>
        </p:nvGrpSpPr>
        <p:grpSpPr>
          <a:xfrm>
            <a:off x="381300" y="963675"/>
            <a:ext cx="8616825" cy="1781175"/>
            <a:chOff x="381300" y="963675"/>
            <a:chExt cx="8616825" cy="1781175"/>
          </a:xfrm>
        </p:grpSpPr>
        <p:pic>
          <p:nvPicPr>
            <p:cNvPr id="273" name="Google Shape;273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39950" y="1230375"/>
              <a:ext cx="8258175" cy="1285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3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81300" y="963675"/>
              <a:ext cx="2790825" cy="26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20875" y="2516250"/>
              <a:ext cx="4133850" cy="22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311700" y="2757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Count, Insert, Update, (använder ej Delete)</a:t>
            </a:r>
            <a:endParaRPr/>
          </a:p>
        </p:txBody>
      </p:sp>
      <p:sp>
        <p:nvSpPr>
          <p:cNvPr id="281" name="Google Shape;281;p39"/>
          <p:cNvSpPr txBox="1"/>
          <p:nvPr>
            <p:ph idx="4294967295" type="body"/>
          </p:nvPr>
        </p:nvSpPr>
        <p:spPr>
          <a:xfrm>
            <a:off x="311700" y="794200"/>
            <a:ext cx="39561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Inte lika roligt, men dock lika nödvändigt.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311700" y="2757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Count, Insert, Update</a:t>
            </a:r>
            <a:endParaRPr/>
          </a:p>
        </p:txBody>
      </p:sp>
      <p:pic>
        <p:nvPicPr>
          <p:cNvPr id="287" name="Google Shape;287;p40"/>
          <p:cNvPicPr preferRelativeResize="0"/>
          <p:nvPr/>
        </p:nvPicPr>
        <p:blipFill rotWithShape="1">
          <a:blip r:embed="rId3">
            <a:alphaModFix/>
          </a:blip>
          <a:srcRect b="5971" l="0" r="0" t="5564"/>
          <a:stretch/>
        </p:blipFill>
        <p:spPr>
          <a:xfrm>
            <a:off x="311700" y="1219750"/>
            <a:ext cx="6873499" cy="32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0"/>
          <p:cNvSpPr/>
          <p:nvPr/>
        </p:nvSpPr>
        <p:spPr>
          <a:xfrm>
            <a:off x="1371200" y="216650"/>
            <a:ext cx="2933400" cy="60990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0"/>
          <p:cNvSpPr txBox="1"/>
          <p:nvPr>
            <p:ph idx="4294967295" type="body"/>
          </p:nvPr>
        </p:nvSpPr>
        <p:spPr>
          <a:xfrm>
            <a:off x="311700" y="759950"/>
            <a:ext cx="81342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Används för att visa/dölja menyval (om en användare inte har något lag ska menyn för att hantera lag inte synas)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311700" y="2757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Count, Insert, Update</a:t>
            </a:r>
            <a:endParaRPr/>
          </a:p>
        </p:txBody>
      </p:sp>
      <p:sp>
        <p:nvSpPr>
          <p:cNvPr id="295" name="Google Shape;295;p41"/>
          <p:cNvSpPr/>
          <p:nvPr/>
        </p:nvSpPr>
        <p:spPr>
          <a:xfrm>
            <a:off x="2453900" y="275750"/>
            <a:ext cx="2933400" cy="60990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1"/>
          <p:cNvSpPr/>
          <p:nvPr/>
        </p:nvSpPr>
        <p:spPr>
          <a:xfrm>
            <a:off x="-1422975" y="275750"/>
            <a:ext cx="2933400" cy="60990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6600"/>
            <a:ext cx="5730970" cy="372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Idé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Ursprungsidén kommer från ett tidigare webbaserat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Användes för en TV-spelsturnering för mig och mina vänner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PHP och MySQL (genom phpmyadmin)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Funktioner: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sv"/>
              <a:t>Personliga inlogg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sv"/>
              <a:t>Historik med statistik och sökning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sv"/>
              <a:t>Sammanställning av tidigare turneringar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sv"/>
              <a:t>Genererade grupper, matcher och slutspelsträd automatiskt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type="title"/>
          </p:nvPr>
        </p:nvSpPr>
        <p:spPr>
          <a:xfrm>
            <a:off x="311700" y="2757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Count, Insert, Update</a:t>
            </a:r>
            <a:endParaRPr/>
          </a:p>
        </p:txBody>
      </p:sp>
      <p:sp>
        <p:nvSpPr>
          <p:cNvPr id="303" name="Google Shape;303;p42"/>
          <p:cNvSpPr/>
          <p:nvPr/>
        </p:nvSpPr>
        <p:spPr>
          <a:xfrm>
            <a:off x="-326575" y="275750"/>
            <a:ext cx="2933400" cy="60990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6800"/>
            <a:ext cx="8839200" cy="249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959100" y="1729950"/>
            <a:ext cx="7225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Men detta ser ju bra ut, så vart brast det?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Några saker som påverkat resultatet</a:t>
            </a:r>
            <a:endParaRPr/>
          </a:p>
        </p:txBody>
      </p:sp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Console-gränssnittet och dess begränsningar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Inte optimalt med ett system som står och faller med hur visning av information hanteras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Borde i ett tidigare läge bestämt hur jag vill att de olika delarna ska visas för användaren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Kanske inte bygga ett helt API för rendering av layouten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Planering och fokusområden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Jag har en förmåga att ha lite för kul med dom roliga sakerna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sv"/>
              <a:t>Leder till att jag lägger ned för mycket tid på fel saker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Blev i ett tidigt skede “klar” med databasen och dess uppbyggnad vilket gav mig falsk trygghet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Perfektion och krav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Sätter för höga krav på mig själv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Blir inte nöjd förrän projektet matchar min vision av projektet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90% av min vision av projektet är ofta bara strössel och icke nödvändiga funktioner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959100" y="1729950"/>
            <a:ext cx="7225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Resultatet (eller åtminstone så långt jag kom)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5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5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5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5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5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5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88" y="152400"/>
            <a:ext cx="77174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8538"/>
            <a:ext cx="8839200" cy="3446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800" y="152400"/>
            <a:ext cx="585239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9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Förändringar</a:t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978775"/>
            <a:ext cx="85206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Inte låst till en sport eller ett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Möjlighet att skapa sina egna lag, ligor och turneringar</a:t>
            </a:r>
            <a:endParaRPr/>
          </a:p>
        </p:txBody>
      </p:sp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191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Begränsningar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2389175"/>
            <a:ext cx="8520600" cy="10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Användarinput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Begränsat grafiskt gränssnitt</a:t>
            </a:r>
            <a:endParaRPr/>
          </a:p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349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Möjligheter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969625"/>
            <a:ext cx="8520600" cy="10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Mer erfarenhet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Inte bara på skoj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Rörelse</a:t>
            </a:r>
            <a:br>
              <a:rPr lang="sv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sv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design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2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Användarupplevelse</a:t>
            </a:r>
            <a:endParaRPr sz="2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757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Databasen</a:t>
            </a:r>
            <a:endParaRPr/>
          </a:p>
        </p:txBody>
      </p:sp>
      <p:sp>
        <p:nvSpPr>
          <p:cNvPr id="99" name="Google Shape;99;p20"/>
          <p:cNvSpPr txBox="1"/>
          <p:nvPr>
            <p:ph idx="4294967295" type="body"/>
          </p:nvPr>
        </p:nvSpPr>
        <p:spPr>
          <a:xfrm>
            <a:off x="311700" y="978775"/>
            <a:ext cx="8520600" cy="3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Sju tabeller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 u="sng"/>
              <a:t>User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 u="sng"/>
              <a:t>Team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 u="sng"/>
              <a:t>League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 u="sng"/>
              <a:t>Tournament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 u="sng"/>
              <a:t>Match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Två kopplingstabeller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sv" u="sng"/>
              <a:t>Team_Tournament</a:t>
            </a:r>
            <a:endParaRPr u="sng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sv" u="sng"/>
              <a:t>Team_League</a:t>
            </a:r>
            <a:endParaRPr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2550"/>
            <a:ext cx="8839200" cy="4458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