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53" autoAdjust="0"/>
  </p:normalViewPr>
  <p:slideViewPr>
    <p:cSldViewPr snapToGrid="0">
      <p:cViewPr>
        <p:scale>
          <a:sx n="75" d="100"/>
          <a:sy n="75" d="100"/>
        </p:scale>
        <p:origin x="117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1D89D-FFC2-4F82-8B18-212D7011F327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19BEB-BF0B-4FBA-B3D5-01CBFB018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49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電流の連続性＝キルヒホッフの法則</a:t>
            </a:r>
            <a:endParaRPr kumimoji="1" lang="en-US" altLang="ja-JP" dirty="0"/>
          </a:p>
          <a:p>
            <a:r>
              <a:rPr kumimoji="1" lang="ja-JP" altLang="en-US" dirty="0"/>
              <a:t>上記でいうと、どこにも分岐したりしないため、常に一定の電流が流れる。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19BEB-BF0B-4FBA-B3D5-01CBFB01847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5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電流の連続性＝キルヒホッフの法則</a:t>
            </a:r>
            <a:endParaRPr kumimoji="1" lang="en-US" altLang="ja-JP" dirty="0"/>
          </a:p>
          <a:p>
            <a:r>
              <a:rPr kumimoji="1" lang="ja-JP" altLang="en-US" dirty="0"/>
              <a:t>上記でいうと、どこにも分岐したりしないため、常に一定の電流が流れる。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19BEB-BF0B-4FBA-B3D5-01CBFB01847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65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電流の連続性＝キルヒホッフの法則</a:t>
            </a:r>
            <a:endParaRPr kumimoji="1" lang="en-US" altLang="ja-JP" dirty="0"/>
          </a:p>
          <a:p>
            <a:r>
              <a:rPr kumimoji="1" lang="ja-JP" altLang="en-US" dirty="0"/>
              <a:t>上記でいうと、どこにも分岐したりしないため、常に一定の電流が流れる。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19BEB-BF0B-4FBA-B3D5-01CBFB01847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24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電流の連続性＝キルヒホッフの法則</a:t>
            </a:r>
            <a:endParaRPr kumimoji="1" lang="en-US" altLang="ja-JP" dirty="0"/>
          </a:p>
          <a:p>
            <a:r>
              <a:rPr kumimoji="1" lang="ja-JP" altLang="en-US" dirty="0"/>
              <a:t>上記でいうと、どこにも分岐したりしないため、常に一定の電流が流れる。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19BEB-BF0B-4FBA-B3D5-01CBFB01847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84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2A2D0-F900-E7C1-4C9A-C9BDDB63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1982CF-1DDC-B22C-AE9A-528182B5E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8054C-29AA-3C28-2DA5-A46557C2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37464F-472D-D8DF-028B-F69460FE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C586BB-7BDD-BF8F-D704-04CDC809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30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7C262B-048A-CFA6-8D35-20800BE3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B71572-2D03-E567-E1EA-E0D9B3E8E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C6D347-D3AD-0B79-895C-085F3180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C8A59A-E4AE-54C3-7488-6F96E05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983C8A-83BE-AB81-6091-62A1D424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0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B736DD-5DBE-0234-0F7F-1A356C818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1D3478-857F-95A0-A137-7D612C9C5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56C482-78DC-A055-FA61-F754290C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99D1F4-2CCE-D969-9D65-2B8FEA32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C171C1-E337-0E91-EF1D-D8AA4488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50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ADC20-FD16-4344-46CF-AF5A30A9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D44920-F3D3-2FAB-9240-F8C934DD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82F73-2372-6993-84F7-5DBBAB42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DB5807-D019-6B97-3E38-16BCBDA8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EBF4F7-D26F-CB87-52F6-61F87211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5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28A3C-AA2B-7E6D-D876-F2EDCE4F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6E33DE-8473-B3CB-6EEB-C7D13A5D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58BE6B-5F6C-CC10-AD7B-21016C01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E1C37C-D86C-F80D-55BB-BE62A8C1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7E0C21-7A02-BE18-A2AC-2ED275E7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7BAD2-FF58-B468-38FF-C3B5B169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532B91-5326-72A2-7C2E-2171F236A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D702D9-3586-5E5D-05C1-6EEB9DBEA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11E60-251E-3BAB-54D0-73D960C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31BDC7-4EF0-55B9-F74D-9AFCAB5A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9795B7-5ED3-7C4B-B3EF-CA1A4334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97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2ABC3-437D-0E72-76D0-0799DA55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2184FA-224D-3417-E630-B58568A7A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600A01-D8A2-66BA-D8C3-10A26B723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C53CC2-0B00-D67B-4D2D-5698F3DC7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C9699C-4878-3DC5-173E-8223409C9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BF7A68-B4D3-7F52-4A77-E9795504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8D9A2D-453D-672C-9FCF-B7801D8D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C710DD-2706-B403-928B-B1CADF17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4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74180-7A47-C002-B877-7070B9CC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E71043-C194-3F4C-AA15-C23D3096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86BCFD-0EE8-3308-DD76-78D91408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AD9A0A-AE11-5D93-8634-03FBCD45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30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1BC45B-53FC-44CB-83D4-140EB243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DCB628-D37E-0193-FC44-20F6401B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B21058-DED0-CE17-6856-0E050051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96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37CD6-5C9B-F133-6737-B018703B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3D95E-CE28-4F31-EE11-E528F999A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7E7254-CAA9-2005-7F6F-BB675448B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E44654-66C7-204B-94A8-60BFA174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06FBBB-DC2D-C331-D598-9EB83EA8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63C15E-40B7-EE6C-8ADB-9A2E267A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45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6C82E-6DD2-9A25-5EF7-2CAEF9C7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AEC8DC-9020-7D2B-09B8-0159E0051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3F03AB-FCBD-A9E6-86D8-016AEF4D7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08DC9E-38B7-F51E-C07A-FBD4F947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895405-58A9-1D70-275F-C9946533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3B61B-71B8-F015-17BA-C84A84E0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71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FC5B24-5C69-BD6D-EF3F-E42CCE69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24B831-7D55-6905-10E1-EFDF2AF95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CF9949-D6CB-DC19-877E-BABD30BE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5E49EF-67D4-E045-A9C4-D7F551372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E08408-6E7C-7067-727E-8F1F5823E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2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5" Type="http://schemas.openxmlformats.org/officeDocument/2006/relationships/image" Target="../media/image37.png"/><Relationship Id="rId10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4.png"/><Relationship Id="rId21" Type="http://schemas.openxmlformats.org/officeDocument/2006/relationships/image" Target="../media/image39.png"/><Relationship Id="rId7" Type="http://schemas.openxmlformats.org/officeDocument/2006/relationships/image" Target="../media/image24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29.png"/><Relationship Id="rId19" Type="http://schemas.openxmlformats.org/officeDocument/2006/relationships/image" Target="../media/image48.png"/><Relationship Id="rId4" Type="http://schemas.openxmlformats.org/officeDocument/2006/relationships/image" Target="../media/image6.png"/><Relationship Id="rId9" Type="http://schemas.openxmlformats.org/officeDocument/2006/relationships/image" Target="../media/image40.png"/><Relationship Id="rId14" Type="http://schemas.openxmlformats.org/officeDocument/2006/relationships/image" Target="../media/image43.png"/><Relationship Id="rId22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png"/><Relationship Id="rId18" Type="http://schemas.openxmlformats.org/officeDocument/2006/relationships/image" Target="../media/image56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51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5" Type="http://schemas.openxmlformats.org/officeDocument/2006/relationships/image" Target="../media/image39.png"/><Relationship Id="rId10" Type="http://schemas.openxmlformats.org/officeDocument/2006/relationships/image" Target="../media/image29.png"/><Relationship Id="rId19" Type="http://schemas.openxmlformats.org/officeDocument/2006/relationships/image" Target="../media/image57.png"/><Relationship Id="rId4" Type="http://schemas.openxmlformats.org/officeDocument/2006/relationships/image" Target="../media/image6.png"/><Relationship Id="rId9" Type="http://schemas.openxmlformats.org/officeDocument/2006/relationships/image" Target="../media/image40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7.png"/><Relationship Id="rId10" Type="http://schemas.openxmlformats.org/officeDocument/2006/relationships/image" Target="../media/image63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3E16EB6-E724-5FE2-36A6-DCBBFE3AB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76" y="0"/>
            <a:ext cx="9792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904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7F483F2-48CE-FADA-F9F1-5F9E27D02836}"/>
                  </a:ext>
                </a:extLst>
              </p:cNvPr>
              <p:cNvSpPr txBox="1"/>
              <p:nvPr/>
            </p:nvSpPr>
            <p:spPr>
              <a:xfrm>
                <a:off x="901700" y="533400"/>
                <a:ext cx="3016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直列合成抵抗：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7F483F2-48CE-FADA-F9F1-5F9E27D0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533400"/>
                <a:ext cx="3016595" cy="369332"/>
              </a:xfrm>
              <a:prstGeom prst="rect">
                <a:avLst/>
              </a:prstGeom>
              <a:blipFill>
                <a:blip r:embed="rId2"/>
                <a:stretch>
                  <a:fillRect l="-1818" t="-8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C441103-F9D4-08D4-AF85-80EE6C4451BF}"/>
                  </a:ext>
                </a:extLst>
              </p:cNvPr>
              <p:cNvSpPr txBox="1"/>
              <p:nvPr/>
            </p:nvSpPr>
            <p:spPr>
              <a:xfrm>
                <a:off x="967422" y="1079500"/>
                <a:ext cx="2885149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並列</a:t>
                </a:r>
                <a:r>
                  <a:rPr kumimoji="1" lang="ja-JP" altLang="en-US" dirty="0"/>
                  <a:t>合成抵抗：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C441103-F9D4-08D4-AF85-80EE6C445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22" y="1079500"/>
                <a:ext cx="2885149" cy="517770"/>
              </a:xfrm>
              <a:prstGeom prst="rect">
                <a:avLst/>
              </a:prstGeom>
              <a:blipFill>
                <a:blip r:embed="rId3"/>
                <a:stretch>
                  <a:fillRect l="-1903" b="-2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86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820956" y="2197100"/>
            <a:ext cx="2946400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3B00ED-DEF2-EC93-924D-8D83FACE988F}"/>
              </a:ext>
            </a:extLst>
          </p:cNvPr>
          <p:cNvSpPr txBox="1"/>
          <p:nvPr/>
        </p:nvSpPr>
        <p:spPr>
          <a:xfrm>
            <a:off x="1644650" y="3131520"/>
            <a:ext cx="3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</a:t>
            </a:r>
          </a:p>
          <a:p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2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/>
              <p:nvPr/>
            </p:nvSpPr>
            <p:spPr>
              <a:xfrm>
                <a:off x="4604880" y="3867481"/>
                <a:ext cx="847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880" y="3867481"/>
                <a:ext cx="847155" cy="276999"/>
              </a:xfrm>
              <a:prstGeom prst="rect">
                <a:avLst/>
              </a:prstGeom>
              <a:blipFill>
                <a:blip r:embed="rId3"/>
                <a:stretch>
                  <a:fillRect l="-5036" r="-575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4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820956" y="2197100"/>
            <a:ext cx="2946400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3B00ED-DEF2-EC93-924D-8D83FACE988F}"/>
              </a:ext>
            </a:extLst>
          </p:cNvPr>
          <p:cNvSpPr txBox="1"/>
          <p:nvPr/>
        </p:nvSpPr>
        <p:spPr>
          <a:xfrm>
            <a:off x="1644650" y="3131520"/>
            <a:ext cx="3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</a:t>
            </a:r>
          </a:p>
          <a:p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2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/>
              <p:nvPr/>
            </p:nvSpPr>
            <p:spPr>
              <a:xfrm>
                <a:off x="7343203" y="271250"/>
                <a:ext cx="838883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3" y="271250"/>
                <a:ext cx="838883" cy="56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/>
              <p:nvPr/>
            </p:nvSpPr>
            <p:spPr>
              <a:xfrm>
                <a:off x="8290329" y="306069"/>
                <a:ext cx="687689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329" y="306069"/>
                <a:ext cx="687689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/>
              <p:nvPr/>
            </p:nvSpPr>
            <p:spPr>
              <a:xfrm>
                <a:off x="9035507" y="414686"/>
                <a:ext cx="72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507" y="414686"/>
                <a:ext cx="724557" cy="276999"/>
              </a:xfrm>
              <a:prstGeom prst="rect">
                <a:avLst/>
              </a:prstGeom>
              <a:blipFill>
                <a:blip r:embed="rId7"/>
                <a:stretch>
                  <a:fillRect l="-840" r="-6723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合成抵抗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8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5E67B3B-29E4-A4B3-D632-3C27AA73C200}"/>
                  </a:ext>
                </a:extLst>
              </p:cNvPr>
              <p:cNvSpPr txBox="1"/>
              <p:nvPr/>
            </p:nvSpPr>
            <p:spPr>
              <a:xfrm>
                <a:off x="7343203" y="1069271"/>
                <a:ext cx="1451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5E67B3B-29E4-A4B3-D632-3C27AA73C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3" y="1069271"/>
                <a:ext cx="1451679" cy="276999"/>
              </a:xfrm>
              <a:prstGeom prst="rect">
                <a:avLst/>
              </a:prstGeom>
              <a:blipFill>
                <a:blip r:embed="rId9"/>
                <a:stretch>
                  <a:fillRect l="-1261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370BE2C-A0DB-0B67-45AB-FD120585516D}"/>
                  </a:ext>
                </a:extLst>
              </p:cNvPr>
              <p:cNvSpPr txBox="1"/>
              <p:nvPr/>
            </p:nvSpPr>
            <p:spPr>
              <a:xfrm>
                <a:off x="7346147" y="1559682"/>
                <a:ext cx="1284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1+20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370BE2C-A0DB-0B67-45AB-FD1205855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147" y="1559682"/>
                <a:ext cx="1284454" cy="276999"/>
              </a:xfrm>
              <a:prstGeom prst="rect">
                <a:avLst/>
              </a:prstGeom>
              <a:blipFill>
                <a:blip r:embed="rId10"/>
                <a:stretch>
                  <a:fillRect l="-3318" r="-379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C7998DE-4DA8-22E8-91B1-A5EAC4103AD9}"/>
                  </a:ext>
                </a:extLst>
              </p:cNvPr>
              <p:cNvSpPr txBox="1"/>
              <p:nvPr/>
            </p:nvSpPr>
            <p:spPr>
              <a:xfrm>
                <a:off x="7346147" y="1995762"/>
                <a:ext cx="103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C7998DE-4DA8-22E8-91B1-A5EAC4103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147" y="1995762"/>
                <a:ext cx="1037592" cy="276999"/>
              </a:xfrm>
              <a:prstGeom prst="rect">
                <a:avLst/>
              </a:prstGeom>
              <a:blipFill>
                <a:blip r:embed="rId11"/>
                <a:stretch>
                  <a:fillRect l="-4118" r="-529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49D95DB-49BC-A84B-46B5-C9D7ADD83A62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49D95DB-49BC-A84B-46B5-C9D7ADD83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2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24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7CACDFE-BC51-172C-E546-74137C78A492}"/>
                  </a:ext>
                </a:extLst>
              </p:cNvPr>
              <p:cNvSpPr txBox="1"/>
              <p:nvPr/>
            </p:nvSpPr>
            <p:spPr>
              <a:xfrm>
                <a:off x="7364806" y="2431842"/>
                <a:ext cx="1026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7CACDFE-BC51-172C-E546-74137C78A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06" y="2431842"/>
                <a:ext cx="1026948" cy="276999"/>
              </a:xfrm>
              <a:prstGeom prst="rect">
                <a:avLst/>
              </a:prstGeom>
              <a:blipFill>
                <a:blip r:embed="rId3"/>
                <a:stretch>
                  <a:fillRect l="-414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820956" y="2197100"/>
            <a:ext cx="2946400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4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/>
              <p:nvPr/>
            </p:nvSpPr>
            <p:spPr>
              <a:xfrm>
                <a:off x="7343203" y="271250"/>
                <a:ext cx="838883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3" y="271250"/>
                <a:ext cx="838883" cy="563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6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7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/>
              <p:nvPr/>
            </p:nvSpPr>
            <p:spPr>
              <a:xfrm>
                <a:off x="8290329" y="306069"/>
                <a:ext cx="687689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329" y="306069"/>
                <a:ext cx="687689" cy="5204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/>
              <p:nvPr/>
            </p:nvSpPr>
            <p:spPr>
              <a:xfrm>
                <a:off x="9035507" y="414686"/>
                <a:ext cx="72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507" y="414686"/>
                <a:ext cx="724557" cy="276999"/>
              </a:xfrm>
              <a:prstGeom prst="rect">
                <a:avLst/>
              </a:prstGeom>
              <a:blipFill>
                <a:blip r:embed="rId9"/>
                <a:stretch>
                  <a:fillRect l="-840" r="-6723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5E67B3B-29E4-A4B3-D632-3C27AA73C200}"/>
                  </a:ext>
                </a:extLst>
              </p:cNvPr>
              <p:cNvSpPr txBox="1"/>
              <p:nvPr/>
            </p:nvSpPr>
            <p:spPr>
              <a:xfrm>
                <a:off x="7343203" y="1069271"/>
                <a:ext cx="1451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5E67B3B-29E4-A4B3-D632-3C27AA73C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3" y="1069271"/>
                <a:ext cx="1451679" cy="276999"/>
              </a:xfrm>
              <a:prstGeom prst="rect">
                <a:avLst/>
              </a:prstGeom>
              <a:blipFill>
                <a:blip r:embed="rId10"/>
                <a:stretch>
                  <a:fillRect l="-1261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370BE2C-A0DB-0B67-45AB-FD120585516D}"/>
                  </a:ext>
                </a:extLst>
              </p:cNvPr>
              <p:cNvSpPr txBox="1"/>
              <p:nvPr/>
            </p:nvSpPr>
            <p:spPr>
              <a:xfrm>
                <a:off x="7346147" y="1559682"/>
                <a:ext cx="1284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=1+20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370BE2C-A0DB-0B67-45AB-FD1205855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147" y="1559682"/>
                <a:ext cx="1284454" cy="276999"/>
              </a:xfrm>
              <a:prstGeom prst="rect">
                <a:avLst/>
              </a:prstGeom>
              <a:blipFill>
                <a:blip r:embed="rId11"/>
                <a:stretch>
                  <a:fillRect l="-3318" r="-379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C7998DE-4DA8-22E8-91B1-A5EAC4103AD9}"/>
                  </a:ext>
                </a:extLst>
              </p:cNvPr>
              <p:cNvSpPr txBox="1"/>
              <p:nvPr/>
            </p:nvSpPr>
            <p:spPr>
              <a:xfrm>
                <a:off x="7346147" y="1995762"/>
                <a:ext cx="103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=21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C7998DE-4DA8-22E8-91B1-A5EAC4103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147" y="1995762"/>
                <a:ext cx="1037592" cy="276999"/>
              </a:xfrm>
              <a:prstGeom prst="rect">
                <a:avLst/>
              </a:prstGeom>
              <a:blipFill>
                <a:blip r:embed="rId12"/>
                <a:stretch>
                  <a:fillRect l="-4118" r="-529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/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電源電圧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blipFill>
                <a:blip r:embed="rId13"/>
                <a:stretch>
                  <a:fillRect l="-2439" t="-6557" r="-216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合成</m:t>
                    </m:r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14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664C4C9-BE67-0A72-CBF8-F9E091269316}"/>
                  </a:ext>
                </a:extLst>
              </p:cNvPr>
              <p:cNvSpPr txBox="1"/>
              <p:nvPr/>
            </p:nvSpPr>
            <p:spPr>
              <a:xfrm>
                <a:off x="7364806" y="2865686"/>
                <a:ext cx="129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664C4C9-BE67-0A72-CBF8-F9E091269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06" y="2865686"/>
                <a:ext cx="1294200" cy="276999"/>
              </a:xfrm>
              <a:prstGeom prst="rect">
                <a:avLst/>
              </a:prstGeom>
              <a:blipFill>
                <a:blip r:embed="rId15"/>
                <a:stretch>
                  <a:fillRect l="-3302" r="-3774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C57BBB-8D9E-7988-7262-709602A86E22}"/>
              </a:ext>
            </a:extLst>
          </p:cNvPr>
          <p:cNvSpPr txBox="1"/>
          <p:nvPr/>
        </p:nvSpPr>
        <p:spPr>
          <a:xfrm>
            <a:off x="6718299" y="3299530"/>
            <a:ext cx="5519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電流の連続性より回路には同じ大きさの電流が流れるため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4BBE4A4-53C9-7552-278D-AAE64A7A42AD}"/>
                  </a:ext>
                </a:extLst>
              </p:cNvPr>
              <p:cNvSpPr txBox="1"/>
              <p:nvPr/>
            </p:nvSpPr>
            <p:spPr>
              <a:xfrm>
                <a:off x="7364806" y="3772471"/>
                <a:ext cx="1240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4BBE4A4-53C9-7552-278D-AAE64A7A4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06" y="3772471"/>
                <a:ext cx="1240468" cy="276999"/>
              </a:xfrm>
              <a:prstGeom prst="rect">
                <a:avLst/>
              </a:prstGeom>
              <a:blipFill>
                <a:blip r:embed="rId16"/>
                <a:stretch>
                  <a:fillRect l="-3431" r="-3431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2C7838C-AE31-3912-EC2B-CFEDF1D675CF}"/>
                  </a:ext>
                </a:extLst>
              </p:cNvPr>
              <p:cNvSpPr txBox="1"/>
              <p:nvPr/>
            </p:nvSpPr>
            <p:spPr>
              <a:xfrm>
                <a:off x="7364806" y="4211491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105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2C7838C-AE31-3912-EC2B-CFEDF1D67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06" y="4211491"/>
                <a:ext cx="1124347" cy="276999"/>
              </a:xfrm>
              <a:prstGeom prst="rect">
                <a:avLst/>
              </a:prstGeom>
              <a:blipFill>
                <a:blip r:embed="rId17"/>
                <a:stretch>
                  <a:fillRect l="-3784" r="-378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/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105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blipFill>
                <a:blip r:embed="rId18"/>
                <a:stretch>
                  <a:fillRect l="-4348" r="-434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2A7F7EE-3BB7-9791-533F-25614E6096DC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2A7F7EE-3BB7-9791-533F-25614E609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9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92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636317" y="2161871"/>
            <a:ext cx="4812373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3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/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電源電圧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blipFill>
                <a:blip r:embed="rId6"/>
                <a:stretch>
                  <a:fillRect l="-2439" t="-6557" r="-216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合成</m:t>
                    </m:r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7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/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=105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blipFill>
                <a:blip r:embed="rId8"/>
                <a:stretch>
                  <a:fillRect l="-4348" r="-434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/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dirty="0" smtClean="0">
                        <a:solidFill>
                          <a:srgbClr val="FF0000"/>
                        </a:solidFill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blipFill>
                <a:blip r:embed="rId9"/>
                <a:stretch>
                  <a:fillRect l="-800" t="-8197" r="-186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3AD7BF-E019-152C-8787-5E234D116148}"/>
              </a:ext>
            </a:extLst>
          </p:cNvPr>
          <p:cNvCxnSpPr>
            <a:cxnSpLocks/>
          </p:cNvCxnSpPr>
          <p:nvPr/>
        </p:nvCxnSpPr>
        <p:spPr>
          <a:xfrm flipH="1">
            <a:off x="5374482" y="2355850"/>
            <a:ext cx="1521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A1EE1C7-7CBB-378C-ACA1-F1E9866C4105}"/>
              </a:ext>
            </a:extLst>
          </p:cNvPr>
          <p:cNvCxnSpPr>
            <a:cxnSpLocks/>
          </p:cNvCxnSpPr>
          <p:nvPr/>
        </p:nvCxnSpPr>
        <p:spPr>
          <a:xfrm flipH="1">
            <a:off x="5953918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BF3C2F4-D385-2B79-F001-C9F56C37CD3A}"/>
              </a:ext>
            </a:extLst>
          </p:cNvPr>
          <p:cNvCxnSpPr>
            <a:cxnSpLocks/>
          </p:cNvCxnSpPr>
          <p:nvPr/>
        </p:nvCxnSpPr>
        <p:spPr>
          <a:xfrm flipH="1">
            <a:off x="5724195" y="3523851"/>
            <a:ext cx="219405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CBF905A-F25B-8629-6BC5-5FE8D54577AE}"/>
              </a:ext>
            </a:extLst>
          </p:cNvPr>
          <p:cNvCxnSpPr>
            <a:cxnSpLocks/>
          </p:cNvCxnSpPr>
          <p:nvPr/>
        </p:nvCxnSpPr>
        <p:spPr>
          <a:xfrm flipH="1">
            <a:off x="3669012" y="2847867"/>
            <a:ext cx="1756014" cy="2176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0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図 41" descr="ダイアグラム&#10;&#10;自動的に生成された説明">
            <a:extLst>
              <a:ext uri="{FF2B5EF4-FFF2-40B4-BE49-F238E27FC236}">
                <a16:creationId xmlns:a16="http://schemas.microsoft.com/office/drawing/2014/main" id="{AF6D4A25-15E0-A2AE-CCDB-094FFF5F99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61" y="143330"/>
            <a:ext cx="4426641" cy="2225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/>
              <p:nvPr/>
            </p:nvSpPr>
            <p:spPr>
              <a:xfrm>
                <a:off x="7538671" y="2890334"/>
                <a:ext cx="1916550" cy="79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2890334"/>
                <a:ext cx="1916550" cy="790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/>
              <p:nvPr/>
            </p:nvSpPr>
            <p:spPr>
              <a:xfrm>
                <a:off x="7424992" y="2519270"/>
                <a:ext cx="3251211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直列</m:t>
                      </m:r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と</m:t>
                      </m:r>
                      <m:r>
                        <a:rPr lang="ja-JP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並列の</m:t>
                      </m:r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合成抵抗なので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992" y="2519270"/>
                <a:ext cx="3251211" cy="371064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8B0966D-F942-8645-BBFA-3D79777B20B5}"/>
                  </a:ext>
                </a:extLst>
              </p:cNvPr>
              <p:cNvSpPr txBox="1"/>
              <p:nvPr/>
            </p:nvSpPr>
            <p:spPr>
              <a:xfrm>
                <a:off x="7538671" y="3764940"/>
                <a:ext cx="1682320" cy="745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8B0966D-F942-8645-BBFA-3D79777B2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3764940"/>
                <a:ext cx="1682320" cy="7457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7FA02BA-E62B-8302-9B25-E5851D300F1F}"/>
                  </a:ext>
                </a:extLst>
              </p:cNvPr>
              <p:cNvSpPr txBox="1"/>
              <p:nvPr/>
            </p:nvSpPr>
            <p:spPr>
              <a:xfrm>
                <a:off x="7538671" y="4665701"/>
                <a:ext cx="1150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1+4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7FA02BA-E62B-8302-9B25-E5851D30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4665701"/>
                <a:ext cx="1150122" cy="276999"/>
              </a:xfrm>
              <a:prstGeom prst="rect">
                <a:avLst/>
              </a:prstGeom>
              <a:blipFill>
                <a:blip r:embed="rId15"/>
                <a:stretch>
                  <a:fillRect l="-4255" r="-425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B79B4AC-9437-548C-EB05-6FF0BEF2138C}"/>
                  </a:ext>
                </a:extLst>
              </p:cNvPr>
              <p:cNvSpPr txBox="1"/>
              <p:nvPr/>
            </p:nvSpPr>
            <p:spPr>
              <a:xfrm>
                <a:off x="7538671" y="5090899"/>
                <a:ext cx="911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B79B4AC-9437-548C-EB05-6FF0BEF2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5090899"/>
                <a:ext cx="911275" cy="276999"/>
              </a:xfrm>
              <a:prstGeom prst="rect">
                <a:avLst/>
              </a:prstGeom>
              <a:blipFill>
                <a:blip r:embed="rId16"/>
                <a:stretch>
                  <a:fillRect l="-4698" r="-469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AD47D65-C746-CD9D-9B44-1F2361B1C62D}"/>
                  </a:ext>
                </a:extLst>
              </p:cNvPr>
              <p:cNvSpPr txBox="1"/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AD47D65-C746-CD9D-9B44-1F2361B1C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blipFill>
                <a:blip r:embed="rId17"/>
                <a:stretch>
                  <a:fillRect l="-5405" r="-540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65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636317" y="2161871"/>
            <a:ext cx="4812373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3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/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電源電圧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blipFill>
                <a:blip r:embed="rId6"/>
                <a:stretch>
                  <a:fillRect l="-2439" t="-6557" r="-216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合成</m:t>
                    </m:r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7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/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=105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blipFill>
                <a:blip r:embed="rId8"/>
                <a:stretch>
                  <a:fillRect l="-4348" r="-434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/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blipFill>
                <a:blip r:embed="rId9"/>
                <a:stretch>
                  <a:fillRect l="-800" t="-8197" r="-186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3AD7BF-E019-152C-8787-5E234D116148}"/>
              </a:ext>
            </a:extLst>
          </p:cNvPr>
          <p:cNvCxnSpPr>
            <a:cxnSpLocks/>
          </p:cNvCxnSpPr>
          <p:nvPr/>
        </p:nvCxnSpPr>
        <p:spPr>
          <a:xfrm flipH="1">
            <a:off x="5374482" y="2355850"/>
            <a:ext cx="1521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A1EE1C7-7CBB-378C-ACA1-F1E9866C4105}"/>
              </a:ext>
            </a:extLst>
          </p:cNvPr>
          <p:cNvCxnSpPr>
            <a:cxnSpLocks/>
          </p:cNvCxnSpPr>
          <p:nvPr/>
        </p:nvCxnSpPr>
        <p:spPr>
          <a:xfrm flipH="1">
            <a:off x="5953918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BF3C2F4-D385-2B79-F001-C9F56C37CD3A}"/>
              </a:ext>
            </a:extLst>
          </p:cNvPr>
          <p:cNvCxnSpPr>
            <a:cxnSpLocks/>
          </p:cNvCxnSpPr>
          <p:nvPr/>
        </p:nvCxnSpPr>
        <p:spPr>
          <a:xfrm flipH="1">
            <a:off x="5724195" y="3523851"/>
            <a:ext cx="219405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CBF905A-F25B-8629-6BC5-5FE8D54577AE}"/>
              </a:ext>
            </a:extLst>
          </p:cNvPr>
          <p:cNvCxnSpPr>
            <a:cxnSpLocks/>
          </p:cNvCxnSpPr>
          <p:nvPr/>
        </p:nvCxnSpPr>
        <p:spPr>
          <a:xfrm flipH="1">
            <a:off x="3669012" y="2847867"/>
            <a:ext cx="1756014" cy="2176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0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図 41" descr="ダイアグラム&#10;&#10;自動的に生成された説明">
            <a:extLst>
              <a:ext uri="{FF2B5EF4-FFF2-40B4-BE49-F238E27FC236}">
                <a16:creationId xmlns:a16="http://schemas.microsoft.com/office/drawing/2014/main" id="{AF6D4A25-15E0-A2AE-CCDB-094FFF5F99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61" y="143330"/>
            <a:ext cx="4426641" cy="2225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/>
              <p:nvPr/>
            </p:nvSpPr>
            <p:spPr>
              <a:xfrm>
                <a:off x="7538671" y="2890334"/>
                <a:ext cx="1916550" cy="79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2890334"/>
                <a:ext cx="1916550" cy="790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/>
              <p:nvPr/>
            </p:nvSpPr>
            <p:spPr>
              <a:xfrm>
                <a:off x="7424992" y="2519270"/>
                <a:ext cx="3251211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直列</m:t>
                      </m:r>
                      <m:r>
                        <a:rPr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と</m:t>
                      </m:r>
                      <m:r>
                        <a:rPr lang="ja-JP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並列の</m:t>
                      </m:r>
                      <m:r>
                        <a:rPr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合成抵抗なので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992" y="2519270"/>
                <a:ext cx="3251211" cy="371064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8B0966D-F942-8645-BBFA-3D79777B20B5}"/>
                  </a:ext>
                </a:extLst>
              </p:cNvPr>
              <p:cNvSpPr txBox="1"/>
              <p:nvPr/>
            </p:nvSpPr>
            <p:spPr>
              <a:xfrm>
                <a:off x="7538671" y="3764940"/>
                <a:ext cx="1682320" cy="745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8B0966D-F942-8645-BBFA-3D79777B2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3764940"/>
                <a:ext cx="1682320" cy="7457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7FA02BA-E62B-8302-9B25-E5851D300F1F}"/>
                  </a:ext>
                </a:extLst>
              </p:cNvPr>
              <p:cNvSpPr txBox="1"/>
              <p:nvPr/>
            </p:nvSpPr>
            <p:spPr>
              <a:xfrm>
                <a:off x="7538671" y="4665701"/>
                <a:ext cx="1150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=1+4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7FA02BA-E62B-8302-9B25-E5851D30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4665701"/>
                <a:ext cx="1150122" cy="276999"/>
              </a:xfrm>
              <a:prstGeom prst="rect">
                <a:avLst/>
              </a:prstGeom>
              <a:blipFill>
                <a:blip r:embed="rId15"/>
                <a:stretch>
                  <a:fillRect l="-4255" r="-425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B79B4AC-9437-548C-EB05-6FF0BEF2138C}"/>
                  </a:ext>
                </a:extLst>
              </p:cNvPr>
              <p:cNvSpPr txBox="1"/>
              <p:nvPr/>
            </p:nvSpPr>
            <p:spPr>
              <a:xfrm>
                <a:off x="7538671" y="5090899"/>
                <a:ext cx="911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B79B4AC-9437-548C-EB05-6FF0BEF2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5090899"/>
                <a:ext cx="911275" cy="276999"/>
              </a:xfrm>
              <a:prstGeom prst="rect">
                <a:avLst/>
              </a:prstGeom>
              <a:blipFill>
                <a:blip r:embed="rId16"/>
                <a:stretch>
                  <a:fillRect l="-4698" r="-469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98A426-3D48-F035-D373-792FA331AE9C}"/>
                  </a:ext>
                </a:extLst>
              </p:cNvPr>
              <p:cNvSpPr txBox="1"/>
              <p:nvPr/>
            </p:nvSpPr>
            <p:spPr>
              <a:xfrm>
                <a:off x="461019" y="1450350"/>
                <a:ext cx="2213298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電流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98A426-3D48-F035-D373-792FA331A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450350"/>
                <a:ext cx="2213298" cy="371255"/>
              </a:xfrm>
              <a:prstGeom prst="rect">
                <a:avLst/>
              </a:prstGeom>
              <a:blipFill>
                <a:blip r:embed="rId17"/>
                <a:stretch>
                  <a:fillRect l="-826" t="-8197" r="-192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7712AB-3ECE-4CAB-D766-39CFF096E38E}"/>
                  </a:ext>
                </a:extLst>
              </p:cNvPr>
              <p:cNvSpPr txBox="1"/>
              <p:nvPr/>
            </p:nvSpPr>
            <p:spPr>
              <a:xfrm>
                <a:off x="7519161" y="5509747"/>
                <a:ext cx="1020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7712AB-3ECE-4CAB-D766-39CFF096E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161" y="5509747"/>
                <a:ext cx="1020857" cy="276999"/>
              </a:xfrm>
              <a:prstGeom prst="rect">
                <a:avLst/>
              </a:prstGeom>
              <a:blipFill>
                <a:blip r:embed="rId18"/>
                <a:stretch>
                  <a:fillRect l="-4167" r="-119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2968E3-1927-4B5C-1A4A-F29824D01D10}"/>
                  </a:ext>
                </a:extLst>
              </p:cNvPr>
              <p:cNvSpPr txBox="1"/>
              <p:nvPr/>
            </p:nvSpPr>
            <p:spPr>
              <a:xfrm>
                <a:off x="8807128" y="5403945"/>
                <a:ext cx="827726" cy="565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2968E3-1927-4B5C-1A4A-F29824D0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128" y="5403945"/>
                <a:ext cx="827726" cy="5656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15C127-D630-F24D-C689-0E0601DC2FF7}"/>
                  </a:ext>
                </a:extLst>
              </p:cNvPr>
              <p:cNvSpPr txBox="1"/>
              <p:nvPr/>
            </p:nvSpPr>
            <p:spPr>
              <a:xfrm>
                <a:off x="7563165" y="5891044"/>
                <a:ext cx="933781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105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15C127-D630-F24D-C689-0E0601DC2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165" y="5891044"/>
                <a:ext cx="933781" cy="5260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A23142B-3BDB-485C-EB25-9231744F70F9}"/>
                  </a:ext>
                </a:extLst>
              </p:cNvPr>
              <p:cNvSpPr txBox="1"/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A23142B-3BDB-485C-EB25-9231744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blipFill>
                <a:blip r:embed="rId21"/>
                <a:stretch>
                  <a:fillRect l="-5405" r="-540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DC5EAFF-8E73-9F81-3B1C-87F3804F6E34}"/>
                  </a:ext>
                </a:extLst>
              </p:cNvPr>
              <p:cNvSpPr txBox="1"/>
              <p:nvPr/>
            </p:nvSpPr>
            <p:spPr>
              <a:xfrm>
                <a:off x="7591537" y="6521383"/>
                <a:ext cx="949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DC5EAFF-8E73-9F81-3B1C-87F3804F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537" y="6521383"/>
                <a:ext cx="949812" cy="276999"/>
              </a:xfrm>
              <a:prstGeom prst="rect">
                <a:avLst/>
              </a:prstGeom>
              <a:blipFill>
                <a:blip r:embed="rId22"/>
                <a:stretch>
                  <a:fillRect l="-4487" r="-576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08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636317" y="2161871"/>
            <a:ext cx="4812373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3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/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電源電圧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blipFill>
                <a:blip r:embed="rId6"/>
                <a:stretch>
                  <a:fillRect l="-2439" t="-6557" r="-216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合成</m:t>
                    </m:r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7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/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=105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blipFill>
                <a:blip r:embed="rId8"/>
                <a:stretch>
                  <a:fillRect l="-4348" r="-434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/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blipFill>
                <a:blip r:embed="rId9"/>
                <a:stretch>
                  <a:fillRect l="-800" t="-8197" r="-186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3AD7BF-E019-152C-8787-5E234D116148}"/>
              </a:ext>
            </a:extLst>
          </p:cNvPr>
          <p:cNvCxnSpPr>
            <a:cxnSpLocks/>
          </p:cNvCxnSpPr>
          <p:nvPr/>
        </p:nvCxnSpPr>
        <p:spPr>
          <a:xfrm flipH="1">
            <a:off x="5374482" y="2355850"/>
            <a:ext cx="1521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A1EE1C7-7CBB-378C-ACA1-F1E9866C4105}"/>
              </a:ext>
            </a:extLst>
          </p:cNvPr>
          <p:cNvCxnSpPr>
            <a:cxnSpLocks/>
          </p:cNvCxnSpPr>
          <p:nvPr/>
        </p:nvCxnSpPr>
        <p:spPr>
          <a:xfrm flipH="1">
            <a:off x="5953918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BF3C2F4-D385-2B79-F001-C9F56C37CD3A}"/>
              </a:ext>
            </a:extLst>
          </p:cNvPr>
          <p:cNvCxnSpPr>
            <a:cxnSpLocks/>
          </p:cNvCxnSpPr>
          <p:nvPr/>
        </p:nvCxnSpPr>
        <p:spPr>
          <a:xfrm flipH="1">
            <a:off x="5724195" y="3523851"/>
            <a:ext cx="219405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CBF905A-F25B-8629-6BC5-5FE8D54577AE}"/>
              </a:ext>
            </a:extLst>
          </p:cNvPr>
          <p:cNvCxnSpPr>
            <a:cxnSpLocks/>
          </p:cNvCxnSpPr>
          <p:nvPr/>
        </p:nvCxnSpPr>
        <p:spPr>
          <a:xfrm flipH="1">
            <a:off x="3669012" y="2847867"/>
            <a:ext cx="1756014" cy="2176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0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図 41" descr="ダイアグラム&#10;&#10;自動的に生成された説明">
            <a:extLst>
              <a:ext uri="{FF2B5EF4-FFF2-40B4-BE49-F238E27FC236}">
                <a16:creationId xmlns:a16="http://schemas.microsoft.com/office/drawing/2014/main" id="{AF6D4A25-15E0-A2AE-CCDB-094FFF5F99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61" y="143330"/>
            <a:ext cx="4426641" cy="2225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/>
              <p:nvPr/>
            </p:nvSpPr>
            <p:spPr>
              <a:xfrm>
                <a:off x="7787169" y="3365040"/>
                <a:ext cx="1546897" cy="565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69" y="3365040"/>
                <a:ext cx="1546897" cy="5652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/>
              <p:nvPr/>
            </p:nvSpPr>
            <p:spPr>
              <a:xfrm>
                <a:off x="7424992" y="2519270"/>
                <a:ext cx="3060389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と</m:t>
                      </m:r>
                      <m:sSub>
                        <m:sSubPr>
                          <m:ctrlPr>
                            <a:rPr lang="en-US" altLang="ja-JP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分路電流と</m:t>
                      </m:r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考える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992" y="2519270"/>
                <a:ext cx="3060389" cy="369909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98A426-3D48-F035-D373-792FA331AE9C}"/>
                  </a:ext>
                </a:extLst>
              </p:cNvPr>
              <p:cNvSpPr txBox="1"/>
              <p:nvPr/>
            </p:nvSpPr>
            <p:spPr>
              <a:xfrm>
                <a:off x="461019" y="1450350"/>
                <a:ext cx="2213298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電流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98A426-3D48-F035-D373-792FA331A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450350"/>
                <a:ext cx="2213298" cy="371255"/>
              </a:xfrm>
              <a:prstGeom prst="rect">
                <a:avLst/>
              </a:prstGeom>
              <a:blipFill>
                <a:blip r:embed="rId14"/>
                <a:stretch>
                  <a:fillRect l="-826" t="-8197" r="-192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A23142B-3BDB-485C-EB25-9231744F70F9}"/>
                  </a:ext>
                </a:extLst>
              </p:cNvPr>
              <p:cNvSpPr txBox="1"/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A23142B-3BDB-485C-EB25-9231744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blipFill>
                <a:blip r:embed="rId15"/>
                <a:stretch>
                  <a:fillRect l="-5405" r="-540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CD77088-15F2-EBAE-592B-67168DB8891F}"/>
                  </a:ext>
                </a:extLst>
              </p:cNvPr>
              <p:cNvSpPr txBox="1"/>
              <p:nvPr/>
            </p:nvSpPr>
            <p:spPr>
              <a:xfrm>
                <a:off x="461019" y="1778000"/>
                <a:ext cx="2284536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電流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CD77088-15F2-EBAE-592B-67168DB88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778000"/>
                <a:ext cx="2284536" cy="371255"/>
              </a:xfrm>
              <a:prstGeom prst="rect">
                <a:avLst/>
              </a:prstGeom>
              <a:blipFill>
                <a:blip r:embed="rId16"/>
                <a:stretch>
                  <a:fillRect l="-802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0E0169A-C106-B354-6B4A-6A932B13602C}"/>
                  </a:ext>
                </a:extLst>
              </p:cNvPr>
              <p:cNvSpPr txBox="1"/>
              <p:nvPr/>
            </p:nvSpPr>
            <p:spPr>
              <a:xfrm>
                <a:off x="7660481" y="2814408"/>
                <a:ext cx="4344972" cy="614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分路電流＝分流前の電流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反対側の抵抗</m:t>
                        </m:r>
                      </m:num>
                      <m:den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抵抗の</m:t>
                        </m:r>
                        <m:r>
                          <a:rPr lang="ja-JP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和</m:t>
                        </m:r>
                      </m:den>
                    </m:f>
                  </m:oMath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0E0169A-C106-B354-6B4A-6A932B136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481" y="2814408"/>
                <a:ext cx="4344972" cy="614592"/>
              </a:xfrm>
              <a:prstGeom prst="rect">
                <a:avLst/>
              </a:prstGeom>
              <a:blipFill>
                <a:blip r:embed="rId17"/>
                <a:stretch>
                  <a:fillRect l="-1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74FD52A-09B9-02E0-3E48-26C29EA53D7F}"/>
                  </a:ext>
                </a:extLst>
              </p:cNvPr>
              <p:cNvSpPr txBox="1"/>
              <p:nvPr/>
            </p:nvSpPr>
            <p:spPr>
              <a:xfrm>
                <a:off x="7787169" y="4013611"/>
                <a:ext cx="1733680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20+5</m:t>
                          </m:r>
                        </m:den>
                      </m:f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74FD52A-09B9-02E0-3E48-26C29EA53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69" y="4013611"/>
                <a:ext cx="1733680" cy="5250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1B237FD-62BC-DD76-BFC3-43C49738D61F}"/>
                  </a:ext>
                </a:extLst>
              </p:cNvPr>
              <p:cNvSpPr txBox="1"/>
              <p:nvPr/>
            </p:nvSpPr>
            <p:spPr>
              <a:xfrm>
                <a:off x="7787169" y="4628349"/>
                <a:ext cx="1201483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1B237FD-62BC-DD76-BFC3-43C49738D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69" y="4628349"/>
                <a:ext cx="1201483" cy="51943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8D19E25-455C-4D5D-1AE9-6FA7E92FB415}"/>
                  </a:ext>
                </a:extLst>
              </p:cNvPr>
              <p:cNvSpPr txBox="1"/>
              <p:nvPr/>
            </p:nvSpPr>
            <p:spPr>
              <a:xfrm>
                <a:off x="7787169" y="5237509"/>
                <a:ext cx="1129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16.8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8D19E25-455C-4D5D-1AE9-6FA7E92FB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69" y="5237509"/>
                <a:ext cx="1129989" cy="276999"/>
              </a:xfrm>
              <a:prstGeom prst="rect">
                <a:avLst/>
              </a:prstGeom>
              <a:blipFill>
                <a:blip r:embed="rId20"/>
                <a:stretch>
                  <a:fillRect l="-3763" r="-4301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53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820956" y="2197100"/>
            <a:ext cx="2946400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3B00ED-DEF2-EC93-924D-8D83FACE988F}"/>
              </a:ext>
            </a:extLst>
          </p:cNvPr>
          <p:cNvSpPr txBox="1"/>
          <p:nvPr/>
        </p:nvSpPr>
        <p:spPr>
          <a:xfrm>
            <a:off x="1644650" y="3131520"/>
            <a:ext cx="3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</a:t>
            </a:r>
          </a:p>
          <a:p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2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/>
              <p:nvPr/>
            </p:nvSpPr>
            <p:spPr>
              <a:xfrm>
                <a:off x="7343203" y="2419637"/>
                <a:ext cx="838883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3" y="2419637"/>
                <a:ext cx="838883" cy="56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/>
              <p:nvPr/>
            </p:nvSpPr>
            <p:spPr>
              <a:xfrm>
                <a:off x="8290329" y="2454456"/>
                <a:ext cx="687689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329" y="2454456"/>
                <a:ext cx="687689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/>
              <p:nvPr/>
            </p:nvSpPr>
            <p:spPr>
              <a:xfrm>
                <a:off x="9035507" y="2563073"/>
                <a:ext cx="72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507" y="2563073"/>
                <a:ext cx="724557" cy="276999"/>
              </a:xfrm>
              <a:prstGeom prst="rect">
                <a:avLst/>
              </a:prstGeom>
              <a:blipFill>
                <a:blip r:embed="rId7"/>
                <a:stretch>
                  <a:fillRect l="-840" r="-6723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テブナンの定理</m:t>
                    </m:r>
                    <m:r>
                      <a:rPr kumimoji="1" lang="ja-JP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用いる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blipFill>
                <a:blip r:embed="rId8"/>
                <a:stretch>
                  <a:fillRect l="-897" t="-6557" r="-1345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49D95DB-49BC-A84B-46B5-C9D7ADD83A62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49D95DB-49BC-A84B-46B5-C9D7ADD83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9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別解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5020A6AB-2E8D-F8B9-D3D0-12FF72CF11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64519" y="202869"/>
            <a:ext cx="3200847" cy="2057687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5FAC652-C9DC-AA85-C42E-814BE20FD62B}"/>
              </a:ext>
            </a:extLst>
          </p:cNvPr>
          <p:cNvCxnSpPr/>
          <p:nvPr/>
        </p:nvCxnSpPr>
        <p:spPr>
          <a:xfrm flipV="1">
            <a:off x="8617019" y="351141"/>
            <a:ext cx="551499" cy="344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06989B7-EDAD-7295-46CE-42B80E087E02}"/>
              </a:ext>
            </a:extLst>
          </p:cNvPr>
          <p:cNvCxnSpPr>
            <a:cxnSpLocks/>
          </p:cNvCxnSpPr>
          <p:nvPr/>
        </p:nvCxnSpPr>
        <p:spPr>
          <a:xfrm>
            <a:off x="8617018" y="1836681"/>
            <a:ext cx="551499" cy="213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0B6EDBD-3549-1F37-F8C2-010A595094C5}"/>
              </a:ext>
            </a:extLst>
          </p:cNvPr>
          <p:cNvCxnSpPr>
            <a:cxnSpLocks/>
          </p:cNvCxnSpPr>
          <p:nvPr/>
        </p:nvCxnSpPr>
        <p:spPr>
          <a:xfrm>
            <a:off x="5353050" y="2368837"/>
            <a:ext cx="11747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F6C25C3-0DB9-9464-71FD-51A41BB4DF34}"/>
              </a:ext>
            </a:extLst>
          </p:cNvPr>
          <p:cNvCxnSpPr>
            <a:cxnSpLocks/>
          </p:cNvCxnSpPr>
          <p:nvPr/>
        </p:nvCxnSpPr>
        <p:spPr>
          <a:xfrm>
            <a:off x="3636082" y="5048537"/>
            <a:ext cx="9486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9F2E868-87C5-6A26-9F71-7876B3959A13}"/>
              </a:ext>
            </a:extLst>
          </p:cNvPr>
          <p:cNvCxnSpPr>
            <a:cxnSpLocks/>
          </p:cNvCxnSpPr>
          <p:nvPr/>
        </p:nvCxnSpPr>
        <p:spPr>
          <a:xfrm flipH="1">
            <a:off x="4518590" y="2389694"/>
            <a:ext cx="1983794" cy="2651923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9B6CD13-7878-AEC6-0459-5C7F12A5F1C9}"/>
              </a:ext>
            </a:extLst>
          </p:cNvPr>
          <p:cNvSpPr txBox="1"/>
          <p:nvPr/>
        </p:nvSpPr>
        <p:spPr>
          <a:xfrm>
            <a:off x="6385535" y="202036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C23FFDE-C09E-FF62-FC33-20D0AB71BB20}"/>
              </a:ext>
            </a:extLst>
          </p:cNvPr>
          <p:cNvSpPr txBox="1"/>
          <p:nvPr/>
        </p:nvSpPr>
        <p:spPr>
          <a:xfrm>
            <a:off x="4388061" y="501522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AE1ADDD0-BEF4-D33B-2B60-CE131CD38A30}"/>
              </a:ext>
            </a:extLst>
          </p:cNvPr>
          <p:cNvSpPr txBox="1"/>
          <p:nvPr/>
        </p:nvSpPr>
        <p:spPr>
          <a:xfrm>
            <a:off x="7186750" y="3270019"/>
            <a:ext cx="238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Ab</a:t>
            </a:r>
            <a:r>
              <a:rPr lang="ja-JP" altLang="en-US" dirty="0"/>
              <a:t>間の電圧差は</a:t>
            </a:r>
            <a:r>
              <a:rPr lang="en-US" altLang="ja-JP"/>
              <a:t>100V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2645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</TotalTime>
  <Words>514</Words>
  <Application>Microsoft Office PowerPoint</Application>
  <PresentationFormat>ワイド画面</PresentationFormat>
  <Paragraphs>112</Paragraphs>
  <Slides>9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Yonezawa Ko</dc:creator>
  <cp:lastModifiedBy>Yonezawa Ko</cp:lastModifiedBy>
  <cp:revision>9</cp:revision>
  <dcterms:created xsi:type="dcterms:W3CDTF">2022-09-27T14:47:49Z</dcterms:created>
  <dcterms:modified xsi:type="dcterms:W3CDTF">2022-09-27T22:31:06Z</dcterms:modified>
</cp:coreProperties>
</file>