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353" autoAdjust="0"/>
  </p:normalViewPr>
  <p:slideViewPr>
    <p:cSldViewPr snapToGrid="0">
      <p:cViewPr>
        <p:scale>
          <a:sx n="66" d="100"/>
          <a:sy n="66" d="100"/>
        </p:scale>
        <p:origin x="1536" y="9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81D89D-FFC2-4F82-8B18-212D7011F327}" type="datetimeFigureOut">
              <a:rPr kumimoji="1" lang="ja-JP" altLang="en-US" smtClean="0"/>
              <a:t>2022/9/28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F19BEB-BF0B-4FBA-B3D5-01CBFB0184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2497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電流の連続性＝キルヒホッフの法則</a:t>
            </a:r>
            <a:endParaRPr kumimoji="1" lang="en-US" altLang="ja-JP" dirty="0"/>
          </a:p>
          <a:p>
            <a:r>
              <a:rPr kumimoji="1" lang="ja-JP" altLang="en-US" dirty="0"/>
              <a:t>上記でいうと、どこにも分岐したりしないため、常に一定の電流が流れる。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F19BEB-BF0B-4FBA-B3D5-01CBFB018477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55940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電流の連続性＝キルヒホッフの法則</a:t>
            </a:r>
            <a:endParaRPr kumimoji="1" lang="en-US" altLang="ja-JP" dirty="0"/>
          </a:p>
          <a:p>
            <a:r>
              <a:rPr kumimoji="1" lang="ja-JP" altLang="en-US" dirty="0"/>
              <a:t>上記でいうと、どこにも分岐したりしないため、常に一定の電流が流れる。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F19BEB-BF0B-4FBA-B3D5-01CBFB018477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06569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電流の連続性＝キルヒホッフの法則</a:t>
            </a:r>
            <a:endParaRPr kumimoji="1" lang="en-US" altLang="ja-JP" dirty="0"/>
          </a:p>
          <a:p>
            <a:r>
              <a:rPr kumimoji="1" lang="ja-JP" altLang="en-US" dirty="0"/>
              <a:t>上記でいうと、どこにも分岐したりしないため、常に一定の電流が流れる。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F19BEB-BF0B-4FBA-B3D5-01CBFB018477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22470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電流の連続性＝キルヒホッフの法則</a:t>
            </a:r>
            <a:endParaRPr kumimoji="1" lang="en-US" altLang="ja-JP" dirty="0"/>
          </a:p>
          <a:p>
            <a:r>
              <a:rPr kumimoji="1" lang="ja-JP" altLang="en-US" dirty="0"/>
              <a:t>上記でいうと、どこにも分岐したりしないため、常に一定の電流が流れる。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F19BEB-BF0B-4FBA-B3D5-01CBFB018477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78491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A02A2D0-F900-E7C1-4C9A-C9BDDB631E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51982CF-1DDC-B22C-AE9A-528182B5E3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408054C-29AA-3C28-2DA5-A46557C2A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4B0EF-2983-49AD-AFE2-657AB1D627C4}" type="datetimeFigureOut">
              <a:rPr kumimoji="1" lang="ja-JP" altLang="en-US" smtClean="0"/>
              <a:t>2022/9/27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C37464F-472D-D8DF-028B-F69460FEE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EC586BB-7BDD-BF8F-D704-04CDC8097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E29B5-4B9A-4946-9753-D2AFC1CBF5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6305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17C262B-048A-CFA6-8D35-20800BE33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0B71572-2D03-E567-E1EA-E0D9B3E8E8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3C6D347-D3AD-0B79-895C-085F31805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4B0EF-2983-49AD-AFE2-657AB1D627C4}" type="datetimeFigureOut">
              <a:rPr kumimoji="1" lang="ja-JP" altLang="en-US" smtClean="0"/>
              <a:t>2022/9/27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BC8A59A-E4AE-54C3-7488-6F96E057A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A983C8A-83BE-AB81-6091-62A1D4241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E29B5-4B9A-4946-9753-D2AFC1CBF5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0000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F1B736DD-5DBE-0234-0F7F-1A356C818B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F1D3478-857F-95A0-A137-7D612C9C57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B56C482-78DC-A055-FA61-F754290C1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4B0EF-2983-49AD-AFE2-657AB1D627C4}" type="datetimeFigureOut">
              <a:rPr kumimoji="1" lang="ja-JP" altLang="en-US" smtClean="0"/>
              <a:t>2022/9/27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899D1F4-2CCE-D969-9D65-2B8FEA32D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BC171C1-E337-0E91-EF1D-D8AA44887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E29B5-4B9A-4946-9753-D2AFC1CBF5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4506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9CADC20-FD16-4344-46CF-AF5A30A99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6D44920-F3D3-2FAB-9240-F8C934DD8C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6F82F73-2372-6993-84F7-5DBBAB425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4B0EF-2983-49AD-AFE2-657AB1D627C4}" type="datetimeFigureOut">
              <a:rPr kumimoji="1" lang="ja-JP" altLang="en-US" smtClean="0"/>
              <a:t>2022/9/27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4DB5807-D019-6B97-3E38-16BCBDA89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DEBF4F7-D26F-CB87-52F6-61F872112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E29B5-4B9A-4946-9753-D2AFC1CBF5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956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A728A3C-AA2B-7E6D-D876-F2EDCE4FF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D6E33DE-8473-B3CB-6EEB-C7D13A5DC9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A58BE6B-5F6C-CC10-AD7B-21016C01B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4B0EF-2983-49AD-AFE2-657AB1D627C4}" type="datetimeFigureOut">
              <a:rPr kumimoji="1" lang="ja-JP" altLang="en-US" smtClean="0"/>
              <a:t>2022/9/27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3E1C37C-D86C-F80D-55BB-BE62A8C1F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37E0C21-7A02-BE18-A2AC-2ED275E79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E29B5-4B9A-4946-9753-D2AFC1CBF5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7987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077BAD2-FF58-B468-38FF-C3B5B169F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C532B91-5326-72A2-7C2E-2171F236A4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6D702D9-3586-5E5D-05C1-6EEB9DBEAB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6311E60-251E-3BAB-54D0-73D960C2E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4B0EF-2983-49AD-AFE2-657AB1D627C4}" type="datetimeFigureOut">
              <a:rPr kumimoji="1" lang="ja-JP" altLang="en-US" smtClean="0"/>
              <a:t>2022/9/27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531BDC7-4EF0-55B9-F74D-9AFCAB5A2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49795B7-5ED3-7C4B-B3EF-CA1A43343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E29B5-4B9A-4946-9753-D2AFC1CBF5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5974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102ABC3-437D-0E72-76D0-0799DA556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C2184FA-224D-3417-E630-B58568A7A7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1600A01-D8A2-66BA-D8C3-10A26B7230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78C53CC2-0B00-D67B-4D2D-5698F3DC7A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0C9699C-4878-3DC5-173E-8223409C90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3FBF7A68-B4D3-7F52-4A77-E97955042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4B0EF-2983-49AD-AFE2-657AB1D627C4}" type="datetimeFigureOut">
              <a:rPr kumimoji="1" lang="ja-JP" altLang="en-US" smtClean="0"/>
              <a:t>2022/9/27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628D9A2D-453D-672C-9FCF-B7801D8DD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3C710DD-2706-B403-928B-B1CADF17A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E29B5-4B9A-4946-9753-D2AFC1CBF5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045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D974180-7A47-C002-B877-7070B9CC0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BBE71043-C194-3F4C-AA15-C23D30963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4B0EF-2983-49AD-AFE2-657AB1D627C4}" type="datetimeFigureOut">
              <a:rPr kumimoji="1" lang="ja-JP" altLang="en-US" smtClean="0"/>
              <a:t>2022/9/27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286BCFD-0EE8-3308-DD76-78D914087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FAD9A0A-AE11-5D93-8634-03FBCD456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E29B5-4B9A-4946-9753-D2AFC1CBF5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2309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E1BC45B-53FC-44CB-83D4-140EB2437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4B0EF-2983-49AD-AFE2-657AB1D627C4}" type="datetimeFigureOut">
              <a:rPr kumimoji="1" lang="ja-JP" altLang="en-US" smtClean="0"/>
              <a:t>2022/9/27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7DCB628-D37E-0193-FC44-20F6401BE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EB21058-DED0-CE17-6856-0E0500515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E29B5-4B9A-4946-9753-D2AFC1CBF5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6961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9537CD6-5C9B-F133-6737-B018703B8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D23D95E-CE28-4F31-EE11-E528F999A7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17E7254-CAA9-2005-7F6F-BB675448BB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DE44654-66C7-204B-94A8-60BFA174F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4B0EF-2983-49AD-AFE2-657AB1D627C4}" type="datetimeFigureOut">
              <a:rPr kumimoji="1" lang="ja-JP" altLang="en-US" smtClean="0"/>
              <a:t>2022/9/27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406FBBB-DC2D-C331-D598-9EB83EA8C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B63C15E-40B7-EE6C-8ADB-9A2E267AF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E29B5-4B9A-4946-9753-D2AFC1CBF5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2458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196C82E-6DD2-9A25-5EF7-2CAEF9C74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09AEC8DC-9020-7D2B-09B8-0159E00515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63F03AB-FCBD-A9E6-86D8-016AEF4D79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008DC9E-38B7-F51E-C07A-FBD4F9476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4B0EF-2983-49AD-AFE2-657AB1D627C4}" type="datetimeFigureOut">
              <a:rPr kumimoji="1" lang="ja-JP" altLang="en-US" smtClean="0"/>
              <a:t>2022/9/27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7895405-58A9-1D70-275F-C99465337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503B61B-71B8-F015-17BA-C84A84E02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E29B5-4B9A-4946-9753-D2AFC1CBF5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4716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03FC5B24-5C69-BD6D-EF3F-E42CCE690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224B831-7D55-6905-10E1-EFDF2AF95E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8CF9949-D6CB-DC19-877E-BABD30BE23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04B0EF-2983-49AD-AFE2-657AB1D627C4}" type="datetimeFigureOut">
              <a:rPr kumimoji="1" lang="ja-JP" altLang="en-US" smtClean="0"/>
              <a:t>2022/9/27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E5E49EF-67D4-E045-A9C4-D7F5513726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5E08408-6E7C-7067-727E-8F1F5823EC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BE29B5-4B9A-4946-9753-D2AFC1CBF5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7239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13" Type="http://schemas.openxmlformats.org/officeDocument/2006/relationships/image" Target="../media/image77.png"/><Relationship Id="rId18" Type="http://schemas.openxmlformats.org/officeDocument/2006/relationships/image" Target="../media/image82.svg"/><Relationship Id="rId3" Type="http://schemas.openxmlformats.org/officeDocument/2006/relationships/image" Target="../media/image63.png"/><Relationship Id="rId7" Type="http://schemas.openxmlformats.org/officeDocument/2006/relationships/image" Target="../media/image73.png"/><Relationship Id="rId12" Type="http://schemas.openxmlformats.org/officeDocument/2006/relationships/image" Target="../media/image65.png"/><Relationship Id="rId17" Type="http://schemas.openxmlformats.org/officeDocument/2006/relationships/image" Target="../media/image81.png"/><Relationship Id="rId2" Type="http://schemas.openxmlformats.org/officeDocument/2006/relationships/image" Target="../media/image69.png"/><Relationship Id="rId16" Type="http://schemas.openxmlformats.org/officeDocument/2006/relationships/image" Target="../media/image8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2.png"/><Relationship Id="rId11" Type="http://schemas.openxmlformats.org/officeDocument/2006/relationships/image" Target="../media/image64.png"/><Relationship Id="rId5" Type="http://schemas.openxmlformats.org/officeDocument/2006/relationships/image" Target="../media/image71.png"/><Relationship Id="rId15" Type="http://schemas.openxmlformats.org/officeDocument/2006/relationships/image" Target="../media/image79.png"/><Relationship Id="rId10" Type="http://schemas.openxmlformats.org/officeDocument/2006/relationships/image" Target="../media/image76.png"/><Relationship Id="rId19" Type="http://schemas.openxmlformats.org/officeDocument/2006/relationships/image" Target="../media/image83.png"/><Relationship Id="rId4" Type="http://schemas.openxmlformats.org/officeDocument/2006/relationships/image" Target="../media/image70.png"/><Relationship Id="rId9" Type="http://schemas.openxmlformats.org/officeDocument/2006/relationships/image" Target="../media/image75.png"/><Relationship Id="rId14" Type="http://schemas.openxmlformats.org/officeDocument/2006/relationships/image" Target="../media/image7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png"/><Relationship Id="rId3" Type="http://schemas.openxmlformats.org/officeDocument/2006/relationships/image" Target="../media/image63.png"/><Relationship Id="rId7" Type="http://schemas.openxmlformats.org/officeDocument/2006/relationships/image" Target="../media/image85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5.png"/><Relationship Id="rId11" Type="http://schemas.openxmlformats.org/officeDocument/2006/relationships/image" Target="../media/image89.png"/><Relationship Id="rId5" Type="http://schemas.openxmlformats.org/officeDocument/2006/relationships/image" Target="../media/image64.png"/><Relationship Id="rId10" Type="http://schemas.openxmlformats.org/officeDocument/2006/relationships/image" Target="../media/image88.png"/><Relationship Id="rId4" Type="http://schemas.openxmlformats.org/officeDocument/2006/relationships/image" Target="../media/image84.png"/><Relationship Id="rId9" Type="http://schemas.openxmlformats.org/officeDocument/2006/relationships/image" Target="../media/image8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13" Type="http://schemas.openxmlformats.org/officeDocument/2006/relationships/image" Target="../media/image96.png"/><Relationship Id="rId3" Type="http://schemas.openxmlformats.org/officeDocument/2006/relationships/image" Target="../media/image63.png"/><Relationship Id="rId7" Type="http://schemas.openxmlformats.org/officeDocument/2006/relationships/image" Target="../media/image91.png"/><Relationship Id="rId12" Type="http://schemas.openxmlformats.org/officeDocument/2006/relationships/image" Target="../media/image95.png"/><Relationship Id="rId2" Type="http://schemas.openxmlformats.org/officeDocument/2006/relationships/image" Target="../media/image69.png"/><Relationship Id="rId16" Type="http://schemas.openxmlformats.org/officeDocument/2006/relationships/image" Target="../media/image9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0.png"/><Relationship Id="rId11" Type="http://schemas.openxmlformats.org/officeDocument/2006/relationships/image" Target="../media/image94.png"/><Relationship Id="rId5" Type="http://schemas.openxmlformats.org/officeDocument/2006/relationships/image" Target="../media/image84.png"/><Relationship Id="rId15" Type="http://schemas.openxmlformats.org/officeDocument/2006/relationships/image" Target="../media/image98.png"/><Relationship Id="rId10" Type="http://schemas.openxmlformats.org/officeDocument/2006/relationships/image" Target="../media/image93.png"/><Relationship Id="rId4" Type="http://schemas.openxmlformats.org/officeDocument/2006/relationships/image" Target="../media/image64.png"/><Relationship Id="rId9" Type="http://schemas.openxmlformats.org/officeDocument/2006/relationships/image" Target="../media/image92.png"/><Relationship Id="rId14" Type="http://schemas.openxmlformats.org/officeDocument/2006/relationships/image" Target="../media/image9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7.png"/><Relationship Id="rId10" Type="http://schemas.openxmlformats.org/officeDocument/2006/relationships/image" Target="../media/image13.png"/><Relationship Id="rId4" Type="http://schemas.openxmlformats.org/officeDocument/2006/relationships/image" Target="../media/image6.png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18" Type="http://schemas.openxmlformats.org/officeDocument/2006/relationships/image" Target="../media/image28.png"/><Relationship Id="rId3" Type="http://schemas.openxmlformats.org/officeDocument/2006/relationships/image" Target="../media/image16.png"/><Relationship Id="rId7" Type="http://schemas.openxmlformats.org/officeDocument/2006/relationships/image" Target="../media/image7.png"/><Relationship Id="rId12" Type="http://schemas.openxmlformats.org/officeDocument/2006/relationships/image" Target="../media/image22.png"/><Relationship Id="rId17" Type="http://schemas.openxmlformats.org/officeDocument/2006/relationships/image" Target="../media/image27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21.png"/><Relationship Id="rId5" Type="http://schemas.openxmlformats.org/officeDocument/2006/relationships/image" Target="../media/image17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19" Type="http://schemas.openxmlformats.org/officeDocument/2006/relationships/image" Target="../media/image29.png"/><Relationship Id="rId4" Type="http://schemas.openxmlformats.org/officeDocument/2006/relationships/image" Target="../media/image4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5.png"/><Relationship Id="rId3" Type="http://schemas.openxmlformats.org/officeDocument/2006/relationships/image" Target="../media/image4.png"/><Relationship Id="rId7" Type="http://schemas.openxmlformats.org/officeDocument/2006/relationships/image" Target="../media/image24.png"/><Relationship Id="rId12" Type="http://schemas.openxmlformats.org/officeDocument/2006/relationships/image" Target="../media/image34.png"/><Relationship Id="rId17" Type="http://schemas.openxmlformats.org/officeDocument/2006/relationships/image" Target="../media/image39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11" Type="http://schemas.openxmlformats.org/officeDocument/2006/relationships/image" Target="../media/image33.png"/><Relationship Id="rId5" Type="http://schemas.openxmlformats.org/officeDocument/2006/relationships/image" Target="../media/image7.png"/><Relationship Id="rId15" Type="http://schemas.openxmlformats.org/officeDocument/2006/relationships/image" Target="../media/image37.png"/><Relationship Id="rId10" Type="http://schemas.openxmlformats.org/officeDocument/2006/relationships/image" Target="../media/image29.png"/><Relationship Id="rId4" Type="http://schemas.openxmlformats.org/officeDocument/2006/relationships/image" Target="../media/image6.png"/><Relationship Id="rId9" Type="http://schemas.openxmlformats.org/officeDocument/2006/relationships/image" Target="../media/image32.png"/><Relationship Id="rId14" Type="http://schemas.openxmlformats.org/officeDocument/2006/relationships/image" Target="../media/image3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42.png"/><Relationship Id="rId18" Type="http://schemas.openxmlformats.org/officeDocument/2006/relationships/image" Target="../media/image47.png"/><Relationship Id="rId3" Type="http://schemas.openxmlformats.org/officeDocument/2006/relationships/image" Target="../media/image4.png"/><Relationship Id="rId21" Type="http://schemas.openxmlformats.org/officeDocument/2006/relationships/image" Target="../media/image39.png"/><Relationship Id="rId7" Type="http://schemas.openxmlformats.org/officeDocument/2006/relationships/image" Target="../media/image24.png"/><Relationship Id="rId12" Type="http://schemas.openxmlformats.org/officeDocument/2006/relationships/image" Target="../media/image41.png"/><Relationship Id="rId17" Type="http://schemas.openxmlformats.org/officeDocument/2006/relationships/image" Target="../media/image46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45.png"/><Relationship Id="rId20" Type="http://schemas.openxmlformats.org/officeDocument/2006/relationships/image" Target="../media/image4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11" Type="http://schemas.openxmlformats.org/officeDocument/2006/relationships/image" Target="../media/image33.png"/><Relationship Id="rId5" Type="http://schemas.openxmlformats.org/officeDocument/2006/relationships/image" Target="../media/image7.png"/><Relationship Id="rId15" Type="http://schemas.openxmlformats.org/officeDocument/2006/relationships/image" Target="../media/image44.png"/><Relationship Id="rId10" Type="http://schemas.openxmlformats.org/officeDocument/2006/relationships/image" Target="../media/image29.png"/><Relationship Id="rId19" Type="http://schemas.openxmlformats.org/officeDocument/2006/relationships/image" Target="../media/image48.png"/><Relationship Id="rId4" Type="http://schemas.openxmlformats.org/officeDocument/2006/relationships/image" Target="../media/image6.png"/><Relationship Id="rId9" Type="http://schemas.openxmlformats.org/officeDocument/2006/relationships/image" Target="../media/image40.png"/><Relationship Id="rId14" Type="http://schemas.openxmlformats.org/officeDocument/2006/relationships/image" Target="../media/image43.png"/><Relationship Id="rId22" Type="http://schemas.openxmlformats.org/officeDocument/2006/relationships/image" Target="../media/image5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52.png"/><Relationship Id="rId18" Type="http://schemas.openxmlformats.org/officeDocument/2006/relationships/image" Target="../media/image56.png"/><Relationship Id="rId3" Type="http://schemas.openxmlformats.org/officeDocument/2006/relationships/image" Target="../media/image4.png"/><Relationship Id="rId7" Type="http://schemas.openxmlformats.org/officeDocument/2006/relationships/image" Target="../media/image24.png"/><Relationship Id="rId12" Type="http://schemas.openxmlformats.org/officeDocument/2006/relationships/image" Target="../media/image51.png"/><Relationship Id="rId17" Type="http://schemas.openxmlformats.org/officeDocument/2006/relationships/image" Target="../media/image55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54.png"/><Relationship Id="rId20" Type="http://schemas.openxmlformats.org/officeDocument/2006/relationships/image" Target="../media/image5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11" Type="http://schemas.openxmlformats.org/officeDocument/2006/relationships/image" Target="../media/image33.png"/><Relationship Id="rId5" Type="http://schemas.openxmlformats.org/officeDocument/2006/relationships/image" Target="../media/image7.png"/><Relationship Id="rId15" Type="http://schemas.openxmlformats.org/officeDocument/2006/relationships/image" Target="../media/image39.png"/><Relationship Id="rId10" Type="http://schemas.openxmlformats.org/officeDocument/2006/relationships/image" Target="../media/image29.png"/><Relationship Id="rId19" Type="http://schemas.openxmlformats.org/officeDocument/2006/relationships/image" Target="../media/image57.png"/><Relationship Id="rId4" Type="http://schemas.openxmlformats.org/officeDocument/2006/relationships/image" Target="../media/image6.png"/><Relationship Id="rId9" Type="http://schemas.openxmlformats.org/officeDocument/2006/relationships/image" Target="../media/image40.png"/><Relationship Id="rId14" Type="http://schemas.openxmlformats.org/officeDocument/2006/relationships/image" Target="../media/image5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image" Target="../media/image60.png"/><Relationship Id="rId7" Type="http://schemas.openxmlformats.org/officeDocument/2006/relationships/image" Target="../media/image64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3.png"/><Relationship Id="rId11" Type="http://schemas.openxmlformats.org/officeDocument/2006/relationships/image" Target="../media/image68.png"/><Relationship Id="rId5" Type="http://schemas.openxmlformats.org/officeDocument/2006/relationships/image" Target="../media/image62.png"/><Relationship Id="rId10" Type="http://schemas.openxmlformats.org/officeDocument/2006/relationships/image" Target="../media/image67.png"/><Relationship Id="rId4" Type="http://schemas.openxmlformats.org/officeDocument/2006/relationships/image" Target="../media/image61.png"/><Relationship Id="rId9" Type="http://schemas.openxmlformats.org/officeDocument/2006/relationships/image" Target="../media/image6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F3E16EB6-E724-5FE2-36A6-DCBBFE3ABF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976" y="0"/>
            <a:ext cx="97920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8904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E7853F9F-8E82-DB6B-735F-414603EDD1E1}"/>
                  </a:ext>
                </a:extLst>
              </p:cNvPr>
              <p:cNvSpPr txBox="1"/>
              <p:nvPr/>
            </p:nvSpPr>
            <p:spPr>
              <a:xfrm>
                <a:off x="461019" y="420235"/>
                <a:ext cx="2723823" cy="3743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ja-JP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テブナンの定理</m:t>
                    </m:r>
                    <m:r>
                      <a:rPr kumimoji="1" lang="ja-JP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を</m:t>
                    </m:r>
                  </m:oMath>
                </a14:m>
                <a:r>
                  <a:rPr kumimoji="1" lang="ja-JP" altLang="en-US" dirty="0">
                    <a:solidFill>
                      <a:schemeClr val="tx1"/>
                    </a:solidFill>
                  </a:rPr>
                  <a:t>用いる</a:t>
                </a:r>
              </a:p>
            </p:txBody>
          </p:sp>
        </mc:Choice>
        <mc:Fallback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E7853F9F-8E82-DB6B-735F-414603EDD1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019" y="420235"/>
                <a:ext cx="2723823" cy="374333"/>
              </a:xfrm>
              <a:prstGeom prst="rect">
                <a:avLst/>
              </a:prstGeom>
              <a:blipFill>
                <a:blip r:embed="rId2"/>
                <a:stretch>
                  <a:fillRect l="-897" t="-6557" r="-1345" b="-2786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E7D101A4-6388-7371-EF61-41E3E6DEF829}"/>
                  </a:ext>
                </a:extLst>
              </p:cNvPr>
              <p:cNvSpPr txBox="1"/>
              <p:nvPr/>
            </p:nvSpPr>
            <p:spPr>
              <a:xfrm>
                <a:off x="0" y="0"/>
                <a:ext cx="100540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sz="28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別解</m:t>
                      </m:r>
                    </m:oMath>
                  </m:oMathPara>
                </a14:m>
                <a:endParaRPr kumimoji="1" lang="ja-JP" altLang="en-US" sz="2800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E7D101A4-6388-7371-EF61-41E3E6DEF8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1005403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AE1ADDD0-BEF4-D33B-2B60-CE131CD38A30}"/>
                  </a:ext>
                </a:extLst>
              </p:cNvPr>
              <p:cNvSpPr txBox="1"/>
              <p:nvPr/>
            </p:nvSpPr>
            <p:spPr>
              <a:xfrm>
                <a:off x="476824" y="765626"/>
                <a:ext cx="48594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dirty="0">
                    <a:solidFill>
                      <a:srgbClr val="FF0000"/>
                    </a:solidFill>
                  </a:rPr>
                  <a:t>端子</a:t>
                </a:r>
                <a:r>
                  <a:rPr lang="en-US" altLang="ja-JP" dirty="0">
                    <a:solidFill>
                      <a:srgbClr val="FF0000"/>
                    </a:solidFill>
                  </a:rPr>
                  <a:t>ab</a:t>
                </a:r>
                <a:r>
                  <a:rPr lang="ja-JP" altLang="en-US" dirty="0">
                    <a:solidFill>
                      <a:srgbClr val="FF0000"/>
                    </a:solidFill>
                  </a:rPr>
                  <a:t>間を開放した時の合成抵抗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ja-JP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kumimoji="1" lang="ja-JP" alt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を</m:t>
                    </m:r>
                  </m:oMath>
                </a14:m>
                <a:r>
                  <a:rPr kumimoji="1" lang="ja-JP" altLang="en-US" dirty="0">
                    <a:solidFill>
                      <a:srgbClr val="FF0000"/>
                    </a:solidFill>
                  </a:rPr>
                  <a:t>求める</a:t>
                </a:r>
              </a:p>
            </p:txBody>
          </p:sp>
        </mc:Choice>
        <mc:Fallback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AE1ADDD0-BEF4-D33B-2B60-CE131CD38A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824" y="765626"/>
                <a:ext cx="4859472" cy="369332"/>
              </a:xfrm>
              <a:prstGeom prst="rect">
                <a:avLst/>
              </a:prstGeom>
              <a:blipFill>
                <a:blip r:embed="rId4"/>
                <a:stretch>
                  <a:fillRect l="-1004" t="-8333" r="-502" b="-28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テキスト ボックス 46">
                <a:extLst>
                  <a:ext uri="{FF2B5EF4-FFF2-40B4-BE49-F238E27FC236}">
                    <a16:creationId xmlns:a16="http://schemas.microsoft.com/office/drawing/2014/main" id="{4E150C70-06A8-A0A8-31EB-3B307155A69A}"/>
                  </a:ext>
                </a:extLst>
              </p:cNvPr>
              <p:cNvSpPr txBox="1"/>
              <p:nvPr/>
            </p:nvSpPr>
            <p:spPr>
              <a:xfrm>
                <a:off x="6585725" y="4439977"/>
                <a:ext cx="1580753" cy="6833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kumimoji="1" lang="en-US" altLang="ja-JP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den>
                      </m:f>
                      <m:r>
                        <a:rPr kumimoji="1" lang="en-US" altLang="ja-JP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kumimoji="1" lang="en-US" altLang="ja-JP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kumimoji="1"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kumimoji="1" lang="ja-JP" alt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47" name="テキスト ボックス 46">
                <a:extLst>
                  <a:ext uri="{FF2B5EF4-FFF2-40B4-BE49-F238E27FC236}">
                    <a16:creationId xmlns:a16="http://schemas.microsoft.com/office/drawing/2014/main" id="{4E150C70-06A8-A0A8-31EB-3B307155A6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5725" y="4439977"/>
                <a:ext cx="1580753" cy="68339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テキスト ボックス 47">
                <a:extLst>
                  <a:ext uri="{FF2B5EF4-FFF2-40B4-BE49-F238E27FC236}">
                    <a16:creationId xmlns:a16="http://schemas.microsoft.com/office/drawing/2014/main" id="{3DE8EA39-C53D-8EB9-4BFA-899266CC1188}"/>
                  </a:ext>
                </a:extLst>
              </p:cNvPr>
              <p:cNvSpPr txBox="1"/>
              <p:nvPr/>
            </p:nvSpPr>
            <p:spPr>
              <a:xfrm>
                <a:off x="6048522" y="3878044"/>
                <a:ext cx="391267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>
                    <a:solidFill>
                      <a:srgbClr val="FF0000"/>
                    </a:solidFill>
                  </a:rPr>
                  <a:t>電源圧を短絡させると、</a:t>
                </a:r>
                <a:endParaRPr kumimoji="1" lang="en-US" altLang="ja-JP" dirty="0">
                  <a:solidFill>
                    <a:srgbClr val="FF0000"/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kumimoji="1" lang="en-US" altLang="ja-JP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ja-JP" alt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と</m:t>
                    </m:r>
                    <m:sSub>
                      <m:sSubPr>
                        <m:ctrlPr>
                          <a:rPr lang="en-US" altLang="ja-JP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ja-JP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ja-JP" alt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が</m:t>
                    </m:r>
                  </m:oMath>
                </a14:m>
                <a:r>
                  <a:rPr kumimoji="1" lang="ja-JP" altLang="en-US" dirty="0">
                    <a:solidFill>
                      <a:srgbClr val="FF0000"/>
                    </a:solidFill>
                  </a:rPr>
                  <a:t>並列接続された回路となる</a:t>
                </a:r>
              </a:p>
            </p:txBody>
          </p:sp>
        </mc:Choice>
        <mc:Fallback>
          <p:sp>
            <p:nvSpPr>
              <p:cNvPr id="48" name="テキスト ボックス 47">
                <a:extLst>
                  <a:ext uri="{FF2B5EF4-FFF2-40B4-BE49-F238E27FC236}">
                    <a16:creationId xmlns:a16="http://schemas.microsoft.com/office/drawing/2014/main" id="{3DE8EA39-C53D-8EB9-4BFA-899266CC11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8522" y="3878044"/>
                <a:ext cx="3912674" cy="646331"/>
              </a:xfrm>
              <a:prstGeom prst="rect">
                <a:avLst/>
              </a:prstGeom>
              <a:blipFill>
                <a:blip r:embed="rId6"/>
                <a:stretch>
                  <a:fillRect l="-1246" t="-4717" r="-935" b="-1509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C374A5A3-9766-E09B-3986-FEF6F3575EF7}"/>
                  </a:ext>
                </a:extLst>
              </p:cNvPr>
              <p:cNvSpPr txBox="1"/>
              <p:nvPr/>
            </p:nvSpPr>
            <p:spPr>
              <a:xfrm>
                <a:off x="6585725" y="5123369"/>
                <a:ext cx="1626920" cy="8815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kumimoji="1" lang="en-US" altLang="ja-JP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f>
                            <m:fPr>
                              <m:ctrlPr>
                                <a:rPr kumimoji="1" lang="en-US" altLang="ja-JP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kumimoji="1" lang="en-US" altLang="ja-JP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kumimoji="1" lang="en-US" altLang="ja-JP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</m:den>
                      </m:f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f>
                            <m:fPr>
                              <m:ctrlPr>
                                <a:rPr kumimoji="1"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kumimoji="1" lang="en-US" altLang="ja-JP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kumimoji="1" lang="en-US" altLang="ja-JP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</m:den>
                      </m:f>
                    </m:oMath>
                  </m:oMathPara>
                </a14:m>
                <a:endParaRPr kumimoji="1" lang="ja-JP" alt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C374A5A3-9766-E09B-3986-FEF6F3575E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5725" y="5123369"/>
                <a:ext cx="1626920" cy="88158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BC250F0C-369F-7F69-880F-B03DBD381320}"/>
              </a:ext>
            </a:extLst>
          </p:cNvPr>
          <p:cNvSpPr txBox="1"/>
          <p:nvPr/>
        </p:nvSpPr>
        <p:spPr>
          <a:xfrm>
            <a:off x="2273621" y="6125573"/>
            <a:ext cx="25186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>
                <a:solidFill>
                  <a:srgbClr val="FF0000"/>
                </a:solidFill>
              </a:rPr>
              <a:t>電圧源は短絡、電流源は開放</a:t>
            </a:r>
            <a:endParaRPr kumimoji="1" lang="en-US" altLang="ja-JP" sz="1400" b="1" dirty="0">
              <a:solidFill>
                <a:srgbClr val="FF0000"/>
              </a:solidFill>
            </a:endParaRPr>
          </a:p>
          <a:p>
            <a:r>
              <a:rPr lang="ja-JP" altLang="en-US" sz="1400" b="1" dirty="0">
                <a:solidFill>
                  <a:srgbClr val="FF0000"/>
                </a:solidFill>
              </a:rPr>
              <a:t>として考える</a:t>
            </a:r>
            <a:endParaRPr kumimoji="1" lang="ja-JP" altLang="en-US" sz="14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435CA0C9-2C90-3D59-9135-A4CE9C94D8BD}"/>
                  </a:ext>
                </a:extLst>
              </p:cNvPr>
              <p:cNvSpPr txBox="1"/>
              <p:nvPr/>
            </p:nvSpPr>
            <p:spPr>
              <a:xfrm>
                <a:off x="6585725" y="6004957"/>
                <a:ext cx="1515287" cy="8362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kumimoji="1" lang="en-US" altLang="ja-JP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f>
                            <m:fPr>
                              <m:ctrlPr>
                                <a:rPr kumimoji="1" lang="en-US" altLang="ja-JP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den>
                          </m:f>
                        </m:den>
                      </m:f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f>
                            <m:fPr>
                              <m:ctrlPr>
                                <a:rPr kumimoji="1"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kumimoji="1"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20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kumimoji="1" lang="ja-JP" alt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435CA0C9-2C90-3D59-9135-A4CE9C94D8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5725" y="6004957"/>
                <a:ext cx="1515287" cy="83625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261028AB-7968-51C1-1863-B6E9DFA2AD0E}"/>
                  </a:ext>
                </a:extLst>
              </p:cNvPr>
              <p:cNvSpPr txBox="1"/>
              <p:nvPr/>
            </p:nvSpPr>
            <p:spPr>
              <a:xfrm>
                <a:off x="8177288" y="6019243"/>
                <a:ext cx="1088247" cy="8362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kumimoji="1" lang="en-US" altLang="ja-JP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f>
                            <m:fPr>
                              <m:ctrlPr>
                                <a:rPr kumimoji="1"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kumimoji="1"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kumimoji="1"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20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kumimoji="1" lang="ja-JP" alt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261028AB-7968-51C1-1863-B6E9DFA2AD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7288" y="6019243"/>
                <a:ext cx="1088247" cy="83625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D8F436E0-1A7A-213B-F0A9-8618044CDBCA}"/>
                  </a:ext>
                </a:extLst>
              </p:cNvPr>
              <p:cNvSpPr txBox="1"/>
              <p:nvPr/>
            </p:nvSpPr>
            <p:spPr>
              <a:xfrm>
                <a:off x="9247330" y="6030398"/>
                <a:ext cx="1260730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kumimoji="1" lang="en-US" altLang="ja-JP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20</m:t>
                          </m:r>
                        </m:num>
                        <m:den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21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altLang="ja-JP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kumimoji="1" lang="ja-JP" alt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D8F436E0-1A7A-213B-F0A9-8618044CDB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7330" y="6030398"/>
                <a:ext cx="1260730" cy="61093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4" name="図 73">
            <a:extLst>
              <a:ext uri="{FF2B5EF4-FFF2-40B4-BE49-F238E27FC236}">
                <a16:creationId xmlns:a16="http://schemas.microsoft.com/office/drawing/2014/main" id="{91078A50-22C6-BF03-CA17-B3717EE24AB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778321" y="1125684"/>
            <a:ext cx="3200847" cy="2057687"/>
          </a:xfrm>
          <a:prstGeom prst="rect">
            <a:avLst/>
          </a:prstGeom>
        </p:spPr>
      </p:pic>
      <p:cxnSp>
        <p:nvCxnSpPr>
          <p:cNvPr id="75" name="直線コネクタ 74">
            <a:extLst>
              <a:ext uri="{FF2B5EF4-FFF2-40B4-BE49-F238E27FC236}">
                <a16:creationId xmlns:a16="http://schemas.microsoft.com/office/drawing/2014/main" id="{410AFFC6-D839-EA1D-03DB-E751463B5EB7}"/>
              </a:ext>
            </a:extLst>
          </p:cNvPr>
          <p:cNvCxnSpPr/>
          <p:nvPr/>
        </p:nvCxnSpPr>
        <p:spPr>
          <a:xfrm flipV="1">
            <a:off x="4130821" y="1273956"/>
            <a:ext cx="551499" cy="3441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コネクタ 75">
            <a:extLst>
              <a:ext uri="{FF2B5EF4-FFF2-40B4-BE49-F238E27FC236}">
                <a16:creationId xmlns:a16="http://schemas.microsoft.com/office/drawing/2014/main" id="{A41C6375-6B20-612F-EADB-F87967225D51}"/>
              </a:ext>
            </a:extLst>
          </p:cNvPr>
          <p:cNvCxnSpPr>
            <a:cxnSpLocks/>
          </p:cNvCxnSpPr>
          <p:nvPr/>
        </p:nvCxnSpPr>
        <p:spPr>
          <a:xfrm>
            <a:off x="4130820" y="2759496"/>
            <a:ext cx="551499" cy="2134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楕円 76">
            <a:extLst>
              <a:ext uri="{FF2B5EF4-FFF2-40B4-BE49-F238E27FC236}">
                <a16:creationId xmlns:a16="http://schemas.microsoft.com/office/drawing/2014/main" id="{AED427AF-1546-7989-6813-A4DA7F6ACBD8}"/>
              </a:ext>
            </a:extLst>
          </p:cNvPr>
          <p:cNvSpPr/>
          <p:nvPr/>
        </p:nvSpPr>
        <p:spPr>
          <a:xfrm>
            <a:off x="4648578" y="1202115"/>
            <a:ext cx="143681" cy="14368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" name="楕円 77">
            <a:extLst>
              <a:ext uri="{FF2B5EF4-FFF2-40B4-BE49-F238E27FC236}">
                <a16:creationId xmlns:a16="http://schemas.microsoft.com/office/drawing/2014/main" id="{DE68E4EB-833F-969E-D704-FC1E2EB47A53}"/>
              </a:ext>
            </a:extLst>
          </p:cNvPr>
          <p:cNvSpPr/>
          <p:nvPr/>
        </p:nvSpPr>
        <p:spPr>
          <a:xfrm>
            <a:off x="4648578" y="2886028"/>
            <a:ext cx="143681" cy="14368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10ED5567-93D1-CEDC-7A2D-7FBC97E046E5}"/>
              </a:ext>
            </a:extLst>
          </p:cNvPr>
          <p:cNvSpPr txBox="1"/>
          <p:nvPr/>
        </p:nvSpPr>
        <p:spPr>
          <a:xfrm>
            <a:off x="4833625" y="9764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a</a:t>
            </a:r>
            <a:endParaRPr kumimoji="1" lang="ja-JP" altLang="en-US" dirty="0"/>
          </a:p>
        </p:txBody>
      </p: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6A7CB7A9-4AE7-01A0-7D02-534B9DFC1480}"/>
              </a:ext>
            </a:extLst>
          </p:cNvPr>
          <p:cNvSpPr txBox="1"/>
          <p:nvPr/>
        </p:nvSpPr>
        <p:spPr>
          <a:xfrm>
            <a:off x="4591242" y="2534796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b</a:t>
            </a:r>
            <a:endParaRPr kumimoji="1" lang="ja-JP" altLang="en-US" dirty="0"/>
          </a:p>
        </p:txBody>
      </p:sp>
      <p:pic>
        <p:nvPicPr>
          <p:cNvPr id="81" name="図 80">
            <a:extLst>
              <a:ext uri="{FF2B5EF4-FFF2-40B4-BE49-F238E27FC236}">
                <a16:creationId xmlns:a16="http://schemas.microsoft.com/office/drawing/2014/main" id="{CDE922B5-A657-1CC0-30AB-778B3FFD322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001460" y="1125684"/>
            <a:ext cx="3322112" cy="2205096"/>
          </a:xfrm>
          <a:prstGeom prst="rect">
            <a:avLst/>
          </a:prstGeom>
        </p:spPr>
      </p:pic>
      <p:sp>
        <p:nvSpPr>
          <p:cNvPr id="82" name="楕円 81">
            <a:extLst>
              <a:ext uri="{FF2B5EF4-FFF2-40B4-BE49-F238E27FC236}">
                <a16:creationId xmlns:a16="http://schemas.microsoft.com/office/drawing/2014/main" id="{1275A411-FD5B-CCB9-3004-4BF9FDD10EDF}"/>
              </a:ext>
            </a:extLst>
          </p:cNvPr>
          <p:cNvSpPr/>
          <p:nvPr/>
        </p:nvSpPr>
        <p:spPr>
          <a:xfrm>
            <a:off x="8166478" y="1557843"/>
            <a:ext cx="143681" cy="14368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" name="楕円 82">
            <a:extLst>
              <a:ext uri="{FF2B5EF4-FFF2-40B4-BE49-F238E27FC236}">
                <a16:creationId xmlns:a16="http://schemas.microsoft.com/office/drawing/2014/main" id="{11C92171-ABD3-44BA-8460-125CDEB91F28}"/>
              </a:ext>
            </a:extLst>
          </p:cNvPr>
          <p:cNvSpPr/>
          <p:nvPr/>
        </p:nvSpPr>
        <p:spPr>
          <a:xfrm>
            <a:off x="8166478" y="2742347"/>
            <a:ext cx="143681" cy="14368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D7B50BE5-D7C9-5EE3-3776-67769D7648E3}"/>
              </a:ext>
            </a:extLst>
          </p:cNvPr>
          <p:cNvSpPr txBox="1"/>
          <p:nvPr/>
        </p:nvSpPr>
        <p:spPr>
          <a:xfrm>
            <a:off x="8109142" y="115029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a</a:t>
            </a:r>
            <a:endParaRPr kumimoji="1" lang="ja-JP" altLang="en-US" dirty="0"/>
          </a:p>
        </p:txBody>
      </p:sp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3E07A904-1CFD-F114-C0FC-33D9425B7E8C}"/>
              </a:ext>
            </a:extLst>
          </p:cNvPr>
          <p:cNvSpPr txBox="1"/>
          <p:nvPr/>
        </p:nvSpPr>
        <p:spPr>
          <a:xfrm>
            <a:off x="8109142" y="2391115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b</a:t>
            </a:r>
            <a:endParaRPr kumimoji="1" lang="ja-JP" altLang="en-US" dirty="0"/>
          </a:p>
        </p:txBody>
      </p:sp>
      <p:sp>
        <p:nvSpPr>
          <p:cNvPr id="86" name="正方形/長方形 85">
            <a:extLst>
              <a:ext uri="{FF2B5EF4-FFF2-40B4-BE49-F238E27FC236}">
                <a16:creationId xmlns:a16="http://schemas.microsoft.com/office/drawing/2014/main" id="{B3262CDE-6B9D-7E8A-2D2F-DD88265DDB6D}"/>
              </a:ext>
            </a:extLst>
          </p:cNvPr>
          <p:cNvSpPr/>
          <p:nvPr/>
        </p:nvSpPr>
        <p:spPr>
          <a:xfrm>
            <a:off x="8409172" y="1519628"/>
            <a:ext cx="914400" cy="1384500"/>
          </a:xfrm>
          <a:prstGeom prst="rect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7" name="図 86">
            <a:extLst>
              <a:ext uri="{FF2B5EF4-FFF2-40B4-BE49-F238E27FC236}">
                <a16:creationId xmlns:a16="http://schemas.microsoft.com/office/drawing/2014/main" id="{157A9563-8B21-8978-77EB-FACB649303A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778321" y="3986366"/>
            <a:ext cx="3200847" cy="2057687"/>
          </a:xfrm>
          <a:prstGeom prst="rect">
            <a:avLst/>
          </a:prstGeom>
        </p:spPr>
      </p:pic>
      <p:cxnSp>
        <p:nvCxnSpPr>
          <p:cNvPr id="88" name="直線コネクタ 87">
            <a:extLst>
              <a:ext uri="{FF2B5EF4-FFF2-40B4-BE49-F238E27FC236}">
                <a16:creationId xmlns:a16="http://schemas.microsoft.com/office/drawing/2014/main" id="{C2B4FD95-D9FE-320D-D42B-EF5AFE00BA74}"/>
              </a:ext>
            </a:extLst>
          </p:cNvPr>
          <p:cNvCxnSpPr/>
          <p:nvPr/>
        </p:nvCxnSpPr>
        <p:spPr>
          <a:xfrm flipV="1">
            <a:off x="4130821" y="4134638"/>
            <a:ext cx="551499" cy="34415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コネクタ 88">
            <a:extLst>
              <a:ext uri="{FF2B5EF4-FFF2-40B4-BE49-F238E27FC236}">
                <a16:creationId xmlns:a16="http://schemas.microsoft.com/office/drawing/2014/main" id="{4FE1360B-855B-3001-8A02-E6E7671A075A}"/>
              </a:ext>
            </a:extLst>
          </p:cNvPr>
          <p:cNvCxnSpPr>
            <a:cxnSpLocks/>
          </p:cNvCxnSpPr>
          <p:nvPr/>
        </p:nvCxnSpPr>
        <p:spPr>
          <a:xfrm>
            <a:off x="4130820" y="5620178"/>
            <a:ext cx="551499" cy="21341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楕円 89">
            <a:extLst>
              <a:ext uri="{FF2B5EF4-FFF2-40B4-BE49-F238E27FC236}">
                <a16:creationId xmlns:a16="http://schemas.microsoft.com/office/drawing/2014/main" id="{4ACB1DF3-F24B-84EA-4BFC-3D8A18AD13F1}"/>
              </a:ext>
            </a:extLst>
          </p:cNvPr>
          <p:cNvSpPr/>
          <p:nvPr/>
        </p:nvSpPr>
        <p:spPr>
          <a:xfrm>
            <a:off x="4648578" y="4062797"/>
            <a:ext cx="143681" cy="14368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1" name="楕円 90">
            <a:extLst>
              <a:ext uri="{FF2B5EF4-FFF2-40B4-BE49-F238E27FC236}">
                <a16:creationId xmlns:a16="http://schemas.microsoft.com/office/drawing/2014/main" id="{897D0875-0C6A-A6A2-B36F-E4B6651DAD15}"/>
              </a:ext>
            </a:extLst>
          </p:cNvPr>
          <p:cNvSpPr/>
          <p:nvPr/>
        </p:nvSpPr>
        <p:spPr>
          <a:xfrm>
            <a:off x="4648578" y="5746710"/>
            <a:ext cx="143681" cy="14368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2" name="テキスト ボックス 91">
            <a:extLst>
              <a:ext uri="{FF2B5EF4-FFF2-40B4-BE49-F238E27FC236}">
                <a16:creationId xmlns:a16="http://schemas.microsoft.com/office/drawing/2014/main" id="{6FF64772-7597-9968-589F-9FE1D49E31F3}"/>
              </a:ext>
            </a:extLst>
          </p:cNvPr>
          <p:cNvSpPr txBox="1"/>
          <p:nvPr/>
        </p:nvSpPr>
        <p:spPr>
          <a:xfrm>
            <a:off x="4833625" y="383714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a</a:t>
            </a:r>
            <a:endParaRPr kumimoji="1" lang="ja-JP" altLang="en-US" dirty="0"/>
          </a:p>
        </p:txBody>
      </p: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F006F8AC-FD61-4C6F-17D1-78EA15044BD1}"/>
              </a:ext>
            </a:extLst>
          </p:cNvPr>
          <p:cNvSpPr txBox="1"/>
          <p:nvPr/>
        </p:nvSpPr>
        <p:spPr>
          <a:xfrm>
            <a:off x="4591242" y="5395478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b</a:t>
            </a:r>
            <a:endParaRPr kumimoji="1" lang="ja-JP" altLang="en-US" dirty="0"/>
          </a:p>
        </p:txBody>
      </p:sp>
      <p:sp>
        <p:nvSpPr>
          <p:cNvPr id="94" name="正方形/長方形 93">
            <a:extLst>
              <a:ext uri="{FF2B5EF4-FFF2-40B4-BE49-F238E27FC236}">
                <a16:creationId xmlns:a16="http://schemas.microsoft.com/office/drawing/2014/main" id="{35FCD3A0-2268-E00B-F54B-F33A6CE2E5F9}"/>
              </a:ext>
            </a:extLst>
          </p:cNvPr>
          <p:cNvSpPr/>
          <p:nvPr/>
        </p:nvSpPr>
        <p:spPr>
          <a:xfrm>
            <a:off x="1778321" y="4794824"/>
            <a:ext cx="1269679" cy="4495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5" name="直線コネクタ 94">
            <a:extLst>
              <a:ext uri="{FF2B5EF4-FFF2-40B4-BE49-F238E27FC236}">
                <a16:creationId xmlns:a16="http://schemas.microsoft.com/office/drawing/2014/main" id="{A615EB70-8314-DB45-8385-2CDE90D3B349}"/>
              </a:ext>
            </a:extLst>
          </p:cNvPr>
          <p:cNvCxnSpPr>
            <a:cxnSpLocks/>
          </p:cNvCxnSpPr>
          <p:nvPr/>
        </p:nvCxnSpPr>
        <p:spPr>
          <a:xfrm>
            <a:off x="2590800" y="4781673"/>
            <a:ext cx="0" cy="46267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矢印: 下 95">
            <a:extLst>
              <a:ext uri="{FF2B5EF4-FFF2-40B4-BE49-F238E27FC236}">
                <a16:creationId xmlns:a16="http://schemas.microsoft.com/office/drawing/2014/main" id="{6D3732AD-2D37-467E-09B4-D6411C9ECABE}"/>
              </a:ext>
            </a:extLst>
          </p:cNvPr>
          <p:cNvSpPr/>
          <p:nvPr/>
        </p:nvSpPr>
        <p:spPr>
          <a:xfrm>
            <a:off x="3184842" y="3429000"/>
            <a:ext cx="392520" cy="408146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7" name="テキスト ボックス 96">
                <a:extLst>
                  <a:ext uri="{FF2B5EF4-FFF2-40B4-BE49-F238E27FC236}">
                    <a16:creationId xmlns:a16="http://schemas.microsoft.com/office/drawing/2014/main" id="{F89E7B89-8A05-FFEB-262E-936E244F4FDE}"/>
                  </a:ext>
                </a:extLst>
              </p:cNvPr>
              <p:cNvSpPr txBox="1"/>
              <p:nvPr/>
            </p:nvSpPr>
            <p:spPr>
              <a:xfrm>
                <a:off x="6676567" y="3315324"/>
                <a:ext cx="838883" cy="5638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ja-JP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ja-JP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kumimoji="1" lang="en-US" altLang="ja-JP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kumimoji="1" lang="ja-JP" altLang="en-US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97" name="テキスト ボックス 96">
                <a:extLst>
                  <a:ext uri="{FF2B5EF4-FFF2-40B4-BE49-F238E27FC236}">
                    <a16:creationId xmlns:a16="http://schemas.microsoft.com/office/drawing/2014/main" id="{F89E7B89-8A05-FFEB-262E-936E244F4F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6567" y="3315324"/>
                <a:ext cx="838883" cy="56387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8" name="テキスト ボックス 97">
                <a:extLst>
                  <a:ext uri="{FF2B5EF4-FFF2-40B4-BE49-F238E27FC236}">
                    <a16:creationId xmlns:a16="http://schemas.microsoft.com/office/drawing/2014/main" id="{8C72989E-838A-EFD1-112C-B930415744FD}"/>
                  </a:ext>
                </a:extLst>
              </p:cNvPr>
              <p:cNvSpPr txBox="1"/>
              <p:nvPr/>
            </p:nvSpPr>
            <p:spPr>
              <a:xfrm>
                <a:off x="7623693" y="3350143"/>
                <a:ext cx="687689" cy="52046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100</m:t>
                          </m:r>
                        </m:num>
                        <m:den>
                          <m:r>
                            <a:rPr kumimoji="1" lang="en-US" altLang="ja-JP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endParaRPr kumimoji="1" lang="ja-JP" altLang="en-US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98" name="テキスト ボックス 97">
                <a:extLst>
                  <a:ext uri="{FF2B5EF4-FFF2-40B4-BE49-F238E27FC236}">
                    <a16:creationId xmlns:a16="http://schemas.microsoft.com/office/drawing/2014/main" id="{8C72989E-838A-EFD1-112C-B930415744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3693" y="3350143"/>
                <a:ext cx="687689" cy="520463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9" name="テキスト ボックス 98">
                <a:extLst>
                  <a:ext uri="{FF2B5EF4-FFF2-40B4-BE49-F238E27FC236}">
                    <a16:creationId xmlns:a16="http://schemas.microsoft.com/office/drawing/2014/main" id="{F6A47285-198E-BFEA-4745-58F863F9D05F}"/>
                  </a:ext>
                </a:extLst>
              </p:cNvPr>
              <p:cNvSpPr txBox="1"/>
              <p:nvPr/>
            </p:nvSpPr>
            <p:spPr>
              <a:xfrm>
                <a:off x="8368871" y="3458760"/>
                <a:ext cx="72455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=20</m:t>
                      </m:r>
                      <m:r>
                        <m:rPr>
                          <m:sty m:val="p"/>
                        </m:rPr>
                        <a:rPr lang="en-US" altLang="ja-JP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kumimoji="1" lang="ja-JP" altLang="en-US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99" name="テキスト ボックス 98">
                <a:extLst>
                  <a:ext uri="{FF2B5EF4-FFF2-40B4-BE49-F238E27FC236}">
                    <a16:creationId xmlns:a16="http://schemas.microsoft.com/office/drawing/2014/main" id="{F6A47285-198E-BFEA-4745-58F863F9D0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8871" y="3458760"/>
                <a:ext cx="724557" cy="276999"/>
              </a:xfrm>
              <a:prstGeom prst="rect">
                <a:avLst/>
              </a:prstGeom>
              <a:blipFill>
                <a:blip r:embed="rId15"/>
                <a:stretch>
                  <a:fillRect l="-1681" r="-5882" b="-652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0" name="テキスト ボックス 99">
                <a:extLst>
                  <a:ext uri="{FF2B5EF4-FFF2-40B4-BE49-F238E27FC236}">
                    <a16:creationId xmlns:a16="http://schemas.microsoft.com/office/drawing/2014/main" id="{4BECB511-6D7B-2FB7-8D9C-89CC1BFE6E77}"/>
                  </a:ext>
                </a:extLst>
              </p:cNvPr>
              <p:cNvSpPr txBox="1"/>
              <p:nvPr/>
            </p:nvSpPr>
            <p:spPr>
              <a:xfrm>
                <a:off x="3586459" y="2274490"/>
                <a:ext cx="47929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20</m:t>
                      </m:r>
                      <m:r>
                        <m:rPr>
                          <m:sty m:val="p"/>
                        </m:rPr>
                        <a:rPr lang="en-US" altLang="ja-JP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kumimoji="1" lang="ja-JP" altLang="en-US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100" name="テキスト ボックス 99">
                <a:extLst>
                  <a:ext uri="{FF2B5EF4-FFF2-40B4-BE49-F238E27FC236}">
                    <a16:creationId xmlns:a16="http://schemas.microsoft.com/office/drawing/2014/main" id="{4BECB511-6D7B-2FB7-8D9C-89CC1BFE6E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6459" y="2274490"/>
                <a:ext cx="479297" cy="276999"/>
              </a:xfrm>
              <a:prstGeom prst="rect">
                <a:avLst/>
              </a:prstGeom>
              <a:blipFill>
                <a:blip r:embed="rId16"/>
                <a:stretch>
                  <a:fillRect l="-8861" r="-11392" b="-652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" name="グラフィックス 101" descr="更新 枠線">
            <a:extLst>
              <a:ext uri="{FF2B5EF4-FFF2-40B4-BE49-F238E27FC236}">
                <a16:creationId xmlns:a16="http://schemas.microsoft.com/office/drawing/2014/main" id="{5D43E789-4D7A-F558-E42D-EE27A5D20F9F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2617206" y="4640141"/>
            <a:ext cx="914400" cy="9144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3" name="テキスト ボックス 102">
                <a:extLst>
                  <a:ext uri="{FF2B5EF4-FFF2-40B4-BE49-F238E27FC236}">
                    <a16:creationId xmlns:a16="http://schemas.microsoft.com/office/drawing/2014/main" id="{8C348744-DE1C-477B-B918-41AF4EDC7B58}"/>
                  </a:ext>
                </a:extLst>
              </p:cNvPr>
              <p:cNvSpPr txBox="1"/>
              <p:nvPr/>
            </p:nvSpPr>
            <p:spPr>
              <a:xfrm>
                <a:off x="2769087" y="4776782"/>
                <a:ext cx="702436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20</m:t>
                          </m:r>
                        </m:num>
                        <m:den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21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altLang="ja-JP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kumimoji="1" lang="ja-JP" alt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03" name="テキスト ボックス 102">
                <a:extLst>
                  <a:ext uri="{FF2B5EF4-FFF2-40B4-BE49-F238E27FC236}">
                    <a16:creationId xmlns:a16="http://schemas.microsoft.com/office/drawing/2014/main" id="{8C348744-DE1C-477B-B918-41AF4EDC7B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9087" y="4776782"/>
                <a:ext cx="702436" cy="610936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00125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E7853F9F-8E82-DB6B-735F-414603EDD1E1}"/>
                  </a:ext>
                </a:extLst>
              </p:cNvPr>
              <p:cNvSpPr txBox="1"/>
              <p:nvPr/>
            </p:nvSpPr>
            <p:spPr>
              <a:xfrm>
                <a:off x="461019" y="420235"/>
                <a:ext cx="2723823" cy="3743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ja-JP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テブナンの定理</m:t>
                    </m:r>
                    <m:r>
                      <a:rPr kumimoji="1" lang="ja-JP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を</m:t>
                    </m:r>
                  </m:oMath>
                </a14:m>
                <a:r>
                  <a:rPr kumimoji="1" lang="ja-JP" altLang="en-US" dirty="0">
                    <a:solidFill>
                      <a:schemeClr val="tx1"/>
                    </a:solidFill>
                  </a:rPr>
                  <a:t>用いる</a:t>
                </a:r>
              </a:p>
            </p:txBody>
          </p:sp>
        </mc:Choice>
        <mc:Fallback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E7853F9F-8E82-DB6B-735F-414603EDD1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019" y="420235"/>
                <a:ext cx="2723823" cy="374333"/>
              </a:xfrm>
              <a:prstGeom prst="rect">
                <a:avLst/>
              </a:prstGeom>
              <a:blipFill>
                <a:blip r:embed="rId2"/>
                <a:stretch>
                  <a:fillRect l="-897" t="-6557" r="-1345" b="-2786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E7D101A4-6388-7371-EF61-41E3E6DEF829}"/>
                  </a:ext>
                </a:extLst>
              </p:cNvPr>
              <p:cNvSpPr txBox="1"/>
              <p:nvPr/>
            </p:nvSpPr>
            <p:spPr>
              <a:xfrm>
                <a:off x="0" y="0"/>
                <a:ext cx="100540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sz="28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別解</m:t>
                      </m:r>
                    </m:oMath>
                  </m:oMathPara>
                </a14:m>
                <a:endParaRPr kumimoji="1" lang="ja-JP" altLang="en-US" sz="2800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E7D101A4-6388-7371-EF61-41E3E6DEF8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1005403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AE1ADDD0-BEF4-D33B-2B60-CE131CD38A30}"/>
                  </a:ext>
                </a:extLst>
              </p:cNvPr>
              <p:cNvSpPr txBox="1"/>
              <p:nvPr/>
            </p:nvSpPr>
            <p:spPr>
              <a:xfrm>
                <a:off x="476824" y="765626"/>
                <a:ext cx="48594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dirty="0">
                    <a:solidFill>
                      <a:schemeClr val="tx1"/>
                    </a:solidFill>
                  </a:rPr>
                  <a:t>端子</a:t>
                </a:r>
                <a:r>
                  <a:rPr lang="en-US" altLang="ja-JP" dirty="0">
                    <a:solidFill>
                      <a:schemeClr val="tx1"/>
                    </a:solidFill>
                  </a:rPr>
                  <a:t>ab</a:t>
                </a:r>
                <a:r>
                  <a:rPr lang="ja-JP" altLang="en-US" dirty="0">
                    <a:solidFill>
                      <a:schemeClr val="tx1"/>
                    </a:solidFill>
                  </a:rPr>
                  <a:t>間を開放した時の合成抵抗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ja-JP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kumimoji="1" lang="ja-JP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を</m:t>
                    </m:r>
                  </m:oMath>
                </a14:m>
                <a:r>
                  <a:rPr kumimoji="1" lang="ja-JP" altLang="en-US" dirty="0">
                    <a:solidFill>
                      <a:schemeClr val="tx1"/>
                    </a:solidFill>
                  </a:rPr>
                  <a:t>求める</a:t>
                </a:r>
              </a:p>
            </p:txBody>
          </p:sp>
        </mc:Choice>
        <mc:Fallback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AE1ADDD0-BEF4-D33B-2B60-CE131CD38A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824" y="765626"/>
                <a:ext cx="4859472" cy="369332"/>
              </a:xfrm>
              <a:prstGeom prst="rect">
                <a:avLst/>
              </a:prstGeom>
              <a:blipFill>
                <a:blip r:embed="rId4"/>
                <a:stretch>
                  <a:fillRect l="-1004" t="-8333" r="-502" b="-28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4" name="図 73">
            <a:extLst>
              <a:ext uri="{FF2B5EF4-FFF2-40B4-BE49-F238E27FC236}">
                <a16:creationId xmlns:a16="http://schemas.microsoft.com/office/drawing/2014/main" id="{91078A50-22C6-BF03-CA17-B3717EE24A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78321" y="1125684"/>
            <a:ext cx="3200847" cy="2057687"/>
          </a:xfrm>
          <a:prstGeom prst="rect">
            <a:avLst/>
          </a:prstGeom>
        </p:spPr>
      </p:pic>
      <p:cxnSp>
        <p:nvCxnSpPr>
          <p:cNvPr id="75" name="直線コネクタ 74">
            <a:extLst>
              <a:ext uri="{FF2B5EF4-FFF2-40B4-BE49-F238E27FC236}">
                <a16:creationId xmlns:a16="http://schemas.microsoft.com/office/drawing/2014/main" id="{410AFFC6-D839-EA1D-03DB-E751463B5EB7}"/>
              </a:ext>
            </a:extLst>
          </p:cNvPr>
          <p:cNvCxnSpPr/>
          <p:nvPr/>
        </p:nvCxnSpPr>
        <p:spPr>
          <a:xfrm flipV="1">
            <a:off x="4130821" y="1273956"/>
            <a:ext cx="551499" cy="3441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コネクタ 75">
            <a:extLst>
              <a:ext uri="{FF2B5EF4-FFF2-40B4-BE49-F238E27FC236}">
                <a16:creationId xmlns:a16="http://schemas.microsoft.com/office/drawing/2014/main" id="{A41C6375-6B20-612F-EADB-F87967225D51}"/>
              </a:ext>
            </a:extLst>
          </p:cNvPr>
          <p:cNvCxnSpPr>
            <a:cxnSpLocks/>
          </p:cNvCxnSpPr>
          <p:nvPr/>
        </p:nvCxnSpPr>
        <p:spPr>
          <a:xfrm>
            <a:off x="4130820" y="2759496"/>
            <a:ext cx="551499" cy="2134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楕円 76">
            <a:extLst>
              <a:ext uri="{FF2B5EF4-FFF2-40B4-BE49-F238E27FC236}">
                <a16:creationId xmlns:a16="http://schemas.microsoft.com/office/drawing/2014/main" id="{AED427AF-1546-7989-6813-A4DA7F6ACBD8}"/>
              </a:ext>
            </a:extLst>
          </p:cNvPr>
          <p:cNvSpPr/>
          <p:nvPr/>
        </p:nvSpPr>
        <p:spPr>
          <a:xfrm>
            <a:off x="4648578" y="1202115"/>
            <a:ext cx="143681" cy="14368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" name="楕円 77">
            <a:extLst>
              <a:ext uri="{FF2B5EF4-FFF2-40B4-BE49-F238E27FC236}">
                <a16:creationId xmlns:a16="http://schemas.microsoft.com/office/drawing/2014/main" id="{DE68E4EB-833F-969E-D704-FC1E2EB47A53}"/>
              </a:ext>
            </a:extLst>
          </p:cNvPr>
          <p:cNvSpPr/>
          <p:nvPr/>
        </p:nvSpPr>
        <p:spPr>
          <a:xfrm>
            <a:off x="4648578" y="2886028"/>
            <a:ext cx="143681" cy="14368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10ED5567-93D1-CEDC-7A2D-7FBC97E046E5}"/>
              </a:ext>
            </a:extLst>
          </p:cNvPr>
          <p:cNvSpPr txBox="1"/>
          <p:nvPr/>
        </p:nvSpPr>
        <p:spPr>
          <a:xfrm>
            <a:off x="4833625" y="9764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a</a:t>
            </a:r>
            <a:endParaRPr kumimoji="1" lang="ja-JP" altLang="en-US" dirty="0"/>
          </a:p>
        </p:txBody>
      </p: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6A7CB7A9-4AE7-01A0-7D02-534B9DFC1480}"/>
              </a:ext>
            </a:extLst>
          </p:cNvPr>
          <p:cNvSpPr txBox="1"/>
          <p:nvPr/>
        </p:nvSpPr>
        <p:spPr>
          <a:xfrm>
            <a:off x="4591242" y="2534796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b</a:t>
            </a:r>
            <a:endParaRPr kumimoji="1" lang="ja-JP" altLang="en-US" dirty="0"/>
          </a:p>
        </p:txBody>
      </p:sp>
      <p:pic>
        <p:nvPicPr>
          <p:cNvPr id="81" name="図 80">
            <a:extLst>
              <a:ext uri="{FF2B5EF4-FFF2-40B4-BE49-F238E27FC236}">
                <a16:creationId xmlns:a16="http://schemas.microsoft.com/office/drawing/2014/main" id="{CDE922B5-A657-1CC0-30AB-778B3FFD322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01460" y="1125684"/>
            <a:ext cx="3322112" cy="2205096"/>
          </a:xfrm>
          <a:prstGeom prst="rect">
            <a:avLst/>
          </a:prstGeom>
        </p:spPr>
      </p:pic>
      <p:sp>
        <p:nvSpPr>
          <p:cNvPr id="82" name="楕円 81">
            <a:extLst>
              <a:ext uri="{FF2B5EF4-FFF2-40B4-BE49-F238E27FC236}">
                <a16:creationId xmlns:a16="http://schemas.microsoft.com/office/drawing/2014/main" id="{1275A411-FD5B-CCB9-3004-4BF9FDD10EDF}"/>
              </a:ext>
            </a:extLst>
          </p:cNvPr>
          <p:cNvSpPr/>
          <p:nvPr/>
        </p:nvSpPr>
        <p:spPr>
          <a:xfrm>
            <a:off x="8166478" y="1557843"/>
            <a:ext cx="143681" cy="14368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" name="楕円 82">
            <a:extLst>
              <a:ext uri="{FF2B5EF4-FFF2-40B4-BE49-F238E27FC236}">
                <a16:creationId xmlns:a16="http://schemas.microsoft.com/office/drawing/2014/main" id="{11C92171-ABD3-44BA-8460-125CDEB91F28}"/>
              </a:ext>
            </a:extLst>
          </p:cNvPr>
          <p:cNvSpPr/>
          <p:nvPr/>
        </p:nvSpPr>
        <p:spPr>
          <a:xfrm>
            <a:off x="8166478" y="2742347"/>
            <a:ext cx="143681" cy="14368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D7B50BE5-D7C9-5EE3-3776-67769D7648E3}"/>
              </a:ext>
            </a:extLst>
          </p:cNvPr>
          <p:cNvSpPr txBox="1"/>
          <p:nvPr/>
        </p:nvSpPr>
        <p:spPr>
          <a:xfrm>
            <a:off x="8109142" y="115029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a</a:t>
            </a:r>
            <a:endParaRPr kumimoji="1" lang="ja-JP" altLang="en-US" dirty="0"/>
          </a:p>
        </p:txBody>
      </p:sp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3E07A904-1CFD-F114-C0FC-33D9425B7E8C}"/>
              </a:ext>
            </a:extLst>
          </p:cNvPr>
          <p:cNvSpPr txBox="1"/>
          <p:nvPr/>
        </p:nvSpPr>
        <p:spPr>
          <a:xfrm>
            <a:off x="8109142" y="2391115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b</a:t>
            </a:r>
            <a:endParaRPr kumimoji="1" lang="ja-JP" altLang="en-US" dirty="0"/>
          </a:p>
        </p:txBody>
      </p:sp>
      <p:sp>
        <p:nvSpPr>
          <p:cNvPr id="86" name="正方形/長方形 85">
            <a:extLst>
              <a:ext uri="{FF2B5EF4-FFF2-40B4-BE49-F238E27FC236}">
                <a16:creationId xmlns:a16="http://schemas.microsoft.com/office/drawing/2014/main" id="{B3262CDE-6B9D-7E8A-2D2F-DD88265DDB6D}"/>
              </a:ext>
            </a:extLst>
          </p:cNvPr>
          <p:cNvSpPr/>
          <p:nvPr/>
        </p:nvSpPr>
        <p:spPr>
          <a:xfrm>
            <a:off x="8409172" y="1519628"/>
            <a:ext cx="914400" cy="1384500"/>
          </a:xfrm>
          <a:prstGeom prst="rect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6" name="矢印: 下 95">
            <a:extLst>
              <a:ext uri="{FF2B5EF4-FFF2-40B4-BE49-F238E27FC236}">
                <a16:creationId xmlns:a16="http://schemas.microsoft.com/office/drawing/2014/main" id="{6D3732AD-2D37-467E-09B4-D6411C9ECABE}"/>
              </a:ext>
            </a:extLst>
          </p:cNvPr>
          <p:cNvSpPr/>
          <p:nvPr/>
        </p:nvSpPr>
        <p:spPr>
          <a:xfrm>
            <a:off x="3184842" y="3429000"/>
            <a:ext cx="392520" cy="408146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0" name="テキスト ボックス 99">
                <a:extLst>
                  <a:ext uri="{FF2B5EF4-FFF2-40B4-BE49-F238E27FC236}">
                    <a16:creationId xmlns:a16="http://schemas.microsoft.com/office/drawing/2014/main" id="{4BECB511-6D7B-2FB7-8D9C-89CC1BFE6E77}"/>
                  </a:ext>
                </a:extLst>
              </p:cNvPr>
              <p:cNvSpPr txBox="1"/>
              <p:nvPr/>
            </p:nvSpPr>
            <p:spPr>
              <a:xfrm>
                <a:off x="3586459" y="2274490"/>
                <a:ext cx="47929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20</m:t>
                      </m:r>
                      <m:r>
                        <m:rPr>
                          <m:sty m:val="p"/>
                        </m:rPr>
                        <a:rPr lang="en-US" altLang="ja-JP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0" name="テキスト ボックス 99">
                <a:extLst>
                  <a:ext uri="{FF2B5EF4-FFF2-40B4-BE49-F238E27FC236}">
                    <a16:creationId xmlns:a16="http://schemas.microsoft.com/office/drawing/2014/main" id="{4BECB511-6D7B-2FB7-8D9C-89CC1BFE6E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6459" y="2274490"/>
                <a:ext cx="479297" cy="276999"/>
              </a:xfrm>
              <a:prstGeom prst="rect">
                <a:avLst/>
              </a:prstGeom>
              <a:blipFill>
                <a:blip r:embed="rId7"/>
                <a:stretch>
                  <a:fillRect l="-8861" r="-11392" b="-652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01071E77-8DB3-5EF8-E09E-8475ED88B15C}"/>
                  </a:ext>
                </a:extLst>
              </p:cNvPr>
              <p:cNvSpPr txBox="1"/>
              <p:nvPr/>
            </p:nvSpPr>
            <p:spPr>
              <a:xfrm>
                <a:off x="476824" y="1096742"/>
                <a:ext cx="30903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dirty="0">
                    <a:solidFill>
                      <a:srgbClr val="FF0000"/>
                    </a:solidFill>
                  </a:rPr>
                  <a:t>端子</a:t>
                </a:r>
                <a:r>
                  <a:rPr lang="en-US" altLang="ja-JP" dirty="0">
                    <a:solidFill>
                      <a:srgbClr val="FF0000"/>
                    </a:solidFill>
                  </a:rPr>
                  <a:t>ab</a:t>
                </a:r>
                <a:r>
                  <a:rPr lang="ja-JP" altLang="en-US" dirty="0">
                    <a:solidFill>
                      <a:srgbClr val="FF0000"/>
                    </a:solidFill>
                  </a:rPr>
                  <a:t>間の</a:t>
                </a:r>
                <a14:m>
                  <m:oMath xmlns:m="http://schemas.openxmlformats.org/officeDocument/2006/math">
                    <m:r>
                      <a:rPr lang="ja-JP" alt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電圧</m:t>
                    </m:r>
                    <m:sSub>
                      <m:sSubPr>
                        <m:ctrlPr>
                          <a:rPr lang="en-US" altLang="ja-JP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</m:sSub>
                    <m:r>
                      <a:rPr kumimoji="1" lang="ja-JP" alt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を</m:t>
                    </m:r>
                  </m:oMath>
                </a14:m>
                <a:r>
                  <a:rPr kumimoji="1" lang="ja-JP" altLang="en-US" dirty="0">
                    <a:solidFill>
                      <a:srgbClr val="FF0000"/>
                    </a:solidFill>
                  </a:rPr>
                  <a:t>求める</a:t>
                </a:r>
              </a:p>
            </p:txBody>
          </p:sp>
        </mc:Choice>
        <mc:Fallback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01071E77-8DB3-5EF8-E09E-8475ED88B1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824" y="1096742"/>
                <a:ext cx="3090333" cy="369332"/>
              </a:xfrm>
              <a:prstGeom prst="rect">
                <a:avLst/>
              </a:prstGeom>
              <a:blipFill>
                <a:blip r:embed="rId8"/>
                <a:stretch>
                  <a:fillRect l="-1578" t="-8333" r="-1381" b="-28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図 5" descr="時計と文字の加工写真&#10;&#10;中程度の精度で自動的に生成された説明">
            <a:extLst>
              <a:ext uri="{FF2B5EF4-FFF2-40B4-BE49-F238E27FC236}">
                <a16:creationId xmlns:a16="http://schemas.microsoft.com/office/drawing/2014/main" id="{B3F8CAEE-0098-D844-D0A9-8ADD6187E5A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81" y="3951327"/>
            <a:ext cx="5094126" cy="220509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6798775F-F828-A209-90D1-20FADEDCBFFE}"/>
                  </a:ext>
                </a:extLst>
              </p:cNvPr>
              <p:cNvSpPr txBox="1"/>
              <p:nvPr/>
            </p:nvSpPr>
            <p:spPr>
              <a:xfrm>
                <a:off x="6643830" y="4607998"/>
                <a:ext cx="14225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𝑎𝑏</m:t>
                          </m:r>
                        </m:sub>
                      </m:sSub>
                      <m:r>
                        <a:rPr kumimoji="1" lang="en-US" altLang="ja-JP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100</m:t>
                      </m:r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kumimoji="1" lang="ja-JP" alt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6798775F-F828-A209-90D1-20FADEDCBF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3830" y="4607998"/>
                <a:ext cx="1422504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4826C579-8FE0-6135-FABF-643993151661}"/>
                  </a:ext>
                </a:extLst>
              </p:cNvPr>
              <p:cNvSpPr txBox="1"/>
              <p:nvPr/>
            </p:nvSpPr>
            <p:spPr>
              <a:xfrm>
                <a:off x="5965495" y="4198549"/>
                <a:ext cx="60476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ja-JP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ja-JP" alt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の</m:t>
                    </m:r>
                  </m:oMath>
                </a14:m>
                <a:r>
                  <a:rPr lang="ja-JP" altLang="en-US" dirty="0">
                    <a:solidFill>
                      <a:srgbClr val="FF0000"/>
                    </a:solidFill>
                  </a:rPr>
                  <a:t>両端は</a:t>
                </a:r>
                <a:r>
                  <a:rPr lang="en-US" altLang="ja-JP" dirty="0">
                    <a:solidFill>
                      <a:srgbClr val="FF0000"/>
                    </a:solidFill>
                  </a:rPr>
                  <a:t>100V</a:t>
                </a:r>
                <a:r>
                  <a:rPr lang="ja-JP" altLang="en-US" dirty="0">
                    <a:solidFill>
                      <a:srgbClr val="FF0000"/>
                    </a:solidFill>
                  </a:rPr>
                  <a:t>であるため、それぞれ同じ電圧が流れる</a:t>
                </a:r>
                <a:endParaRPr kumimoji="1" lang="ja-JP" alt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4826C579-8FE0-6135-FABF-6439931516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5495" y="4198549"/>
                <a:ext cx="6047618" cy="369332"/>
              </a:xfrm>
              <a:prstGeom prst="rect">
                <a:avLst/>
              </a:prstGeom>
              <a:blipFill>
                <a:blip r:embed="rId11"/>
                <a:stretch>
                  <a:fillRect t="-8333" r="-101" b="-28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26775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C057391D-38DC-32E2-E3C0-A29EEE2680E5}"/>
              </a:ext>
            </a:extLst>
          </p:cNvPr>
          <p:cNvSpPr/>
          <p:nvPr/>
        </p:nvSpPr>
        <p:spPr>
          <a:xfrm>
            <a:off x="1749736" y="4697867"/>
            <a:ext cx="2208972" cy="1209842"/>
          </a:xfrm>
          <a:prstGeom prst="rect">
            <a:avLst/>
          </a:prstGeom>
          <a:solidFill>
            <a:schemeClr val="accent1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B688EB75-E272-7E00-EF74-DDF2F00CC966}"/>
              </a:ext>
            </a:extLst>
          </p:cNvPr>
          <p:cNvSpPr/>
          <p:nvPr/>
        </p:nvSpPr>
        <p:spPr>
          <a:xfrm>
            <a:off x="1461101" y="2273300"/>
            <a:ext cx="2106056" cy="1739899"/>
          </a:xfrm>
          <a:prstGeom prst="rect">
            <a:avLst/>
          </a:prstGeom>
          <a:solidFill>
            <a:schemeClr val="accent1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E7853F9F-8E82-DB6B-735F-414603EDD1E1}"/>
                  </a:ext>
                </a:extLst>
              </p:cNvPr>
              <p:cNvSpPr txBox="1"/>
              <p:nvPr/>
            </p:nvSpPr>
            <p:spPr>
              <a:xfrm>
                <a:off x="461019" y="420235"/>
                <a:ext cx="2723823" cy="3743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ja-JP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テブナンの定理</m:t>
                    </m:r>
                    <m:r>
                      <a:rPr kumimoji="1" lang="ja-JP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を</m:t>
                    </m:r>
                  </m:oMath>
                </a14:m>
                <a:r>
                  <a:rPr kumimoji="1" lang="ja-JP" altLang="en-US" dirty="0">
                    <a:solidFill>
                      <a:schemeClr val="tx1"/>
                    </a:solidFill>
                  </a:rPr>
                  <a:t>用いる</a:t>
                </a:r>
              </a:p>
            </p:txBody>
          </p:sp>
        </mc:Choice>
        <mc:Fallback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E7853F9F-8E82-DB6B-735F-414603EDD1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019" y="420235"/>
                <a:ext cx="2723823" cy="374333"/>
              </a:xfrm>
              <a:prstGeom prst="rect">
                <a:avLst/>
              </a:prstGeom>
              <a:blipFill>
                <a:blip r:embed="rId2"/>
                <a:stretch>
                  <a:fillRect l="-897" t="-6557" r="-1345" b="-2786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E7D101A4-6388-7371-EF61-41E3E6DEF829}"/>
                  </a:ext>
                </a:extLst>
              </p:cNvPr>
              <p:cNvSpPr txBox="1"/>
              <p:nvPr/>
            </p:nvSpPr>
            <p:spPr>
              <a:xfrm>
                <a:off x="0" y="0"/>
                <a:ext cx="100540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sz="28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別解</m:t>
                      </m:r>
                    </m:oMath>
                  </m:oMathPara>
                </a14:m>
                <a:endParaRPr kumimoji="1" lang="ja-JP" altLang="en-US" sz="2800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E7D101A4-6388-7371-EF61-41E3E6DEF8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1005403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図 8">
            <a:extLst>
              <a:ext uri="{FF2B5EF4-FFF2-40B4-BE49-F238E27FC236}">
                <a16:creationId xmlns:a16="http://schemas.microsoft.com/office/drawing/2014/main" id="{5020A6AB-2E8D-F8B9-D3D0-12FF72CF11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2521" y="304763"/>
            <a:ext cx="3200847" cy="2057687"/>
          </a:xfrm>
          <a:prstGeom prst="rect">
            <a:avLst/>
          </a:prstGeom>
        </p:spPr>
      </p:pic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65FAC652-C9DC-AA85-C42E-814BE20FD62B}"/>
              </a:ext>
            </a:extLst>
          </p:cNvPr>
          <p:cNvCxnSpPr/>
          <p:nvPr/>
        </p:nvCxnSpPr>
        <p:spPr>
          <a:xfrm flipV="1">
            <a:off x="9795021" y="453035"/>
            <a:ext cx="551499" cy="34415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E06989B7-EDAD-7295-46CE-42B80E087E02}"/>
              </a:ext>
            </a:extLst>
          </p:cNvPr>
          <p:cNvCxnSpPr>
            <a:cxnSpLocks/>
          </p:cNvCxnSpPr>
          <p:nvPr/>
        </p:nvCxnSpPr>
        <p:spPr>
          <a:xfrm>
            <a:off x="9795020" y="1938575"/>
            <a:ext cx="551499" cy="21341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AE1ADDD0-BEF4-D33B-2B60-CE131CD38A30}"/>
                  </a:ext>
                </a:extLst>
              </p:cNvPr>
              <p:cNvSpPr txBox="1"/>
              <p:nvPr/>
            </p:nvSpPr>
            <p:spPr>
              <a:xfrm>
                <a:off x="476824" y="765626"/>
                <a:ext cx="48594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dirty="0">
                    <a:solidFill>
                      <a:schemeClr val="tx1"/>
                    </a:solidFill>
                  </a:rPr>
                  <a:t>端子</a:t>
                </a:r>
                <a:r>
                  <a:rPr lang="en-US" altLang="ja-JP" dirty="0">
                    <a:solidFill>
                      <a:schemeClr val="tx1"/>
                    </a:solidFill>
                  </a:rPr>
                  <a:t>ab</a:t>
                </a:r>
                <a:r>
                  <a:rPr lang="ja-JP" altLang="en-US" dirty="0">
                    <a:solidFill>
                      <a:schemeClr val="tx1"/>
                    </a:solidFill>
                  </a:rPr>
                  <a:t>間を開放した時の合成抵抗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ja-JP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kumimoji="1" lang="ja-JP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を</m:t>
                    </m:r>
                  </m:oMath>
                </a14:m>
                <a:r>
                  <a:rPr kumimoji="1" lang="ja-JP" altLang="en-US" dirty="0">
                    <a:solidFill>
                      <a:schemeClr val="tx1"/>
                    </a:solidFill>
                  </a:rPr>
                  <a:t>求める</a:t>
                </a:r>
              </a:p>
            </p:txBody>
          </p:sp>
        </mc:Choice>
        <mc:Fallback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AE1ADDD0-BEF4-D33B-2B60-CE131CD38A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824" y="765626"/>
                <a:ext cx="4859472" cy="369332"/>
              </a:xfrm>
              <a:prstGeom prst="rect">
                <a:avLst/>
              </a:prstGeom>
              <a:blipFill>
                <a:blip r:embed="rId5"/>
                <a:stretch>
                  <a:fillRect l="-1004" t="-8333" r="-502" b="-28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2CC044BE-EA3A-AAAE-862A-37EEAAD31C18}"/>
              </a:ext>
            </a:extLst>
          </p:cNvPr>
          <p:cNvSpPr/>
          <p:nvPr/>
        </p:nvSpPr>
        <p:spPr>
          <a:xfrm>
            <a:off x="7442521" y="1134958"/>
            <a:ext cx="1269679" cy="4495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411464C1-4DF6-A20B-4B85-0012C47B0775}"/>
              </a:ext>
            </a:extLst>
          </p:cNvPr>
          <p:cNvCxnSpPr>
            <a:cxnSpLocks/>
          </p:cNvCxnSpPr>
          <p:nvPr/>
        </p:nvCxnSpPr>
        <p:spPr>
          <a:xfrm>
            <a:off x="8255000" y="1121807"/>
            <a:ext cx="0" cy="46267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0D1B5452-063F-B5A8-4081-569BCE2024BF}"/>
                  </a:ext>
                </a:extLst>
              </p:cNvPr>
              <p:cNvSpPr txBox="1"/>
              <p:nvPr/>
            </p:nvSpPr>
            <p:spPr>
              <a:xfrm>
                <a:off x="476824" y="1377364"/>
                <a:ext cx="25458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ja-JP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ja-JP" alt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と</m:t>
                    </m:r>
                    <m:sSub>
                      <m:sSubPr>
                        <m:ctrlPr>
                          <a:rPr lang="en-US" altLang="ja-JP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ja-JP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kumimoji="1" lang="ja-JP" alt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から</m:t>
                    </m:r>
                    <m:sSub>
                      <m:sSubPr>
                        <m:ctrlPr>
                          <a:rPr kumimoji="1" lang="en-US" altLang="ja-JP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kumimoji="1" lang="en-US" altLang="ja-JP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ja-JP" alt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を</m:t>
                    </m:r>
                  </m:oMath>
                </a14:m>
                <a:r>
                  <a:rPr kumimoji="1" lang="ja-JP" altLang="en-US" dirty="0">
                    <a:solidFill>
                      <a:srgbClr val="FF0000"/>
                    </a:solidFill>
                  </a:rPr>
                  <a:t>求める</a:t>
                </a:r>
              </a:p>
            </p:txBody>
          </p:sp>
        </mc:Choice>
        <mc:Fallback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0D1B5452-063F-B5A8-4081-569BCE2024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824" y="1377364"/>
                <a:ext cx="2545825" cy="369332"/>
              </a:xfrm>
              <a:prstGeom prst="rect">
                <a:avLst/>
              </a:prstGeom>
              <a:blipFill>
                <a:blip r:embed="rId6"/>
                <a:stretch>
                  <a:fillRect t="-8197" b="-2623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BC02FA96-470B-1FDD-05D5-48E0B4261172}"/>
                  </a:ext>
                </a:extLst>
              </p:cNvPr>
              <p:cNvSpPr txBox="1"/>
              <p:nvPr/>
            </p:nvSpPr>
            <p:spPr>
              <a:xfrm>
                <a:off x="476824" y="1096742"/>
                <a:ext cx="30903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dirty="0">
                    <a:solidFill>
                      <a:schemeClr val="tx1"/>
                    </a:solidFill>
                  </a:rPr>
                  <a:t>端子</a:t>
                </a:r>
                <a:r>
                  <a:rPr lang="en-US" altLang="ja-JP" dirty="0">
                    <a:solidFill>
                      <a:schemeClr val="tx1"/>
                    </a:solidFill>
                  </a:rPr>
                  <a:t>ab</a:t>
                </a:r>
                <a:r>
                  <a:rPr lang="ja-JP" altLang="en-US" dirty="0">
                    <a:solidFill>
                      <a:schemeClr val="tx1"/>
                    </a:solidFill>
                  </a:rPr>
                  <a:t>間の</a:t>
                </a:r>
                <a14:m>
                  <m:oMath xmlns:m="http://schemas.openxmlformats.org/officeDocument/2006/math">
                    <m:r>
                      <a:rPr lang="ja-JP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電圧</m:t>
                    </m:r>
                    <m:sSub>
                      <m:sSubPr>
                        <m:ctrlPr>
                          <a:rPr lang="en-US" altLang="ja-JP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</m:sSub>
                    <m:r>
                      <a:rPr kumimoji="1" lang="ja-JP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を</m:t>
                    </m:r>
                  </m:oMath>
                </a14:m>
                <a:r>
                  <a:rPr kumimoji="1" lang="ja-JP" altLang="en-US" dirty="0">
                    <a:solidFill>
                      <a:schemeClr val="tx1"/>
                    </a:solidFill>
                  </a:rPr>
                  <a:t>求める</a:t>
                </a:r>
              </a:p>
            </p:txBody>
          </p:sp>
        </mc:Choice>
        <mc:Fallback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BC02FA96-470B-1FDD-05D5-48E0B42611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824" y="1096742"/>
                <a:ext cx="3090333" cy="369332"/>
              </a:xfrm>
              <a:prstGeom prst="rect">
                <a:avLst/>
              </a:prstGeom>
              <a:blipFill>
                <a:blip r:embed="rId7"/>
                <a:stretch>
                  <a:fillRect l="-1578" t="-8333" r="-1381" b="-28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5" name="図 44">
            <a:extLst>
              <a:ext uri="{FF2B5EF4-FFF2-40B4-BE49-F238E27FC236}">
                <a16:creationId xmlns:a16="http://schemas.microsoft.com/office/drawing/2014/main" id="{72588486-3824-D495-AD8E-92991FA5751A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523786" y="2138094"/>
            <a:ext cx="3322112" cy="2205096"/>
          </a:xfrm>
          <a:prstGeom prst="rect">
            <a:avLst/>
          </a:prstGeom>
        </p:spPr>
      </p:pic>
      <p:sp>
        <p:nvSpPr>
          <p:cNvPr id="50" name="矢印: 下 49">
            <a:extLst>
              <a:ext uri="{FF2B5EF4-FFF2-40B4-BE49-F238E27FC236}">
                <a16:creationId xmlns:a16="http://schemas.microsoft.com/office/drawing/2014/main" id="{30195A78-AA4B-8475-90B7-B5139B645EEC}"/>
              </a:ext>
            </a:extLst>
          </p:cNvPr>
          <p:cNvSpPr/>
          <p:nvPr/>
        </p:nvSpPr>
        <p:spPr>
          <a:xfrm>
            <a:off x="2317869" y="4174937"/>
            <a:ext cx="392520" cy="408146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1" name="テキスト ボックス 50">
                <a:extLst>
                  <a:ext uri="{FF2B5EF4-FFF2-40B4-BE49-F238E27FC236}">
                    <a16:creationId xmlns:a16="http://schemas.microsoft.com/office/drawing/2014/main" id="{67F66B76-B467-DA94-2A59-3B3D6695A9DC}"/>
                  </a:ext>
                </a:extLst>
              </p:cNvPr>
              <p:cNvSpPr txBox="1"/>
              <p:nvPr/>
            </p:nvSpPr>
            <p:spPr>
              <a:xfrm>
                <a:off x="1802877" y="4830544"/>
                <a:ext cx="17802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kumimoji="1" lang="en-US" altLang="ja-JP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100</m:t>
                      </m:r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kumimoji="1" lang="ja-JP" alt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51" name="テキスト ボックス 50">
                <a:extLst>
                  <a:ext uri="{FF2B5EF4-FFF2-40B4-BE49-F238E27FC236}">
                    <a16:creationId xmlns:a16="http://schemas.microsoft.com/office/drawing/2014/main" id="{67F66B76-B467-DA94-2A59-3B3D6695A9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2877" y="4830544"/>
                <a:ext cx="1780231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テキスト ボックス 52">
                <a:extLst>
                  <a:ext uri="{FF2B5EF4-FFF2-40B4-BE49-F238E27FC236}">
                    <a16:creationId xmlns:a16="http://schemas.microsoft.com/office/drawing/2014/main" id="{DAE0C0E1-8C3D-A570-6FF5-B39306D5B754}"/>
                  </a:ext>
                </a:extLst>
              </p:cNvPr>
              <p:cNvSpPr txBox="1"/>
              <p:nvPr/>
            </p:nvSpPr>
            <p:spPr>
              <a:xfrm>
                <a:off x="1883764" y="5199876"/>
                <a:ext cx="1158009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r>
                        <a:rPr kumimoji="1" lang="en-US" altLang="ja-JP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20</m:t>
                          </m:r>
                        </m:num>
                        <m:den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21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altLang="ja-JP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kumimoji="1" lang="ja-JP" alt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53" name="テキスト ボックス 52">
                <a:extLst>
                  <a:ext uri="{FF2B5EF4-FFF2-40B4-BE49-F238E27FC236}">
                    <a16:creationId xmlns:a16="http://schemas.microsoft.com/office/drawing/2014/main" id="{DAE0C0E1-8C3D-A570-6FF5-B39306D5B7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3764" y="5199876"/>
                <a:ext cx="1158009" cy="61093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8BC6E28A-C13C-0B49-8E26-AE65882FB296}"/>
                  </a:ext>
                </a:extLst>
              </p:cNvPr>
              <p:cNvSpPr txBox="1"/>
              <p:nvPr/>
            </p:nvSpPr>
            <p:spPr>
              <a:xfrm>
                <a:off x="1233061" y="5982710"/>
                <a:ext cx="29546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ja-JP" alt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と</m:t>
                    </m:r>
                  </m:oMath>
                </a14:m>
                <a:r>
                  <a:rPr kumimoji="1" lang="ja-JP" altLang="en-US" dirty="0">
                    <a:solidFill>
                      <a:srgbClr val="FF0000"/>
                    </a:solidFill>
                  </a:rPr>
                  <a:t>置き換えることができる</a:t>
                </a:r>
              </a:p>
            </p:txBody>
          </p:sp>
        </mc:Choice>
        <mc:Fallback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8BC6E28A-C13C-0B49-8E26-AE65882FB2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3061" y="5982710"/>
                <a:ext cx="2954655" cy="369332"/>
              </a:xfrm>
              <a:prstGeom prst="rect">
                <a:avLst/>
              </a:prstGeom>
              <a:blipFill>
                <a:blip r:embed="rId11"/>
                <a:stretch>
                  <a:fillRect t="-6557" r="-1443" b="-2623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テキスト ボックス 54">
                <a:extLst>
                  <a:ext uri="{FF2B5EF4-FFF2-40B4-BE49-F238E27FC236}">
                    <a16:creationId xmlns:a16="http://schemas.microsoft.com/office/drawing/2014/main" id="{690C4EAB-8547-7729-359C-9A041DAA4401}"/>
                  </a:ext>
                </a:extLst>
              </p:cNvPr>
              <p:cNvSpPr txBox="1"/>
              <p:nvPr/>
            </p:nvSpPr>
            <p:spPr>
              <a:xfrm>
                <a:off x="6338034" y="2863396"/>
                <a:ext cx="2208973" cy="56560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ja-JP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kumimoji="1" lang="en-US" altLang="ja-JP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kumimoji="1" lang="en-US" altLang="ja-JP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kumimoji="1" lang="ja-JP" alt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55" name="テキスト ボックス 54">
                <a:extLst>
                  <a:ext uri="{FF2B5EF4-FFF2-40B4-BE49-F238E27FC236}">
                    <a16:creationId xmlns:a16="http://schemas.microsoft.com/office/drawing/2014/main" id="{690C4EAB-8547-7729-359C-9A041DAA44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8034" y="2863396"/>
                <a:ext cx="2208973" cy="56560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テキスト ボックス 55">
                <a:extLst>
                  <a:ext uri="{FF2B5EF4-FFF2-40B4-BE49-F238E27FC236}">
                    <a16:creationId xmlns:a16="http://schemas.microsoft.com/office/drawing/2014/main" id="{24E9142A-A420-3338-5A90-2E470AD02620}"/>
                  </a:ext>
                </a:extLst>
              </p:cNvPr>
              <p:cNvSpPr txBox="1"/>
              <p:nvPr/>
            </p:nvSpPr>
            <p:spPr>
              <a:xfrm>
                <a:off x="6338034" y="3641362"/>
                <a:ext cx="2208973" cy="74212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ja-JP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00</m:t>
                          </m:r>
                        </m:num>
                        <m:den>
                          <m:f>
                            <m:fPr>
                              <m:ctrlPr>
                                <a:rPr kumimoji="1" lang="en-US" altLang="ja-JP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20</m:t>
                              </m:r>
                            </m:num>
                            <m:den>
                              <m:r>
                                <a:rPr kumimoji="1"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21</m:t>
                              </m:r>
                            </m:den>
                          </m:f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ja-JP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endParaRPr kumimoji="1" lang="ja-JP" alt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56" name="テキスト ボックス 55">
                <a:extLst>
                  <a:ext uri="{FF2B5EF4-FFF2-40B4-BE49-F238E27FC236}">
                    <a16:creationId xmlns:a16="http://schemas.microsoft.com/office/drawing/2014/main" id="{24E9142A-A420-3338-5A90-2E470AD026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8034" y="3641362"/>
                <a:ext cx="2208973" cy="742126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テキスト ボックス 56">
                <a:extLst>
                  <a:ext uri="{FF2B5EF4-FFF2-40B4-BE49-F238E27FC236}">
                    <a16:creationId xmlns:a16="http://schemas.microsoft.com/office/drawing/2014/main" id="{456AA8A3-A8E5-28E9-FCAD-4C99E401B908}"/>
                  </a:ext>
                </a:extLst>
              </p:cNvPr>
              <p:cNvSpPr txBox="1"/>
              <p:nvPr/>
            </p:nvSpPr>
            <p:spPr>
              <a:xfrm>
                <a:off x="6338034" y="4554001"/>
                <a:ext cx="2208973" cy="74212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ja-JP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00</m:t>
                          </m:r>
                        </m:num>
                        <m:den>
                          <m:f>
                            <m:fPr>
                              <m:ctrlPr>
                                <a:rPr kumimoji="1" lang="en-US" altLang="ja-JP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20</m:t>
                              </m:r>
                            </m:num>
                            <m:den>
                              <m:r>
                                <a:rPr kumimoji="1"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21</m:t>
                              </m:r>
                            </m:den>
                          </m:f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ja-JP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endParaRPr kumimoji="1" lang="ja-JP" alt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57" name="テキスト ボックス 56">
                <a:extLst>
                  <a:ext uri="{FF2B5EF4-FFF2-40B4-BE49-F238E27FC236}">
                    <a16:creationId xmlns:a16="http://schemas.microsoft.com/office/drawing/2014/main" id="{456AA8A3-A8E5-28E9-FCAD-4C99E401B9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8034" y="4554001"/>
                <a:ext cx="2208973" cy="742126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テキスト ボックス 57">
                <a:extLst>
                  <a:ext uri="{FF2B5EF4-FFF2-40B4-BE49-F238E27FC236}">
                    <a16:creationId xmlns:a16="http://schemas.microsoft.com/office/drawing/2014/main" id="{BD7E6C1C-78AB-CB91-CD8D-27D67B7BF7AC}"/>
                  </a:ext>
                </a:extLst>
              </p:cNvPr>
              <p:cNvSpPr txBox="1"/>
              <p:nvPr/>
            </p:nvSpPr>
            <p:spPr>
              <a:xfrm>
                <a:off x="6338034" y="5505344"/>
                <a:ext cx="220897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ja-JP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6.8</m:t>
                      </m:r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kumimoji="1" lang="ja-JP" alt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58" name="テキスト ボックス 57">
                <a:extLst>
                  <a:ext uri="{FF2B5EF4-FFF2-40B4-BE49-F238E27FC236}">
                    <a16:creationId xmlns:a16="http://schemas.microsoft.com/office/drawing/2014/main" id="{BD7E6C1C-78AB-CB91-CD8D-27D67B7BF7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8034" y="5505344"/>
                <a:ext cx="2208973" cy="276999"/>
              </a:xfrm>
              <a:prstGeom prst="rect">
                <a:avLst/>
              </a:prstGeom>
              <a:blipFill>
                <a:blip r:embed="rId15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9" name="図 58">
            <a:extLst>
              <a:ext uri="{FF2B5EF4-FFF2-40B4-BE49-F238E27FC236}">
                <a16:creationId xmlns:a16="http://schemas.microsoft.com/office/drawing/2014/main" id="{019EAB97-26A6-C978-9E67-3B7BDF4D335B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2087" t="37023" r="74425" b="40768"/>
          <a:stretch/>
        </p:blipFill>
        <p:spPr>
          <a:xfrm>
            <a:off x="3503399" y="4743768"/>
            <a:ext cx="448103" cy="495028"/>
          </a:xfrm>
          <a:prstGeom prst="rect">
            <a:avLst/>
          </a:prstGeom>
        </p:spPr>
      </p:pic>
      <p:pic>
        <p:nvPicPr>
          <p:cNvPr id="60" name="図 59">
            <a:extLst>
              <a:ext uri="{FF2B5EF4-FFF2-40B4-BE49-F238E27FC236}">
                <a16:creationId xmlns:a16="http://schemas.microsoft.com/office/drawing/2014/main" id="{0C7B06FB-9954-B8F1-4D06-7AACB4AF090E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55454" t="37022" r="38238" b="36944"/>
          <a:stretch/>
        </p:blipFill>
        <p:spPr>
          <a:xfrm>
            <a:off x="3595310" y="5201289"/>
            <a:ext cx="209550" cy="58028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2" name="テキスト ボックス 61">
                <a:extLst>
                  <a:ext uri="{FF2B5EF4-FFF2-40B4-BE49-F238E27FC236}">
                    <a16:creationId xmlns:a16="http://schemas.microsoft.com/office/drawing/2014/main" id="{E9FC556B-FC98-6C23-2C2C-1EA0EBA1B386}"/>
                  </a:ext>
                </a:extLst>
              </p:cNvPr>
              <p:cNvSpPr txBox="1"/>
              <p:nvPr/>
            </p:nvSpPr>
            <p:spPr>
              <a:xfrm>
                <a:off x="5868776" y="2447908"/>
                <a:ext cx="3185487" cy="3743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ja-JP" alt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テブナンの定理</m:t>
                    </m:r>
                  </m:oMath>
                </a14:m>
                <a:r>
                  <a:rPr kumimoji="1" lang="ja-JP" altLang="en-US" dirty="0">
                    <a:solidFill>
                      <a:srgbClr val="FF0000"/>
                    </a:solidFill>
                  </a:rPr>
                  <a:t>に当てはめる</a:t>
                </a:r>
              </a:p>
            </p:txBody>
          </p:sp>
        </mc:Choice>
        <mc:Fallback>
          <p:sp>
            <p:nvSpPr>
              <p:cNvPr id="62" name="テキスト ボックス 61">
                <a:extLst>
                  <a:ext uri="{FF2B5EF4-FFF2-40B4-BE49-F238E27FC236}">
                    <a16:creationId xmlns:a16="http://schemas.microsoft.com/office/drawing/2014/main" id="{E9FC556B-FC98-6C23-2C2C-1EA0EBA1B3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8776" y="2447908"/>
                <a:ext cx="3185487" cy="374333"/>
              </a:xfrm>
              <a:prstGeom prst="rect">
                <a:avLst/>
              </a:prstGeom>
              <a:blipFill>
                <a:blip r:embed="rId16"/>
                <a:stretch>
                  <a:fillRect l="-766" t="-6557" r="-1341" b="-2786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2763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87F483F2-48CE-FADA-F9F1-5F9E27D02836}"/>
                  </a:ext>
                </a:extLst>
              </p:cNvPr>
              <p:cNvSpPr txBox="1"/>
              <p:nvPr/>
            </p:nvSpPr>
            <p:spPr>
              <a:xfrm>
                <a:off x="901700" y="533400"/>
                <a:ext cx="30165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/>
                  <a:t>直列合成抵抗：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ja-JP" b="0" i="0" smtClean="0">
                        <a:latin typeface="Cambria Math" panose="02040503050406030204" pitchFamily="18" charset="0"/>
                      </a:rPr>
                      <m:t>R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87F483F2-48CE-FADA-F9F1-5F9E27D028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700" y="533400"/>
                <a:ext cx="3016595" cy="369332"/>
              </a:xfrm>
              <a:prstGeom prst="rect">
                <a:avLst/>
              </a:prstGeom>
              <a:blipFill>
                <a:blip r:embed="rId2"/>
                <a:stretch>
                  <a:fillRect l="-1818" t="-8333" b="-2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BC441103-F9D4-08D4-AF85-80EE6C4451BF}"/>
                  </a:ext>
                </a:extLst>
              </p:cNvPr>
              <p:cNvSpPr txBox="1"/>
              <p:nvPr/>
            </p:nvSpPr>
            <p:spPr>
              <a:xfrm>
                <a:off x="967422" y="1079500"/>
                <a:ext cx="2885149" cy="5177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dirty="0"/>
                  <a:t>並列</a:t>
                </a:r>
                <a:r>
                  <a:rPr kumimoji="1" lang="ja-JP" altLang="en-US" dirty="0"/>
                  <a:t>合成抵抗：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ja-JP">
                            <a:latin typeface="Cambria Math" panose="02040503050406030204" pitchFamily="18" charset="0"/>
                          </a:rPr>
                          <m:t>R</m:t>
                        </m:r>
                      </m:den>
                    </m:f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BC441103-F9D4-08D4-AF85-80EE6C4451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422" y="1079500"/>
                <a:ext cx="2885149" cy="517770"/>
              </a:xfrm>
              <a:prstGeom prst="rect">
                <a:avLst/>
              </a:prstGeom>
              <a:blipFill>
                <a:blip r:embed="rId3"/>
                <a:stretch>
                  <a:fillRect l="-1903" b="-235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8866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67A440F3-030B-8B4C-8C3D-A360D2BBFF34}"/>
              </a:ext>
            </a:extLst>
          </p:cNvPr>
          <p:cNvSpPr/>
          <p:nvPr/>
        </p:nvSpPr>
        <p:spPr>
          <a:xfrm rot="21438279">
            <a:off x="1820956" y="2197100"/>
            <a:ext cx="2946400" cy="3556000"/>
          </a:xfrm>
          <a:prstGeom prst="rect">
            <a:avLst/>
          </a:prstGeom>
          <a:scene3d>
            <a:camera prst="orthographicFront">
              <a:rot lat="2400000" lon="18600000" rev="19199999"/>
            </a:camera>
            <a:lightRig rig="threePt" dir="t"/>
          </a:scene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4BB95332-8655-10F1-B75F-B2A8EB8ECEB3}"/>
              </a:ext>
            </a:extLst>
          </p:cNvPr>
          <p:cNvCxnSpPr/>
          <p:nvPr/>
        </p:nvCxnSpPr>
        <p:spPr>
          <a:xfrm>
            <a:off x="2146300" y="2819400"/>
            <a:ext cx="0" cy="1041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3237C825-ED8D-5096-329E-A5F0D8909BCB}"/>
              </a:ext>
            </a:extLst>
          </p:cNvPr>
          <p:cNvCxnSpPr>
            <a:cxnSpLocks/>
          </p:cNvCxnSpPr>
          <p:nvPr/>
        </p:nvCxnSpPr>
        <p:spPr>
          <a:xfrm flipH="1">
            <a:off x="2146300" y="1892300"/>
            <a:ext cx="774700" cy="927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FCF9A36C-C580-B160-F8DA-FC928E6BCADB}"/>
              </a:ext>
            </a:extLst>
          </p:cNvPr>
          <p:cNvCxnSpPr>
            <a:cxnSpLocks/>
          </p:cNvCxnSpPr>
          <p:nvPr/>
        </p:nvCxnSpPr>
        <p:spPr>
          <a:xfrm flipH="1">
            <a:off x="2921000" y="1892300"/>
            <a:ext cx="8255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81019DD8-B229-84F0-3987-E40B5EF7BB2B}"/>
              </a:ext>
            </a:extLst>
          </p:cNvPr>
          <p:cNvCxnSpPr>
            <a:cxnSpLocks/>
          </p:cNvCxnSpPr>
          <p:nvPr/>
        </p:nvCxnSpPr>
        <p:spPr>
          <a:xfrm flipH="1" flipV="1">
            <a:off x="3746500" y="1892300"/>
            <a:ext cx="533400" cy="4635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FD4D9526-D217-491D-B7FD-E32F76CEB6FA}"/>
              </a:ext>
            </a:extLst>
          </p:cNvPr>
          <p:cNvCxnSpPr>
            <a:cxnSpLocks/>
          </p:cNvCxnSpPr>
          <p:nvPr/>
        </p:nvCxnSpPr>
        <p:spPr>
          <a:xfrm flipH="1">
            <a:off x="4279900" y="2355850"/>
            <a:ext cx="10731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EB95898B-16DC-41E8-E080-26EDB941A1B3}"/>
              </a:ext>
            </a:extLst>
          </p:cNvPr>
          <p:cNvCxnSpPr>
            <a:cxnSpLocks/>
          </p:cNvCxnSpPr>
          <p:nvPr/>
        </p:nvCxnSpPr>
        <p:spPr>
          <a:xfrm flipH="1">
            <a:off x="4432300" y="2355850"/>
            <a:ext cx="942182" cy="11680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9DE7FBEB-BAB4-6554-AFEF-003E82FE2256}"/>
              </a:ext>
            </a:extLst>
          </p:cNvPr>
          <p:cNvCxnSpPr>
            <a:cxnSpLocks/>
          </p:cNvCxnSpPr>
          <p:nvPr/>
        </p:nvCxnSpPr>
        <p:spPr>
          <a:xfrm flipH="1">
            <a:off x="4279900" y="3523851"/>
            <a:ext cx="152400" cy="7478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EE3B00ED-DEF2-EC93-924D-8D83FACE988F}"/>
              </a:ext>
            </a:extLst>
          </p:cNvPr>
          <p:cNvSpPr txBox="1"/>
          <p:nvPr/>
        </p:nvSpPr>
        <p:spPr>
          <a:xfrm>
            <a:off x="1644650" y="3131520"/>
            <a:ext cx="3576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V</a:t>
            </a:r>
          </a:p>
          <a:p>
            <a:endParaRPr lang="en-US" altLang="ja-JP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E1B573E3-EC64-7541-69A5-BE37A8D514C7}"/>
                  </a:ext>
                </a:extLst>
              </p:cNvPr>
              <p:cNvSpPr txBox="1"/>
              <p:nvPr/>
            </p:nvSpPr>
            <p:spPr>
              <a:xfrm>
                <a:off x="3910521" y="1698182"/>
                <a:ext cx="90595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=1</m:t>
                      </m:r>
                      <m:r>
                        <m:rPr>
                          <m:sty m:val="p"/>
                        </m:rPr>
                        <a:rPr lang="en-US" altLang="ja-JP" i="1">
                          <a:latin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E1B573E3-EC64-7541-69A5-BE37A8D514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0521" y="1698182"/>
                <a:ext cx="905954" cy="276999"/>
              </a:xfrm>
              <a:prstGeom prst="rect">
                <a:avLst/>
              </a:prstGeom>
              <a:blipFill>
                <a:blip r:embed="rId2"/>
                <a:stretch>
                  <a:fillRect l="-4027" r="-4698" b="-1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5762AC35-49B2-C69A-E858-EFCFADE7F8E8}"/>
                  </a:ext>
                </a:extLst>
              </p:cNvPr>
              <p:cNvSpPr txBox="1"/>
              <p:nvPr/>
            </p:nvSpPr>
            <p:spPr>
              <a:xfrm>
                <a:off x="4604880" y="3867481"/>
                <a:ext cx="84715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=?</m:t>
                      </m:r>
                      <m:r>
                        <m:rPr>
                          <m:sty m:val="p"/>
                        </m:rPr>
                        <a:rPr lang="en-US" altLang="ja-JP" i="1">
                          <a:latin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5762AC35-49B2-C69A-E858-EFCFADE7F8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4880" y="3867481"/>
                <a:ext cx="847155" cy="276999"/>
              </a:xfrm>
              <a:prstGeom prst="rect">
                <a:avLst/>
              </a:prstGeom>
              <a:blipFill>
                <a:blip r:embed="rId3"/>
                <a:stretch>
                  <a:fillRect l="-5036" r="-5755" b="-152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333683FF-FF82-A2DF-5C29-FE4713D159BE}"/>
              </a:ext>
            </a:extLst>
          </p:cNvPr>
          <p:cNvCxnSpPr>
            <a:cxnSpLocks/>
          </p:cNvCxnSpPr>
          <p:nvPr/>
        </p:nvCxnSpPr>
        <p:spPr>
          <a:xfrm flipH="1">
            <a:off x="4865501" y="2551761"/>
            <a:ext cx="471385" cy="627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D7BA17BC-36F5-833D-42E3-8C3C1C35BDF5}"/>
                  </a:ext>
                </a:extLst>
              </p:cNvPr>
              <p:cNvSpPr txBox="1"/>
              <p:nvPr/>
            </p:nvSpPr>
            <p:spPr>
              <a:xfrm>
                <a:off x="5336886" y="2542401"/>
                <a:ext cx="82541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=5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D7BA17BC-36F5-833D-42E3-8C3C1C35BD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6886" y="2542401"/>
                <a:ext cx="825419" cy="276999"/>
              </a:xfrm>
              <a:prstGeom prst="rect">
                <a:avLst/>
              </a:prstGeom>
              <a:blipFill>
                <a:blip r:embed="rId4"/>
                <a:stretch>
                  <a:fillRect l="-5147" r="-5147" b="-152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61DB9BF5-D6DD-4543-A2DB-5990CA4F2723}"/>
              </a:ext>
            </a:extLst>
          </p:cNvPr>
          <p:cNvCxnSpPr>
            <a:cxnSpLocks/>
          </p:cNvCxnSpPr>
          <p:nvPr/>
        </p:nvCxnSpPr>
        <p:spPr>
          <a:xfrm>
            <a:off x="4173080" y="3523851"/>
            <a:ext cx="0" cy="75852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28CA9854-55AA-77DC-9986-389C19AD0A4F}"/>
                  </a:ext>
                </a:extLst>
              </p:cNvPr>
              <p:cNvSpPr txBox="1"/>
              <p:nvPr/>
            </p:nvSpPr>
            <p:spPr>
              <a:xfrm>
                <a:off x="3138641" y="3860800"/>
                <a:ext cx="10549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=100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28CA9854-55AA-77DC-9986-389C19AD0A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8641" y="3860800"/>
                <a:ext cx="1054969" cy="276999"/>
              </a:xfrm>
              <a:prstGeom prst="rect">
                <a:avLst/>
              </a:prstGeom>
              <a:blipFill>
                <a:blip r:embed="rId5"/>
                <a:stretch>
                  <a:fillRect l="-4624" r="-4046" b="-652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9498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67A440F3-030B-8B4C-8C3D-A360D2BBFF34}"/>
              </a:ext>
            </a:extLst>
          </p:cNvPr>
          <p:cNvSpPr/>
          <p:nvPr/>
        </p:nvSpPr>
        <p:spPr>
          <a:xfrm rot="21438279">
            <a:off x="1820956" y="2197100"/>
            <a:ext cx="2946400" cy="3556000"/>
          </a:xfrm>
          <a:prstGeom prst="rect">
            <a:avLst/>
          </a:prstGeom>
          <a:scene3d>
            <a:camera prst="orthographicFront">
              <a:rot lat="2400000" lon="18600000" rev="19199999"/>
            </a:camera>
            <a:lightRig rig="threePt" dir="t"/>
          </a:scene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4BB95332-8655-10F1-B75F-B2A8EB8ECEB3}"/>
              </a:ext>
            </a:extLst>
          </p:cNvPr>
          <p:cNvCxnSpPr/>
          <p:nvPr/>
        </p:nvCxnSpPr>
        <p:spPr>
          <a:xfrm>
            <a:off x="2146300" y="2819400"/>
            <a:ext cx="0" cy="1041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3237C825-ED8D-5096-329E-A5F0D8909BCB}"/>
              </a:ext>
            </a:extLst>
          </p:cNvPr>
          <p:cNvCxnSpPr>
            <a:cxnSpLocks/>
          </p:cNvCxnSpPr>
          <p:nvPr/>
        </p:nvCxnSpPr>
        <p:spPr>
          <a:xfrm flipH="1">
            <a:off x="2146300" y="1892300"/>
            <a:ext cx="774700" cy="927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FCF9A36C-C580-B160-F8DA-FC928E6BCADB}"/>
              </a:ext>
            </a:extLst>
          </p:cNvPr>
          <p:cNvCxnSpPr>
            <a:cxnSpLocks/>
          </p:cNvCxnSpPr>
          <p:nvPr/>
        </p:nvCxnSpPr>
        <p:spPr>
          <a:xfrm flipH="1">
            <a:off x="2921000" y="1892300"/>
            <a:ext cx="8255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81019DD8-B229-84F0-3987-E40B5EF7BB2B}"/>
              </a:ext>
            </a:extLst>
          </p:cNvPr>
          <p:cNvCxnSpPr>
            <a:cxnSpLocks/>
          </p:cNvCxnSpPr>
          <p:nvPr/>
        </p:nvCxnSpPr>
        <p:spPr>
          <a:xfrm flipH="1" flipV="1">
            <a:off x="3746500" y="1892300"/>
            <a:ext cx="533400" cy="4635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FD4D9526-D217-491D-B7FD-E32F76CEB6FA}"/>
              </a:ext>
            </a:extLst>
          </p:cNvPr>
          <p:cNvCxnSpPr>
            <a:cxnSpLocks/>
          </p:cNvCxnSpPr>
          <p:nvPr/>
        </p:nvCxnSpPr>
        <p:spPr>
          <a:xfrm flipH="1">
            <a:off x="4279900" y="2355850"/>
            <a:ext cx="10731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EB95898B-16DC-41E8-E080-26EDB941A1B3}"/>
              </a:ext>
            </a:extLst>
          </p:cNvPr>
          <p:cNvCxnSpPr>
            <a:cxnSpLocks/>
          </p:cNvCxnSpPr>
          <p:nvPr/>
        </p:nvCxnSpPr>
        <p:spPr>
          <a:xfrm flipH="1">
            <a:off x="4432300" y="2355850"/>
            <a:ext cx="942182" cy="11680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9DE7FBEB-BAB4-6554-AFEF-003E82FE2256}"/>
              </a:ext>
            </a:extLst>
          </p:cNvPr>
          <p:cNvCxnSpPr>
            <a:cxnSpLocks/>
          </p:cNvCxnSpPr>
          <p:nvPr/>
        </p:nvCxnSpPr>
        <p:spPr>
          <a:xfrm flipH="1">
            <a:off x="4279900" y="3523851"/>
            <a:ext cx="152400" cy="7478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EE3B00ED-DEF2-EC93-924D-8D83FACE988F}"/>
              </a:ext>
            </a:extLst>
          </p:cNvPr>
          <p:cNvSpPr txBox="1"/>
          <p:nvPr/>
        </p:nvSpPr>
        <p:spPr>
          <a:xfrm>
            <a:off x="1644650" y="3131520"/>
            <a:ext cx="3576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V</a:t>
            </a:r>
          </a:p>
          <a:p>
            <a:endParaRPr lang="en-US" altLang="ja-JP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E1B573E3-EC64-7541-69A5-BE37A8D514C7}"/>
                  </a:ext>
                </a:extLst>
              </p:cNvPr>
              <p:cNvSpPr txBox="1"/>
              <p:nvPr/>
            </p:nvSpPr>
            <p:spPr>
              <a:xfrm>
                <a:off x="3910521" y="1698182"/>
                <a:ext cx="90595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=1</m:t>
                      </m:r>
                      <m:r>
                        <m:rPr>
                          <m:sty m:val="p"/>
                        </m:rPr>
                        <a:rPr lang="en-US" altLang="ja-JP" i="1">
                          <a:latin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E1B573E3-EC64-7541-69A5-BE37A8D514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0521" y="1698182"/>
                <a:ext cx="905954" cy="276999"/>
              </a:xfrm>
              <a:prstGeom prst="rect">
                <a:avLst/>
              </a:prstGeom>
              <a:blipFill>
                <a:blip r:embed="rId2"/>
                <a:stretch>
                  <a:fillRect l="-4027" r="-4698" b="-1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5762AC35-49B2-C69A-E858-EFCFADE7F8E8}"/>
                  </a:ext>
                </a:extLst>
              </p:cNvPr>
              <p:cNvSpPr txBox="1"/>
              <p:nvPr/>
            </p:nvSpPr>
            <p:spPr>
              <a:xfrm>
                <a:off x="7343203" y="271250"/>
                <a:ext cx="838883" cy="5638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kumimoji="1"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5762AC35-49B2-C69A-E858-EFCFADE7F8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3203" y="271250"/>
                <a:ext cx="838883" cy="56387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333683FF-FF82-A2DF-5C29-FE4713D159BE}"/>
              </a:ext>
            </a:extLst>
          </p:cNvPr>
          <p:cNvCxnSpPr>
            <a:cxnSpLocks/>
          </p:cNvCxnSpPr>
          <p:nvPr/>
        </p:nvCxnSpPr>
        <p:spPr>
          <a:xfrm flipH="1">
            <a:off x="4865501" y="2551761"/>
            <a:ext cx="471385" cy="627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D7BA17BC-36F5-833D-42E3-8C3C1C35BDF5}"/>
                  </a:ext>
                </a:extLst>
              </p:cNvPr>
              <p:cNvSpPr txBox="1"/>
              <p:nvPr/>
            </p:nvSpPr>
            <p:spPr>
              <a:xfrm>
                <a:off x="5336886" y="2542401"/>
                <a:ext cx="82541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=5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D7BA17BC-36F5-833D-42E3-8C3C1C35BD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6886" y="2542401"/>
                <a:ext cx="825419" cy="276999"/>
              </a:xfrm>
              <a:prstGeom prst="rect">
                <a:avLst/>
              </a:prstGeom>
              <a:blipFill>
                <a:blip r:embed="rId4"/>
                <a:stretch>
                  <a:fillRect l="-5147" r="-5147" b="-152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61DB9BF5-D6DD-4543-A2DB-5990CA4F2723}"/>
              </a:ext>
            </a:extLst>
          </p:cNvPr>
          <p:cNvCxnSpPr>
            <a:cxnSpLocks/>
          </p:cNvCxnSpPr>
          <p:nvPr/>
        </p:nvCxnSpPr>
        <p:spPr>
          <a:xfrm>
            <a:off x="4173080" y="3523851"/>
            <a:ext cx="0" cy="75852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28CA9854-55AA-77DC-9986-389C19AD0A4F}"/>
                  </a:ext>
                </a:extLst>
              </p:cNvPr>
              <p:cNvSpPr txBox="1"/>
              <p:nvPr/>
            </p:nvSpPr>
            <p:spPr>
              <a:xfrm>
                <a:off x="3138641" y="3860800"/>
                <a:ext cx="10549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=100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28CA9854-55AA-77DC-9986-389C19AD0A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8641" y="3860800"/>
                <a:ext cx="1054969" cy="276999"/>
              </a:xfrm>
              <a:prstGeom prst="rect">
                <a:avLst/>
              </a:prstGeom>
              <a:blipFill>
                <a:blip r:embed="rId5"/>
                <a:stretch>
                  <a:fillRect l="-4624" r="-4046" b="-652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E875562C-7D50-970E-26CE-8D4E0404B4C2}"/>
                  </a:ext>
                </a:extLst>
              </p:cNvPr>
              <p:cNvSpPr txBox="1"/>
              <p:nvPr/>
            </p:nvSpPr>
            <p:spPr>
              <a:xfrm>
                <a:off x="8290329" y="306069"/>
                <a:ext cx="687689" cy="52046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100</m:t>
                          </m:r>
                        </m:num>
                        <m:den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endParaRPr kumimoji="1" lang="ja-JP" alt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E875562C-7D50-970E-26CE-8D4E0404B4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0329" y="306069"/>
                <a:ext cx="687689" cy="52046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1F14D339-703A-1D15-8CAD-898B299859DB}"/>
                  </a:ext>
                </a:extLst>
              </p:cNvPr>
              <p:cNvSpPr txBox="1"/>
              <p:nvPr/>
            </p:nvSpPr>
            <p:spPr>
              <a:xfrm>
                <a:off x="9035507" y="414686"/>
                <a:ext cx="72455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20</m:t>
                      </m:r>
                      <m:r>
                        <m:rPr>
                          <m:sty m:val="p"/>
                        </m:rPr>
                        <a:rPr lang="en-US" altLang="ja-JP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kumimoji="1" lang="ja-JP" alt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1F14D339-703A-1D15-8CAD-898B299859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5507" y="414686"/>
                <a:ext cx="724557" cy="276999"/>
              </a:xfrm>
              <a:prstGeom prst="rect">
                <a:avLst/>
              </a:prstGeom>
              <a:blipFill>
                <a:blip r:embed="rId7"/>
                <a:stretch>
                  <a:fillRect l="-840" r="-6723" b="-888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E7853F9F-8E82-DB6B-735F-414603EDD1E1}"/>
                  </a:ext>
                </a:extLst>
              </p:cNvPr>
              <p:cNvSpPr txBox="1"/>
              <p:nvPr/>
            </p:nvSpPr>
            <p:spPr>
              <a:xfrm>
                <a:off x="461019" y="420235"/>
                <a:ext cx="2295565" cy="3710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ja-JP" alt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合成抵抗</m:t>
                    </m:r>
                    <m:sSub>
                      <m:sSubPr>
                        <m:ctrlPr>
                          <a:rPr kumimoji="1" lang="en-US" altLang="ja-JP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kumimoji="1" lang="en-US" altLang="ja-JP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kumimoji="1" lang="ja-JP" altLang="en-US" dirty="0">
                    <a:solidFill>
                      <a:srgbClr val="FF0000"/>
                    </a:solidFill>
                  </a:rPr>
                  <a:t>を求める</a:t>
                </a:r>
              </a:p>
            </p:txBody>
          </p:sp>
        </mc:Choice>
        <mc:Fallback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E7853F9F-8E82-DB6B-735F-414603EDD1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019" y="420235"/>
                <a:ext cx="2295565" cy="371064"/>
              </a:xfrm>
              <a:prstGeom prst="rect">
                <a:avLst/>
              </a:prstGeom>
              <a:blipFill>
                <a:blip r:embed="rId8"/>
                <a:stretch>
                  <a:fillRect l="-798" t="-8197" r="-1862" b="-2623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F5E67B3B-29E4-A4B3-D632-3C27AA73C200}"/>
                  </a:ext>
                </a:extLst>
              </p:cNvPr>
              <p:cNvSpPr txBox="1"/>
              <p:nvPr/>
            </p:nvSpPr>
            <p:spPr>
              <a:xfrm>
                <a:off x="7343203" y="1069271"/>
                <a:ext cx="145167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F5E67B3B-29E4-A4B3-D632-3C27AA73C2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3203" y="1069271"/>
                <a:ext cx="1451679" cy="276999"/>
              </a:xfrm>
              <a:prstGeom prst="rect">
                <a:avLst/>
              </a:prstGeom>
              <a:blipFill>
                <a:blip r:embed="rId9"/>
                <a:stretch>
                  <a:fillRect l="-1261" b="-152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0370BE2C-A0DB-0B67-45AB-FD120585516D}"/>
                  </a:ext>
                </a:extLst>
              </p:cNvPr>
              <p:cNvSpPr txBox="1"/>
              <p:nvPr/>
            </p:nvSpPr>
            <p:spPr>
              <a:xfrm>
                <a:off x="7346147" y="1559682"/>
                <a:ext cx="128445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1+20</m:t>
                      </m:r>
                    </m:oMath>
                  </m:oMathPara>
                </a14:m>
                <a:endParaRPr kumimoji="1" lang="ja-JP" alt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0370BE2C-A0DB-0B67-45AB-FD12058551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6147" y="1559682"/>
                <a:ext cx="1284454" cy="276999"/>
              </a:xfrm>
              <a:prstGeom prst="rect">
                <a:avLst/>
              </a:prstGeom>
              <a:blipFill>
                <a:blip r:embed="rId10"/>
                <a:stretch>
                  <a:fillRect l="-3318" r="-3791" b="-111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BC7998DE-4DA8-22E8-91B1-A5EAC4103AD9}"/>
                  </a:ext>
                </a:extLst>
              </p:cNvPr>
              <p:cNvSpPr txBox="1"/>
              <p:nvPr/>
            </p:nvSpPr>
            <p:spPr>
              <a:xfrm>
                <a:off x="7346147" y="1995762"/>
                <a:ext cx="10375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21</m:t>
                      </m:r>
                      <m:r>
                        <m:rPr>
                          <m:sty m:val="p"/>
                        </m:rPr>
                        <a:rPr lang="en-US" altLang="ja-JP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kumimoji="1" lang="ja-JP" alt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BC7998DE-4DA8-22E8-91B1-A5EAC4103A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6147" y="1995762"/>
                <a:ext cx="1037592" cy="276999"/>
              </a:xfrm>
              <a:prstGeom prst="rect">
                <a:avLst/>
              </a:prstGeom>
              <a:blipFill>
                <a:blip r:embed="rId11"/>
                <a:stretch>
                  <a:fillRect l="-4118" r="-5294" b="-1087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C49D95DB-49BC-A84B-46B5-C9D7ADD83A62}"/>
                  </a:ext>
                </a:extLst>
              </p:cNvPr>
              <p:cNvSpPr txBox="1"/>
              <p:nvPr/>
            </p:nvSpPr>
            <p:spPr>
              <a:xfrm>
                <a:off x="3202884" y="4137799"/>
                <a:ext cx="10315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20</m:t>
                      </m:r>
                      <m:r>
                        <m:rPr>
                          <m:sty m:val="p"/>
                        </m:rPr>
                        <a:rPr lang="en-US" altLang="ja-JP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C49D95DB-49BC-A84B-46B5-C9D7ADD83A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2884" y="4137799"/>
                <a:ext cx="1031501" cy="276999"/>
              </a:xfrm>
              <a:prstGeom prst="rect">
                <a:avLst/>
              </a:prstGeom>
              <a:blipFill>
                <a:blip r:embed="rId12"/>
                <a:stretch>
                  <a:fillRect l="-4118" r="-4706" b="-1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7242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97CACDFE-BC51-172C-E546-74137C78A492}"/>
                  </a:ext>
                </a:extLst>
              </p:cNvPr>
              <p:cNvSpPr txBox="1"/>
              <p:nvPr/>
            </p:nvSpPr>
            <p:spPr>
              <a:xfrm>
                <a:off x="7364806" y="2431842"/>
                <a:ext cx="102694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kumimoji="1" lang="ja-JP" alt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97CACDFE-BC51-172C-E546-74137C78A4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4806" y="2431842"/>
                <a:ext cx="1026948" cy="276999"/>
              </a:xfrm>
              <a:prstGeom prst="rect">
                <a:avLst/>
              </a:prstGeom>
              <a:blipFill>
                <a:blip r:embed="rId3"/>
                <a:stretch>
                  <a:fillRect l="-4142" b="-1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67A440F3-030B-8B4C-8C3D-A360D2BBFF34}"/>
              </a:ext>
            </a:extLst>
          </p:cNvPr>
          <p:cNvSpPr/>
          <p:nvPr/>
        </p:nvSpPr>
        <p:spPr>
          <a:xfrm rot="21438279">
            <a:off x="1820956" y="2197100"/>
            <a:ext cx="2946400" cy="3556000"/>
          </a:xfrm>
          <a:prstGeom prst="rect">
            <a:avLst/>
          </a:prstGeom>
          <a:scene3d>
            <a:camera prst="orthographicFront">
              <a:rot lat="2400000" lon="18600000" rev="19199999"/>
            </a:camera>
            <a:lightRig rig="threePt" dir="t"/>
          </a:scene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4BB95332-8655-10F1-B75F-B2A8EB8ECEB3}"/>
              </a:ext>
            </a:extLst>
          </p:cNvPr>
          <p:cNvCxnSpPr/>
          <p:nvPr/>
        </p:nvCxnSpPr>
        <p:spPr>
          <a:xfrm>
            <a:off x="2146300" y="2819400"/>
            <a:ext cx="0" cy="1041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3237C825-ED8D-5096-329E-A5F0D8909BCB}"/>
              </a:ext>
            </a:extLst>
          </p:cNvPr>
          <p:cNvCxnSpPr>
            <a:cxnSpLocks/>
          </p:cNvCxnSpPr>
          <p:nvPr/>
        </p:nvCxnSpPr>
        <p:spPr>
          <a:xfrm flipH="1">
            <a:off x="2146300" y="1892300"/>
            <a:ext cx="774700" cy="927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FCF9A36C-C580-B160-F8DA-FC928E6BCADB}"/>
              </a:ext>
            </a:extLst>
          </p:cNvPr>
          <p:cNvCxnSpPr>
            <a:cxnSpLocks/>
          </p:cNvCxnSpPr>
          <p:nvPr/>
        </p:nvCxnSpPr>
        <p:spPr>
          <a:xfrm flipH="1">
            <a:off x="2921000" y="1892300"/>
            <a:ext cx="8255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81019DD8-B229-84F0-3987-E40B5EF7BB2B}"/>
              </a:ext>
            </a:extLst>
          </p:cNvPr>
          <p:cNvCxnSpPr>
            <a:cxnSpLocks/>
          </p:cNvCxnSpPr>
          <p:nvPr/>
        </p:nvCxnSpPr>
        <p:spPr>
          <a:xfrm flipH="1" flipV="1">
            <a:off x="3746500" y="1892300"/>
            <a:ext cx="533400" cy="4635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FD4D9526-D217-491D-B7FD-E32F76CEB6FA}"/>
              </a:ext>
            </a:extLst>
          </p:cNvPr>
          <p:cNvCxnSpPr>
            <a:cxnSpLocks/>
          </p:cNvCxnSpPr>
          <p:nvPr/>
        </p:nvCxnSpPr>
        <p:spPr>
          <a:xfrm flipH="1">
            <a:off x="4279900" y="2355850"/>
            <a:ext cx="10731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EB95898B-16DC-41E8-E080-26EDB941A1B3}"/>
              </a:ext>
            </a:extLst>
          </p:cNvPr>
          <p:cNvCxnSpPr>
            <a:cxnSpLocks/>
          </p:cNvCxnSpPr>
          <p:nvPr/>
        </p:nvCxnSpPr>
        <p:spPr>
          <a:xfrm flipH="1">
            <a:off x="4432300" y="2355850"/>
            <a:ext cx="942182" cy="11680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9DE7FBEB-BAB4-6554-AFEF-003E82FE2256}"/>
              </a:ext>
            </a:extLst>
          </p:cNvPr>
          <p:cNvCxnSpPr>
            <a:cxnSpLocks/>
          </p:cNvCxnSpPr>
          <p:nvPr/>
        </p:nvCxnSpPr>
        <p:spPr>
          <a:xfrm flipH="1">
            <a:off x="4279900" y="3523851"/>
            <a:ext cx="152400" cy="7478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E1B573E3-EC64-7541-69A5-BE37A8D514C7}"/>
                  </a:ext>
                </a:extLst>
              </p:cNvPr>
              <p:cNvSpPr txBox="1"/>
              <p:nvPr/>
            </p:nvSpPr>
            <p:spPr>
              <a:xfrm>
                <a:off x="3910521" y="1698182"/>
                <a:ext cx="90595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=1</m:t>
                      </m:r>
                      <m:r>
                        <m:rPr>
                          <m:sty m:val="p"/>
                        </m:rPr>
                        <a:rPr lang="en-US" altLang="ja-JP" i="1">
                          <a:latin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E1B573E3-EC64-7541-69A5-BE37A8D514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0521" y="1698182"/>
                <a:ext cx="905954" cy="276999"/>
              </a:xfrm>
              <a:prstGeom prst="rect">
                <a:avLst/>
              </a:prstGeom>
              <a:blipFill>
                <a:blip r:embed="rId4"/>
                <a:stretch>
                  <a:fillRect l="-4027" r="-4698" b="-1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5762AC35-49B2-C69A-E858-EFCFADE7F8E8}"/>
                  </a:ext>
                </a:extLst>
              </p:cNvPr>
              <p:cNvSpPr txBox="1"/>
              <p:nvPr/>
            </p:nvSpPr>
            <p:spPr>
              <a:xfrm>
                <a:off x="7343203" y="271250"/>
                <a:ext cx="838883" cy="5638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ja-JP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kumimoji="1"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5762AC35-49B2-C69A-E858-EFCFADE7F8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3203" y="271250"/>
                <a:ext cx="838883" cy="56387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333683FF-FF82-A2DF-5C29-FE4713D159BE}"/>
              </a:ext>
            </a:extLst>
          </p:cNvPr>
          <p:cNvCxnSpPr>
            <a:cxnSpLocks/>
          </p:cNvCxnSpPr>
          <p:nvPr/>
        </p:nvCxnSpPr>
        <p:spPr>
          <a:xfrm flipH="1">
            <a:off x="4865501" y="2551761"/>
            <a:ext cx="471385" cy="627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D7BA17BC-36F5-833D-42E3-8C3C1C35BDF5}"/>
                  </a:ext>
                </a:extLst>
              </p:cNvPr>
              <p:cNvSpPr txBox="1"/>
              <p:nvPr/>
            </p:nvSpPr>
            <p:spPr>
              <a:xfrm>
                <a:off x="5336886" y="2542401"/>
                <a:ext cx="82541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=5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D7BA17BC-36F5-833D-42E3-8C3C1C35BD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6886" y="2542401"/>
                <a:ext cx="825419" cy="276999"/>
              </a:xfrm>
              <a:prstGeom prst="rect">
                <a:avLst/>
              </a:prstGeom>
              <a:blipFill>
                <a:blip r:embed="rId6"/>
                <a:stretch>
                  <a:fillRect l="-5147" r="-5147" b="-152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61DB9BF5-D6DD-4543-A2DB-5990CA4F2723}"/>
              </a:ext>
            </a:extLst>
          </p:cNvPr>
          <p:cNvCxnSpPr>
            <a:cxnSpLocks/>
          </p:cNvCxnSpPr>
          <p:nvPr/>
        </p:nvCxnSpPr>
        <p:spPr>
          <a:xfrm>
            <a:off x="4173080" y="3523851"/>
            <a:ext cx="0" cy="75852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28CA9854-55AA-77DC-9986-389C19AD0A4F}"/>
                  </a:ext>
                </a:extLst>
              </p:cNvPr>
              <p:cNvSpPr txBox="1"/>
              <p:nvPr/>
            </p:nvSpPr>
            <p:spPr>
              <a:xfrm>
                <a:off x="3138641" y="3860800"/>
                <a:ext cx="10549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=100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28CA9854-55AA-77DC-9986-389C19AD0A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8641" y="3860800"/>
                <a:ext cx="1054969" cy="276999"/>
              </a:xfrm>
              <a:prstGeom prst="rect">
                <a:avLst/>
              </a:prstGeom>
              <a:blipFill>
                <a:blip r:embed="rId7"/>
                <a:stretch>
                  <a:fillRect l="-4624" r="-4046" b="-652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E875562C-7D50-970E-26CE-8D4E0404B4C2}"/>
                  </a:ext>
                </a:extLst>
              </p:cNvPr>
              <p:cNvSpPr txBox="1"/>
              <p:nvPr/>
            </p:nvSpPr>
            <p:spPr>
              <a:xfrm>
                <a:off x="8290329" y="306069"/>
                <a:ext cx="687689" cy="52046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100</m:t>
                          </m:r>
                        </m:num>
                        <m:den>
                          <m: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E875562C-7D50-970E-26CE-8D4E0404B4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0329" y="306069"/>
                <a:ext cx="687689" cy="52046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1F14D339-703A-1D15-8CAD-898B299859DB}"/>
                  </a:ext>
                </a:extLst>
              </p:cNvPr>
              <p:cNvSpPr txBox="1"/>
              <p:nvPr/>
            </p:nvSpPr>
            <p:spPr>
              <a:xfrm>
                <a:off x="9035507" y="414686"/>
                <a:ext cx="72455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=20</m:t>
                      </m:r>
                      <m:r>
                        <m:rPr>
                          <m:sty m:val="p"/>
                        </m:rPr>
                        <a:rPr lang="en-US" altLang="ja-JP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1F14D339-703A-1D15-8CAD-898B299859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5507" y="414686"/>
                <a:ext cx="724557" cy="276999"/>
              </a:xfrm>
              <a:prstGeom prst="rect">
                <a:avLst/>
              </a:prstGeom>
              <a:blipFill>
                <a:blip r:embed="rId9"/>
                <a:stretch>
                  <a:fillRect l="-840" r="-6723" b="-888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F5E67B3B-29E4-A4B3-D632-3C27AA73C200}"/>
                  </a:ext>
                </a:extLst>
              </p:cNvPr>
              <p:cNvSpPr txBox="1"/>
              <p:nvPr/>
            </p:nvSpPr>
            <p:spPr>
              <a:xfrm>
                <a:off x="7343203" y="1069271"/>
                <a:ext cx="145167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kumimoji="1" lang="en-US" altLang="ja-JP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F5E67B3B-29E4-A4B3-D632-3C27AA73C2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3203" y="1069271"/>
                <a:ext cx="1451679" cy="276999"/>
              </a:xfrm>
              <a:prstGeom prst="rect">
                <a:avLst/>
              </a:prstGeom>
              <a:blipFill>
                <a:blip r:embed="rId10"/>
                <a:stretch>
                  <a:fillRect l="-1261" b="-152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0370BE2C-A0DB-0B67-45AB-FD120585516D}"/>
                  </a:ext>
                </a:extLst>
              </p:cNvPr>
              <p:cNvSpPr txBox="1"/>
              <p:nvPr/>
            </p:nvSpPr>
            <p:spPr>
              <a:xfrm>
                <a:off x="7346147" y="1559682"/>
                <a:ext cx="128445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kumimoji="1" lang="en-US" altLang="ja-JP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=1+20</m:t>
                      </m:r>
                    </m:oMath>
                  </m:oMathPara>
                </a14:m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0370BE2C-A0DB-0B67-45AB-FD12058551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6147" y="1559682"/>
                <a:ext cx="1284454" cy="276999"/>
              </a:xfrm>
              <a:prstGeom prst="rect">
                <a:avLst/>
              </a:prstGeom>
              <a:blipFill>
                <a:blip r:embed="rId11"/>
                <a:stretch>
                  <a:fillRect l="-3318" r="-3791" b="-111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BC7998DE-4DA8-22E8-91B1-A5EAC4103AD9}"/>
                  </a:ext>
                </a:extLst>
              </p:cNvPr>
              <p:cNvSpPr txBox="1"/>
              <p:nvPr/>
            </p:nvSpPr>
            <p:spPr>
              <a:xfrm>
                <a:off x="7346147" y="1995762"/>
                <a:ext cx="10375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kumimoji="1" lang="en-US" altLang="ja-JP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=21</m:t>
                      </m:r>
                      <m:r>
                        <m:rPr>
                          <m:sty m:val="p"/>
                        </m:rPr>
                        <a:rPr lang="en-US" altLang="ja-JP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BC7998DE-4DA8-22E8-91B1-A5EAC4103A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6147" y="1995762"/>
                <a:ext cx="1037592" cy="276999"/>
              </a:xfrm>
              <a:prstGeom prst="rect">
                <a:avLst/>
              </a:prstGeom>
              <a:blipFill>
                <a:blip r:embed="rId12"/>
                <a:stretch>
                  <a:fillRect l="-4118" r="-5294" b="-1087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92683D62-8265-5898-C87E-A5F79B1528FF}"/>
                  </a:ext>
                </a:extLst>
              </p:cNvPr>
              <p:cNvSpPr txBox="1"/>
              <p:nvPr/>
            </p:nvSpPr>
            <p:spPr>
              <a:xfrm>
                <a:off x="461019" y="769536"/>
                <a:ext cx="22522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>
                    <a:solidFill>
                      <a:srgbClr val="FF0000"/>
                    </a:solidFill>
                  </a:rPr>
                  <a:t>電源電圧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kumimoji="1" lang="ja-JP" altLang="en-US" dirty="0">
                    <a:solidFill>
                      <a:srgbClr val="FF0000"/>
                    </a:solidFill>
                  </a:rPr>
                  <a:t>を求める</a:t>
                </a:r>
              </a:p>
            </p:txBody>
          </p:sp>
        </mc:Choice>
        <mc:Fallback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92683D62-8265-5898-C87E-A5F79B1528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019" y="769536"/>
                <a:ext cx="2252283" cy="369332"/>
              </a:xfrm>
              <a:prstGeom prst="rect">
                <a:avLst/>
              </a:prstGeom>
              <a:blipFill>
                <a:blip r:embed="rId13"/>
                <a:stretch>
                  <a:fillRect l="-2439" t="-6557" r="-2168" b="-2623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F8347BF6-748B-498F-0BED-67D5CA4192B5}"/>
                  </a:ext>
                </a:extLst>
              </p:cNvPr>
              <p:cNvSpPr txBox="1"/>
              <p:nvPr/>
            </p:nvSpPr>
            <p:spPr>
              <a:xfrm>
                <a:off x="461019" y="420235"/>
                <a:ext cx="2295565" cy="3710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ja-JP" altLang="en-US" i="1" dirty="0">
                        <a:latin typeface="Cambria Math" panose="02040503050406030204" pitchFamily="18" charset="0"/>
                      </a:rPr>
                      <m:t>合成</m:t>
                    </m:r>
                    <m:r>
                      <a:rPr lang="ja-JP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抵抗</m:t>
                    </m:r>
                    <m:sSub>
                      <m:sSubPr>
                        <m:ctrlPr>
                          <a:rPr kumimoji="1" lang="en-US" altLang="ja-JP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kumimoji="1" lang="en-US" altLang="ja-JP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kumimoji="1" lang="ja-JP" altLang="en-US" dirty="0">
                    <a:solidFill>
                      <a:schemeClr val="tx1"/>
                    </a:solidFill>
                  </a:rPr>
                  <a:t>を求める</a:t>
                </a:r>
              </a:p>
            </p:txBody>
          </p:sp>
        </mc:Choice>
        <mc:Fallback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F8347BF6-748B-498F-0BED-67D5CA4192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019" y="420235"/>
                <a:ext cx="2295565" cy="371064"/>
              </a:xfrm>
              <a:prstGeom prst="rect">
                <a:avLst/>
              </a:prstGeom>
              <a:blipFill>
                <a:blip r:embed="rId14"/>
                <a:stretch>
                  <a:fillRect l="-798" t="-8197" r="-1862" b="-2623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4664C4C9-BE67-0A72-CBF8-F9E091269316}"/>
                  </a:ext>
                </a:extLst>
              </p:cNvPr>
              <p:cNvSpPr txBox="1"/>
              <p:nvPr/>
            </p:nvSpPr>
            <p:spPr>
              <a:xfrm>
                <a:off x="7364806" y="2865686"/>
                <a:ext cx="129420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ja-JP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21</m:t>
                      </m:r>
                    </m:oMath>
                  </m:oMathPara>
                </a14:m>
                <a:endParaRPr kumimoji="1" lang="ja-JP" alt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4664C4C9-BE67-0A72-CBF8-F9E0912693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4806" y="2865686"/>
                <a:ext cx="1294200" cy="276999"/>
              </a:xfrm>
              <a:prstGeom prst="rect">
                <a:avLst/>
              </a:prstGeom>
              <a:blipFill>
                <a:blip r:embed="rId15"/>
                <a:stretch>
                  <a:fillRect l="-3302" r="-3774" b="-152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98C57BBB-8D9E-7988-7262-709602A86E22}"/>
              </a:ext>
            </a:extLst>
          </p:cNvPr>
          <p:cNvSpPr txBox="1"/>
          <p:nvPr/>
        </p:nvSpPr>
        <p:spPr>
          <a:xfrm>
            <a:off x="6718299" y="3299530"/>
            <a:ext cx="55194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dirty="0">
                <a:solidFill>
                  <a:srgbClr val="FF0000"/>
                </a:solidFill>
              </a:rPr>
              <a:t>電流の連続性より回路には同じ大きさの電流が流れるため</a:t>
            </a:r>
            <a:endParaRPr lang="en-US" altLang="ja-JP" sz="16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C4BBE4A4-53C9-7552-278D-AAE64A7A42AD}"/>
                  </a:ext>
                </a:extLst>
              </p:cNvPr>
              <p:cNvSpPr txBox="1"/>
              <p:nvPr/>
            </p:nvSpPr>
            <p:spPr>
              <a:xfrm>
                <a:off x="7364806" y="3772471"/>
                <a:ext cx="12404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altLang="ja-JP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21</m:t>
                      </m:r>
                    </m:oMath>
                  </m:oMathPara>
                </a14:m>
                <a:endParaRPr kumimoji="1" lang="ja-JP" alt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C4BBE4A4-53C9-7552-278D-AAE64A7A42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4806" y="3772471"/>
                <a:ext cx="1240468" cy="276999"/>
              </a:xfrm>
              <a:prstGeom prst="rect">
                <a:avLst/>
              </a:prstGeom>
              <a:blipFill>
                <a:blip r:embed="rId16"/>
                <a:stretch>
                  <a:fillRect l="-3431" r="-3431" b="-1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22C7838C-AE31-3912-EC2B-CFEDF1D675CF}"/>
                  </a:ext>
                </a:extLst>
              </p:cNvPr>
              <p:cNvSpPr txBox="1"/>
              <p:nvPr/>
            </p:nvSpPr>
            <p:spPr>
              <a:xfrm>
                <a:off x="7364806" y="4211491"/>
                <a:ext cx="11243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105</m:t>
                      </m:r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kumimoji="1" lang="ja-JP" alt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22C7838C-AE31-3912-EC2B-CFEDF1D675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4806" y="4211491"/>
                <a:ext cx="1124347" cy="276999"/>
              </a:xfrm>
              <a:prstGeom prst="rect">
                <a:avLst/>
              </a:prstGeom>
              <a:blipFill>
                <a:blip r:embed="rId17"/>
                <a:stretch>
                  <a:fillRect l="-3784" r="-3784" b="-1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2C9EF168-44A1-3293-9765-F09AC23F1AA8}"/>
                  </a:ext>
                </a:extLst>
              </p:cNvPr>
              <p:cNvSpPr txBox="1"/>
              <p:nvPr/>
            </p:nvSpPr>
            <p:spPr>
              <a:xfrm>
                <a:off x="1005790" y="3246852"/>
                <a:ext cx="11243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105</m:t>
                      </m:r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kumimoji="1" lang="ja-JP" alt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2C9EF168-44A1-3293-9765-F09AC23F1A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5790" y="3246852"/>
                <a:ext cx="1124347" cy="276999"/>
              </a:xfrm>
              <a:prstGeom prst="rect">
                <a:avLst/>
              </a:prstGeom>
              <a:blipFill>
                <a:blip r:embed="rId18"/>
                <a:stretch>
                  <a:fillRect l="-4348" r="-4348" b="-1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A2A7F7EE-3BB7-9791-533F-25614E6096DC}"/>
                  </a:ext>
                </a:extLst>
              </p:cNvPr>
              <p:cNvSpPr txBox="1"/>
              <p:nvPr/>
            </p:nvSpPr>
            <p:spPr>
              <a:xfrm>
                <a:off x="3202884" y="4137799"/>
                <a:ext cx="10315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ja-JP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20</m:t>
                      </m:r>
                      <m:r>
                        <m:rPr>
                          <m:sty m:val="p"/>
                        </m:rPr>
                        <a:rPr lang="en-US" altLang="ja-JP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A2A7F7EE-3BB7-9791-533F-25614E6096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2884" y="4137799"/>
                <a:ext cx="1031501" cy="276999"/>
              </a:xfrm>
              <a:prstGeom prst="rect">
                <a:avLst/>
              </a:prstGeom>
              <a:blipFill>
                <a:blip r:embed="rId19"/>
                <a:stretch>
                  <a:fillRect l="-4118" r="-4706" b="-1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99225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67A440F3-030B-8B4C-8C3D-A360D2BBFF34}"/>
              </a:ext>
            </a:extLst>
          </p:cNvPr>
          <p:cNvSpPr/>
          <p:nvPr/>
        </p:nvSpPr>
        <p:spPr>
          <a:xfrm rot="21438279">
            <a:off x="1636317" y="2161871"/>
            <a:ext cx="4812373" cy="3556000"/>
          </a:xfrm>
          <a:prstGeom prst="rect">
            <a:avLst/>
          </a:prstGeom>
          <a:scene3d>
            <a:camera prst="orthographicFront">
              <a:rot lat="2400000" lon="18600000" rev="19199999"/>
            </a:camera>
            <a:lightRig rig="threePt" dir="t"/>
          </a:scene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4BB95332-8655-10F1-B75F-B2A8EB8ECEB3}"/>
              </a:ext>
            </a:extLst>
          </p:cNvPr>
          <p:cNvCxnSpPr/>
          <p:nvPr/>
        </p:nvCxnSpPr>
        <p:spPr>
          <a:xfrm>
            <a:off x="2146300" y="2819400"/>
            <a:ext cx="0" cy="1041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3237C825-ED8D-5096-329E-A5F0D8909BCB}"/>
              </a:ext>
            </a:extLst>
          </p:cNvPr>
          <p:cNvCxnSpPr>
            <a:cxnSpLocks/>
          </p:cNvCxnSpPr>
          <p:nvPr/>
        </p:nvCxnSpPr>
        <p:spPr>
          <a:xfrm flipH="1">
            <a:off x="2146300" y="1892300"/>
            <a:ext cx="774700" cy="927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FCF9A36C-C580-B160-F8DA-FC928E6BCADB}"/>
              </a:ext>
            </a:extLst>
          </p:cNvPr>
          <p:cNvCxnSpPr>
            <a:cxnSpLocks/>
          </p:cNvCxnSpPr>
          <p:nvPr/>
        </p:nvCxnSpPr>
        <p:spPr>
          <a:xfrm flipH="1">
            <a:off x="2921000" y="1892300"/>
            <a:ext cx="8255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81019DD8-B229-84F0-3987-E40B5EF7BB2B}"/>
              </a:ext>
            </a:extLst>
          </p:cNvPr>
          <p:cNvCxnSpPr>
            <a:cxnSpLocks/>
          </p:cNvCxnSpPr>
          <p:nvPr/>
        </p:nvCxnSpPr>
        <p:spPr>
          <a:xfrm flipH="1" flipV="1">
            <a:off x="3746500" y="1892300"/>
            <a:ext cx="533400" cy="4635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FD4D9526-D217-491D-B7FD-E32F76CEB6FA}"/>
              </a:ext>
            </a:extLst>
          </p:cNvPr>
          <p:cNvCxnSpPr>
            <a:cxnSpLocks/>
          </p:cNvCxnSpPr>
          <p:nvPr/>
        </p:nvCxnSpPr>
        <p:spPr>
          <a:xfrm flipH="1">
            <a:off x="4279900" y="2355850"/>
            <a:ext cx="10731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EB95898B-16DC-41E8-E080-26EDB941A1B3}"/>
              </a:ext>
            </a:extLst>
          </p:cNvPr>
          <p:cNvCxnSpPr>
            <a:cxnSpLocks/>
          </p:cNvCxnSpPr>
          <p:nvPr/>
        </p:nvCxnSpPr>
        <p:spPr>
          <a:xfrm flipH="1">
            <a:off x="4432300" y="2355850"/>
            <a:ext cx="942182" cy="11680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9DE7FBEB-BAB4-6554-AFEF-003E82FE2256}"/>
              </a:ext>
            </a:extLst>
          </p:cNvPr>
          <p:cNvCxnSpPr>
            <a:cxnSpLocks/>
          </p:cNvCxnSpPr>
          <p:nvPr/>
        </p:nvCxnSpPr>
        <p:spPr>
          <a:xfrm flipH="1">
            <a:off x="4279900" y="3523851"/>
            <a:ext cx="152400" cy="7478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E1B573E3-EC64-7541-69A5-BE37A8D514C7}"/>
                  </a:ext>
                </a:extLst>
              </p:cNvPr>
              <p:cNvSpPr txBox="1"/>
              <p:nvPr/>
            </p:nvSpPr>
            <p:spPr>
              <a:xfrm>
                <a:off x="3910521" y="1698182"/>
                <a:ext cx="90595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=1</m:t>
                      </m:r>
                      <m:r>
                        <m:rPr>
                          <m:sty m:val="p"/>
                        </m:rPr>
                        <a:rPr lang="en-US" altLang="ja-JP" i="1">
                          <a:latin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E1B573E3-EC64-7541-69A5-BE37A8D514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0521" y="1698182"/>
                <a:ext cx="905954" cy="276999"/>
              </a:xfrm>
              <a:prstGeom prst="rect">
                <a:avLst/>
              </a:prstGeom>
              <a:blipFill>
                <a:blip r:embed="rId3"/>
                <a:stretch>
                  <a:fillRect l="-4027" r="-4698" b="-1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333683FF-FF82-A2DF-5C29-FE4713D159BE}"/>
              </a:ext>
            </a:extLst>
          </p:cNvPr>
          <p:cNvCxnSpPr>
            <a:cxnSpLocks/>
          </p:cNvCxnSpPr>
          <p:nvPr/>
        </p:nvCxnSpPr>
        <p:spPr>
          <a:xfrm flipH="1">
            <a:off x="4865501" y="2551761"/>
            <a:ext cx="471385" cy="627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D7BA17BC-36F5-833D-42E3-8C3C1C35BDF5}"/>
                  </a:ext>
                </a:extLst>
              </p:cNvPr>
              <p:cNvSpPr txBox="1"/>
              <p:nvPr/>
            </p:nvSpPr>
            <p:spPr>
              <a:xfrm>
                <a:off x="5336886" y="2542401"/>
                <a:ext cx="82541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=5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D7BA17BC-36F5-833D-42E3-8C3C1C35BD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6886" y="2542401"/>
                <a:ext cx="825419" cy="276999"/>
              </a:xfrm>
              <a:prstGeom prst="rect">
                <a:avLst/>
              </a:prstGeom>
              <a:blipFill>
                <a:blip r:embed="rId4"/>
                <a:stretch>
                  <a:fillRect l="-5147" r="-5147" b="-152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61DB9BF5-D6DD-4543-A2DB-5990CA4F2723}"/>
              </a:ext>
            </a:extLst>
          </p:cNvPr>
          <p:cNvCxnSpPr>
            <a:cxnSpLocks/>
          </p:cNvCxnSpPr>
          <p:nvPr/>
        </p:nvCxnSpPr>
        <p:spPr>
          <a:xfrm>
            <a:off x="4173080" y="3523851"/>
            <a:ext cx="0" cy="75852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28CA9854-55AA-77DC-9986-389C19AD0A4F}"/>
                  </a:ext>
                </a:extLst>
              </p:cNvPr>
              <p:cNvSpPr txBox="1"/>
              <p:nvPr/>
            </p:nvSpPr>
            <p:spPr>
              <a:xfrm>
                <a:off x="3138641" y="3860800"/>
                <a:ext cx="10549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=100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28CA9854-55AA-77DC-9986-389C19AD0A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8641" y="3860800"/>
                <a:ext cx="1054969" cy="276999"/>
              </a:xfrm>
              <a:prstGeom prst="rect">
                <a:avLst/>
              </a:prstGeom>
              <a:blipFill>
                <a:blip r:embed="rId5"/>
                <a:stretch>
                  <a:fillRect l="-4624" r="-4046" b="-652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92683D62-8265-5898-C87E-A5F79B1528FF}"/>
                  </a:ext>
                </a:extLst>
              </p:cNvPr>
              <p:cNvSpPr txBox="1"/>
              <p:nvPr/>
            </p:nvSpPr>
            <p:spPr>
              <a:xfrm>
                <a:off x="461019" y="769536"/>
                <a:ext cx="22522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>
                    <a:solidFill>
                      <a:schemeClr val="tx1"/>
                    </a:solidFill>
                  </a:rPr>
                  <a:t>電源電圧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kumimoji="1" lang="ja-JP" altLang="en-US" dirty="0">
                    <a:solidFill>
                      <a:schemeClr val="tx1"/>
                    </a:solidFill>
                  </a:rPr>
                  <a:t>を求める</a:t>
                </a:r>
              </a:p>
            </p:txBody>
          </p:sp>
        </mc:Choice>
        <mc:Fallback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92683D62-8265-5898-C87E-A5F79B1528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019" y="769536"/>
                <a:ext cx="2252283" cy="369332"/>
              </a:xfrm>
              <a:prstGeom prst="rect">
                <a:avLst/>
              </a:prstGeom>
              <a:blipFill>
                <a:blip r:embed="rId6"/>
                <a:stretch>
                  <a:fillRect l="-2439" t="-6557" r="-2168" b="-2623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F8347BF6-748B-498F-0BED-67D5CA4192B5}"/>
                  </a:ext>
                </a:extLst>
              </p:cNvPr>
              <p:cNvSpPr txBox="1"/>
              <p:nvPr/>
            </p:nvSpPr>
            <p:spPr>
              <a:xfrm>
                <a:off x="461019" y="420235"/>
                <a:ext cx="2295565" cy="3710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ja-JP" altLang="en-US" i="1" dirty="0">
                        <a:latin typeface="Cambria Math" panose="02040503050406030204" pitchFamily="18" charset="0"/>
                      </a:rPr>
                      <m:t>合成</m:t>
                    </m:r>
                    <m:r>
                      <a:rPr lang="ja-JP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抵抗</m:t>
                    </m:r>
                    <m:sSub>
                      <m:sSubPr>
                        <m:ctrlPr>
                          <a:rPr kumimoji="1" lang="en-US" altLang="ja-JP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kumimoji="1" lang="en-US" altLang="ja-JP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kumimoji="1" lang="ja-JP" altLang="en-US" dirty="0">
                    <a:solidFill>
                      <a:schemeClr val="tx1"/>
                    </a:solidFill>
                  </a:rPr>
                  <a:t>を求める</a:t>
                </a:r>
              </a:p>
            </p:txBody>
          </p:sp>
        </mc:Choice>
        <mc:Fallback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F8347BF6-748B-498F-0BED-67D5CA4192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019" y="420235"/>
                <a:ext cx="2295565" cy="371064"/>
              </a:xfrm>
              <a:prstGeom prst="rect">
                <a:avLst/>
              </a:prstGeom>
              <a:blipFill>
                <a:blip r:embed="rId7"/>
                <a:stretch>
                  <a:fillRect l="-798" t="-8197" r="-1862" b="-2623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2C9EF168-44A1-3293-9765-F09AC23F1AA8}"/>
                  </a:ext>
                </a:extLst>
              </p:cNvPr>
              <p:cNvSpPr txBox="1"/>
              <p:nvPr/>
            </p:nvSpPr>
            <p:spPr>
              <a:xfrm>
                <a:off x="1005790" y="3246852"/>
                <a:ext cx="11243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kumimoji="1" lang="en-US" altLang="ja-JP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=105</m:t>
                      </m:r>
                      <m:r>
                        <a:rPr kumimoji="1" lang="en-US" altLang="ja-JP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2C9EF168-44A1-3293-9765-F09AC23F1A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5790" y="3246852"/>
                <a:ext cx="1124347" cy="276999"/>
              </a:xfrm>
              <a:prstGeom prst="rect">
                <a:avLst/>
              </a:prstGeom>
              <a:blipFill>
                <a:blip r:embed="rId8"/>
                <a:stretch>
                  <a:fillRect l="-4348" r="-4348" b="-1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14822BE9-83F6-B653-693D-CD08CCF7AEB5}"/>
                  </a:ext>
                </a:extLst>
              </p:cNvPr>
              <p:cNvSpPr txBox="1"/>
              <p:nvPr/>
            </p:nvSpPr>
            <p:spPr>
              <a:xfrm>
                <a:off x="461019" y="1138868"/>
                <a:ext cx="2289473" cy="3712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ja-JP" alt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全体</m:t>
                    </m:r>
                    <m:r>
                      <a:rPr lang="ja-JP" altLang="en-US" dirty="0" smtClean="0">
                        <a:solidFill>
                          <a:srgbClr val="FF0000"/>
                        </a:solidFill>
                      </a:rPr>
                      <m:t>抵抗</m:t>
                    </m:r>
                    <m:sSub>
                      <m:sSubPr>
                        <m:ctrlPr>
                          <a:rPr kumimoji="1" lang="en-US" altLang="ja-JP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kumimoji="1" lang="en-US" altLang="ja-JP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kumimoji="1" lang="ja-JP" altLang="en-US" dirty="0">
                    <a:solidFill>
                      <a:srgbClr val="FF0000"/>
                    </a:solidFill>
                  </a:rPr>
                  <a:t>を求める</a:t>
                </a:r>
              </a:p>
            </p:txBody>
          </p:sp>
        </mc:Choice>
        <mc:Fallback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14822BE9-83F6-B653-693D-CD08CCF7AE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019" y="1138868"/>
                <a:ext cx="2289473" cy="371255"/>
              </a:xfrm>
              <a:prstGeom prst="rect">
                <a:avLst/>
              </a:prstGeom>
              <a:blipFill>
                <a:blip r:embed="rId9"/>
                <a:stretch>
                  <a:fillRect l="-800" t="-8197" r="-1867" b="-2623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3E3AD7BF-E019-152C-8787-5E234D116148}"/>
              </a:ext>
            </a:extLst>
          </p:cNvPr>
          <p:cNvCxnSpPr>
            <a:cxnSpLocks/>
          </p:cNvCxnSpPr>
          <p:nvPr/>
        </p:nvCxnSpPr>
        <p:spPr>
          <a:xfrm flipH="1">
            <a:off x="5374482" y="2355850"/>
            <a:ext cx="15216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DA1EE1C7-7CBB-378C-ACA1-F1E9866C4105}"/>
              </a:ext>
            </a:extLst>
          </p:cNvPr>
          <p:cNvCxnSpPr>
            <a:cxnSpLocks/>
          </p:cNvCxnSpPr>
          <p:nvPr/>
        </p:nvCxnSpPr>
        <p:spPr>
          <a:xfrm flipH="1">
            <a:off x="5953918" y="2355850"/>
            <a:ext cx="942182" cy="11680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BBF3C2F4-D385-2B79-F001-C9F56C37CD3A}"/>
              </a:ext>
            </a:extLst>
          </p:cNvPr>
          <p:cNvCxnSpPr>
            <a:cxnSpLocks/>
          </p:cNvCxnSpPr>
          <p:nvPr/>
        </p:nvCxnSpPr>
        <p:spPr>
          <a:xfrm flipH="1">
            <a:off x="5724195" y="3523851"/>
            <a:ext cx="219405" cy="7478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0CBF905A-F25B-8629-6BC5-5FE8D54577AE}"/>
              </a:ext>
            </a:extLst>
          </p:cNvPr>
          <p:cNvCxnSpPr>
            <a:cxnSpLocks/>
          </p:cNvCxnSpPr>
          <p:nvPr/>
        </p:nvCxnSpPr>
        <p:spPr>
          <a:xfrm flipH="1">
            <a:off x="3669012" y="2847867"/>
            <a:ext cx="1756014" cy="21768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55E20E18-A842-3D98-704C-C0AAD1626A97}"/>
                  </a:ext>
                </a:extLst>
              </p:cNvPr>
              <p:cNvSpPr txBox="1"/>
              <p:nvPr/>
            </p:nvSpPr>
            <p:spPr>
              <a:xfrm>
                <a:off x="3202884" y="4137799"/>
                <a:ext cx="10315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ja-JP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20</m:t>
                      </m:r>
                      <m:r>
                        <m:rPr>
                          <m:sty m:val="p"/>
                        </m:rPr>
                        <a:rPr lang="en-US" altLang="ja-JP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55E20E18-A842-3D98-704C-C0AAD1626A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2884" y="4137799"/>
                <a:ext cx="1031501" cy="276999"/>
              </a:xfrm>
              <a:prstGeom prst="rect">
                <a:avLst/>
              </a:prstGeom>
              <a:blipFill>
                <a:blip r:embed="rId10"/>
                <a:stretch>
                  <a:fillRect l="-4118" r="-4706" b="-1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2" name="図 41" descr="ダイアグラム&#10;&#10;自動的に生成された説明">
            <a:extLst>
              <a:ext uri="{FF2B5EF4-FFF2-40B4-BE49-F238E27FC236}">
                <a16:creationId xmlns:a16="http://schemas.microsoft.com/office/drawing/2014/main" id="{AF6D4A25-15E0-A2AE-CCDB-094FFF5F99D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9161" y="143330"/>
            <a:ext cx="4426641" cy="222522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E6099CF2-6FDA-E5DA-7E8E-5B0068748159}"/>
                  </a:ext>
                </a:extLst>
              </p:cNvPr>
              <p:cNvSpPr txBox="1"/>
              <p:nvPr/>
            </p:nvSpPr>
            <p:spPr>
              <a:xfrm>
                <a:off x="7538671" y="2890334"/>
                <a:ext cx="1916550" cy="790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f>
                            <m:fPr>
                              <m:ctrlPr>
                                <a:rPr kumimoji="1"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kumimoji="1" lang="en-US" altLang="ja-JP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kumimoji="1" lang="en-US" altLang="ja-JP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kumimoji="1"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kumimoji="1" lang="en-US" altLang="ja-JP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kumimoji="1" lang="en-US" altLang="ja-JP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den>
                          </m:f>
                        </m:den>
                      </m:f>
                    </m:oMath>
                  </m:oMathPara>
                </a14:m>
                <a:endParaRPr kumimoji="1" lang="ja-JP" alt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E6099CF2-6FDA-E5DA-7E8E-5B00687481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8671" y="2890334"/>
                <a:ext cx="1916550" cy="79066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5431C8FA-60D8-4745-6ED9-34EC406F4B9D}"/>
                  </a:ext>
                </a:extLst>
              </p:cNvPr>
              <p:cNvSpPr txBox="1"/>
              <p:nvPr/>
            </p:nvSpPr>
            <p:spPr>
              <a:xfrm>
                <a:off x="7424992" y="2519270"/>
                <a:ext cx="3251211" cy="3710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直列</m:t>
                      </m:r>
                      <m:r>
                        <a:rPr lang="ja-JP" altLang="en-US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と</m:t>
                      </m:r>
                      <m:r>
                        <a:rPr lang="ja-JP" altLang="en-US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並列の</m:t>
                      </m:r>
                      <m:r>
                        <a:rPr lang="ja-JP" altLang="en-US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合成抵抗なので</m:t>
                      </m:r>
                    </m:oMath>
                  </m:oMathPara>
                </a14:m>
                <a:endParaRPr kumimoji="1" lang="ja-JP" alt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5431C8FA-60D8-4745-6ED9-34EC406F4B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4992" y="2519270"/>
                <a:ext cx="3251211" cy="371064"/>
              </a:xfrm>
              <a:prstGeom prst="rect">
                <a:avLst/>
              </a:prstGeom>
              <a:blipFill>
                <a:blip r:embed="rId13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テキスト ボックス 45">
                <a:extLst>
                  <a:ext uri="{FF2B5EF4-FFF2-40B4-BE49-F238E27FC236}">
                    <a16:creationId xmlns:a16="http://schemas.microsoft.com/office/drawing/2014/main" id="{E8B0966D-F942-8645-BBFA-3D79777B20B5}"/>
                  </a:ext>
                </a:extLst>
              </p:cNvPr>
              <p:cNvSpPr txBox="1"/>
              <p:nvPr/>
            </p:nvSpPr>
            <p:spPr>
              <a:xfrm>
                <a:off x="7538671" y="3764940"/>
                <a:ext cx="1682320" cy="7457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1+</m:t>
                      </m:r>
                      <m:f>
                        <m:fPr>
                          <m:ctrlP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f>
                            <m:fPr>
                              <m:ctrlPr>
                                <a:rPr kumimoji="1"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kumimoji="1"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20</m:t>
                              </m:r>
                            </m:den>
                          </m:f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kumimoji="1"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kumimoji="1"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kumimoji="1" lang="ja-JP" alt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46" name="テキスト ボックス 45">
                <a:extLst>
                  <a:ext uri="{FF2B5EF4-FFF2-40B4-BE49-F238E27FC236}">
                    <a16:creationId xmlns:a16="http://schemas.microsoft.com/office/drawing/2014/main" id="{E8B0966D-F942-8645-BBFA-3D79777B20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8671" y="3764940"/>
                <a:ext cx="1682320" cy="74571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テキスト ボックス 46">
                <a:extLst>
                  <a:ext uri="{FF2B5EF4-FFF2-40B4-BE49-F238E27FC236}">
                    <a16:creationId xmlns:a16="http://schemas.microsoft.com/office/drawing/2014/main" id="{E7FA02BA-E62B-8302-9B25-E5851D300F1F}"/>
                  </a:ext>
                </a:extLst>
              </p:cNvPr>
              <p:cNvSpPr txBox="1"/>
              <p:nvPr/>
            </p:nvSpPr>
            <p:spPr>
              <a:xfrm>
                <a:off x="7538671" y="4665701"/>
                <a:ext cx="11501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1+4</m:t>
                      </m:r>
                    </m:oMath>
                  </m:oMathPara>
                </a14:m>
                <a:endParaRPr kumimoji="1" lang="ja-JP" alt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47" name="テキスト ボックス 46">
                <a:extLst>
                  <a:ext uri="{FF2B5EF4-FFF2-40B4-BE49-F238E27FC236}">
                    <a16:creationId xmlns:a16="http://schemas.microsoft.com/office/drawing/2014/main" id="{E7FA02BA-E62B-8302-9B25-E5851D300F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8671" y="4665701"/>
                <a:ext cx="1150122" cy="276999"/>
              </a:xfrm>
              <a:prstGeom prst="rect">
                <a:avLst/>
              </a:prstGeom>
              <a:blipFill>
                <a:blip r:embed="rId15"/>
                <a:stretch>
                  <a:fillRect l="-4255" r="-4255" b="-152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テキスト ボックス 47">
                <a:extLst>
                  <a:ext uri="{FF2B5EF4-FFF2-40B4-BE49-F238E27FC236}">
                    <a16:creationId xmlns:a16="http://schemas.microsoft.com/office/drawing/2014/main" id="{DB79B4AC-9437-548C-EB05-6FF0BEF2138C}"/>
                  </a:ext>
                </a:extLst>
              </p:cNvPr>
              <p:cNvSpPr txBox="1"/>
              <p:nvPr/>
            </p:nvSpPr>
            <p:spPr>
              <a:xfrm>
                <a:off x="7538671" y="5090899"/>
                <a:ext cx="91127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r>
                        <m:rPr>
                          <m:sty m:val="p"/>
                        </m:rPr>
                        <a:rPr lang="en-US" altLang="ja-JP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kumimoji="1" lang="ja-JP" alt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48" name="テキスト ボックス 47">
                <a:extLst>
                  <a:ext uri="{FF2B5EF4-FFF2-40B4-BE49-F238E27FC236}">
                    <a16:creationId xmlns:a16="http://schemas.microsoft.com/office/drawing/2014/main" id="{DB79B4AC-9437-548C-EB05-6FF0BEF213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8671" y="5090899"/>
                <a:ext cx="911275" cy="276999"/>
              </a:xfrm>
              <a:prstGeom prst="rect">
                <a:avLst/>
              </a:prstGeom>
              <a:blipFill>
                <a:blip r:embed="rId16"/>
                <a:stretch>
                  <a:fillRect l="-4698" r="-4698" b="-152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3AD47D65-C746-CD9D-9B44-1F2361B1C62D}"/>
                  </a:ext>
                </a:extLst>
              </p:cNvPr>
              <p:cNvSpPr txBox="1"/>
              <p:nvPr/>
            </p:nvSpPr>
            <p:spPr>
              <a:xfrm>
                <a:off x="5929094" y="3941081"/>
                <a:ext cx="9032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m:rPr>
                          <m:sty m:val="p"/>
                        </m:rPr>
                        <a:rPr lang="en-US" altLang="ja-JP" i="1">
                          <a:latin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3AD47D65-C746-CD9D-9B44-1F2361B1C6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9094" y="3941081"/>
                <a:ext cx="903261" cy="276999"/>
              </a:xfrm>
              <a:prstGeom prst="rect">
                <a:avLst/>
              </a:prstGeom>
              <a:blipFill>
                <a:blip r:embed="rId17"/>
                <a:stretch>
                  <a:fillRect l="-5405" r="-5405" b="-1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96546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67A440F3-030B-8B4C-8C3D-A360D2BBFF34}"/>
              </a:ext>
            </a:extLst>
          </p:cNvPr>
          <p:cNvSpPr/>
          <p:nvPr/>
        </p:nvSpPr>
        <p:spPr>
          <a:xfrm rot="21438279">
            <a:off x="1636317" y="2161871"/>
            <a:ext cx="4812373" cy="3556000"/>
          </a:xfrm>
          <a:prstGeom prst="rect">
            <a:avLst/>
          </a:prstGeom>
          <a:scene3d>
            <a:camera prst="orthographicFront">
              <a:rot lat="2400000" lon="18600000" rev="19199999"/>
            </a:camera>
            <a:lightRig rig="threePt" dir="t"/>
          </a:scene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4BB95332-8655-10F1-B75F-B2A8EB8ECEB3}"/>
              </a:ext>
            </a:extLst>
          </p:cNvPr>
          <p:cNvCxnSpPr/>
          <p:nvPr/>
        </p:nvCxnSpPr>
        <p:spPr>
          <a:xfrm>
            <a:off x="2146300" y="2819400"/>
            <a:ext cx="0" cy="1041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3237C825-ED8D-5096-329E-A5F0D8909BCB}"/>
              </a:ext>
            </a:extLst>
          </p:cNvPr>
          <p:cNvCxnSpPr>
            <a:cxnSpLocks/>
          </p:cNvCxnSpPr>
          <p:nvPr/>
        </p:nvCxnSpPr>
        <p:spPr>
          <a:xfrm flipH="1">
            <a:off x="2146300" y="1892300"/>
            <a:ext cx="774700" cy="927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FCF9A36C-C580-B160-F8DA-FC928E6BCADB}"/>
              </a:ext>
            </a:extLst>
          </p:cNvPr>
          <p:cNvCxnSpPr>
            <a:cxnSpLocks/>
          </p:cNvCxnSpPr>
          <p:nvPr/>
        </p:nvCxnSpPr>
        <p:spPr>
          <a:xfrm flipH="1">
            <a:off x="2921000" y="1892300"/>
            <a:ext cx="8255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81019DD8-B229-84F0-3987-E40B5EF7BB2B}"/>
              </a:ext>
            </a:extLst>
          </p:cNvPr>
          <p:cNvCxnSpPr>
            <a:cxnSpLocks/>
          </p:cNvCxnSpPr>
          <p:nvPr/>
        </p:nvCxnSpPr>
        <p:spPr>
          <a:xfrm flipH="1" flipV="1">
            <a:off x="3746500" y="1892300"/>
            <a:ext cx="533400" cy="4635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FD4D9526-D217-491D-B7FD-E32F76CEB6FA}"/>
              </a:ext>
            </a:extLst>
          </p:cNvPr>
          <p:cNvCxnSpPr>
            <a:cxnSpLocks/>
          </p:cNvCxnSpPr>
          <p:nvPr/>
        </p:nvCxnSpPr>
        <p:spPr>
          <a:xfrm flipH="1">
            <a:off x="4279900" y="2355850"/>
            <a:ext cx="10731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EB95898B-16DC-41E8-E080-26EDB941A1B3}"/>
              </a:ext>
            </a:extLst>
          </p:cNvPr>
          <p:cNvCxnSpPr>
            <a:cxnSpLocks/>
          </p:cNvCxnSpPr>
          <p:nvPr/>
        </p:nvCxnSpPr>
        <p:spPr>
          <a:xfrm flipH="1">
            <a:off x="4432300" y="2355850"/>
            <a:ext cx="942182" cy="11680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9DE7FBEB-BAB4-6554-AFEF-003E82FE2256}"/>
              </a:ext>
            </a:extLst>
          </p:cNvPr>
          <p:cNvCxnSpPr>
            <a:cxnSpLocks/>
          </p:cNvCxnSpPr>
          <p:nvPr/>
        </p:nvCxnSpPr>
        <p:spPr>
          <a:xfrm flipH="1">
            <a:off x="4279900" y="3523851"/>
            <a:ext cx="152400" cy="7478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E1B573E3-EC64-7541-69A5-BE37A8D514C7}"/>
                  </a:ext>
                </a:extLst>
              </p:cNvPr>
              <p:cNvSpPr txBox="1"/>
              <p:nvPr/>
            </p:nvSpPr>
            <p:spPr>
              <a:xfrm>
                <a:off x="3910521" y="1698182"/>
                <a:ext cx="90595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=1</m:t>
                      </m:r>
                      <m:r>
                        <m:rPr>
                          <m:sty m:val="p"/>
                        </m:rPr>
                        <a:rPr lang="en-US" altLang="ja-JP" i="1">
                          <a:latin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E1B573E3-EC64-7541-69A5-BE37A8D514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0521" y="1698182"/>
                <a:ext cx="905954" cy="276999"/>
              </a:xfrm>
              <a:prstGeom prst="rect">
                <a:avLst/>
              </a:prstGeom>
              <a:blipFill>
                <a:blip r:embed="rId3"/>
                <a:stretch>
                  <a:fillRect l="-4027" r="-4698" b="-1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333683FF-FF82-A2DF-5C29-FE4713D159BE}"/>
              </a:ext>
            </a:extLst>
          </p:cNvPr>
          <p:cNvCxnSpPr>
            <a:cxnSpLocks/>
          </p:cNvCxnSpPr>
          <p:nvPr/>
        </p:nvCxnSpPr>
        <p:spPr>
          <a:xfrm flipH="1">
            <a:off x="4865501" y="2551761"/>
            <a:ext cx="471385" cy="627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D7BA17BC-36F5-833D-42E3-8C3C1C35BDF5}"/>
                  </a:ext>
                </a:extLst>
              </p:cNvPr>
              <p:cNvSpPr txBox="1"/>
              <p:nvPr/>
            </p:nvSpPr>
            <p:spPr>
              <a:xfrm>
                <a:off x="5336886" y="2542401"/>
                <a:ext cx="82541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=5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D7BA17BC-36F5-833D-42E3-8C3C1C35BD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6886" y="2542401"/>
                <a:ext cx="825419" cy="276999"/>
              </a:xfrm>
              <a:prstGeom prst="rect">
                <a:avLst/>
              </a:prstGeom>
              <a:blipFill>
                <a:blip r:embed="rId4"/>
                <a:stretch>
                  <a:fillRect l="-5147" r="-5147" b="-152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61DB9BF5-D6DD-4543-A2DB-5990CA4F2723}"/>
              </a:ext>
            </a:extLst>
          </p:cNvPr>
          <p:cNvCxnSpPr>
            <a:cxnSpLocks/>
          </p:cNvCxnSpPr>
          <p:nvPr/>
        </p:nvCxnSpPr>
        <p:spPr>
          <a:xfrm>
            <a:off x="4173080" y="3523851"/>
            <a:ext cx="0" cy="75852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28CA9854-55AA-77DC-9986-389C19AD0A4F}"/>
                  </a:ext>
                </a:extLst>
              </p:cNvPr>
              <p:cNvSpPr txBox="1"/>
              <p:nvPr/>
            </p:nvSpPr>
            <p:spPr>
              <a:xfrm>
                <a:off x="3138641" y="3860800"/>
                <a:ext cx="10549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=100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28CA9854-55AA-77DC-9986-389C19AD0A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8641" y="3860800"/>
                <a:ext cx="1054969" cy="276999"/>
              </a:xfrm>
              <a:prstGeom prst="rect">
                <a:avLst/>
              </a:prstGeom>
              <a:blipFill>
                <a:blip r:embed="rId5"/>
                <a:stretch>
                  <a:fillRect l="-4624" r="-4046" b="-652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92683D62-8265-5898-C87E-A5F79B1528FF}"/>
                  </a:ext>
                </a:extLst>
              </p:cNvPr>
              <p:cNvSpPr txBox="1"/>
              <p:nvPr/>
            </p:nvSpPr>
            <p:spPr>
              <a:xfrm>
                <a:off x="461019" y="769536"/>
                <a:ext cx="22522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>
                    <a:solidFill>
                      <a:schemeClr val="tx1"/>
                    </a:solidFill>
                  </a:rPr>
                  <a:t>電源電圧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kumimoji="1" lang="ja-JP" altLang="en-US" dirty="0">
                    <a:solidFill>
                      <a:schemeClr val="tx1"/>
                    </a:solidFill>
                  </a:rPr>
                  <a:t>を求める</a:t>
                </a:r>
              </a:p>
            </p:txBody>
          </p:sp>
        </mc:Choice>
        <mc:Fallback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92683D62-8265-5898-C87E-A5F79B1528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019" y="769536"/>
                <a:ext cx="2252283" cy="369332"/>
              </a:xfrm>
              <a:prstGeom prst="rect">
                <a:avLst/>
              </a:prstGeom>
              <a:blipFill>
                <a:blip r:embed="rId6"/>
                <a:stretch>
                  <a:fillRect l="-2439" t="-6557" r="-2168" b="-2623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F8347BF6-748B-498F-0BED-67D5CA4192B5}"/>
                  </a:ext>
                </a:extLst>
              </p:cNvPr>
              <p:cNvSpPr txBox="1"/>
              <p:nvPr/>
            </p:nvSpPr>
            <p:spPr>
              <a:xfrm>
                <a:off x="461019" y="420235"/>
                <a:ext cx="2295565" cy="3710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ja-JP" altLang="en-US" i="1" dirty="0">
                        <a:latin typeface="Cambria Math" panose="02040503050406030204" pitchFamily="18" charset="0"/>
                      </a:rPr>
                      <m:t>合成</m:t>
                    </m:r>
                    <m:r>
                      <a:rPr lang="ja-JP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抵抗</m:t>
                    </m:r>
                    <m:sSub>
                      <m:sSubPr>
                        <m:ctrlPr>
                          <a:rPr kumimoji="1" lang="en-US" altLang="ja-JP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kumimoji="1" lang="en-US" altLang="ja-JP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kumimoji="1" lang="ja-JP" altLang="en-US" dirty="0">
                    <a:solidFill>
                      <a:schemeClr val="tx1"/>
                    </a:solidFill>
                  </a:rPr>
                  <a:t>を求める</a:t>
                </a:r>
              </a:p>
            </p:txBody>
          </p:sp>
        </mc:Choice>
        <mc:Fallback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F8347BF6-748B-498F-0BED-67D5CA4192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019" y="420235"/>
                <a:ext cx="2295565" cy="371064"/>
              </a:xfrm>
              <a:prstGeom prst="rect">
                <a:avLst/>
              </a:prstGeom>
              <a:blipFill>
                <a:blip r:embed="rId7"/>
                <a:stretch>
                  <a:fillRect l="-798" t="-8197" r="-1862" b="-2623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2C9EF168-44A1-3293-9765-F09AC23F1AA8}"/>
                  </a:ext>
                </a:extLst>
              </p:cNvPr>
              <p:cNvSpPr txBox="1"/>
              <p:nvPr/>
            </p:nvSpPr>
            <p:spPr>
              <a:xfrm>
                <a:off x="1005790" y="3246852"/>
                <a:ext cx="11243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kumimoji="1" lang="en-US" altLang="ja-JP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=105</m:t>
                      </m:r>
                      <m:r>
                        <a:rPr kumimoji="1" lang="en-US" altLang="ja-JP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2C9EF168-44A1-3293-9765-F09AC23F1A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5790" y="3246852"/>
                <a:ext cx="1124347" cy="276999"/>
              </a:xfrm>
              <a:prstGeom prst="rect">
                <a:avLst/>
              </a:prstGeom>
              <a:blipFill>
                <a:blip r:embed="rId8"/>
                <a:stretch>
                  <a:fillRect l="-4348" r="-4348" b="-1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14822BE9-83F6-B653-693D-CD08CCF7AEB5}"/>
                  </a:ext>
                </a:extLst>
              </p:cNvPr>
              <p:cNvSpPr txBox="1"/>
              <p:nvPr/>
            </p:nvSpPr>
            <p:spPr>
              <a:xfrm>
                <a:off x="461019" y="1138868"/>
                <a:ext cx="2289473" cy="3712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ja-JP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全体</m:t>
                    </m:r>
                    <m:r>
                      <a:rPr lang="ja-JP" altLang="en-US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抵抗</m:t>
                    </m:r>
                    <m:sSub>
                      <m:sSubPr>
                        <m:ctrlPr>
                          <a:rPr kumimoji="1" lang="en-US" altLang="ja-JP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kumimoji="1" lang="en-US" altLang="ja-JP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kumimoji="1" lang="ja-JP" altLang="en-US" dirty="0">
                    <a:solidFill>
                      <a:schemeClr val="tx1"/>
                    </a:solidFill>
                  </a:rPr>
                  <a:t>を求める</a:t>
                </a:r>
              </a:p>
            </p:txBody>
          </p:sp>
        </mc:Choice>
        <mc:Fallback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14822BE9-83F6-B653-693D-CD08CCF7AE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019" y="1138868"/>
                <a:ext cx="2289473" cy="371255"/>
              </a:xfrm>
              <a:prstGeom prst="rect">
                <a:avLst/>
              </a:prstGeom>
              <a:blipFill>
                <a:blip r:embed="rId9"/>
                <a:stretch>
                  <a:fillRect l="-800" t="-8197" r="-1867" b="-2623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3E3AD7BF-E019-152C-8787-5E234D116148}"/>
              </a:ext>
            </a:extLst>
          </p:cNvPr>
          <p:cNvCxnSpPr>
            <a:cxnSpLocks/>
          </p:cNvCxnSpPr>
          <p:nvPr/>
        </p:nvCxnSpPr>
        <p:spPr>
          <a:xfrm flipH="1">
            <a:off x="5374482" y="2355850"/>
            <a:ext cx="15216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DA1EE1C7-7CBB-378C-ACA1-F1E9866C4105}"/>
              </a:ext>
            </a:extLst>
          </p:cNvPr>
          <p:cNvCxnSpPr>
            <a:cxnSpLocks/>
          </p:cNvCxnSpPr>
          <p:nvPr/>
        </p:nvCxnSpPr>
        <p:spPr>
          <a:xfrm flipH="1">
            <a:off x="5953918" y="2355850"/>
            <a:ext cx="942182" cy="11680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BBF3C2F4-D385-2B79-F001-C9F56C37CD3A}"/>
              </a:ext>
            </a:extLst>
          </p:cNvPr>
          <p:cNvCxnSpPr>
            <a:cxnSpLocks/>
          </p:cNvCxnSpPr>
          <p:nvPr/>
        </p:nvCxnSpPr>
        <p:spPr>
          <a:xfrm flipH="1">
            <a:off x="5724195" y="3523851"/>
            <a:ext cx="219405" cy="7478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0CBF905A-F25B-8629-6BC5-5FE8D54577AE}"/>
              </a:ext>
            </a:extLst>
          </p:cNvPr>
          <p:cNvCxnSpPr>
            <a:cxnSpLocks/>
          </p:cNvCxnSpPr>
          <p:nvPr/>
        </p:nvCxnSpPr>
        <p:spPr>
          <a:xfrm flipH="1">
            <a:off x="3669012" y="2847867"/>
            <a:ext cx="1756014" cy="21768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55E20E18-A842-3D98-704C-C0AAD1626A97}"/>
                  </a:ext>
                </a:extLst>
              </p:cNvPr>
              <p:cNvSpPr txBox="1"/>
              <p:nvPr/>
            </p:nvSpPr>
            <p:spPr>
              <a:xfrm>
                <a:off x="3202884" y="4137799"/>
                <a:ext cx="10315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ja-JP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=20</m:t>
                      </m:r>
                      <m:r>
                        <m:rPr>
                          <m:sty m:val="p"/>
                        </m:rPr>
                        <a:rPr lang="en-US" altLang="ja-JP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55E20E18-A842-3D98-704C-C0AAD1626A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2884" y="4137799"/>
                <a:ext cx="1031501" cy="276999"/>
              </a:xfrm>
              <a:prstGeom prst="rect">
                <a:avLst/>
              </a:prstGeom>
              <a:blipFill>
                <a:blip r:embed="rId10"/>
                <a:stretch>
                  <a:fillRect l="-4118" r="-4706" b="-1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2" name="図 41" descr="ダイアグラム&#10;&#10;自動的に生成された説明">
            <a:extLst>
              <a:ext uri="{FF2B5EF4-FFF2-40B4-BE49-F238E27FC236}">
                <a16:creationId xmlns:a16="http://schemas.microsoft.com/office/drawing/2014/main" id="{AF6D4A25-15E0-A2AE-CCDB-094FFF5F99D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9161" y="143330"/>
            <a:ext cx="4426641" cy="222522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E6099CF2-6FDA-E5DA-7E8E-5B0068748159}"/>
                  </a:ext>
                </a:extLst>
              </p:cNvPr>
              <p:cNvSpPr txBox="1"/>
              <p:nvPr/>
            </p:nvSpPr>
            <p:spPr>
              <a:xfrm>
                <a:off x="7538671" y="2890334"/>
                <a:ext cx="1916550" cy="790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kumimoji="1" lang="en-US" altLang="ja-JP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f>
                            <m:fPr>
                              <m:ctrlPr>
                                <a:rPr kumimoji="1"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kumimoji="1" lang="en-US" altLang="ja-JP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kumimoji="1" lang="en-US" altLang="ja-JP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  <m: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kumimoji="1"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kumimoji="1" lang="en-US" altLang="ja-JP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kumimoji="1" lang="en-US" altLang="ja-JP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den>
                          </m:f>
                        </m:den>
                      </m:f>
                    </m:oMath>
                  </m:oMathPara>
                </a14:m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E6099CF2-6FDA-E5DA-7E8E-5B00687481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8671" y="2890334"/>
                <a:ext cx="1916550" cy="79066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5431C8FA-60D8-4745-6ED9-34EC406F4B9D}"/>
                  </a:ext>
                </a:extLst>
              </p:cNvPr>
              <p:cNvSpPr txBox="1"/>
              <p:nvPr/>
            </p:nvSpPr>
            <p:spPr>
              <a:xfrm>
                <a:off x="7424992" y="2519270"/>
                <a:ext cx="3251211" cy="3710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直列</m:t>
                      </m:r>
                      <m:r>
                        <a:rPr lang="ja-JP" altLang="en-US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と</m:t>
                      </m:r>
                      <m:r>
                        <a:rPr lang="ja-JP" alt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並列の</m:t>
                      </m:r>
                      <m:r>
                        <a:rPr lang="ja-JP" altLang="en-US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合成抵抗なので</m:t>
                      </m:r>
                    </m:oMath>
                  </m:oMathPara>
                </a14:m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5431C8FA-60D8-4745-6ED9-34EC406F4B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4992" y="2519270"/>
                <a:ext cx="3251211" cy="371064"/>
              </a:xfrm>
              <a:prstGeom prst="rect">
                <a:avLst/>
              </a:prstGeom>
              <a:blipFill>
                <a:blip r:embed="rId13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テキスト ボックス 45">
                <a:extLst>
                  <a:ext uri="{FF2B5EF4-FFF2-40B4-BE49-F238E27FC236}">
                    <a16:creationId xmlns:a16="http://schemas.microsoft.com/office/drawing/2014/main" id="{E8B0966D-F942-8645-BBFA-3D79777B20B5}"/>
                  </a:ext>
                </a:extLst>
              </p:cNvPr>
              <p:cNvSpPr txBox="1"/>
              <p:nvPr/>
            </p:nvSpPr>
            <p:spPr>
              <a:xfrm>
                <a:off x="7538671" y="3764940"/>
                <a:ext cx="1682320" cy="7457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kumimoji="1" lang="en-US" altLang="ja-JP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=1+</m:t>
                      </m:r>
                      <m:f>
                        <m:fPr>
                          <m:ctrlP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f>
                            <m:fPr>
                              <m:ctrlPr>
                                <a:rPr kumimoji="1"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kumimoji="1"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20</m:t>
                              </m:r>
                            </m:den>
                          </m:f>
                          <m: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kumimoji="1"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kumimoji="1"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6" name="テキスト ボックス 45">
                <a:extLst>
                  <a:ext uri="{FF2B5EF4-FFF2-40B4-BE49-F238E27FC236}">
                    <a16:creationId xmlns:a16="http://schemas.microsoft.com/office/drawing/2014/main" id="{E8B0966D-F942-8645-BBFA-3D79777B20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8671" y="3764940"/>
                <a:ext cx="1682320" cy="74571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テキスト ボックス 46">
                <a:extLst>
                  <a:ext uri="{FF2B5EF4-FFF2-40B4-BE49-F238E27FC236}">
                    <a16:creationId xmlns:a16="http://schemas.microsoft.com/office/drawing/2014/main" id="{E7FA02BA-E62B-8302-9B25-E5851D300F1F}"/>
                  </a:ext>
                </a:extLst>
              </p:cNvPr>
              <p:cNvSpPr txBox="1"/>
              <p:nvPr/>
            </p:nvSpPr>
            <p:spPr>
              <a:xfrm>
                <a:off x="7538671" y="4665701"/>
                <a:ext cx="11501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kumimoji="1" lang="en-US" altLang="ja-JP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=1+4</m:t>
                      </m:r>
                    </m:oMath>
                  </m:oMathPara>
                </a14:m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7" name="テキスト ボックス 46">
                <a:extLst>
                  <a:ext uri="{FF2B5EF4-FFF2-40B4-BE49-F238E27FC236}">
                    <a16:creationId xmlns:a16="http://schemas.microsoft.com/office/drawing/2014/main" id="{E7FA02BA-E62B-8302-9B25-E5851D300F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8671" y="4665701"/>
                <a:ext cx="1150122" cy="276999"/>
              </a:xfrm>
              <a:prstGeom prst="rect">
                <a:avLst/>
              </a:prstGeom>
              <a:blipFill>
                <a:blip r:embed="rId15"/>
                <a:stretch>
                  <a:fillRect l="-4255" r="-4255" b="-152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テキスト ボックス 47">
                <a:extLst>
                  <a:ext uri="{FF2B5EF4-FFF2-40B4-BE49-F238E27FC236}">
                    <a16:creationId xmlns:a16="http://schemas.microsoft.com/office/drawing/2014/main" id="{DB79B4AC-9437-548C-EB05-6FF0BEF2138C}"/>
                  </a:ext>
                </a:extLst>
              </p:cNvPr>
              <p:cNvSpPr txBox="1"/>
              <p:nvPr/>
            </p:nvSpPr>
            <p:spPr>
              <a:xfrm>
                <a:off x="7538671" y="5090899"/>
                <a:ext cx="91127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kumimoji="1" lang="en-US" altLang="ja-JP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=5</m:t>
                      </m:r>
                      <m:r>
                        <m:rPr>
                          <m:sty m:val="p"/>
                        </m:rPr>
                        <a:rPr lang="en-US" altLang="ja-JP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8" name="テキスト ボックス 47">
                <a:extLst>
                  <a:ext uri="{FF2B5EF4-FFF2-40B4-BE49-F238E27FC236}">
                    <a16:creationId xmlns:a16="http://schemas.microsoft.com/office/drawing/2014/main" id="{DB79B4AC-9437-548C-EB05-6FF0BEF213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8671" y="5090899"/>
                <a:ext cx="911275" cy="276999"/>
              </a:xfrm>
              <a:prstGeom prst="rect">
                <a:avLst/>
              </a:prstGeom>
              <a:blipFill>
                <a:blip r:embed="rId16"/>
                <a:stretch>
                  <a:fillRect l="-4698" r="-4698" b="-152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3198A426-3D48-F035-D373-792FA331AE9C}"/>
                  </a:ext>
                </a:extLst>
              </p:cNvPr>
              <p:cNvSpPr txBox="1"/>
              <p:nvPr/>
            </p:nvSpPr>
            <p:spPr>
              <a:xfrm>
                <a:off x="461019" y="1450350"/>
                <a:ext cx="2213298" cy="3712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ja-JP" alt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全体</m:t>
                    </m:r>
                    <m:r>
                      <a:rPr lang="ja-JP" alt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電流</m:t>
                    </m:r>
                    <m:sSub>
                      <m:sSubPr>
                        <m:ctrlPr>
                          <a:rPr kumimoji="1" lang="en-US" altLang="ja-JP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kumimoji="1" lang="en-US" altLang="ja-JP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kumimoji="1" lang="ja-JP" altLang="en-US" dirty="0">
                    <a:solidFill>
                      <a:srgbClr val="FF0000"/>
                    </a:solidFill>
                  </a:rPr>
                  <a:t>を求める</a:t>
                </a:r>
              </a:p>
            </p:txBody>
          </p:sp>
        </mc:Choice>
        <mc:Fallback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3198A426-3D48-F035-D373-792FA331AE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019" y="1450350"/>
                <a:ext cx="2213298" cy="371255"/>
              </a:xfrm>
              <a:prstGeom prst="rect">
                <a:avLst/>
              </a:prstGeom>
              <a:blipFill>
                <a:blip r:embed="rId17"/>
                <a:stretch>
                  <a:fillRect l="-826" t="-8197" r="-1928" b="-2623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AB7712AB-3ECE-4CAB-D766-39CFF096E38E}"/>
                  </a:ext>
                </a:extLst>
              </p:cNvPr>
              <p:cNvSpPr txBox="1"/>
              <p:nvPr/>
            </p:nvSpPr>
            <p:spPr>
              <a:xfrm>
                <a:off x="7519161" y="5509747"/>
                <a:ext cx="102085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1" lang="ja-JP" alt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AB7712AB-3ECE-4CAB-D766-39CFF096E3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9161" y="5509747"/>
                <a:ext cx="1020857" cy="276999"/>
              </a:xfrm>
              <a:prstGeom prst="rect">
                <a:avLst/>
              </a:prstGeom>
              <a:blipFill>
                <a:blip r:embed="rId18"/>
                <a:stretch>
                  <a:fillRect l="-4167" r="-1190" b="-1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0F2968E3-1927-4B5C-1A4A-F29824D01D10}"/>
                  </a:ext>
                </a:extLst>
              </p:cNvPr>
              <p:cNvSpPr txBox="1"/>
              <p:nvPr/>
            </p:nvSpPr>
            <p:spPr>
              <a:xfrm>
                <a:off x="8807128" y="5403945"/>
                <a:ext cx="827726" cy="565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kumimoji="1"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kumimoji="1" lang="ja-JP" alt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0F2968E3-1927-4B5C-1A4A-F29824D01D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7128" y="5403945"/>
                <a:ext cx="827726" cy="565604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D615C127-D630-F24D-C689-0E0601DC2FF7}"/>
                  </a:ext>
                </a:extLst>
              </p:cNvPr>
              <p:cNvSpPr txBox="1"/>
              <p:nvPr/>
            </p:nvSpPr>
            <p:spPr>
              <a:xfrm>
                <a:off x="7563165" y="5891044"/>
                <a:ext cx="933781" cy="5260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105</m:t>
                          </m:r>
                        </m:num>
                        <m:den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endParaRPr kumimoji="1" lang="ja-JP" alt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D615C127-D630-F24D-C689-0E0601DC2F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3165" y="5891044"/>
                <a:ext cx="933781" cy="526041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1A23142B-3BDB-485C-EB25-9231744F70F9}"/>
                  </a:ext>
                </a:extLst>
              </p:cNvPr>
              <p:cNvSpPr txBox="1"/>
              <p:nvPr/>
            </p:nvSpPr>
            <p:spPr>
              <a:xfrm>
                <a:off x="5929094" y="3941081"/>
                <a:ext cx="9032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m:rPr>
                          <m:sty m:val="p"/>
                        </m:rPr>
                        <a:rPr lang="en-US" altLang="ja-JP" i="1">
                          <a:latin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1A23142B-3BDB-485C-EB25-9231744F70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9094" y="3941081"/>
                <a:ext cx="903261" cy="276999"/>
              </a:xfrm>
              <a:prstGeom prst="rect">
                <a:avLst/>
              </a:prstGeom>
              <a:blipFill>
                <a:blip r:embed="rId21"/>
                <a:stretch>
                  <a:fillRect l="-5405" r="-5405" b="-1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8DC5EAFF-8E73-9F81-3B1C-87F3804F6E34}"/>
                  </a:ext>
                </a:extLst>
              </p:cNvPr>
              <p:cNvSpPr txBox="1"/>
              <p:nvPr/>
            </p:nvSpPr>
            <p:spPr>
              <a:xfrm>
                <a:off x="7591537" y="6521383"/>
                <a:ext cx="94981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21</m:t>
                      </m:r>
                      <m:r>
                        <m:rPr>
                          <m:sty m:val="p"/>
                        </m:rPr>
                        <a:rPr kumimoji="1" lang="en-US" altLang="ja-JP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</m:oMath>
                  </m:oMathPara>
                </a14:m>
                <a:endParaRPr kumimoji="1" lang="ja-JP" alt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8DC5EAFF-8E73-9F81-3B1C-87F3804F6E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1537" y="6521383"/>
                <a:ext cx="949812" cy="276999"/>
              </a:xfrm>
              <a:prstGeom prst="rect">
                <a:avLst/>
              </a:prstGeom>
              <a:blipFill>
                <a:blip r:embed="rId22"/>
                <a:stretch>
                  <a:fillRect l="-4487" r="-5769" b="-1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60815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67A440F3-030B-8B4C-8C3D-A360D2BBFF34}"/>
              </a:ext>
            </a:extLst>
          </p:cNvPr>
          <p:cNvSpPr/>
          <p:nvPr/>
        </p:nvSpPr>
        <p:spPr>
          <a:xfrm rot="21438279">
            <a:off x="1636317" y="2161871"/>
            <a:ext cx="4812373" cy="3556000"/>
          </a:xfrm>
          <a:prstGeom prst="rect">
            <a:avLst/>
          </a:prstGeom>
          <a:scene3d>
            <a:camera prst="orthographicFront">
              <a:rot lat="2400000" lon="18600000" rev="19199999"/>
            </a:camera>
            <a:lightRig rig="threePt" dir="t"/>
          </a:scene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4BB95332-8655-10F1-B75F-B2A8EB8ECEB3}"/>
              </a:ext>
            </a:extLst>
          </p:cNvPr>
          <p:cNvCxnSpPr/>
          <p:nvPr/>
        </p:nvCxnSpPr>
        <p:spPr>
          <a:xfrm>
            <a:off x="2146300" y="2819400"/>
            <a:ext cx="0" cy="1041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3237C825-ED8D-5096-329E-A5F0D8909BCB}"/>
              </a:ext>
            </a:extLst>
          </p:cNvPr>
          <p:cNvCxnSpPr>
            <a:cxnSpLocks/>
          </p:cNvCxnSpPr>
          <p:nvPr/>
        </p:nvCxnSpPr>
        <p:spPr>
          <a:xfrm flipH="1">
            <a:off x="2146300" y="1892300"/>
            <a:ext cx="774700" cy="927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FCF9A36C-C580-B160-F8DA-FC928E6BCADB}"/>
              </a:ext>
            </a:extLst>
          </p:cNvPr>
          <p:cNvCxnSpPr>
            <a:cxnSpLocks/>
          </p:cNvCxnSpPr>
          <p:nvPr/>
        </p:nvCxnSpPr>
        <p:spPr>
          <a:xfrm flipH="1">
            <a:off x="2921000" y="1892300"/>
            <a:ext cx="8255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81019DD8-B229-84F0-3987-E40B5EF7BB2B}"/>
              </a:ext>
            </a:extLst>
          </p:cNvPr>
          <p:cNvCxnSpPr>
            <a:cxnSpLocks/>
          </p:cNvCxnSpPr>
          <p:nvPr/>
        </p:nvCxnSpPr>
        <p:spPr>
          <a:xfrm flipH="1" flipV="1">
            <a:off x="3746500" y="1892300"/>
            <a:ext cx="533400" cy="4635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FD4D9526-D217-491D-B7FD-E32F76CEB6FA}"/>
              </a:ext>
            </a:extLst>
          </p:cNvPr>
          <p:cNvCxnSpPr>
            <a:cxnSpLocks/>
          </p:cNvCxnSpPr>
          <p:nvPr/>
        </p:nvCxnSpPr>
        <p:spPr>
          <a:xfrm flipH="1">
            <a:off x="4279900" y="2355850"/>
            <a:ext cx="10731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EB95898B-16DC-41E8-E080-26EDB941A1B3}"/>
              </a:ext>
            </a:extLst>
          </p:cNvPr>
          <p:cNvCxnSpPr>
            <a:cxnSpLocks/>
          </p:cNvCxnSpPr>
          <p:nvPr/>
        </p:nvCxnSpPr>
        <p:spPr>
          <a:xfrm flipH="1">
            <a:off x="4432300" y="2355850"/>
            <a:ext cx="942182" cy="11680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9DE7FBEB-BAB4-6554-AFEF-003E82FE2256}"/>
              </a:ext>
            </a:extLst>
          </p:cNvPr>
          <p:cNvCxnSpPr>
            <a:cxnSpLocks/>
          </p:cNvCxnSpPr>
          <p:nvPr/>
        </p:nvCxnSpPr>
        <p:spPr>
          <a:xfrm flipH="1">
            <a:off x="4279900" y="3523851"/>
            <a:ext cx="152400" cy="7478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E1B573E3-EC64-7541-69A5-BE37A8D514C7}"/>
                  </a:ext>
                </a:extLst>
              </p:cNvPr>
              <p:cNvSpPr txBox="1"/>
              <p:nvPr/>
            </p:nvSpPr>
            <p:spPr>
              <a:xfrm>
                <a:off x="3910521" y="1698182"/>
                <a:ext cx="90595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=1</m:t>
                      </m:r>
                      <m:r>
                        <m:rPr>
                          <m:sty m:val="p"/>
                        </m:rPr>
                        <a:rPr lang="en-US" altLang="ja-JP" i="1">
                          <a:latin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E1B573E3-EC64-7541-69A5-BE37A8D514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0521" y="1698182"/>
                <a:ext cx="905954" cy="276999"/>
              </a:xfrm>
              <a:prstGeom prst="rect">
                <a:avLst/>
              </a:prstGeom>
              <a:blipFill>
                <a:blip r:embed="rId3"/>
                <a:stretch>
                  <a:fillRect l="-4027" r="-4698" b="-1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333683FF-FF82-A2DF-5C29-FE4713D159BE}"/>
              </a:ext>
            </a:extLst>
          </p:cNvPr>
          <p:cNvCxnSpPr>
            <a:cxnSpLocks/>
          </p:cNvCxnSpPr>
          <p:nvPr/>
        </p:nvCxnSpPr>
        <p:spPr>
          <a:xfrm flipH="1">
            <a:off x="4865501" y="2551761"/>
            <a:ext cx="471385" cy="627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D7BA17BC-36F5-833D-42E3-8C3C1C35BDF5}"/>
                  </a:ext>
                </a:extLst>
              </p:cNvPr>
              <p:cNvSpPr txBox="1"/>
              <p:nvPr/>
            </p:nvSpPr>
            <p:spPr>
              <a:xfrm>
                <a:off x="5336886" y="2542401"/>
                <a:ext cx="82541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=5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D7BA17BC-36F5-833D-42E3-8C3C1C35BD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6886" y="2542401"/>
                <a:ext cx="825419" cy="276999"/>
              </a:xfrm>
              <a:prstGeom prst="rect">
                <a:avLst/>
              </a:prstGeom>
              <a:blipFill>
                <a:blip r:embed="rId4"/>
                <a:stretch>
                  <a:fillRect l="-5147" r="-5147" b="-152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61DB9BF5-D6DD-4543-A2DB-5990CA4F2723}"/>
              </a:ext>
            </a:extLst>
          </p:cNvPr>
          <p:cNvCxnSpPr>
            <a:cxnSpLocks/>
          </p:cNvCxnSpPr>
          <p:nvPr/>
        </p:nvCxnSpPr>
        <p:spPr>
          <a:xfrm>
            <a:off x="4173080" y="3523851"/>
            <a:ext cx="0" cy="75852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28CA9854-55AA-77DC-9986-389C19AD0A4F}"/>
                  </a:ext>
                </a:extLst>
              </p:cNvPr>
              <p:cNvSpPr txBox="1"/>
              <p:nvPr/>
            </p:nvSpPr>
            <p:spPr>
              <a:xfrm>
                <a:off x="3138641" y="3860800"/>
                <a:ext cx="10549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=100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28CA9854-55AA-77DC-9986-389C19AD0A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8641" y="3860800"/>
                <a:ext cx="1054969" cy="276999"/>
              </a:xfrm>
              <a:prstGeom prst="rect">
                <a:avLst/>
              </a:prstGeom>
              <a:blipFill>
                <a:blip r:embed="rId5"/>
                <a:stretch>
                  <a:fillRect l="-4624" r="-4046" b="-652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92683D62-8265-5898-C87E-A5F79B1528FF}"/>
                  </a:ext>
                </a:extLst>
              </p:cNvPr>
              <p:cNvSpPr txBox="1"/>
              <p:nvPr/>
            </p:nvSpPr>
            <p:spPr>
              <a:xfrm>
                <a:off x="461019" y="769536"/>
                <a:ext cx="22522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>
                    <a:solidFill>
                      <a:schemeClr val="tx1"/>
                    </a:solidFill>
                  </a:rPr>
                  <a:t>電源電圧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kumimoji="1" lang="ja-JP" altLang="en-US" dirty="0">
                    <a:solidFill>
                      <a:schemeClr val="tx1"/>
                    </a:solidFill>
                  </a:rPr>
                  <a:t>を求める</a:t>
                </a:r>
              </a:p>
            </p:txBody>
          </p:sp>
        </mc:Choice>
        <mc:Fallback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92683D62-8265-5898-C87E-A5F79B1528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019" y="769536"/>
                <a:ext cx="2252283" cy="369332"/>
              </a:xfrm>
              <a:prstGeom prst="rect">
                <a:avLst/>
              </a:prstGeom>
              <a:blipFill>
                <a:blip r:embed="rId6"/>
                <a:stretch>
                  <a:fillRect l="-2439" t="-6557" r="-2168" b="-2623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F8347BF6-748B-498F-0BED-67D5CA4192B5}"/>
                  </a:ext>
                </a:extLst>
              </p:cNvPr>
              <p:cNvSpPr txBox="1"/>
              <p:nvPr/>
            </p:nvSpPr>
            <p:spPr>
              <a:xfrm>
                <a:off x="461019" y="420235"/>
                <a:ext cx="2295565" cy="3710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ja-JP" altLang="en-US" i="1" dirty="0">
                        <a:latin typeface="Cambria Math" panose="02040503050406030204" pitchFamily="18" charset="0"/>
                      </a:rPr>
                      <m:t>合成</m:t>
                    </m:r>
                    <m:r>
                      <a:rPr lang="ja-JP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抵抗</m:t>
                    </m:r>
                    <m:sSub>
                      <m:sSubPr>
                        <m:ctrlPr>
                          <a:rPr kumimoji="1" lang="en-US" altLang="ja-JP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kumimoji="1" lang="en-US" altLang="ja-JP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kumimoji="1" lang="ja-JP" altLang="en-US" dirty="0">
                    <a:solidFill>
                      <a:schemeClr val="tx1"/>
                    </a:solidFill>
                  </a:rPr>
                  <a:t>を求める</a:t>
                </a:r>
              </a:p>
            </p:txBody>
          </p:sp>
        </mc:Choice>
        <mc:Fallback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F8347BF6-748B-498F-0BED-67D5CA4192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019" y="420235"/>
                <a:ext cx="2295565" cy="371064"/>
              </a:xfrm>
              <a:prstGeom prst="rect">
                <a:avLst/>
              </a:prstGeom>
              <a:blipFill>
                <a:blip r:embed="rId7"/>
                <a:stretch>
                  <a:fillRect l="-798" t="-8197" r="-1862" b="-2623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2C9EF168-44A1-3293-9765-F09AC23F1AA8}"/>
                  </a:ext>
                </a:extLst>
              </p:cNvPr>
              <p:cNvSpPr txBox="1"/>
              <p:nvPr/>
            </p:nvSpPr>
            <p:spPr>
              <a:xfrm>
                <a:off x="1005790" y="3246852"/>
                <a:ext cx="11243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kumimoji="1" lang="en-US" altLang="ja-JP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=105</m:t>
                      </m:r>
                      <m:r>
                        <a:rPr kumimoji="1" lang="en-US" altLang="ja-JP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2C9EF168-44A1-3293-9765-F09AC23F1A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5790" y="3246852"/>
                <a:ext cx="1124347" cy="276999"/>
              </a:xfrm>
              <a:prstGeom prst="rect">
                <a:avLst/>
              </a:prstGeom>
              <a:blipFill>
                <a:blip r:embed="rId8"/>
                <a:stretch>
                  <a:fillRect l="-4348" r="-4348" b="-1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14822BE9-83F6-B653-693D-CD08CCF7AEB5}"/>
                  </a:ext>
                </a:extLst>
              </p:cNvPr>
              <p:cNvSpPr txBox="1"/>
              <p:nvPr/>
            </p:nvSpPr>
            <p:spPr>
              <a:xfrm>
                <a:off x="461019" y="1138868"/>
                <a:ext cx="2289473" cy="3712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ja-JP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全体</m:t>
                    </m:r>
                    <m:r>
                      <a:rPr lang="ja-JP" altLang="en-US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抵抗</m:t>
                    </m:r>
                    <m:sSub>
                      <m:sSubPr>
                        <m:ctrlPr>
                          <a:rPr kumimoji="1" lang="en-US" altLang="ja-JP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kumimoji="1" lang="en-US" altLang="ja-JP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kumimoji="1" lang="ja-JP" altLang="en-US" dirty="0">
                    <a:solidFill>
                      <a:schemeClr val="tx1"/>
                    </a:solidFill>
                  </a:rPr>
                  <a:t>を求める</a:t>
                </a:r>
              </a:p>
            </p:txBody>
          </p:sp>
        </mc:Choice>
        <mc:Fallback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14822BE9-83F6-B653-693D-CD08CCF7AE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019" y="1138868"/>
                <a:ext cx="2289473" cy="371255"/>
              </a:xfrm>
              <a:prstGeom prst="rect">
                <a:avLst/>
              </a:prstGeom>
              <a:blipFill>
                <a:blip r:embed="rId9"/>
                <a:stretch>
                  <a:fillRect l="-800" t="-8197" r="-1867" b="-2623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3E3AD7BF-E019-152C-8787-5E234D116148}"/>
              </a:ext>
            </a:extLst>
          </p:cNvPr>
          <p:cNvCxnSpPr>
            <a:cxnSpLocks/>
          </p:cNvCxnSpPr>
          <p:nvPr/>
        </p:nvCxnSpPr>
        <p:spPr>
          <a:xfrm flipH="1">
            <a:off x="5374482" y="2355850"/>
            <a:ext cx="15216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DA1EE1C7-7CBB-378C-ACA1-F1E9866C4105}"/>
              </a:ext>
            </a:extLst>
          </p:cNvPr>
          <p:cNvCxnSpPr>
            <a:cxnSpLocks/>
          </p:cNvCxnSpPr>
          <p:nvPr/>
        </p:nvCxnSpPr>
        <p:spPr>
          <a:xfrm flipH="1">
            <a:off x="5953918" y="2355850"/>
            <a:ext cx="942182" cy="11680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BBF3C2F4-D385-2B79-F001-C9F56C37CD3A}"/>
              </a:ext>
            </a:extLst>
          </p:cNvPr>
          <p:cNvCxnSpPr>
            <a:cxnSpLocks/>
          </p:cNvCxnSpPr>
          <p:nvPr/>
        </p:nvCxnSpPr>
        <p:spPr>
          <a:xfrm flipH="1">
            <a:off x="5724195" y="3523851"/>
            <a:ext cx="219405" cy="7478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0CBF905A-F25B-8629-6BC5-5FE8D54577AE}"/>
              </a:ext>
            </a:extLst>
          </p:cNvPr>
          <p:cNvCxnSpPr>
            <a:cxnSpLocks/>
          </p:cNvCxnSpPr>
          <p:nvPr/>
        </p:nvCxnSpPr>
        <p:spPr>
          <a:xfrm flipH="1">
            <a:off x="3669012" y="2847867"/>
            <a:ext cx="1756014" cy="21768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55E20E18-A842-3D98-704C-C0AAD1626A97}"/>
                  </a:ext>
                </a:extLst>
              </p:cNvPr>
              <p:cNvSpPr txBox="1"/>
              <p:nvPr/>
            </p:nvSpPr>
            <p:spPr>
              <a:xfrm>
                <a:off x="3202884" y="4137799"/>
                <a:ext cx="10315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ja-JP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=20</m:t>
                      </m:r>
                      <m:r>
                        <m:rPr>
                          <m:sty m:val="p"/>
                        </m:rPr>
                        <a:rPr lang="en-US" altLang="ja-JP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55E20E18-A842-3D98-704C-C0AAD1626A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2884" y="4137799"/>
                <a:ext cx="1031501" cy="276999"/>
              </a:xfrm>
              <a:prstGeom prst="rect">
                <a:avLst/>
              </a:prstGeom>
              <a:blipFill>
                <a:blip r:embed="rId10"/>
                <a:stretch>
                  <a:fillRect l="-4118" r="-4706" b="-1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2" name="図 41" descr="ダイアグラム&#10;&#10;自動的に生成された説明">
            <a:extLst>
              <a:ext uri="{FF2B5EF4-FFF2-40B4-BE49-F238E27FC236}">
                <a16:creationId xmlns:a16="http://schemas.microsoft.com/office/drawing/2014/main" id="{AF6D4A25-15E0-A2AE-CCDB-094FFF5F99D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9161" y="143330"/>
            <a:ext cx="4426641" cy="222522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E6099CF2-6FDA-E5DA-7E8E-5B0068748159}"/>
                  </a:ext>
                </a:extLst>
              </p:cNvPr>
              <p:cNvSpPr txBox="1"/>
              <p:nvPr/>
            </p:nvSpPr>
            <p:spPr>
              <a:xfrm>
                <a:off x="7787169" y="3365040"/>
                <a:ext cx="1546897" cy="5652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kumimoji="1"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kumimoji="1"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1" lang="ja-JP" alt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E6099CF2-6FDA-E5DA-7E8E-5B00687481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7169" y="3365040"/>
                <a:ext cx="1546897" cy="565283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5431C8FA-60D8-4745-6ED9-34EC406F4B9D}"/>
                  </a:ext>
                </a:extLst>
              </p:cNvPr>
              <p:cNvSpPr txBox="1"/>
              <p:nvPr/>
            </p:nvSpPr>
            <p:spPr>
              <a:xfrm>
                <a:off x="7424992" y="2519270"/>
                <a:ext cx="3060389" cy="3699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ja-JP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ja-JP" altLang="en-US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と</m:t>
                      </m:r>
                      <m:sSub>
                        <m:sSubPr>
                          <m:ctrlPr>
                            <a:rPr lang="en-US" altLang="ja-JP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ja-JP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ja-JP" altLang="en-US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の</m:t>
                      </m:r>
                      <m:r>
                        <a:rPr lang="ja-JP" altLang="en-US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分路電流と</m:t>
                      </m:r>
                      <m:r>
                        <a:rPr lang="ja-JP" altLang="en-US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考える</m:t>
                      </m:r>
                    </m:oMath>
                  </m:oMathPara>
                </a14:m>
                <a:endParaRPr kumimoji="1" lang="ja-JP" alt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5431C8FA-60D8-4745-6ED9-34EC406F4B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4992" y="2519270"/>
                <a:ext cx="3060389" cy="369909"/>
              </a:xfrm>
              <a:prstGeom prst="rect">
                <a:avLst/>
              </a:prstGeom>
              <a:blipFill>
                <a:blip r:embed="rId13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3198A426-3D48-F035-D373-792FA331AE9C}"/>
                  </a:ext>
                </a:extLst>
              </p:cNvPr>
              <p:cNvSpPr txBox="1"/>
              <p:nvPr/>
            </p:nvSpPr>
            <p:spPr>
              <a:xfrm>
                <a:off x="461019" y="1450350"/>
                <a:ext cx="2213298" cy="3712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ja-JP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全体</m:t>
                    </m:r>
                    <m:r>
                      <a:rPr lang="ja-JP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電流</m:t>
                    </m:r>
                    <m:sSub>
                      <m:sSubPr>
                        <m:ctrlPr>
                          <a:rPr kumimoji="1" lang="en-US" altLang="ja-JP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kumimoji="1" lang="en-US" altLang="ja-JP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kumimoji="1" lang="ja-JP" altLang="en-US" dirty="0">
                    <a:solidFill>
                      <a:schemeClr val="tx1"/>
                    </a:solidFill>
                  </a:rPr>
                  <a:t>を求める</a:t>
                </a:r>
              </a:p>
            </p:txBody>
          </p:sp>
        </mc:Choice>
        <mc:Fallback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3198A426-3D48-F035-D373-792FA331AE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019" y="1450350"/>
                <a:ext cx="2213298" cy="371255"/>
              </a:xfrm>
              <a:prstGeom prst="rect">
                <a:avLst/>
              </a:prstGeom>
              <a:blipFill>
                <a:blip r:embed="rId14"/>
                <a:stretch>
                  <a:fillRect l="-826" t="-8197" r="-1928" b="-2623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1A23142B-3BDB-485C-EB25-9231744F70F9}"/>
                  </a:ext>
                </a:extLst>
              </p:cNvPr>
              <p:cNvSpPr txBox="1"/>
              <p:nvPr/>
            </p:nvSpPr>
            <p:spPr>
              <a:xfrm>
                <a:off x="5929094" y="3941081"/>
                <a:ext cx="9032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=5</m:t>
                      </m:r>
                      <m:r>
                        <m:rPr>
                          <m:sty m:val="p"/>
                        </m:rPr>
                        <a:rPr lang="en-US" altLang="ja-JP" i="1">
                          <a:latin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1A23142B-3BDB-485C-EB25-9231744F70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9094" y="3941081"/>
                <a:ext cx="903261" cy="276999"/>
              </a:xfrm>
              <a:prstGeom prst="rect">
                <a:avLst/>
              </a:prstGeom>
              <a:blipFill>
                <a:blip r:embed="rId15"/>
                <a:stretch>
                  <a:fillRect l="-5405" r="-5405" b="-1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0CD77088-15F2-EBAE-592B-67168DB8891F}"/>
                  </a:ext>
                </a:extLst>
              </p:cNvPr>
              <p:cNvSpPr txBox="1"/>
              <p:nvPr/>
            </p:nvSpPr>
            <p:spPr>
              <a:xfrm>
                <a:off x="461019" y="1778000"/>
                <a:ext cx="17516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ja-JP" alt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電流</m:t>
                    </m:r>
                    <m:sSub>
                      <m:sSubPr>
                        <m:ctrlPr>
                          <a:rPr kumimoji="1" lang="en-US" altLang="ja-JP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kumimoji="1" lang="en-US" altLang="ja-JP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1" lang="ja-JP" altLang="en-US" dirty="0">
                    <a:solidFill>
                      <a:srgbClr val="FF0000"/>
                    </a:solidFill>
                  </a:rPr>
                  <a:t>を求める</a:t>
                </a:r>
              </a:p>
            </p:txBody>
          </p:sp>
        </mc:Choice>
        <mc:Fallback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0CD77088-15F2-EBAE-592B-67168DB889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019" y="1778000"/>
                <a:ext cx="1751633" cy="369332"/>
              </a:xfrm>
              <a:prstGeom prst="rect">
                <a:avLst/>
              </a:prstGeom>
              <a:blipFill>
                <a:blip r:embed="rId16"/>
                <a:stretch>
                  <a:fillRect l="-697" t="-8333" r="-2787" b="-28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E0E0169A-C106-B354-6B4A-6A932B13602C}"/>
                  </a:ext>
                </a:extLst>
              </p:cNvPr>
              <p:cNvSpPr txBox="1"/>
              <p:nvPr/>
            </p:nvSpPr>
            <p:spPr>
              <a:xfrm>
                <a:off x="7660481" y="2814408"/>
                <a:ext cx="4344972" cy="6145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dirty="0">
                    <a:solidFill>
                      <a:srgbClr val="FF0000"/>
                    </a:solidFill>
                  </a:rPr>
                  <a:t>分路電流＝分流前の電流</a:t>
                </a:r>
                <a:r>
                  <a:rPr lang="en-US" altLang="ja-JP" dirty="0">
                    <a:solidFill>
                      <a:srgbClr val="FF0000"/>
                    </a:solidFill>
                  </a:rPr>
                  <a:t>×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ja-JP" alt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反対側の抵抗</m:t>
                        </m:r>
                      </m:num>
                      <m:den>
                        <m:r>
                          <a:rPr lang="ja-JP" alt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抵抗の</m:t>
                        </m:r>
                        <m:r>
                          <a:rPr lang="ja-JP" alt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和</m:t>
                        </m:r>
                      </m:den>
                    </m:f>
                  </m:oMath>
                </a14:m>
                <a:endParaRPr kumimoji="1" lang="ja-JP" alt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E0E0169A-C106-B354-6B4A-6A932B1360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0481" y="2814408"/>
                <a:ext cx="4344972" cy="614592"/>
              </a:xfrm>
              <a:prstGeom prst="rect">
                <a:avLst/>
              </a:prstGeom>
              <a:blipFill>
                <a:blip r:embed="rId17"/>
                <a:stretch>
                  <a:fillRect l="-126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774FD52A-09B9-02E0-3E48-26C29EA53D7F}"/>
                  </a:ext>
                </a:extLst>
              </p:cNvPr>
              <p:cNvSpPr txBox="1"/>
              <p:nvPr/>
            </p:nvSpPr>
            <p:spPr>
              <a:xfrm>
                <a:off x="7787169" y="4013611"/>
                <a:ext cx="1733680" cy="5250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20</m:t>
                          </m:r>
                        </m:num>
                        <m:den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20+5</m:t>
                          </m:r>
                        </m:den>
                      </m:f>
                      <m:r>
                        <a:rPr lang="en-US" altLang="ja-JP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21</m:t>
                      </m:r>
                    </m:oMath>
                  </m:oMathPara>
                </a14:m>
                <a:endParaRPr kumimoji="1" lang="ja-JP" alt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774FD52A-09B9-02E0-3E48-26C29EA53D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7169" y="4013611"/>
                <a:ext cx="1733680" cy="525016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D1B237FD-62BC-DD76-BFC3-43C49738D61F}"/>
                  </a:ext>
                </a:extLst>
              </p:cNvPr>
              <p:cNvSpPr txBox="1"/>
              <p:nvPr/>
            </p:nvSpPr>
            <p:spPr>
              <a:xfrm>
                <a:off x="7787169" y="4628349"/>
                <a:ext cx="1201483" cy="5194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US" altLang="ja-JP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21</m:t>
                      </m:r>
                    </m:oMath>
                  </m:oMathPara>
                </a14:m>
                <a:endParaRPr kumimoji="1" lang="ja-JP" alt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D1B237FD-62BC-DD76-BFC3-43C49738D6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7169" y="4628349"/>
                <a:ext cx="1201483" cy="519438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78D19E25-455C-4D5D-1AE9-6FA7E92FB415}"/>
                  </a:ext>
                </a:extLst>
              </p:cNvPr>
              <p:cNvSpPr txBox="1"/>
              <p:nvPr/>
            </p:nvSpPr>
            <p:spPr>
              <a:xfrm>
                <a:off x="7787169" y="5237509"/>
                <a:ext cx="112998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16.8</m:t>
                      </m:r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kumimoji="1" lang="ja-JP" alt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78D19E25-455C-4D5D-1AE9-6FA7E92FB4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7169" y="5237509"/>
                <a:ext cx="1129989" cy="276999"/>
              </a:xfrm>
              <a:prstGeom prst="rect">
                <a:avLst/>
              </a:prstGeom>
              <a:blipFill>
                <a:blip r:embed="rId20"/>
                <a:stretch>
                  <a:fillRect l="-3763" r="-4301" b="-152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15398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5762AC35-49B2-C69A-E858-EFCFADE7F8E8}"/>
                  </a:ext>
                </a:extLst>
              </p:cNvPr>
              <p:cNvSpPr txBox="1"/>
              <p:nvPr/>
            </p:nvSpPr>
            <p:spPr>
              <a:xfrm>
                <a:off x="2265458" y="3548886"/>
                <a:ext cx="838883" cy="5638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kumimoji="1"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kumimoji="1" lang="ja-JP" alt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5762AC35-49B2-C69A-E858-EFCFADE7F8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5458" y="3548886"/>
                <a:ext cx="838883" cy="56387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E875562C-7D50-970E-26CE-8D4E0404B4C2}"/>
                  </a:ext>
                </a:extLst>
              </p:cNvPr>
              <p:cNvSpPr txBox="1"/>
              <p:nvPr/>
            </p:nvSpPr>
            <p:spPr>
              <a:xfrm>
                <a:off x="3212584" y="3583705"/>
                <a:ext cx="687689" cy="52046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100</m:t>
                          </m:r>
                        </m:num>
                        <m:den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endParaRPr kumimoji="1" lang="ja-JP" alt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E875562C-7D50-970E-26CE-8D4E0404B4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2584" y="3583705"/>
                <a:ext cx="687689" cy="52046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1F14D339-703A-1D15-8CAD-898B299859DB}"/>
                  </a:ext>
                </a:extLst>
              </p:cNvPr>
              <p:cNvSpPr txBox="1"/>
              <p:nvPr/>
            </p:nvSpPr>
            <p:spPr>
              <a:xfrm>
                <a:off x="3957762" y="3692322"/>
                <a:ext cx="72455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=20</m:t>
                      </m:r>
                      <m:r>
                        <m:rPr>
                          <m:sty m:val="p"/>
                        </m:rPr>
                        <a:rPr lang="en-US" altLang="ja-JP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kumimoji="1" lang="ja-JP" alt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1F14D339-703A-1D15-8CAD-898B299859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7762" y="3692322"/>
                <a:ext cx="724557" cy="276999"/>
              </a:xfrm>
              <a:prstGeom prst="rect">
                <a:avLst/>
              </a:prstGeom>
              <a:blipFill>
                <a:blip r:embed="rId4"/>
                <a:stretch>
                  <a:fillRect l="-840" r="-6723" b="-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E7853F9F-8E82-DB6B-735F-414603EDD1E1}"/>
                  </a:ext>
                </a:extLst>
              </p:cNvPr>
              <p:cNvSpPr txBox="1"/>
              <p:nvPr/>
            </p:nvSpPr>
            <p:spPr>
              <a:xfrm>
                <a:off x="461019" y="420235"/>
                <a:ext cx="2723823" cy="3743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ja-JP" alt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テブナンの定理</m:t>
                    </m:r>
                    <m:r>
                      <a:rPr kumimoji="1" lang="ja-JP" alt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を</m:t>
                    </m:r>
                  </m:oMath>
                </a14:m>
                <a:r>
                  <a:rPr kumimoji="1" lang="ja-JP" altLang="en-US" dirty="0">
                    <a:solidFill>
                      <a:srgbClr val="FF0000"/>
                    </a:solidFill>
                  </a:rPr>
                  <a:t>用いる</a:t>
                </a:r>
              </a:p>
            </p:txBody>
          </p:sp>
        </mc:Choice>
        <mc:Fallback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E7853F9F-8E82-DB6B-735F-414603EDD1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019" y="420235"/>
                <a:ext cx="2723823" cy="374333"/>
              </a:xfrm>
              <a:prstGeom prst="rect">
                <a:avLst/>
              </a:prstGeom>
              <a:blipFill>
                <a:blip r:embed="rId5"/>
                <a:stretch>
                  <a:fillRect l="-897" t="-6557" r="-1345" b="-2786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E7D101A4-6388-7371-EF61-41E3E6DEF829}"/>
                  </a:ext>
                </a:extLst>
              </p:cNvPr>
              <p:cNvSpPr txBox="1"/>
              <p:nvPr/>
            </p:nvSpPr>
            <p:spPr>
              <a:xfrm>
                <a:off x="0" y="0"/>
                <a:ext cx="100540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sz="28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別解</m:t>
                      </m:r>
                    </m:oMath>
                  </m:oMathPara>
                </a14:m>
                <a:endParaRPr kumimoji="1" lang="ja-JP" altLang="en-US" sz="2800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E7D101A4-6388-7371-EF61-41E3E6DEF8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100540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図 8">
            <a:extLst>
              <a:ext uri="{FF2B5EF4-FFF2-40B4-BE49-F238E27FC236}">
                <a16:creationId xmlns:a16="http://schemas.microsoft.com/office/drawing/2014/main" id="{5020A6AB-2E8D-F8B9-D3D0-12FF72CF11B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78321" y="1125684"/>
            <a:ext cx="3200847" cy="2057687"/>
          </a:xfrm>
          <a:prstGeom prst="rect">
            <a:avLst/>
          </a:prstGeom>
        </p:spPr>
      </p:pic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65FAC652-C9DC-AA85-C42E-814BE20FD62B}"/>
              </a:ext>
            </a:extLst>
          </p:cNvPr>
          <p:cNvCxnSpPr/>
          <p:nvPr/>
        </p:nvCxnSpPr>
        <p:spPr>
          <a:xfrm flipV="1">
            <a:off x="4130821" y="1273956"/>
            <a:ext cx="551499" cy="34415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E06989B7-EDAD-7295-46CE-42B80E087E02}"/>
              </a:ext>
            </a:extLst>
          </p:cNvPr>
          <p:cNvCxnSpPr>
            <a:cxnSpLocks/>
          </p:cNvCxnSpPr>
          <p:nvPr/>
        </p:nvCxnSpPr>
        <p:spPr>
          <a:xfrm>
            <a:off x="4130820" y="2759496"/>
            <a:ext cx="551499" cy="21341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8C637828-1224-9147-B152-25E6F6FC53FB}"/>
              </a:ext>
            </a:extLst>
          </p:cNvPr>
          <p:cNvSpPr txBox="1"/>
          <p:nvPr/>
        </p:nvSpPr>
        <p:spPr>
          <a:xfrm>
            <a:off x="6698188" y="4737194"/>
            <a:ext cx="54938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テブナンの定理</a:t>
            </a:r>
            <a:r>
              <a:rPr kumimoji="1" lang="en-US" altLang="ja-JP" dirty="0"/>
              <a:t>…</a:t>
            </a:r>
            <a:r>
              <a:rPr kumimoji="1" lang="ja-JP" altLang="en-US" dirty="0"/>
              <a:t>電源を含む回路において、</a:t>
            </a:r>
            <a:endParaRPr kumimoji="1" lang="en-US" altLang="ja-JP" dirty="0"/>
          </a:p>
          <a:p>
            <a:r>
              <a:rPr kumimoji="1" lang="ja-JP" altLang="en-US" dirty="0"/>
              <a:t>任意の場所に流れる電流を</a:t>
            </a:r>
            <a:r>
              <a:rPr lang="ja-JP" altLang="en-US" dirty="0"/>
              <a:t>求めることができる定理</a:t>
            </a:r>
            <a:endParaRPr kumimoji="1" lang="ja-JP" altLang="en-US" dirty="0"/>
          </a:p>
        </p:txBody>
      </p:sp>
      <p:sp>
        <p:nvSpPr>
          <p:cNvPr id="65" name="楕円 64">
            <a:extLst>
              <a:ext uri="{FF2B5EF4-FFF2-40B4-BE49-F238E27FC236}">
                <a16:creationId xmlns:a16="http://schemas.microsoft.com/office/drawing/2014/main" id="{16C6F4D7-2404-5AE0-A194-3F35AF546873}"/>
              </a:ext>
            </a:extLst>
          </p:cNvPr>
          <p:cNvSpPr/>
          <p:nvPr/>
        </p:nvSpPr>
        <p:spPr>
          <a:xfrm>
            <a:off x="4648578" y="1202115"/>
            <a:ext cx="143681" cy="14368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楕円 65">
            <a:extLst>
              <a:ext uri="{FF2B5EF4-FFF2-40B4-BE49-F238E27FC236}">
                <a16:creationId xmlns:a16="http://schemas.microsoft.com/office/drawing/2014/main" id="{1F00C947-57B2-40ED-0917-7E17A0E1583B}"/>
              </a:ext>
            </a:extLst>
          </p:cNvPr>
          <p:cNvSpPr/>
          <p:nvPr/>
        </p:nvSpPr>
        <p:spPr>
          <a:xfrm>
            <a:off x="4648578" y="2886028"/>
            <a:ext cx="143681" cy="14368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F0E4294B-6C78-56F7-31B9-BE5053829939}"/>
              </a:ext>
            </a:extLst>
          </p:cNvPr>
          <p:cNvSpPr txBox="1"/>
          <p:nvPr/>
        </p:nvSpPr>
        <p:spPr>
          <a:xfrm>
            <a:off x="4591242" y="7945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rgbClr val="FF0000"/>
                </a:solidFill>
              </a:rPr>
              <a:t>a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B63FDA38-1B23-5321-1B88-EEE5A118A73E}"/>
              </a:ext>
            </a:extLst>
          </p:cNvPr>
          <p:cNvSpPr txBox="1"/>
          <p:nvPr/>
        </p:nvSpPr>
        <p:spPr>
          <a:xfrm>
            <a:off x="4591242" y="2534796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rgbClr val="FF0000"/>
                </a:solidFill>
              </a:rPr>
              <a:t>b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pic>
        <p:nvPicPr>
          <p:cNvPr id="70" name="図 69">
            <a:extLst>
              <a:ext uri="{FF2B5EF4-FFF2-40B4-BE49-F238E27FC236}">
                <a16:creationId xmlns:a16="http://schemas.microsoft.com/office/drawing/2014/main" id="{41E65D85-DD36-3E15-1C76-338DD7627C6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01460" y="1125684"/>
            <a:ext cx="3322112" cy="2205096"/>
          </a:xfrm>
          <a:prstGeom prst="rect">
            <a:avLst/>
          </a:prstGeom>
        </p:spPr>
      </p:pic>
      <p:sp>
        <p:nvSpPr>
          <p:cNvPr id="71" name="楕円 70">
            <a:extLst>
              <a:ext uri="{FF2B5EF4-FFF2-40B4-BE49-F238E27FC236}">
                <a16:creationId xmlns:a16="http://schemas.microsoft.com/office/drawing/2014/main" id="{411C19A0-AC9D-164C-0791-123EEC6B8F0F}"/>
              </a:ext>
            </a:extLst>
          </p:cNvPr>
          <p:cNvSpPr/>
          <p:nvPr/>
        </p:nvSpPr>
        <p:spPr>
          <a:xfrm>
            <a:off x="8166478" y="1557843"/>
            <a:ext cx="143681" cy="14368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2" name="楕円 71">
            <a:extLst>
              <a:ext uri="{FF2B5EF4-FFF2-40B4-BE49-F238E27FC236}">
                <a16:creationId xmlns:a16="http://schemas.microsoft.com/office/drawing/2014/main" id="{2E1E4AE8-F3FF-F2C8-0A7E-442C50FD60F5}"/>
              </a:ext>
            </a:extLst>
          </p:cNvPr>
          <p:cNvSpPr/>
          <p:nvPr/>
        </p:nvSpPr>
        <p:spPr>
          <a:xfrm>
            <a:off x="8166478" y="2742347"/>
            <a:ext cx="143681" cy="14368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4005D383-CEFD-1F35-A9ED-7665E63A81EA}"/>
              </a:ext>
            </a:extLst>
          </p:cNvPr>
          <p:cNvSpPr txBox="1"/>
          <p:nvPr/>
        </p:nvSpPr>
        <p:spPr>
          <a:xfrm>
            <a:off x="8109142" y="115029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rgbClr val="FF0000"/>
                </a:solidFill>
              </a:rPr>
              <a:t>a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3C34F0B1-F74A-3F00-CE79-104B06934944}"/>
              </a:ext>
            </a:extLst>
          </p:cNvPr>
          <p:cNvSpPr txBox="1"/>
          <p:nvPr/>
        </p:nvSpPr>
        <p:spPr>
          <a:xfrm>
            <a:off x="8109142" y="2391115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rgbClr val="FF0000"/>
                </a:solidFill>
              </a:rPr>
              <a:t>b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5497E3D2-1BC8-BE9B-F90E-B5463734628C}"/>
              </a:ext>
            </a:extLst>
          </p:cNvPr>
          <p:cNvSpPr/>
          <p:nvPr/>
        </p:nvSpPr>
        <p:spPr>
          <a:xfrm>
            <a:off x="8409172" y="1519628"/>
            <a:ext cx="914400" cy="1384500"/>
          </a:xfrm>
          <a:prstGeom prst="rect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6" name="テキスト ボックス 75">
                <a:extLst>
                  <a:ext uri="{FF2B5EF4-FFF2-40B4-BE49-F238E27FC236}">
                    <a16:creationId xmlns:a16="http://schemas.microsoft.com/office/drawing/2014/main" id="{C2A27E11-5EAE-617D-2779-713438D7C9F8}"/>
                  </a:ext>
                </a:extLst>
              </p:cNvPr>
              <p:cNvSpPr txBox="1"/>
              <p:nvPr/>
            </p:nvSpPr>
            <p:spPr>
              <a:xfrm>
                <a:off x="8725727" y="5449514"/>
                <a:ext cx="2208973" cy="56560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ja-JP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kumimoji="1" lang="en-US" altLang="ja-JP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kumimoji="1" lang="en-US" altLang="ja-JP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kumimoji="1" lang="ja-JP" alt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76" name="テキスト ボックス 75">
                <a:extLst>
                  <a:ext uri="{FF2B5EF4-FFF2-40B4-BE49-F238E27FC236}">
                    <a16:creationId xmlns:a16="http://schemas.microsoft.com/office/drawing/2014/main" id="{C2A27E11-5EAE-617D-2779-713438D7C9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5727" y="5449514"/>
                <a:ext cx="2208973" cy="56560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7" name="テキスト ボックス 76">
                <a:extLst>
                  <a:ext uri="{FF2B5EF4-FFF2-40B4-BE49-F238E27FC236}">
                    <a16:creationId xmlns:a16="http://schemas.microsoft.com/office/drawing/2014/main" id="{8F066960-6A14-65DF-8E7B-7312248AA2BA}"/>
                  </a:ext>
                </a:extLst>
              </p:cNvPr>
              <p:cNvSpPr txBox="1"/>
              <p:nvPr/>
            </p:nvSpPr>
            <p:spPr>
              <a:xfrm>
                <a:off x="6772311" y="6081107"/>
                <a:ext cx="5345566" cy="2770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kumimoji="1" lang="en-US" altLang="ja-JP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ja-JP" alt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kumimoji="1" lang="ja-JP" altLang="en-US" dirty="0">
                    <a:solidFill>
                      <a:srgbClr val="FF0000"/>
                    </a:solidFill>
                  </a:rPr>
                  <a:t>開放電圧</a:t>
                </a:r>
                <a:r>
                  <a:rPr kumimoji="1" lang="en-US" altLang="ja-JP" dirty="0">
                    <a:solidFill>
                      <a:srgbClr val="FF0000"/>
                    </a:solidFill>
                  </a:rPr>
                  <a:t>(</a:t>
                </a:r>
                <a:r>
                  <a:rPr kumimoji="1" lang="ja-JP" altLang="en-US" dirty="0">
                    <a:solidFill>
                      <a:srgbClr val="FF0000"/>
                    </a:solidFill>
                  </a:rPr>
                  <a:t>抵抗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kumimoji="1" lang="en-US" altLang="ja-JP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ja-JP" alt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を</m:t>
                    </m:r>
                    <m:r>
                      <a:rPr kumimoji="1" lang="ja-JP" alt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接続する前の</m:t>
                    </m:r>
                  </m:oMath>
                </a14:m>
                <a:r>
                  <a:rPr kumimoji="1" lang="en-US" altLang="ja-JP" dirty="0">
                    <a:solidFill>
                      <a:srgbClr val="FF0000"/>
                    </a:solidFill>
                  </a:rPr>
                  <a:t>ab</a:t>
                </a:r>
                <a:r>
                  <a:rPr kumimoji="1" lang="ja-JP" altLang="en-US" dirty="0">
                    <a:solidFill>
                      <a:srgbClr val="FF0000"/>
                    </a:solidFill>
                  </a:rPr>
                  <a:t>間の電位差</a:t>
                </a:r>
                <a:r>
                  <a:rPr kumimoji="1" lang="en-US" altLang="ja-JP" dirty="0">
                    <a:solidFill>
                      <a:srgbClr val="FF0000"/>
                    </a:solidFill>
                  </a:rPr>
                  <a:t>)</a:t>
                </a:r>
                <a:endParaRPr kumimoji="1" lang="ja-JP" alt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77" name="テキスト ボックス 76">
                <a:extLst>
                  <a:ext uri="{FF2B5EF4-FFF2-40B4-BE49-F238E27FC236}">
                    <a16:creationId xmlns:a16="http://schemas.microsoft.com/office/drawing/2014/main" id="{8F066960-6A14-65DF-8E7B-7312248AA2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2311" y="6081107"/>
                <a:ext cx="5345566" cy="277064"/>
              </a:xfrm>
              <a:prstGeom prst="rect">
                <a:avLst/>
              </a:prstGeom>
              <a:blipFill>
                <a:blip r:embed="rId10"/>
                <a:stretch>
                  <a:fillRect l="-1596" t="-26667" r="-1938" b="-5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8" name="テキスト ボックス 77">
                <a:extLst>
                  <a:ext uri="{FF2B5EF4-FFF2-40B4-BE49-F238E27FC236}">
                    <a16:creationId xmlns:a16="http://schemas.microsoft.com/office/drawing/2014/main" id="{9B41AD18-0B52-CA78-DCCF-8E014A46CB4C}"/>
                  </a:ext>
                </a:extLst>
              </p:cNvPr>
              <p:cNvSpPr txBox="1"/>
              <p:nvPr/>
            </p:nvSpPr>
            <p:spPr>
              <a:xfrm>
                <a:off x="6772311" y="6424160"/>
                <a:ext cx="42343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kumimoji="1" lang="en-US" altLang="ja-JP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ja-JP" alt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kumimoji="1" lang="en-US" altLang="ja-JP" dirty="0">
                    <a:solidFill>
                      <a:srgbClr val="FF0000"/>
                    </a:solidFill>
                  </a:rPr>
                  <a:t>ab</a:t>
                </a:r>
                <a:r>
                  <a:rPr kumimoji="1" lang="ja-JP" altLang="en-US" dirty="0">
                    <a:solidFill>
                      <a:srgbClr val="FF0000"/>
                    </a:solidFill>
                  </a:rPr>
                  <a:t>間からみた回路網内部の合成抵抗</a:t>
                </a:r>
              </a:p>
            </p:txBody>
          </p:sp>
        </mc:Choice>
        <mc:Fallback>
          <p:sp>
            <p:nvSpPr>
              <p:cNvPr id="78" name="テキスト ボックス 77">
                <a:extLst>
                  <a:ext uri="{FF2B5EF4-FFF2-40B4-BE49-F238E27FC236}">
                    <a16:creationId xmlns:a16="http://schemas.microsoft.com/office/drawing/2014/main" id="{9B41AD18-0B52-CA78-DCCF-8E014A46CB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2311" y="6424160"/>
                <a:ext cx="4234301" cy="276999"/>
              </a:xfrm>
              <a:prstGeom prst="rect">
                <a:avLst/>
              </a:prstGeom>
              <a:blipFill>
                <a:blip r:embed="rId11"/>
                <a:stretch>
                  <a:fillRect l="-2014" t="-26667" r="-2878" b="-5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64502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2935</TotalTime>
  <Words>751</Words>
  <Application>Microsoft Office PowerPoint</Application>
  <PresentationFormat>ワイド画面</PresentationFormat>
  <Paragraphs>160</Paragraphs>
  <Slides>12</Slides>
  <Notes>4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17" baseType="lpstr">
      <vt:lpstr>游ゴシック</vt:lpstr>
      <vt:lpstr>游ゴシック Light</vt:lpstr>
      <vt:lpstr>Arial</vt:lpstr>
      <vt:lpstr>Cambria Math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Yonezawa Ko</dc:creator>
  <cp:lastModifiedBy>Yonezawa Ko</cp:lastModifiedBy>
  <cp:revision>13</cp:revision>
  <dcterms:created xsi:type="dcterms:W3CDTF">2022-09-27T14:47:49Z</dcterms:created>
  <dcterms:modified xsi:type="dcterms:W3CDTF">2022-09-29T15:43:34Z</dcterms:modified>
</cp:coreProperties>
</file>