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353" autoAdjust="0"/>
  </p:normalViewPr>
  <p:slideViewPr>
    <p:cSldViewPr snapToGrid="0">
      <p:cViewPr>
        <p:scale>
          <a:sx n="75" d="100"/>
          <a:sy n="75" d="100"/>
        </p:scale>
        <p:origin x="1176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81D89D-FFC2-4F82-8B18-212D7011F327}" type="datetimeFigureOut">
              <a:rPr kumimoji="1" lang="ja-JP" altLang="en-US" smtClean="0"/>
              <a:t>2022/9/28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F19BEB-BF0B-4FBA-B3D5-01CBFB01847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24971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655940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06569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022470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電流の連続性＝キルヒホッフの法則</a:t>
            </a:r>
            <a:endParaRPr kumimoji="1" lang="en-US" altLang="ja-JP" dirty="0"/>
          </a:p>
          <a:p>
            <a:r>
              <a:rPr kumimoji="1" lang="ja-JP" altLang="en-US" dirty="0"/>
              <a:t>上記でいうと、どこにも分岐したりしないため、常に一定の電流が流れる。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F19BEB-BF0B-4FBA-B3D5-01CBFB01847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78491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2A2D0-F900-E7C1-4C9A-C9BDDB63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51982CF-1DDC-B22C-AE9A-528182B5E3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08054C-29AA-3C28-2DA5-A46557C2A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C37464F-472D-D8DF-028B-F69460FEE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C586BB-7BDD-BF8F-D704-04CDC809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6305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7C262B-048A-CFA6-8D35-20800BE33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B71572-2D03-E567-E1EA-E0D9B3E8E8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3C6D347-D3AD-0B79-895C-085F31805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BC8A59A-E4AE-54C3-7488-6F96E057A0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A983C8A-83BE-AB81-6091-62A1D4241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000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1B736DD-5DBE-0234-0F7F-1A356C818B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D3478-857F-95A0-A137-7D612C9C57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6C482-78DC-A055-FA61-F754290C1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899D1F4-2CCE-D969-9D65-2B8FEA32D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BC171C1-E337-0E91-EF1D-D8AA44887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24506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CADC20-FD16-4344-46CF-AF5A30A99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D44920-F3D3-2FAB-9240-F8C934DD8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6F82F73-2372-6993-84F7-5DBBAB425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DB5807-D019-6B97-3E38-16BCBDA89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EBF4F7-D26F-CB87-52F6-61F872112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56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A728A3C-AA2B-7E6D-D876-F2EDCE4FF3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D6E33DE-8473-B3CB-6EEB-C7D13A5DC9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58BE6B-5F6C-CC10-AD7B-21016C01B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3E1C37C-D86C-F80D-55BB-BE62A8C1F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37E0C21-7A02-BE18-A2AC-2ED275E79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798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077BAD2-FF58-B468-38FF-C3B5B169F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C532B91-5326-72A2-7C2E-2171F236A4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6D702D9-3586-5E5D-05C1-6EEB9DBEAB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6311E60-251E-3BAB-54D0-73D960C2E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31BDC7-4EF0-55B9-F74D-9AFCAB5A2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9795B7-5ED3-7C4B-B3EF-CA1A43343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5974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02ABC3-437D-0E72-76D0-0799DA556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C2184FA-224D-3417-E630-B58568A7A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600A01-D8A2-66BA-D8C3-10A26B7230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8C53CC2-0B00-D67B-4D2D-5698F3DC7A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0C9699C-4878-3DC5-173E-8223409C9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FBF7A68-B4D3-7F52-4A77-E97955042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28D9A2D-453D-672C-9FCF-B7801D8DD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3C710DD-2706-B403-928B-B1CADF17A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045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D974180-7A47-C002-B877-7070B9CC0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BE71043-C194-3F4C-AA15-C23D30963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286BCFD-0EE8-3308-DD76-78D914087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AD9A0A-AE11-5D93-8634-03FBCD456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23094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E1BC45B-53FC-44CB-83D4-140EB2437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07DCB628-D37E-0193-FC44-20F6401BE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EB21058-DED0-CE17-6856-0E0500515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269619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37CD6-5C9B-F133-6737-B018703B8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D23D95E-CE28-4F31-EE11-E528F999A7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17E7254-CAA9-2005-7F6F-BB675448B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DE44654-66C7-204B-94A8-60BFA174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406FBBB-DC2D-C331-D598-9EB83EA8C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63C15E-40B7-EE6C-8ADB-9A2E267AF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2458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6C82E-6DD2-9A25-5EF7-2CAEF9C74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9AEC8DC-9020-7D2B-09B8-0159E00515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63F03AB-FCBD-A9E6-86D8-016AEF4D79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008DC9E-38B7-F51E-C07A-FBD4F9476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7895405-58A9-1D70-275F-C99465337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503B61B-71B8-F015-17BA-C84A84E028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4716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3FC5B24-5C69-BD6D-EF3F-E42CCE690C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224B831-7D55-6905-10E1-EFDF2AF95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CF9949-D6CB-DC19-877E-BABD30BE23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04B0EF-2983-49AD-AFE2-657AB1D627C4}" type="datetimeFigureOut">
              <a:rPr kumimoji="1" lang="ja-JP" altLang="en-US" smtClean="0"/>
              <a:t>2022/9/27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5E49EF-67D4-E045-A9C4-D7F5513726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E08408-6E7C-7067-727E-8F1F5823E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E29B5-4B9A-4946-9753-D2AFC1CBF5C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723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63.png"/><Relationship Id="rId7" Type="http://schemas.openxmlformats.org/officeDocument/2006/relationships/image" Target="../media/image6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7.png"/><Relationship Id="rId11" Type="http://schemas.openxmlformats.org/officeDocument/2006/relationships/image" Target="../media/image72.png"/><Relationship Id="rId5" Type="http://schemas.openxmlformats.org/officeDocument/2006/relationships/image" Target="../media/image66.png"/><Relationship Id="rId10" Type="http://schemas.openxmlformats.org/officeDocument/2006/relationships/image" Target="../media/image71.png"/><Relationship Id="rId4" Type="http://schemas.openxmlformats.org/officeDocument/2006/relationships/image" Target="../media/image64.png"/><Relationship Id="rId9" Type="http://schemas.openxmlformats.org/officeDocument/2006/relationships/image" Target="../media/image7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7.png"/><Relationship Id="rId3" Type="http://schemas.openxmlformats.org/officeDocument/2006/relationships/image" Target="../media/image6.png"/><Relationship Id="rId7" Type="http://schemas.openxmlformats.org/officeDocument/2006/relationships/image" Target="../media/image63.png"/><Relationship Id="rId12" Type="http://schemas.openxmlformats.org/officeDocument/2006/relationships/image" Target="../media/image7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75.png"/><Relationship Id="rId5" Type="http://schemas.openxmlformats.org/officeDocument/2006/relationships/image" Target="../media/image65.png"/><Relationship Id="rId10" Type="http://schemas.openxmlformats.org/officeDocument/2006/relationships/image" Target="../media/image74.png"/><Relationship Id="rId4" Type="http://schemas.openxmlformats.org/officeDocument/2006/relationships/image" Target="../media/image7.png"/><Relationship Id="rId9" Type="http://schemas.openxmlformats.org/officeDocument/2006/relationships/image" Target="../media/image73.png"/><Relationship Id="rId14" Type="http://schemas.openxmlformats.org/officeDocument/2006/relationships/image" Target="../media/image7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7.png"/><Relationship Id="rId10" Type="http://schemas.openxmlformats.org/officeDocument/2006/relationships/image" Target="../media/image13.png"/><Relationship Id="rId4" Type="http://schemas.openxmlformats.org/officeDocument/2006/relationships/image" Target="../media/image6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6.png"/><Relationship Id="rId7" Type="http://schemas.openxmlformats.org/officeDocument/2006/relationships/image" Target="../media/image7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21.png"/><Relationship Id="rId5" Type="http://schemas.openxmlformats.org/officeDocument/2006/relationships/image" Target="../media/image17.png"/><Relationship Id="rId15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29.png"/><Relationship Id="rId4" Type="http://schemas.openxmlformats.org/officeDocument/2006/relationships/image" Target="../media/image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5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7.png"/><Relationship Id="rId10" Type="http://schemas.openxmlformats.org/officeDocument/2006/relationships/image" Target="../media/image29.png"/><Relationship Id="rId4" Type="http://schemas.openxmlformats.org/officeDocument/2006/relationships/image" Target="../media/image6.png"/><Relationship Id="rId9" Type="http://schemas.openxmlformats.org/officeDocument/2006/relationships/image" Target="../media/image32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image" Target="../media/image4.png"/><Relationship Id="rId21" Type="http://schemas.openxmlformats.org/officeDocument/2006/relationships/image" Target="../media/image39.png"/><Relationship Id="rId7" Type="http://schemas.openxmlformats.org/officeDocument/2006/relationships/image" Target="../media/image24.png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20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44.png"/><Relationship Id="rId10" Type="http://schemas.openxmlformats.org/officeDocument/2006/relationships/image" Target="../media/image29.png"/><Relationship Id="rId19" Type="http://schemas.openxmlformats.org/officeDocument/2006/relationships/image" Target="../media/image48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43.png"/><Relationship Id="rId22" Type="http://schemas.openxmlformats.org/officeDocument/2006/relationships/image" Target="../media/image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52.png"/><Relationship Id="rId18" Type="http://schemas.openxmlformats.org/officeDocument/2006/relationships/image" Target="../media/image56.png"/><Relationship Id="rId3" Type="http://schemas.openxmlformats.org/officeDocument/2006/relationships/image" Target="../media/image4.png"/><Relationship Id="rId7" Type="http://schemas.openxmlformats.org/officeDocument/2006/relationships/image" Target="../media/image24.png"/><Relationship Id="rId12" Type="http://schemas.openxmlformats.org/officeDocument/2006/relationships/image" Target="../media/image51.png"/><Relationship Id="rId17" Type="http://schemas.openxmlformats.org/officeDocument/2006/relationships/image" Target="../media/image55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4.png"/><Relationship Id="rId20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11" Type="http://schemas.openxmlformats.org/officeDocument/2006/relationships/image" Target="../media/image33.png"/><Relationship Id="rId5" Type="http://schemas.openxmlformats.org/officeDocument/2006/relationships/image" Target="../media/image7.png"/><Relationship Id="rId15" Type="http://schemas.openxmlformats.org/officeDocument/2006/relationships/image" Target="../media/image39.png"/><Relationship Id="rId10" Type="http://schemas.openxmlformats.org/officeDocument/2006/relationships/image" Target="../media/image29.png"/><Relationship Id="rId19" Type="http://schemas.openxmlformats.org/officeDocument/2006/relationships/image" Target="../media/image57.png"/><Relationship Id="rId4" Type="http://schemas.openxmlformats.org/officeDocument/2006/relationships/image" Target="../media/image6.png"/><Relationship Id="rId9" Type="http://schemas.openxmlformats.org/officeDocument/2006/relationships/image" Target="../media/image40.png"/><Relationship Id="rId14" Type="http://schemas.openxmlformats.org/officeDocument/2006/relationships/image" Target="../media/image5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9.png"/><Relationship Id="rId7" Type="http://schemas.openxmlformats.org/officeDocument/2006/relationships/image" Target="../media/image6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0.png"/><Relationship Id="rId11" Type="http://schemas.openxmlformats.org/officeDocument/2006/relationships/image" Target="../media/image64.png"/><Relationship Id="rId5" Type="http://schemas.openxmlformats.org/officeDocument/2006/relationships/image" Target="../media/image7.png"/><Relationship Id="rId10" Type="http://schemas.openxmlformats.org/officeDocument/2006/relationships/image" Target="../media/image63.png"/><Relationship Id="rId4" Type="http://schemas.openxmlformats.org/officeDocument/2006/relationships/image" Target="../media/image6.png"/><Relationship Id="rId9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F3E16EB6-E724-5FE2-36A6-DCBBFE3AB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976" y="0"/>
            <a:ext cx="9792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890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2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2521" y="304763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9795021" y="453035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9795020" y="1938575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端子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ab</a:t>
                </a:r>
                <a:r>
                  <a:rPr lang="ja-JP" altLang="en-US" dirty="0">
                    <a:solidFill>
                      <a:srgbClr val="FF0000"/>
                    </a:solidFill>
                  </a:rPr>
                  <a:t>間を開放した時の等価抵抗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5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/>
              <p:nvPr/>
            </p:nvSpPr>
            <p:spPr>
              <a:xfrm>
                <a:off x="8129242" y="3227451"/>
                <a:ext cx="1580753" cy="6833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3227451"/>
                <a:ext cx="1580753" cy="68339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/>
              <p:nvPr/>
            </p:nvSpPr>
            <p:spPr>
              <a:xfrm>
                <a:off x="7539703" y="2466072"/>
                <a:ext cx="391267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電源圧を短絡させると、</a:t>
                </a:r>
                <a:endParaRPr kumimoji="1" lang="en-US" altLang="ja-JP" dirty="0">
                  <a:solidFill>
                    <a:srgbClr val="FF0000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が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並列接続された回路となる</a:t>
                </a: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3DE8EA39-C53D-8EB9-4BFA-899266CC11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9703" y="2466072"/>
                <a:ext cx="3912674" cy="646331"/>
              </a:xfrm>
              <a:prstGeom prst="rect">
                <a:avLst/>
              </a:prstGeom>
              <a:blipFill>
                <a:blip r:embed="rId7"/>
                <a:stretch>
                  <a:fillRect l="-1402" t="-5660" r="-779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/>
              <p:nvPr/>
            </p:nvSpPr>
            <p:spPr>
              <a:xfrm>
                <a:off x="8129242" y="3910843"/>
                <a:ext cx="1626920" cy="8815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C374A5A3-9766-E09B-3986-FEF6F3575E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3910843"/>
                <a:ext cx="1626920" cy="8815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250F0C-369F-7F69-880F-B03DBD381320}"/>
              </a:ext>
            </a:extLst>
          </p:cNvPr>
          <p:cNvSpPr txBox="1"/>
          <p:nvPr/>
        </p:nvSpPr>
        <p:spPr>
          <a:xfrm>
            <a:off x="3577362" y="755142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電圧源は短絡、電流源は開放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C044BE-EA3A-AAAE-862A-37EEAAD31C18}"/>
              </a:ext>
            </a:extLst>
          </p:cNvPr>
          <p:cNvSpPr/>
          <p:nvPr/>
        </p:nvSpPr>
        <p:spPr>
          <a:xfrm>
            <a:off x="7442521" y="1134958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11464C1-4DF6-A20B-4B85-0012C47B0775}"/>
              </a:ext>
            </a:extLst>
          </p:cNvPr>
          <p:cNvCxnSpPr>
            <a:cxnSpLocks/>
          </p:cNvCxnSpPr>
          <p:nvPr/>
        </p:nvCxnSpPr>
        <p:spPr>
          <a:xfrm>
            <a:off x="8255000" y="1121807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/>
              <p:nvPr/>
            </p:nvSpPr>
            <p:spPr>
              <a:xfrm>
                <a:off x="8129242" y="4792431"/>
                <a:ext cx="151528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den>
                          </m:f>
                        </m:den>
                      </m:f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35CA0C9-2C90-3D59-9135-A4CE9C94D8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4792431"/>
                <a:ext cx="1515287" cy="83625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/>
              <p:nvPr/>
            </p:nvSpPr>
            <p:spPr>
              <a:xfrm>
                <a:off x="8129242" y="5618572"/>
                <a:ext cx="1088247" cy="836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261028AB-7968-51C1-1863-B6E9DFA2AD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5618572"/>
                <a:ext cx="1088247" cy="8362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/>
              <p:nvPr/>
            </p:nvSpPr>
            <p:spPr>
              <a:xfrm>
                <a:off x="9199284" y="5629727"/>
                <a:ext cx="12607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D8F436E0-1A7A-213B-F0A9-8618044CDB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9284" y="5629727"/>
                <a:ext cx="1260730" cy="610936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00125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3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4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5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6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42521" y="304763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9795021" y="453035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9795020" y="1938575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B6EDBD-3549-1F37-F8C2-010A595094C5}"/>
              </a:ext>
            </a:extLst>
          </p:cNvPr>
          <p:cNvCxnSpPr>
            <a:cxnSpLocks/>
          </p:cNvCxnSpPr>
          <p:nvPr/>
        </p:nvCxnSpPr>
        <p:spPr>
          <a:xfrm>
            <a:off x="5353050" y="2368837"/>
            <a:ext cx="117475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F6C25C3-0DB9-9464-71FD-51A41BB4DF34}"/>
              </a:ext>
            </a:extLst>
          </p:cNvPr>
          <p:cNvCxnSpPr>
            <a:cxnSpLocks/>
          </p:cNvCxnSpPr>
          <p:nvPr/>
        </p:nvCxnSpPr>
        <p:spPr>
          <a:xfrm>
            <a:off x="3940882" y="4511306"/>
            <a:ext cx="948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F2E868-87C5-6A26-9F71-7876B3959A13}"/>
              </a:ext>
            </a:extLst>
          </p:cNvPr>
          <p:cNvCxnSpPr>
            <a:cxnSpLocks/>
          </p:cNvCxnSpPr>
          <p:nvPr/>
        </p:nvCxnSpPr>
        <p:spPr>
          <a:xfrm flipH="1">
            <a:off x="4913581" y="2389694"/>
            <a:ext cx="1588803" cy="2123902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9B6CD13-7878-AEC6-0459-5C7F12A5F1C9}"/>
              </a:ext>
            </a:extLst>
          </p:cNvPr>
          <p:cNvSpPr txBox="1"/>
          <p:nvPr/>
        </p:nvSpPr>
        <p:spPr>
          <a:xfrm>
            <a:off x="7440879" y="245253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C23FFDE-C09E-FF62-FC33-20D0AB71BB20}"/>
              </a:ext>
            </a:extLst>
          </p:cNvPr>
          <p:cNvSpPr txBox="1"/>
          <p:nvPr/>
        </p:nvSpPr>
        <p:spPr>
          <a:xfrm>
            <a:off x="5877109" y="4675144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/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chemeClr val="tx1"/>
                    </a:solidFill>
                  </a:rPr>
                  <a:t>端子</a:t>
                </a:r>
                <a:r>
                  <a:rPr lang="en-US" altLang="ja-JP" dirty="0">
                    <a:solidFill>
                      <a:schemeClr val="tx1"/>
                    </a:solidFill>
                  </a:rPr>
                  <a:t>ab</a:t>
                </a:r>
                <a:r>
                  <a:rPr lang="ja-JP" altLang="en-US" dirty="0">
                    <a:solidFill>
                      <a:schemeClr val="tx1"/>
                    </a:solidFill>
                  </a:rPr>
                  <a:t>間を開放した時の合成抵抗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kumimoji="1" lang="ja-JP" alt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E1ADDD0-BEF4-D33B-2B60-CE131CD38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765626"/>
                <a:ext cx="4859472" cy="369332"/>
              </a:xfrm>
              <a:prstGeom prst="rect">
                <a:avLst/>
              </a:prstGeom>
              <a:blipFill>
                <a:blip r:embed="rId9"/>
                <a:stretch>
                  <a:fillRect l="-1004" t="-8333" r="-502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/>
              <p:nvPr/>
            </p:nvSpPr>
            <p:spPr>
              <a:xfrm>
                <a:off x="8129242" y="2465516"/>
                <a:ext cx="186192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4E150C70-06A8-A0A8-31EB-3B307155A6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2465516"/>
                <a:ext cx="1861920" cy="656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C250F0C-369F-7F69-880F-B03DBD381320}"/>
              </a:ext>
            </a:extLst>
          </p:cNvPr>
          <p:cNvSpPr txBox="1"/>
          <p:nvPr/>
        </p:nvSpPr>
        <p:spPr>
          <a:xfrm>
            <a:off x="3577362" y="7551422"/>
            <a:ext cx="25186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電圧源は短絡、電流源は開放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2CC044BE-EA3A-AAAE-862A-37EEAAD31C18}"/>
              </a:ext>
            </a:extLst>
          </p:cNvPr>
          <p:cNvSpPr/>
          <p:nvPr/>
        </p:nvSpPr>
        <p:spPr>
          <a:xfrm>
            <a:off x="7442521" y="1134958"/>
            <a:ext cx="1269679" cy="44952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411464C1-4DF6-A20B-4B85-0012C47B0775}"/>
              </a:ext>
            </a:extLst>
          </p:cNvPr>
          <p:cNvCxnSpPr>
            <a:cxnSpLocks/>
          </p:cNvCxnSpPr>
          <p:nvPr/>
        </p:nvCxnSpPr>
        <p:spPr>
          <a:xfrm>
            <a:off x="8255000" y="1121807"/>
            <a:ext cx="0" cy="46267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/>
              <p:nvPr/>
            </p:nvSpPr>
            <p:spPr>
              <a:xfrm>
                <a:off x="476824" y="1107462"/>
                <a:ext cx="24902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ja-JP" alt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と</m:t>
                    </m:r>
                    <m:sSub>
                      <m:sSub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ja-JP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から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求める</a:t>
                </a: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0D1B5452-063F-B5A8-4081-569BCE202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24" y="1107462"/>
                <a:ext cx="2490233" cy="369332"/>
              </a:xfrm>
              <a:prstGeom prst="rect">
                <a:avLst/>
              </a:prstGeom>
              <a:blipFill>
                <a:blip r:embed="rId11"/>
                <a:stretch>
                  <a:fillRect t="-8333" r="-1467" b="-28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31B7B4-EB0B-10E2-E286-C7D4DEC2C76C}"/>
                  </a:ext>
                </a:extLst>
              </p:cNvPr>
              <p:cNvSpPr txBox="1"/>
              <p:nvPr/>
            </p:nvSpPr>
            <p:spPr>
              <a:xfrm>
                <a:off x="2721771" y="3073969"/>
                <a:ext cx="1260730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21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831B7B4-EB0B-10E2-E286-C7D4DEC2C7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1771" y="3073969"/>
                <a:ext cx="1260730" cy="61093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CF2F5B3-CC87-0C00-A11D-AC7B8B46EB3F}"/>
                  </a:ext>
                </a:extLst>
              </p:cNvPr>
              <p:cNvSpPr txBox="1"/>
              <p:nvPr/>
            </p:nvSpPr>
            <p:spPr>
              <a:xfrm>
                <a:off x="8129242" y="3175730"/>
                <a:ext cx="1687257" cy="6154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1+20</m:t>
                          </m:r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9CF2F5B3-CC87-0C00-A11D-AC7B8B46EB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3175730"/>
                <a:ext cx="1687257" cy="61549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0812F86-55F4-F462-E89F-2A720D793E6F}"/>
              </a:ext>
            </a:extLst>
          </p:cNvPr>
          <p:cNvCxnSpPr>
            <a:cxnSpLocks/>
          </p:cNvCxnSpPr>
          <p:nvPr/>
        </p:nvCxnSpPr>
        <p:spPr>
          <a:xfrm>
            <a:off x="4898099" y="4511306"/>
            <a:ext cx="371475" cy="4968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0FB4B35E-6217-5B68-E2F2-51B358773C36}"/>
              </a:ext>
            </a:extLst>
          </p:cNvPr>
          <p:cNvCxnSpPr>
            <a:cxnSpLocks/>
          </p:cNvCxnSpPr>
          <p:nvPr/>
        </p:nvCxnSpPr>
        <p:spPr>
          <a:xfrm>
            <a:off x="5281696" y="4993619"/>
            <a:ext cx="742950" cy="1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3D30E9E-C4FB-778C-E793-8BEDDD6A0535}"/>
              </a:ext>
            </a:extLst>
          </p:cNvPr>
          <p:cNvCxnSpPr>
            <a:cxnSpLocks/>
          </p:cNvCxnSpPr>
          <p:nvPr/>
        </p:nvCxnSpPr>
        <p:spPr>
          <a:xfrm>
            <a:off x="6504642" y="2369120"/>
            <a:ext cx="371475" cy="4968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0371FA76-1FF2-F9C1-BACF-77EB4C421237}"/>
              </a:ext>
            </a:extLst>
          </p:cNvPr>
          <p:cNvCxnSpPr>
            <a:cxnSpLocks/>
          </p:cNvCxnSpPr>
          <p:nvPr/>
        </p:nvCxnSpPr>
        <p:spPr>
          <a:xfrm>
            <a:off x="6888239" y="2851433"/>
            <a:ext cx="742950" cy="1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FEB3082-4862-877B-9C90-AF2B7EB0EC31}"/>
                  </a:ext>
                </a:extLst>
              </p:cNvPr>
              <p:cNvSpPr txBox="1"/>
              <p:nvPr/>
            </p:nvSpPr>
            <p:spPr>
              <a:xfrm>
                <a:off x="8129242" y="3897796"/>
                <a:ext cx="1861920" cy="656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7" name="テキスト ボックス 36">
                <a:extLst>
                  <a:ext uri="{FF2B5EF4-FFF2-40B4-BE49-F238E27FC236}">
                    <a16:creationId xmlns:a16="http://schemas.microsoft.com/office/drawing/2014/main" id="{DFEB3082-4862-877B-9C90-AF2B7EB0EC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9242" y="3897796"/>
                <a:ext cx="1861920" cy="65620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2763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/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直列合成抵抗：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ja-JP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87F483F2-48CE-FADA-F9F1-5F9E27D0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700" y="533400"/>
                <a:ext cx="3016595" cy="369332"/>
              </a:xfrm>
              <a:prstGeom prst="rect">
                <a:avLst/>
              </a:prstGeom>
              <a:blipFill>
                <a:blip r:embed="rId2"/>
                <a:stretch>
                  <a:fillRect l="-1818" t="-8333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/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/>
                  <a:t>並列</a:t>
                </a:r>
                <a:r>
                  <a:rPr kumimoji="1" lang="ja-JP" altLang="en-US" dirty="0"/>
                  <a:t>合成抵抗：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ja-JP">
                            <a:latin typeface="Cambria Math" panose="02040503050406030204" pitchFamily="18" charset="0"/>
                          </a:rPr>
                          <m:t>R</m:t>
                        </m:r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ja-JP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ja-JP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</m:oMath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BC441103-F9D4-08D4-AF85-80EE6C4451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422" y="1079500"/>
                <a:ext cx="2885149" cy="517770"/>
              </a:xfrm>
              <a:prstGeom prst="rect">
                <a:avLst/>
              </a:prstGeom>
              <a:blipFill>
                <a:blip r:embed="rId3"/>
                <a:stretch>
                  <a:fillRect l="-1903" b="-235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866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=?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4880" y="3867481"/>
                <a:ext cx="847155" cy="276999"/>
              </a:xfrm>
              <a:prstGeom prst="rect">
                <a:avLst/>
              </a:prstGeom>
              <a:blipFill>
                <a:blip r:embed="rId3"/>
                <a:stretch>
                  <a:fillRect l="-5036" r="-57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9498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合成抵抗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8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9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1+20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0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1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2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72427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/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97CACDFE-BC51-172C-E546-74137C78A4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431842"/>
                <a:ext cx="1026948" cy="276999"/>
              </a:xfrm>
              <a:prstGeom prst="rect">
                <a:avLst/>
              </a:prstGeom>
              <a:blipFill>
                <a:blip r:embed="rId3"/>
                <a:stretch>
                  <a:fillRect l="-4142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4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271250"/>
                <a:ext cx="838883" cy="56387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6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7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90329" y="306069"/>
                <a:ext cx="687689" cy="52046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35507" y="414686"/>
                <a:ext cx="724557" cy="276999"/>
              </a:xfrm>
              <a:prstGeom prst="rect">
                <a:avLst/>
              </a:prstGeom>
              <a:blipFill>
                <a:blip r:embed="rId9"/>
                <a:stretch>
                  <a:fillRect l="-840" r="-6723" b="-888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/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5E67B3B-29E4-A4B3-D632-3C27AA73C2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3203" y="1069271"/>
                <a:ext cx="1451679" cy="276999"/>
              </a:xfrm>
              <a:prstGeom prst="rect">
                <a:avLst/>
              </a:prstGeom>
              <a:blipFill>
                <a:blip r:embed="rId10"/>
                <a:stretch>
                  <a:fillRect l="-126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/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=1+20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0370BE2C-A0DB-0B67-45AB-FD12058551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559682"/>
                <a:ext cx="1284454" cy="276999"/>
              </a:xfrm>
              <a:prstGeom prst="rect">
                <a:avLst/>
              </a:prstGeom>
              <a:blipFill>
                <a:blip r:embed="rId11"/>
                <a:stretch>
                  <a:fillRect l="-3318" r="-3791" b="-1111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/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=21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BC7998DE-4DA8-22E8-91B1-A5EAC4103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6147" y="1995762"/>
                <a:ext cx="1037592" cy="276999"/>
              </a:xfrm>
              <a:prstGeom prst="rect">
                <a:avLst/>
              </a:prstGeom>
              <a:blipFill>
                <a:blip r:embed="rId12"/>
                <a:stretch>
                  <a:fillRect l="-4118" r="-5294" b="-108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rgbClr val="FF0000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13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14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/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4664C4C9-BE67-0A72-CBF8-F9E091269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2865686"/>
                <a:ext cx="1294200" cy="276999"/>
              </a:xfrm>
              <a:prstGeom prst="rect">
                <a:avLst/>
              </a:prstGeom>
              <a:blipFill>
                <a:blip r:embed="rId15"/>
                <a:stretch>
                  <a:fillRect l="-3302" r="-3774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8C57BBB-8D9E-7988-7262-709602A86E22}"/>
              </a:ext>
            </a:extLst>
          </p:cNvPr>
          <p:cNvSpPr txBox="1"/>
          <p:nvPr/>
        </p:nvSpPr>
        <p:spPr>
          <a:xfrm>
            <a:off x="6718299" y="3299530"/>
            <a:ext cx="55194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電流の連続性より回路には同じ大きさの電流が流れるため</a:t>
            </a:r>
            <a:endParaRPr lang="en-US" altLang="ja-JP" sz="16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/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ja-JP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4BBE4A4-53C9-7552-278D-AAE64A7A4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3772471"/>
                <a:ext cx="1240468" cy="276999"/>
              </a:xfrm>
              <a:prstGeom prst="rect">
                <a:avLst/>
              </a:prstGeom>
              <a:blipFill>
                <a:blip r:embed="rId16"/>
                <a:stretch>
                  <a:fillRect l="-3431" r="-3431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/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22C7838C-AE31-3912-EC2B-CFEDF1D675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4806" y="4211491"/>
                <a:ext cx="1124347" cy="276999"/>
              </a:xfrm>
              <a:prstGeom prst="rect">
                <a:avLst/>
              </a:prstGeom>
              <a:blipFill>
                <a:blip r:embed="rId17"/>
                <a:stretch>
                  <a:fillRect l="-3784" r="-3784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105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1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A2A7F7EE-3BB7-9791-533F-25614E6096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992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rgbClr val="FF0000"/>
                        </a:solidFill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1+4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AD47D65-C746-CD9D-9B44-1F2361B1C6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7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65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sSub>
                                <m:sSubPr>
                                  <m:ctrlP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kumimoji="1" lang="en-US" altLang="ja-JP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2890334"/>
                <a:ext cx="1916550" cy="790666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直列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r>
                        <a:rPr lang="ja-JP" alt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並列の</m:t>
                      </m:r>
                      <m:r>
                        <a:rPr lang="ja-JP" altLang="en-US" i="1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合成抵抗なので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251211" cy="371064"/>
              </a:xfrm>
              <a:prstGeom prst="rect">
                <a:avLst/>
              </a:prstGeom>
              <a:blipFill>
                <a:blip r:embed="rId1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/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den>
                          </m:f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kumimoji="1" lang="en-US" altLang="ja-JP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E8B0966D-F942-8645-BBFA-3D79777B20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3764940"/>
                <a:ext cx="1682320" cy="74571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/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=1+4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E7FA02BA-E62B-8302-9B25-E5851D300F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4665701"/>
                <a:ext cx="1150122" cy="276999"/>
              </a:xfrm>
              <a:prstGeom prst="rect">
                <a:avLst/>
              </a:prstGeom>
              <a:blipFill>
                <a:blip r:embed="rId15"/>
                <a:stretch>
                  <a:fillRect l="-4255" r="-4255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/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8" name="テキスト ボックス 47">
                <a:extLst>
                  <a:ext uri="{FF2B5EF4-FFF2-40B4-BE49-F238E27FC236}">
                    <a16:creationId xmlns:a16="http://schemas.microsoft.com/office/drawing/2014/main" id="{DB79B4AC-9437-548C-EB05-6FF0BEF213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8671" y="5090899"/>
                <a:ext cx="911275" cy="276999"/>
              </a:xfrm>
              <a:prstGeom prst="rect">
                <a:avLst/>
              </a:prstGeom>
              <a:blipFill>
                <a:blip r:embed="rId16"/>
                <a:stretch>
                  <a:fillRect l="-4698" r="-4698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7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/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AB7712AB-3ECE-4CAB-D766-39CFF096E3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9161" y="5509747"/>
                <a:ext cx="1020857" cy="276999"/>
              </a:xfrm>
              <a:prstGeom prst="rect">
                <a:avLst/>
              </a:prstGeom>
              <a:blipFill>
                <a:blip r:embed="rId18"/>
                <a:stretch>
                  <a:fillRect l="-4167" r="-1190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/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0F2968E3-1927-4B5C-1A4A-F29824D01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07128" y="5403945"/>
                <a:ext cx="827726" cy="565604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/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105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615C127-D630-F24D-C689-0E0601DC2F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3165" y="5891044"/>
                <a:ext cx="933781" cy="526041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21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/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21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DC5EAFF-8E73-9F81-3B1C-87F3804F6E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1537" y="6521383"/>
                <a:ext cx="949812" cy="276999"/>
              </a:xfrm>
              <a:prstGeom prst="rect">
                <a:avLst/>
              </a:prstGeom>
              <a:blipFill>
                <a:blip r:embed="rId22"/>
                <a:stretch>
                  <a:fillRect l="-4487" r="-5769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0815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636317" y="2161871"/>
            <a:ext cx="4812373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3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/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>
                    <a:solidFill>
                      <a:schemeClr val="tx1"/>
                    </a:solidFill>
                  </a:rPr>
                  <a:t>電源電圧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92683D62-8265-5898-C87E-A5F79B1528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769536"/>
                <a:ext cx="2252283" cy="369332"/>
              </a:xfrm>
              <a:prstGeom prst="rect">
                <a:avLst/>
              </a:prstGeom>
              <a:blipFill>
                <a:blip r:embed="rId6"/>
                <a:stretch>
                  <a:fillRect l="-2439" t="-6557" r="-216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latin typeface="Cambria Math" panose="02040503050406030204" pitchFamily="18" charset="0"/>
                      </a:rPr>
                      <m:t>合成</m:t>
                    </m:r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8347BF6-748B-498F-0BED-67D5CA4192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295565" cy="371064"/>
              </a:xfrm>
              <a:prstGeom prst="rect">
                <a:avLst/>
              </a:prstGeom>
              <a:blipFill>
                <a:blip r:embed="rId7"/>
                <a:stretch>
                  <a:fillRect l="-798" t="-8197" r="-1862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/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=105</m:t>
                      </m:r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2C9EF168-44A1-3293-9765-F09AC23F1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790" y="3246852"/>
                <a:ext cx="1124347" cy="276999"/>
              </a:xfrm>
              <a:prstGeom prst="rect">
                <a:avLst/>
              </a:prstGeom>
              <a:blipFill>
                <a:blip r:embed="rId8"/>
                <a:stretch>
                  <a:fillRect l="-4348" r="-434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/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抵抗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14822BE9-83F6-B653-693D-CD08CCF7A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138868"/>
                <a:ext cx="2289473" cy="371255"/>
              </a:xfrm>
              <a:prstGeom prst="rect">
                <a:avLst/>
              </a:prstGeom>
              <a:blipFill>
                <a:blip r:embed="rId9"/>
                <a:stretch>
                  <a:fillRect l="-800" t="-8197" r="-186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E3AD7BF-E019-152C-8787-5E234D116148}"/>
              </a:ext>
            </a:extLst>
          </p:cNvPr>
          <p:cNvCxnSpPr>
            <a:cxnSpLocks/>
          </p:cNvCxnSpPr>
          <p:nvPr/>
        </p:nvCxnSpPr>
        <p:spPr>
          <a:xfrm flipH="1">
            <a:off x="5374482" y="2355850"/>
            <a:ext cx="152161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DA1EE1C7-7CBB-378C-ACA1-F1E9866C4105}"/>
              </a:ext>
            </a:extLst>
          </p:cNvPr>
          <p:cNvCxnSpPr>
            <a:cxnSpLocks/>
          </p:cNvCxnSpPr>
          <p:nvPr/>
        </p:nvCxnSpPr>
        <p:spPr>
          <a:xfrm flipH="1">
            <a:off x="5953918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BBF3C2F4-D385-2B79-F001-C9F56C37CD3A}"/>
              </a:ext>
            </a:extLst>
          </p:cNvPr>
          <p:cNvCxnSpPr>
            <a:cxnSpLocks/>
          </p:cNvCxnSpPr>
          <p:nvPr/>
        </p:nvCxnSpPr>
        <p:spPr>
          <a:xfrm flipH="1">
            <a:off x="5724195" y="3523851"/>
            <a:ext cx="219405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0CBF905A-F25B-8629-6BC5-5FE8D54577AE}"/>
              </a:ext>
            </a:extLst>
          </p:cNvPr>
          <p:cNvCxnSpPr>
            <a:cxnSpLocks/>
          </p:cNvCxnSpPr>
          <p:nvPr/>
        </p:nvCxnSpPr>
        <p:spPr>
          <a:xfrm flipH="1">
            <a:off x="3669012" y="2847867"/>
            <a:ext cx="1756014" cy="217688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55E20E18-A842-3D98-704C-C0AAD1626A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10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図 41" descr="ダイアグラム&#10;&#10;自動的に生成された説明">
            <a:extLst>
              <a:ext uri="{FF2B5EF4-FFF2-40B4-BE49-F238E27FC236}">
                <a16:creationId xmlns:a16="http://schemas.microsoft.com/office/drawing/2014/main" id="{AF6D4A25-15E0-A2AE-CCDB-094FFF5F99D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161" y="143330"/>
            <a:ext cx="4426641" cy="222522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/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E6099CF2-6FDA-E5DA-7E8E-5B0068748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3365040"/>
                <a:ext cx="1546897" cy="56528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/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と</m:t>
                      </m:r>
                      <m:sSub>
                        <m:sSubPr>
                          <m:ctrlPr>
                            <a:rPr lang="en-US" altLang="ja-JP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ja-JP" b="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の</m:t>
                      </m:r>
                      <m:r>
                        <a:rPr lang="ja-JP" altLang="en-US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分路電流と</m:t>
                      </m:r>
                      <m:r>
                        <a:rPr lang="ja-JP" altLang="en-US" i="1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考える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5431C8FA-60D8-4745-6ED9-34EC406F4B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4992" y="2519270"/>
                <a:ext cx="3060389" cy="369909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/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chemeClr val="tx1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198A426-3D48-F035-D373-792FA331AE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450350"/>
                <a:ext cx="2213298" cy="371255"/>
              </a:xfrm>
              <a:prstGeom prst="rect">
                <a:avLst/>
              </a:prstGeom>
              <a:blipFill>
                <a:blip r:embed="rId14"/>
                <a:stretch>
                  <a:fillRect l="-826" t="-8197" r="-1928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/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1A23142B-3BDB-485C-EB25-9231744F70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094" y="3941081"/>
                <a:ext cx="903261" cy="276999"/>
              </a:xfrm>
              <a:prstGeom prst="rect">
                <a:avLst/>
              </a:prstGeom>
              <a:blipFill>
                <a:blip r:embed="rId15"/>
                <a:stretch>
                  <a:fillRect l="-5405" r="-5405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/>
              <p:nvPr/>
            </p:nvSpPr>
            <p:spPr>
              <a:xfrm>
                <a:off x="461019" y="1778000"/>
                <a:ext cx="2284536" cy="3712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全体</m:t>
                    </m:r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電流</m:t>
                    </m:r>
                    <m:sSub>
                      <m:sSubPr>
                        <m:ctrlPr>
                          <a:rPr kumimoji="1" lang="en-US" altLang="ja-JP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kumimoji="1" lang="en-US" altLang="ja-JP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を求める</a:t>
                </a:r>
              </a:p>
            </p:txBody>
          </p:sp>
        </mc:Choice>
        <mc:Fallback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0CD77088-15F2-EBAE-592B-67168DB889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1778000"/>
                <a:ext cx="2284536" cy="371255"/>
              </a:xfrm>
              <a:prstGeom prst="rect">
                <a:avLst/>
              </a:prstGeom>
              <a:blipFill>
                <a:blip r:embed="rId16"/>
                <a:stretch>
                  <a:fillRect l="-802" t="-8197" b="-2623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/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ja-JP" altLang="en-US" dirty="0">
                    <a:solidFill>
                      <a:srgbClr val="FF0000"/>
                    </a:solidFill>
                  </a:rPr>
                  <a:t>分路電流＝分流前の電流</a:t>
                </a:r>
                <a:r>
                  <a:rPr lang="en-US" altLang="ja-JP" dirty="0">
                    <a:solidFill>
                      <a:srgbClr val="FF0000"/>
                    </a:solidFill>
                  </a:rPr>
                  <a:t>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ja-JP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反対側の抵抗</m:t>
                        </m:r>
                      </m:num>
                      <m:den>
                        <m:r>
                          <a:rPr lang="ja-JP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抵抗の</m:t>
                        </m:r>
                        <m:r>
                          <a:rPr lang="ja-JP" alt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和</m:t>
                        </m:r>
                      </m:den>
                    </m:f>
                  </m:oMath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0E0169A-C106-B354-6B4A-6A932B136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0481" y="2814408"/>
                <a:ext cx="4344972" cy="614592"/>
              </a:xfrm>
              <a:prstGeom prst="rect">
                <a:avLst/>
              </a:prstGeom>
              <a:blipFill>
                <a:blip r:embed="rId17"/>
                <a:stretch>
                  <a:fillRect l="-126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/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20+5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774FD52A-09B9-02E0-3E48-26C29EA53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013611"/>
                <a:ext cx="1733680" cy="525016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/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21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D1B237FD-62BC-DD76-BFC3-43C49738D6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4628349"/>
                <a:ext cx="1201483" cy="519438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/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16.8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78D19E25-455C-4D5D-1AE9-6FA7E92FB4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7169" y="5237509"/>
                <a:ext cx="1129989" cy="276999"/>
              </a:xfrm>
              <a:prstGeom prst="rect">
                <a:avLst/>
              </a:prstGeom>
              <a:blipFill>
                <a:blip r:embed="rId20"/>
                <a:stretch>
                  <a:fillRect l="-3763" r="-4301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15398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A440F3-030B-8B4C-8C3D-A360D2BBFF34}"/>
              </a:ext>
            </a:extLst>
          </p:cNvPr>
          <p:cNvSpPr/>
          <p:nvPr/>
        </p:nvSpPr>
        <p:spPr>
          <a:xfrm rot="21438279">
            <a:off x="1820956" y="2197100"/>
            <a:ext cx="2946400" cy="3556000"/>
          </a:xfrm>
          <a:prstGeom prst="rect">
            <a:avLst/>
          </a:prstGeom>
          <a:scene3d>
            <a:camera prst="orthographicFront">
              <a:rot lat="2400000" lon="18600000" rev="19199999"/>
            </a:camera>
            <a:lightRig rig="threePt" dir="t"/>
          </a:scene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BB95332-8655-10F1-B75F-B2A8EB8ECEB3}"/>
              </a:ext>
            </a:extLst>
          </p:cNvPr>
          <p:cNvCxnSpPr/>
          <p:nvPr/>
        </p:nvCxnSpPr>
        <p:spPr>
          <a:xfrm>
            <a:off x="2146300" y="2819400"/>
            <a:ext cx="0" cy="10414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3237C825-ED8D-5096-329E-A5F0D8909BCB}"/>
              </a:ext>
            </a:extLst>
          </p:cNvPr>
          <p:cNvCxnSpPr>
            <a:cxnSpLocks/>
          </p:cNvCxnSpPr>
          <p:nvPr/>
        </p:nvCxnSpPr>
        <p:spPr>
          <a:xfrm flipH="1">
            <a:off x="2146300" y="1892300"/>
            <a:ext cx="774700" cy="9271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FCF9A36C-C580-B160-F8DA-FC928E6BCADB}"/>
              </a:ext>
            </a:extLst>
          </p:cNvPr>
          <p:cNvCxnSpPr>
            <a:cxnSpLocks/>
          </p:cNvCxnSpPr>
          <p:nvPr/>
        </p:nvCxnSpPr>
        <p:spPr>
          <a:xfrm flipH="1">
            <a:off x="2921000" y="1892300"/>
            <a:ext cx="8255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81019DD8-B229-84F0-3987-E40B5EF7BB2B}"/>
              </a:ext>
            </a:extLst>
          </p:cNvPr>
          <p:cNvCxnSpPr>
            <a:cxnSpLocks/>
          </p:cNvCxnSpPr>
          <p:nvPr/>
        </p:nvCxnSpPr>
        <p:spPr>
          <a:xfrm flipH="1" flipV="1">
            <a:off x="3746500" y="1892300"/>
            <a:ext cx="533400" cy="46355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FD4D9526-D217-491D-B7FD-E32F76CEB6FA}"/>
              </a:ext>
            </a:extLst>
          </p:cNvPr>
          <p:cNvCxnSpPr>
            <a:cxnSpLocks/>
          </p:cNvCxnSpPr>
          <p:nvPr/>
        </p:nvCxnSpPr>
        <p:spPr>
          <a:xfrm flipH="1">
            <a:off x="4279900" y="2355850"/>
            <a:ext cx="10731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EB95898B-16DC-41E8-E080-26EDB941A1B3}"/>
              </a:ext>
            </a:extLst>
          </p:cNvPr>
          <p:cNvCxnSpPr>
            <a:cxnSpLocks/>
          </p:cNvCxnSpPr>
          <p:nvPr/>
        </p:nvCxnSpPr>
        <p:spPr>
          <a:xfrm flipH="1">
            <a:off x="4432300" y="2355850"/>
            <a:ext cx="942182" cy="1168001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直線コネクタ 27">
            <a:extLst>
              <a:ext uri="{FF2B5EF4-FFF2-40B4-BE49-F238E27FC236}">
                <a16:creationId xmlns:a16="http://schemas.microsoft.com/office/drawing/2014/main" id="{9DE7FBEB-BAB4-6554-AFEF-003E82FE2256}"/>
              </a:ext>
            </a:extLst>
          </p:cNvPr>
          <p:cNvCxnSpPr>
            <a:cxnSpLocks/>
          </p:cNvCxnSpPr>
          <p:nvPr/>
        </p:nvCxnSpPr>
        <p:spPr>
          <a:xfrm flipH="1">
            <a:off x="4279900" y="3523851"/>
            <a:ext cx="152400" cy="74789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EE3B00ED-DEF2-EC93-924D-8D83FACE988F}"/>
              </a:ext>
            </a:extLst>
          </p:cNvPr>
          <p:cNvSpPr txBox="1"/>
          <p:nvPr/>
        </p:nvSpPr>
        <p:spPr>
          <a:xfrm>
            <a:off x="1644650" y="3131520"/>
            <a:ext cx="3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V</a:t>
            </a:r>
          </a:p>
          <a:p>
            <a:endParaRPr lang="en-US" altLang="ja-JP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/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en-US" altLang="ja-JP" i="1"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E1B573E3-EC64-7541-69A5-BE37A8D51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0521" y="1698182"/>
                <a:ext cx="905954" cy="276999"/>
              </a:xfrm>
              <a:prstGeom prst="rect">
                <a:avLst/>
              </a:prstGeom>
              <a:blipFill>
                <a:blip r:embed="rId2"/>
                <a:stretch>
                  <a:fillRect l="-4027" r="-4698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/>
              <p:nvPr/>
            </p:nvSpPr>
            <p:spPr>
              <a:xfrm>
                <a:off x="8521205" y="3208286"/>
                <a:ext cx="838883" cy="563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kumimoji="1" lang="en-US" altLang="ja-JP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5762AC35-49B2-C69A-E858-EFCFADE7F8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1205" y="3208286"/>
                <a:ext cx="838883" cy="56387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333683FF-FF82-A2DF-5C29-FE4713D159BE}"/>
              </a:ext>
            </a:extLst>
          </p:cNvPr>
          <p:cNvCxnSpPr>
            <a:cxnSpLocks/>
          </p:cNvCxnSpPr>
          <p:nvPr/>
        </p:nvCxnSpPr>
        <p:spPr>
          <a:xfrm flipH="1">
            <a:off x="4865501" y="2551761"/>
            <a:ext cx="471385" cy="627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/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=5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D7BA17BC-36F5-833D-42E3-8C3C1C35B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886" y="2542401"/>
                <a:ext cx="825419" cy="276999"/>
              </a:xfrm>
              <a:prstGeom prst="rect">
                <a:avLst/>
              </a:prstGeom>
              <a:blipFill>
                <a:blip r:embed="rId4"/>
                <a:stretch>
                  <a:fillRect l="-5147" r="-5147" b="-1521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61DB9BF5-D6DD-4543-A2DB-5990CA4F2723}"/>
              </a:ext>
            </a:extLst>
          </p:cNvPr>
          <p:cNvCxnSpPr>
            <a:cxnSpLocks/>
          </p:cNvCxnSpPr>
          <p:nvPr/>
        </p:nvCxnSpPr>
        <p:spPr>
          <a:xfrm>
            <a:off x="4173080" y="3523851"/>
            <a:ext cx="0" cy="75852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/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=100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41" name="テキスト ボックス 40">
                <a:extLst>
                  <a:ext uri="{FF2B5EF4-FFF2-40B4-BE49-F238E27FC236}">
                    <a16:creationId xmlns:a16="http://schemas.microsoft.com/office/drawing/2014/main" id="{28CA9854-55AA-77DC-9986-389C19AD0A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8641" y="3860800"/>
                <a:ext cx="1054969" cy="276999"/>
              </a:xfrm>
              <a:prstGeom prst="rect">
                <a:avLst/>
              </a:prstGeom>
              <a:blipFill>
                <a:blip r:embed="rId5"/>
                <a:stretch>
                  <a:fillRect l="-4624" r="-4046" b="-65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/>
              <p:nvPr/>
            </p:nvSpPr>
            <p:spPr>
              <a:xfrm>
                <a:off x="9468331" y="3243105"/>
                <a:ext cx="687689" cy="52046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100</m:t>
                          </m:r>
                        </m:num>
                        <m:den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E875562C-7D50-970E-26CE-8D4E0404B4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8331" y="3243105"/>
                <a:ext cx="687689" cy="5204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/>
              <p:nvPr/>
            </p:nvSpPr>
            <p:spPr>
              <a:xfrm>
                <a:off x="10213509" y="3351722"/>
                <a:ext cx="72455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1F14D339-703A-1D15-8CAD-898B299859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3509" y="3351722"/>
                <a:ext cx="724557" cy="276999"/>
              </a:xfrm>
              <a:prstGeom prst="rect">
                <a:avLst/>
              </a:prstGeom>
              <a:blipFill>
                <a:blip r:embed="rId7"/>
                <a:stretch>
                  <a:fillRect l="-840" r="-6723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/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ja-JP" alt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テブナンの定理</m:t>
                    </m:r>
                    <m:r>
                      <a:rPr kumimoji="1" lang="ja-JP" alt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を</m:t>
                    </m:r>
                  </m:oMath>
                </a14:m>
                <a:r>
                  <a:rPr kumimoji="1" lang="ja-JP" altLang="en-US" dirty="0">
                    <a:solidFill>
                      <a:srgbClr val="FF0000"/>
                    </a:solidFill>
                  </a:rPr>
                  <a:t>用いる</a:t>
                </a:r>
              </a:p>
            </p:txBody>
          </p:sp>
        </mc:Choice>
        <mc:Fallback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E7853F9F-8E82-DB6B-735F-414603EDD1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19" y="420235"/>
                <a:ext cx="2723823" cy="374333"/>
              </a:xfrm>
              <a:prstGeom prst="rect">
                <a:avLst/>
              </a:prstGeom>
              <a:blipFill>
                <a:blip r:embed="rId8"/>
                <a:stretch>
                  <a:fillRect l="-897" t="-6557" r="-1345" b="-2786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/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kumimoji="1" lang="en-US" altLang="ja-JP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20</m:t>
                      </m:r>
                      <m:r>
                        <m:rPr>
                          <m:sty m:val="p"/>
                        </m:rPr>
                        <a:rPr lang="en-US" altLang="ja-JP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Ω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C49D95DB-49BC-A84B-46B5-C9D7ADD83A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884" y="4137799"/>
                <a:ext cx="1031501" cy="276999"/>
              </a:xfrm>
              <a:prstGeom prst="rect">
                <a:avLst/>
              </a:prstGeom>
              <a:blipFill>
                <a:blip r:embed="rId9"/>
                <a:stretch>
                  <a:fillRect l="-4118" r="-4706" b="-1555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/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ja-JP" alt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別解</m:t>
                      </m:r>
                    </m:oMath>
                  </m:oMathPara>
                </a14:m>
                <a:endParaRPr kumimoji="1" lang="ja-JP" altLang="en-US" sz="2800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E7D101A4-6388-7371-EF61-41E3E6DEF8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0"/>
                <a:ext cx="1005403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図 8">
            <a:extLst>
              <a:ext uri="{FF2B5EF4-FFF2-40B4-BE49-F238E27FC236}">
                <a16:creationId xmlns:a16="http://schemas.microsoft.com/office/drawing/2014/main" id="{5020A6AB-2E8D-F8B9-D3D0-12FF72CF11B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442521" y="991518"/>
            <a:ext cx="3200847" cy="2057687"/>
          </a:xfrm>
          <a:prstGeom prst="rect">
            <a:avLst/>
          </a:prstGeom>
        </p:spPr>
      </p:pic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65FAC652-C9DC-AA85-C42E-814BE20FD62B}"/>
              </a:ext>
            </a:extLst>
          </p:cNvPr>
          <p:cNvCxnSpPr/>
          <p:nvPr/>
        </p:nvCxnSpPr>
        <p:spPr>
          <a:xfrm flipV="1">
            <a:off x="9795021" y="1139790"/>
            <a:ext cx="551499" cy="34415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E06989B7-EDAD-7295-46CE-42B80E087E02}"/>
              </a:ext>
            </a:extLst>
          </p:cNvPr>
          <p:cNvCxnSpPr>
            <a:cxnSpLocks/>
          </p:cNvCxnSpPr>
          <p:nvPr/>
        </p:nvCxnSpPr>
        <p:spPr>
          <a:xfrm>
            <a:off x="9795020" y="2625330"/>
            <a:ext cx="551499" cy="21341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コネクタ 21">
            <a:extLst>
              <a:ext uri="{FF2B5EF4-FFF2-40B4-BE49-F238E27FC236}">
                <a16:creationId xmlns:a16="http://schemas.microsoft.com/office/drawing/2014/main" id="{10B6EDBD-3549-1F37-F8C2-010A595094C5}"/>
              </a:ext>
            </a:extLst>
          </p:cNvPr>
          <p:cNvCxnSpPr>
            <a:cxnSpLocks/>
          </p:cNvCxnSpPr>
          <p:nvPr/>
        </p:nvCxnSpPr>
        <p:spPr>
          <a:xfrm>
            <a:off x="5353050" y="2368837"/>
            <a:ext cx="742950" cy="1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2F6C25C3-0DB9-9464-71FD-51A41BB4DF34}"/>
              </a:ext>
            </a:extLst>
          </p:cNvPr>
          <p:cNvCxnSpPr>
            <a:cxnSpLocks/>
          </p:cNvCxnSpPr>
          <p:nvPr/>
        </p:nvCxnSpPr>
        <p:spPr>
          <a:xfrm>
            <a:off x="3746500" y="4502150"/>
            <a:ext cx="80788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矢印コネクタ 28">
            <a:extLst>
              <a:ext uri="{FF2B5EF4-FFF2-40B4-BE49-F238E27FC236}">
                <a16:creationId xmlns:a16="http://schemas.microsoft.com/office/drawing/2014/main" id="{F9F2E868-87C5-6A26-9F71-7876B3959A13}"/>
              </a:ext>
            </a:extLst>
          </p:cNvPr>
          <p:cNvCxnSpPr>
            <a:cxnSpLocks/>
          </p:cNvCxnSpPr>
          <p:nvPr/>
        </p:nvCxnSpPr>
        <p:spPr>
          <a:xfrm flipH="1">
            <a:off x="4576633" y="2389694"/>
            <a:ext cx="1580241" cy="2112456"/>
          </a:xfrm>
          <a:prstGeom prst="straightConnector1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9B6CD13-7878-AEC6-0459-5C7F12A5F1C9}"/>
              </a:ext>
            </a:extLst>
          </p:cNvPr>
          <p:cNvSpPr txBox="1"/>
          <p:nvPr/>
        </p:nvSpPr>
        <p:spPr>
          <a:xfrm>
            <a:off x="7158585" y="24500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</a:t>
            </a:r>
            <a:endParaRPr kumimoji="1" lang="ja-JP" altLang="en-US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0C23FFDE-C09E-FF62-FC33-20D0AB71BB20}"/>
              </a:ext>
            </a:extLst>
          </p:cNvPr>
          <p:cNvSpPr txBox="1"/>
          <p:nvPr/>
        </p:nvSpPr>
        <p:spPr>
          <a:xfrm>
            <a:off x="5724525" y="4853236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b</a:t>
            </a:r>
            <a:endParaRPr kumimoji="1" lang="ja-JP" altLang="en-US" dirty="0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8C637828-1224-9147-B152-25E6F6FC53FB}"/>
              </a:ext>
            </a:extLst>
          </p:cNvPr>
          <p:cNvSpPr txBox="1"/>
          <p:nvPr/>
        </p:nvSpPr>
        <p:spPr>
          <a:xfrm>
            <a:off x="6698188" y="0"/>
            <a:ext cx="54938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テブナンの定理</a:t>
            </a:r>
            <a:r>
              <a:rPr kumimoji="1" lang="en-US" altLang="ja-JP" dirty="0"/>
              <a:t>…</a:t>
            </a:r>
            <a:r>
              <a:rPr kumimoji="1" lang="ja-JP" altLang="en-US" dirty="0"/>
              <a:t>電源を含む回路において、</a:t>
            </a:r>
            <a:endParaRPr kumimoji="1" lang="en-US" altLang="ja-JP" dirty="0"/>
          </a:p>
          <a:p>
            <a:r>
              <a:rPr kumimoji="1" lang="ja-JP" altLang="en-US" dirty="0"/>
              <a:t>任意の場所に流れる電流を</a:t>
            </a:r>
            <a:r>
              <a:rPr lang="ja-JP" altLang="en-US" dirty="0"/>
              <a:t>求めることができる定理</a:t>
            </a:r>
            <a:endParaRPr kumimoji="1" lang="ja-JP" altLang="en-US" dirty="0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84B9FC7B-A0FB-20B2-0544-8F54F768B91B}"/>
              </a:ext>
            </a:extLst>
          </p:cNvPr>
          <p:cNvCxnSpPr>
            <a:cxnSpLocks/>
          </p:cNvCxnSpPr>
          <p:nvPr/>
        </p:nvCxnSpPr>
        <p:spPr>
          <a:xfrm>
            <a:off x="4568357" y="4538524"/>
            <a:ext cx="371475" cy="4968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9DFF417C-F853-E085-A298-E7871D452E84}"/>
              </a:ext>
            </a:extLst>
          </p:cNvPr>
          <p:cNvCxnSpPr>
            <a:cxnSpLocks/>
          </p:cNvCxnSpPr>
          <p:nvPr/>
        </p:nvCxnSpPr>
        <p:spPr>
          <a:xfrm>
            <a:off x="4951954" y="5020837"/>
            <a:ext cx="742950" cy="1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D4B77576-9991-BD20-353A-978803DC1220}"/>
              </a:ext>
            </a:extLst>
          </p:cNvPr>
          <p:cNvCxnSpPr>
            <a:cxnSpLocks/>
          </p:cNvCxnSpPr>
          <p:nvPr/>
        </p:nvCxnSpPr>
        <p:spPr>
          <a:xfrm>
            <a:off x="6174900" y="2396338"/>
            <a:ext cx="371475" cy="49684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842BCBBD-FE1B-A99D-3F00-965CE491AB08}"/>
              </a:ext>
            </a:extLst>
          </p:cNvPr>
          <p:cNvCxnSpPr>
            <a:cxnSpLocks/>
          </p:cNvCxnSpPr>
          <p:nvPr/>
        </p:nvCxnSpPr>
        <p:spPr>
          <a:xfrm>
            <a:off x="6558497" y="2878651"/>
            <a:ext cx="742950" cy="1706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64502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1901</TotalTime>
  <Words>663</Words>
  <Application>Microsoft Office PowerPoint</Application>
  <PresentationFormat>ワイド画面</PresentationFormat>
  <Paragraphs>140</Paragraphs>
  <Slides>11</Slides>
  <Notes>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Yonezawa Ko</dc:creator>
  <cp:lastModifiedBy>Yonezawa Ko</cp:lastModifiedBy>
  <cp:revision>10</cp:revision>
  <dcterms:created xsi:type="dcterms:W3CDTF">2022-09-27T14:47:49Z</dcterms:created>
  <dcterms:modified xsi:type="dcterms:W3CDTF">2022-09-28T22:29:34Z</dcterms:modified>
</cp:coreProperties>
</file>