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353" autoAdjust="0"/>
  </p:normalViewPr>
  <p:slideViewPr>
    <p:cSldViewPr snapToGrid="0">
      <p:cViewPr>
        <p:scale>
          <a:sx n="66" d="100"/>
          <a:sy n="66" d="100"/>
        </p:scale>
        <p:origin x="153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1D89D-FFC2-4F82-8B18-212D7011F327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19BEB-BF0B-4FBA-B3D5-01CBFB018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49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電流の連続性＝キルヒホッフの法則</a:t>
            </a:r>
            <a:endParaRPr kumimoji="1" lang="en-US" altLang="ja-JP" dirty="0"/>
          </a:p>
          <a:p>
            <a:r>
              <a:rPr kumimoji="1" lang="ja-JP" altLang="en-US" dirty="0"/>
              <a:t>上記でいうと、どこにも分岐したりしないため、常に一定の電流が流れる。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19BEB-BF0B-4FBA-B3D5-01CBFB01847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5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電流の連続性＝キルヒホッフの法則</a:t>
            </a:r>
            <a:endParaRPr kumimoji="1" lang="en-US" altLang="ja-JP" dirty="0"/>
          </a:p>
          <a:p>
            <a:r>
              <a:rPr kumimoji="1" lang="ja-JP" altLang="en-US" dirty="0"/>
              <a:t>上記でいうと、どこにも分岐したりしないため、常に一定の電流が流れる。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19BEB-BF0B-4FBA-B3D5-01CBFB01847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65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電流の連続性＝キルヒホッフの法則</a:t>
            </a:r>
            <a:endParaRPr kumimoji="1" lang="en-US" altLang="ja-JP" dirty="0"/>
          </a:p>
          <a:p>
            <a:r>
              <a:rPr kumimoji="1" lang="ja-JP" altLang="en-US" dirty="0"/>
              <a:t>上記でいうと、どこにも分岐したりしないため、常に一定の電流が流れる。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19BEB-BF0B-4FBA-B3D5-01CBFB01847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24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電流の連続性＝キルヒホッフの法則</a:t>
            </a:r>
            <a:endParaRPr kumimoji="1" lang="en-US" altLang="ja-JP" dirty="0"/>
          </a:p>
          <a:p>
            <a:r>
              <a:rPr kumimoji="1" lang="ja-JP" altLang="en-US" dirty="0"/>
              <a:t>上記でいうと、どこにも分岐したりしないため、常に一定の電流が流れる。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19BEB-BF0B-4FBA-B3D5-01CBFB01847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84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2A2D0-F900-E7C1-4C9A-C9BDDB63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1982CF-1DDC-B22C-AE9A-528182B5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8054C-29AA-3C28-2DA5-A46557C2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37464F-472D-D8DF-028B-F69460FE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C586BB-7BDD-BF8F-D704-04CDC809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30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C262B-048A-CFA6-8D35-20800BE3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B71572-2D03-E567-E1EA-E0D9B3E8E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C6D347-D3AD-0B79-895C-085F3180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C8A59A-E4AE-54C3-7488-6F96E05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983C8A-83BE-AB81-6091-62A1D424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0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B736DD-5DBE-0234-0F7F-1A356C818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1D3478-857F-95A0-A137-7D612C9C5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56C482-78DC-A055-FA61-F754290C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99D1F4-2CCE-D969-9D65-2B8FEA32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C171C1-E337-0E91-EF1D-D8AA4488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50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ADC20-FD16-4344-46CF-AF5A30A9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D44920-F3D3-2FAB-9240-F8C934DD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82F73-2372-6993-84F7-5DBBAB42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DB5807-D019-6B97-3E38-16BCBDA8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EBF4F7-D26F-CB87-52F6-61F87211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5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28A3C-AA2B-7E6D-D876-F2EDCE4F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6E33DE-8473-B3CB-6EEB-C7D13A5D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58BE6B-5F6C-CC10-AD7B-21016C01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E1C37C-D86C-F80D-55BB-BE62A8C1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E0C21-7A02-BE18-A2AC-2ED275E7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7BAD2-FF58-B468-38FF-C3B5B169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532B91-5326-72A2-7C2E-2171F236A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D702D9-3586-5E5D-05C1-6EEB9DBEA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11E60-251E-3BAB-54D0-73D960C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31BDC7-4EF0-55B9-F74D-9AFCAB5A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9795B7-5ED3-7C4B-B3EF-CA1A4334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97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2ABC3-437D-0E72-76D0-0799DA55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2184FA-224D-3417-E630-B58568A7A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600A01-D8A2-66BA-D8C3-10A26B723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C53CC2-0B00-D67B-4D2D-5698F3DC7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C9699C-4878-3DC5-173E-8223409C9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BF7A68-B4D3-7F52-4A77-E9795504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8D9A2D-453D-672C-9FCF-B7801D8D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C710DD-2706-B403-928B-B1CADF17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4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74180-7A47-C002-B877-7070B9CC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E71043-C194-3F4C-AA15-C23D3096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86BCFD-0EE8-3308-DD76-78D91408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AD9A0A-AE11-5D93-8634-03FBCD45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30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1BC45B-53FC-44CB-83D4-140EB243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DCB628-D37E-0193-FC44-20F6401B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B21058-DED0-CE17-6856-0E050051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96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37CD6-5C9B-F133-6737-B018703B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3D95E-CE28-4F31-EE11-E528F999A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7E7254-CAA9-2005-7F6F-BB675448B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E44654-66C7-204B-94A8-60BFA174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06FBBB-DC2D-C331-D598-9EB83EA8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63C15E-40B7-EE6C-8ADB-9A2E267A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45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6C82E-6DD2-9A25-5EF7-2CAEF9C7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AEC8DC-9020-7D2B-09B8-0159E0051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3F03AB-FCBD-A9E6-86D8-016AEF4D7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08DC9E-38B7-F51E-C07A-FBD4F947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895405-58A9-1D70-275F-C9946533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3B61B-71B8-F015-17BA-C84A84E0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71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FC5B24-5C69-BD6D-EF3F-E42CCE69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24B831-7D55-6905-10E1-EFDF2AF95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CF9949-D6CB-DC19-877E-BABD30BE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5E49EF-67D4-E045-A9C4-D7F551372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E08408-6E7C-7067-727E-8F1F5823E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2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1.png"/><Relationship Id="rId18" Type="http://schemas.openxmlformats.org/officeDocument/2006/relationships/image" Target="../media/image86.svg"/><Relationship Id="rId3" Type="http://schemas.openxmlformats.org/officeDocument/2006/relationships/image" Target="../media/image67.png"/><Relationship Id="rId7" Type="http://schemas.openxmlformats.org/officeDocument/2006/relationships/image" Target="../media/image77.png"/><Relationship Id="rId12" Type="http://schemas.openxmlformats.org/officeDocument/2006/relationships/image" Target="../media/image69.png"/><Relationship Id="rId17" Type="http://schemas.openxmlformats.org/officeDocument/2006/relationships/image" Target="../media/image85.png"/><Relationship Id="rId2" Type="http://schemas.openxmlformats.org/officeDocument/2006/relationships/image" Target="../media/image73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68.png"/><Relationship Id="rId5" Type="http://schemas.openxmlformats.org/officeDocument/2006/relationships/image" Target="../media/image75.png"/><Relationship Id="rId15" Type="http://schemas.openxmlformats.org/officeDocument/2006/relationships/image" Target="../media/image83.png"/><Relationship Id="rId10" Type="http://schemas.openxmlformats.org/officeDocument/2006/relationships/image" Target="../media/image80.png"/><Relationship Id="rId19" Type="http://schemas.openxmlformats.org/officeDocument/2006/relationships/image" Target="../media/image87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67.png"/><Relationship Id="rId7" Type="http://schemas.openxmlformats.org/officeDocument/2006/relationships/image" Target="../media/image89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93.png"/><Relationship Id="rId5" Type="http://schemas.openxmlformats.org/officeDocument/2006/relationships/image" Target="../media/image68.png"/><Relationship Id="rId10" Type="http://schemas.openxmlformats.org/officeDocument/2006/relationships/image" Target="../media/image92.png"/><Relationship Id="rId4" Type="http://schemas.openxmlformats.org/officeDocument/2006/relationships/image" Target="../media/image88.png"/><Relationship Id="rId9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100.png"/><Relationship Id="rId3" Type="http://schemas.openxmlformats.org/officeDocument/2006/relationships/image" Target="../media/image67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2" Type="http://schemas.openxmlformats.org/officeDocument/2006/relationships/image" Target="../media/image73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98.png"/><Relationship Id="rId5" Type="http://schemas.openxmlformats.org/officeDocument/2006/relationships/image" Target="../media/image88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68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5" Type="http://schemas.openxmlformats.org/officeDocument/2006/relationships/image" Target="../media/image37.png"/><Relationship Id="rId10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4.png"/><Relationship Id="rId21" Type="http://schemas.openxmlformats.org/officeDocument/2006/relationships/image" Target="../media/image39.png"/><Relationship Id="rId7" Type="http://schemas.openxmlformats.org/officeDocument/2006/relationships/image" Target="../media/image24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24" Type="http://schemas.openxmlformats.org/officeDocument/2006/relationships/image" Target="../media/image53.png"/><Relationship Id="rId5" Type="http://schemas.openxmlformats.org/officeDocument/2006/relationships/image" Target="../media/image7.png"/><Relationship Id="rId15" Type="http://schemas.openxmlformats.org/officeDocument/2006/relationships/image" Target="../media/image45.png"/><Relationship Id="rId23" Type="http://schemas.openxmlformats.org/officeDocument/2006/relationships/image" Target="../media/image52.png"/><Relationship Id="rId10" Type="http://schemas.openxmlformats.org/officeDocument/2006/relationships/image" Target="../media/image29.png"/><Relationship Id="rId19" Type="http://schemas.openxmlformats.org/officeDocument/2006/relationships/image" Target="../media/image49.png"/><Relationship Id="rId4" Type="http://schemas.openxmlformats.org/officeDocument/2006/relationships/image" Target="../media/image6.png"/><Relationship Id="rId9" Type="http://schemas.openxmlformats.org/officeDocument/2006/relationships/image" Target="../media/image41.png"/><Relationship Id="rId14" Type="http://schemas.openxmlformats.org/officeDocument/2006/relationships/image" Target="../media/image44.png"/><Relationship Id="rId22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3" Type="http://schemas.openxmlformats.org/officeDocument/2006/relationships/image" Target="../media/image4.png"/><Relationship Id="rId21" Type="http://schemas.openxmlformats.org/officeDocument/2006/relationships/image" Target="../media/image62.png"/><Relationship Id="rId7" Type="http://schemas.openxmlformats.org/officeDocument/2006/relationships/image" Target="../media/image24.png"/><Relationship Id="rId12" Type="http://schemas.openxmlformats.org/officeDocument/2006/relationships/image" Target="../media/image54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5" Type="http://schemas.openxmlformats.org/officeDocument/2006/relationships/image" Target="../media/image39.png"/><Relationship Id="rId10" Type="http://schemas.openxmlformats.org/officeDocument/2006/relationships/image" Target="../media/image29.png"/><Relationship Id="rId19" Type="http://schemas.openxmlformats.org/officeDocument/2006/relationships/image" Target="../media/image60.png"/><Relationship Id="rId4" Type="http://schemas.openxmlformats.org/officeDocument/2006/relationships/image" Target="../media/image6.png"/><Relationship Id="rId9" Type="http://schemas.openxmlformats.org/officeDocument/2006/relationships/image" Target="../media/image41.png"/><Relationship Id="rId14" Type="http://schemas.openxmlformats.org/officeDocument/2006/relationships/image" Target="../media/image56.png"/><Relationship Id="rId22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3E16EB6-E724-5FE2-36A6-DCBBFE3A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76" y="0"/>
            <a:ext cx="9792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9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テブナンの定理</m:t>
                    </m:r>
                    <m:r>
                      <a:rPr kumimoji="1"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用いる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blipFill>
                <a:blip r:embed="rId2"/>
                <a:stretch>
                  <a:fillRect l="-897" t="-6557" r="-1345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別解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E1ADDD0-BEF4-D33B-2B60-CE131CD38A30}"/>
                  </a:ext>
                </a:extLst>
              </p:cNvPr>
              <p:cNvSpPr txBox="1"/>
              <p:nvPr/>
            </p:nvSpPr>
            <p:spPr>
              <a:xfrm>
                <a:off x="476824" y="765626"/>
                <a:ext cx="4859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端子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ab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間を開放した時の合成抵抗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求める</a:t>
                </a: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E1ADDD0-BEF4-D33B-2B60-CE131CD38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24" y="765626"/>
                <a:ext cx="4859472" cy="369332"/>
              </a:xfrm>
              <a:prstGeom prst="rect">
                <a:avLst/>
              </a:prstGeom>
              <a:blipFill>
                <a:blip r:embed="rId4"/>
                <a:stretch>
                  <a:fillRect l="-1004" t="-8333" r="-502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4E150C70-06A8-A0A8-31EB-3B307155A69A}"/>
                  </a:ext>
                </a:extLst>
              </p:cNvPr>
              <p:cNvSpPr txBox="1"/>
              <p:nvPr/>
            </p:nvSpPr>
            <p:spPr>
              <a:xfrm>
                <a:off x="6585725" y="4439977"/>
                <a:ext cx="1580753" cy="683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4E150C70-06A8-A0A8-31EB-3B307155A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725" y="4439977"/>
                <a:ext cx="1580753" cy="6833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3DE8EA39-C53D-8EB9-4BFA-899266CC1188}"/>
                  </a:ext>
                </a:extLst>
              </p:cNvPr>
              <p:cNvSpPr txBox="1"/>
              <p:nvPr/>
            </p:nvSpPr>
            <p:spPr>
              <a:xfrm>
                <a:off x="6048522" y="3878044"/>
                <a:ext cx="39126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電源圧を短絡させると、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並列接続された回路となる</a:t>
                </a:r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3DE8EA39-C53D-8EB9-4BFA-899266CC1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522" y="3878044"/>
                <a:ext cx="3912674" cy="646331"/>
              </a:xfrm>
              <a:prstGeom prst="rect">
                <a:avLst/>
              </a:prstGeom>
              <a:blipFill>
                <a:blip r:embed="rId6"/>
                <a:stretch>
                  <a:fillRect l="-1246" t="-4717" r="-935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374A5A3-9766-E09B-3986-FEF6F3575EF7}"/>
                  </a:ext>
                </a:extLst>
              </p:cNvPr>
              <p:cNvSpPr txBox="1"/>
              <p:nvPr/>
            </p:nvSpPr>
            <p:spPr>
              <a:xfrm>
                <a:off x="6585725" y="5123369"/>
                <a:ext cx="1626920" cy="881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374A5A3-9766-E09B-3986-FEF6F357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725" y="5123369"/>
                <a:ext cx="1626920" cy="8815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250F0C-369F-7F69-880F-B03DBD381320}"/>
              </a:ext>
            </a:extLst>
          </p:cNvPr>
          <p:cNvSpPr txBox="1"/>
          <p:nvPr/>
        </p:nvSpPr>
        <p:spPr>
          <a:xfrm>
            <a:off x="2273621" y="6125573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電圧源は短絡、電流源は開放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として考える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35CA0C9-2C90-3D59-9135-A4CE9C94D8BD}"/>
                  </a:ext>
                </a:extLst>
              </p:cNvPr>
              <p:cNvSpPr txBox="1"/>
              <p:nvPr/>
            </p:nvSpPr>
            <p:spPr>
              <a:xfrm>
                <a:off x="6585725" y="6004957"/>
                <a:ext cx="1515287" cy="836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35CA0C9-2C90-3D59-9135-A4CE9C94D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725" y="6004957"/>
                <a:ext cx="1515287" cy="8362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61028AB-7968-51C1-1863-B6E9DFA2AD0E}"/>
                  </a:ext>
                </a:extLst>
              </p:cNvPr>
              <p:cNvSpPr txBox="1"/>
              <p:nvPr/>
            </p:nvSpPr>
            <p:spPr>
              <a:xfrm>
                <a:off x="8177288" y="6019243"/>
                <a:ext cx="1088247" cy="836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61028AB-7968-51C1-1863-B6E9DFA2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88" y="6019243"/>
                <a:ext cx="1088247" cy="8362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8F436E0-1A7A-213B-F0A9-8618044CDBCA}"/>
                  </a:ext>
                </a:extLst>
              </p:cNvPr>
              <p:cNvSpPr txBox="1"/>
              <p:nvPr/>
            </p:nvSpPr>
            <p:spPr>
              <a:xfrm>
                <a:off x="9247330" y="6030398"/>
                <a:ext cx="12607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8F436E0-1A7A-213B-F0A9-8618044CD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330" y="6030398"/>
                <a:ext cx="1260730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図 73">
            <a:extLst>
              <a:ext uri="{FF2B5EF4-FFF2-40B4-BE49-F238E27FC236}">
                <a16:creationId xmlns:a16="http://schemas.microsoft.com/office/drawing/2014/main" id="{91078A50-22C6-BF03-CA17-B3717EE24A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8321" y="1125684"/>
            <a:ext cx="3200847" cy="2057687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10AFFC6-D839-EA1D-03DB-E751463B5EB7}"/>
              </a:ext>
            </a:extLst>
          </p:cNvPr>
          <p:cNvCxnSpPr/>
          <p:nvPr/>
        </p:nvCxnSpPr>
        <p:spPr>
          <a:xfrm flipV="1">
            <a:off x="4130821" y="1273956"/>
            <a:ext cx="551499" cy="34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41C6375-6B20-612F-EADB-F87967225D51}"/>
              </a:ext>
            </a:extLst>
          </p:cNvPr>
          <p:cNvCxnSpPr>
            <a:cxnSpLocks/>
          </p:cNvCxnSpPr>
          <p:nvPr/>
        </p:nvCxnSpPr>
        <p:spPr>
          <a:xfrm>
            <a:off x="4130820" y="2759496"/>
            <a:ext cx="551499" cy="213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AED427AF-1546-7989-6813-A4DA7F6ACBD8}"/>
              </a:ext>
            </a:extLst>
          </p:cNvPr>
          <p:cNvSpPr/>
          <p:nvPr/>
        </p:nvSpPr>
        <p:spPr>
          <a:xfrm>
            <a:off x="4648578" y="1202115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DE68E4EB-833F-969E-D704-FC1E2EB47A53}"/>
              </a:ext>
            </a:extLst>
          </p:cNvPr>
          <p:cNvSpPr/>
          <p:nvPr/>
        </p:nvSpPr>
        <p:spPr>
          <a:xfrm>
            <a:off x="4648578" y="2886028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0ED5567-93D1-CEDC-7A2D-7FBC97E046E5}"/>
              </a:ext>
            </a:extLst>
          </p:cNvPr>
          <p:cNvSpPr txBox="1"/>
          <p:nvPr/>
        </p:nvSpPr>
        <p:spPr>
          <a:xfrm>
            <a:off x="4833625" y="9764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A7CB7A9-4AE7-01A0-7D02-534B9DFC1480}"/>
              </a:ext>
            </a:extLst>
          </p:cNvPr>
          <p:cNvSpPr txBox="1"/>
          <p:nvPr/>
        </p:nvSpPr>
        <p:spPr>
          <a:xfrm>
            <a:off x="4591242" y="2534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pic>
        <p:nvPicPr>
          <p:cNvPr id="81" name="図 80">
            <a:extLst>
              <a:ext uri="{FF2B5EF4-FFF2-40B4-BE49-F238E27FC236}">
                <a16:creationId xmlns:a16="http://schemas.microsoft.com/office/drawing/2014/main" id="{CDE922B5-A657-1CC0-30AB-778B3FFD32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01460" y="1125684"/>
            <a:ext cx="3322112" cy="2205096"/>
          </a:xfrm>
          <a:prstGeom prst="rect">
            <a:avLst/>
          </a:prstGeom>
        </p:spPr>
      </p:pic>
      <p:sp>
        <p:nvSpPr>
          <p:cNvPr id="82" name="楕円 81">
            <a:extLst>
              <a:ext uri="{FF2B5EF4-FFF2-40B4-BE49-F238E27FC236}">
                <a16:creationId xmlns:a16="http://schemas.microsoft.com/office/drawing/2014/main" id="{1275A411-FD5B-CCB9-3004-4BF9FDD10EDF}"/>
              </a:ext>
            </a:extLst>
          </p:cNvPr>
          <p:cNvSpPr/>
          <p:nvPr/>
        </p:nvSpPr>
        <p:spPr>
          <a:xfrm>
            <a:off x="8166478" y="1557843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1C92171-ABD3-44BA-8460-125CDEB91F28}"/>
              </a:ext>
            </a:extLst>
          </p:cNvPr>
          <p:cNvSpPr/>
          <p:nvPr/>
        </p:nvSpPr>
        <p:spPr>
          <a:xfrm>
            <a:off x="8166478" y="2742347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7B50BE5-D7C9-5EE3-3776-67769D7648E3}"/>
              </a:ext>
            </a:extLst>
          </p:cNvPr>
          <p:cNvSpPr txBox="1"/>
          <p:nvPr/>
        </p:nvSpPr>
        <p:spPr>
          <a:xfrm>
            <a:off x="8109142" y="11502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E07A904-1CFD-F114-C0FC-33D9425B7E8C}"/>
              </a:ext>
            </a:extLst>
          </p:cNvPr>
          <p:cNvSpPr txBox="1"/>
          <p:nvPr/>
        </p:nvSpPr>
        <p:spPr>
          <a:xfrm>
            <a:off x="8109142" y="23911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B3262CDE-6B9D-7E8A-2D2F-DD88265DDB6D}"/>
              </a:ext>
            </a:extLst>
          </p:cNvPr>
          <p:cNvSpPr/>
          <p:nvPr/>
        </p:nvSpPr>
        <p:spPr>
          <a:xfrm>
            <a:off x="8409172" y="1519628"/>
            <a:ext cx="914400" cy="13845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7" name="図 86">
            <a:extLst>
              <a:ext uri="{FF2B5EF4-FFF2-40B4-BE49-F238E27FC236}">
                <a16:creationId xmlns:a16="http://schemas.microsoft.com/office/drawing/2014/main" id="{157A9563-8B21-8978-77EB-FACB649303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8321" y="3986366"/>
            <a:ext cx="3200847" cy="2057687"/>
          </a:xfrm>
          <a:prstGeom prst="rect">
            <a:avLst/>
          </a:prstGeom>
        </p:spPr>
      </p:pic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C2B4FD95-D9FE-320D-D42B-EF5AFE00BA74}"/>
              </a:ext>
            </a:extLst>
          </p:cNvPr>
          <p:cNvCxnSpPr/>
          <p:nvPr/>
        </p:nvCxnSpPr>
        <p:spPr>
          <a:xfrm flipV="1">
            <a:off x="4130821" y="4134638"/>
            <a:ext cx="551499" cy="344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4FE1360B-855B-3001-8A02-E6E7671A075A}"/>
              </a:ext>
            </a:extLst>
          </p:cNvPr>
          <p:cNvCxnSpPr>
            <a:cxnSpLocks/>
          </p:cNvCxnSpPr>
          <p:nvPr/>
        </p:nvCxnSpPr>
        <p:spPr>
          <a:xfrm>
            <a:off x="4130820" y="5620178"/>
            <a:ext cx="551499" cy="213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4ACB1DF3-F24B-84EA-4BFC-3D8A18AD13F1}"/>
              </a:ext>
            </a:extLst>
          </p:cNvPr>
          <p:cNvSpPr/>
          <p:nvPr/>
        </p:nvSpPr>
        <p:spPr>
          <a:xfrm>
            <a:off x="4648578" y="4062797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897D0875-0C6A-A6A2-B36F-E4B6651DAD15}"/>
              </a:ext>
            </a:extLst>
          </p:cNvPr>
          <p:cNvSpPr/>
          <p:nvPr/>
        </p:nvSpPr>
        <p:spPr>
          <a:xfrm>
            <a:off x="4648578" y="5746710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FF64772-7597-9968-589F-9FE1D49E31F3}"/>
              </a:ext>
            </a:extLst>
          </p:cNvPr>
          <p:cNvSpPr txBox="1"/>
          <p:nvPr/>
        </p:nvSpPr>
        <p:spPr>
          <a:xfrm>
            <a:off x="4833625" y="3837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006F8AC-FD61-4C6F-17D1-78EA15044BD1}"/>
              </a:ext>
            </a:extLst>
          </p:cNvPr>
          <p:cNvSpPr txBox="1"/>
          <p:nvPr/>
        </p:nvSpPr>
        <p:spPr>
          <a:xfrm>
            <a:off x="4591242" y="53954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35FCD3A0-2268-E00B-F54B-F33A6CE2E5F9}"/>
              </a:ext>
            </a:extLst>
          </p:cNvPr>
          <p:cNvSpPr/>
          <p:nvPr/>
        </p:nvSpPr>
        <p:spPr>
          <a:xfrm>
            <a:off x="1778321" y="4794824"/>
            <a:ext cx="1269679" cy="44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615EB70-8314-DB45-8385-2CDE90D3B349}"/>
              </a:ext>
            </a:extLst>
          </p:cNvPr>
          <p:cNvCxnSpPr>
            <a:cxnSpLocks/>
          </p:cNvCxnSpPr>
          <p:nvPr/>
        </p:nvCxnSpPr>
        <p:spPr>
          <a:xfrm>
            <a:off x="2590800" y="4781673"/>
            <a:ext cx="0" cy="4626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矢印: 下 95">
            <a:extLst>
              <a:ext uri="{FF2B5EF4-FFF2-40B4-BE49-F238E27FC236}">
                <a16:creationId xmlns:a16="http://schemas.microsoft.com/office/drawing/2014/main" id="{6D3732AD-2D37-467E-09B4-D6411C9ECABE}"/>
              </a:ext>
            </a:extLst>
          </p:cNvPr>
          <p:cNvSpPr/>
          <p:nvPr/>
        </p:nvSpPr>
        <p:spPr>
          <a:xfrm>
            <a:off x="3184842" y="3429000"/>
            <a:ext cx="392520" cy="40814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F89E7B89-8A05-FFEB-262E-936E244F4FDE}"/>
                  </a:ext>
                </a:extLst>
              </p:cNvPr>
              <p:cNvSpPr txBox="1"/>
              <p:nvPr/>
            </p:nvSpPr>
            <p:spPr>
              <a:xfrm>
                <a:off x="6676567" y="3315324"/>
                <a:ext cx="83888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F89E7B89-8A05-FFEB-262E-936E244F4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67" y="3315324"/>
                <a:ext cx="838883" cy="563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8C72989E-838A-EFD1-112C-B930415744FD}"/>
                  </a:ext>
                </a:extLst>
              </p:cNvPr>
              <p:cNvSpPr txBox="1"/>
              <p:nvPr/>
            </p:nvSpPr>
            <p:spPr>
              <a:xfrm>
                <a:off x="7623693" y="3350143"/>
                <a:ext cx="687689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8C72989E-838A-EFD1-112C-B93041574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693" y="3350143"/>
                <a:ext cx="687689" cy="5204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F6A47285-198E-BFEA-4745-58F863F9D05F}"/>
                  </a:ext>
                </a:extLst>
              </p:cNvPr>
              <p:cNvSpPr txBox="1"/>
              <p:nvPr/>
            </p:nvSpPr>
            <p:spPr>
              <a:xfrm>
                <a:off x="8368871" y="3458760"/>
                <a:ext cx="72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F6A47285-198E-BFEA-4745-58F863F9D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871" y="3458760"/>
                <a:ext cx="724557" cy="276999"/>
              </a:xfrm>
              <a:prstGeom prst="rect">
                <a:avLst/>
              </a:prstGeom>
              <a:blipFill>
                <a:blip r:embed="rId15"/>
                <a:stretch>
                  <a:fillRect l="-1681" r="-5882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BECB511-6D7B-2FB7-8D9C-89CC1BFE6E77}"/>
                  </a:ext>
                </a:extLst>
              </p:cNvPr>
              <p:cNvSpPr txBox="1"/>
              <p:nvPr/>
            </p:nvSpPr>
            <p:spPr>
              <a:xfrm>
                <a:off x="3586459" y="2274490"/>
                <a:ext cx="479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BECB511-6D7B-2FB7-8D9C-89CC1BFE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459" y="2274490"/>
                <a:ext cx="479297" cy="276999"/>
              </a:xfrm>
              <a:prstGeom prst="rect">
                <a:avLst/>
              </a:prstGeom>
              <a:blipFill>
                <a:blip r:embed="rId16"/>
                <a:stretch>
                  <a:fillRect l="-8861" r="-11392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" name="グラフィックス 101" descr="更新 枠線">
            <a:extLst>
              <a:ext uri="{FF2B5EF4-FFF2-40B4-BE49-F238E27FC236}">
                <a16:creationId xmlns:a16="http://schemas.microsoft.com/office/drawing/2014/main" id="{5D43E789-4D7A-F558-E42D-EE27A5D20F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17206" y="464014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8C348744-DE1C-477B-B918-41AF4EDC7B58}"/>
                  </a:ext>
                </a:extLst>
              </p:cNvPr>
              <p:cNvSpPr txBox="1"/>
              <p:nvPr/>
            </p:nvSpPr>
            <p:spPr>
              <a:xfrm>
                <a:off x="2769087" y="4776782"/>
                <a:ext cx="70243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8C348744-DE1C-477B-B918-41AF4EDC7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87" y="4776782"/>
                <a:ext cx="702436" cy="6109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01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テブナンの定理</m:t>
                    </m:r>
                    <m:r>
                      <a:rPr kumimoji="1"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用いる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blipFill>
                <a:blip r:embed="rId2"/>
                <a:stretch>
                  <a:fillRect l="-897" t="-6557" r="-1345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別解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E1ADDD0-BEF4-D33B-2B60-CE131CD38A30}"/>
                  </a:ext>
                </a:extLst>
              </p:cNvPr>
              <p:cNvSpPr txBox="1"/>
              <p:nvPr/>
            </p:nvSpPr>
            <p:spPr>
              <a:xfrm>
                <a:off x="476824" y="765626"/>
                <a:ext cx="4859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端子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ab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間を開放した時の合成抵抗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ja-JP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求める</a:t>
                </a: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E1ADDD0-BEF4-D33B-2B60-CE131CD38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24" y="765626"/>
                <a:ext cx="4859472" cy="369332"/>
              </a:xfrm>
              <a:prstGeom prst="rect">
                <a:avLst/>
              </a:prstGeom>
              <a:blipFill>
                <a:blip r:embed="rId4"/>
                <a:stretch>
                  <a:fillRect l="-1004" t="-8333" r="-502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図 73">
            <a:extLst>
              <a:ext uri="{FF2B5EF4-FFF2-40B4-BE49-F238E27FC236}">
                <a16:creationId xmlns:a16="http://schemas.microsoft.com/office/drawing/2014/main" id="{91078A50-22C6-BF03-CA17-B3717EE24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321" y="1125684"/>
            <a:ext cx="3200847" cy="2057687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10AFFC6-D839-EA1D-03DB-E751463B5EB7}"/>
              </a:ext>
            </a:extLst>
          </p:cNvPr>
          <p:cNvCxnSpPr/>
          <p:nvPr/>
        </p:nvCxnSpPr>
        <p:spPr>
          <a:xfrm flipV="1">
            <a:off x="4130821" y="1273956"/>
            <a:ext cx="551499" cy="34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41C6375-6B20-612F-EADB-F87967225D51}"/>
              </a:ext>
            </a:extLst>
          </p:cNvPr>
          <p:cNvCxnSpPr>
            <a:cxnSpLocks/>
          </p:cNvCxnSpPr>
          <p:nvPr/>
        </p:nvCxnSpPr>
        <p:spPr>
          <a:xfrm>
            <a:off x="4130820" y="2759496"/>
            <a:ext cx="551499" cy="213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AED427AF-1546-7989-6813-A4DA7F6ACBD8}"/>
              </a:ext>
            </a:extLst>
          </p:cNvPr>
          <p:cNvSpPr/>
          <p:nvPr/>
        </p:nvSpPr>
        <p:spPr>
          <a:xfrm>
            <a:off x="4648578" y="1202115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DE68E4EB-833F-969E-D704-FC1E2EB47A53}"/>
              </a:ext>
            </a:extLst>
          </p:cNvPr>
          <p:cNvSpPr/>
          <p:nvPr/>
        </p:nvSpPr>
        <p:spPr>
          <a:xfrm>
            <a:off x="4648578" y="2886028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0ED5567-93D1-CEDC-7A2D-7FBC97E046E5}"/>
              </a:ext>
            </a:extLst>
          </p:cNvPr>
          <p:cNvSpPr txBox="1"/>
          <p:nvPr/>
        </p:nvSpPr>
        <p:spPr>
          <a:xfrm>
            <a:off x="4833625" y="9764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A7CB7A9-4AE7-01A0-7D02-534B9DFC1480}"/>
              </a:ext>
            </a:extLst>
          </p:cNvPr>
          <p:cNvSpPr txBox="1"/>
          <p:nvPr/>
        </p:nvSpPr>
        <p:spPr>
          <a:xfrm>
            <a:off x="4591242" y="2534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pic>
        <p:nvPicPr>
          <p:cNvPr id="81" name="図 80">
            <a:extLst>
              <a:ext uri="{FF2B5EF4-FFF2-40B4-BE49-F238E27FC236}">
                <a16:creationId xmlns:a16="http://schemas.microsoft.com/office/drawing/2014/main" id="{CDE922B5-A657-1CC0-30AB-778B3FFD3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460" y="1125684"/>
            <a:ext cx="3322112" cy="2205096"/>
          </a:xfrm>
          <a:prstGeom prst="rect">
            <a:avLst/>
          </a:prstGeom>
        </p:spPr>
      </p:pic>
      <p:sp>
        <p:nvSpPr>
          <p:cNvPr id="82" name="楕円 81">
            <a:extLst>
              <a:ext uri="{FF2B5EF4-FFF2-40B4-BE49-F238E27FC236}">
                <a16:creationId xmlns:a16="http://schemas.microsoft.com/office/drawing/2014/main" id="{1275A411-FD5B-CCB9-3004-4BF9FDD10EDF}"/>
              </a:ext>
            </a:extLst>
          </p:cNvPr>
          <p:cNvSpPr/>
          <p:nvPr/>
        </p:nvSpPr>
        <p:spPr>
          <a:xfrm>
            <a:off x="8166478" y="1557843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1C92171-ABD3-44BA-8460-125CDEB91F28}"/>
              </a:ext>
            </a:extLst>
          </p:cNvPr>
          <p:cNvSpPr/>
          <p:nvPr/>
        </p:nvSpPr>
        <p:spPr>
          <a:xfrm>
            <a:off x="8166478" y="2742347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7B50BE5-D7C9-5EE3-3776-67769D7648E3}"/>
              </a:ext>
            </a:extLst>
          </p:cNvPr>
          <p:cNvSpPr txBox="1"/>
          <p:nvPr/>
        </p:nvSpPr>
        <p:spPr>
          <a:xfrm>
            <a:off x="8109142" y="11502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E07A904-1CFD-F114-C0FC-33D9425B7E8C}"/>
              </a:ext>
            </a:extLst>
          </p:cNvPr>
          <p:cNvSpPr txBox="1"/>
          <p:nvPr/>
        </p:nvSpPr>
        <p:spPr>
          <a:xfrm>
            <a:off x="8109142" y="23911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B3262CDE-6B9D-7E8A-2D2F-DD88265DDB6D}"/>
              </a:ext>
            </a:extLst>
          </p:cNvPr>
          <p:cNvSpPr/>
          <p:nvPr/>
        </p:nvSpPr>
        <p:spPr>
          <a:xfrm>
            <a:off x="8409172" y="1519628"/>
            <a:ext cx="914400" cy="13845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6D3732AD-2D37-467E-09B4-D6411C9ECABE}"/>
              </a:ext>
            </a:extLst>
          </p:cNvPr>
          <p:cNvSpPr/>
          <p:nvPr/>
        </p:nvSpPr>
        <p:spPr>
          <a:xfrm>
            <a:off x="3184842" y="3429000"/>
            <a:ext cx="392520" cy="40814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BECB511-6D7B-2FB7-8D9C-89CC1BFE6E77}"/>
                  </a:ext>
                </a:extLst>
              </p:cNvPr>
              <p:cNvSpPr txBox="1"/>
              <p:nvPr/>
            </p:nvSpPr>
            <p:spPr>
              <a:xfrm>
                <a:off x="3586459" y="2274490"/>
                <a:ext cx="479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BECB511-6D7B-2FB7-8D9C-89CC1BFE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459" y="2274490"/>
                <a:ext cx="479297" cy="276999"/>
              </a:xfrm>
              <a:prstGeom prst="rect">
                <a:avLst/>
              </a:prstGeom>
              <a:blipFill>
                <a:blip r:embed="rId7"/>
                <a:stretch>
                  <a:fillRect l="-8861" r="-11392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1071E77-8DB3-5EF8-E09E-8475ED88B15C}"/>
                  </a:ext>
                </a:extLst>
              </p:cNvPr>
              <p:cNvSpPr txBox="1"/>
              <p:nvPr/>
            </p:nvSpPr>
            <p:spPr>
              <a:xfrm>
                <a:off x="476824" y="1096742"/>
                <a:ext cx="3090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端子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ab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間の</a:t>
                </a:r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電圧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kumimoji="1"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求める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1071E77-8DB3-5EF8-E09E-8475ED88B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24" y="1096742"/>
                <a:ext cx="3090333" cy="369332"/>
              </a:xfrm>
              <a:prstGeom prst="rect">
                <a:avLst/>
              </a:prstGeom>
              <a:blipFill>
                <a:blip r:embed="rId8"/>
                <a:stretch>
                  <a:fillRect l="-1578" t="-8333" r="-1381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時計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B3F8CAEE-0098-D844-D0A9-8ADD6187E5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1" y="3951327"/>
            <a:ext cx="5094126" cy="22050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98775F-F828-A209-90D1-20FADEDCBFFE}"/>
                  </a:ext>
                </a:extLst>
              </p:cNvPr>
              <p:cNvSpPr txBox="1"/>
              <p:nvPr/>
            </p:nvSpPr>
            <p:spPr>
              <a:xfrm>
                <a:off x="6643830" y="4607998"/>
                <a:ext cx="1422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98775F-F828-A209-90D1-20FADEDCB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830" y="4607998"/>
                <a:ext cx="14225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6C579-8FE0-6135-FABF-643993151661}"/>
                  </a:ext>
                </a:extLst>
              </p:cNvPr>
              <p:cNvSpPr txBox="1"/>
              <p:nvPr/>
            </p:nvSpPr>
            <p:spPr>
              <a:xfrm>
                <a:off x="5965495" y="4198549"/>
                <a:ext cx="6047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両端は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100V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であるため、それぞれ同じ電圧が流れる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6C579-8FE0-6135-FABF-643993151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495" y="4198549"/>
                <a:ext cx="6047618" cy="369332"/>
              </a:xfrm>
              <a:prstGeom prst="rect">
                <a:avLst/>
              </a:prstGeom>
              <a:blipFill>
                <a:blip r:embed="rId11"/>
                <a:stretch>
                  <a:fillRect t="-8333" r="-101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67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057391D-38DC-32E2-E3C0-A29EEE2680E5}"/>
              </a:ext>
            </a:extLst>
          </p:cNvPr>
          <p:cNvSpPr/>
          <p:nvPr/>
        </p:nvSpPr>
        <p:spPr>
          <a:xfrm>
            <a:off x="1749736" y="4697867"/>
            <a:ext cx="2208972" cy="1209842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688EB75-E272-7E00-EF74-DDF2F00CC966}"/>
              </a:ext>
            </a:extLst>
          </p:cNvPr>
          <p:cNvSpPr/>
          <p:nvPr/>
        </p:nvSpPr>
        <p:spPr>
          <a:xfrm>
            <a:off x="1461101" y="2273300"/>
            <a:ext cx="2106056" cy="1739899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テブナンの定理</m:t>
                    </m:r>
                    <m:r>
                      <a:rPr kumimoji="1"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用いる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blipFill>
                <a:blip r:embed="rId2"/>
                <a:stretch>
                  <a:fillRect l="-897" t="-6557" r="-1345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別解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5020A6AB-2E8D-F8B9-D3D0-12FF72CF1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521" y="304763"/>
            <a:ext cx="3200847" cy="2057687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FAC652-C9DC-AA85-C42E-814BE20FD62B}"/>
              </a:ext>
            </a:extLst>
          </p:cNvPr>
          <p:cNvCxnSpPr/>
          <p:nvPr/>
        </p:nvCxnSpPr>
        <p:spPr>
          <a:xfrm flipV="1">
            <a:off x="9795021" y="453035"/>
            <a:ext cx="551499" cy="344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06989B7-EDAD-7295-46CE-42B80E087E02}"/>
              </a:ext>
            </a:extLst>
          </p:cNvPr>
          <p:cNvCxnSpPr>
            <a:cxnSpLocks/>
          </p:cNvCxnSpPr>
          <p:nvPr/>
        </p:nvCxnSpPr>
        <p:spPr>
          <a:xfrm>
            <a:off x="9795020" y="1938575"/>
            <a:ext cx="551499" cy="213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E1ADDD0-BEF4-D33B-2B60-CE131CD38A30}"/>
                  </a:ext>
                </a:extLst>
              </p:cNvPr>
              <p:cNvSpPr txBox="1"/>
              <p:nvPr/>
            </p:nvSpPr>
            <p:spPr>
              <a:xfrm>
                <a:off x="476824" y="765626"/>
                <a:ext cx="4859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端子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ab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間を開放した時の合成抵抗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ja-JP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求める</a:t>
                </a: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E1ADDD0-BEF4-D33B-2B60-CE131CD38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24" y="765626"/>
                <a:ext cx="4859472" cy="369332"/>
              </a:xfrm>
              <a:prstGeom prst="rect">
                <a:avLst/>
              </a:prstGeom>
              <a:blipFill>
                <a:blip r:embed="rId5"/>
                <a:stretch>
                  <a:fillRect l="-1004" t="-8333" r="-502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CC044BE-EA3A-AAAE-862A-37EEAAD31C18}"/>
              </a:ext>
            </a:extLst>
          </p:cNvPr>
          <p:cNvSpPr/>
          <p:nvPr/>
        </p:nvSpPr>
        <p:spPr>
          <a:xfrm>
            <a:off x="7442521" y="1134958"/>
            <a:ext cx="1269679" cy="44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11464C1-4DF6-A20B-4B85-0012C47B0775}"/>
              </a:ext>
            </a:extLst>
          </p:cNvPr>
          <p:cNvCxnSpPr>
            <a:cxnSpLocks/>
          </p:cNvCxnSpPr>
          <p:nvPr/>
        </p:nvCxnSpPr>
        <p:spPr>
          <a:xfrm>
            <a:off x="8255000" y="1121807"/>
            <a:ext cx="0" cy="4626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1B5452-063F-B5A8-4081-569BCE2024BF}"/>
                  </a:ext>
                </a:extLst>
              </p:cNvPr>
              <p:cNvSpPr txBox="1"/>
              <p:nvPr/>
            </p:nvSpPr>
            <p:spPr>
              <a:xfrm>
                <a:off x="476824" y="1377364"/>
                <a:ext cx="2545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から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求める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1B5452-063F-B5A8-4081-569BCE202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24" y="1377364"/>
                <a:ext cx="2545825" cy="369332"/>
              </a:xfrm>
              <a:prstGeom prst="rect">
                <a:avLst/>
              </a:prstGeom>
              <a:blipFill>
                <a:blip r:embed="rId6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C02FA96-470B-1FDD-05D5-48E0B4261172}"/>
                  </a:ext>
                </a:extLst>
              </p:cNvPr>
              <p:cNvSpPr txBox="1"/>
              <p:nvPr/>
            </p:nvSpPr>
            <p:spPr>
              <a:xfrm>
                <a:off x="476824" y="1096742"/>
                <a:ext cx="3090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端子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ab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間の</a:t>
                </a:r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電圧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kumimoji="1" lang="ja-JP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求める</a:t>
                </a: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C02FA96-470B-1FDD-05D5-48E0B4261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24" y="1096742"/>
                <a:ext cx="3090333" cy="369332"/>
              </a:xfrm>
              <a:prstGeom prst="rect">
                <a:avLst/>
              </a:prstGeom>
              <a:blipFill>
                <a:blip r:embed="rId7"/>
                <a:stretch>
                  <a:fillRect l="-1578" t="-8333" r="-1381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図 44">
            <a:extLst>
              <a:ext uri="{FF2B5EF4-FFF2-40B4-BE49-F238E27FC236}">
                <a16:creationId xmlns:a16="http://schemas.microsoft.com/office/drawing/2014/main" id="{72588486-3824-D495-AD8E-92991FA5751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3786" y="2138094"/>
            <a:ext cx="3322112" cy="2205096"/>
          </a:xfrm>
          <a:prstGeom prst="rect">
            <a:avLst/>
          </a:prstGeom>
        </p:spPr>
      </p:pic>
      <p:sp>
        <p:nvSpPr>
          <p:cNvPr id="50" name="矢印: 下 49">
            <a:extLst>
              <a:ext uri="{FF2B5EF4-FFF2-40B4-BE49-F238E27FC236}">
                <a16:creationId xmlns:a16="http://schemas.microsoft.com/office/drawing/2014/main" id="{30195A78-AA4B-8475-90B7-B5139B645EEC}"/>
              </a:ext>
            </a:extLst>
          </p:cNvPr>
          <p:cNvSpPr/>
          <p:nvPr/>
        </p:nvSpPr>
        <p:spPr>
          <a:xfrm>
            <a:off x="2317869" y="4174937"/>
            <a:ext cx="392520" cy="40814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67F66B76-B467-DA94-2A59-3B3D6695A9DC}"/>
                  </a:ext>
                </a:extLst>
              </p:cNvPr>
              <p:cNvSpPr txBox="1"/>
              <p:nvPr/>
            </p:nvSpPr>
            <p:spPr>
              <a:xfrm>
                <a:off x="1802877" y="4830544"/>
                <a:ext cx="1780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67F66B76-B467-DA94-2A59-3B3D6695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877" y="4830544"/>
                <a:ext cx="1780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AE0C0E1-8C3D-A570-6FF5-B39306D5B754}"/>
                  </a:ext>
                </a:extLst>
              </p:cNvPr>
              <p:cNvSpPr txBox="1"/>
              <p:nvPr/>
            </p:nvSpPr>
            <p:spPr>
              <a:xfrm>
                <a:off x="1883764" y="5199876"/>
                <a:ext cx="115800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AE0C0E1-8C3D-A570-6FF5-B39306D5B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764" y="5199876"/>
                <a:ext cx="1158009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BC6E28A-C13C-0B49-8E26-AE65882FB296}"/>
                  </a:ext>
                </a:extLst>
              </p:cNvPr>
              <p:cNvSpPr txBox="1"/>
              <p:nvPr/>
            </p:nvSpPr>
            <p:spPr>
              <a:xfrm>
                <a:off x="1233061" y="5982710"/>
                <a:ext cx="2954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置き換えることができる</a:t>
                </a:r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BC6E28A-C13C-0B49-8E26-AE65882F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061" y="5982710"/>
                <a:ext cx="2954655" cy="369332"/>
              </a:xfrm>
              <a:prstGeom prst="rect">
                <a:avLst/>
              </a:prstGeom>
              <a:blipFill>
                <a:blip r:embed="rId11"/>
                <a:stretch>
                  <a:fillRect t="-6557" r="-144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90C4EAB-8547-7729-359C-9A041DAA4401}"/>
                  </a:ext>
                </a:extLst>
              </p:cNvPr>
              <p:cNvSpPr txBox="1"/>
              <p:nvPr/>
            </p:nvSpPr>
            <p:spPr>
              <a:xfrm>
                <a:off x="6338034" y="2863396"/>
                <a:ext cx="2208973" cy="565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90C4EAB-8547-7729-359C-9A041DAA4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034" y="2863396"/>
                <a:ext cx="2208973" cy="5656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4E9142A-A420-3338-5A90-2E470AD02620}"/>
                  </a:ext>
                </a:extLst>
              </p:cNvPr>
              <p:cNvSpPr txBox="1"/>
              <p:nvPr/>
            </p:nvSpPr>
            <p:spPr>
              <a:xfrm>
                <a:off x="6338034" y="3641362"/>
                <a:ext cx="2208973" cy="742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4E9142A-A420-3338-5A90-2E470AD02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034" y="3641362"/>
                <a:ext cx="2208973" cy="7421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456AA8A3-A8E5-28E9-FCAD-4C99E401B908}"/>
                  </a:ext>
                </a:extLst>
              </p:cNvPr>
              <p:cNvSpPr txBox="1"/>
              <p:nvPr/>
            </p:nvSpPr>
            <p:spPr>
              <a:xfrm>
                <a:off x="6338034" y="4554001"/>
                <a:ext cx="2208973" cy="742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456AA8A3-A8E5-28E9-FCAD-4C99E401B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034" y="4554001"/>
                <a:ext cx="2208973" cy="7421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D7E6C1C-78AB-CB91-CD8D-27D67B7BF7AC}"/>
                  </a:ext>
                </a:extLst>
              </p:cNvPr>
              <p:cNvSpPr txBox="1"/>
              <p:nvPr/>
            </p:nvSpPr>
            <p:spPr>
              <a:xfrm>
                <a:off x="6338034" y="5505344"/>
                <a:ext cx="2208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6.8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D7E6C1C-78AB-CB91-CD8D-27D67B7B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034" y="5505344"/>
                <a:ext cx="2208973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図 58">
            <a:extLst>
              <a:ext uri="{FF2B5EF4-FFF2-40B4-BE49-F238E27FC236}">
                <a16:creationId xmlns:a16="http://schemas.microsoft.com/office/drawing/2014/main" id="{019EAB97-26A6-C978-9E67-3B7BDF4D335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087" t="37023" r="74425" b="40768"/>
          <a:stretch/>
        </p:blipFill>
        <p:spPr>
          <a:xfrm>
            <a:off x="3503399" y="4743768"/>
            <a:ext cx="448103" cy="495028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0C7B06FB-9954-B8F1-4D06-7AACB4AF090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454" t="37022" r="38238" b="36944"/>
          <a:stretch/>
        </p:blipFill>
        <p:spPr>
          <a:xfrm>
            <a:off x="3595310" y="5201289"/>
            <a:ext cx="209550" cy="580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9FC556B-FC98-6C23-2C2C-1EA0EBA1B386}"/>
                  </a:ext>
                </a:extLst>
              </p:cNvPr>
              <p:cNvSpPr txBox="1"/>
              <p:nvPr/>
            </p:nvSpPr>
            <p:spPr>
              <a:xfrm>
                <a:off x="5868776" y="2447908"/>
                <a:ext cx="3185487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テブナンの定理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に当てはめる</a:t>
                </a:r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9FC556B-FC98-6C23-2C2C-1EA0EBA1B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776" y="2447908"/>
                <a:ext cx="3185487" cy="374333"/>
              </a:xfrm>
              <a:prstGeom prst="rect">
                <a:avLst/>
              </a:prstGeom>
              <a:blipFill>
                <a:blip r:embed="rId16"/>
                <a:stretch>
                  <a:fillRect l="-766" t="-6557" r="-1341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76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7F483F2-48CE-FADA-F9F1-5F9E27D02836}"/>
                  </a:ext>
                </a:extLst>
              </p:cNvPr>
              <p:cNvSpPr txBox="1"/>
              <p:nvPr/>
            </p:nvSpPr>
            <p:spPr>
              <a:xfrm>
                <a:off x="901700" y="533400"/>
                <a:ext cx="3016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直列合成抵抗：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7F483F2-48CE-FADA-F9F1-5F9E27D0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533400"/>
                <a:ext cx="3016595" cy="369332"/>
              </a:xfrm>
              <a:prstGeom prst="rect">
                <a:avLst/>
              </a:prstGeom>
              <a:blipFill>
                <a:blip r:embed="rId2"/>
                <a:stretch>
                  <a:fillRect l="-1818"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C441103-F9D4-08D4-AF85-80EE6C4451BF}"/>
                  </a:ext>
                </a:extLst>
              </p:cNvPr>
              <p:cNvSpPr txBox="1"/>
              <p:nvPr/>
            </p:nvSpPr>
            <p:spPr>
              <a:xfrm>
                <a:off x="967422" y="1079500"/>
                <a:ext cx="2885149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並列</a:t>
                </a:r>
                <a:r>
                  <a:rPr kumimoji="1" lang="ja-JP" altLang="en-US" dirty="0"/>
                  <a:t>合成抵抗：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C441103-F9D4-08D4-AF85-80EE6C445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22" y="1079500"/>
                <a:ext cx="2885149" cy="517770"/>
              </a:xfrm>
              <a:prstGeom prst="rect">
                <a:avLst/>
              </a:prstGeom>
              <a:blipFill>
                <a:blip r:embed="rId3"/>
                <a:stretch>
                  <a:fillRect l="-1903" b="-2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86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820956" y="2197100"/>
            <a:ext cx="2946400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3B00ED-DEF2-EC93-924D-8D83FACE988F}"/>
              </a:ext>
            </a:extLst>
          </p:cNvPr>
          <p:cNvSpPr txBox="1"/>
          <p:nvPr/>
        </p:nvSpPr>
        <p:spPr>
          <a:xfrm>
            <a:off x="1644650" y="3131520"/>
            <a:ext cx="3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</a:t>
            </a:r>
          </a:p>
          <a:p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2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/>
              <p:nvPr/>
            </p:nvSpPr>
            <p:spPr>
              <a:xfrm>
                <a:off x="4604880" y="3867481"/>
                <a:ext cx="847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880" y="3867481"/>
                <a:ext cx="847155" cy="276999"/>
              </a:xfrm>
              <a:prstGeom prst="rect">
                <a:avLst/>
              </a:prstGeom>
              <a:blipFill>
                <a:blip r:embed="rId3"/>
                <a:stretch>
                  <a:fillRect l="-5036" r="-575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4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820956" y="2197100"/>
            <a:ext cx="2946400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3B00ED-DEF2-EC93-924D-8D83FACE988F}"/>
              </a:ext>
            </a:extLst>
          </p:cNvPr>
          <p:cNvSpPr txBox="1"/>
          <p:nvPr/>
        </p:nvSpPr>
        <p:spPr>
          <a:xfrm>
            <a:off x="1644650" y="3131520"/>
            <a:ext cx="3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</a:t>
            </a:r>
          </a:p>
          <a:p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2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/>
              <p:nvPr/>
            </p:nvSpPr>
            <p:spPr>
              <a:xfrm>
                <a:off x="7343203" y="271250"/>
                <a:ext cx="83888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3" y="271250"/>
                <a:ext cx="838883" cy="56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/>
              <p:nvPr/>
            </p:nvSpPr>
            <p:spPr>
              <a:xfrm>
                <a:off x="8290329" y="306069"/>
                <a:ext cx="687689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329" y="306069"/>
                <a:ext cx="687689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/>
              <p:nvPr/>
            </p:nvSpPr>
            <p:spPr>
              <a:xfrm>
                <a:off x="9035507" y="414686"/>
                <a:ext cx="72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507" y="414686"/>
                <a:ext cx="724557" cy="276999"/>
              </a:xfrm>
              <a:prstGeom prst="rect">
                <a:avLst/>
              </a:prstGeom>
              <a:blipFill>
                <a:blip r:embed="rId7"/>
                <a:stretch>
                  <a:fillRect l="-840" r="-6723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合成抵抗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8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67B3B-29E4-A4B3-D632-3C27AA73C200}"/>
                  </a:ext>
                </a:extLst>
              </p:cNvPr>
              <p:cNvSpPr txBox="1"/>
              <p:nvPr/>
            </p:nvSpPr>
            <p:spPr>
              <a:xfrm>
                <a:off x="7343203" y="1069271"/>
                <a:ext cx="145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67B3B-29E4-A4B3-D632-3C27AA73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3" y="1069271"/>
                <a:ext cx="1451679" cy="276999"/>
              </a:xfrm>
              <a:prstGeom prst="rect">
                <a:avLst/>
              </a:prstGeom>
              <a:blipFill>
                <a:blip r:embed="rId9"/>
                <a:stretch>
                  <a:fillRect l="-1261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70BE2C-A0DB-0B67-45AB-FD120585516D}"/>
                  </a:ext>
                </a:extLst>
              </p:cNvPr>
              <p:cNvSpPr txBox="1"/>
              <p:nvPr/>
            </p:nvSpPr>
            <p:spPr>
              <a:xfrm>
                <a:off x="7346147" y="1559682"/>
                <a:ext cx="1284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1+20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70BE2C-A0DB-0B67-45AB-FD120585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47" y="1559682"/>
                <a:ext cx="1284454" cy="276999"/>
              </a:xfrm>
              <a:prstGeom prst="rect">
                <a:avLst/>
              </a:prstGeom>
              <a:blipFill>
                <a:blip r:embed="rId10"/>
                <a:stretch>
                  <a:fillRect l="-3318" r="-379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C7998DE-4DA8-22E8-91B1-A5EAC4103AD9}"/>
                  </a:ext>
                </a:extLst>
              </p:cNvPr>
              <p:cNvSpPr txBox="1"/>
              <p:nvPr/>
            </p:nvSpPr>
            <p:spPr>
              <a:xfrm>
                <a:off x="7346147" y="1995762"/>
                <a:ext cx="103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C7998DE-4DA8-22E8-91B1-A5EAC4103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47" y="1995762"/>
                <a:ext cx="1037592" cy="276999"/>
              </a:xfrm>
              <a:prstGeom prst="rect">
                <a:avLst/>
              </a:prstGeom>
              <a:blipFill>
                <a:blip r:embed="rId11"/>
                <a:stretch>
                  <a:fillRect l="-4118" r="-529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49D95DB-49BC-A84B-46B5-C9D7ADD83A62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49D95DB-49BC-A84B-46B5-C9D7ADD83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2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24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7CACDFE-BC51-172C-E546-74137C78A492}"/>
                  </a:ext>
                </a:extLst>
              </p:cNvPr>
              <p:cNvSpPr txBox="1"/>
              <p:nvPr/>
            </p:nvSpPr>
            <p:spPr>
              <a:xfrm>
                <a:off x="7364806" y="2431842"/>
                <a:ext cx="1026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7CACDFE-BC51-172C-E546-74137C78A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06" y="2431842"/>
                <a:ext cx="1026948" cy="276999"/>
              </a:xfrm>
              <a:prstGeom prst="rect">
                <a:avLst/>
              </a:prstGeom>
              <a:blipFill>
                <a:blip r:embed="rId3"/>
                <a:stretch>
                  <a:fillRect l="-414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820956" y="2197100"/>
            <a:ext cx="2946400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4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/>
              <p:nvPr/>
            </p:nvSpPr>
            <p:spPr>
              <a:xfrm>
                <a:off x="7343203" y="271250"/>
                <a:ext cx="83888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3" y="271250"/>
                <a:ext cx="838883" cy="563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6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7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/>
              <p:nvPr/>
            </p:nvSpPr>
            <p:spPr>
              <a:xfrm>
                <a:off x="8290329" y="306069"/>
                <a:ext cx="687689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329" y="306069"/>
                <a:ext cx="687689" cy="520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/>
              <p:nvPr/>
            </p:nvSpPr>
            <p:spPr>
              <a:xfrm>
                <a:off x="9035507" y="414686"/>
                <a:ext cx="72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507" y="414686"/>
                <a:ext cx="724557" cy="276999"/>
              </a:xfrm>
              <a:prstGeom prst="rect">
                <a:avLst/>
              </a:prstGeom>
              <a:blipFill>
                <a:blip r:embed="rId9"/>
                <a:stretch>
                  <a:fillRect l="-840" r="-6723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67B3B-29E4-A4B3-D632-3C27AA73C200}"/>
                  </a:ext>
                </a:extLst>
              </p:cNvPr>
              <p:cNvSpPr txBox="1"/>
              <p:nvPr/>
            </p:nvSpPr>
            <p:spPr>
              <a:xfrm>
                <a:off x="7343203" y="1069271"/>
                <a:ext cx="145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67B3B-29E4-A4B3-D632-3C27AA73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3" y="1069271"/>
                <a:ext cx="1451679" cy="276999"/>
              </a:xfrm>
              <a:prstGeom prst="rect">
                <a:avLst/>
              </a:prstGeom>
              <a:blipFill>
                <a:blip r:embed="rId10"/>
                <a:stretch>
                  <a:fillRect l="-1261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70BE2C-A0DB-0B67-45AB-FD120585516D}"/>
                  </a:ext>
                </a:extLst>
              </p:cNvPr>
              <p:cNvSpPr txBox="1"/>
              <p:nvPr/>
            </p:nvSpPr>
            <p:spPr>
              <a:xfrm>
                <a:off x="7346147" y="1559682"/>
                <a:ext cx="1284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=1+20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70BE2C-A0DB-0B67-45AB-FD120585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47" y="1559682"/>
                <a:ext cx="1284454" cy="276999"/>
              </a:xfrm>
              <a:prstGeom prst="rect">
                <a:avLst/>
              </a:prstGeom>
              <a:blipFill>
                <a:blip r:embed="rId11"/>
                <a:stretch>
                  <a:fillRect l="-3318" r="-379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C7998DE-4DA8-22E8-91B1-A5EAC4103AD9}"/>
                  </a:ext>
                </a:extLst>
              </p:cNvPr>
              <p:cNvSpPr txBox="1"/>
              <p:nvPr/>
            </p:nvSpPr>
            <p:spPr>
              <a:xfrm>
                <a:off x="7346147" y="1995762"/>
                <a:ext cx="103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=21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C7998DE-4DA8-22E8-91B1-A5EAC4103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47" y="1995762"/>
                <a:ext cx="1037592" cy="276999"/>
              </a:xfrm>
              <a:prstGeom prst="rect">
                <a:avLst/>
              </a:prstGeom>
              <a:blipFill>
                <a:blip r:embed="rId12"/>
                <a:stretch>
                  <a:fillRect l="-4118" r="-529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/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電源電圧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blipFill>
                <a:blip r:embed="rId13"/>
                <a:stretch>
                  <a:fillRect l="-2439" t="-6557" r="-216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合成</m:t>
                    </m:r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14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664C4C9-BE67-0A72-CBF8-F9E091269316}"/>
                  </a:ext>
                </a:extLst>
              </p:cNvPr>
              <p:cNvSpPr txBox="1"/>
              <p:nvPr/>
            </p:nvSpPr>
            <p:spPr>
              <a:xfrm>
                <a:off x="7364806" y="2865686"/>
                <a:ext cx="129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664C4C9-BE67-0A72-CBF8-F9E091269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06" y="2865686"/>
                <a:ext cx="1294200" cy="276999"/>
              </a:xfrm>
              <a:prstGeom prst="rect">
                <a:avLst/>
              </a:prstGeom>
              <a:blipFill>
                <a:blip r:embed="rId15"/>
                <a:stretch>
                  <a:fillRect l="-3302" r="-3774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C57BBB-8D9E-7988-7262-709602A86E22}"/>
              </a:ext>
            </a:extLst>
          </p:cNvPr>
          <p:cNvSpPr txBox="1"/>
          <p:nvPr/>
        </p:nvSpPr>
        <p:spPr>
          <a:xfrm>
            <a:off x="6718299" y="3299530"/>
            <a:ext cx="5519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電流の連続性より回路には同じ大きさの電流が流れるため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4BBE4A4-53C9-7552-278D-AAE64A7A42AD}"/>
                  </a:ext>
                </a:extLst>
              </p:cNvPr>
              <p:cNvSpPr txBox="1"/>
              <p:nvPr/>
            </p:nvSpPr>
            <p:spPr>
              <a:xfrm>
                <a:off x="7364806" y="3772471"/>
                <a:ext cx="1240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4BBE4A4-53C9-7552-278D-AAE64A7A4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06" y="3772471"/>
                <a:ext cx="1240468" cy="276999"/>
              </a:xfrm>
              <a:prstGeom prst="rect">
                <a:avLst/>
              </a:prstGeom>
              <a:blipFill>
                <a:blip r:embed="rId16"/>
                <a:stretch>
                  <a:fillRect l="-3431" r="-3431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2C7838C-AE31-3912-EC2B-CFEDF1D675CF}"/>
                  </a:ext>
                </a:extLst>
              </p:cNvPr>
              <p:cNvSpPr txBox="1"/>
              <p:nvPr/>
            </p:nvSpPr>
            <p:spPr>
              <a:xfrm>
                <a:off x="7364806" y="4211491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105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2C7838C-AE31-3912-EC2B-CFEDF1D67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06" y="4211491"/>
                <a:ext cx="1124347" cy="276999"/>
              </a:xfrm>
              <a:prstGeom prst="rect">
                <a:avLst/>
              </a:prstGeom>
              <a:blipFill>
                <a:blip r:embed="rId17"/>
                <a:stretch>
                  <a:fillRect l="-3784" r="-378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/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105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blipFill>
                <a:blip r:embed="rId18"/>
                <a:stretch>
                  <a:fillRect l="-4348" r="-434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2A7F7EE-3BB7-9791-533F-25614E6096DC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2A7F7EE-3BB7-9791-533F-25614E60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9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92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636317" y="2161871"/>
            <a:ext cx="4812373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3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/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電源電圧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blipFill>
                <a:blip r:embed="rId6"/>
                <a:stretch>
                  <a:fillRect l="-2439" t="-6557" r="-216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合成</m:t>
                    </m:r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7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/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=105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blipFill>
                <a:blip r:embed="rId8"/>
                <a:stretch>
                  <a:fillRect l="-4348" r="-434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/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dirty="0" smtClean="0">
                        <a:solidFill>
                          <a:srgbClr val="FF0000"/>
                        </a:solidFill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blipFill>
                <a:blip r:embed="rId9"/>
                <a:stretch>
                  <a:fillRect l="-800" t="-8197" r="-186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3AD7BF-E019-152C-8787-5E234D116148}"/>
              </a:ext>
            </a:extLst>
          </p:cNvPr>
          <p:cNvCxnSpPr>
            <a:cxnSpLocks/>
          </p:cNvCxnSpPr>
          <p:nvPr/>
        </p:nvCxnSpPr>
        <p:spPr>
          <a:xfrm flipH="1">
            <a:off x="5374482" y="2355850"/>
            <a:ext cx="1521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A1EE1C7-7CBB-378C-ACA1-F1E9866C4105}"/>
              </a:ext>
            </a:extLst>
          </p:cNvPr>
          <p:cNvCxnSpPr>
            <a:cxnSpLocks/>
          </p:cNvCxnSpPr>
          <p:nvPr/>
        </p:nvCxnSpPr>
        <p:spPr>
          <a:xfrm flipH="1">
            <a:off x="5953918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F3C2F4-D385-2B79-F001-C9F56C37CD3A}"/>
              </a:ext>
            </a:extLst>
          </p:cNvPr>
          <p:cNvCxnSpPr>
            <a:cxnSpLocks/>
          </p:cNvCxnSpPr>
          <p:nvPr/>
        </p:nvCxnSpPr>
        <p:spPr>
          <a:xfrm flipH="1">
            <a:off x="5724195" y="3523851"/>
            <a:ext cx="219405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CBF905A-F25B-8629-6BC5-5FE8D54577AE}"/>
              </a:ext>
            </a:extLst>
          </p:cNvPr>
          <p:cNvCxnSpPr>
            <a:cxnSpLocks/>
          </p:cNvCxnSpPr>
          <p:nvPr/>
        </p:nvCxnSpPr>
        <p:spPr>
          <a:xfrm flipH="1">
            <a:off x="3669012" y="2847867"/>
            <a:ext cx="1756014" cy="2176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0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 descr="ダイアグラム&#10;&#10;自動的に生成された説明">
            <a:extLst>
              <a:ext uri="{FF2B5EF4-FFF2-40B4-BE49-F238E27FC236}">
                <a16:creationId xmlns:a16="http://schemas.microsoft.com/office/drawing/2014/main" id="{AF6D4A25-15E0-A2AE-CCDB-094FFF5F99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61" y="143330"/>
            <a:ext cx="4426641" cy="2225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/>
              <p:nvPr/>
            </p:nvSpPr>
            <p:spPr>
              <a:xfrm>
                <a:off x="7538671" y="2890334"/>
                <a:ext cx="1916550" cy="79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2890334"/>
                <a:ext cx="1916550" cy="790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/>
              <p:nvPr/>
            </p:nvSpPr>
            <p:spPr>
              <a:xfrm>
                <a:off x="7424992" y="2519270"/>
                <a:ext cx="3251211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直列</m:t>
                      </m:r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と</m:t>
                      </m:r>
                      <m:r>
                        <a:rPr lang="ja-JP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並列の</m:t>
                      </m:r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合成抵抗なので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92" y="2519270"/>
                <a:ext cx="3251211" cy="371064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8B0966D-F942-8645-BBFA-3D79777B20B5}"/>
                  </a:ext>
                </a:extLst>
              </p:cNvPr>
              <p:cNvSpPr txBox="1"/>
              <p:nvPr/>
            </p:nvSpPr>
            <p:spPr>
              <a:xfrm>
                <a:off x="7538671" y="3764940"/>
                <a:ext cx="1682320" cy="745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8B0966D-F942-8645-BBFA-3D79777B2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3764940"/>
                <a:ext cx="1682320" cy="7457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7FA02BA-E62B-8302-9B25-E5851D300F1F}"/>
                  </a:ext>
                </a:extLst>
              </p:cNvPr>
              <p:cNvSpPr txBox="1"/>
              <p:nvPr/>
            </p:nvSpPr>
            <p:spPr>
              <a:xfrm>
                <a:off x="7538671" y="4665701"/>
                <a:ext cx="1150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1+4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7FA02BA-E62B-8302-9B25-E5851D30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4665701"/>
                <a:ext cx="1150122" cy="276999"/>
              </a:xfrm>
              <a:prstGeom prst="rect">
                <a:avLst/>
              </a:prstGeom>
              <a:blipFill>
                <a:blip r:embed="rId15"/>
                <a:stretch>
                  <a:fillRect l="-4255" r="-425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B79B4AC-9437-548C-EB05-6FF0BEF2138C}"/>
                  </a:ext>
                </a:extLst>
              </p:cNvPr>
              <p:cNvSpPr txBox="1"/>
              <p:nvPr/>
            </p:nvSpPr>
            <p:spPr>
              <a:xfrm>
                <a:off x="7538671" y="5090899"/>
                <a:ext cx="91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B79B4AC-9437-548C-EB05-6FF0BEF2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5090899"/>
                <a:ext cx="911275" cy="276999"/>
              </a:xfrm>
              <a:prstGeom prst="rect">
                <a:avLst/>
              </a:prstGeom>
              <a:blipFill>
                <a:blip r:embed="rId16"/>
                <a:stretch>
                  <a:fillRect l="-4698" r="-469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AD47D65-C746-CD9D-9B44-1F2361B1C62D}"/>
                  </a:ext>
                </a:extLst>
              </p:cNvPr>
              <p:cNvSpPr txBox="1"/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AD47D65-C746-CD9D-9B44-1F2361B1C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blipFill>
                <a:blip r:embed="rId17"/>
                <a:stretch>
                  <a:fillRect l="-5405" r="-540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25368C09-CADC-14DB-4BA4-F594FA7EAE91}"/>
                  </a:ext>
                </a:extLst>
              </p:cNvPr>
              <p:cNvSpPr txBox="1"/>
              <p:nvPr/>
            </p:nvSpPr>
            <p:spPr>
              <a:xfrm>
                <a:off x="1072409" y="3542500"/>
                <a:ext cx="91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25368C09-CADC-14DB-4BA4-F594FA7E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9" y="3542500"/>
                <a:ext cx="911275" cy="276999"/>
              </a:xfrm>
              <a:prstGeom prst="rect">
                <a:avLst/>
              </a:prstGeom>
              <a:blipFill>
                <a:blip r:embed="rId18"/>
                <a:stretch>
                  <a:fillRect l="-4698" r="-469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65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636317" y="2161871"/>
            <a:ext cx="4812373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3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/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電源電圧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blipFill>
                <a:blip r:embed="rId6"/>
                <a:stretch>
                  <a:fillRect l="-2439" t="-6557" r="-216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合成</m:t>
                    </m:r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7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/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=105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blipFill>
                <a:blip r:embed="rId8"/>
                <a:stretch>
                  <a:fillRect l="-4348" r="-434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/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blipFill>
                <a:blip r:embed="rId9"/>
                <a:stretch>
                  <a:fillRect l="-800" t="-8197" r="-186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3AD7BF-E019-152C-8787-5E234D116148}"/>
              </a:ext>
            </a:extLst>
          </p:cNvPr>
          <p:cNvCxnSpPr>
            <a:cxnSpLocks/>
          </p:cNvCxnSpPr>
          <p:nvPr/>
        </p:nvCxnSpPr>
        <p:spPr>
          <a:xfrm flipH="1">
            <a:off x="5374482" y="2355850"/>
            <a:ext cx="1521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A1EE1C7-7CBB-378C-ACA1-F1E9866C4105}"/>
              </a:ext>
            </a:extLst>
          </p:cNvPr>
          <p:cNvCxnSpPr>
            <a:cxnSpLocks/>
          </p:cNvCxnSpPr>
          <p:nvPr/>
        </p:nvCxnSpPr>
        <p:spPr>
          <a:xfrm flipH="1">
            <a:off x="5953918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F3C2F4-D385-2B79-F001-C9F56C37CD3A}"/>
              </a:ext>
            </a:extLst>
          </p:cNvPr>
          <p:cNvCxnSpPr>
            <a:cxnSpLocks/>
          </p:cNvCxnSpPr>
          <p:nvPr/>
        </p:nvCxnSpPr>
        <p:spPr>
          <a:xfrm flipH="1">
            <a:off x="5724195" y="3523851"/>
            <a:ext cx="219405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CBF905A-F25B-8629-6BC5-5FE8D54577AE}"/>
              </a:ext>
            </a:extLst>
          </p:cNvPr>
          <p:cNvCxnSpPr>
            <a:cxnSpLocks/>
          </p:cNvCxnSpPr>
          <p:nvPr/>
        </p:nvCxnSpPr>
        <p:spPr>
          <a:xfrm flipH="1">
            <a:off x="3669012" y="2847867"/>
            <a:ext cx="1756014" cy="2176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0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 descr="ダイアグラム&#10;&#10;自動的に生成された説明">
            <a:extLst>
              <a:ext uri="{FF2B5EF4-FFF2-40B4-BE49-F238E27FC236}">
                <a16:creationId xmlns:a16="http://schemas.microsoft.com/office/drawing/2014/main" id="{AF6D4A25-15E0-A2AE-CCDB-094FFF5F99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61" y="143330"/>
            <a:ext cx="4426641" cy="2225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/>
              <p:nvPr/>
            </p:nvSpPr>
            <p:spPr>
              <a:xfrm>
                <a:off x="7538671" y="2890334"/>
                <a:ext cx="1916550" cy="79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2890334"/>
                <a:ext cx="1916550" cy="790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/>
              <p:nvPr/>
            </p:nvSpPr>
            <p:spPr>
              <a:xfrm>
                <a:off x="7424992" y="2519270"/>
                <a:ext cx="3251211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直列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と</m:t>
                      </m:r>
                      <m:r>
                        <a:rPr lang="ja-JP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並列の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合成抵抗なので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92" y="2519270"/>
                <a:ext cx="3251211" cy="371064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8B0966D-F942-8645-BBFA-3D79777B20B5}"/>
                  </a:ext>
                </a:extLst>
              </p:cNvPr>
              <p:cNvSpPr txBox="1"/>
              <p:nvPr/>
            </p:nvSpPr>
            <p:spPr>
              <a:xfrm>
                <a:off x="7538671" y="3764940"/>
                <a:ext cx="1682320" cy="745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8B0966D-F942-8645-BBFA-3D79777B2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3764940"/>
                <a:ext cx="1682320" cy="7457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7FA02BA-E62B-8302-9B25-E5851D300F1F}"/>
                  </a:ext>
                </a:extLst>
              </p:cNvPr>
              <p:cNvSpPr txBox="1"/>
              <p:nvPr/>
            </p:nvSpPr>
            <p:spPr>
              <a:xfrm>
                <a:off x="7538671" y="4665701"/>
                <a:ext cx="1150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=1+4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7FA02BA-E62B-8302-9B25-E5851D30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4665701"/>
                <a:ext cx="1150122" cy="276999"/>
              </a:xfrm>
              <a:prstGeom prst="rect">
                <a:avLst/>
              </a:prstGeom>
              <a:blipFill>
                <a:blip r:embed="rId15"/>
                <a:stretch>
                  <a:fillRect l="-4255" r="-425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B79B4AC-9437-548C-EB05-6FF0BEF2138C}"/>
                  </a:ext>
                </a:extLst>
              </p:cNvPr>
              <p:cNvSpPr txBox="1"/>
              <p:nvPr/>
            </p:nvSpPr>
            <p:spPr>
              <a:xfrm>
                <a:off x="7538671" y="5090899"/>
                <a:ext cx="91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B79B4AC-9437-548C-EB05-6FF0BEF2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5090899"/>
                <a:ext cx="911275" cy="276999"/>
              </a:xfrm>
              <a:prstGeom prst="rect">
                <a:avLst/>
              </a:prstGeom>
              <a:blipFill>
                <a:blip r:embed="rId16"/>
                <a:stretch>
                  <a:fillRect l="-4698" r="-469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98A426-3D48-F035-D373-792FA331AE9C}"/>
                  </a:ext>
                </a:extLst>
              </p:cNvPr>
              <p:cNvSpPr txBox="1"/>
              <p:nvPr/>
            </p:nvSpPr>
            <p:spPr>
              <a:xfrm>
                <a:off x="461019" y="1450350"/>
                <a:ext cx="2213298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電流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98A426-3D48-F035-D373-792FA331A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450350"/>
                <a:ext cx="2213298" cy="371255"/>
              </a:xfrm>
              <a:prstGeom prst="rect">
                <a:avLst/>
              </a:prstGeom>
              <a:blipFill>
                <a:blip r:embed="rId17"/>
                <a:stretch>
                  <a:fillRect l="-826" t="-8197" r="-192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7712AB-3ECE-4CAB-D766-39CFF096E38E}"/>
                  </a:ext>
                </a:extLst>
              </p:cNvPr>
              <p:cNvSpPr txBox="1"/>
              <p:nvPr/>
            </p:nvSpPr>
            <p:spPr>
              <a:xfrm>
                <a:off x="7519161" y="5509747"/>
                <a:ext cx="1020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7712AB-3ECE-4CAB-D766-39CFF096E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161" y="5509747"/>
                <a:ext cx="1020857" cy="276999"/>
              </a:xfrm>
              <a:prstGeom prst="rect">
                <a:avLst/>
              </a:prstGeom>
              <a:blipFill>
                <a:blip r:embed="rId18"/>
                <a:stretch>
                  <a:fillRect l="-4167" r="-119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2968E3-1927-4B5C-1A4A-F29824D01D10}"/>
                  </a:ext>
                </a:extLst>
              </p:cNvPr>
              <p:cNvSpPr txBox="1"/>
              <p:nvPr/>
            </p:nvSpPr>
            <p:spPr>
              <a:xfrm>
                <a:off x="8807128" y="5403945"/>
                <a:ext cx="827726" cy="565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2968E3-1927-4B5C-1A4A-F29824D0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128" y="5403945"/>
                <a:ext cx="827726" cy="5656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15C127-D630-F24D-C689-0E0601DC2FF7}"/>
                  </a:ext>
                </a:extLst>
              </p:cNvPr>
              <p:cNvSpPr txBox="1"/>
              <p:nvPr/>
            </p:nvSpPr>
            <p:spPr>
              <a:xfrm>
                <a:off x="7563165" y="5891044"/>
                <a:ext cx="933781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105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15C127-D630-F24D-C689-0E0601DC2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165" y="5891044"/>
                <a:ext cx="933781" cy="5260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23142B-3BDB-485C-EB25-9231744F70F9}"/>
                  </a:ext>
                </a:extLst>
              </p:cNvPr>
              <p:cNvSpPr txBox="1"/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23142B-3BDB-485C-EB25-9231744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blipFill>
                <a:blip r:embed="rId21"/>
                <a:stretch>
                  <a:fillRect l="-5405" r="-540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DC5EAFF-8E73-9F81-3B1C-87F3804F6E34}"/>
                  </a:ext>
                </a:extLst>
              </p:cNvPr>
              <p:cNvSpPr txBox="1"/>
              <p:nvPr/>
            </p:nvSpPr>
            <p:spPr>
              <a:xfrm>
                <a:off x="7591537" y="6521383"/>
                <a:ext cx="949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DC5EAFF-8E73-9F81-3B1C-87F3804F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537" y="6521383"/>
                <a:ext cx="949812" cy="276999"/>
              </a:xfrm>
              <a:prstGeom prst="rect">
                <a:avLst/>
              </a:prstGeom>
              <a:blipFill>
                <a:blip r:embed="rId22"/>
                <a:stretch>
                  <a:fillRect l="-4487" r="-576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7A9AE23-B8EC-7602-C507-A9EAC665A6CB}"/>
                  </a:ext>
                </a:extLst>
              </p:cNvPr>
              <p:cNvSpPr txBox="1"/>
              <p:nvPr/>
            </p:nvSpPr>
            <p:spPr>
              <a:xfrm>
                <a:off x="1145944" y="2926620"/>
                <a:ext cx="949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7A9AE23-B8EC-7602-C507-A9EAC665A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44" y="2926620"/>
                <a:ext cx="949812" cy="276999"/>
              </a:xfrm>
              <a:prstGeom prst="rect">
                <a:avLst/>
              </a:prstGeom>
              <a:blipFill>
                <a:blip r:embed="rId23"/>
                <a:stretch>
                  <a:fillRect l="-5128" r="-512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9CE2B48-A533-823C-D1F9-E2F3C602AEE3}"/>
                  </a:ext>
                </a:extLst>
              </p:cNvPr>
              <p:cNvSpPr txBox="1"/>
              <p:nvPr/>
            </p:nvSpPr>
            <p:spPr>
              <a:xfrm>
                <a:off x="1072409" y="3542500"/>
                <a:ext cx="91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9CE2B48-A533-823C-D1F9-E2F3C602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9" y="3542500"/>
                <a:ext cx="911275" cy="276999"/>
              </a:xfrm>
              <a:prstGeom prst="rect">
                <a:avLst/>
              </a:prstGeom>
              <a:blipFill>
                <a:blip r:embed="rId24"/>
                <a:stretch>
                  <a:fillRect l="-4698" r="-469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08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636317" y="2161871"/>
            <a:ext cx="4812373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3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/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電源電圧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blipFill>
                <a:blip r:embed="rId6"/>
                <a:stretch>
                  <a:fillRect l="-2439" t="-6557" r="-216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合成</m:t>
                    </m:r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7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/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=105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blipFill>
                <a:blip r:embed="rId8"/>
                <a:stretch>
                  <a:fillRect l="-4348" r="-434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/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blipFill>
                <a:blip r:embed="rId9"/>
                <a:stretch>
                  <a:fillRect l="-800" t="-8197" r="-186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3AD7BF-E019-152C-8787-5E234D116148}"/>
              </a:ext>
            </a:extLst>
          </p:cNvPr>
          <p:cNvCxnSpPr>
            <a:cxnSpLocks/>
          </p:cNvCxnSpPr>
          <p:nvPr/>
        </p:nvCxnSpPr>
        <p:spPr>
          <a:xfrm flipH="1">
            <a:off x="5374482" y="2355850"/>
            <a:ext cx="1521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A1EE1C7-7CBB-378C-ACA1-F1E9866C4105}"/>
              </a:ext>
            </a:extLst>
          </p:cNvPr>
          <p:cNvCxnSpPr>
            <a:cxnSpLocks/>
          </p:cNvCxnSpPr>
          <p:nvPr/>
        </p:nvCxnSpPr>
        <p:spPr>
          <a:xfrm flipH="1">
            <a:off x="5953918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F3C2F4-D385-2B79-F001-C9F56C37CD3A}"/>
              </a:ext>
            </a:extLst>
          </p:cNvPr>
          <p:cNvCxnSpPr>
            <a:cxnSpLocks/>
          </p:cNvCxnSpPr>
          <p:nvPr/>
        </p:nvCxnSpPr>
        <p:spPr>
          <a:xfrm flipH="1">
            <a:off x="5724195" y="3523851"/>
            <a:ext cx="219405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CBF905A-F25B-8629-6BC5-5FE8D54577AE}"/>
              </a:ext>
            </a:extLst>
          </p:cNvPr>
          <p:cNvCxnSpPr>
            <a:cxnSpLocks/>
          </p:cNvCxnSpPr>
          <p:nvPr/>
        </p:nvCxnSpPr>
        <p:spPr>
          <a:xfrm flipH="1">
            <a:off x="3669012" y="2847867"/>
            <a:ext cx="1756014" cy="2176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0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 descr="ダイアグラム&#10;&#10;自動的に生成された説明">
            <a:extLst>
              <a:ext uri="{FF2B5EF4-FFF2-40B4-BE49-F238E27FC236}">
                <a16:creationId xmlns:a16="http://schemas.microsoft.com/office/drawing/2014/main" id="{AF6D4A25-15E0-A2AE-CCDB-094FFF5F99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61" y="143330"/>
            <a:ext cx="4426641" cy="2225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/>
              <p:nvPr/>
            </p:nvSpPr>
            <p:spPr>
              <a:xfrm>
                <a:off x="7787169" y="3365040"/>
                <a:ext cx="1546897" cy="565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69" y="3365040"/>
                <a:ext cx="1546897" cy="5652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/>
              <p:nvPr/>
            </p:nvSpPr>
            <p:spPr>
              <a:xfrm>
                <a:off x="7424992" y="2519270"/>
                <a:ext cx="3060389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と</m:t>
                      </m:r>
                      <m:sSub>
                        <m:sSubPr>
                          <m:ctrlPr>
                            <a:rPr lang="en-US" altLang="ja-JP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分路電流と</m:t>
                      </m:r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考える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92" y="2519270"/>
                <a:ext cx="3060389" cy="369909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98A426-3D48-F035-D373-792FA331AE9C}"/>
                  </a:ext>
                </a:extLst>
              </p:cNvPr>
              <p:cNvSpPr txBox="1"/>
              <p:nvPr/>
            </p:nvSpPr>
            <p:spPr>
              <a:xfrm>
                <a:off x="461019" y="1450350"/>
                <a:ext cx="2213298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電流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98A426-3D48-F035-D373-792FA331A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450350"/>
                <a:ext cx="2213298" cy="371255"/>
              </a:xfrm>
              <a:prstGeom prst="rect">
                <a:avLst/>
              </a:prstGeom>
              <a:blipFill>
                <a:blip r:embed="rId14"/>
                <a:stretch>
                  <a:fillRect l="-826" t="-8197" r="-192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23142B-3BDB-485C-EB25-9231744F70F9}"/>
                  </a:ext>
                </a:extLst>
              </p:cNvPr>
              <p:cNvSpPr txBox="1"/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23142B-3BDB-485C-EB25-9231744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blipFill>
                <a:blip r:embed="rId15"/>
                <a:stretch>
                  <a:fillRect l="-5405" r="-540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CD77088-15F2-EBAE-592B-67168DB8891F}"/>
                  </a:ext>
                </a:extLst>
              </p:cNvPr>
              <p:cNvSpPr txBox="1"/>
              <p:nvPr/>
            </p:nvSpPr>
            <p:spPr>
              <a:xfrm>
                <a:off x="461019" y="1778000"/>
                <a:ext cx="1751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電流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CD77088-15F2-EBAE-592B-67168DB88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778000"/>
                <a:ext cx="1751633" cy="369332"/>
              </a:xfrm>
              <a:prstGeom prst="rect">
                <a:avLst/>
              </a:prstGeom>
              <a:blipFill>
                <a:blip r:embed="rId16"/>
                <a:stretch>
                  <a:fillRect l="-697" t="-8333" r="-2787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0E0169A-C106-B354-6B4A-6A932B13602C}"/>
                  </a:ext>
                </a:extLst>
              </p:cNvPr>
              <p:cNvSpPr txBox="1"/>
              <p:nvPr/>
            </p:nvSpPr>
            <p:spPr>
              <a:xfrm>
                <a:off x="7660481" y="2814408"/>
                <a:ext cx="4344972" cy="61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分路電流＝分流前の電流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反対側の抵抗</m:t>
                        </m:r>
                      </m:num>
                      <m:den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抵抗の</m:t>
                        </m:r>
                        <m:r>
                          <a:rPr lang="ja-JP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和</m:t>
                        </m:r>
                      </m:den>
                    </m:f>
                  </m:oMath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0E0169A-C106-B354-6B4A-6A932B136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481" y="2814408"/>
                <a:ext cx="4344972" cy="614592"/>
              </a:xfrm>
              <a:prstGeom prst="rect">
                <a:avLst/>
              </a:prstGeom>
              <a:blipFill>
                <a:blip r:embed="rId17"/>
                <a:stretch>
                  <a:fillRect l="-1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74FD52A-09B9-02E0-3E48-26C29EA53D7F}"/>
                  </a:ext>
                </a:extLst>
              </p:cNvPr>
              <p:cNvSpPr txBox="1"/>
              <p:nvPr/>
            </p:nvSpPr>
            <p:spPr>
              <a:xfrm>
                <a:off x="7787169" y="4013611"/>
                <a:ext cx="173368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20+5</m:t>
                          </m:r>
                        </m:den>
                      </m:f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74FD52A-09B9-02E0-3E48-26C29EA53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69" y="4013611"/>
                <a:ext cx="1733680" cy="5250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1B237FD-62BC-DD76-BFC3-43C49738D61F}"/>
                  </a:ext>
                </a:extLst>
              </p:cNvPr>
              <p:cNvSpPr txBox="1"/>
              <p:nvPr/>
            </p:nvSpPr>
            <p:spPr>
              <a:xfrm>
                <a:off x="7787169" y="4628349"/>
                <a:ext cx="1201483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1B237FD-62BC-DD76-BFC3-43C49738D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69" y="4628349"/>
                <a:ext cx="1201483" cy="51943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8D19E25-455C-4D5D-1AE9-6FA7E92FB415}"/>
                  </a:ext>
                </a:extLst>
              </p:cNvPr>
              <p:cNvSpPr txBox="1"/>
              <p:nvPr/>
            </p:nvSpPr>
            <p:spPr>
              <a:xfrm>
                <a:off x="7787169" y="5237509"/>
                <a:ext cx="1129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16.8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8D19E25-455C-4D5D-1AE9-6FA7E92F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69" y="5237509"/>
                <a:ext cx="1129989" cy="276999"/>
              </a:xfrm>
              <a:prstGeom prst="rect">
                <a:avLst/>
              </a:prstGeom>
              <a:blipFill>
                <a:blip r:embed="rId20"/>
                <a:stretch>
                  <a:fillRect l="-3763" r="-4301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4FBC616-2A7B-E535-A501-437DEE65373A}"/>
                  </a:ext>
                </a:extLst>
              </p:cNvPr>
              <p:cNvSpPr txBox="1"/>
              <p:nvPr/>
            </p:nvSpPr>
            <p:spPr>
              <a:xfrm>
                <a:off x="1145944" y="2926620"/>
                <a:ext cx="949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4FBC616-2A7B-E535-A501-437DEE653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44" y="2926620"/>
                <a:ext cx="949812" cy="276999"/>
              </a:xfrm>
              <a:prstGeom prst="rect">
                <a:avLst/>
              </a:prstGeom>
              <a:blipFill>
                <a:blip r:embed="rId21"/>
                <a:stretch>
                  <a:fillRect l="-5128" r="-512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59C7F7A-D679-F403-1747-CB367170F8C7}"/>
                  </a:ext>
                </a:extLst>
              </p:cNvPr>
              <p:cNvSpPr txBox="1"/>
              <p:nvPr/>
            </p:nvSpPr>
            <p:spPr>
              <a:xfrm>
                <a:off x="1072409" y="3542500"/>
                <a:ext cx="91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59C7F7A-D679-F403-1747-CB367170F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9" y="3542500"/>
                <a:ext cx="911275" cy="276999"/>
              </a:xfrm>
              <a:prstGeom prst="rect">
                <a:avLst/>
              </a:prstGeom>
              <a:blipFill>
                <a:blip r:embed="rId22"/>
                <a:stretch>
                  <a:fillRect l="-4698" r="-469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53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/>
              <p:nvPr/>
            </p:nvSpPr>
            <p:spPr>
              <a:xfrm>
                <a:off x="2265458" y="3548886"/>
                <a:ext cx="83888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58" y="3548886"/>
                <a:ext cx="838883" cy="56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/>
              <p:nvPr/>
            </p:nvSpPr>
            <p:spPr>
              <a:xfrm>
                <a:off x="3212584" y="3583705"/>
                <a:ext cx="687689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84" y="3583705"/>
                <a:ext cx="687689" cy="520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/>
              <p:nvPr/>
            </p:nvSpPr>
            <p:spPr>
              <a:xfrm>
                <a:off x="3957762" y="3692322"/>
                <a:ext cx="72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62" y="3692322"/>
                <a:ext cx="724557" cy="276999"/>
              </a:xfrm>
              <a:prstGeom prst="rect">
                <a:avLst/>
              </a:prstGeom>
              <a:blipFill>
                <a:blip r:embed="rId4"/>
                <a:stretch>
                  <a:fillRect l="-840" r="-672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テブナンの定理</m:t>
                    </m:r>
                    <m:r>
                      <a:rPr kumimoji="1" lang="ja-JP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用いる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blipFill>
                <a:blip r:embed="rId5"/>
                <a:stretch>
                  <a:fillRect l="-897" t="-6557" r="-1345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別解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5020A6AB-2E8D-F8B9-D3D0-12FF72CF1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8321" y="1125684"/>
            <a:ext cx="3200847" cy="2057687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FAC652-C9DC-AA85-C42E-814BE20FD62B}"/>
              </a:ext>
            </a:extLst>
          </p:cNvPr>
          <p:cNvCxnSpPr/>
          <p:nvPr/>
        </p:nvCxnSpPr>
        <p:spPr>
          <a:xfrm flipV="1">
            <a:off x="4130821" y="1273956"/>
            <a:ext cx="551499" cy="344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06989B7-EDAD-7295-46CE-42B80E087E02}"/>
              </a:ext>
            </a:extLst>
          </p:cNvPr>
          <p:cNvCxnSpPr>
            <a:cxnSpLocks/>
          </p:cNvCxnSpPr>
          <p:nvPr/>
        </p:nvCxnSpPr>
        <p:spPr>
          <a:xfrm>
            <a:off x="4130820" y="2759496"/>
            <a:ext cx="551499" cy="213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C637828-1224-9147-B152-25E6F6FC53FB}"/>
              </a:ext>
            </a:extLst>
          </p:cNvPr>
          <p:cNvSpPr txBox="1"/>
          <p:nvPr/>
        </p:nvSpPr>
        <p:spPr>
          <a:xfrm>
            <a:off x="6698188" y="4737194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テブナンの定理</a:t>
            </a:r>
            <a:r>
              <a:rPr kumimoji="1" lang="en-US" altLang="ja-JP" dirty="0"/>
              <a:t>…</a:t>
            </a:r>
            <a:r>
              <a:rPr kumimoji="1" lang="ja-JP" altLang="en-US" dirty="0"/>
              <a:t>電源を含む回路において、</a:t>
            </a:r>
            <a:endParaRPr kumimoji="1" lang="en-US" altLang="ja-JP" dirty="0"/>
          </a:p>
          <a:p>
            <a:r>
              <a:rPr kumimoji="1" lang="ja-JP" altLang="en-US" dirty="0"/>
              <a:t>任意の場所に流れる電流を</a:t>
            </a:r>
            <a:r>
              <a:rPr lang="ja-JP" altLang="en-US" dirty="0"/>
              <a:t>求めることができる定理</a:t>
            </a:r>
            <a:endParaRPr kumimoji="1" lang="ja-JP" altLang="en-US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16C6F4D7-2404-5AE0-A194-3F35AF546873}"/>
              </a:ext>
            </a:extLst>
          </p:cNvPr>
          <p:cNvSpPr/>
          <p:nvPr/>
        </p:nvSpPr>
        <p:spPr>
          <a:xfrm>
            <a:off x="4648578" y="1202115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1F00C947-57B2-40ED-0917-7E17A0E1583B}"/>
              </a:ext>
            </a:extLst>
          </p:cNvPr>
          <p:cNvSpPr/>
          <p:nvPr/>
        </p:nvSpPr>
        <p:spPr>
          <a:xfrm>
            <a:off x="4648578" y="2886028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0E4294B-6C78-56F7-31B9-BE5053829939}"/>
              </a:ext>
            </a:extLst>
          </p:cNvPr>
          <p:cNvSpPr txBox="1"/>
          <p:nvPr/>
        </p:nvSpPr>
        <p:spPr>
          <a:xfrm>
            <a:off x="4591242" y="7945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a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63FDA38-1B23-5321-1B88-EEE5A118A73E}"/>
              </a:ext>
            </a:extLst>
          </p:cNvPr>
          <p:cNvSpPr txBox="1"/>
          <p:nvPr/>
        </p:nvSpPr>
        <p:spPr>
          <a:xfrm>
            <a:off x="4591242" y="2534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41E65D85-DD36-3E15-1C76-338DD7627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1460" y="1125684"/>
            <a:ext cx="3322112" cy="2205096"/>
          </a:xfrm>
          <a:prstGeom prst="rect">
            <a:avLst/>
          </a:prstGeom>
        </p:spPr>
      </p:pic>
      <p:sp>
        <p:nvSpPr>
          <p:cNvPr id="71" name="楕円 70">
            <a:extLst>
              <a:ext uri="{FF2B5EF4-FFF2-40B4-BE49-F238E27FC236}">
                <a16:creationId xmlns:a16="http://schemas.microsoft.com/office/drawing/2014/main" id="{411C19A0-AC9D-164C-0791-123EEC6B8F0F}"/>
              </a:ext>
            </a:extLst>
          </p:cNvPr>
          <p:cNvSpPr/>
          <p:nvPr/>
        </p:nvSpPr>
        <p:spPr>
          <a:xfrm>
            <a:off x="8166478" y="1557843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2E1E4AE8-F3FF-F2C8-0A7E-442C50FD60F5}"/>
              </a:ext>
            </a:extLst>
          </p:cNvPr>
          <p:cNvSpPr/>
          <p:nvPr/>
        </p:nvSpPr>
        <p:spPr>
          <a:xfrm>
            <a:off x="8166478" y="2742347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005D383-CEFD-1F35-A9ED-7665E63A81EA}"/>
              </a:ext>
            </a:extLst>
          </p:cNvPr>
          <p:cNvSpPr txBox="1"/>
          <p:nvPr/>
        </p:nvSpPr>
        <p:spPr>
          <a:xfrm>
            <a:off x="8109142" y="11502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a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C34F0B1-F74A-3F00-CE79-104B06934944}"/>
              </a:ext>
            </a:extLst>
          </p:cNvPr>
          <p:cNvSpPr txBox="1"/>
          <p:nvPr/>
        </p:nvSpPr>
        <p:spPr>
          <a:xfrm>
            <a:off x="8109142" y="23911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497E3D2-1BC8-BE9B-F90E-B5463734628C}"/>
              </a:ext>
            </a:extLst>
          </p:cNvPr>
          <p:cNvSpPr/>
          <p:nvPr/>
        </p:nvSpPr>
        <p:spPr>
          <a:xfrm>
            <a:off x="8409172" y="1519628"/>
            <a:ext cx="914400" cy="13845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2A27E11-5EAE-617D-2779-713438D7C9F8}"/>
                  </a:ext>
                </a:extLst>
              </p:cNvPr>
              <p:cNvSpPr txBox="1"/>
              <p:nvPr/>
            </p:nvSpPr>
            <p:spPr>
              <a:xfrm>
                <a:off x="8725727" y="5449514"/>
                <a:ext cx="2208973" cy="565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2A27E11-5EAE-617D-2779-713438D7C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727" y="5449514"/>
                <a:ext cx="2208973" cy="5656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8F066960-6A14-65DF-8E7B-7312248AA2BA}"/>
                  </a:ext>
                </a:extLst>
              </p:cNvPr>
              <p:cNvSpPr txBox="1"/>
              <p:nvPr/>
            </p:nvSpPr>
            <p:spPr>
              <a:xfrm>
                <a:off x="6772311" y="6081107"/>
                <a:ext cx="5345566" cy="277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開放電圧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(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抵抗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を</m:t>
                    </m:r>
                    <m:r>
                      <a:rPr kumimoji="1" lang="ja-JP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接続する前の</m:t>
                    </m:r>
                  </m:oMath>
                </a14:m>
                <a:r>
                  <a:rPr kumimoji="1" lang="en-US" altLang="ja-JP" dirty="0">
                    <a:solidFill>
                      <a:srgbClr val="FF0000"/>
                    </a:solidFill>
                  </a:rPr>
                  <a:t>ab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間の電位差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)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8F066960-6A14-65DF-8E7B-7312248AA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311" y="6081107"/>
                <a:ext cx="5345566" cy="277064"/>
              </a:xfrm>
              <a:prstGeom prst="rect">
                <a:avLst/>
              </a:prstGeom>
              <a:blipFill>
                <a:blip r:embed="rId10"/>
                <a:stretch>
                  <a:fillRect l="-1596" t="-26667" r="-1938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9B41AD18-0B52-CA78-DCCF-8E014A46CB4C}"/>
                  </a:ext>
                </a:extLst>
              </p:cNvPr>
              <p:cNvSpPr txBox="1"/>
              <p:nvPr/>
            </p:nvSpPr>
            <p:spPr>
              <a:xfrm>
                <a:off x="6772311" y="6424160"/>
                <a:ext cx="4234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ja-JP" dirty="0">
                    <a:solidFill>
                      <a:srgbClr val="FF0000"/>
                    </a:solidFill>
                  </a:rPr>
                  <a:t>ab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間からみた回路網内部の合成抵抗</a:t>
                </a:r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9B41AD18-0B52-CA78-DCCF-8E014A46C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311" y="6424160"/>
                <a:ext cx="4234301" cy="276999"/>
              </a:xfrm>
              <a:prstGeom prst="rect">
                <a:avLst/>
              </a:prstGeom>
              <a:blipFill>
                <a:blip r:embed="rId11"/>
                <a:stretch>
                  <a:fillRect l="-2014" t="-26667" r="-2878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45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766</Words>
  <Application>Microsoft Office PowerPoint</Application>
  <PresentationFormat>ワイド画面</PresentationFormat>
  <Paragraphs>165</Paragraphs>
  <Slides>12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Yonezawa Ko</dc:creator>
  <cp:lastModifiedBy>Yonezawa Ko</cp:lastModifiedBy>
  <cp:revision>14</cp:revision>
  <dcterms:created xsi:type="dcterms:W3CDTF">2022-09-27T14:47:49Z</dcterms:created>
  <dcterms:modified xsi:type="dcterms:W3CDTF">2022-09-29T15:48:18Z</dcterms:modified>
</cp:coreProperties>
</file>