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F20B2-29D9-7B4D-E5F2-6D3F00EC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202658-AEA1-4882-D566-37AA3F1C4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F5F460-1707-3BD8-8769-15FCF296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51D9E-A0EE-DD3E-93F4-67331096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48DADE-6867-6B23-008D-4C3D9439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67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FAA1AE-D81E-C84F-DC1A-F321B0A3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085DAE-D125-3558-6604-3F4709E0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88DBAE-D9AE-C534-1396-8CE050EE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C6BDA-70D1-6D5F-EBE3-0C32FAF3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981B42-8231-82C8-CC72-77C871A6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02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882A4A-D528-4941-6078-0FE17EB21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63BA56-7BC5-EA0B-2F69-D0FD911F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EA68C-E1D8-4959-DCB0-25F8DB61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281C8-9183-89D4-7C65-BECAF4F0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E8A7A-6D01-537E-8989-88EC705E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99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50432D-560B-668F-5535-E7F56D4F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20C459-69A9-1AE2-974C-CB1A20CF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511EC-2D35-5A16-0EA2-567A9B58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9A1B4-772E-66F0-4C39-8A4FECB9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7C001-0018-E106-77B0-4D30BBC5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67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00046-1E9F-F97C-6E84-5169F0B3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326030-0A23-2D36-8C5F-8E5646EB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BD834-514B-EBAD-2761-B0A91155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48E819-BF73-3B25-F9F5-ECB6CCE4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ED61E-1D27-B2FA-2324-BC55BAD7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78B9B-89A5-0B6D-BF1A-084BBDC7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D10CB-99AE-DA3A-42FC-BCEE2922F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904C3E-8D5D-9C48-AE4C-ABFEAB57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24241-DA0D-50F5-E3FF-CAE79896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1AFB09-228E-8BEE-345B-95DF33BC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3E779E-DCE1-2479-6DC5-3B704D04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78F63-D19F-D208-17FD-D109591C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9EF9B-F12F-752A-26CA-77059B90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E24570-3B41-9CBA-30B1-2C111AA9F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332C3F-7A36-7FF3-B60B-A81FE324F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083011-A41F-7387-F814-5A2086E7D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1839BB-E4D5-4B28-42EF-DE1EA1B1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3C57E2-C834-A0F2-CABF-67EA9436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CD239E-2400-A968-0BB6-A9E9E872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34C38-090F-5758-AC2C-52085E8B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18161E-1687-160B-1587-1502C961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D7828C-3F0D-6056-C23E-2A4C21C6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F32250-DE74-A6A6-0B3E-B4EE7962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42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D5DDE9-CCC3-8217-4034-5B0F52A4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3F679C-33C9-A1E0-774C-6EE9EF6E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E6398-5C39-080B-EAC9-0D5D73E9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771C4-0385-6E86-B542-B1CA1BBD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00CBA-7058-1B88-2483-ED7C38C99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DC1C22-7FF7-949E-726D-EE68CD78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58E185-A826-F3BF-646A-AECABB19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1E0CEF-2E9B-7122-3897-9B0324D8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E8525C-C4DD-1ADB-E03C-3982B23F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36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3873EE-164C-E4AF-FCCC-55C8EDF0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E4FB05-2A3E-9EC7-5882-9687454C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581472-76C7-8528-9EFC-0815937EF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867C30-DD7E-40B8-3492-78F61560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9F14BC-645D-26CA-A1F3-B2818087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F88917-01AA-2945-3687-BCAB0DB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27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503D86-AD0D-7C52-1A6F-B29201AB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6BD78B-11A1-944C-785C-0A7DB114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FE133-AAC7-75B7-C529-22BE8576C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E645-7C01-479B-BBD9-D32E00A98130}" type="datetimeFigureOut">
              <a:rPr kumimoji="1" lang="ja-JP" altLang="en-US" smtClean="0"/>
              <a:t>2022/11/21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FCB58-1F75-EE9C-13AF-709DC42D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3BB44-A1C0-948B-24B8-F3376A98C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FF45-8AAB-4316-A0DB-7F1062037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65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E18B9C-8B89-0EF4-6CB0-CBDE77B3B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R4 </a:t>
            </a:r>
            <a:r>
              <a:rPr kumimoji="1" lang="ja-JP" altLang="en-US" dirty="0"/>
              <a:t>電力 </a:t>
            </a:r>
            <a:r>
              <a:rPr lang="ja-JP" altLang="en-US" dirty="0"/>
              <a:t>問</a:t>
            </a:r>
            <a:r>
              <a:rPr lang="en-US" altLang="ja-JP" dirty="0"/>
              <a:t>15a,b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A4F8BD-BAE7-26FF-71C5-2B80B89EA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30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BCED93-A72C-F5FB-F821-8B76EDB3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064" y="365719"/>
            <a:ext cx="8507872" cy="61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760BF7B-D4A4-182D-0BA5-32D6426F5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79" y="111966"/>
            <a:ext cx="8284442" cy="663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0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1768EB-ADBA-36F9-1FBF-C60353DB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63" y="167951"/>
            <a:ext cx="7657274" cy="652209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B473440-FBB6-9098-8DF8-7D0008202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330" y="5502946"/>
            <a:ext cx="2200582" cy="123842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81A3D8-C077-18A3-1C60-6E9876F3C2EF}"/>
              </a:ext>
            </a:extLst>
          </p:cNvPr>
          <p:cNvSpPr txBox="1"/>
          <p:nvPr/>
        </p:nvSpPr>
        <p:spPr>
          <a:xfrm>
            <a:off x="2197914" y="1275126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(</a:t>
            </a:r>
            <a:r>
              <a:rPr kumimoji="1" lang="ja-JP" altLang="en-US" sz="1400" dirty="0"/>
              <a:t>電動機入力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660200-1DA8-99AB-AC59-9DD6524DEEE1}"/>
              </a:ext>
            </a:extLst>
          </p:cNvPr>
          <p:cNvSpPr/>
          <p:nvPr/>
        </p:nvSpPr>
        <p:spPr>
          <a:xfrm>
            <a:off x="3565321" y="922789"/>
            <a:ext cx="1719743" cy="660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3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21E60ED-B71A-70F1-6989-66DC846BB74F}"/>
                  </a:ext>
                </a:extLst>
              </p:cNvPr>
              <p:cNvSpPr txBox="1"/>
              <p:nvPr/>
            </p:nvSpPr>
            <p:spPr>
              <a:xfrm>
                <a:off x="1384184" y="2697060"/>
                <a:ext cx="1493486" cy="574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21E60ED-B71A-70F1-6989-66DC846B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4" y="2697060"/>
                <a:ext cx="1493486" cy="574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0A10EA-B55B-D20A-AB4C-EDBA020B69F5}"/>
              </a:ext>
            </a:extLst>
          </p:cNvPr>
          <p:cNvSpPr txBox="1"/>
          <p:nvPr/>
        </p:nvSpPr>
        <p:spPr>
          <a:xfrm>
            <a:off x="494950" y="4613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E39287A-9E8C-FF0B-E1BC-6EBF681D95FB}"/>
                  </a:ext>
                </a:extLst>
              </p:cNvPr>
              <p:cNvSpPr txBox="1"/>
              <p:nvPr/>
            </p:nvSpPr>
            <p:spPr>
              <a:xfrm>
                <a:off x="1266738" y="755009"/>
                <a:ext cx="19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揚程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=450</m:t>
                    </m:r>
                  </m:oMath>
                </a14:m>
                <a:r>
                  <a:rPr kumimoji="1" lang="en-US" altLang="ja-JP" dirty="0"/>
                  <a:t>[m]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E39287A-9E8C-FF0B-E1BC-6EBF681D9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755009"/>
                <a:ext cx="1991892" cy="369332"/>
              </a:xfrm>
              <a:prstGeom prst="rect">
                <a:avLst/>
              </a:prstGeom>
              <a:blipFill>
                <a:blip r:embed="rId3"/>
                <a:stretch>
                  <a:fillRect l="-2752" t="-8333" r="-2141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199570C-B767-379D-B555-AB520B7D3890}"/>
                  </a:ext>
                </a:extLst>
              </p:cNvPr>
              <p:cNvSpPr txBox="1"/>
              <p:nvPr/>
            </p:nvSpPr>
            <p:spPr>
              <a:xfrm>
                <a:off x="1266738" y="1124341"/>
                <a:ext cx="2136162" cy="372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dirty="0"/>
                      <m:t>ポンプ効率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0.9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199570C-B767-379D-B555-AB520B7D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1124341"/>
                <a:ext cx="2136162" cy="372987"/>
              </a:xfrm>
              <a:prstGeom prst="rect">
                <a:avLst/>
              </a:prstGeom>
              <a:blipFill>
                <a:blip r:embed="rId4"/>
                <a:stretch>
                  <a:fillRect l="-1143" t="-4839" r="-1714" b="-258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7A662F-6155-5F2B-B925-3B1E319268FA}"/>
                  </a:ext>
                </a:extLst>
              </p:cNvPr>
              <p:cNvSpPr txBox="1"/>
              <p:nvPr/>
            </p:nvSpPr>
            <p:spPr>
              <a:xfrm>
                <a:off x="1266738" y="1512709"/>
                <a:ext cx="230306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dirty="0" smtClean="0">
                        <a:latin typeface="Cambria Math" panose="02040503050406030204" pitchFamily="18" charset="0"/>
                      </a:rPr>
                      <m:t>電動機</m:t>
                    </m:r>
                    <m:r>
                      <a:rPr lang="ja-JP" altLang="en-US" dirty="0"/>
                      <m:t>効率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/>
                  <a:t>0.98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7A662F-6155-5F2B-B925-3B1E3192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1512709"/>
                <a:ext cx="2303066" cy="369909"/>
              </a:xfrm>
              <a:prstGeom prst="rect">
                <a:avLst/>
              </a:prstGeom>
              <a:blipFill>
                <a:blip r:embed="rId5"/>
                <a:stretch>
                  <a:fillRect l="-794" t="-6557" r="-1323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80CEBC-9A3A-2629-867C-C9BE35EA0738}"/>
                  </a:ext>
                </a:extLst>
              </p:cNvPr>
              <p:cNvSpPr txBox="1"/>
              <p:nvPr/>
            </p:nvSpPr>
            <p:spPr>
              <a:xfrm>
                <a:off x="1384184" y="3510792"/>
                <a:ext cx="209012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×450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×0.98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080CEBC-9A3A-2629-867C-C9BE35EA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4" y="3510792"/>
                <a:ext cx="2090124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7E2582-B9C8-5320-5680-F172BA1B191A}"/>
                  </a:ext>
                </a:extLst>
              </p:cNvPr>
              <p:cNvSpPr txBox="1"/>
              <p:nvPr/>
            </p:nvSpPr>
            <p:spPr>
              <a:xfrm>
                <a:off x="1266738" y="1897999"/>
                <a:ext cx="7185493" cy="717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揚水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時の</m:t>
                      </m:r>
                      <m:r>
                        <a:rPr lang="ja-JP" altLang="en-US" i="1" dirty="0" smtClean="0">
                          <a:latin typeface="Cambria Math" panose="02040503050406030204" pitchFamily="18" charset="0"/>
                        </a:rPr>
                        <m:t>流量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お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き、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揚水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に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必要な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動力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𝑘𝑊</m:t>
                          </m:r>
                        </m:e>
                      </m:d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求める</m:t>
                      </m:r>
                    </m:oMath>
                  </m:oMathPara>
                </a14:m>
                <a:endParaRPr lang="en-US" altLang="ja-JP" b="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7E2582-B9C8-5320-5680-F172BA1B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8" y="1897999"/>
                <a:ext cx="7185493" cy="717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968ED20-9663-10B2-8D1A-FEC3ABFE6AFA}"/>
                  </a:ext>
                </a:extLst>
              </p:cNvPr>
              <p:cNvSpPr txBox="1"/>
              <p:nvPr/>
            </p:nvSpPr>
            <p:spPr>
              <a:xfrm>
                <a:off x="1373209" y="4292798"/>
                <a:ext cx="142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968ED20-9663-10B2-8D1A-FEC3ABF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09" y="4292798"/>
                <a:ext cx="1429686" cy="276999"/>
              </a:xfrm>
              <a:prstGeom prst="rect">
                <a:avLst/>
              </a:prstGeom>
              <a:blipFill>
                <a:blip r:embed="rId8"/>
                <a:stretch>
                  <a:fillRect l="-2979" r="-851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E82045DC-821F-BB2E-E19E-5BDAB38D4D6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4372" b="9002"/>
          <a:stretch/>
        </p:blipFill>
        <p:spPr>
          <a:xfrm>
            <a:off x="7316828" y="34455"/>
            <a:ext cx="4875172" cy="1936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16AFD6D-6D8F-89A2-81B9-EEE2F83E5C25}"/>
                  </a:ext>
                </a:extLst>
              </p:cNvPr>
              <p:cNvSpPr txBox="1"/>
              <p:nvPr/>
            </p:nvSpPr>
            <p:spPr>
              <a:xfrm>
                <a:off x="1416084" y="5389925"/>
                <a:ext cx="1270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16AFD6D-6D8F-89A2-81B9-EEE2F83E5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84" y="5389925"/>
                <a:ext cx="1270348" cy="276999"/>
              </a:xfrm>
              <a:prstGeom prst="rect">
                <a:avLst/>
              </a:prstGeom>
              <a:blipFill>
                <a:blip r:embed="rId10"/>
                <a:stretch>
                  <a:fillRect l="-3349" r="-95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88135C-5369-8340-0F1D-C47AC6C9F66C}"/>
              </a:ext>
            </a:extLst>
          </p:cNvPr>
          <p:cNvSpPr txBox="1"/>
          <p:nvPr/>
        </p:nvSpPr>
        <p:spPr>
          <a:xfrm>
            <a:off x="2802895" y="427617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←所要動力</a:t>
            </a:r>
            <a:r>
              <a:rPr lang="en-US" altLang="ja-JP" dirty="0"/>
              <a:t>(</a:t>
            </a:r>
            <a:r>
              <a:rPr lang="ja-JP" altLang="en-US" dirty="0"/>
              <a:t>電動機入力</a:t>
            </a:r>
            <a:r>
              <a:rPr lang="en-US" altLang="ja-JP" dirty="0"/>
              <a:t>)kw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F2CAF3-42B5-9B69-F519-99AD8C59D2A0}"/>
                  </a:ext>
                </a:extLst>
              </p:cNvPr>
              <p:cNvSpPr txBox="1"/>
              <p:nvPr/>
            </p:nvSpPr>
            <p:spPr>
              <a:xfrm>
                <a:off x="1373209" y="4764205"/>
                <a:ext cx="6447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ここで、所要電力量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・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lang="ja-JP" altLang="en-US" dirty="0"/>
                  <a:t>揚水時間を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とすると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1F2CAF3-42B5-9B69-F519-99AD8C59D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209" y="4764205"/>
                <a:ext cx="6447919" cy="369332"/>
              </a:xfrm>
              <a:prstGeom prst="rect">
                <a:avLst/>
              </a:prstGeom>
              <a:blipFill>
                <a:blip r:embed="rId11"/>
                <a:stretch>
                  <a:fillRect l="-756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9EFE49-464F-CDAA-7339-0548767655E0}"/>
                  </a:ext>
                </a:extLst>
              </p:cNvPr>
              <p:cNvSpPr txBox="1"/>
              <p:nvPr/>
            </p:nvSpPr>
            <p:spPr>
              <a:xfrm>
                <a:off x="1386864" y="5825992"/>
                <a:ext cx="1774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9EFE49-464F-CDAA-7339-05487676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64" y="5825992"/>
                <a:ext cx="1774973" cy="276999"/>
              </a:xfrm>
              <a:prstGeom prst="rect">
                <a:avLst/>
              </a:prstGeom>
              <a:blipFill>
                <a:blip r:embed="rId12"/>
                <a:stretch>
                  <a:fillRect l="-2405" r="-344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0485BE4-BF4A-311B-7D38-910FBCCDE776}"/>
                  </a:ext>
                </a:extLst>
              </p:cNvPr>
              <p:cNvSpPr txBox="1"/>
              <p:nvPr/>
            </p:nvSpPr>
            <p:spPr>
              <a:xfrm>
                <a:off x="110588" y="5779825"/>
                <a:ext cx="1156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代入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0485BE4-BF4A-311B-7D38-910FBCCD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8" y="5779825"/>
                <a:ext cx="1156150" cy="369332"/>
              </a:xfrm>
              <a:prstGeom prst="rect">
                <a:avLst/>
              </a:prstGeom>
              <a:blipFill>
                <a:blip r:embed="rId13"/>
                <a:stretch>
                  <a:fillRect t="-6557" r="-4211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3E93ED-C2D2-02DC-D1BF-BE99E54040A7}"/>
              </a:ext>
            </a:extLst>
          </p:cNvPr>
          <p:cNvSpPr txBox="1"/>
          <p:nvPr/>
        </p:nvSpPr>
        <p:spPr>
          <a:xfrm>
            <a:off x="3240019" y="577982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←所要電力量</a:t>
            </a:r>
            <a:r>
              <a:rPr lang="en-US" altLang="ja-JP" dirty="0"/>
              <a:t>kw</a:t>
            </a:r>
            <a:r>
              <a:rPr lang="ja-JP" altLang="en-US" dirty="0"/>
              <a:t>・</a:t>
            </a:r>
            <a:r>
              <a:rPr lang="en-US" altLang="ja-JP" dirty="0"/>
              <a:t>h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913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0A10EA-B55B-D20A-AB4C-EDBA020B69F5}"/>
              </a:ext>
            </a:extLst>
          </p:cNvPr>
          <p:cNvSpPr txBox="1"/>
          <p:nvPr/>
        </p:nvSpPr>
        <p:spPr>
          <a:xfrm>
            <a:off x="494950" y="4613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(a)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2045DC-821F-BB2E-E19E-5BDAB38D4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72" b="9002"/>
          <a:stretch/>
        </p:blipFill>
        <p:spPr>
          <a:xfrm>
            <a:off x="7316828" y="34455"/>
            <a:ext cx="4875172" cy="19361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854727F-24AE-F460-79D4-C4E2567D839A}"/>
                  </a:ext>
                </a:extLst>
              </p:cNvPr>
              <p:cNvSpPr txBox="1"/>
              <p:nvPr/>
            </p:nvSpPr>
            <p:spPr>
              <a:xfrm>
                <a:off x="1395253" y="830726"/>
                <a:ext cx="1774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854727F-24AE-F460-79D4-C4E2567D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830726"/>
                <a:ext cx="1774973" cy="276999"/>
              </a:xfrm>
              <a:prstGeom prst="rect">
                <a:avLst/>
              </a:prstGeom>
              <a:blipFill>
                <a:blip r:embed="rId3"/>
                <a:stretch>
                  <a:fillRect l="-2405" r="-344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FFB535-CE0D-0779-7851-1C413AAE5CE8}"/>
              </a:ext>
            </a:extLst>
          </p:cNvPr>
          <p:cNvSpPr txBox="1"/>
          <p:nvPr/>
        </p:nvSpPr>
        <p:spPr>
          <a:xfrm>
            <a:off x="3248408" y="78455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←所要電力量</a:t>
            </a:r>
            <a:r>
              <a:rPr lang="en-US" altLang="ja-JP" dirty="0"/>
              <a:t>kw</a:t>
            </a:r>
            <a:r>
              <a:rPr lang="ja-JP" altLang="en-US" dirty="0"/>
              <a:t>・</a:t>
            </a:r>
            <a:r>
              <a:rPr lang="en-US" altLang="ja-JP" dirty="0"/>
              <a:t>h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79AA353-D110-3190-1D0A-70F7161EDA01}"/>
                  </a:ext>
                </a:extLst>
              </p:cNvPr>
              <p:cNvSpPr txBox="1"/>
              <p:nvPr/>
            </p:nvSpPr>
            <p:spPr>
              <a:xfrm>
                <a:off x="1395253" y="1307941"/>
                <a:ext cx="2687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ここで、揚水量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79AA353-D110-3190-1D0A-70F7161E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1307941"/>
                <a:ext cx="2687659" cy="369332"/>
              </a:xfrm>
              <a:prstGeom prst="rect">
                <a:avLst/>
              </a:prstGeom>
              <a:blipFill>
                <a:blip r:embed="rId4"/>
                <a:stretch>
                  <a:fillRect l="-2041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9961AD-6E66-5F6F-30E4-A24408FAFB23}"/>
                  </a:ext>
                </a:extLst>
              </p:cNvPr>
              <p:cNvSpPr txBox="1"/>
              <p:nvPr/>
            </p:nvSpPr>
            <p:spPr>
              <a:xfrm>
                <a:off x="1395253" y="1877489"/>
                <a:ext cx="3310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×3600×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=1800000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9961AD-6E66-5F6F-30E4-A24408FA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1877489"/>
                <a:ext cx="3310906" cy="276999"/>
              </a:xfrm>
              <a:prstGeom prst="rect">
                <a:avLst/>
              </a:prstGeom>
              <a:blipFill>
                <a:blip r:embed="rId5"/>
                <a:stretch>
                  <a:fillRect l="-1105" r="-1105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D71CF94-F919-038C-59B0-87E631E4BA9A}"/>
                  </a:ext>
                </a:extLst>
              </p:cNvPr>
              <p:cNvSpPr txBox="1"/>
              <p:nvPr/>
            </p:nvSpPr>
            <p:spPr>
              <a:xfrm>
                <a:off x="4806768" y="1836067"/>
                <a:ext cx="3657724" cy="359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50" i="1">
                            <a:latin typeface="Cambria Math" panose="02040503050406030204" pitchFamily="18" charset="0"/>
                          </a:rPr>
                          <m:t>※</m:t>
                        </m:r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kumimoji="1" lang="en-US" altLang="ja-JP" sz="105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ja-JP" altLang="en-US" sz="1050" i="1">
                        <a:latin typeface="Cambria Math" panose="02040503050406030204" pitchFamily="18" charset="0"/>
                      </a:rPr>
                      <m:t>に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3600</m:t>
                    </m:r>
                    <m:r>
                      <a:rPr lang="ja-JP" altLang="en-US" sz="1050" i="1">
                        <a:latin typeface="Cambria Math" panose="02040503050406030204" pitchFamily="18" charset="0"/>
                      </a:rPr>
                      <m:t>かけることで</m:t>
                    </m:r>
                    <m:sSub>
                      <m:sSubPr>
                        <m:ctrlPr>
                          <a:rPr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05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ja-JP" altLang="en-US" sz="1050" i="1" dirty="0">
                        <a:latin typeface="Cambria Math" panose="02040503050406030204" pitchFamily="18" charset="0"/>
                      </a:rPr>
                      <m:t>と</m:t>
                    </m:r>
                  </m:oMath>
                </a14:m>
                <a:r>
                  <a:rPr lang="ja-JP" altLang="en-US" sz="1050" dirty="0"/>
                  <a:t>単位を揃えている</a:t>
                </a: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D71CF94-F919-038C-59B0-87E631E4B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68" y="1836067"/>
                <a:ext cx="3657724" cy="3598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4AF9D8D-8ED1-D6ED-6716-4BD3AB024BC1}"/>
                  </a:ext>
                </a:extLst>
              </p:cNvPr>
              <p:cNvSpPr txBox="1"/>
              <p:nvPr/>
            </p:nvSpPr>
            <p:spPr>
              <a:xfrm>
                <a:off x="1395253" y="2447415"/>
                <a:ext cx="1296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4AF9D8D-8ED1-D6ED-6716-4BD3AB024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2447415"/>
                <a:ext cx="1296637" cy="276999"/>
              </a:xfrm>
              <a:prstGeom prst="rect">
                <a:avLst/>
              </a:prstGeom>
              <a:blipFill>
                <a:blip r:embed="rId7"/>
                <a:stretch>
                  <a:fillRect l="-5164" r="-3756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5C9AA4D-62C1-E751-4E32-FD147E0E5C37}"/>
                  </a:ext>
                </a:extLst>
              </p:cNvPr>
              <p:cNvSpPr txBox="1"/>
              <p:nvPr/>
            </p:nvSpPr>
            <p:spPr>
              <a:xfrm>
                <a:off x="1395253" y="3017341"/>
                <a:ext cx="17749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5C9AA4D-62C1-E751-4E32-FD147E0E5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017341"/>
                <a:ext cx="1774973" cy="276999"/>
              </a:xfrm>
              <a:prstGeom prst="rect">
                <a:avLst/>
              </a:prstGeom>
              <a:blipFill>
                <a:blip r:embed="rId8"/>
                <a:stretch>
                  <a:fillRect l="-2405" r="-344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C99E2-AA64-06B2-9A96-E7AA7846A556}"/>
              </a:ext>
            </a:extLst>
          </p:cNvPr>
          <p:cNvSpPr txBox="1"/>
          <p:nvPr/>
        </p:nvSpPr>
        <p:spPr>
          <a:xfrm>
            <a:off x="812756" y="26934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↓代入</a:t>
            </a:r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CA55423-2360-C8B7-5529-D55260799445}"/>
                  </a:ext>
                </a:extLst>
              </p:cNvPr>
              <p:cNvSpPr txBox="1"/>
              <p:nvPr/>
            </p:nvSpPr>
            <p:spPr>
              <a:xfrm>
                <a:off x="1395253" y="3483457"/>
                <a:ext cx="1882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=5000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CA55423-2360-C8B7-5529-D5526079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483457"/>
                <a:ext cx="1882567" cy="276999"/>
              </a:xfrm>
              <a:prstGeom prst="rect">
                <a:avLst/>
              </a:prstGeom>
              <a:blipFill>
                <a:blip r:embed="rId9"/>
                <a:stretch>
                  <a:fillRect l="-2265" r="-226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A38EF1-24DC-6095-9F86-D764101CAE88}"/>
                  </a:ext>
                </a:extLst>
              </p:cNvPr>
              <p:cNvSpPr txBox="1"/>
              <p:nvPr/>
            </p:nvSpPr>
            <p:spPr>
              <a:xfrm>
                <a:off x="1395253" y="3940399"/>
                <a:ext cx="24347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=2500000[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9A38EF1-24DC-6095-9F86-D764101CA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940399"/>
                <a:ext cx="2434769" cy="276999"/>
              </a:xfrm>
              <a:prstGeom prst="rect">
                <a:avLst/>
              </a:prstGeom>
              <a:blipFill>
                <a:blip r:embed="rId10"/>
                <a:stretch>
                  <a:fillRect l="-1754" t="-2174" r="-2757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62D2EC1-6DCD-1E6A-F18B-0A9497D8E838}"/>
                  </a:ext>
                </a:extLst>
              </p:cNvPr>
              <p:cNvSpPr txBox="1"/>
              <p:nvPr/>
            </p:nvSpPr>
            <p:spPr>
              <a:xfrm>
                <a:off x="1395253" y="4391721"/>
                <a:ext cx="2171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=2500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62D2EC1-6DCD-1E6A-F18B-0A9497D8E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4391721"/>
                <a:ext cx="2171877" cy="276999"/>
              </a:xfrm>
              <a:prstGeom prst="rect">
                <a:avLst/>
              </a:prstGeom>
              <a:blipFill>
                <a:blip r:embed="rId11"/>
                <a:stretch>
                  <a:fillRect l="-1966" t="-2174" r="-3371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63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EF21C2-C679-58AE-4369-2952C390F0AC}"/>
              </a:ext>
            </a:extLst>
          </p:cNvPr>
          <p:cNvSpPr txBox="1"/>
          <p:nvPr/>
        </p:nvSpPr>
        <p:spPr>
          <a:xfrm>
            <a:off x="494950" y="46139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別解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EE5F4D-B63F-3562-504E-D0A4AF10211E}"/>
                  </a:ext>
                </a:extLst>
              </p:cNvPr>
              <p:cNvSpPr txBox="1"/>
              <p:nvPr/>
            </p:nvSpPr>
            <p:spPr>
              <a:xfrm>
                <a:off x="1395253" y="1338557"/>
                <a:ext cx="1596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EE5F4D-B63F-3562-504E-D0A4AF102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1338557"/>
                <a:ext cx="1596847" cy="276999"/>
              </a:xfrm>
              <a:prstGeom prst="rect">
                <a:avLst/>
              </a:prstGeom>
              <a:blipFill>
                <a:blip r:embed="rId2"/>
                <a:stretch>
                  <a:fillRect l="-3053" t="-4444" r="-4198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B0F0FF-D272-6D22-1AE4-D18FFA368967}"/>
              </a:ext>
            </a:extLst>
          </p:cNvPr>
          <p:cNvSpPr txBox="1"/>
          <p:nvPr/>
        </p:nvSpPr>
        <p:spPr>
          <a:xfrm>
            <a:off x="1328632" y="9001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揚水にかかる電力は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59ECCD-FB1C-CE5F-FA35-C700865C80AE}"/>
              </a:ext>
            </a:extLst>
          </p:cNvPr>
          <p:cNvSpPr txBox="1"/>
          <p:nvPr/>
        </p:nvSpPr>
        <p:spPr>
          <a:xfrm>
            <a:off x="2880596" y="124270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←効率を含まない理論値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D9E09C-456D-7A68-5477-6BCEB8EF20F9}"/>
                  </a:ext>
                </a:extLst>
              </p:cNvPr>
              <p:cNvSpPr txBox="1"/>
              <p:nvPr/>
            </p:nvSpPr>
            <p:spPr>
              <a:xfrm>
                <a:off x="6244090" y="1228929"/>
                <a:ext cx="236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×1000×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D9E09C-456D-7A68-5477-6BCEB8EF2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90" y="1228929"/>
                <a:ext cx="2360583" cy="276999"/>
              </a:xfrm>
              <a:prstGeom prst="rect">
                <a:avLst/>
              </a:prstGeom>
              <a:blipFill>
                <a:blip r:embed="rId3"/>
                <a:stretch>
                  <a:fillRect l="-1546" t="-4444" r="-2835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BCDC56-0D50-7D5E-58A2-623A44DD77C1}"/>
                  </a:ext>
                </a:extLst>
              </p:cNvPr>
              <p:cNvSpPr txBox="1"/>
              <p:nvPr/>
            </p:nvSpPr>
            <p:spPr>
              <a:xfrm>
                <a:off x="6244090" y="1612037"/>
                <a:ext cx="2360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×1000×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BCDC56-0D50-7D5E-58A2-623A44DD7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90" y="1612037"/>
                <a:ext cx="2360583" cy="276999"/>
              </a:xfrm>
              <a:prstGeom prst="rect">
                <a:avLst/>
              </a:prstGeom>
              <a:blipFill>
                <a:blip r:embed="rId4"/>
                <a:stretch>
                  <a:fillRect l="-1546" t="-2174" r="-2835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950CA47-3303-77B3-EF0A-EE11C3927C75}"/>
              </a:ext>
            </a:extLst>
          </p:cNvPr>
          <p:cNvCxnSpPr/>
          <p:nvPr/>
        </p:nvCxnSpPr>
        <p:spPr>
          <a:xfrm flipH="1" flipV="1">
            <a:off x="7256477" y="1995145"/>
            <a:ext cx="167904" cy="30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46CC3C56-5DE7-694D-AA16-B5E18A861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714" y="2342000"/>
            <a:ext cx="1306892" cy="214832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970E299-9D30-15F3-1F73-EE2FF26D6DEA}"/>
              </a:ext>
            </a:extLst>
          </p:cNvPr>
          <p:cNvCxnSpPr>
            <a:cxnSpLocks/>
          </p:cNvCxnSpPr>
          <p:nvPr/>
        </p:nvCxnSpPr>
        <p:spPr>
          <a:xfrm flipH="1" flipV="1">
            <a:off x="7818539" y="1915475"/>
            <a:ext cx="786134" cy="30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52CBC13-596D-0108-4BBC-D6ED786E253E}"/>
                  </a:ext>
                </a:extLst>
              </p:cNvPr>
              <p:cNvSpPr txBox="1"/>
              <p:nvPr/>
            </p:nvSpPr>
            <p:spPr>
              <a:xfrm>
                <a:off x="8604673" y="2224515"/>
                <a:ext cx="2326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流量</m:t>
                          </m:r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の</m:t>
                          </m:r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単位は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52CBC13-596D-0108-4BBC-D6ED786E2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673" y="2224515"/>
                <a:ext cx="2326919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D50B9DD-B668-E0E5-0AAC-9E82D3614F1D}"/>
              </a:ext>
            </a:extLst>
          </p:cNvPr>
          <p:cNvSpPr/>
          <p:nvPr/>
        </p:nvSpPr>
        <p:spPr>
          <a:xfrm>
            <a:off x="6795083" y="1612037"/>
            <a:ext cx="1023456" cy="276999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6C981D9-F16F-8B73-2C38-2AC70346E895}"/>
                  </a:ext>
                </a:extLst>
              </p:cNvPr>
              <p:cNvSpPr/>
              <p:nvPr/>
            </p:nvSpPr>
            <p:spPr>
              <a:xfrm>
                <a:off x="7988111" y="2639962"/>
                <a:ext cx="1625672" cy="612199"/>
              </a:xfrm>
              <a:prstGeom prst="rect">
                <a:avLst/>
              </a:prstGeom>
              <a:solidFill>
                <a:srgbClr val="FFC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6C981D9-F16F-8B73-2C38-2AC70346E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111" y="2639962"/>
                <a:ext cx="1625672" cy="612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5CEE668-8817-52C5-0F0D-43A3C55B962A}"/>
                  </a:ext>
                </a:extLst>
              </p:cNvPr>
              <p:cNvSpPr txBox="1"/>
              <p:nvPr/>
            </p:nvSpPr>
            <p:spPr>
              <a:xfrm>
                <a:off x="1395253" y="2021584"/>
                <a:ext cx="20194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=9.8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・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5CEE668-8817-52C5-0F0D-43A3C55B9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2021584"/>
                <a:ext cx="2019464" cy="276999"/>
              </a:xfrm>
              <a:prstGeom prst="rect">
                <a:avLst/>
              </a:prstGeom>
              <a:blipFill>
                <a:blip r:embed="rId8"/>
                <a:stretch>
                  <a:fillRect l="-2115" t="-4444" r="-3625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D7CB0D-D077-F40E-A931-73D2A573AC8E}"/>
              </a:ext>
            </a:extLst>
          </p:cNvPr>
          <p:cNvSpPr txBox="1"/>
          <p:nvPr/>
        </p:nvSpPr>
        <p:spPr>
          <a:xfrm>
            <a:off x="3163045" y="2253852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↓</a:t>
            </a:r>
            <a:r>
              <a:rPr lang="en-US" altLang="ja-JP" dirty="0"/>
              <a:t>s</a:t>
            </a:r>
            <a:r>
              <a:rPr lang="ja-JP" altLang="en-US" dirty="0"/>
              <a:t>を</a:t>
            </a:r>
            <a:r>
              <a:rPr lang="en-US" altLang="ja-JP" dirty="0"/>
              <a:t>h</a:t>
            </a:r>
            <a:r>
              <a:rPr lang="ja-JP" altLang="en-US" dirty="0"/>
              <a:t>に変換する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7741F90-F120-0E96-3CF7-D6F679DA1DA5}"/>
                  </a:ext>
                </a:extLst>
              </p:cNvPr>
              <p:cNvSpPr txBox="1"/>
              <p:nvPr/>
            </p:nvSpPr>
            <p:spPr>
              <a:xfrm>
                <a:off x="1395253" y="2455347"/>
                <a:ext cx="177298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3600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7741F90-F120-0E96-3CF7-D6F679DA1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2455347"/>
                <a:ext cx="1772986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217777-73A2-D41E-625B-46925F3A9FC4}"/>
              </a:ext>
            </a:extLst>
          </p:cNvPr>
          <p:cNvSpPr txBox="1"/>
          <p:nvPr/>
        </p:nvSpPr>
        <p:spPr>
          <a:xfrm>
            <a:off x="3221770" y="28653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↓効率を含める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70B65EB-D170-F0DD-648D-BDAE5E7806B6}"/>
                  </a:ext>
                </a:extLst>
              </p:cNvPr>
              <p:cNvSpPr txBox="1"/>
              <p:nvPr/>
            </p:nvSpPr>
            <p:spPr>
              <a:xfrm>
                <a:off x="1395253" y="3197689"/>
                <a:ext cx="2189317" cy="567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𝑉𝐻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3600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70B65EB-D170-F0DD-648D-BDAE5E780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3197689"/>
                <a:ext cx="2189317" cy="567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3BFAA84-2632-7BCC-0B92-BBC6E1FECCF3}"/>
              </a:ext>
            </a:extLst>
          </p:cNvPr>
          <p:cNvSpPr txBox="1"/>
          <p:nvPr/>
        </p:nvSpPr>
        <p:spPr>
          <a:xfrm>
            <a:off x="3524182" y="33823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←電力量を求める式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A092490-D2DB-C18D-6C20-1DEFB2664354}"/>
                  </a:ext>
                </a:extLst>
              </p:cNvPr>
              <p:cNvSpPr txBox="1"/>
              <p:nvPr/>
            </p:nvSpPr>
            <p:spPr>
              <a:xfrm>
                <a:off x="1395253" y="4055829"/>
                <a:ext cx="330988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1.8×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×450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3600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×0.9×0.98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A092490-D2DB-C18D-6C20-1DEFB2664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4055829"/>
                <a:ext cx="3309880" cy="5557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4B85C3-8B69-EE13-1A30-12BDD24E30B7}"/>
                  </a:ext>
                </a:extLst>
              </p:cNvPr>
              <p:cNvSpPr txBox="1"/>
              <p:nvPr/>
            </p:nvSpPr>
            <p:spPr>
              <a:xfrm>
                <a:off x="1395253" y="4875001"/>
                <a:ext cx="21721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=2.5×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𝑘𝑤h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C4B85C3-8B69-EE13-1A30-12BDD24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53" y="4875001"/>
                <a:ext cx="2172198" cy="276999"/>
              </a:xfrm>
              <a:prstGeom prst="rect">
                <a:avLst/>
              </a:prstGeom>
              <a:blipFill>
                <a:blip r:embed="rId12"/>
                <a:stretch>
                  <a:fillRect l="-1966" t="-4444" r="-3371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62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41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7BCED93-A72C-F5FB-F821-8B76EDB3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90"/>
          <a:stretch/>
        </p:blipFill>
        <p:spPr>
          <a:xfrm>
            <a:off x="1506504" y="176169"/>
            <a:ext cx="8507872" cy="16853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7C0326-FFE0-E3BA-6437-D6BA8112E6F0}"/>
                  </a:ext>
                </a:extLst>
              </p:cNvPr>
              <p:cNvSpPr txBox="1"/>
              <p:nvPr/>
            </p:nvSpPr>
            <p:spPr>
              <a:xfrm>
                <a:off x="1711355" y="2428613"/>
                <a:ext cx="1493486" cy="574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67C0326-FFE0-E3BA-6437-D6BA8112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2428613"/>
                <a:ext cx="1493486" cy="574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666BB2-1A3E-9BDA-C83B-5EF3293F1D26}"/>
                  </a:ext>
                </a:extLst>
              </p:cNvPr>
              <p:cNvSpPr txBox="1"/>
              <p:nvPr/>
            </p:nvSpPr>
            <p:spPr>
              <a:xfrm>
                <a:off x="1711355" y="3282831"/>
                <a:ext cx="1531958" cy="551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8666BB2-1A3E-9BDA-C83B-5EF3293F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3282831"/>
                <a:ext cx="1531958" cy="551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7A8577-3932-2FDC-2674-67112A0C210C}"/>
              </a:ext>
            </a:extLst>
          </p:cNvPr>
          <p:cNvSpPr txBox="1"/>
          <p:nvPr/>
        </p:nvSpPr>
        <p:spPr>
          <a:xfrm>
            <a:off x="3367157" y="25311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公式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2894F2-E383-AD6A-4395-CF4854E7A9F7}"/>
                  </a:ext>
                </a:extLst>
              </p:cNvPr>
              <p:cNvSpPr txBox="1"/>
              <p:nvPr/>
            </p:nvSpPr>
            <p:spPr>
              <a:xfrm>
                <a:off x="1711355" y="4021062"/>
                <a:ext cx="298447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×0.98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450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2894F2-E383-AD6A-4395-CF4854E7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4021062"/>
                <a:ext cx="2984470" cy="5204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DA33AE-DDA2-D733-CC30-D7A7AD944401}"/>
                  </a:ext>
                </a:extLst>
              </p:cNvPr>
              <p:cNvSpPr txBox="1"/>
              <p:nvPr/>
            </p:nvSpPr>
            <p:spPr>
              <a:xfrm>
                <a:off x="1711355" y="4735203"/>
                <a:ext cx="298447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×0.98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9.8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450</m:t>
                          </m:r>
                        </m:den>
                      </m:f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2DA33AE-DDA2-D733-CC30-D7A7AD944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4735203"/>
                <a:ext cx="2984470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A15B52-6DA5-3837-EFF2-529796B21B72}"/>
                  </a:ext>
                </a:extLst>
              </p:cNvPr>
              <p:cNvSpPr txBox="1"/>
              <p:nvPr/>
            </p:nvSpPr>
            <p:spPr>
              <a:xfrm>
                <a:off x="1711355" y="5403168"/>
                <a:ext cx="2803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A15B52-6DA5-3837-EFF2-529796B2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5403168"/>
                <a:ext cx="2803268" cy="276999"/>
              </a:xfrm>
              <a:prstGeom prst="rect">
                <a:avLst/>
              </a:prstGeom>
              <a:blipFill>
                <a:blip r:embed="rId7"/>
                <a:stretch>
                  <a:fillRect l="-2174" t="-4348" b="-282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01D360-99DD-19BA-2F93-C042ED6ADA1D}"/>
                  </a:ext>
                </a:extLst>
              </p:cNvPr>
              <p:cNvSpPr txBox="1"/>
              <p:nvPr/>
            </p:nvSpPr>
            <p:spPr>
              <a:xfrm>
                <a:off x="1711355" y="5820100"/>
                <a:ext cx="25395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30=60[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C01D360-99DD-19BA-2F93-C042ED6AD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355" y="5820100"/>
                <a:ext cx="2539541" cy="276999"/>
              </a:xfrm>
              <a:prstGeom prst="rect">
                <a:avLst/>
              </a:prstGeom>
              <a:blipFill>
                <a:blip r:embed="rId8"/>
                <a:stretch>
                  <a:fillRect l="-2404" t="-4444" r="-2644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98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321</Words>
  <Application>Microsoft Office PowerPoint</Application>
  <PresentationFormat>ワイド画面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R4 電力 問15a,b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R4 電力 問15a,b</dc:title>
  <dc:creator>Yonezawa Ko</dc:creator>
  <cp:lastModifiedBy>Yonezawa Ko</cp:lastModifiedBy>
  <cp:revision>4</cp:revision>
  <dcterms:created xsi:type="dcterms:W3CDTF">2022-11-21T13:16:10Z</dcterms:created>
  <dcterms:modified xsi:type="dcterms:W3CDTF">2022-11-21T16:07:34Z</dcterms:modified>
</cp:coreProperties>
</file>