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8" d="100"/>
          <a:sy n="78" d="100"/>
        </p:scale>
        <p:origin x="850" y="6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91861\Downloads\employee%20attrition%20final%20(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09530643044619423"/>
          <c:y val="0.1161574074074074"/>
          <c:w val="0.8901968503937008"/>
          <c:h val="0.46567767570720325"/>
        </c:manualLayout>
      </c:layout>
      <c:barChart>
        <c:barDir val="col"/>
        <c:grouping val="clustered"/>
        <c:varyColors val="0"/>
        <c:ser>
          <c:idx val="0"/>
          <c:order val="0"/>
          <c:tx>
            <c:strRef>
              <c:f>'[employee attrition final (1).xlsx]Employee Attrition (1)'!$B$1</c:f>
              <c:strCache>
                <c:ptCount val="1"/>
                <c:pt idx="0">
                  <c:v>satisfaction_level</c:v>
                </c:pt>
              </c:strCache>
            </c:strRef>
          </c:tx>
          <c:spPr>
            <a:solidFill>
              <a:schemeClr val="accent1"/>
            </a:solidFill>
            <a:ln>
              <a:noFill/>
            </a:ln>
            <a:effectLst/>
          </c:spPr>
          <c:invertIfNegative val="0"/>
          <c:cat>
            <c:numRef>
              <c:f>'[employee attrition final (1).xlsx]Employee Attrition (1)'!$A$2:$A$31</c:f>
              <c:numCache>
                <c:formatCode>General</c:formatCode>
                <c:ptCount val="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numCache>
            </c:numRef>
          </c:cat>
          <c:val>
            <c:numRef>
              <c:f>'[employee attrition final (1).xlsx]Employee Attrition (1)'!$B$2:$B$31</c:f>
              <c:numCache>
                <c:formatCode>General</c:formatCode>
                <c:ptCount val="30"/>
                <c:pt idx="0">
                  <c:v>0.38</c:v>
                </c:pt>
                <c:pt idx="1">
                  <c:v>0.8</c:v>
                </c:pt>
                <c:pt idx="2">
                  <c:v>0.11</c:v>
                </c:pt>
                <c:pt idx="3">
                  <c:v>0.72</c:v>
                </c:pt>
                <c:pt idx="4">
                  <c:v>0.37</c:v>
                </c:pt>
                <c:pt idx="5">
                  <c:v>0.41</c:v>
                </c:pt>
                <c:pt idx="6">
                  <c:v>0.1</c:v>
                </c:pt>
                <c:pt idx="7">
                  <c:v>0.92</c:v>
                </c:pt>
                <c:pt idx="8">
                  <c:v>0.89</c:v>
                </c:pt>
                <c:pt idx="9">
                  <c:v>0.42</c:v>
                </c:pt>
                <c:pt idx="10">
                  <c:v>0.45</c:v>
                </c:pt>
                <c:pt idx="11">
                  <c:v>0.11</c:v>
                </c:pt>
                <c:pt idx="12">
                  <c:v>0.84</c:v>
                </c:pt>
                <c:pt idx="13">
                  <c:v>0.41</c:v>
                </c:pt>
                <c:pt idx="14">
                  <c:v>0.36</c:v>
                </c:pt>
                <c:pt idx="15">
                  <c:v>0.38</c:v>
                </c:pt>
                <c:pt idx="16">
                  <c:v>0.45</c:v>
                </c:pt>
                <c:pt idx="17">
                  <c:v>0.78</c:v>
                </c:pt>
                <c:pt idx="18">
                  <c:v>0.45</c:v>
                </c:pt>
                <c:pt idx="19">
                  <c:v>0.76</c:v>
                </c:pt>
                <c:pt idx="20">
                  <c:v>0.11</c:v>
                </c:pt>
                <c:pt idx="21">
                  <c:v>0.38</c:v>
                </c:pt>
                <c:pt idx="22">
                  <c:v>0.09</c:v>
                </c:pt>
                <c:pt idx="23">
                  <c:v>0.46</c:v>
                </c:pt>
                <c:pt idx="24">
                  <c:v>0.4</c:v>
                </c:pt>
                <c:pt idx="25">
                  <c:v>0.89</c:v>
                </c:pt>
                <c:pt idx="26">
                  <c:v>0.82</c:v>
                </c:pt>
                <c:pt idx="27">
                  <c:v>0.4</c:v>
                </c:pt>
                <c:pt idx="28">
                  <c:v>0.41</c:v>
                </c:pt>
                <c:pt idx="29">
                  <c:v>0.38</c:v>
                </c:pt>
              </c:numCache>
            </c:numRef>
          </c:val>
        </c:ser>
        <c:ser>
          <c:idx val="1"/>
          <c:order val="1"/>
          <c:tx>
            <c:strRef>
              <c:f>'[employee attrition final (1).xlsx]Employee Attrition (1)'!$C$1</c:f>
              <c:strCache>
                <c:ptCount val="1"/>
                <c:pt idx="0">
                  <c:v>last_evaluation</c:v>
                </c:pt>
              </c:strCache>
            </c:strRef>
          </c:tx>
          <c:spPr>
            <a:solidFill>
              <a:schemeClr val="accent2"/>
            </a:solidFill>
            <a:ln>
              <a:noFill/>
            </a:ln>
            <a:effectLst/>
          </c:spPr>
          <c:invertIfNegative val="0"/>
          <c:cat>
            <c:numRef>
              <c:f>'[employee attrition final (1).xlsx]Employee Attrition (1)'!$A$2:$A$31</c:f>
              <c:numCache>
                <c:formatCode>General</c:formatCode>
                <c:ptCount val="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numCache>
            </c:numRef>
          </c:cat>
          <c:val>
            <c:numRef>
              <c:f>'[employee attrition final (1).xlsx]Employee Attrition (1)'!$C$2:$C$31</c:f>
              <c:numCache>
                <c:formatCode>General</c:formatCode>
                <c:ptCount val="30"/>
                <c:pt idx="0">
                  <c:v>0.53</c:v>
                </c:pt>
                <c:pt idx="1">
                  <c:v>0.86</c:v>
                </c:pt>
                <c:pt idx="2">
                  <c:v>0.88</c:v>
                </c:pt>
                <c:pt idx="3">
                  <c:v>0.87</c:v>
                </c:pt>
                <c:pt idx="4">
                  <c:v>0.52</c:v>
                </c:pt>
                <c:pt idx="5">
                  <c:v>0.5</c:v>
                </c:pt>
                <c:pt idx="6">
                  <c:v>0.77</c:v>
                </c:pt>
                <c:pt idx="7">
                  <c:v>0.85</c:v>
                </c:pt>
                <c:pt idx="8">
                  <c:v>1.0</c:v>
                </c:pt>
                <c:pt idx="9">
                  <c:v>0.53</c:v>
                </c:pt>
                <c:pt idx="10">
                  <c:v>0.54</c:v>
                </c:pt>
                <c:pt idx="11">
                  <c:v>0.81</c:v>
                </c:pt>
                <c:pt idx="12">
                  <c:v>0.92</c:v>
                </c:pt>
                <c:pt idx="13">
                  <c:v>0.55</c:v>
                </c:pt>
                <c:pt idx="14">
                  <c:v>0.56</c:v>
                </c:pt>
                <c:pt idx="15">
                  <c:v>0.54</c:v>
                </c:pt>
                <c:pt idx="16">
                  <c:v>0.47</c:v>
                </c:pt>
                <c:pt idx="17">
                  <c:v>0.99</c:v>
                </c:pt>
                <c:pt idx="18">
                  <c:v>0.51</c:v>
                </c:pt>
                <c:pt idx="19">
                  <c:v>0.89</c:v>
                </c:pt>
                <c:pt idx="20">
                  <c:v>0.83</c:v>
                </c:pt>
                <c:pt idx="21">
                  <c:v>0.55</c:v>
                </c:pt>
                <c:pt idx="22">
                  <c:v>0.95</c:v>
                </c:pt>
                <c:pt idx="23">
                  <c:v>0.57</c:v>
                </c:pt>
                <c:pt idx="24">
                  <c:v>0.53</c:v>
                </c:pt>
                <c:pt idx="25">
                  <c:v>0.92</c:v>
                </c:pt>
                <c:pt idx="26">
                  <c:v>0.87</c:v>
                </c:pt>
                <c:pt idx="27">
                  <c:v>0.49</c:v>
                </c:pt>
                <c:pt idx="28">
                  <c:v>0.46</c:v>
                </c:pt>
                <c:pt idx="29">
                  <c:v>0.5</c:v>
                </c:pt>
              </c:numCache>
            </c:numRef>
          </c:val>
        </c:ser>
        <c:ser>
          <c:idx val="2"/>
          <c:order val="2"/>
          <c:tx>
            <c:strRef>
              <c:f>'[employee attrition final (1).xlsx]Employee Attrition (1)'!$D$1</c:f>
              <c:strCache>
                <c:ptCount val="1"/>
                <c:pt idx="0">
                  <c:v>number_project</c:v>
                </c:pt>
              </c:strCache>
            </c:strRef>
          </c:tx>
          <c:spPr>
            <a:solidFill>
              <a:schemeClr val="accent3"/>
            </a:solidFill>
            <a:ln>
              <a:noFill/>
            </a:ln>
            <a:effectLst/>
          </c:spPr>
          <c:invertIfNegative val="0"/>
          <c:cat>
            <c:numRef>
              <c:f>'[employee attrition final (1).xlsx]Employee Attrition (1)'!$A$2:$A$31</c:f>
              <c:numCache>
                <c:formatCode>General</c:formatCode>
                <c:ptCount val="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numCache>
            </c:numRef>
          </c:cat>
          <c:val>
            <c:numRef>
              <c:f>'[employee attrition final (1).xlsx]Employee Attrition (1)'!$D$2:$D$31</c:f>
              <c:numCache>
                <c:formatCode>General</c:formatCode>
                <c:ptCount val="30"/>
                <c:pt idx="0">
                  <c:v>2.0</c:v>
                </c:pt>
                <c:pt idx="1">
                  <c:v>5.0</c:v>
                </c:pt>
                <c:pt idx="2">
                  <c:v>7.0</c:v>
                </c:pt>
                <c:pt idx="3">
                  <c:v>5.0</c:v>
                </c:pt>
                <c:pt idx="4">
                  <c:v>2.0</c:v>
                </c:pt>
                <c:pt idx="5">
                  <c:v>2.0</c:v>
                </c:pt>
                <c:pt idx="6">
                  <c:v>6.0</c:v>
                </c:pt>
                <c:pt idx="7">
                  <c:v>5.0</c:v>
                </c:pt>
                <c:pt idx="8">
                  <c:v>5.0</c:v>
                </c:pt>
                <c:pt idx="9">
                  <c:v>2.0</c:v>
                </c:pt>
                <c:pt idx="10">
                  <c:v>2.0</c:v>
                </c:pt>
                <c:pt idx="11">
                  <c:v>6.0</c:v>
                </c:pt>
                <c:pt idx="12">
                  <c:v>4.0</c:v>
                </c:pt>
                <c:pt idx="13">
                  <c:v>2.0</c:v>
                </c:pt>
                <c:pt idx="14">
                  <c:v>2.0</c:v>
                </c:pt>
                <c:pt idx="15">
                  <c:v>2.0</c:v>
                </c:pt>
                <c:pt idx="16">
                  <c:v>2.0</c:v>
                </c:pt>
                <c:pt idx="17">
                  <c:v>4.0</c:v>
                </c:pt>
                <c:pt idx="18">
                  <c:v>2.0</c:v>
                </c:pt>
                <c:pt idx="19">
                  <c:v>5.0</c:v>
                </c:pt>
                <c:pt idx="20">
                  <c:v>6.0</c:v>
                </c:pt>
                <c:pt idx="21">
                  <c:v>2.0</c:v>
                </c:pt>
                <c:pt idx="22">
                  <c:v>6.0</c:v>
                </c:pt>
                <c:pt idx="23">
                  <c:v>2.0</c:v>
                </c:pt>
                <c:pt idx="24">
                  <c:v>2.0</c:v>
                </c:pt>
                <c:pt idx="25">
                  <c:v>5.0</c:v>
                </c:pt>
                <c:pt idx="26">
                  <c:v>4.0</c:v>
                </c:pt>
                <c:pt idx="27">
                  <c:v>2.0</c:v>
                </c:pt>
                <c:pt idx="28">
                  <c:v>2.0</c:v>
                </c:pt>
                <c:pt idx="29">
                  <c:v>2.0</c:v>
                </c:pt>
              </c:numCache>
            </c:numRef>
          </c:val>
        </c:ser>
        <c:ser>
          <c:idx val="3"/>
          <c:order val="3"/>
          <c:tx>
            <c:strRef>
              <c:f>'[employee attrition final (1).xlsx]Employee Attrition (1)'!$E$1</c:f>
              <c:strCache>
                <c:ptCount val="1"/>
                <c:pt idx="0">
                  <c:v>average_montly_hours</c:v>
                </c:pt>
              </c:strCache>
            </c:strRef>
          </c:tx>
          <c:spPr>
            <a:solidFill>
              <a:schemeClr val="accent4"/>
            </a:solidFill>
            <a:ln>
              <a:noFill/>
            </a:ln>
            <a:effectLst/>
          </c:spPr>
          <c:invertIfNegative val="0"/>
          <c:cat>
            <c:numRef>
              <c:f>'[employee attrition final (1).xlsx]Employee Attrition (1)'!$A$2:$A$31</c:f>
              <c:numCache>
                <c:formatCode>General</c:formatCode>
                <c:ptCount val="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numCache>
            </c:numRef>
          </c:cat>
          <c:val>
            <c:numRef>
              <c:f>'[employee attrition final (1).xlsx]Employee Attrition (1)'!$E$2:$E$31</c:f>
              <c:numCache>
                <c:formatCode>General</c:formatCode>
                <c:ptCount val="30"/>
                <c:pt idx="0">
                  <c:v>157.0</c:v>
                </c:pt>
                <c:pt idx="1">
                  <c:v>262.0</c:v>
                </c:pt>
                <c:pt idx="2">
                  <c:v>272.0</c:v>
                </c:pt>
                <c:pt idx="3">
                  <c:v>223.0</c:v>
                </c:pt>
                <c:pt idx="4">
                  <c:v>159.0</c:v>
                </c:pt>
                <c:pt idx="5">
                  <c:v>153.0</c:v>
                </c:pt>
                <c:pt idx="6">
                  <c:v>247.0</c:v>
                </c:pt>
                <c:pt idx="7">
                  <c:v>259.0</c:v>
                </c:pt>
                <c:pt idx="8">
                  <c:v>224.0</c:v>
                </c:pt>
                <c:pt idx="9">
                  <c:v>142.0</c:v>
                </c:pt>
                <c:pt idx="10">
                  <c:v>135.0</c:v>
                </c:pt>
                <c:pt idx="11">
                  <c:v>305.0</c:v>
                </c:pt>
                <c:pt idx="12">
                  <c:v>234.0</c:v>
                </c:pt>
                <c:pt idx="13">
                  <c:v>148.0</c:v>
                </c:pt>
                <c:pt idx="14">
                  <c:v>137.0</c:v>
                </c:pt>
                <c:pt idx="15">
                  <c:v>143.0</c:v>
                </c:pt>
                <c:pt idx="16">
                  <c:v>160.0</c:v>
                </c:pt>
                <c:pt idx="17">
                  <c:v>255.0</c:v>
                </c:pt>
                <c:pt idx="18">
                  <c:v>160.0</c:v>
                </c:pt>
                <c:pt idx="19">
                  <c:v>262.0</c:v>
                </c:pt>
                <c:pt idx="20">
                  <c:v>282.0</c:v>
                </c:pt>
                <c:pt idx="21">
                  <c:v>147.0</c:v>
                </c:pt>
                <c:pt idx="22">
                  <c:v>304.0</c:v>
                </c:pt>
                <c:pt idx="23">
                  <c:v>139.0</c:v>
                </c:pt>
                <c:pt idx="24">
                  <c:v>158.0</c:v>
                </c:pt>
                <c:pt idx="25">
                  <c:v>242.0</c:v>
                </c:pt>
                <c:pt idx="26">
                  <c:v>239.0</c:v>
                </c:pt>
                <c:pt idx="27">
                  <c:v>135.0</c:v>
                </c:pt>
                <c:pt idx="28">
                  <c:v>128.0</c:v>
                </c:pt>
                <c:pt idx="29">
                  <c:v>132.0</c:v>
                </c:pt>
              </c:numCache>
            </c:numRef>
          </c:val>
        </c:ser>
        <c:ser>
          <c:idx val="4"/>
          <c:order val="4"/>
          <c:tx>
            <c:strRef>
              <c:f>'[employee attrition final (1).xlsx]Employee Attrition (1)'!$F$1</c:f>
              <c:strCache>
                <c:ptCount val="1"/>
                <c:pt idx="0">
                  <c:v>time_spend_company</c:v>
                </c:pt>
              </c:strCache>
            </c:strRef>
          </c:tx>
          <c:spPr>
            <a:solidFill>
              <a:schemeClr val="accent5"/>
            </a:solidFill>
            <a:ln>
              <a:noFill/>
            </a:ln>
            <a:effectLst/>
          </c:spPr>
          <c:invertIfNegative val="0"/>
          <c:cat>
            <c:numRef>
              <c:f>'[employee attrition final (1).xlsx]Employee Attrition (1)'!$A$2:$A$31</c:f>
              <c:numCache>
                <c:formatCode>General</c:formatCode>
                <c:ptCount val="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numCache>
            </c:numRef>
          </c:cat>
          <c:val>
            <c:numRef>
              <c:f>'[employee attrition final (1).xlsx]Employee Attrition (1)'!$F$2:$F$31</c:f>
              <c:numCache>
                <c:formatCode>General</c:formatCode>
                <c:ptCount val="30"/>
                <c:pt idx="0">
                  <c:v>3.0</c:v>
                </c:pt>
                <c:pt idx="1">
                  <c:v>6.0</c:v>
                </c:pt>
                <c:pt idx="2">
                  <c:v>4.0</c:v>
                </c:pt>
                <c:pt idx="3">
                  <c:v>5.0</c:v>
                </c:pt>
                <c:pt idx="4">
                  <c:v>3.0</c:v>
                </c:pt>
                <c:pt idx="5">
                  <c:v>3.0</c:v>
                </c:pt>
                <c:pt idx="6">
                  <c:v>4.0</c:v>
                </c:pt>
                <c:pt idx="7">
                  <c:v>5.0</c:v>
                </c:pt>
                <c:pt idx="8">
                  <c:v>5.0</c:v>
                </c:pt>
                <c:pt idx="9">
                  <c:v>3.0</c:v>
                </c:pt>
                <c:pt idx="10">
                  <c:v>3.0</c:v>
                </c:pt>
                <c:pt idx="11">
                  <c:v>4.0</c:v>
                </c:pt>
                <c:pt idx="12">
                  <c:v>5.0</c:v>
                </c:pt>
                <c:pt idx="13">
                  <c:v>3.0</c:v>
                </c:pt>
                <c:pt idx="14">
                  <c:v>3.0</c:v>
                </c:pt>
                <c:pt idx="15">
                  <c:v>3.0</c:v>
                </c:pt>
                <c:pt idx="16">
                  <c:v>3.0</c:v>
                </c:pt>
                <c:pt idx="17">
                  <c:v>6.0</c:v>
                </c:pt>
                <c:pt idx="18">
                  <c:v>3.0</c:v>
                </c:pt>
                <c:pt idx="19">
                  <c:v>5.0</c:v>
                </c:pt>
                <c:pt idx="20">
                  <c:v>4.0</c:v>
                </c:pt>
                <c:pt idx="21">
                  <c:v>3.0</c:v>
                </c:pt>
                <c:pt idx="22">
                  <c:v>4.0</c:v>
                </c:pt>
                <c:pt idx="23">
                  <c:v>3.0</c:v>
                </c:pt>
                <c:pt idx="24">
                  <c:v>3.0</c:v>
                </c:pt>
                <c:pt idx="25">
                  <c:v>5.0</c:v>
                </c:pt>
                <c:pt idx="26">
                  <c:v>5.0</c:v>
                </c:pt>
                <c:pt idx="27">
                  <c:v>3.0</c:v>
                </c:pt>
                <c:pt idx="28">
                  <c:v>3.0</c:v>
                </c:pt>
                <c:pt idx="29">
                  <c:v>3.0</c:v>
                </c:pt>
              </c:numCache>
            </c:numRef>
          </c:val>
        </c:ser>
        <c:ser>
          <c:idx val="5"/>
          <c:order val="5"/>
          <c:tx>
            <c:strRef>
              <c:f>'[employee attrition final (1).xlsx]Employee Attrition (1)'!$G$1</c:f>
              <c:strCache>
                <c:ptCount val="1"/>
                <c:pt idx="0">
                  <c:v>Work_accident</c:v>
                </c:pt>
              </c:strCache>
            </c:strRef>
          </c:tx>
          <c:spPr>
            <a:solidFill>
              <a:schemeClr val="accent6"/>
            </a:solidFill>
            <a:ln>
              <a:noFill/>
            </a:ln>
            <a:effectLst/>
          </c:spPr>
          <c:invertIfNegative val="0"/>
          <c:cat>
            <c:numRef>
              <c:f>'[employee attrition final (1).xlsx]Employee Attrition (1)'!$A$2:$A$31</c:f>
              <c:numCache>
                <c:formatCode>General</c:formatCode>
                <c:ptCount val="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numCache>
            </c:numRef>
          </c:cat>
          <c:val>
            <c:numRef>
              <c:f>'[employee attrition final (1).xlsx]Employee Attrition (1)'!$G$2:$G$31</c:f>
              <c:numCache>
                <c:formatCode>General</c:formatCode>
                <c:ptCount val="30"/>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1.0</c:v>
                </c:pt>
                <c:pt idx="19">
                  <c:v>0.0</c:v>
                </c:pt>
                <c:pt idx="20">
                  <c:v>0.0</c:v>
                </c:pt>
                <c:pt idx="21">
                  <c:v>0.0</c:v>
                </c:pt>
                <c:pt idx="22">
                  <c:v>0.0</c:v>
                </c:pt>
                <c:pt idx="23">
                  <c:v>0.0</c:v>
                </c:pt>
                <c:pt idx="24">
                  <c:v>0.0</c:v>
                </c:pt>
                <c:pt idx="25">
                  <c:v>0.0</c:v>
                </c:pt>
                <c:pt idx="26">
                  <c:v>0.0</c:v>
                </c:pt>
                <c:pt idx="27">
                  <c:v>0.0</c:v>
                </c:pt>
                <c:pt idx="28">
                  <c:v>0.0</c:v>
                </c:pt>
                <c:pt idx="29">
                  <c:v>0.0</c:v>
                </c:pt>
              </c:numCache>
            </c:numRef>
          </c:val>
        </c:ser>
        <c:ser>
          <c:idx val="6"/>
          <c:order val="6"/>
          <c:tx>
            <c:strRef>
              <c:f>'[employee attrition final (1).xlsx]Employee Attrition (1)'!$H$1</c:f>
              <c:strCache>
                <c:ptCount val="1"/>
                <c:pt idx="0">
                  <c:v>promotion_last_5years</c:v>
                </c:pt>
              </c:strCache>
            </c:strRef>
          </c:tx>
          <c:spPr>
            <a:solidFill>
              <a:schemeClr val="accent1">
                <a:lumMod val="60000"/>
              </a:schemeClr>
            </a:solidFill>
            <a:ln>
              <a:noFill/>
            </a:ln>
            <a:effectLst/>
          </c:spPr>
          <c:invertIfNegative val="0"/>
          <c:cat>
            <c:numRef>
              <c:f>'[employee attrition final (1).xlsx]Employee Attrition (1)'!$A$2:$A$31</c:f>
              <c:numCache>
                <c:formatCode>General</c:formatCode>
                <c:ptCount val="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numCache>
            </c:numRef>
          </c:cat>
          <c:val>
            <c:numRef>
              <c:f>'[employee attrition final (1).xlsx]Employee Attrition (1)'!$H$2:$H$31</c:f>
              <c:numCache>
                <c:formatCode>General</c:formatCode>
                <c:ptCount val="30"/>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1.0</c:v>
                </c:pt>
                <c:pt idx="19">
                  <c:v>0.0</c:v>
                </c:pt>
                <c:pt idx="20">
                  <c:v>0.0</c:v>
                </c:pt>
                <c:pt idx="21">
                  <c:v>0.0</c:v>
                </c:pt>
                <c:pt idx="22">
                  <c:v>0.0</c:v>
                </c:pt>
                <c:pt idx="23">
                  <c:v>0.0</c:v>
                </c:pt>
                <c:pt idx="24">
                  <c:v>0.0</c:v>
                </c:pt>
                <c:pt idx="25">
                  <c:v>0.0</c:v>
                </c:pt>
                <c:pt idx="26">
                  <c:v>0.0</c:v>
                </c:pt>
                <c:pt idx="27">
                  <c:v>0.0</c:v>
                </c:pt>
                <c:pt idx="28">
                  <c:v>0.0</c:v>
                </c:pt>
                <c:pt idx="29">
                  <c:v>0.0</c:v>
                </c:pt>
              </c:numCache>
            </c:numRef>
          </c:val>
        </c:ser>
        <c:ser>
          <c:idx val="7"/>
          <c:order val="7"/>
          <c:tx>
            <c:strRef>
              <c:f>'[employee attrition final (1).xlsx]Employee Attrition (1)'!$I$1</c:f>
              <c:strCache>
                <c:ptCount val="1"/>
                <c:pt idx="0">
                  <c:v>dept</c:v>
                </c:pt>
              </c:strCache>
            </c:strRef>
          </c:tx>
          <c:spPr>
            <a:solidFill>
              <a:schemeClr val="accent2">
                <a:lumMod val="60000"/>
              </a:schemeClr>
            </a:solidFill>
            <a:ln>
              <a:noFill/>
            </a:ln>
            <a:effectLst/>
          </c:spPr>
          <c:invertIfNegative val="0"/>
          <c:cat>
            <c:numRef>
              <c:f>'[employee attrition final (1).xlsx]Employee Attrition (1)'!$A$2:$A$31</c:f>
              <c:numCache>
                <c:formatCode>General</c:formatCode>
                <c:ptCount val="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numCache>
            </c:numRef>
          </c:cat>
          <c:val>
            <c:numRef>
              <c:f>'[employee attrition final (1).xlsx]Employee Attrition (1)'!$I$2:$I$31</c:f>
              <c:numCache>
                <c:formatCode>General</c:formatCode>
                <c:ptCount val="30"/>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numCache>
            </c:numRef>
          </c:val>
        </c:ser>
        <c:ser>
          <c:idx val="8"/>
          <c:order val="8"/>
          <c:tx>
            <c:strRef>
              <c:f>'[employee attrition final (1).xlsx]Employee Attrition (1)'!$J$1</c:f>
              <c:strCache>
                <c:ptCount val="1"/>
                <c:pt idx="0">
                  <c:v>salary</c:v>
                </c:pt>
              </c:strCache>
            </c:strRef>
          </c:tx>
          <c:spPr>
            <a:solidFill>
              <a:schemeClr val="accent3">
                <a:lumMod val="60000"/>
              </a:schemeClr>
            </a:solidFill>
            <a:ln>
              <a:noFill/>
            </a:ln>
            <a:effectLst/>
          </c:spPr>
          <c:invertIfNegative val="0"/>
          <c:cat>
            <c:numRef>
              <c:f>'[employee attrition final (1).xlsx]Employee Attrition (1)'!$A$2:$A$31</c:f>
              <c:numCache>
                <c:formatCode>General</c:formatCode>
                <c:ptCount val="3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numCache>
            </c:numRef>
          </c:cat>
          <c:val>
            <c:numRef>
              <c:f>'[employee attrition final (1).xlsx]Employee Attrition (1)'!$J$2:$J$31</c:f>
              <c:numCache>
                <c:formatCode>General</c:formatCode>
                <c:ptCount val="30"/>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numCache>
            </c:numRef>
          </c:val>
        </c:ser>
        <c:dLbls>
          <c:showLegendKey val="0"/>
          <c:showVal val="0"/>
          <c:showCatName val="0"/>
          <c:showSerName val="0"/>
          <c:showPercent val="0"/>
          <c:showBubbleSize val="0"/>
        </c:dLbls>
        <c:gapWidth val="219"/>
        <c:overlap val="-27"/>
        <c:axId val="1609466783"/>
        <c:axId val="1609468703"/>
      </c:barChart>
      <c:catAx>
        <c:axId val="16094667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9468703"/>
        <c:crosses val="autoZero"/>
        <c:auto val="1"/>
        <c:lblAlgn val="ctr"/>
        <c:lblOffset val="100"/>
        <c:noMultiLvlLbl val="0"/>
      </c:catAx>
      <c:valAx>
        <c:axId val="16094687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94667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lang="en-US">
                <a:solidFill>
                  <a:srgbClr val="0F0F0F"/>
                </a:solidFill>
                <a:latin typeface="Times New Roman" panose="02020603050405020304" pitchFamily="18" charset="0"/>
                <a:cs typeface="Times New Roman" panose="02020603050405020304" pitchFamily="18" charset="0"/>
              </a:rPr>
              <a:t>Employee Data Analysis using Excel</a:t>
            </a:r>
            <a:r>
              <a:rPr b="1" i="0" lang="en-US">
                <a:solidFill>
                  <a:srgbClr val="0F0F0F"/>
                </a:solidFill>
                <a:effectLst/>
                <a:latin typeface="Times New Roman" panose="02020603050405020304" pitchFamily="18" charset="0"/>
                <a:cs typeface="Times New Roman" panose="02020603050405020304" pitchFamily="18" charset="0"/>
              </a:rPr>
              <a:t> </a:t>
            </a:r>
            <a:br>
              <a:rPr b="1" i="0" lang="en-US">
                <a:solidFill>
                  <a:srgbClr val="0F0F0F"/>
                </a:solidFill>
                <a:effectLst/>
                <a:latin typeface="Roboto" panose="020F0502020204030204" pitchFamily="2" charset="0"/>
              </a:rPr>
            </a:br>
            <a:endParaRPr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spc="10"/>
          </a:p>
        </p:txBody>
      </p:sp>
      <p:sp>
        <p:nvSpPr>
          <p:cNvPr id="1048602" name="TextBox 13"/>
          <p:cNvSpPr txBox="1"/>
          <p:nvPr/>
        </p:nvSpPr>
        <p:spPr>
          <a:xfrm>
            <a:off x="1114424" y="2569704"/>
            <a:ext cx="8610600" cy="1920240"/>
          </a:xfrm>
          <a:prstGeom prst="rect"/>
          <a:noFill/>
        </p:spPr>
        <p:txBody>
          <a:bodyPr rtlCol="0" wrap="square">
            <a:spAutoFit/>
          </a:bodyPr>
          <a:p>
            <a:r>
              <a:rPr dirty="0" sz="2000" lang="en-US"/>
              <a:t>STUDENT NAME:</a:t>
            </a:r>
            <a:r>
              <a:rPr altLang="en-GB" dirty="0" sz="2000" lang="en-US"/>
              <a:t>L</a:t>
            </a:r>
            <a:r>
              <a:rPr altLang="en-GB" dirty="0" sz="2000" lang="en-US"/>
              <a:t>O</a:t>
            </a:r>
            <a:r>
              <a:rPr altLang="en-GB" dirty="0" sz="2000" lang="en-US"/>
              <a:t>G</a:t>
            </a:r>
            <a:r>
              <a:rPr altLang="en-GB" dirty="0" sz="2000" lang="en-US"/>
              <a:t>E</a:t>
            </a:r>
            <a:r>
              <a:rPr altLang="en-GB" dirty="0" sz="2000" lang="en-US"/>
              <a:t>S</a:t>
            </a:r>
            <a:r>
              <a:rPr altLang="en-GB" dirty="0" sz="2000" lang="en-US"/>
              <a:t>H</a:t>
            </a:r>
            <a:r>
              <a:rPr altLang="en-GB" dirty="0" sz="2000" lang="en-US"/>
              <a:t> </a:t>
            </a:r>
            <a:r>
              <a:rPr altLang="en-GB" dirty="0" sz="2000" lang="en-US"/>
              <a:t>V</a:t>
            </a:r>
            <a:endParaRPr dirty="0" sz="1800" lang="en-US"/>
          </a:p>
          <a:p>
            <a:r>
              <a:rPr dirty="0" sz="2000" lang="en-US"/>
              <a:t>REGISTER NO:</a:t>
            </a:r>
            <a:r>
              <a:rPr dirty="0" sz="2000" lang="en-GB"/>
              <a:t>312214243</a:t>
            </a:r>
            <a:r>
              <a:rPr altLang="en-GB" dirty="0" sz="2000" lang="en-US"/>
              <a:t>l</a:t>
            </a:r>
            <a:r>
              <a:rPr altLang="en-GB" dirty="0" sz="2000" lang="en-US"/>
              <a:t>2</a:t>
            </a:r>
            <a:endParaRPr sz="1800"/>
          </a:p>
          <a:p>
            <a:r>
              <a:rPr dirty="0" sz="2000" lang="en-GB"/>
              <a:t>NAA MUDHALAVAN ID:</a:t>
            </a:r>
            <a:r>
              <a:rPr altLang="en-GB" dirty="0" sz="2000" lang="en-US"/>
              <a:t>CAB7EDB1FF4524EAD844525DE10B192A</a:t>
            </a:r>
            <a:endParaRPr dirty="0" sz="1800" lang="en-US"/>
          </a:p>
          <a:p>
            <a:r>
              <a:rPr dirty="0" sz="2000" lang="en-US"/>
              <a:t>DEPARTMENT:</a:t>
            </a:r>
            <a:r>
              <a:rPr dirty="0" sz="2000" lang="en-GB"/>
              <a:t>B.COM[A&amp;F]</a:t>
            </a:r>
            <a:endParaRPr dirty="0" sz="1800" lang="en-US"/>
          </a:p>
          <a:p>
            <a:r>
              <a:rPr dirty="0" sz="2000" lang="en-US"/>
              <a:t>COLLEGE</a:t>
            </a:r>
            <a:r>
              <a:rPr dirty="0" sz="2000" lang="en-GB"/>
              <a:t>:ST.THOMS COLLEGE OF ART AND SCIENCE </a:t>
            </a:r>
            <a:endParaRPr dirty="0" sz="1800" lang="en-US"/>
          </a:p>
          <a:p>
            <a:r>
              <a:rPr dirty="0" sz="20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sz="4800" spc="15">
                <a:latin typeface="Trebuchet MS"/>
                <a:cs typeface="Trebuchet MS"/>
              </a:rPr>
              <a:t>M</a:t>
            </a:r>
            <a:r>
              <a:rPr b="1" sz="4800">
                <a:latin typeface="Trebuchet MS"/>
                <a:cs typeface="Trebuchet MS"/>
              </a:rPr>
              <a:t>O</a:t>
            </a:r>
            <a:r>
              <a:rPr b="1" sz="4800" spc="-15">
                <a:latin typeface="Trebuchet MS"/>
                <a:cs typeface="Trebuchet MS"/>
              </a:rPr>
              <a:t>D</a:t>
            </a:r>
            <a:r>
              <a:rPr b="1" sz="4800" spc="-35">
                <a:latin typeface="Trebuchet MS"/>
                <a:cs typeface="Trebuchet MS"/>
              </a:rPr>
              <a:t>E</a:t>
            </a:r>
            <a:r>
              <a:rPr b="1" sz="4800" spc="-30">
                <a:latin typeface="Trebuchet MS"/>
                <a:cs typeface="Trebuchet MS"/>
              </a:rPr>
              <a:t>LL</a:t>
            </a:r>
            <a:r>
              <a:rPr b="1" sz="4800" spc="-5">
                <a:latin typeface="Trebuchet MS"/>
                <a:cs typeface="Trebuchet MS"/>
              </a:rPr>
              <a:t>I</a:t>
            </a:r>
            <a:r>
              <a:rPr b="1" sz="4800" spc="30">
                <a:latin typeface="Trebuchet MS"/>
                <a:cs typeface="Trebuchet MS"/>
              </a:rPr>
              <a:t>N</a:t>
            </a:r>
            <a:r>
              <a:rPr b="1" sz="4800" spc="5">
                <a:latin typeface="Trebuchet MS"/>
                <a:cs typeface="Trebuchet MS"/>
              </a:rPr>
              <a:t>G</a:t>
            </a:r>
            <a:endParaRPr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15"/>
          <p:cNvSpPr txBox="1"/>
          <p:nvPr/>
        </p:nvSpPr>
        <p:spPr>
          <a:xfrm>
            <a:off x="739775" y="1662927"/>
            <a:ext cx="5568305" cy="1754326"/>
          </a:xfrm>
          <a:prstGeom prst="rect"/>
          <a:noFill/>
        </p:spPr>
        <p:txBody>
          <a:bodyPr wrap="square">
            <a:spAutoFit/>
          </a:bodyPr>
          <a:p>
            <a:r>
              <a:rPr b="0" i="0" lang="en-GB">
                <a:solidFill>
                  <a:schemeClr val="bg2">
                    <a:lumMod val="10000"/>
                  </a:schemeClr>
                </a:solidFill>
                <a:effectLst/>
                <a:latin typeface="Google Sans"/>
              </a:rPr>
              <a:t>By </a:t>
            </a:r>
            <a:r>
              <a:rPr b="0" i="0" lang="en-GB" err="1">
                <a:solidFill>
                  <a:schemeClr val="bg2">
                    <a:lumMod val="10000"/>
                  </a:schemeClr>
                </a:solidFill>
                <a:effectLst/>
                <a:latin typeface="Google Sans"/>
              </a:rPr>
              <a:t>analyzing</a:t>
            </a:r>
            <a:r>
              <a:rPr b="0" i="0" lang="en-GB">
                <a:solidFill>
                  <a:schemeClr val="bg2">
                    <a:lumMod val="10000"/>
                  </a:schemeClr>
                </a:solidFill>
                <a:effectLst/>
                <a:latin typeface="Google Sans"/>
              </a:rPr>
              <a:t> factors such as job satisfaction, promotion history, and work environment, we can identify employees at risk of leaving. This predictive approach enables HR departments to take proactive measures, ultimately improving employee retention and maintaining a stable </a:t>
            </a:r>
            <a:r>
              <a:rPr b="0" i="0" lang="en-GB" err="1">
                <a:solidFill>
                  <a:schemeClr val="bg2">
                    <a:lumMod val="10000"/>
                  </a:schemeClr>
                </a:solidFill>
                <a:effectLst/>
                <a:latin typeface="Google Sans"/>
              </a:rPr>
              <a:t>workforce.</a:t>
            </a:r>
            <a:r>
              <a:rPr b="0" i="0" lang="en-GB" err="1">
                <a:solidFill>
                  <a:srgbClr val="FFFFFF"/>
                </a:solidFill>
                <a:effectLst/>
                <a:latin typeface="Google Sans"/>
              </a:rPr>
              <a:t>B</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t>R</a:t>
            </a:r>
            <a:r>
              <a:rPr spc="-40"/>
              <a:t>E</a:t>
            </a:r>
            <a:r>
              <a:rPr spc="15"/>
              <a:t>S</a:t>
            </a:r>
            <a:r>
              <a:rPr spc="-30"/>
              <a:t>U</a:t>
            </a:r>
            <a:r>
              <a:rPr spc="-405"/>
              <a:t>L</a:t>
            </a:r>
            <a:r>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666875" y="2057400"/>
          <a:ext cx="7187565" cy="420574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p:txBody>
          <a:bodyPr/>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789447" y="2230612"/>
            <a:ext cx="6529936" cy="1200329"/>
          </a:xfrm>
          <a:prstGeom prst="rect"/>
          <a:noFill/>
        </p:spPr>
        <p:txBody>
          <a:bodyPr wrap="square">
            <a:spAutoFit/>
          </a:bodyPr>
          <a:p>
            <a:r>
              <a:rPr b="1" lang="en-GB">
                <a:latin typeface="Google Sans"/>
              </a:rPr>
              <a:t>Employee turnover may feel inevitable, but it doesn’t have to be. With careful strategy and commitment, organizations can curb attrition and retain top talent. Since, the costs of neglecting retention are too high, financially and in business performance.</a:t>
            </a:r>
            <a:endParaRPr b="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sz="4250" spc="5"/>
              <a:t>PROJECT</a:t>
            </a:r>
            <a:r>
              <a:rPr sz="4250" spc="-85"/>
              <a:t> </a:t>
            </a:r>
            <a:r>
              <a:rPr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spc="10"/>
          </a:p>
        </p:txBody>
      </p:sp>
      <p:sp>
        <p:nvSpPr>
          <p:cNvPr id="1048626" name="TextBox 22"/>
          <p:cNvSpPr txBox="1"/>
          <p:nvPr/>
        </p:nvSpPr>
        <p:spPr>
          <a:xfrm>
            <a:off x="1217522" y="2123271"/>
            <a:ext cx="8593228" cy="1412241"/>
          </a:xfrm>
          <a:prstGeom prst="rect"/>
          <a:noFill/>
        </p:spPr>
        <p:txBody>
          <a:bodyPr rtlCol="0" wrap="square">
            <a:spAutoFit/>
          </a:bodyPr>
          <a:p>
            <a:r>
              <a:rPr b="1" sz="4400" lang="en-US">
                <a:solidFill>
                  <a:srgbClr val="0F0F0F"/>
                </a:solidFill>
                <a:latin typeface="Times New Roman" panose="02020603050405020304" pitchFamily="18" charset="0"/>
                <a:cs typeface="Times New Roman" panose="02020603050405020304" pitchFamily="18" charset="0"/>
              </a:rPr>
              <a:t>Employee</a:t>
            </a:r>
            <a:r>
              <a:rPr b="1" sz="4400" lang="en-GB">
                <a:solidFill>
                  <a:srgbClr val="0F0F0F"/>
                </a:solidFill>
                <a:latin typeface="Times New Roman" panose="02020603050405020304" pitchFamily="18" charset="0"/>
                <a:cs typeface="Times New Roman" panose="02020603050405020304" pitchFamily="18" charset="0"/>
              </a:rPr>
              <a:t> Attrition </a:t>
            </a:r>
            <a:r>
              <a:rPr b="1" sz="4400" lang="en-US">
                <a:solidFill>
                  <a:srgbClr val="0F0F0F"/>
                </a:solidFill>
                <a:latin typeface="Times New Roman" panose="02020603050405020304" pitchFamily="18" charset="0"/>
                <a:cs typeface="Times New Roman" panose="02020603050405020304" pitchFamily="18" charset="0"/>
              </a:rPr>
              <a:t> Analysis using Excel</a:t>
            </a:r>
            <a:endParaRPr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b="1" sz="1100" spc="50">
                <a:solidFill>
                  <a:srgbClr val="2D83C3"/>
                </a:solidFill>
                <a:latin typeface="Trebuchet MS"/>
                <a:cs typeface="Trebuchet MS"/>
              </a:rPr>
              <a:t>A</a:t>
            </a:r>
            <a:r>
              <a:rPr b="1" sz="1100" spc="15">
                <a:solidFill>
                  <a:srgbClr val="2D83C3"/>
                </a:solidFill>
                <a:latin typeface="Trebuchet MS"/>
                <a:cs typeface="Trebuchet MS"/>
              </a:rPr>
              <a:t>nnu</a:t>
            </a:r>
            <a:r>
              <a:rPr b="1" sz="1100" spc="10">
                <a:solidFill>
                  <a:srgbClr val="2D83C3"/>
                </a:solidFill>
                <a:latin typeface="Trebuchet MS"/>
                <a:cs typeface="Trebuchet MS"/>
              </a:rPr>
              <a:t>al</a:t>
            </a:r>
            <a:r>
              <a:rPr b="1" sz="1100" spc="-140">
                <a:solidFill>
                  <a:srgbClr val="2D83C3"/>
                </a:solidFill>
                <a:latin typeface="Trebuchet MS"/>
                <a:cs typeface="Trebuchet MS"/>
              </a:rPr>
              <a:t> </a:t>
            </a:r>
            <a:r>
              <a:rPr b="1" sz="1100">
                <a:solidFill>
                  <a:srgbClr val="2D83C3"/>
                </a:solidFill>
                <a:latin typeface="Trebuchet MS"/>
                <a:cs typeface="Trebuchet MS"/>
              </a:rPr>
              <a:t>R</a:t>
            </a:r>
            <a:r>
              <a:rPr b="1" sz="1100" spc="35">
                <a:solidFill>
                  <a:srgbClr val="2D83C3"/>
                </a:solidFill>
                <a:latin typeface="Trebuchet MS"/>
                <a:cs typeface="Trebuchet MS"/>
              </a:rPr>
              <a:t>e</a:t>
            </a:r>
            <a:r>
              <a:rPr b="1" sz="1100" spc="90">
                <a:solidFill>
                  <a:srgbClr val="2D83C3"/>
                </a:solidFill>
                <a:latin typeface="Trebuchet MS"/>
                <a:cs typeface="Trebuchet MS"/>
              </a:rPr>
              <a:t>v</a:t>
            </a:r>
            <a:r>
              <a:rPr b="1" sz="1100" spc="-35">
                <a:solidFill>
                  <a:srgbClr val="2D83C3"/>
                </a:solidFill>
                <a:latin typeface="Trebuchet MS"/>
                <a:cs typeface="Trebuchet MS"/>
              </a:rPr>
              <a:t>i</a:t>
            </a:r>
            <a:r>
              <a:rPr b="1" sz="1100" spc="35">
                <a:solidFill>
                  <a:srgbClr val="2D83C3"/>
                </a:solidFill>
                <a:latin typeface="Trebuchet MS"/>
                <a:cs typeface="Trebuchet MS"/>
              </a:rPr>
              <a:t>e</a:t>
            </a:r>
            <a:r>
              <a:rPr b="1"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spc="25"/>
              <a:t>A</a:t>
            </a:r>
            <a:r>
              <a:rPr spc="-5"/>
              <a:t>G</a:t>
            </a:r>
            <a:r>
              <a:rPr spc="-35"/>
              <a:t>E</a:t>
            </a:r>
            <a:r>
              <a:rPr spc="15"/>
              <a:t>N</a:t>
            </a:r>
            <a: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spc="10"/>
          </a:p>
        </p:txBody>
      </p:sp>
      <p:sp>
        <p:nvSpPr>
          <p:cNvPr id="1048643" name="TextBox 22"/>
          <p:cNvSpPr txBox="1"/>
          <p:nvPr/>
        </p:nvSpPr>
        <p:spPr>
          <a:xfrm>
            <a:off x="2509807" y="1041533"/>
            <a:ext cx="5029200" cy="4282440"/>
          </a:xfrm>
          <a:prstGeom prst="rect"/>
          <a:noFill/>
        </p:spPr>
        <p:txBody>
          <a:bodyPr rtlCol="0" wrap="square">
            <a:spAutoFit/>
          </a:bodyPr>
          <a:p>
            <a:pPr algn="l"/>
            <a:endParaRPr b="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sz="2800" lang="en-US">
                <a:solidFill>
                  <a:srgbClr val="0D0D0D"/>
                </a:solidFill>
                <a:latin typeface="Times New Roman" panose="02020603050405020304" pitchFamily="18" charset="0"/>
                <a:cs typeface="Times New Roman" panose="02020603050405020304" pitchFamily="18" charset="0"/>
              </a:rPr>
              <a:t>Dataset Description</a:t>
            </a:r>
            <a:endParaRPr b="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Results and </a:t>
            </a:r>
            <a:r>
              <a:rPr sz="2800" lang="en-US">
                <a:solidFill>
                  <a:srgbClr val="0D0D0D"/>
                </a:solidFill>
                <a:latin typeface="Times New Roman" panose="02020603050405020304" pitchFamily="18" charset="0"/>
                <a:cs typeface="Times New Roman" panose="02020603050405020304" pitchFamily="18" charset="0"/>
              </a:rPr>
              <a:t>Discussion</a:t>
            </a:r>
            <a:endParaRPr b="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Conclusion</a:t>
            </a:r>
          </a:p>
          <a:p>
            <a:endParaRPr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spc="10"/>
          </a:p>
        </p:txBody>
      </p:sp>
      <p:sp>
        <p:nvSpPr>
          <p:cNvPr id="1048649" name="TextBox 32"/>
          <p:cNvSpPr txBox="1"/>
          <p:nvPr/>
        </p:nvSpPr>
        <p:spPr>
          <a:xfrm>
            <a:off x="1210234" y="2019299"/>
            <a:ext cx="4285692" cy="2225040"/>
          </a:xfrm>
          <a:prstGeom prst="rect"/>
          <a:noFill/>
        </p:spPr>
        <p:txBody>
          <a:bodyPr wrap="square">
            <a:spAutoFit/>
          </a:bodyPr>
          <a:p>
            <a:r>
              <a:rPr lang="en-GB">
                <a:effectLst/>
                <a:latin typeface="Google Sans"/>
              </a:rPr>
              <a:t>Employee attrition occurs when the size of your workforce diminishes over time due to unavoidable factors such as employee resignation for personal or professional reasons. Employees are leaving the workforce faster than they are hired, and it is often outside the employer's control.</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sz="4250" spc="5"/>
              <a:t>PROJECT	</a:t>
            </a:r>
            <a:r>
              <a:rPr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sz="2400" i="0" lang="en-US">
                <a:solidFill>
                  <a:srgbClr val="0D0D0D"/>
                </a:solidFill>
                <a:effectLst/>
                <a:latin typeface="Times New Roman" panose="02020603050405020304" pitchFamily="18" charset="0"/>
                <a:cs typeface="Times New Roman" panose="02020603050405020304" pitchFamily="18" charset="0"/>
              </a:rPr>
              <a:t>.</a:t>
            </a:r>
          </a:p>
          <a:p>
            <a:endParaRPr sz="2400" lang="en-IN">
              <a:latin typeface="Times New Roman" panose="02020603050405020304" pitchFamily="18" charset="0"/>
              <a:cs typeface="Times New Roman" panose="02020603050405020304" pitchFamily="18" charset="0"/>
            </a:endParaRPr>
          </a:p>
        </p:txBody>
      </p:sp>
      <p:sp>
        <p:nvSpPr>
          <p:cNvPr id="1048656" name="TextBox 15"/>
          <p:cNvSpPr txBox="1"/>
          <p:nvPr/>
        </p:nvSpPr>
        <p:spPr>
          <a:xfrm>
            <a:off x="739775" y="1991463"/>
            <a:ext cx="4470281" cy="1958339"/>
          </a:xfrm>
          <a:prstGeom prst="rect"/>
          <a:noFill/>
        </p:spPr>
        <p:txBody>
          <a:bodyPr wrap="square">
            <a:spAutoFit/>
          </a:bodyPr>
          <a:p>
            <a:r>
              <a:rPr b="0" i="0" lang="en-GB">
                <a:effectLst/>
                <a:latin typeface="Google Sans"/>
              </a:rPr>
              <a:t>Compensation and Benefits: Salary, stock options, and other benefits. Work Experience: Years at company, years in current role, and years with current manager. Performance and Satisfaction: Performance ratings, job satisfaction, and work-life balance.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spc="10"/>
          </a:p>
        </p:txBody>
      </p:sp>
      <p:sp>
        <p:nvSpPr>
          <p:cNvPr id="1048662" name="TextBox 8"/>
          <p:cNvSpPr txBox="1"/>
          <p:nvPr/>
        </p:nvSpPr>
        <p:spPr>
          <a:xfrm>
            <a:off x="993300" y="2196658"/>
            <a:ext cx="3823650" cy="1958341"/>
          </a:xfrm>
          <a:prstGeom prst="rect"/>
          <a:noFill/>
        </p:spPr>
        <p:txBody>
          <a:bodyPr wrap="square">
            <a:spAutoFit/>
          </a:bodyPr>
          <a:p>
            <a:r>
              <a:rPr b="0" i="0" lang="en-GB">
                <a:effectLst/>
                <a:latin typeface="Google Sans"/>
              </a:rPr>
              <a:t>Employee attrition is a natural part of running a business, but excessive turnover can be costly. When employees leave, companies lose valuable knowledge and expertise, which can impact their financial state and long-term success.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spc="10"/>
          </a:p>
        </p:txBody>
      </p:sp>
      <p:sp>
        <p:nvSpPr>
          <p:cNvPr id="1048668" name="TextBox 9"/>
          <p:cNvSpPr txBox="1"/>
          <p:nvPr/>
        </p:nvSpPr>
        <p:spPr>
          <a:xfrm>
            <a:off x="3307722" y="2505498"/>
            <a:ext cx="4161508" cy="1754326"/>
          </a:xfrm>
          <a:prstGeom prst="rect"/>
          <a:noFill/>
        </p:spPr>
        <p:txBody>
          <a:bodyPr wrap="square">
            <a:spAutoFit/>
          </a:bodyPr>
          <a:p>
            <a:r>
              <a:rPr b="0" i="0" lang="en-GB">
                <a:effectLst/>
                <a:latin typeface="Google Sans"/>
              </a:rPr>
              <a:t>A strong professional recruitment strategy is essential for reducing employee attrition. It involves more than just finding candidates with the right skills. It is all about finding individuals who align with your company's values and culture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p:txBody>
          <a:bodyPr/>
          <a:p>
            <a:r>
              <a:rPr lang="en-IN"/>
              <a:t>Dataset Description</a:t>
            </a:r>
          </a:p>
        </p:txBody>
      </p:sp>
      <p:sp>
        <p:nvSpPr>
          <p:cNvPr id="1048670" name="TextBox 3"/>
          <p:cNvSpPr txBox="1"/>
          <p:nvPr/>
        </p:nvSpPr>
        <p:spPr>
          <a:xfrm>
            <a:off x="867947" y="1699218"/>
            <a:ext cx="5427721" cy="1754326"/>
          </a:xfrm>
          <a:prstGeom prst="rect"/>
          <a:noFill/>
        </p:spPr>
        <p:txBody>
          <a:bodyPr wrap="square">
            <a:spAutoFit/>
          </a:bodyPr>
          <a:p>
            <a:r>
              <a:rPr b="0" i="0" lang="en-GB">
                <a:effectLst/>
                <a:latin typeface="Google Sans"/>
              </a:rPr>
              <a:t>The dataset includes several personal and job-related variables such as Age, Gender, Marital Status, Business Travel, Daily Rate, Department, Distance From Home, Education, Education Field, Employee Count, Employee Number, Environment Satisfaction </a:t>
            </a:r>
            <a:r>
              <a:rPr b="0" i="0" lang="en-GB" err="1">
                <a:effectLst/>
                <a:latin typeface="Google Sans"/>
              </a:rPr>
              <a:t>Hoursly</a:t>
            </a:r>
            <a:r>
              <a:rPr b="0" i="0" lang="en-GB">
                <a:effectLst/>
                <a:latin typeface="Google Sans"/>
              </a:rPr>
              <a:t> Rate and so on.</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b="1" sz="1100" spc="50">
                <a:solidFill>
                  <a:srgbClr val="2D83C3"/>
                </a:solidFill>
                <a:latin typeface="Trebuchet MS"/>
                <a:cs typeface="Trebuchet MS"/>
              </a:rPr>
              <a:t>A</a:t>
            </a:r>
            <a:r>
              <a:rPr b="1" sz="1100" spc="15">
                <a:solidFill>
                  <a:srgbClr val="2D83C3"/>
                </a:solidFill>
                <a:latin typeface="Trebuchet MS"/>
                <a:cs typeface="Trebuchet MS"/>
              </a:rPr>
              <a:t>nnu</a:t>
            </a:r>
            <a:r>
              <a:rPr b="1" sz="1100" spc="10">
                <a:solidFill>
                  <a:srgbClr val="2D83C3"/>
                </a:solidFill>
                <a:latin typeface="Trebuchet MS"/>
                <a:cs typeface="Trebuchet MS"/>
              </a:rPr>
              <a:t>al</a:t>
            </a:r>
            <a:r>
              <a:rPr b="1" sz="1100" spc="-140">
                <a:solidFill>
                  <a:srgbClr val="2D83C3"/>
                </a:solidFill>
                <a:latin typeface="Trebuchet MS"/>
                <a:cs typeface="Trebuchet MS"/>
              </a:rPr>
              <a:t> </a:t>
            </a:r>
            <a:r>
              <a:rPr b="1" sz="1100">
                <a:solidFill>
                  <a:srgbClr val="2D83C3"/>
                </a:solidFill>
                <a:latin typeface="Trebuchet MS"/>
                <a:cs typeface="Trebuchet MS"/>
              </a:rPr>
              <a:t>R</a:t>
            </a:r>
            <a:r>
              <a:rPr b="1" sz="1100" spc="35">
                <a:solidFill>
                  <a:srgbClr val="2D83C3"/>
                </a:solidFill>
                <a:latin typeface="Trebuchet MS"/>
                <a:cs typeface="Trebuchet MS"/>
              </a:rPr>
              <a:t>e</a:t>
            </a:r>
            <a:r>
              <a:rPr b="1" sz="1100" spc="90">
                <a:solidFill>
                  <a:srgbClr val="2D83C3"/>
                </a:solidFill>
                <a:latin typeface="Trebuchet MS"/>
                <a:cs typeface="Trebuchet MS"/>
              </a:rPr>
              <a:t>v</a:t>
            </a:r>
            <a:r>
              <a:rPr b="1" sz="1100" spc="-35">
                <a:solidFill>
                  <a:srgbClr val="2D83C3"/>
                </a:solidFill>
                <a:latin typeface="Trebuchet MS"/>
                <a:cs typeface="Trebuchet MS"/>
              </a:rPr>
              <a:t>i</a:t>
            </a:r>
            <a:r>
              <a:rPr b="1" sz="1100" spc="35">
                <a:solidFill>
                  <a:srgbClr val="2D83C3"/>
                </a:solidFill>
                <a:latin typeface="Trebuchet MS"/>
                <a:cs typeface="Trebuchet MS"/>
              </a:rPr>
              <a:t>e</a:t>
            </a:r>
            <a:r>
              <a:rPr b="1"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sz="4250" spc="15"/>
              <a:t>THE</a:t>
            </a:r>
            <a:r>
              <a:rPr sz="4250" spc="20"/>
              <a:t> </a:t>
            </a:r>
            <a:r>
              <a:rPr sz="4250" lang="en-US" spc="20"/>
              <a:t>"</a:t>
            </a:r>
            <a:r>
              <a:rPr sz="4250" spc="10"/>
              <a:t>WOW</a:t>
            </a:r>
            <a:r>
              <a:rPr sz="4250" lang="en-US" spc="10"/>
              <a:t>"</a:t>
            </a:r>
            <a:r>
              <a:rPr sz="4250" spc="85"/>
              <a:t> </a:t>
            </a:r>
            <a:r>
              <a:rPr sz="4250" spc="10"/>
              <a:t>IN</a:t>
            </a:r>
            <a:r>
              <a:rPr sz="4250" spc="-5"/>
              <a:t> </a:t>
            </a:r>
            <a:r>
              <a:rPr sz="4250" spc="15"/>
              <a:t>OUR</a:t>
            </a:r>
            <a:r>
              <a:rPr sz="4250" spc="-10"/>
              <a:t> </a:t>
            </a:r>
            <a:r>
              <a:rPr sz="4250" spc="20"/>
              <a:t>SOLUTION</a:t>
            </a:r>
            <a:endParaRPr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sz="2800" i="0" lang="en-US">
              <a:solidFill>
                <a:srgbClr val="0D0D0D"/>
              </a:solidFill>
              <a:effectLst/>
              <a:latin typeface="Times New Roman" panose="02020603050405020304" pitchFamily="18" charset="0"/>
              <a:cs typeface="Times New Roman" panose="02020603050405020304" pitchFamily="18" charset="0"/>
            </a:endParaRPr>
          </a:p>
          <a:p>
            <a:endParaRPr sz="2800" lang="en-IN">
              <a:latin typeface="Times New Roman" panose="02020603050405020304" pitchFamily="18" charset="0"/>
              <a:cs typeface="Times New Roman" panose="02020603050405020304" pitchFamily="18" charset="0"/>
            </a:endParaRPr>
          </a:p>
        </p:txBody>
      </p:sp>
      <p:sp>
        <p:nvSpPr>
          <p:cNvPr id="1048678" name="TextBox 10"/>
          <p:cNvSpPr txBox="1"/>
          <p:nvPr/>
        </p:nvSpPr>
        <p:spPr>
          <a:xfrm>
            <a:off x="1087990" y="1695449"/>
            <a:ext cx="5366598" cy="1754326"/>
          </a:xfrm>
          <a:prstGeom prst="rect"/>
          <a:noFill/>
        </p:spPr>
        <p:txBody>
          <a:bodyPr wrap="square">
            <a:spAutoFit/>
          </a:bodyPr>
          <a:p>
            <a:r>
              <a:rPr b="0" i="0" lang="en-GB">
                <a:effectLst/>
                <a:latin typeface="Google Sans"/>
              </a:rPr>
              <a:t>Work-life balance and job stress are also critical factors. Poor work-life balance and high job stress are common reasons why employees resign. Companies that offer flexible working arrangements and prioritize employee well-being are more likely to retain their staff and reduce attrition.</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logeshdemon426@gmail.com</cp:lastModifiedBy>
  <dcterms:created xsi:type="dcterms:W3CDTF">2024-03-29T04:07:22Z</dcterms:created>
  <dcterms:modified xsi:type="dcterms:W3CDTF">2024-10-24T14:55:37Z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d0554675254840f0899a442f2c335e30</vt:lpwstr>
  </property>
</Properties>
</file>