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d\-mmm</c:formatCode>
                <c:ptCount val="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E5-422F-937D-34F24B009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50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d\-mmm</c:formatCode>
                <c:ptCount val="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110</c:v>
                </c:pt>
                <c:pt idx="2">
                  <c:v>90</c:v>
                </c:pt>
                <c:pt idx="3">
                  <c:v>100</c:v>
                </c:pt>
                <c:pt idx="4">
                  <c:v>95</c:v>
                </c:pt>
                <c:pt idx="5">
                  <c:v>92</c:v>
                </c:pt>
                <c:pt idx="6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1-49DB-A46A-68E140592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12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000"/>
              <a:t>二沉池影响因子</a:t>
            </a:r>
          </a:p>
        </c:rich>
      </c:tx>
      <c:layout>
        <c:manualLayout>
          <c:xMode val="edge"/>
          <c:yMode val="edge"/>
          <c:x val="3.9635086609492901E-2"/>
          <c:y val="3.5763136032428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0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CF-46A0-A833-F5F30DD3EF4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CF-46A0-A833-F5F30DD3EF4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CF-46A0-A833-F5F30DD3EF4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CF-46A0-A833-F5F30DD3EF4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DCF-46A0-A833-F5F30DD3EF4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DCF-46A0-A833-F5F30DD3EF4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DCF-46A0-A833-F5F30DD3EF47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ASR-A（DO）</c:v>
                </c:pt>
                <c:pt idx="1">
                  <c:v>ASR-B（DO）</c:v>
                </c:pt>
                <c:pt idx="2">
                  <c:v>ASR-A（pH）</c:v>
                </c:pt>
                <c:pt idx="3">
                  <c:v>ASR-A（T）</c:v>
                </c:pt>
                <c:pt idx="4">
                  <c:v>CBR-A（DO）</c:v>
                </c:pt>
                <c:pt idx="5">
                  <c:v>CBR-B（DO）</c:v>
                </c:pt>
                <c:pt idx="6">
                  <c:v>其它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20.3</c:v>
                </c:pt>
                <c:pt idx="1">
                  <c:v>10.7</c:v>
                </c:pt>
                <c:pt idx="2">
                  <c:v>21</c:v>
                </c:pt>
                <c:pt idx="3">
                  <c:v>36</c:v>
                </c:pt>
                <c:pt idx="4">
                  <c:v>3.9</c:v>
                </c:pt>
                <c:pt idx="5">
                  <c:v>4.0999999999999996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DCF-46A0-A833-F5F30DD3EF4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DO趋势图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CBR-A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  <c:pt idx="5">
                  <c:v>3</c:v>
                </c:pt>
                <c:pt idx="6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A3-4418-9B7D-33989280B7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CBR-B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-0.5</c:v>
                </c:pt>
                <c:pt idx="4">
                  <c:v>-1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A3-4418-9B7D-33989280B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543146"/>
        <c:axId val="258525210"/>
      </c:lineChart>
      <c:catAx>
        <c:axId val="91554314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58525210"/>
        <c:crosses val="autoZero"/>
        <c:auto val="1"/>
        <c:lblAlgn val="ctr"/>
        <c:lblOffset val="100"/>
        <c:noMultiLvlLbl val="0"/>
      </c:catAx>
      <c:valAx>
        <c:axId val="258525210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55431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 cmpd="sng">
      <a:solidFill>
        <a:schemeClr val="accent1"/>
      </a:solidFill>
      <a:prstDash val="solid"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CBR-DO和能耗关系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390686422739599"/>
          <c:y val="0.23143650242886901"/>
          <c:w val="0.63241608708799502"/>
          <c:h val="0.515058986814711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0.5</c:v>
                </c:pt>
                <c:pt idx="4">
                  <c:v>0.7</c:v>
                </c:pt>
                <c:pt idx="5">
                  <c:v>1.8</c:v>
                </c:pt>
                <c:pt idx="6">
                  <c:v>2.6</c:v>
                </c:pt>
                <c:pt idx="7">
                  <c:v>3.5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1.9</c:v>
                </c:pt>
                <c:pt idx="8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5E-4F2A-BBBD-40ACCCA08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232443"/>
        <c:axId val="454845290"/>
      </c:scatterChart>
      <c:valAx>
        <c:axId val="3012324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845290"/>
        <c:crosses val="autoZero"/>
        <c:crossBetween val="midCat"/>
      </c:valAx>
      <c:valAx>
        <c:axId val="454845290"/>
        <c:scaling>
          <c:orientation val="minMax"/>
          <c:max val="4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12324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匀质池COD趋势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这周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  <c:pt idx="7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B-4477-825A-B41DCA7B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下周预测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7">
                  <c:v>185</c:v>
                </c:pt>
                <c:pt idx="8">
                  <c:v>170</c:v>
                </c:pt>
                <c:pt idx="9">
                  <c:v>175</c:v>
                </c:pt>
                <c:pt idx="10">
                  <c:v>160</c:v>
                </c:pt>
                <c:pt idx="11">
                  <c:v>167</c:v>
                </c:pt>
                <c:pt idx="12">
                  <c:v>158</c:v>
                </c:pt>
                <c:pt idx="13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B-4477-825A-B41DCA7B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915351"/>
        <c:axId val="46009069"/>
      </c:lineChart>
      <c:catAx>
        <c:axId val="725915351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46009069"/>
        <c:crosses val="autoZero"/>
        <c:auto val="1"/>
        <c:lblAlgn val="ctr"/>
        <c:lblOffset val="100"/>
        <c:noMultiLvlLbl val="0"/>
      </c:catAx>
      <c:valAx>
        <c:axId val="46009069"/>
        <c:scaling>
          <c:orientation val="minMax"/>
          <c:min val="1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5915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d\-mmm</c:formatCode>
                <c:ptCount val="7"/>
                <c:pt idx="0">
                  <c:v>44136</c:v>
                </c:pt>
                <c:pt idx="1">
                  <c:v>44137</c:v>
                </c:pt>
                <c:pt idx="2">
                  <c:v>44138</c:v>
                </c:pt>
                <c:pt idx="3">
                  <c:v>44139</c:v>
                </c:pt>
                <c:pt idx="4">
                  <c:v>44140</c:v>
                </c:pt>
                <c:pt idx="5">
                  <c:v>44141</c:v>
                </c:pt>
                <c:pt idx="6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77-4410-B027-91E799657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35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/>
              <a:t>瀑布流布局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/>
              <a:t>导出图表：如果是表就导出XLSX,如果是图就导出PNG</a:t>
            </a:r>
          </a:p>
          <a:p>
            <a:r>
              <a:rPr lang="" altLang="en-US"/>
              <a:t>图表种类：表、饼图、柱图、线图等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文泉驿微米黑" panose="020B06060308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Juno运行AI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界面模板v1.0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9300" y="707390"/>
            <a:ext cx="2278380" cy="1432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12026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现场概况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272790" y="179705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XXX20万吨污水处理厂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15265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匀质池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2152650" y="1113790"/>
          <a:ext cx="200977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29455" y="702310"/>
            <a:ext cx="230124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 Box 9"/>
          <p:cNvSpPr txBox="1"/>
          <p:nvPr/>
        </p:nvSpPr>
        <p:spPr>
          <a:xfrm>
            <a:off x="471678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ASR-A池</a:t>
            </a:r>
          </a:p>
        </p:txBody>
      </p:sp>
      <p:graphicFrame>
        <p:nvGraphicFramePr>
          <p:cNvPr id="12" name="Table 11"/>
          <p:cNvGraphicFramePr/>
          <p:nvPr/>
        </p:nvGraphicFramePr>
        <p:xfrm>
          <a:off x="4676775" y="1113155"/>
          <a:ext cx="200977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</a:t>
                      </a:r>
                      <a:r>
                        <a:rPr lang="" altLang="en-US" sz="80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HRT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240" y="846455"/>
            <a:ext cx="133350" cy="123825"/>
          </a:xfrm>
          <a:prstGeom prst="rect">
            <a:avLst/>
          </a:prstGeom>
        </p:spPr>
      </p:pic>
      <p:pic>
        <p:nvPicPr>
          <p:cNvPr id="20" name="Picture 19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490" y="870585"/>
            <a:ext cx="104775" cy="104775"/>
          </a:xfrm>
          <a:prstGeom prst="rect">
            <a:avLst/>
          </a:prstGeom>
        </p:spPr>
      </p:pic>
      <p:pic>
        <p:nvPicPr>
          <p:cNvPr id="25" name="Picture 2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35" y="876935"/>
            <a:ext cx="133350" cy="123825"/>
          </a:xfrm>
          <a:prstGeom prst="rect">
            <a:avLst/>
          </a:prstGeom>
        </p:spPr>
      </p:pic>
      <p:pic>
        <p:nvPicPr>
          <p:cNvPr id="26" name="Picture 2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895985"/>
            <a:ext cx="104775" cy="104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37070" y="702310"/>
            <a:ext cx="225806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7194550" y="84137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二沉池</a:t>
            </a:r>
          </a:p>
        </p:txBody>
      </p:sp>
      <p:graphicFrame>
        <p:nvGraphicFramePr>
          <p:cNvPr id="29" name="Table 28"/>
          <p:cNvGraphicFramePr/>
          <p:nvPr/>
        </p:nvGraphicFramePr>
        <p:xfrm>
          <a:off x="7194550" y="1113155"/>
          <a:ext cx="19697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7.7</a:t>
                      </a:r>
                      <a:r>
                        <a:rPr lang="" altLang="en-US"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5天前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Picture 2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85" y="905510"/>
            <a:ext cx="133350" cy="123825"/>
          </a:xfrm>
          <a:prstGeom prst="rect">
            <a:avLst/>
          </a:prstGeom>
        </p:spPr>
      </p:pic>
      <p:pic>
        <p:nvPicPr>
          <p:cNvPr id="31" name="Picture 3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545" y="924560"/>
            <a:ext cx="104775" cy="1047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549765" y="707390"/>
            <a:ext cx="2199640" cy="1778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683115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DO一览</a:t>
            </a:r>
          </a:p>
        </p:txBody>
      </p:sp>
      <p:graphicFrame>
        <p:nvGraphicFramePr>
          <p:cNvPr id="34" name="Table 33"/>
          <p:cNvGraphicFramePr/>
          <p:nvPr/>
        </p:nvGraphicFramePr>
        <p:xfrm>
          <a:off x="9683115" y="1113790"/>
          <a:ext cx="188023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DO值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ASR-A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CBR-A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ASR-B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CBR-B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" name="Picture 3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75" y="895985"/>
            <a:ext cx="133350" cy="123825"/>
          </a:xfrm>
          <a:prstGeom prst="rect">
            <a:avLst/>
          </a:prstGeom>
        </p:spPr>
      </p:pic>
      <p:pic>
        <p:nvPicPr>
          <p:cNvPr id="36" name="Picture 3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5" y="915035"/>
            <a:ext cx="104775" cy="1047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58670" y="2323465"/>
            <a:ext cx="2199640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192020" y="246253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排放池</a:t>
            </a:r>
          </a:p>
        </p:txBody>
      </p:sp>
      <p:graphicFrame>
        <p:nvGraphicFramePr>
          <p:cNvPr id="39" name="Table 38"/>
          <p:cNvGraphicFramePr/>
          <p:nvPr/>
        </p:nvGraphicFramePr>
        <p:xfrm>
          <a:off x="2192020" y="2729865"/>
          <a:ext cx="1880235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" altLang="en-US" sz="800"/>
                        <a:t>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" sz="800"/>
                        <a:t>7:51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" name="Picture 3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2512060"/>
            <a:ext cx="133350" cy="123825"/>
          </a:xfrm>
          <a:prstGeom prst="rect">
            <a:avLst/>
          </a:prstGeom>
        </p:spPr>
      </p:pic>
      <p:pic>
        <p:nvPicPr>
          <p:cNvPr id="41" name="Picture 4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480" y="2531110"/>
            <a:ext cx="104775" cy="10477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29455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76775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匀质池COD趋势</a:t>
            </a:r>
          </a:p>
        </p:txBody>
      </p:sp>
      <p:pic>
        <p:nvPicPr>
          <p:cNvPr id="46" name="Picture 45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35" y="2580640"/>
            <a:ext cx="133350" cy="123825"/>
          </a:xfrm>
          <a:prstGeom prst="rect">
            <a:avLst/>
          </a:prstGeom>
        </p:spPr>
      </p:pic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235" y="2599690"/>
            <a:ext cx="104775" cy="104775"/>
          </a:xfrm>
          <a:prstGeom prst="rect">
            <a:avLst/>
          </a:prstGeom>
        </p:spPr>
      </p:pic>
      <p:graphicFrame>
        <p:nvGraphicFramePr>
          <p:cNvPr id="49" name="Chart 48"/>
          <p:cNvGraphicFramePr/>
          <p:nvPr/>
        </p:nvGraphicFramePr>
        <p:xfrm>
          <a:off x="4653915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ectangle 49"/>
          <p:cNvSpPr/>
          <p:nvPr/>
        </p:nvSpPr>
        <p:spPr>
          <a:xfrm>
            <a:off x="7037070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184390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二沉池</a:t>
            </a:r>
            <a:r>
              <a:rPr lang="en-US" altLang="en-US" sz="800"/>
              <a:t>COD趋势</a:t>
            </a:r>
          </a:p>
        </p:txBody>
      </p:sp>
      <p:pic>
        <p:nvPicPr>
          <p:cNvPr id="52" name="Picture 51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50" y="2580640"/>
            <a:ext cx="133350" cy="123825"/>
          </a:xfrm>
          <a:prstGeom prst="rect">
            <a:avLst/>
          </a:prstGeom>
        </p:spPr>
      </p:pic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50" y="2599690"/>
            <a:ext cx="104775" cy="104775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/>
        </p:nvGraphicFramePr>
        <p:xfrm>
          <a:off x="7161530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5" name="Rectangle 54"/>
          <p:cNvSpPr/>
          <p:nvPr/>
        </p:nvSpPr>
        <p:spPr>
          <a:xfrm>
            <a:off x="2058670" y="4603750"/>
            <a:ext cx="6831330" cy="2056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152650" y="4744720"/>
            <a:ext cx="69843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800"/>
              <a:t>指令运行情况</a:t>
            </a:r>
          </a:p>
        </p:txBody>
      </p:sp>
      <p:pic>
        <p:nvPicPr>
          <p:cNvPr id="57" name="Picture 56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05" y="4725670"/>
            <a:ext cx="133350" cy="123825"/>
          </a:xfrm>
          <a:prstGeom prst="rect">
            <a:avLst/>
          </a:prstGeom>
        </p:spPr>
      </p:pic>
      <p:pic>
        <p:nvPicPr>
          <p:cNvPr id="58" name="Picture 57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405" y="4744720"/>
            <a:ext cx="104775" cy="104775"/>
          </a:xfrm>
          <a:prstGeom prst="rect">
            <a:avLst/>
          </a:prstGeom>
        </p:spPr>
      </p:pic>
      <p:graphicFrame>
        <p:nvGraphicFramePr>
          <p:cNvPr id="59" name="Table 58"/>
          <p:cNvGraphicFramePr/>
          <p:nvPr/>
        </p:nvGraphicFramePr>
        <p:xfrm>
          <a:off x="2269490" y="4994275"/>
          <a:ext cx="6409690" cy="15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5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发布人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机器评价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CBR-B（DO）下调至2.0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郭**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</a:t>
                      </a:r>
                      <a:r>
                        <a:rPr lang="" altLang="en-US" sz="800">
                          <a:sym typeface="+mn-ea"/>
                        </a:rPr>
                        <a:t>-B</a:t>
                      </a:r>
                      <a:r>
                        <a:rPr lang="en-US" altLang="en-US" sz="800">
                          <a:sym typeface="+mn-ea"/>
                        </a:rPr>
                        <a:t>（DO）下调至</a:t>
                      </a:r>
                      <a:r>
                        <a:rPr lang="" altLang="en-US" sz="800">
                          <a:sym typeface="+mn-ea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日均能耗降低5%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减少投放PAM至1.0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姚**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PAM减少至1.5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PAM成本降低10%，二沉池COD增加5%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CBR-A（DO）下调至2.0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/>
                        <a:t>10/10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CBR-A（DO）下调至1.9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</a:t>
                      </a:r>
                      <a:r>
                        <a:rPr lang="" altLang="en-US" sz="800">
                          <a:sym typeface="+mn-ea"/>
                        </a:rPr>
                        <a:t>8</a:t>
                      </a:r>
                      <a:r>
                        <a:rPr lang="en-US" altLang="en-US" sz="800">
                          <a:sym typeface="+mn-ea"/>
                        </a:rPr>
                        <a:t>%</a:t>
                      </a: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" name="Picture 60" descr="sort_asc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475" y="5541645"/>
            <a:ext cx="180975" cy="180975"/>
          </a:xfrm>
          <a:prstGeom prst="rect">
            <a:avLst/>
          </a:prstGeom>
        </p:spPr>
      </p:pic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7475" y="5864225"/>
            <a:ext cx="180975" cy="180975"/>
          </a:xfrm>
          <a:prstGeom prst="rect">
            <a:avLst/>
          </a:prstGeom>
        </p:spPr>
      </p:pic>
      <p:pic>
        <p:nvPicPr>
          <p:cNvPr id="63" name="Picture 62" descr="sort_asc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475" y="6246495"/>
            <a:ext cx="180975" cy="18097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804525" y="5412740"/>
            <a:ext cx="944880" cy="10147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66890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运行管家</a:t>
            </a:r>
          </a:p>
        </p:txBody>
      </p:sp>
      <p:sp>
        <p:nvSpPr>
          <p:cNvPr id="3" name="Oval 2"/>
          <p:cNvSpPr/>
          <p:nvPr/>
        </p:nvSpPr>
        <p:spPr>
          <a:xfrm>
            <a:off x="2265680" y="1132205"/>
            <a:ext cx="818515" cy="818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4095" y="1280160"/>
            <a:ext cx="78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>
                <a:solidFill>
                  <a:schemeClr val="bg1"/>
                </a:solidFill>
              </a:rPr>
              <a:t>85分</a:t>
            </a:r>
          </a:p>
          <a:p>
            <a:pPr algn="ctr"/>
            <a:r>
              <a:rPr lang="" altLang="en-US" sz="1000">
                <a:solidFill>
                  <a:schemeClr val="bg1"/>
                </a:solidFill>
              </a:rPr>
              <a:t>良好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3446780" y="938530"/>
          <a:ext cx="1287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1000"/>
                        <a:t>分数组成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排放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98分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能耗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79分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指令执行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88分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设备健康度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76分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数据质量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000"/>
                        <a:t>90分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266315" y="2593975"/>
            <a:ext cx="2468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200"/>
              <a:t>点评：运行达标，尚可优化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2000" y="704215"/>
            <a:ext cx="2943860" cy="2354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64785" y="704215"/>
            <a:ext cx="6614795" cy="389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9415" y="894080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/>
              <a:t>情况分析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596255" y="1292860"/>
            <a:ext cx="5844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经算法分析，CBR-A（DO）和CBR-B（DO）指标对二沉池（COD）的重要性占比皆小于5%，CBR-A和CBR-B可能出现过曝现象，能耗过高。</a:t>
            </a: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CBR-A（DO）和CBR-B（DO）出现失衡。两者相差（95.3%）已经大于历史相差范围（4%～35%）。可能原因：设备故障。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479415" y="2094865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/>
              <a:t>分析依据</a:t>
            </a:r>
          </a:p>
        </p:txBody>
      </p:sp>
      <p:graphicFrame>
        <p:nvGraphicFramePr>
          <p:cNvPr id="24" name="Chart 23"/>
          <p:cNvGraphicFramePr/>
          <p:nvPr/>
        </p:nvGraphicFramePr>
        <p:xfrm>
          <a:off x="5479415" y="2513965"/>
          <a:ext cx="1854835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7495540" y="2517140"/>
          <a:ext cx="1916430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9579610" y="2517140"/>
          <a:ext cx="2099945" cy="183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9579610" y="332549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800"/>
              <a:t>能耗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10683875" y="404177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800"/>
              <a:t>DO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53590" y="3273425"/>
            <a:ext cx="2933065" cy="330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2167255" y="339661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/>
              <a:t>预测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2284095" y="3795395"/>
            <a:ext cx="23133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匀质池COD呈下降趋势，预计下周达到150。</a:t>
            </a: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下周温度将上升到16度，平均DO会有下降倾向。</a:t>
            </a:r>
          </a:p>
        </p:txBody>
      </p:sp>
      <p:graphicFrame>
        <p:nvGraphicFramePr>
          <p:cNvPr id="33" name="Chart 32"/>
          <p:cNvGraphicFramePr/>
          <p:nvPr/>
        </p:nvGraphicFramePr>
        <p:xfrm>
          <a:off x="2180590" y="4672330"/>
          <a:ext cx="2647315" cy="17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Rectangle 33"/>
          <p:cNvSpPr/>
          <p:nvPr/>
        </p:nvSpPr>
        <p:spPr>
          <a:xfrm>
            <a:off x="5264785" y="4802505"/>
            <a:ext cx="6614795" cy="12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378450" y="492569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/>
              <a:t>运行建议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5379085" y="5324475"/>
            <a:ext cx="638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把CBR-A（DO）、CBR-B（DO）下调至2.0，预计每天可节省10%能耗。</a:t>
            </a:r>
            <a:r>
              <a:rPr lang="" altLang="en-US" sz="1000" u="sng">
                <a:solidFill>
                  <a:srgbClr val="00B0F0"/>
                </a:solidFill>
              </a:rPr>
              <a:t>创建指令</a:t>
            </a: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tx1"/>
                </a:solidFill>
              </a:rPr>
              <a:t>检查CBR-A（DO）、CBR-B（DO）相关设备情况，使两者在2天内恢复到历史正常相差范围。</a:t>
            </a:r>
            <a:r>
              <a:rPr lang="en-US" altLang="en-US" sz="1000" u="sng">
                <a:solidFill>
                  <a:srgbClr val="00B0F0"/>
                </a:solidFill>
                <a:sym typeface="+mn-ea"/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484529" y="6335395"/>
            <a:ext cx="1395052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1000" dirty="0">
                <a:solidFill>
                  <a:schemeClr val="bg1"/>
                </a:solidFill>
              </a:rPr>
              <a:t>生成报告（PDF）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5104" y="322326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数据库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009140" y="109347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985" y="1083310"/>
            <a:ext cx="180975" cy="180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67965" y="1093470"/>
            <a:ext cx="94234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起始时间</a:t>
            </a:r>
          </a:p>
        </p:txBody>
      </p:sp>
      <p:pic>
        <p:nvPicPr>
          <p:cNvPr id="5" name="Picture 4" descr="sort_des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425" y="1083310"/>
            <a:ext cx="269240" cy="18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190" y="108331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结束时间</a:t>
            </a:r>
          </a:p>
        </p:txBody>
      </p:sp>
      <p:pic>
        <p:nvPicPr>
          <p:cNvPr id="10" name="Picture 9" descr="sort_des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60" y="109347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09140" y="650875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 dirty="0">
                <a:solidFill>
                  <a:schemeClr val="bg1">
                    <a:lumMod val="50000"/>
                  </a:schemeClr>
                </a:solidFill>
              </a:rPr>
              <a:t>匀质池COD趋势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907280" y="109347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图表种类</a:t>
            </a:r>
          </a:p>
        </p:txBody>
      </p:sp>
      <p:pic>
        <p:nvPicPr>
          <p:cNvPr id="19" name="Picture 18" descr="sort_des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050" y="1103630"/>
            <a:ext cx="180975" cy="18097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009140" y="1557020"/>
            <a:ext cx="83375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添加指标</a:t>
            </a:r>
          </a:p>
        </p:txBody>
      </p:sp>
      <p:pic>
        <p:nvPicPr>
          <p:cNvPr id="22" name="Picture 21" descr="sort_des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990" y="15570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3094355" y="157734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37840" y="151765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730" y="1649730"/>
            <a:ext cx="104775" cy="1047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2009140" y="2096770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1000">
                <a:solidFill>
                  <a:schemeClr val="bg1"/>
                </a:solidFill>
              </a:rPr>
              <a:t>生成图表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002280" y="2096770"/>
            <a:ext cx="7080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1000">
                <a:solidFill>
                  <a:schemeClr val="bg1"/>
                </a:solidFill>
              </a:rPr>
              <a:t>导出</a:t>
            </a:r>
            <a:r>
              <a:rPr lang="en-US" altLang="en-US" sz="1000">
                <a:solidFill>
                  <a:schemeClr val="bg1"/>
                </a:solidFill>
              </a:rPr>
              <a:t>图表</a:t>
            </a:r>
            <a:endParaRPr lang="" alt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927475" y="2096770"/>
            <a:ext cx="1190625" cy="245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1000">
                <a:solidFill>
                  <a:schemeClr val="bg1"/>
                </a:solidFill>
              </a:rPr>
              <a:t>添加到现场概况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09140" y="2497455"/>
            <a:ext cx="9899650" cy="417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156460" y="2676525"/>
            <a:ext cx="936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200"/>
              <a:t>匀质池COD趋势</a:t>
            </a:r>
          </a:p>
        </p:txBody>
      </p:sp>
      <p:graphicFrame>
        <p:nvGraphicFramePr>
          <p:cNvPr id="30" name="Chart 29"/>
          <p:cNvGraphicFramePr/>
          <p:nvPr/>
        </p:nvGraphicFramePr>
        <p:xfrm>
          <a:off x="2156460" y="2922270"/>
          <a:ext cx="955802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376999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31419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85902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404</Words>
  <Application>Microsoft Office PowerPoint</Application>
  <PresentationFormat>宽屏</PresentationFormat>
  <Paragraphs>240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主题</vt:lpstr>
      <vt:lpstr>Juno运行AI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Juno运行AI</dc:title>
  <dc:creator>wps</dc:creator>
  <cp:lastModifiedBy>De Yang Show</cp:lastModifiedBy>
  <cp:revision>45</cp:revision>
  <dcterms:created xsi:type="dcterms:W3CDTF">2020-07-15T09:04:11Z</dcterms:created>
  <dcterms:modified xsi:type="dcterms:W3CDTF">2020-07-15T10:46:53Z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