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50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110</c:v>
                </c:pt>
                <c:pt idx="2">
                  <c:v>90</c:v>
                </c:pt>
                <c:pt idx="3">
                  <c:v>100</c:v>
                </c:pt>
                <c:pt idx="4">
                  <c:v>95</c:v>
                </c:pt>
                <c:pt idx="5">
                  <c:v>92</c:v>
                </c:pt>
                <c:pt idx="6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12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sz="1000"/>
              <a:t>二沉池影响因子</a:t>
            </a:r>
            <a:endParaRPr sz="1000"/>
          </a:p>
        </c:rich>
      </c:tx>
      <c:layout>
        <c:manualLayout>
          <c:xMode val="edge"/>
          <c:yMode val="edge"/>
          <c:x val="0.0396350866094929"/>
          <c:y val="0.035763136032428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ASR-A（DO）</c:v>
                </c:pt>
                <c:pt idx="1">
                  <c:v>ASR-B（DO）</c:v>
                </c:pt>
                <c:pt idx="2">
                  <c:v>ASR-A（pH）</c:v>
                </c:pt>
                <c:pt idx="3">
                  <c:v>ASR-A（T）</c:v>
                </c:pt>
                <c:pt idx="4">
                  <c:v>CBR-A（DO）</c:v>
                </c:pt>
                <c:pt idx="5">
                  <c:v>CBR-B（DO）</c:v>
                </c:pt>
                <c:pt idx="6">
                  <c:v>其它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20.3</c:v>
                </c:pt>
                <c:pt idx="1">
                  <c:v>10.7</c:v>
                </c:pt>
                <c:pt idx="2">
                  <c:v>21</c:v>
                </c:pt>
                <c:pt idx="3">
                  <c:v>36</c:v>
                </c:pt>
                <c:pt idx="4">
                  <c:v>3.9</c:v>
                </c:pt>
                <c:pt idx="5">
                  <c:v>4.1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en-US" sz="1000"/>
              <a:t>DO趋势图</a:t>
            </a:r>
            <a:endParaRPr lang="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CBR-A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  <c:pt idx="5">
                  <c:v>3</c:v>
                </c:pt>
                <c:pt idx="6">
                  <c:v>4.4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CBR-B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</c:v>
                </c:pt>
                <c:pt idx="1">
                  <c:v>1</c:v>
                </c:pt>
                <c:pt idx="2">
                  <c:v>1</c:v>
                </c:pt>
                <c:pt idx="3">
                  <c:v>-0.5</c:v>
                </c:pt>
                <c:pt idx="4">
                  <c:v>-1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543146"/>
        <c:axId val="258525210"/>
      </c:lineChart>
      <c:catAx>
        <c:axId val="915543146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8525210"/>
        <c:crosses val="autoZero"/>
        <c:auto val="1"/>
        <c:lblAlgn val="ctr"/>
        <c:lblOffset val="100"/>
        <c:noMultiLvlLbl val="0"/>
      </c:catAx>
      <c:valAx>
        <c:axId val="258525210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55431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 cmpd="sng">
      <a:solidFill>
        <a:schemeClr val="accent1"/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en-US" sz="1000"/>
              <a:t>CBR-DO和能耗关系</a:t>
            </a:r>
            <a:endParaRPr lang="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3906864227396"/>
          <c:y val="0.231436502428869"/>
          <c:w val="0.632416087087995"/>
          <c:h val="0.515058986814712"/>
        </c:manualLayout>
      </c:layout>
      <c:scatterChart>
        <c:scatterStyle val="smooth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能耗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0.5</c:v>
                </c:pt>
                <c:pt idx="4">
                  <c:v>0.7</c:v>
                </c:pt>
                <c:pt idx="5">
                  <c:v>1.8</c:v>
                </c:pt>
                <c:pt idx="6">
                  <c:v>2.6</c:v>
                </c:pt>
                <c:pt idx="7">
                  <c:v>3.5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0.9</c:v>
                </c:pt>
                <c:pt idx="3">
                  <c:v>0.95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1.9</c:v>
                </c:pt>
                <c:pt idx="8">
                  <c:v>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232443"/>
        <c:axId val="454845290"/>
      </c:scatterChart>
      <c:valAx>
        <c:axId val="3012324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845290"/>
        <c:crosses val="autoZero"/>
        <c:crossBetween val="midCat"/>
      </c:valAx>
      <c:valAx>
        <c:axId val="454845290"/>
        <c:scaling>
          <c:orientation val="minMax"/>
          <c:max val="4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12324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en-US" sz="1000"/>
              <a:t>匀质池COD趋势</a:t>
            </a:r>
            <a:endParaRPr lang="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这周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  <c:pt idx="7">
                  <c:v>185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下周预测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7">
                  <c:v>185</c:v>
                </c:pt>
                <c:pt idx="8">
                  <c:v>170</c:v>
                </c:pt>
                <c:pt idx="9">
                  <c:v>175</c:v>
                </c:pt>
                <c:pt idx="10">
                  <c:v>160</c:v>
                </c:pt>
                <c:pt idx="11">
                  <c:v>167</c:v>
                </c:pt>
                <c:pt idx="12">
                  <c:v>158</c:v>
                </c:pt>
                <c:pt idx="13">
                  <c:v>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915351"/>
        <c:axId val="46009069"/>
      </c:lineChart>
      <c:catAx>
        <c:axId val="725915351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009069"/>
        <c:crosses val="autoZero"/>
        <c:auto val="1"/>
        <c:lblAlgn val="ctr"/>
        <c:lblOffset val="100"/>
        <c:noMultiLvlLbl val="0"/>
      </c:catAx>
      <c:valAx>
        <c:axId val="46009069"/>
        <c:scaling>
          <c:orientation val="minMax"/>
          <c:min val="1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5915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35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瀑布流布局</a:t>
            </a:r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导出图表：如果是表就导出XLSX,如果是图就导出PNG</a:t>
            </a:r>
            <a:endParaRPr lang="" altLang="en-US"/>
          </a:p>
          <a:p>
            <a:r>
              <a:rPr lang="" altLang="en-US"/>
              <a:t>图表种类：表、饼图、柱图、线图等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文泉驿微米黑" panose="020B06060308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0" Type="http://schemas.openxmlformats.org/officeDocument/2006/relationships/notesSlide" Target="../notesSlides/notesSlide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Juno运行AI</a:t>
            </a:r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界面模板v1.0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019300" y="707390"/>
            <a:ext cx="2278380" cy="1432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  <a:endParaRPr lang="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12026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72790" y="179705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XXX20万吨污水处理厂</a:t>
            </a:r>
            <a:endParaRPr lang="en-US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5265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匀质池</a:t>
            </a:r>
            <a:endParaRPr lang="" altLang="en-US" sz="800"/>
          </a:p>
        </p:txBody>
      </p:sp>
      <p:graphicFrame>
        <p:nvGraphicFramePr>
          <p:cNvPr id="4" name="Table 3"/>
          <p:cNvGraphicFramePr/>
          <p:nvPr/>
        </p:nvGraphicFramePr>
        <p:xfrm>
          <a:off x="2152650" y="1113790"/>
          <a:ext cx="2009775" cy="85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/>
                <a:gridCol w="669925"/>
                <a:gridCol w="669925"/>
              </a:tblGrid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指标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值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更新时间</a:t>
                      </a:r>
                      <a:endParaRPr lang="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7.30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17:51</a:t>
                      </a:r>
                      <a:endParaRPr lang="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COD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469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  <a:endParaRPr lang="" altLang="en-US" sz="800"/>
                    </a:p>
                  </a:txBody>
                  <a:tcPr/>
                </a:tc>
              </a:tr>
              <a:tr h="216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TN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24.6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  <a:endParaRPr lang="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29455" y="702310"/>
            <a:ext cx="230124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/>
          </a:p>
        </p:txBody>
      </p:sp>
      <p:sp>
        <p:nvSpPr>
          <p:cNvPr id="10" name="Text Box 9"/>
          <p:cNvSpPr txBox="1"/>
          <p:nvPr/>
        </p:nvSpPr>
        <p:spPr>
          <a:xfrm>
            <a:off x="471678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ASR-A池</a:t>
            </a:r>
            <a:endParaRPr lang="" altLang="en-US" sz="800"/>
          </a:p>
        </p:txBody>
      </p:sp>
      <p:graphicFrame>
        <p:nvGraphicFramePr>
          <p:cNvPr id="12" name="Table 11"/>
          <p:cNvGraphicFramePr/>
          <p:nvPr/>
        </p:nvGraphicFramePr>
        <p:xfrm>
          <a:off x="4676775" y="1113155"/>
          <a:ext cx="200977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/>
                <a:gridCol w="669925"/>
                <a:gridCol w="669925"/>
              </a:tblGrid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7.</a:t>
                      </a:r>
                      <a:r>
                        <a:rPr lang="" altLang="en-US" sz="800"/>
                        <a:t>70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DO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3.7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13.9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17:51</a:t>
                      </a:r>
                      <a:endParaRPr lang="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HRT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25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  <a:endParaRPr lang="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240" y="846455"/>
            <a:ext cx="133350" cy="123825"/>
          </a:xfrm>
          <a:prstGeom prst="rect">
            <a:avLst/>
          </a:prstGeom>
        </p:spPr>
      </p:pic>
      <p:pic>
        <p:nvPicPr>
          <p:cNvPr id="20" name="Picture 19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490" y="870585"/>
            <a:ext cx="104775" cy="104775"/>
          </a:xfrm>
          <a:prstGeom prst="rect">
            <a:avLst/>
          </a:prstGeom>
        </p:spPr>
      </p:pic>
      <p:pic>
        <p:nvPicPr>
          <p:cNvPr id="25" name="Picture 2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35" y="876935"/>
            <a:ext cx="133350" cy="123825"/>
          </a:xfrm>
          <a:prstGeom prst="rect">
            <a:avLst/>
          </a:prstGeom>
        </p:spPr>
      </p:pic>
      <p:pic>
        <p:nvPicPr>
          <p:cNvPr id="26" name="Picture 2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5" y="895985"/>
            <a:ext cx="104775" cy="104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37070" y="702310"/>
            <a:ext cx="225806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7194550" y="84137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二沉池</a:t>
            </a:r>
            <a:endParaRPr lang="" altLang="en-US" sz="800"/>
          </a:p>
        </p:txBody>
      </p:sp>
      <p:graphicFrame>
        <p:nvGraphicFramePr>
          <p:cNvPr id="29" name="Table 28"/>
          <p:cNvGraphicFramePr/>
          <p:nvPr/>
        </p:nvGraphicFramePr>
        <p:xfrm>
          <a:off x="7194550" y="1113155"/>
          <a:ext cx="19697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90"/>
                <a:gridCol w="656590"/>
                <a:gridCol w="656590"/>
              </a:tblGrid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7.7</a:t>
                      </a:r>
                      <a:r>
                        <a:rPr lang="" altLang="en-US" sz="800"/>
                        <a:t>3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TOC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24.3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14:00</a:t>
                      </a:r>
                      <a:endParaRPr lang="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COD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90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昨天</a:t>
                      </a:r>
                      <a:endParaRPr lang="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TN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22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5天前</a:t>
                      </a:r>
                      <a:endParaRPr lang="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985" y="905510"/>
            <a:ext cx="133350" cy="123825"/>
          </a:xfrm>
          <a:prstGeom prst="rect">
            <a:avLst/>
          </a:prstGeom>
        </p:spPr>
      </p:pic>
      <p:pic>
        <p:nvPicPr>
          <p:cNvPr id="31" name="Picture 3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545" y="924560"/>
            <a:ext cx="104775" cy="1047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549765" y="707390"/>
            <a:ext cx="2199640" cy="1778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683115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DO一览</a:t>
            </a:r>
            <a:endParaRPr lang="" altLang="en-US" sz="800"/>
          </a:p>
        </p:txBody>
      </p:sp>
      <p:graphicFrame>
        <p:nvGraphicFramePr>
          <p:cNvPr id="34" name="Table 33"/>
          <p:cNvGraphicFramePr/>
          <p:nvPr/>
        </p:nvGraphicFramePr>
        <p:xfrm>
          <a:off x="9683115" y="1113790"/>
          <a:ext cx="188023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池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DO值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ASR-A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2.0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14:00</a:t>
                      </a:r>
                      <a:endParaRPr lang="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CBR-A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7.25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ASR-B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2.3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CBR-B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4.40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" name="Picture 3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75" y="895985"/>
            <a:ext cx="133350" cy="123825"/>
          </a:xfrm>
          <a:prstGeom prst="rect">
            <a:avLst/>
          </a:prstGeom>
        </p:spPr>
      </p:pic>
      <p:pic>
        <p:nvPicPr>
          <p:cNvPr id="36" name="Picture 3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5" y="915035"/>
            <a:ext cx="104775" cy="10477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58670" y="2323465"/>
            <a:ext cx="2199640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192020" y="246253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排放池</a:t>
            </a:r>
            <a:endParaRPr lang="" altLang="en-US" sz="800"/>
          </a:p>
        </p:txBody>
      </p:sp>
      <p:graphicFrame>
        <p:nvGraphicFramePr>
          <p:cNvPr id="39" name="Table 38"/>
          <p:cNvGraphicFramePr/>
          <p:nvPr/>
        </p:nvGraphicFramePr>
        <p:xfrm>
          <a:off x="2192020" y="2729865"/>
          <a:ext cx="1880235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指标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值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pH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8.10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</a:t>
                      </a:r>
                      <a:r>
                        <a:rPr lang="" altLang="en-US" sz="800"/>
                        <a:t>7:51</a:t>
                      </a:r>
                      <a:endParaRPr lang="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TOC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13.7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</a:t>
                      </a:r>
                      <a:r>
                        <a:rPr lang="" sz="800"/>
                        <a:t>7:51</a:t>
                      </a:r>
                      <a:endParaRPr lang="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COD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42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昨天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TN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3.5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昨天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TP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0.07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昨天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Picture 3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2512060"/>
            <a:ext cx="133350" cy="123825"/>
          </a:xfrm>
          <a:prstGeom prst="rect">
            <a:avLst/>
          </a:prstGeom>
        </p:spPr>
      </p:pic>
      <p:pic>
        <p:nvPicPr>
          <p:cNvPr id="41" name="Picture 4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480" y="2531110"/>
            <a:ext cx="104775" cy="10477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29455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76775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匀质池COD趋势</a:t>
            </a:r>
            <a:endParaRPr lang="" altLang="en-US" sz="800"/>
          </a:p>
        </p:txBody>
      </p:sp>
      <p:pic>
        <p:nvPicPr>
          <p:cNvPr id="46" name="Picture 45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35" y="2580640"/>
            <a:ext cx="133350" cy="123825"/>
          </a:xfrm>
          <a:prstGeom prst="rect">
            <a:avLst/>
          </a:prstGeom>
        </p:spPr>
      </p:pic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235" y="2599690"/>
            <a:ext cx="104775" cy="104775"/>
          </a:xfrm>
          <a:prstGeom prst="rect">
            <a:avLst/>
          </a:prstGeom>
        </p:spPr>
      </p:pic>
      <p:graphicFrame>
        <p:nvGraphicFramePr>
          <p:cNvPr id="49" name="Chart 48"/>
          <p:cNvGraphicFramePr/>
          <p:nvPr/>
        </p:nvGraphicFramePr>
        <p:xfrm>
          <a:off x="4653915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" name="Rectangle 49"/>
          <p:cNvSpPr/>
          <p:nvPr/>
        </p:nvSpPr>
        <p:spPr>
          <a:xfrm>
            <a:off x="7037070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7184390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二沉池</a:t>
            </a:r>
            <a:r>
              <a:rPr lang="en-US" altLang="en-US" sz="800"/>
              <a:t>COD趋势</a:t>
            </a:r>
            <a:endParaRPr lang="en-US" altLang="en-US" sz="800"/>
          </a:p>
        </p:txBody>
      </p:sp>
      <p:pic>
        <p:nvPicPr>
          <p:cNvPr id="52" name="Picture 51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50" y="2580640"/>
            <a:ext cx="133350" cy="123825"/>
          </a:xfrm>
          <a:prstGeom prst="rect">
            <a:avLst/>
          </a:prstGeom>
        </p:spPr>
      </p:pic>
      <p:pic>
        <p:nvPicPr>
          <p:cNvPr id="53" name="Picture 52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850" y="2599690"/>
            <a:ext cx="104775" cy="104775"/>
          </a:xfrm>
          <a:prstGeom prst="rect">
            <a:avLst/>
          </a:prstGeom>
        </p:spPr>
      </p:pic>
      <p:graphicFrame>
        <p:nvGraphicFramePr>
          <p:cNvPr id="54" name="Chart 53"/>
          <p:cNvGraphicFramePr/>
          <p:nvPr/>
        </p:nvGraphicFramePr>
        <p:xfrm>
          <a:off x="7161530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Rectangle 54"/>
          <p:cNvSpPr/>
          <p:nvPr/>
        </p:nvSpPr>
        <p:spPr>
          <a:xfrm>
            <a:off x="2058670" y="4603750"/>
            <a:ext cx="6831330" cy="2056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2152650" y="4744720"/>
            <a:ext cx="69843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800"/>
              <a:t>指令运行情况</a:t>
            </a:r>
            <a:endParaRPr lang="" altLang="en-US" sz="800"/>
          </a:p>
        </p:txBody>
      </p:sp>
      <p:pic>
        <p:nvPicPr>
          <p:cNvPr id="57" name="Picture 56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05" y="4725670"/>
            <a:ext cx="133350" cy="123825"/>
          </a:xfrm>
          <a:prstGeom prst="rect">
            <a:avLst/>
          </a:prstGeom>
        </p:spPr>
      </p:pic>
      <p:pic>
        <p:nvPicPr>
          <p:cNvPr id="58" name="Picture 57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405" y="4744720"/>
            <a:ext cx="104775" cy="104775"/>
          </a:xfrm>
          <a:prstGeom prst="rect">
            <a:avLst/>
          </a:prstGeom>
        </p:spPr>
      </p:pic>
      <p:graphicFrame>
        <p:nvGraphicFramePr>
          <p:cNvPr id="59" name="Table 58"/>
          <p:cNvGraphicFramePr/>
          <p:nvPr/>
        </p:nvGraphicFramePr>
        <p:xfrm>
          <a:off x="2269490" y="4994275"/>
          <a:ext cx="6409690" cy="151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83"/>
                <a:gridCol w="544195"/>
                <a:gridCol w="463644"/>
                <a:gridCol w="997564"/>
                <a:gridCol w="1675702"/>
                <a:gridCol w="1675702"/>
              </a:tblGrid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指令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发布人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发布时间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进度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效果（和预期目标相比）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机器评价</a:t>
                      </a:r>
                      <a:endParaRPr lang="" altLang="en-US" sz="800"/>
                    </a:p>
                  </a:txBody>
                  <a:tcPr/>
                </a:tc>
              </a:tr>
              <a:tr h="344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CBR-B（DO）下调至2.0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郭**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11/1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</a:t>
                      </a:r>
                      <a:r>
                        <a:rPr lang="" altLang="en-US" sz="800">
                          <a:sym typeface="+mn-ea"/>
                        </a:rPr>
                        <a:t>-B</a:t>
                      </a:r>
                      <a:r>
                        <a:rPr lang="en-US" altLang="en-US" sz="800">
                          <a:sym typeface="+mn-ea"/>
                        </a:rPr>
                        <a:t>（DO）下调至</a:t>
                      </a:r>
                      <a:r>
                        <a:rPr lang="" altLang="en-US" sz="800">
                          <a:sym typeface="+mn-ea"/>
                        </a:rPr>
                        <a:t>2.5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日均能耗降低5%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" altLang="en-US" sz="800"/>
                    </a:p>
                  </a:txBody>
                  <a:tcPr/>
                </a:tc>
              </a:tr>
              <a:tr h="344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减少投放PAM至1.0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姚**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10/22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PAM减少至1.5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PAM成本降低10%，二沉池COD增加5%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" altLang="en-US" sz="800"/>
                    </a:p>
                  </a:txBody>
                  <a:tcPr/>
                </a:tc>
              </a:tr>
              <a:tr h="344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CBR-A（DO）下调至2.0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10/10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CBR-A（DO）下调至1.9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日均能耗降低</a:t>
                      </a:r>
                      <a:r>
                        <a:rPr lang="" altLang="en-US" sz="800">
                          <a:sym typeface="+mn-ea"/>
                        </a:rPr>
                        <a:t>8</a:t>
                      </a:r>
                      <a:r>
                        <a:rPr lang="en-US" altLang="en-US" sz="800">
                          <a:sym typeface="+mn-ea"/>
                        </a:rPr>
                        <a:t>%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sort_as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475" y="5541645"/>
            <a:ext cx="180975" cy="180975"/>
          </a:xfrm>
          <a:prstGeom prst="rect">
            <a:avLst/>
          </a:prstGeom>
        </p:spPr>
      </p:pic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7475" y="5864225"/>
            <a:ext cx="180975" cy="180975"/>
          </a:xfrm>
          <a:prstGeom prst="rect">
            <a:avLst/>
          </a:prstGeom>
        </p:spPr>
      </p:pic>
      <p:pic>
        <p:nvPicPr>
          <p:cNvPr id="63" name="Picture 62" descr="sort_as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475" y="6246495"/>
            <a:ext cx="180975" cy="18097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10804525" y="5412740"/>
            <a:ext cx="944880" cy="10147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spAutoFit/>
          </a:bodyPr>
          <a:p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＋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  <a:endParaRPr lang="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66890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运行管家</a:t>
            </a:r>
            <a:endParaRPr lang="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65680" y="1132205"/>
            <a:ext cx="818515" cy="818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4095" y="1280160"/>
            <a:ext cx="78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bg1"/>
                </a:solidFill>
              </a:rPr>
              <a:t>85分</a:t>
            </a:r>
            <a:endParaRPr lang="" altLang="en-US">
              <a:solidFill>
                <a:schemeClr val="bg1"/>
              </a:solidFill>
            </a:endParaRPr>
          </a:p>
          <a:p>
            <a:pPr algn="ctr"/>
            <a:r>
              <a:rPr lang="" altLang="en-US" sz="1000">
                <a:solidFill>
                  <a:schemeClr val="bg1"/>
                </a:solidFill>
              </a:rPr>
              <a:t>良好</a:t>
            </a:r>
            <a:endParaRPr lang="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446780" y="938530"/>
          <a:ext cx="1287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35"/>
                <a:gridCol w="461645"/>
              </a:tblGrid>
              <a:tr h="2438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1000"/>
                        <a:t>分数组成</a:t>
                      </a:r>
                      <a:endParaRPr lang="" altLang="en-US" sz="1000"/>
                    </a:p>
                  </a:txBody>
                  <a:tcPr/>
                </a:tc>
                <a:tc hMerge="1"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排放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98分</a:t>
                      </a:r>
                      <a:endParaRPr lang="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能耗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79分</a:t>
                      </a:r>
                      <a:endParaRPr lang="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指令执行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88分</a:t>
                      </a:r>
                      <a:endParaRPr lang="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设备健康度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76分</a:t>
                      </a:r>
                      <a:endParaRPr lang="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数据质量</a:t>
                      </a:r>
                      <a:endParaRPr lang="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000"/>
                        <a:t>90分</a:t>
                      </a:r>
                      <a:endParaRPr lang="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266315" y="2593975"/>
            <a:ext cx="2468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点评：运行达标，尚可优化</a:t>
            </a:r>
            <a:endParaRPr lang="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2032000" y="704215"/>
            <a:ext cx="2943860" cy="2354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64785" y="704215"/>
            <a:ext cx="6614795" cy="389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9415" y="894080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情况分析</a:t>
            </a:r>
            <a:endParaRPr lang="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5596255" y="1292860"/>
            <a:ext cx="5844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经算法分析，CBR-A（DO）和CBR-B（DO）指标对二沉池（COD）的重要性占比皆小于5%，CBR-A和CBR-B可能出现过曝现象，能耗过高。</a:t>
            </a:r>
            <a:endParaRPr lang="" altLang="en-US" sz="1000"/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CBR-A（DO）和CBR-B（DO）出现失衡。两者相差（95.3%）已经大于历史相差范围（4%～35%）。可能原因：设备故障。</a:t>
            </a:r>
            <a:endParaRPr lang="" altLang="en-US" sz="1000"/>
          </a:p>
        </p:txBody>
      </p:sp>
      <p:sp>
        <p:nvSpPr>
          <p:cNvPr id="23" name="Text Box 22"/>
          <p:cNvSpPr txBox="1"/>
          <p:nvPr/>
        </p:nvSpPr>
        <p:spPr>
          <a:xfrm>
            <a:off x="5479415" y="2094865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分析依据</a:t>
            </a:r>
            <a:endParaRPr lang="" altLang="en-US" sz="1400"/>
          </a:p>
        </p:txBody>
      </p:sp>
      <p:graphicFrame>
        <p:nvGraphicFramePr>
          <p:cNvPr id="24" name="Chart 23"/>
          <p:cNvGraphicFramePr/>
          <p:nvPr/>
        </p:nvGraphicFramePr>
        <p:xfrm>
          <a:off x="5479415" y="2513965"/>
          <a:ext cx="1854835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7495540" y="2517140"/>
          <a:ext cx="1916430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9579610" y="2517140"/>
          <a:ext cx="2099945" cy="183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9579610" y="332549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能耗</a:t>
            </a:r>
            <a:endParaRPr lang="" alt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10683875" y="404177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DO</a:t>
            </a:r>
            <a:endParaRPr lang="" altLang="en-US" sz="800"/>
          </a:p>
        </p:txBody>
      </p:sp>
      <p:sp>
        <p:nvSpPr>
          <p:cNvPr id="29" name="Rectangle 28"/>
          <p:cNvSpPr/>
          <p:nvPr/>
        </p:nvSpPr>
        <p:spPr>
          <a:xfrm>
            <a:off x="2053590" y="3273425"/>
            <a:ext cx="2933065" cy="330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2167255" y="339661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预测</a:t>
            </a:r>
            <a:endParaRPr lang="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284095" y="3795395"/>
            <a:ext cx="23133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匀质池COD呈下降趋势，预计下周达到150。</a:t>
            </a:r>
            <a:endParaRPr lang="" altLang="en-US" sz="1000"/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下周温度将上升到16度，平均DO会有下降倾向。</a:t>
            </a:r>
            <a:endParaRPr lang="" altLang="en-US" sz="1000"/>
          </a:p>
        </p:txBody>
      </p:sp>
      <p:graphicFrame>
        <p:nvGraphicFramePr>
          <p:cNvPr id="33" name="Chart 32"/>
          <p:cNvGraphicFramePr/>
          <p:nvPr/>
        </p:nvGraphicFramePr>
        <p:xfrm>
          <a:off x="2180590" y="4672330"/>
          <a:ext cx="2647315" cy="17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 33"/>
          <p:cNvSpPr/>
          <p:nvPr/>
        </p:nvSpPr>
        <p:spPr>
          <a:xfrm>
            <a:off x="5264785" y="4802505"/>
            <a:ext cx="6614795" cy="123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378450" y="492569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运行建议</a:t>
            </a:r>
            <a:endParaRPr lang="" altLang="en-US" sz="1400"/>
          </a:p>
        </p:txBody>
      </p:sp>
      <p:sp>
        <p:nvSpPr>
          <p:cNvPr id="36" name="Text Box 35"/>
          <p:cNvSpPr txBox="1"/>
          <p:nvPr/>
        </p:nvSpPr>
        <p:spPr>
          <a:xfrm>
            <a:off x="5379085" y="5324475"/>
            <a:ext cx="638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/>
              <a:t>把CBR-A（DO）、CBR-B（DO）下调至2.0，预计每天可节省10%能耗。</a:t>
            </a:r>
            <a:r>
              <a:rPr lang="" altLang="en-US" sz="1000" u="sng">
                <a:solidFill>
                  <a:srgbClr val="00B0F0"/>
                </a:solidFill>
              </a:rPr>
              <a:t>创建指令</a:t>
            </a:r>
            <a:endParaRPr lang="" altLang="en-US" sz="1000" u="sng">
              <a:solidFill>
                <a:srgbClr val="00B0F0"/>
              </a:solidFill>
            </a:endParaRP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tx1"/>
                </a:solidFill>
              </a:rPr>
              <a:t>检查CBR-A（DO）、CBR-B（DO）相关设备情况，使两者在2天内恢复到历史正常相差范围。</a:t>
            </a:r>
            <a:r>
              <a:rPr lang="en-US" altLang="en-US" sz="1000" u="sng">
                <a:solidFill>
                  <a:srgbClr val="00B0F0"/>
                </a:solidFill>
                <a:sym typeface="+mn-ea"/>
              </a:rPr>
              <a:t>创建指令</a:t>
            </a:r>
            <a:endParaRPr lang="en-US" altLang="en-US" sz="1000" u="sng">
              <a:solidFill>
                <a:srgbClr val="00B0F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" altLang="en-US" sz="1000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33405" y="6335395"/>
            <a:ext cx="114617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bg1"/>
                </a:solidFill>
              </a:rPr>
              <a:t>生成报告（PDF）</a:t>
            </a:r>
            <a:endParaRPr lang="" alt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  <a:endParaRPr lang="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322326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数据库</a:t>
            </a:r>
            <a:endParaRPr lang="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009140" y="1093470"/>
            <a:ext cx="63246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池子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985" y="1083310"/>
            <a:ext cx="180975" cy="180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67965" y="1093470"/>
            <a:ext cx="94234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起始时间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25" y="1083310"/>
            <a:ext cx="269240" cy="180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190" y="108331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结束时间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0" y="1093470"/>
            <a:ext cx="180975" cy="1809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09140" y="650875"/>
            <a:ext cx="276288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bg1">
                    <a:lumMod val="50000"/>
                  </a:schemeClr>
                </a:solidFill>
              </a:rPr>
              <a:t>匀质池COD趋势</a:t>
            </a:r>
            <a:endParaRPr lang="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07280" y="109347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图表种类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1103630"/>
            <a:ext cx="180975" cy="18097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2009140" y="1557020"/>
            <a:ext cx="83375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添加指标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1557020"/>
            <a:ext cx="180975" cy="1809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3094355" y="157734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7840" y="1517650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30" y="1649730"/>
            <a:ext cx="104775" cy="10477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2009140" y="2096770"/>
            <a:ext cx="7588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" altLang="en-US" sz="1000">
                <a:solidFill>
                  <a:schemeClr val="bg1"/>
                </a:solidFill>
              </a:rPr>
              <a:t>生成图表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002280" y="2096770"/>
            <a:ext cx="7080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" altLang="en-US" sz="1000">
                <a:solidFill>
                  <a:schemeClr val="bg1"/>
                </a:solidFill>
              </a:rPr>
              <a:t>导出</a:t>
            </a:r>
            <a:r>
              <a:rPr lang="en-US" altLang="en-US" sz="1000">
                <a:solidFill>
                  <a:schemeClr val="bg1"/>
                </a:solidFill>
              </a:rPr>
              <a:t>图表</a:t>
            </a:r>
            <a:endParaRPr lang="" alt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927475" y="2096770"/>
            <a:ext cx="1190625" cy="245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" altLang="en-US" sz="1000">
                <a:solidFill>
                  <a:schemeClr val="bg1"/>
                </a:solidFill>
              </a:rPr>
              <a:t>添加到现场概况</a:t>
            </a:r>
            <a:endParaRPr lang="" altLang="en-US" sz="1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09140" y="2497455"/>
            <a:ext cx="9899650" cy="417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156460" y="2676525"/>
            <a:ext cx="9363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200"/>
              <a:t>匀质池COD趋势</a:t>
            </a:r>
            <a:endParaRPr lang="en-US" altLang="en-US" sz="1200"/>
          </a:p>
        </p:txBody>
      </p:sp>
      <p:graphicFrame>
        <p:nvGraphicFramePr>
          <p:cNvPr id="30" name="Chart 29"/>
          <p:cNvGraphicFramePr/>
          <p:nvPr/>
        </p:nvGraphicFramePr>
        <p:xfrm>
          <a:off x="2156460" y="2922270"/>
          <a:ext cx="955802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  <a:endParaRPr lang="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376999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  <a:endParaRPr lang="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31419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</a:t>
            </a:r>
            <a:r>
              <a:rPr lang="" altLang="en-US" sz="1200">
                <a:solidFill>
                  <a:schemeClr val="bg1"/>
                </a:solidFill>
                <a:latin typeface="Arial" panose="020B0604020202020204" pitchFamily="34" charset="0"/>
              </a:rPr>
              <a:t>**</a:t>
            </a:r>
            <a:endParaRPr lang="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85902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WPS Presentation</Application>
  <PresentationFormat>宽屏</PresentationFormat>
  <Paragraphs>400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文泉驿微米黑</vt:lpstr>
      <vt:lpstr>微软雅黑</vt:lpstr>
      <vt:lpstr>Arial Unicode MS</vt:lpstr>
      <vt:lpstr>Calibri</vt:lpstr>
      <vt:lpstr>SimSun</vt:lpstr>
      <vt:lpstr>MT Extra</vt:lpstr>
      <vt:lpstr>Times New Roman</vt:lpstr>
      <vt:lpstr>Calibri Light</vt:lpstr>
      <vt:lpstr>Office 主题</vt:lpstr>
      <vt:lpstr>Juno运行AI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jnai01</cp:lastModifiedBy>
  <cp:revision>43</cp:revision>
  <dcterms:created xsi:type="dcterms:W3CDTF">2020-07-15T09:04:11Z</dcterms:created>
  <dcterms:modified xsi:type="dcterms:W3CDTF">2020-07-15T09:04:11Z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