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90" r:id="rId17"/>
    <p:sldId id="291" r:id="rId18"/>
    <p:sldId id="294" r:id="rId19"/>
    <p:sldId id="295" r:id="rId20"/>
    <p:sldId id="296" r:id="rId21"/>
  </p:sldIdLst>
  <p:sldSz cx="13004800" cy="9753600"/>
  <p:notesSz cx="7104063" cy="10234613"/>
  <p:custDataLst>
    <p:tags r:id="rId23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卢 景月" initials="卢" lastIdx="1" clrIdx="0">
    <p:extLst>
      <p:ext uri="{19B8F6BF-5375-455C-9EA6-DF929625EA0E}">
        <p15:presenceInfo xmlns:p15="http://schemas.microsoft.com/office/powerpoint/2012/main" userId="c8eca03d2ee89a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F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4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4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</p:spPr>
        <p:txBody>
          <a:bodyPr lIns="99075" tIns="49538" rIns="99075" bIns="49538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成组"/>
          <p:cNvGrpSpPr/>
          <p:nvPr/>
        </p:nvGrpSpPr>
        <p:grpSpPr>
          <a:xfrm>
            <a:off x="25400" y="-25004"/>
            <a:ext cx="16499012" cy="11229471"/>
            <a:chOff x="0" y="0"/>
            <a:chExt cx="16499011" cy="11229469"/>
          </a:xfrm>
        </p:grpSpPr>
        <p:pic>
          <p:nvPicPr>
            <p:cNvPr id="14" name="pasted-image.tiff" descr="pasted-image.tiff"/>
            <p:cNvPicPr>
              <a:picLocks noChangeAspect="1"/>
            </p:cNvPicPr>
            <p:nvPr/>
          </p:nvPicPr>
          <p:blipFill>
            <a:blip r:embed="rId2">
              <a:alphaModFix amt="10479"/>
            </a:blip>
            <a:srcRect l="11193" t="11193" r="11193" b="11193"/>
            <a:stretch>
              <a:fillRect/>
            </a:stretch>
          </p:blipFill>
          <p:spPr>
            <a:xfrm>
              <a:off x="5297" y="0"/>
              <a:ext cx="16493715" cy="11229470"/>
            </a:xfrm>
            <a:prstGeom prst="rect">
              <a:avLst/>
            </a:prstGeom>
            <a:ln w="254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5" name="西电新标志1.jpg" descr="西电新标志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703"/>
              <a:ext cx="1524000" cy="15240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1229915"/>
            <a:ext cx="10464800" cy="3302001"/>
          </a:xfrm>
          <a:prstGeom prst="rect">
            <a:avLst/>
          </a:prstGeom>
        </p:spPr>
        <p:txBody>
          <a:bodyPr anchor="b"/>
          <a:lstStyle>
            <a:lvl1pPr>
              <a:defRPr sz="6500"/>
            </a:lvl1pPr>
          </a:lstStyle>
          <a:p>
            <a:r>
              <a:t>标题文本</a:t>
            </a:r>
          </a:p>
        </p:txBody>
      </p:sp>
      <p:sp>
        <p:nvSpPr>
          <p:cNvPr id="1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981700"/>
            <a:ext cx="10464800" cy="352241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None/>
              <a:defRPr sz="3700"/>
            </a:lvl1pPr>
            <a:lvl2pPr marL="0" indent="0" algn="ctr">
              <a:lnSpc>
                <a:spcPct val="100000"/>
              </a:lnSpc>
              <a:buSzTx/>
              <a:buNone/>
              <a:defRPr sz="3700"/>
            </a:lvl2pPr>
            <a:lvl3pPr marL="0" indent="0" algn="ctr">
              <a:lnSpc>
                <a:spcPct val="100000"/>
              </a:lnSpc>
              <a:buSzTx/>
              <a:buNone/>
              <a:defRPr sz="3700"/>
            </a:lvl3pPr>
            <a:lvl4pPr marL="0" indent="0" algn="ctr">
              <a:lnSpc>
                <a:spcPct val="100000"/>
              </a:lnSpc>
              <a:buSzTx/>
              <a:buNone/>
              <a:defRPr sz="3700"/>
            </a:lvl4pPr>
            <a:lvl5pPr marL="0" indent="0" algn="ctr">
              <a:lnSpc>
                <a:spcPct val="100000"/>
              </a:lnSpc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线条"/>
          <p:cNvSpPr/>
          <p:nvPr/>
        </p:nvSpPr>
        <p:spPr>
          <a:xfrm>
            <a:off x="2547873" y="5256807"/>
            <a:ext cx="79090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gradFill flip="none" rotWithShape="1">
          <a:gsLst>
            <a:gs pos="0">
              <a:srgbClr val="0000FF"/>
            </a:gs>
            <a:gs pos="100000">
              <a:srgbClr val="00000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成组"/>
          <p:cNvGrpSpPr/>
          <p:nvPr/>
        </p:nvGrpSpPr>
        <p:grpSpPr>
          <a:xfrm>
            <a:off x="-554" y="2257"/>
            <a:ext cx="12987292" cy="9735539"/>
            <a:chOff x="0" y="0"/>
            <a:chExt cx="12987291" cy="9735538"/>
          </a:xfrm>
        </p:grpSpPr>
        <p:sp>
          <p:nvSpPr>
            <p:cNvPr id="125" name="形状"/>
            <p:cNvSpPr/>
            <p:nvPr/>
          </p:nvSpPr>
          <p:spPr>
            <a:xfrm>
              <a:off x="7663451" y="2253262"/>
              <a:ext cx="5323841" cy="7480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50" y="21593"/>
                  </a:moveTo>
                  <a:lnTo>
                    <a:pt x="21600" y="21600"/>
                  </a:lnTo>
                  <a:lnTo>
                    <a:pt x="21600" y="9369"/>
                  </a:lnTo>
                  <a:lnTo>
                    <a:pt x="0" y="0"/>
                  </a:lnTo>
                  <a:lnTo>
                    <a:pt x="1841" y="978"/>
                  </a:lnTo>
                  <a:lnTo>
                    <a:pt x="3353" y="1819"/>
                  </a:lnTo>
                  <a:lnTo>
                    <a:pt x="5056" y="2875"/>
                  </a:lnTo>
                  <a:lnTo>
                    <a:pt x="6705" y="3990"/>
                  </a:lnTo>
                  <a:lnTo>
                    <a:pt x="9124" y="5887"/>
                  </a:lnTo>
                  <a:lnTo>
                    <a:pt x="11267" y="7902"/>
                  </a:lnTo>
                  <a:lnTo>
                    <a:pt x="12824" y="9662"/>
                  </a:lnTo>
                  <a:lnTo>
                    <a:pt x="14180" y="11481"/>
                  </a:lnTo>
                  <a:lnTo>
                    <a:pt x="15252" y="13300"/>
                  </a:lnTo>
                  <a:lnTo>
                    <a:pt x="16040" y="14963"/>
                  </a:lnTo>
                  <a:lnTo>
                    <a:pt x="16571" y="16371"/>
                  </a:lnTo>
                  <a:lnTo>
                    <a:pt x="17066" y="18112"/>
                  </a:lnTo>
                  <a:lnTo>
                    <a:pt x="17313" y="19638"/>
                  </a:lnTo>
                  <a:lnTo>
                    <a:pt x="17450" y="21593"/>
                  </a:lnTo>
                </a:path>
              </a:pathLst>
            </a:custGeom>
            <a:gradFill flip="none" rotWithShape="1">
              <a:gsLst>
                <a:gs pos="0">
                  <a:srgbClr val="182F76"/>
                </a:gs>
                <a:gs pos="100000">
                  <a:srgbClr val="3366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2800" b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  <p:sp>
          <p:nvSpPr>
            <p:cNvPr id="126" name="线条"/>
            <p:cNvSpPr/>
            <p:nvPr/>
          </p:nvSpPr>
          <p:spPr>
            <a:xfrm>
              <a:off x="0" y="0"/>
              <a:ext cx="11962261" cy="9735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3366FF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sz="2800" b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/>
            </a:p>
          </p:txBody>
        </p:sp>
      </p:grp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57187" y="9017762"/>
            <a:ext cx="372254" cy="387942"/>
          </a:xfrm>
          <a:prstGeom prst="rect">
            <a:avLst/>
          </a:prstGeom>
        </p:spPr>
        <p:txBody>
          <a:bodyPr lIns="65476" tIns="65476" rIns="65476" bIns="65476" anchor="ctr"/>
          <a:lstStyle>
            <a:lvl1pPr algn="r" defTabSz="1300480">
              <a:defRPr sz="1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B2D3B-55AE-4D11-B4B9-015753FA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D1281-7A13-4B23-B15C-29BDB17B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D4D67-17FC-46B3-A9A9-480A4FFB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CD3F9-83AA-439D-B3C8-85912BFA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77A2E-FF9C-4778-9BBC-39E5B139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18676" y="9296400"/>
            <a:ext cx="360676" cy="348813"/>
          </a:xfrm>
        </p:spPr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2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顶部对齐 no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成组"/>
          <p:cNvGrpSpPr/>
          <p:nvPr/>
        </p:nvGrpSpPr>
        <p:grpSpPr>
          <a:xfrm>
            <a:off x="25400" y="-25004"/>
            <a:ext cx="16499012" cy="11229471"/>
            <a:chOff x="0" y="0"/>
            <a:chExt cx="16499011" cy="11229469"/>
          </a:xfrm>
        </p:grpSpPr>
        <p:pic>
          <p:nvPicPr>
            <p:cNvPr id="38" name="pasted-image.tiff" descr="pasted-image.tiff"/>
            <p:cNvPicPr>
              <a:picLocks noChangeAspect="1"/>
            </p:cNvPicPr>
            <p:nvPr/>
          </p:nvPicPr>
          <p:blipFill>
            <a:blip r:embed="rId2">
              <a:alphaModFix amt="10479"/>
            </a:blip>
            <a:srcRect l="11193" t="11193" r="11193" b="11193"/>
            <a:stretch>
              <a:fillRect/>
            </a:stretch>
          </p:blipFill>
          <p:spPr>
            <a:xfrm>
              <a:off x="5297" y="0"/>
              <a:ext cx="16493715" cy="11229470"/>
            </a:xfrm>
            <a:prstGeom prst="rect">
              <a:avLst/>
            </a:prstGeom>
            <a:ln w="254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39" name="西电新标志1.jpg" descr="西电新标志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703"/>
              <a:ext cx="1524000" cy="15240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4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44515" y="0"/>
            <a:ext cx="10307785" cy="1485900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r>
              <a:t>标题文本</a:t>
            </a:r>
          </a:p>
        </p:txBody>
      </p:sp>
      <p:sp>
        <p:nvSpPr>
          <p:cNvPr id="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项目符号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成组"/>
          <p:cNvGrpSpPr/>
          <p:nvPr/>
        </p:nvGrpSpPr>
        <p:grpSpPr>
          <a:xfrm>
            <a:off x="25400" y="-25004"/>
            <a:ext cx="16499012" cy="11229471"/>
            <a:chOff x="0" y="0"/>
            <a:chExt cx="16499011" cy="11229469"/>
          </a:xfrm>
        </p:grpSpPr>
        <p:pic>
          <p:nvPicPr>
            <p:cNvPr id="49" name="pasted-image.tiff" descr="pasted-image.tiff"/>
            <p:cNvPicPr>
              <a:picLocks noChangeAspect="1"/>
            </p:cNvPicPr>
            <p:nvPr/>
          </p:nvPicPr>
          <p:blipFill>
            <a:blip r:embed="rId2">
              <a:alphaModFix amt="10479"/>
            </a:blip>
            <a:srcRect l="11193" t="11193" r="11193" b="11193"/>
            <a:stretch>
              <a:fillRect/>
            </a:stretch>
          </p:blipFill>
          <p:spPr>
            <a:xfrm>
              <a:off x="5297" y="0"/>
              <a:ext cx="16493715" cy="11229470"/>
            </a:xfrm>
            <a:prstGeom prst="rect">
              <a:avLst/>
            </a:prstGeom>
            <a:ln w="254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50" name="西电新标志1.jpg" descr="西电新标志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703"/>
              <a:ext cx="1524000" cy="15240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39900" y="0"/>
            <a:ext cx="10312400" cy="1485900"/>
          </a:xfrm>
          <a:prstGeom prst="rect">
            <a:avLst/>
          </a:prstGeom>
        </p:spPr>
        <p:txBody>
          <a:bodyPr/>
          <a:lstStyle>
            <a:lvl1pPr>
              <a:defRPr sz="6500"/>
            </a:lvl1pPr>
          </a:lstStyle>
          <a:p>
            <a:r>
              <a:t>标题文本</a:t>
            </a:r>
          </a:p>
        </p:txBody>
      </p:sp>
      <p:sp>
        <p:nvSpPr>
          <p:cNvPr id="5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22479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 no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 no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成组"/>
          <p:cNvGrpSpPr/>
          <p:nvPr/>
        </p:nvGrpSpPr>
        <p:grpSpPr>
          <a:xfrm>
            <a:off x="25400" y="-25004"/>
            <a:ext cx="16499012" cy="11229471"/>
            <a:chOff x="0" y="0"/>
            <a:chExt cx="16499011" cy="11229469"/>
          </a:xfrm>
        </p:grpSpPr>
        <p:pic>
          <p:nvPicPr>
            <p:cNvPr id="69" name="pasted-image.tiff" descr="pasted-image.tiff"/>
            <p:cNvPicPr>
              <a:picLocks noChangeAspect="1"/>
            </p:cNvPicPr>
            <p:nvPr/>
          </p:nvPicPr>
          <p:blipFill>
            <a:blip r:embed="rId2">
              <a:alphaModFix amt="10479"/>
            </a:blip>
            <a:srcRect l="11193" t="11193" r="11193" b="11193"/>
            <a:stretch>
              <a:fillRect/>
            </a:stretch>
          </p:blipFill>
          <p:spPr>
            <a:xfrm>
              <a:off x="5297" y="0"/>
              <a:ext cx="16493715" cy="11229470"/>
            </a:xfrm>
            <a:prstGeom prst="rect">
              <a:avLst/>
            </a:prstGeom>
            <a:ln w="254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70" name="西电新标志1.jpg" descr="西电新标志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703"/>
              <a:ext cx="1524000" cy="15240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72" name="–Johnny Appleseed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2400" b="0" i="1"/>
            </a:lvl1pPr>
          </a:lstStyle>
          <a:p>
            <a:r>
              <a:t>–Johnny Appleseed</a:t>
            </a:r>
          </a:p>
        </p:txBody>
      </p:sp>
      <p:sp>
        <p:nvSpPr>
          <p:cNvPr id="73" name="“在此键入引文。”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4121150"/>
            <a:ext cx="10464800" cy="9017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lnSpc>
                <a:spcPct val="100000"/>
              </a:lnSpc>
              <a:buSzTx/>
              <a:buNone/>
              <a:defRPr sz="4500" b="0">
                <a:latin typeface="Kaiti SC Regular"/>
                <a:ea typeface="Kaiti SC Regular"/>
                <a:cs typeface="Kaiti SC Regular"/>
                <a:sym typeface="Kaiti SC Regular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7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成组"/>
          <p:cNvGrpSpPr/>
          <p:nvPr/>
        </p:nvGrpSpPr>
        <p:grpSpPr>
          <a:xfrm>
            <a:off x="25400" y="-25004"/>
            <a:ext cx="16499012" cy="11229471"/>
            <a:chOff x="0" y="0"/>
            <a:chExt cx="16499011" cy="11229469"/>
          </a:xfrm>
        </p:grpSpPr>
        <p:pic>
          <p:nvPicPr>
            <p:cNvPr id="81" name="pasted-image.tiff" descr="pasted-image.tiff"/>
            <p:cNvPicPr>
              <a:picLocks noChangeAspect="1"/>
            </p:cNvPicPr>
            <p:nvPr/>
          </p:nvPicPr>
          <p:blipFill>
            <a:blip r:embed="rId2">
              <a:alphaModFix amt="10479"/>
            </a:blip>
            <a:srcRect l="11193" t="11193" r="11193" b="11193"/>
            <a:stretch>
              <a:fillRect/>
            </a:stretch>
          </p:blipFill>
          <p:spPr>
            <a:xfrm>
              <a:off x="5297" y="0"/>
              <a:ext cx="16493715" cy="11229470"/>
            </a:xfrm>
            <a:prstGeom prst="rect">
              <a:avLst/>
            </a:prstGeom>
            <a:ln w="254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82" name="西电新标志1.jpg" descr="西电新标志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703"/>
              <a:ext cx="1524000" cy="15240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8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bg>
      <p:bgPr>
        <a:gradFill flip="none" rotWithShape="1">
          <a:gsLst>
            <a:gs pos="0">
              <a:srgbClr val="0000FF"/>
            </a:gs>
            <a:gs pos="100000">
              <a:srgbClr val="00000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57187" y="9017762"/>
            <a:ext cx="372254" cy="387942"/>
          </a:xfrm>
          <a:prstGeom prst="rect">
            <a:avLst/>
          </a:prstGeom>
        </p:spPr>
        <p:txBody>
          <a:bodyPr lIns="65476" tIns="65476" rIns="65476" bIns="65476" anchor="ctr"/>
          <a:lstStyle>
            <a:lvl1pPr algn="r" defTabSz="1300480">
              <a:defRPr sz="1800">
                <a:solidFill>
                  <a:srgbClr val="FFFF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25599" y="2416387"/>
            <a:ext cx="9753602" cy="2546774"/>
          </a:xfrm>
          <a:prstGeom prst="rect">
            <a:avLst/>
          </a:prstGeom>
        </p:spPr>
        <p:txBody>
          <a:bodyPr lIns="48767" tIns="48767" rIns="48767" bIns="48767" anchor="b"/>
          <a:lstStyle>
            <a:lvl1pPr defTabSz="1300480">
              <a:lnSpc>
                <a:spcPct val="90000"/>
              </a:lnSpc>
              <a:defRPr sz="840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等线 Light" panose="02010600030101010101" charset="-122"/>
              </a:defRPr>
            </a:lvl1pPr>
          </a:lstStyle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25599" y="5061373"/>
            <a:ext cx="9753602" cy="1766147"/>
          </a:xfrm>
          <a:prstGeom prst="rect">
            <a:avLst/>
          </a:prstGeom>
        </p:spPr>
        <p:txBody>
          <a:bodyPr lIns="48767" tIns="48767" rIns="48767" bIns="48767"/>
          <a:lstStyle>
            <a:lvl1pPr marL="0" indent="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 b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lvl1pPr>
            <a:lvl2pPr marL="0" indent="45720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 b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lvl2pPr>
            <a:lvl3pPr marL="0" indent="91440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 b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lvl3pPr>
            <a:lvl4pPr marL="0" indent="137160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 b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lvl4pPr>
            <a:lvl5pPr marL="0" indent="1828800" algn="ctr" defTabSz="1300480">
              <a:lnSpc>
                <a:spcPct val="90000"/>
              </a:lnSpc>
              <a:spcBef>
                <a:spcPts val="1400"/>
              </a:spcBef>
              <a:buSzTx/>
              <a:buNone/>
              <a:defRPr sz="3400" b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4464" y="8024622"/>
            <a:ext cx="336257" cy="338837"/>
          </a:xfrm>
          <a:prstGeom prst="rect">
            <a:avLst/>
          </a:prstGeom>
        </p:spPr>
        <p:txBody>
          <a:bodyPr lIns="48767" tIns="48767" rIns="48767" bIns="48767" anchor="ctr"/>
          <a:lstStyle>
            <a:lvl1pPr algn="r" defTabSz="1300480">
              <a:defRPr>
                <a:solidFill>
                  <a:srgbClr val="888888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成组"/>
          <p:cNvGrpSpPr/>
          <p:nvPr/>
        </p:nvGrpSpPr>
        <p:grpSpPr>
          <a:xfrm>
            <a:off x="-1" y="-1"/>
            <a:ext cx="13004802" cy="806028"/>
            <a:chOff x="0" y="0"/>
            <a:chExt cx="13004801" cy="806026"/>
          </a:xfrm>
        </p:grpSpPr>
        <p:sp>
          <p:nvSpPr>
            <p:cNvPr id="107" name="矩形"/>
            <p:cNvSpPr/>
            <p:nvPr/>
          </p:nvSpPr>
          <p:spPr>
            <a:xfrm>
              <a:off x="-1" y="0"/>
              <a:ext cx="406402" cy="776676"/>
            </a:xfrm>
            <a:prstGeom prst="rect">
              <a:avLst/>
            </a:prstGeom>
            <a:gradFill flip="none" rotWithShape="1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sz="3400" b="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endParaRPr/>
            </a:p>
          </p:txBody>
        </p:sp>
        <p:sp>
          <p:nvSpPr>
            <p:cNvPr id="108" name="矩形"/>
            <p:cNvSpPr/>
            <p:nvPr/>
          </p:nvSpPr>
          <p:spPr>
            <a:xfrm>
              <a:off x="537350" y="191911"/>
              <a:ext cx="12417780" cy="390596"/>
            </a:xfrm>
            <a:prstGeom prst="rect">
              <a:avLst/>
            </a:prstGeom>
            <a:gradFill flip="none" rotWithShape="1">
              <a:gsLst>
                <a:gs pos="0">
                  <a:srgbClr val="FFFFCC"/>
                </a:gs>
                <a:gs pos="100000">
                  <a:srgbClr val="FFFF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3400" b="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endParaRPr/>
            </a:p>
          </p:txBody>
        </p:sp>
        <p:sp>
          <p:nvSpPr>
            <p:cNvPr id="109" name="矩形"/>
            <p:cNvSpPr/>
            <p:nvPr/>
          </p:nvSpPr>
          <p:spPr>
            <a:xfrm>
              <a:off x="532835" y="191911"/>
              <a:ext cx="196428" cy="200943"/>
            </a:xfrm>
            <a:prstGeom prst="rect">
              <a:avLst/>
            </a:prstGeom>
            <a:solidFill>
              <a:srgbClr val="33CC33">
                <a:alpha val="1490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solidFill>
                    <a:srgbClr val="666699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endParaRPr/>
            </a:p>
          </p:txBody>
        </p:sp>
        <p:sp>
          <p:nvSpPr>
            <p:cNvPr id="110" name="矩形"/>
            <p:cNvSpPr/>
            <p:nvPr/>
          </p:nvSpPr>
          <p:spPr>
            <a:xfrm>
              <a:off x="729262" y="0"/>
              <a:ext cx="198685" cy="196427"/>
            </a:xfrm>
            <a:prstGeom prst="rect">
              <a:avLst/>
            </a:prstGeom>
            <a:solidFill>
              <a:srgbClr val="33CC33">
                <a:alpha val="1490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solidFill>
                    <a:srgbClr val="666699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endParaRPr/>
            </a:p>
          </p:txBody>
        </p:sp>
        <p:sp>
          <p:nvSpPr>
            <p:cNvPr id="111" name="正方形"/>
            <p:cNvSpPr/>
            <p:nvPr/>
          </p:nvSpPr>
          <p:spPr>
            <a:xfrm>
              <a:off x="729262" y="191911"/>
              <a:ext cx="198685" cy="200943"/>
            </a:xfrm>
            <a:prstGeom prst="rect">
              <a:avLst/>
            </a:prstGeom>
            <a:solidFill>
              <a:srgbClr val="33CC33">
                <a:alpha val="3019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solidFill>
                    <a:srgbClr val="9999CC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endParaRPr/>
            </a:p>
          </p:txBody>
        </p:sp>
        <p:sp>
          <p:nvSpPr>
            <p:cNvPr id="112" name="正方形"/>
            <p:cNvSpPr/>
            <p:nvPr/>
          </p:nvSpPr>
          <p:spPr>
            <a:xfrm>
              <a:off x="340924" y="390595"/>
              <a:ext cx="194170" cy="196428"/>
            </a:xfrm>
            <a:prstGeom prst="rect">
              <a:avLst/>
            </a:prstGeom>
            <a:solidFill>
              <a:srgbClr val="33CC33">
                <a:alpha val="1490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solidFill>
                    <a:srgbClr val="666699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endParaRPr/>
            </a:p>
          </p:txBody>
        </p:sp>
        <p:sp>
          <p:nvSpPr>
            <p:cNvPr id="113" name="矩形"/>
            <p:cNvSpPr/>
            <p:nvPr/>
          </p:nvSpPr>
          <p:spPr>
            <a:xfrm>
              <a:off x="137724" y="194168"/>
              <a:ext cx="200943" cy="196428"/>
            </a:xfrm>
            <a:prstGeom prst="rect">
              <a:avLst/>
            </a:prstGeom>
            <a:solidFill>
              <a:srgbClr val="FF00FF">
                <a:alpha val="1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3400" b="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endParaRPr/>
            </a:p>
          </p:txBody>
        </p:sp>
        <p:sp>
          <p:nvSpPr>
            <p:cNvPr id="114" name="正方形"/>
            <p:cNvSpPr/>
            <p:nvPr/>
          </p:nvSpPr>
          <p:spPr>
            <a:xfrm>
              <a:off x="532835" y="386080"/>
              <a:ext cx="196428" cy="196427"/>
            </a:xfrm>
            <a:prstGeom prst="rect">
              <a:avLst/>
            </a:prstGeom>
            <a:solidFill>
              <a:srgbClr val="33CC33">
                <a:alpha val="3019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solidFill>
                    <a:srgbClr val="9999CC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endParaRPr/>
            </a:p>
          </p:txBody>
        </p:sp>
        <p:sp>
          <p:nvSpPr>
            <p:cNvPr id="115" name="正方形"/>
            <p:cNvSpPr/>
            <p:nvPr/>
          </p:nvSpPr>
          <p:spPr>
            <a:xfrm>
              <a:off x="340924" y="582506"/>
              <a:ext cx="194170" cy="194170"/>
            </a:xfrm>
            <a:prstGeom prst="rect">
              <a:avLst/>
            </a:prstGeom>
            <a:solidFill>
              <a:srgbClr val="33CC33">
                <a:alpha val="3019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>
                  <a:solidFill>
                    <a:srgbClr val="9999CC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endParaRPr/>
            </a:p>
          </p:txBody>
        </p:sp>
        <p:sp>
          <p:nvSpPr>
            <p:cNvPr id="116" name="矩形"/>
            <p:cNvSpPr/>
            <p:nvPr/>
          </p:nvSpPr>
          <p:spPr>
            <a:xfrm>
              <a:off x="-1" y="740551"/>
              <a:ext cx="13004802" cy="65476"/>
            </a:xfrm>
            <a:prstGeom prst="rect">
              <a:avLst/>
            </a:prstGeom>
            <a:gradFill flip="none" rotWithShape="1">
              <a:gsLst>
                <a:gs pos="0">
                  <a:srgbClr val="00007D">
                    <a:alpha val="39997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sz="3400" b="0"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defRPr>
              </a:pPr>
              <a:endParaRPr/>
            </a:p>
          </p:txBody>
        </p:sp>
      </p:grp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40746" y="9114705"/>
            <a:ext cx="413814" cy="422149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1300480">
              <a:defRPr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成组"/>
          <p:cNvGrpSpPr/>
          <p:nvPr/>
        </p:nvGrpSpPr>
        <p:grpSpPr>
          <a:xfrm>
            <a:off x="25400" y="-25004"/>
            <a:ext cx="16499012" cy="11229471"/>
            <a:chOff x="0" y="0"/>
            <a:chExt cx="16499011" cy="11229469"/>
          </a:xfrm>
        </p:grpSpPr>
        <p:pic>
          <p:nvPicPr>
            <p:cNvPr id="2" name="pasted-image.tiff" descr="pasted-image.tiff"/>
            <p:cNvPicPr>
              <a:picLocks noChangeAspect="1"/>
            </p:cNvPicPr>
            <p:nvPr/>
          </p:nvPicPr>
          <p:blipFill>
            <a:blip r:embed="rId13">
              <a:alphaModFix amt="10479"/>
            </a:blip>
            <a:srcRect l="11193" t="11193" r="11193" b="11193"/>
            <a:stretch>
              <a:fillRect/>
            </a:stretch>
          </p:blipFill>
          <p:spPr>
            <a:xfrm>
              <a:off x="5297" y="0"/>
              <a:ext cx="16493715" cy="11229470"/>
            </a:xfrm>
            <a:prstGeom prst="rect">
              <a:avLst/>
            </a:prstGeom>
            <a:ln w="254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3" name="西电新标志1.jpg" descr="西电新标志1.jp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0" y="37703"/>
              <a:ext cx="1524000" cy="152400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247900"/>
            <a:ext cx="11099800" cy="72136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7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7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7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7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7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7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7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7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7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defRPr sz="3200" b="1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defRPr sz="3200" b="1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defRPr sz="3200" b="1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defRPr sz="3200" b="1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defRPr sz="3200" b="1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defRPr sz="3200" b="1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defRPr sz="3200" b="1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defRPr sz="3200" b="1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45000"/>
        <a:buFontTx/>
        <a:buChar char="•"/>
        <a:defRPr sz="3200" b="1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计算机组成与设计—绪论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300"/>
            </a:lvl1pPr>
          </a:lstStyle>
          <a:p>
            <a:r>
              <a:rPr dirty="0" err="1">
                <a:sym typeface="+mn-ea"/>
              </a:rPr>
              <a:t>计算机组成与结构</a:t>
            </a:r>
            <a:r>
              <a:rPr dirty="0"/>
              <a:t>—</a:t>
            </a:r>
            <a:r>
              <a:rPr lang="zh-CN" altLang="en-US" dirty="0"/>
              <a:t>复习课</a:t>
            </a:r>
            <a:endParaRPr dirty="0"/>
          </a:p>
        </p:txBody>
      </p:sp>
      <p:sp>
        <p:nvSpPr>
          <p:cNvPr id="138" name="李瑞    教授 蒋志平   讲师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F8F00"/>
              </a:solidFill>
              <a:sym typeface="+mn-ea"/>
            </a:endParaRPr>
          </a:p>
          <a:p>
            <a:endParaRPr lang="en-US" altLang="zh-CN" dirty="0">
              <a:solidFill>
                <a:srgbClr val="4F8F00"/>
              </a:solidFill>
              <a:sym typeface="+mn-ea"/>
            </a:endParaRPr>
          </a:p>
          <a:p>
            <a:r>
              <a:rPr dirty="0" err="1"/>
              <a:t>计算机科学与技术学院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248AC-7F1D-4C6A-BC22-96898999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、指令系统与汇编语言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EBEBE-368B-4170-9EFD-B40021DC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0196" y="1433090"/>
            <a:ext cx="12052300" cy="7505700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4F8F00"/>
                </a:solidFill>
              </a:rPr>
              <a:t>机器指令的格式与编码</a:t>
            </a:r>
            <a:endParaRPr lang="en-US" altLang="zh-CN" sz="2400" dirty="0">
              <a:solidFill>
                <a:srgbClr val="4F8F00"/>
              </a:solidFill>
            </a:endParaRPr>
          </a:p>
          <a:p>
            <a:pPr lvl="1"/>
            <a:r>
              <a:rPr lang="zh-CN" altLang="en-US" sz="2400" dirty="0">
                <a:solidFill>
                  <a:srgbClr val="4F8F00"/>
                </a:solidFill>
              </a:rPr>
              <a:t>指令格式</a:t>
            </a:r>
            <a:endParaRPr lang="en-US" altLang="zh-CN" sz="2400" dirty="0">
              <a:solidFill>
                <a:srgbClr val="4F8F00"/>
              </a:solidFill>
            </a:endParaRPr>
          </a:p>
          <a:p>
            <a:pPr lvl="1"/>
            <a:r>
              <a:rPr lang="zh-CN" altLang="en-US" sz="2400" dirty="0">
                <a:solidFill>
                  <a:srgbClr val="4F8F00"/>
                </a:solidFill>
              </a:rPr>
              <a:t>指令编码</a:t>
            </a:r>
            <a:endParaRPr lang="en-US" altLang="zh-CN" sz="2400" dirty="0">
              <a:solidFill>
                <a:srgbClr val="4F8F00"/>
              </a:solidFill>
            </a:endParaRPr>
          </a:p>
          <a:p>
            <a:pPr lvl="2"/>
            <a:r>
              <a:rPr lang="zh-CN" altLang="en-US" sz="2400" dirty="0">
                <a:solidFill>
                  <a:srgbClr val="4F8F00"/>
                </a:solidFill>
              </a:rPr>
              <a:t>定长编码</a:t>
            </a:r>
          </a:p>
          <a:p>
            <a:pPr lvl="2"/>
            <a:r>
              <a:rPr lang="zh-CN" altLang="en-US" sz="2400" dirty="0">
                <a:solidFill>
                  <a:srgbClr val="4F8F00"/>
                </a:solidFill>
              </a:rPr>
              <a:t>不定长编码</a:t>
            </a:r>
          </a:p>
          <a:p>
            <a:pPr lvl="3"/>
            <a:r>
              <a:rPr lang="zh-CN" altLang="en-US" sz="2400" dirty="0">
                <a:solidFill>
                  <a:srgbClr val="4F8F00"/>
                </a:solidFill>
              </a:rPr>
              <a:t>霍夫曼</a:t>
            </a:r>
            <a:r>
              <a:rPr lang="en-US" altLang="zh-CN" sz="2400" dirty="0">
                <a:solidFill>
                  <a:srgbClr val="4F8F00"/>
                </a:solidFill>
              </a:rPr>
              <a:t>Huffman</a:t>
            </a:r>
            <a:r>
              <a:rPr lang="zh-CN" altLang="en-US" sz="2400" dirty="0">
                <a:solidFill>
                  <a:srgbClr val="4F8F00"/>
                </a:solidFill>
              </a:rPr>
              <a:t> </a:t>
            </a:r>
            <a:r>
              <a:rPr lang="en-US" altLang="zh-CN" sz="2400" dirty="0">
                <a:solidFill>
                  <a:srgbClr val="4F8F00"/>
                </a:solidFill>
              </a:rPr>
              <a:t>Coding</a:t>
            </a:r>
          </a:p>
          <a:p>
            <a:pPr lvl="3"/>
            <a:r>
              <a:rPr lang="zh-CN" altLang="en-US" sz="2400" dirty="0">
                <a:solidFill>
                  <a:srgbClr val="4F8F00"/>
                </a:solidFill>
              </a:rPr>
              <a:t>扩展操作码</a:t>
            </a:r>
            <a:endParaRPr lang="en-US" altLang="zh-CN" sz="2400" dirty="0">
              <a:solidFill>
                <a:srgbClr val="4F8F00"/>
              </a:solidFill>
            </a:endParaRPr>
          </a:p>
          <a:p>
            <a:r>
              <a:rPr lang="zh-CN" altLang="en-US" sz="2400" dirty="0">
                <a:solidFill>
                  <a:srgbClr val="4F8F00"/>
                </a:solidFill>
              </a:rPr>
              <a:t>操作数的取值</a:t>
            </a:r>
            <a:r>
              <a:rPr lang="en-US" altLang="zh-CN" sz="2400" dirty="0">
                <a:solidFill>
                  <a:srgbClr val="4F8F00"/>
                </a:solidFill>
              </a:rPr>
              <a:t>/</a:t>
            </a:r>
            <a:r>
              <a:rPr lang="zh-CN" altLang="en-US" sz="2400" dirty="0">
                <a:solidFill>
                  <a:srgbClr val="4F8F00"/>
                </a:solidFill>
              </a:rPr>
              <a:t>取址</a:t>
            </a:r>
            <a:endParaRPr lang="en-US" altLang="zh-CN" sz="2400" dirty="0">
              <a:solidFill>
                <a:srgbClr val="4F8F00"/>
              </a:solidFill>
            </a:endParaRPr>
          </a:p>
          <a:p>
            <a:pPr marL="853440" lvl="1" indent="-408940" defTabSz="537463">
              <a:defRPr sz="2944"/>
            </a:pPr>
            <a:r>
              <a:rPr lang="en-US" altLang="zh-CN" sz="2400" dirty="0">
                <a:solidFill>
                  <a:srgbClr val="4F8F00"/>
                </a:solidFill>
              </a:rPr>
              <a:t>Immediate </a:t>
            </a:r>
            <a:r>
              <a:rPr lang="zh-CN" altLang="en-US" sz="2400" dirty="0">
                <a:solidFill>
                  <a:srgbClr val="4F8F00"/>
                </a:solidFill>
              </a:rPr>
              <a:t>立即</a:t>
            </a:r>
          </a:p>
          <a:p>
            <a:pPr marL="853440" lvl="1" indent="-408940" defTabSz="537463">
              <a:defRPr sz="2944"/>
            </a:pPr>
            <a:r>
              <a:rPr lang="en-US" altLang="zh-CN" sz="2400" dirty="0">
                <a:solidFill>
                  <a:srgbClr val="4F8F00"/>
                </a:solidFill>
              </a:rPr>
              <a:t>Direct </a:t>
            </a:r>
            <a:r>
              <a:rPr lang="zh-CN" altLang="en-US" sz="2400" dirty="0">
                <a:solidFill>
                  <a:srgbClr val="4F8F00"/>
                </a:solidFill>
              </a:rPr>
              <a:t>直接</a:t>
            </a:r>
          </a:p>
          <a:p>
            <a:pPr marL="853440" lvl="1" indent="-408940" defTabSz="537463">
              <a:defRPr sz="2944"/>
            </a:pPr>
            <a:r>
              <a:rPr lang="en-US" altLang="zh-CN" sz="2400" dirty="0">
                <a:solidFill>
                  <a:srgbClr val="4F8F00"/>
                </a:solidFill>
              </a:rPr>
              <a:t>Register </a:t>
            </a:r>
            <a:r>
              <a:rPr lang="zh-CN" altLang="en-US" sz="2400" dirty="0">
                <a:solidFill>
                  <a:srgbClr val="4F8F00"/>
                </a:solidFill>
              </a:rPr>
              <a:t>寄存器</a:t>
            </a:r>
          </a:p>
          <a:p>
            <a:pPr marL="853440" lvl="1" indent="-408940" defTabSz="537463">
              <a:defRPr sz="2944"/>
            </a:pPr>
            <a:r>
              <a:rPr lang="en-US" altLang="zh-CN" sz="2400" dirty="0">
                <a:solidFill>
                  <a:srgbClr val="4F8F00"/>
                </a:solidFill>
              </a:rPr>
              <a:t>Register + Indirect </a:t>
            </a:r>
            <a:r>
              <a:rPr lang="zh-CN" altLang="en-US" sz="2400" dirty="0">
                <a:solidFill>
                  <a:srgbClr val="4F8F00"/>
                </a:solidFill>
              </a:rPr>
              <a:t>寄存器间接 </a:t>
            </a:r>
            <a:r>
              <a:rPr lang="en-US" altLang="zh-CN" sz="2400" dirty="0">
                <a:solidFill>
                  <a:srgbClr val="4F8F00"/>
                </a:solidFill>
              </a:rPr>
              <a:t>(2</a:t>
            </a:r>
            <a:r>
              <a:rPr lang="zh-CN" altLang="en-US" sz="2400" dirty="0">
                <a:solidFill>
                  <a:srgbClr val="4F8F00"/>
                </a:solidFill>
              </a:rPr>
              <a:t>种</a:t>
            </a:r>
            <a:r>
              <a:rPr lang="en-US" altLang="zh-CN" sz="2400" dirty="0">
                <a:solidFill>
                  <a:srgbClr val="4F8F00"/>
                </a:solidFill>
              </a:rPr>
              <a:t>)</a:t>
            </a:r>
          </a:p>
          <a:p>
            <a:pPr marL="853440" lvl="1" indent="-408940" defTabSz="537463">
              <a:defRPr sz="2944"/>
            </a:pPr>
            <a:r>
              <a:rPr lang="en-US" altLang="zh-CN" sz="2400" dirty="0">
                <a:solidFill>
                  <a:srgbClr val="4F8F00"/>
                </a:solidFill>
              </a:rPr>
              <a:t>Register + Indexing </a:t>
            </a:r>
            <a:r>
              <a:rPr lang="zh-CN" altLang="en-US" sz="2400" dirty="0">
                <a:solidFill>
                  <a:srgbClr val="4F8F00"/>
                </a:solidFill>
              </a:rPr>
              <a:t>寄存器相对</a:t>
            </a:r>
          </a:p>
          <a:p>
            <a:pPr marL="853440" lvl="1" indent="-408940" defTabSz="537463">
              <a:defRPr sz="2944"/>
            </a:pPr>
            <a:r>
              <a:rPr lang="en-US" altLang="zh-CN" sz="2400" dirty="0">
                <a:solidFill>
                  <a:srgbClr val="4F8F00"/>
                </a:solidFill>
              </a:rPr>
              <a:t>Base + Displacement </a:t>
            </a:r>
            <a:r>
              <a:rPr lang="zh-CN" altLang="en-US" sz="2400" dirty="0">
                <a:solidFill>
                  <a:srgbClr val="4F8F00"/>
                </a:solidFill>
              </a:rPr>
              <a:t>基址变址 </a:t>
            </a:r>
            <a:r>
              <a:rPr lang="en-US" altLang="zh-CN" sz="2400" dirty="0">
                <a:solidFill>
                  <a:srgbClr val="4F8F00"/>
                </a:solidFill>
              </a:rPr>
              <a:t>(2</a:t>
            </a:r>
            <a:r>
              <a:rPr lang="zh-CN" altLang="en-US" sz="2400" dirty="0">
                <a:solidFill>
                  <a:srgbClr val="4F8F00"/>
                </a:solidFill>
              </a:rPr>
              <a:t>种</a:t>
            </a:r>
            <a:r>
              <a:rPr lang="en-US" altLang="zh-CN" sz="2400" dirty="0">
                <a:solidFill>
                  <a:srgbClr val="4F8F00"/>
                </a:solidFill>
              </a:rPr>
              <a:t>)</a:t>
            </a:r>
          </a:p>
          <a:p>
            <a:pPr marL="853440" lvl="1" indent="-408940" defTabSz="537463">
              <a:defRPr sz="2944"/>
            </a:pPr>
            <a:r>
              <a:rPr lang="en-US" altLang="zh-CN" sz="2400" dirty="0">
                <a:solidFill>
                  <a:srgbClr val="4F8F00"/>
                </a:solidFill>
              </a:rPr>
              <a:t>Base + Displacement + Indexing </a:t>
            </a:r>
            <a:r>
              <a:rPr lang="zh-CN" altLang="en-US" sz="2400" dirty="0">
                <a:solidFill>
                  <a:srgbClr val="4F8F00"/>
                </a:solidFill>
              </a:rPr>
              <a:t>基址</a:t>
            </a:r>
            <a:r>
              <a:rPr lang="en-US" altLang="zh-CN" sz="2400" dirty="0">
                <a:solidFill>
                  <a:srgbClr val="4F8F00"/>
                </a:solidFill>
              </a:rPr>
              <a:t>+</a:t>
            </a:r>
            <a:r>
              <a:rPr lang="zh-CN" altLang="en-US" sz="2400" dirty="0">
                <a:solidFill>
                  <a:srgbClr val="4F8F00"/>
                </a:solidFill>
              </a:rPr>
              <a:t>变址</a:t>
            </a:r>
            <a:r>
              <a:rPr lang="en-US" altLang="zh-CN" sz="2400" dirty="0">
                <a:solidFill>
                  <a:srgbClr val="4F8F00"/>
                </a:solidFill>
              </a:rPr>
              <a:t>+</a:t>
            </a:r>
            <a:r>
              <a:rPr lang="zh-CN" altLang="en-US" sz="2400" dirty="0">
                <a:solidFill>
                  <a:srgbClr val="4F8F00"/>
                </a:solidFill>
              </a:rPr>
              <a:t>相对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6E17F0-7C33-4CCD-80EF-FF69C9D52F1A}"/>
              </a:ext>
            </a:extLst>
          </p:cNvPr>
          <p:cNvSpPr txBox="1"/>
          <p:nvPr/>
        </p:nvSpPr>
        <p:spPr>
          <a:xfrm>
            <a:off x="6348744" y="5276475"/>
            <a:ext cx="6656056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32509" indent="-332509" algn="l">
              <a:lnSpc>
                <a:spcPct val="100000"/>
              </a:lnSpc>
              <a:buClr>
                <a:srgbClr val="00007D"/>
              </a:buClr>
              <a:buSzPct val="75000"/>
              <a:buChar char="■"/>
            </a:pPr>
            <a:r>
              <a:rPr lang="zh-CN" altLang="en-US" dirty="0">
                <a:solidFill>
                  <a:srgbClr val="0000FF"/>
                </a:solidFill>
              </a:rPr>
              <a:t>加起来！！！把右边的地址值全加起来！！！</a:t>
            </a:r>
          </a:p>
          <a:p>
            <a:pPr marL="332509" indent="-332509" algn="l">
              <a:lnSpc>
                <a:spcPct val="100000"/>
              </a:lnSpc>
              <a:buClr>
                <a:srgbClr val="00007D"/>
              </a:buClr>
              <a:buSzPct val="75000"/>
              <a:buChar char="■"/>
            </a:pPr>
            <a:r>
              <a:rPr lang="en-US" altLang="zh-CN" dirty="0">
                <a:solidFill>
                  <a:srgbClr val="0000FF"/>
                </a:solidFill>
              </a:rPr>
              <a:t>BX</a:t>
            </a:r>
            <a:r>
              <a:rPr lang="zh-CN" altLang="en-US" dirty="0">
                <a:solidFill>
                  <a:srgbClr val="0000FF"/>
                </a:solidFill>
              </a:rPr>
              <a:t>找</a:t>
            </a:r>
            <a:r>
              <a:rPr lang="en-US" altLang="zh-CN" dirty="0">
                <a:solidFill>
                  <a:srgbClr val="0000FF"/>
                </a:solidFill>
              </a:rPr>
              <a:t>DS</a:t>
            </a:r>
            <a:r>
              <a:rPr lang="zh-CN" altLang="en-US" dirty="0">
                <a:solidFill>
                  <a:srgbClr val="0000FF"/>
                </a:solidFill>
              </a:rPr>
              <a:t>！！！！</a:t>
            </a:r>
          </a:p>
          <a:p>
            <a:pPr marL="332509" indent="-332509" algn="l">
              <a:lnSpc>
                <a:spcPct val="100000"/>
              </a:lnSpc>
              <a:buClr>
                <a:srgbClr val="00007D"/>
              </a:buClr>
              <a:buSzPct val="75000"/>
              <a:buChar char="■"/>
            </a:pPr>
            <a:r>
              <a:rPr lang="en-US" altLang="zh-CN" dirty="0">
                <a:solidFill>
                  <a:srgbClr val="0000FF"/>
                </a:solidFill>
              </a:rPr>
              <a:t>BP</a:t>
            </a:r>
            <a:r>
              <a:rPr lang="zh-CN" altLang="en-US" dirty="0">
                <a:solidFill>
                  <a:srgbClr val="0000FF"/>
                </a:solidFill>
              </a:rPr>
              <a:t>找</a:t>
            </a:r>
            <a:r>
              <a:rPr lang="en-US" altLang="zh-CN" dirty="0">
                <a:solidFill>
                  <a:srgbClr val="0000FF"/>
                </a:solidFill>
              </a:rPr>
              <a:t>SS</a:t>
            </a:r>
            <a:r>
              <a:rPr lang="zh-CN" altLang="en-US" dirty="0">
                <a:solidFill>
                  <a:srgbClr val="0000FF"/>
                </a:solidFill>
              </a:rPr>
              <a:t>！！！！</a:t>
            </a:r>
          </a:p>
          <a:p>
            <a:pPr marL="332509" indent="-332509" algn="l">
              <a:lnSpc>
                <a:spcPct val="100000"/>
              </a:lnSpc>
              <a:buClr>
                <a:srgbClr val="00007D"/>
              </a:buClr>
              <a:buSzPct val="75000"/>
              <a:buChar char="■"/>
            </a:pPr>
            <a:r>
              <a:rPr lang="zh-CN" altLang="en-US" dirty="0">
                <a:solidFill>
                  <a:srgbClr val="0000FF"/>
                </a:solidFill>
              </a:rPr>
              <a:t>“直接” </a:t>
            </a:r>
            <a:r>
              <a:rPr lang="en-US" altLang="zh-CN" dirty="0" err="1">
                <a:solidFill>
                  <a:srgbClr val="0000FF"/>
                </a:solidFill>
              </a:rPr>
              <a:t>v.s</a:t>
            </a:r>
            <a:r>
              <a:rPr lang="zh-CN" altLang="en-US" dirty="0">
                <a:solidFill>
                  <a:srgbClr val="0000FF"/>
                </a:solidFill>
              </a:rPr>
              <a:t> “间接”</a:t>
            </a:r>
          </a:p>
          <a:p>
            <a:pPr marL="332509" indent="-332509" algn="l">
              <a:lnSpc>
                <a:spcPct val="100000"/>
              </a:lnSpc>
              <a:buClr>
                <a:srgbClr val="00007D"/>
              </a:buClr>
              <a:buSzPct val="75000"/>
              <a:buChar char="■"/>
            </a:pPr>
            <a:r>
              <a:rPr lang="zh-CN" altLang="en-US" dirty="0">
                <a:solidFill>
                  <a:srgbClr val="0000FF"/>
                </a:solidFill>
              </a:rPr>
              <a:t>“相对” </a:t>
            </a:r>
            <a:r>
              <a:rPr lang="en-US" altLang="zh-CN" dirty="0" err="1">
                <a:solidFill>
                  <a:srgbClr val="0000FF"/>
                </a:solidFill>
              </a:rPr>
              <a:t>v.s</a:t>
            </a:r>
            <a:r>
              <a:rPr lang="zh-CN" altLang="en-US" dirty="0">
                <a:solidFill>
                  <a:srgbClr val="0000FF"/>
                </a:solidFill>
              </a:rPr>
              <a:t> “变址”</a:t>
            </a:r>
          </a:p>
        </p:txBody>
      </p:sp>
    </p:spTree>
    <p:extLst>
      <p:ext uri="{BB962C8B-B14F-4D97-AF65-F5344CB8AC3E}">
        <p14:creationId xmlns:p14="http://schemas.microsoft.com/office/powerpoint/2010/main" val="40821799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248AC-7F1D-4C6A-BC22-96898999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、指令系统与汇编语言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EBEBE-368B-4170-9EFD-B40021DC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0196" y="1713745"/>
            <a:ext cx="12052300" cy="7505700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olidFill>
                  <a:srgbClr val="4F8F00"/>
                </a:solidFill>
              </a:rPr>
              <a:t>8086</a:t>
            </a:r>
            <a:r>
              <a:rPr lang="zh-CN" altLang="en-US" sz="2800" dirty="0">
                <a:solidFill>
                  <a:srgbClr val="4F8F00"/>
                </a:solidFill>
              </a:rPr>
              <a:t>系统的指令系统</a:t>
            </a:r>
            <a:endParaRPr lang="en-US" altLang="zh-CN" sz="2800" dirty="0">
              <a:solidFill>
                <a:srgbClr val="4F8F00"/>
              </a:solidFill>
            </a:endParaRPr>
          </a:p>
          <a:p>
            <a:pPr marL="787400" lvl="1" indent="-342900" defTabSz="914400">
              <a:spcBef>
                <a:spcPts val="300"/>
              </a:spcBef>
              <a:buClr>
                <a:srgbClr val="00007D"/>
              </a:buClr>
              <a:buSzPct val="75000"/>
              <a:buChar char="■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  <a:sym typeface="楷体_GB2312"/>
              </a:rPr>
              <a:t>数据传送指令</a:t>
            </a:r>
          </a:p>
          <a:p>
            <a:pPr marL="787400" lvl="1" indent="-342900" defTabSz="914400">
              <a:spcBef>
                <a:spcPts val="300"/>
              </a:spcBef>
              <a:buClr>
                <a:srgbClr val="00007D"/>
              </a:buClr>
              <a:buSzPct val="75000"/>
              <a:buChar char="■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  <a:sym typeface="楷体_GB2312"/>
              </a:rPr>
              <a:t>算术运算指令</a:t>
            </a:r>
          </a:p>
          <a:p>
            <a:pPr marL="787400" lvl="1" indent="-342900" defTabSz="914400">
              <a:spcBef>
                <a:spcPts val="300"/>
              </a:spcBef>
              <a:buClr>
                <a:srgbClr val="00007D"/>
              </a:buClr>
              <a:buSzPct val="75000"/>
              <a:buChar char="■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  <a:sym typeface="楷体_GB2312"/>
              </a:rPr>
              <a:t>程序控制指令</a:t>
            </a:r>
          </a:p>
          <a:p>
            <a:pPr marL="787400" lvl="1" indent="-342900" defTabSz="914400">
              <a:spcBef>
                <a:spcPts val="300"/>
              </a:spcBef>
              <a:buClr>
                <a:srgbClr val="00007D"/>
              </a:buClr>
              <a:buSzPct val="75000"/>
              <a:buChar char="■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  <a:sym typeface="楷体_GB2312"/>
              </a:rPr>
              <a:t>逻辑运算和移位循环指令</a:t>
            </a:r>
          </a:p>
          <a:p>
            <a:pPr marL="787400" lvl="1" indent="-342900" defTabSz="914400">
              <a:spcBef>
                <a:spcPts val="300"/>
              </a:spcBef>
              <a:buClr>
                <a:srgbClr val="00007D"/>
              </a:buClr>
              <a:buSzPct val="75000"/>
              <a:buChar char="■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楷体_GB2312"/>
                <a:ea typeface="楷体_GB2312"/>
                <a:cs typeface="楷体_GB2312"/>
                <a:sym typeface="楷体_GB2312"/>
              </a:rPr>
              <a:t>串操作指令</a:t>
            </a:r>
          </a:p>
          <a:p>
            <a:pPr marL="787400" lvl="1" indent="-342900" defTabSz="914400">
              <a:spcBef>
                <a:spcPts val="300"/>
              </a:spcBef>
              <a:buClr>
                <a:srgbClr val="00007D"/>
              </a:buClr>
              <a:buSzPct val="75000"/>
              <a:buChar char="■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CN" altLang="en-US" sz="2400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  <a:sym typeface="楷体_GB2312"/>
              </a:rPr>
              <a:t>处理器控制指令</a:t>
            </a:r>
          </a:p>
          <a:p>
            <a:pPr marL="787400" lvl="1" indent="-342900" defTabSz="914400">
              <a:spcBef>
                <a:spcPts val="300"/>
              </a:spcBef>
              <a:buClr>
                <a:srgbClr val="00007D"/>
              </a:buClr>
              <a:buSzPct val="75000"/>
              <a:buChar char="■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CN" altLang="en-US" sz="2400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  <a:sym typeface="楷体_GB2312"/>
              </a:rPr>
              <a:t>输入</a:t>
            </a:r>
            <a:r>
              <a:rPr lang="en-US" altLang="zh-CN" sz="2400" dirty="0">
                <a:solidFill>
                  <a:srgbClr val="0000FF"/>
                </a:solidFill>
              </a:rPr>
              <a:t>/</a:t>
            </a:r>
            <a:r>
              <a:rPr lang="zh-CN" altLang="en-US" sz="2400" dirty="0">
                <a:solidFill>
                  <a:srgbClr val="0000FF"/>
                </a:solidFill>
                <a:latin typeface="楷体_GB2312"/>
                <a:ea typeface="楷体_GB2312"/>
                <a:cs typeface="楷体_GB2312"/>
                <a:sym typeface="楷体_GB2312"/>
              </a:rPr>
              <a:t>输出指令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汇编语言程序设计（设计或者分析）多看看作业和例题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定义数据</a:t>
            </a:r>
            <a:r>
              <a:rPr lang="en-US" altLang="zh-CN" sz="2800" dirty="0">
                <a:solidFill>
                  <a:srgbClr val="FF0000"/>
                </a:solidFill>
              </a:rPr>
              <a:t>/</a:t>
            </a:r>
            <a:r>
              <a:rPr lang="zh-CN" altLang="en-US" sz="2800" dirty="0">
                <a:solidFill>
                  <a:srgbClr val="FF0000"/>
                </a:solidFill>
              </a:rPr>
              <a:t>变量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循环控制（</a:t>
            </a:r>
            <a:r>
              <a:rPr lang="en-US" altLang="zh-CN" sz="2800" dirty="0">
                <a:solidFill>
                  <a:srgbClr val="FF0000"/>
                </a:solidFill>
              </a:rPr>
              <a:t>LOOP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JMP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分支跳转（</a:t>
            </a:r>
            <a:r>
              <a:rPr lang="en-US" altLang="zh-CN" sz="2800" dirty="0">
                <a:solidFill>
                  <a:srgbClr val="FF0000"/>
                </a:solidFill>
              </a:rPr>
              <a:t>CMP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4F8F00"/>
                </a:solidFill>
              </a:rPr>
              <a:t>RISC/CISC</a:t>
            </a:r>
            <a:r>
              <a:rPr lang="zh-CN" altLang="en-US" sz="2800" dirty="0">
                <a:solidFill>
                  <a:srgbClr val="4F8F00"/>
                </a:solidFill>
              </a:rPr>
              <a:t>科普</a:t>
            </a:r>
          </a:p>
        </p:txBody>
      </p:sp>
    </p:spTree>
    <p:extLst>
      <p:ext uri="{BB962C8B-B14F-4D97-AF65-F5344CB8AC3E}">
        <p14:creationId xmlns:p14="http://schemas.microsoft.com/office/powerpoint/2010/main" val="50043679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248AC-7F1D-4C6A-BC22-96898999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、处理器（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）设计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EBEBE-368B-4170-9EFD-B40021DC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0196" y="1713745"/>
            <a:ext cx="12052300" cy="7505700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olidFill>
                  <a:srgbClr val="4F8F00"/>
                </a:solidFill>
              </a:rPr>
              <a:t>8086</a:t>
            </a:r>
            <a:r>
              <a:rPr lang="zh-CN" altLang="en-US" sz="2800" dirty="0">
                <a:solidFill>
                  <a:srgbClr val="4F8F00"/>
                </a:solidFill>
              </a:rPr>
              <a:t>系统的指令系统</a:t>
            </a:r>
            <a:endParaRPr lang="en-US" altLang="zh-CN" sz="2800" dirty="0">
              <a:solidFill>
                <a:srgbClr val="4F8F00"/>
              </a:solidFill>
            </a:endParaRPr>
          </a:p>
          <a:p>
            <a:r>
              <a:rPr lang="en-US" altLang="zh-CN" sz="2800" dirty="0">
                <a:solidFill>
                  <a:srgbClr val="4F8F00"/>
                </a:solidFill>
              </a:rPr>
              <a:t>CPU</a:t>
            </a:r>
            <a:r>
              <a:rPr lang="zh-CN" altLang="en-US" sz="2800" dirty="0">
                <a:solidFill>
                  <a:srgbClr val="4F8F00"/>
                </a:solidFill>
              </a:rPr>
              <a:t>基本组成</a:t>
            </a:r>
            <a:endParaRPr lang="en-US" altLang="zh-CN" sz="2800" dirty="0">
              <a:solidFill>
                <a:srgbClr val="4F8F00"/>
              </a:solidFill>
            </a:endParaRPr>
          </a:p>
          <a:p>
            <a:pPr lvl="1"/>
            <a:r>
              <a:rPr lang="zh-CN" altLang="en-US" sz="2800" dirty="0">
                <a:solidFill>
                  <a:srgbClr val="4F8F00"/>
                </a:solidFill>
              </a:rPr>
              <a:t>部件、数据通路、外部交互（外部总线）</a:t>
            </a:r>
            <a:endParaRPr lang="en-US" altLang="zh-CN" sz="2800" dirty="0">
              <a:solidFill>
                <a:srgbClr val="4F8F00"/>
              </a:solidFill>
            </a:endParaRPr>
          </a:p>
          <a:p>
            <a:pPr marL="444500" lvl="1"/>
            <a:r>
              <a:rPr lang="zh-CN" altLang="en-US" sz="2800" dirty="0">
                <a:solidFill>
                  <a:srgbClr val="FF0000"/>
                </a:solidFill>
              </a:rPr>
              <a:t>控制器的设计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889000" lvl="2"/>
            <a:r>
              <a:rPr lang="zh-CN" altLang="en-US" sz="2800" dirty="0">
                <a:solidFill>
                  <a:srgbClr val="FF0000"/>
                </a:solidFill>
              </a:rPr>
              <a:t>组合逻辑控制器（硬布线</a:t>
            </a:r>
            <a:r>
              <a:rPr lang="en-US" altLang="zh-CN" sz="2800" dirty="0">
                <a:solidFill>
                  <a:srgbClr val="FF0000"/>
                </a:solidFill>
              </a:rPr>
              <a:t>/</a:t>
            </a:r>
            <a:r>
              <a:rPr lang="zh-CN" altLang="en-US" sz="2800" dirty="0">
                <a:solidFill>
                  <a:srgbClr val="FF0000"/>
                </a:solidFill>
              </a:rPr>
              <a:t>硬编码</a:t>
            </a:r>
            <a:r>
              <a:rPr lang="en-US" altLang="zh-CN" sz="2800" dirty="0">
                <a:solidFill>
                  <a:srgbClr val="FF0000"/>
                </a:solidFill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</a:rPr>
              <a:t>与或逻辑阵列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</a:p>
          <a:p>
            <a:pPr marL="889000" lvl="2"/>
            <a:endParaRPr lang="en-US" altLang="zh-CN" sz="2800" dirty="0"/>
          </a:p>
          <a:p>
            <a:pPr marL="889000" lvl="2"/>
            <a:endParaRPr lang="en-US" altLang="zh-CN" sz="2800" dirty="0"/>
          </a:p>
          <a:p>
            <a:pPr marL="889000" lvl="2"/>
            <a:endParaRPr lang="en-US" altLang="zh-CN" sz="2800" dirty="0"/>
          </a:p>
          <a:p>
            <a:pPr marL="889000" lvl="2"/>
            <a:endParaRPr lang="en-US" altLang="zh-CN" sz="2800" dirty="0"/>
          </a:p>
          <a:p>
            <a:pPr marL="444500" lvl="1"/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540CDC6-43C3-4215-A448-26FDB6D5BB29}"/>
              </a:ext>
            </a:extLst>
          </p:cNvPr>
          <p:cNvGrpSpPr/>
          <p:nvPr/>
        </p:nvGrpSpPr>
        <p:grpSpPr>
          <a:xfrm>
            <a:off x="5338841" y="5028052"/>
            <a:ext cx="7847807" cy="2784724"/>
            <a:chOff x="2749550" y="3814888"/>
            <a:chExt cx="7847807" cy="2784724"/>
          </a:xfrm>
        </p:grpSpPr>
        <p:pic>
          <p:nvPicPr>
            <p:cNvPr id="4" name="image.pdf" descr="image.pdf">
              <a:extLst>
                <a:ext uri="{FF2B5EF4-FFF2-40B4-BE49-F238E27FC236}">
                  <a16:creationId xmlns:a16="http://schemas.microsoft.com/office/drawing/2014/main" id="{8217A077-40E6-46A5-8109-2B63734C0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6025" y="4776913"/>
              <a:ext cx="4465638" cy="81438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" name="第m个CPU周期">
              <a:extLst>
                <a:ext uri="{FF2B5EF4-FFF2-40B4-BE49-F238E27FC236}">
                  <a16:creationId xmlns:a16="http://schemas.microsoft.com/office/drawing/2014/main" id="{517E428F-2877-4D54-BE7D-A6749798EFD8}"/>
                </a:ext>
              </a:extLst>
            </p:cNvPr>
            <p:cNvSpPr txBox="1"/>
            <p:nvPr/>
          </p:nvSpPr>
          <p:spPr>
            <a:xfrm>
              <a:off x="2749550" y="4246688"/>
              <a:ext cx="2447925" cy="5105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/>
            <a:p>
              <a:pPr algn="l" defTabSz="914400">
                <a:spcBef>
                  <a:spcPts val="1400"/>
                </a:spcBef>
                <a:defRPr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楷体_GB2312"/>
                  <a:ea typeface="楷体_GB2312"/>
                  <a:cs typeface="楷体_GB2312"/>
                  <a:sym typeface="楷体_GB2312"/>
                </a:rPr>
                <a:t>第</a:t>
              </a:r>
              <a:r>
                <a:t>m</a:t>
              </a:r>
              <a:r>
                <a:rPr>
                  <a:latin typeface="楷体_GB2312"/>
                  <a:ea typeface="楷体_GB2312"/>
                  <a:cs typeface="楷体_GB2312"/>
                  <a:sym typeface="楷体_GB2312"/>
                </a:rPr>
                <a:t>个</a:t>
              </a:r>
              <a:r>
                <a:t>CPU</a:t>
              </a:r>
              <a:r>
                <a:rPr>
                  <a:latin typeface="楷体_GB2312"/>
                  <a:ea typeface="楷体_GB2312"/>
                  <a:cs typeface="楷体_GB2312"/>
                  <a:sym typeface="楷体_GB2312"/>
                </a:rPr>
                <a:t>周期</a:t>
              </a:r>
            </a:p>
          </p:txBody>
        </p:sp>
        <p:sp>
          <p:nvSpPr>
            <p:cNvPr id="6" name="第n个节拍">
              <a:extLst>
                <a:ext uri="{FF2B5EF4-FFF2-40B4-BE49-F238E27FC236}">
                  <a16:creationId xmlns:a16="http://schemas.microsoft.com/office/drawing/2014/main" id="{3F230ABF-2CFA-4B9E-92BB-9DA31A5E8D58}"/>
                </a:ext>
              </a:extLst>
            </p:cNvPr>
            <p:cNvSpPr txBox="1"/>
            <p:nvPr/>
          </p:nvSpPr>
          <p:spPr>
            <a:xfrm>
              <a:off x="5197475" y="3814888"/>
              <a:ext cx="1728788" cy="5105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/>
            <a:p>
              <a:pPr algn="l" defTabSz="914400">
                <a:spcBef>
                  <a:spcPts val="1400"/>
                </a:spcBef>
                <a:defRPr>
                  <a:solidFill>
                    <a:srgbClr val="FF66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楷体_GB2312"/>
                  <a:ea typeface="楷体_GB2312"/>
                  <a:cs typeface="楷体_GB2312"/>
                  <a:sym typeface="楷体_GB2312"/>
                </a:rPr>
                <a:t>第</a:t>
              </a:r>
              <a:r>
                <a:t>n</a:t>
              </a:r>
              <a:r>
                <a:rPr>
                  <a:latin typeface="楷体_GB2312"/>
                  <a:ea typeface="楷体_GB2312"/>
                  <a:cs typeface="楷体_GB2312"/>
                  <a:sym typeface="楷体_GB2312"/>
                </a:rPr>
                <a:t>个节拍</a:t>
              </a:r>
            </a:p>
          </p:txBody>
        </p:sp>
        <p:sp>
          <p:nvSpPr>
            <p:cNvPr id="7" name="线条">
              <a:extLst>
                <a:ext uri="{FF2B5EF4-FFF2-40B4-BE49-F238E27FC236}">
                  <a16:creationId xmlns:a16="http://schemas.microsoft.com/office/drawing/2014/main" id="{35719F5B-F2A7-4E6E-85E5-19C2C5102B75}"/>
                </a:ext>
              </a:extLst>
            </p:cNvPr>
            <p:cNvSpPr/>
            <p:nvPr/>
          </p:nvSpPr>
          <p:spPr>
            <a:xfrm flipH="1" flipV="1">
              <a:off x="6061075" y="4246688"/>
              <a:ext cx="360363" cy="647701"/>
            </a:xfrm>
            <a:prstGeom prst="line">
              <a:avLst/>
            </a:prstGeom>
            <a:ln w="28575">
              <a:solidFill>
                <a:srgbClr val="FF6600"/>
              </a:solidFill>
              <a:tailEnd type="triangle"/>
            </a:ln>
          </p:spPr>
          <p:txBody>
            <a:bodyPr lIns="45719" rIns="45719"/>
            <a:lstStyle/>
            <a:p>
              <a:pPr algn="l" defTabSz="914400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8" name="指令译码器的第j个输出">
              <a:extLst>
                <a:ext uri="{FF2B5EF4-FFF2-40B4-BE49-F238E27FC236}">
                  <a16:creationId xmlns:a16="http://schemas.microsoft.com/office/drawing/2014/main" id="{BE45A209-53E3-43B3-8688-82B68B48595F}"/>
                </a:ext>
              </a:extLst>
            </p:cNvPr>
            <p:cNvSpPr txBox="1"/>
            <p:nvPr/>
          </p:nvSpPr>
          <p:spPr>
            <a:xfrm>
              <a:off x="6421437" y="4200650"/>
              <a:ext cx="3384551" cy="5105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/>
            <a:p>
              <a:pPr algn="l" defTabSz="914400">
                <a:spcBef>
                  <a:spcPts val="1400"/>
                </a:spcBef>
                <a:defRPr>
                  <a:solidFill>
                    <a:srgbClr val="008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楷体_GB2312"/>
                  <a:ea typeface="楷体_GB2312"/>
                  <a:cs typeface="楷体_GB2312"/>
                  <a:sym typeface="楷体_GB2312"/>
                </a:rPr>
                <a:t>指令译码器的第</a:t>
              </a:r>
              <a:r>
                <a:t>j</a:t>
              </a:r>
              <a:r>
                <a:rPr>
                  <a:latin typeface="楷体_GB2312"/>
                  <a:ea typeface="楷体_GB2312"/>
                  <a:cs typeface="楷体_GB2312"/>
                  <a:sym typeface="楷体_GB2312"/>
                </a:rPr>
                <a:t>个输出</a:t>
              </a:r>
            </a:p>
          </p:txBody>
        </p:sp>
        <p:sp>
          <p:nvSpPr>
            <p:cNvPr id="9" name="线条">
              <a:extLst>
                <a:ext uri="{FF2B5EF4-FFF2-40B4-BE49-F238E27FC236}">
                  <a16:creationId xmlns:a16="http://schemas.microsoft.com/office/drawing/2014/main" id="{F48E02A7-4401-4C65-85FB-37C3AD6A7004}"/>
                </a:ext>
              </a:extLst>
            </p:cNvPr>
            <p:cNvSpPr/>
            <p:nvPr/>
          </p:nvSpPr>
          <p:spPr>
            <a:xfrm flipV="1">
              <a:off x="7069137" y="4632450"/>
              <a:ext cx="1" cy="288926"/>
            </a:xfrm>
            <a:prstGeom prst="line">
              <a:avLst/>
            </a:prstGeom>
            <a:ln w="28575">
              <a:solidFill>
                <a:srgbClr val="008000"/>
              </a:solidFill>
              <a:tailEnd type="triangle"/>
            </a:ln>
          </p:spPr>
          <p:txBody>
            <a:bodyPr lIns="45719" rIns="45719"/>
            <a:lstStyle/>
            <a:p>
              <a:pPr algn="l" defTabSz="914400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0" name="第k个CPU内部状态标志或CPU外部请求信号">
              <a:extLst>
                <a:ext uri="{FF2B5EF4-FFF2-40B4-BE49-F238E27FC236}">
                  <a16:creationId xmlns:a16="http://schemas.microsoft.com/office/drawing/2014/main" id="{F1397163-8518-455B-A12D-9F80CCD60C2D}"/>
                </a:ext>
              </a:extLst>
            </p:cNvPr>
            <p:cNvSpPr txBox="1"/>
            <p:nvPr/>
          </p:nvSpPr>
          <p:spPr>
            <a:xfrm>
              <a:off x="6781006" y="5657023"/>
              <a:ext cx="3816351" cy="94258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/>
            <a:p>
              <a:pPr algn="l" defTabSz="914400">
                <a:spcBef>
                  <a:spcPts val="1400"/>
                </a:spcBef>
                <a:defRPr>
                  <a:solidFill>
                    <a:srgbClr val="9900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楷体_GB2312"/>
                  <a:ea typeface="楷体_GB2312"/>
                  <a:cs typeface="楷体_GB2312"/>
                  <a:sym typeface="楷体_GB2312"/>
                </a:rPr>
                <a:t>第</a:t>
              </a:r>
              <a:r>
                <a:t>k</a:t>
              </a:r>
              <a:r>
                <a:rPr>
                  <a:latin typeface="楷体_GB2312"/>
                  <a:ea typeface="楷体_GB2312"/>
                  <a:cs typeface="楷体_GB2312"/>
                  <a:sym typeface="楷体_GB2312"/>
                </a:rPr>
                <a:t>个</a:t>
              </a:r>
              <a:r>
                <a:t>CPU</a:t>
              </a:r>
              <a:r>
                <a:rPr>
                  <a:latin typeface="楷体_GB2312"/>
                  <a:ea typeface="楷体_GB2312"/>
                  <a:cs typeface="楷体_GB2312"/>
                  <a:sym typeface="楷体_GB2312"/>
                </a:rPr>
                <a:t>内部状态标志或</a:t>
              </a:r>
              <a:r>
                <a:t>CPU</a:t>
              </a:r>
              <a:r>
                <a:rPr>
                  <a:latin typeface="楷体_GB2312"/>
                  <a:ea typeface="楷体_GB2312"/>
                  <a:cs typeface="楷体_GB2312"/>
                  <a:sym typeface="楷体_GB2312"/>
                </a:rPr>
                <a:t>外部请求信号</a:t>
              </a:r>
            </a:p>
          </p:txBody>
        </p:sp>
        <p:sp>
          <p:nvSpPr>
            <p:cNvPr id="11" name="线条">
              <a:extLst>
                <a:ext uri="{FF2B5EF4-FFF2-40B4-BE49-F238E27FC236}">
                  <a16:creationId xmlns:a16="http://schemas.microsoft.com/office/drawing/2014/main" id="{1003617F-1886-4C0E-AE3B-12EE9D6A7BF8}"/>
                </a:ext>
              </a:extLst>
            </p:cNvPr>
            <p:cNvSpPr/>
            <p:nvPr/>
          </p:nvSpPr>
          <p:spPr>
            <a:xfrm>
              <a:off x="7861300" y="4986496"/>
              <a:ext cx="792163" cy="769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68" extrusionOk="0">
                  <a:moveTo>
                    <a:pt x="0" y="3185"/>
                  </a:moveTo>
                  <a:cubicBezTo>
                    <a:pt x="6060" y="827"/>
                    <a:pt x="12120" y="-1532"/>
                    <a:pt x="15713" y="1282"/>
                  </a:cubicBezTo>
                  <a:cubicBezTo>
                    <a:pt x="19306" y="4096"/>
                    <a:pt x="20951" y="15682"/>
                    <a:pt x="21600" y="20068"/>
                  </a:cubicBezTo>
                </a:path>
              </a:pathLst>
            </a:custGeom>
            <a:ln w="28575">
              <a:solidFill>
                <a:srgbClr val="9900FF"/>
              </a:solidFill>
              <a:tailEnd type="triangle"/>
            </a:ln>
          </p:spPr>
          <p:txBody>
            <a:bodyPr lIns="45719" rIns="45719"/>
            <a:lstStyle/>
            <a:p>
              <a:pPr algn="l" defTabSz="914400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2" name="线条">
              <a:extLst>
                <a:ext uri="{FF2B5EF4-FFF2-40B4-BE49-F238E27FC236}">
                  <a16:creationId xmlns:a16="http://schemas.microsoft.com/office/drawing/2014/main" id="{DD2363AF-363A-4660-A33F-73353AB12101}"/>
                </a:ext>
              </a:extLst>
            </p:cNvPr>
            <p:cNvSpPr/>
            <p:nvPr/>
          </p:nvSpPr>
          <p:spPr>
            <a:xfrm>
              <a:off x="5053012" y="4462588"/>
              <a:ext cx="720726" cy="504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0125" y="15691"/>
                    <a:pt x="18650" y="9781"/>
                    <a:pt x="15082" y="6181"/>
                  </a:cubicBezTo>
                  <a:cubicBezTo>
                    <a:pt x="11514" y="2581"/>
                    <a:pt x="5757" y="1291"/>
                    <a:pt x="0" y="0"/>
                  </a:cubicBezTo>
                </a:path>
              </a:pathLst>
            </a:custGeom>
            <a:ln w="28575">
              <a:solidFill>
                <a:srgbClr val="FF6600"/>
              </a:solidFill>
              <a:tailEnd type="triangle"/>
            </a:ln>
          </p:spPr>
          <p:txBody>
            <a:bodyPr lIns="45719" rIns="45719"/>
            <a:lstStyle/>
            <a:p>
              <a:pPr algn="l" defTabSz="914400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3" name="线条">
              <a:extLst>
                <a:ext uri="{FF2B5EF4-FFF2-40B4-BE49-F238E27FC236}">
                  <a16:creationId xmlns:a16="http://schemas.microsoft.com/office/drawing/2014/main" id="{66B4716C-EACB-4588-A2E7-8E3A14DB2A34}"/>
                </a:ext>
              </a:extLst>
            </p:cNvPr>
            <p:cNvSpPr/>
            <p:nvPr/>
          </p:nvSpPr>
          <p:spPr>
            <a:xfrm>
              <a:off x="5413375" y="5542088"/>
              <a:ext cx="2735263" cy="1"/>
            </a:xfrm>
            <a:prstGeom prst="line">
              <a:avLst/>
            </a:prstGeom>
            <a:ln w="76200">
              <a:solidFill>
                <a:srgbClr val="FF0066"/>
              </a:solidFill>
            </a:ln>
          </p:spPr>
          <p:txBody>
            <a:bodyPr lIns="45719" rIns="45719"/>
            <a:lstStyle/>
            <a:p>
              <a:pPr algn="l" defTabSz="914400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grpSp>
          <p:nvGrpSpPr>
            <p:cNvPr id="14" name="成组">
              <a:extLst>
                <a:ext uri="{FF2B5EF4-FFF2-40B4-BE49-F238E27FC236}">
                  <a16:creationId xmlns:a16="http://schemas.microsoft.com/office/drawing/2014/main" id="{71570499-5188-4A88-9FB5-BD4C4EB6F920}"/>
                </a:ext>
              </a:extLst>
            </p:cNvPr>
            <p:cNvGrpSpPr/>
            <p:nvPr/>
          </p:nvGrpSpPr>
          <p:grpSpPr>
            <a:xfrm>
              <a:off x="5918199" y="5615113"/>
              <a:ext cx="431802" cy="719138"/>
              <a:chOff x="0" y="0"/>
              <a:chExt cx="431800" cy="719137"/>
            </a:xfrm>
          </p:grpSpPr>
          <p:sp>
            <p:nvSpPr>
              <p:cNvPr id="15" name="形状">
                <a:extLst>
                  <a:ext uri="{FF2B5EF4-FFF2-40B4-BE49-F238E27FC236}">
                    <a16:creationId xmlns:a16="http://schemas.microsoft.com/office/drawing/2014/main" id="{4CAB89F1-5000-4D66-B5B4-54B56CA479DF}"/>
                  </a:ext>
                </a:extLst>
              </p:cNvPr>
              <p:cNvSpPr/>
              <p:nvPr/>
            </p:nvSpPr>
            <p:spPr>
              <a:xfrm rot="5400000">
                <a:off x="-87487" y="199851"/>
                <a:ext cx="606774" cy="431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444" y="0"/>
                    </a:moveTo>
                    <a:lnTo>
                      <a:pt x="12444" y="5320"/>
                    </a:lnTo>
                    <a:lnTo>
                      <a:pt x="0" y="5320"/>
                    </a:lnTo>
                    <a:lnTo>
                      <a:pt x="0" y="16280"/>
                    </a:lnTo>
                    <a:lnTo>
                      <a:pt x="12444" y="16280"/>
                    </a:lnTo>
                    <a:lnTo>
                      <a:pt x="12444" y="21600"/>
                    </a:lnTo>
                    <a:lnTo>
                      <a:pt x="21600" y="10800"/>
                    </a:lnTo>
                    <a:lnTo>
                      <a:pt x="12444" y="0"/>
                    </a:lnTo>
                    <a:close/>
                  </a:path>
                </a:pathLst>
              </a:custGeom>
              <a:solidFill>
                <a:srgbClr val="6699FF"/>
              </a:solidFill>
              <a:ln w="12700" cap="flat">
                <a:solidFill>
                  <a:srgbClr val="FF006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6" name="矩形">
                <a:extLst>
                  <a:ext uri="{FF2B5EF4-FFF2-40B4-BE49-F238E27FC236}">
                    <a16:creationId xmlns:a16="http://schemas.microsoft.com/office/drawing/2014/main" id="{52508309-160F-4C24-AF0A-399785A639B6}"/>
                  </a:ext>
                </a:extLst>
              </p:cNvPr>
              <p:cNvSpPr/>
              <p:nvPr/>
            </p:nvSpPr>
            <p:spPr>
              <a:xfrm rot="5400000">
                <a:off x="193426" y="-42131"/>
                <a:ext cx="44948" cy="219100"/>
              </a:xfrm>
              <a:prstGeom prst="rect">
                <a:avLst/>
              </a:prstGeom>
              <a:solidFill>
                <a:srgbClr val="6699FF"/>
              </a:solidFill>
              <a:ln w="12700" cap="flat">
                <a:solidFill>
                  <a:srgbClr val="FF006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17" name="矩形">
                <a:extLst>
                  <a:ext uri="{FF2B5EF4-FFF2-40B4-BE49-F238E27FC236}">
                    <a16:creationId xmlns:a16="http://schemas.microsoft.com/office/drawing/2014/main" id="{F2E2D819-2273-47ED-9D7B-B143D9F173DF}"/>
                  </a:ext>
                </a:extLst>
              </p:cNvPr>
              <p:cNvSpPr/>
              <p:nvPr/>
            </p:nvSpPr>
            <p:spPr>
              <a:xfrm rot="5400000">
                <a:off x="204663" y="-98313"/>
                <a:ext cx="22474" cy="219099"/>
              </a:xfrm>
              <a:prstGeom prst="rect">
                <a:avLst/>
              </a:prstGeom>
              <a:solidFill>
                <a:srgbClr val="6699FF"/>
              </a:solidFill>
              <a:ln w="12700" cap="flat">
                <a:solidFill>
                  <a:srgbClr val="FF0066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</p:grpSp>
      </p:grpSp>
      <p:sp>
        <p:nvSpPr>
          <p:cNvPr id="19" name="成组">
            <a:extLst>
              <a:ext uri="{FF2B5EF4-FFF2-40B4-BE49-F238E27FC236}">
                <a16:creationId xmlns:a16="http://schemas.microsoft.com/office/drawing/2014/main" id="{71431804-5751-4EA1-91E8-863AEE337791}"/>
              </a:ext>
            </a:extLst>
          </p:cNvPr>
          <p:cNvSpPr txBox="1"/>
          <p:nvPr/>
        </p:nvSpPr>
        <p:spPr>
          <a:xfrm>
            <a:off x="5422090" y="7835247"/>
            <a:ext cx="7177275" cy="108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algn="l" defTabSz="914400">
              <a:lnSpc>
                <a:spcPct val="120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在执行指令I</a:t>
            </a:r>
            <a:r>
              <a:rPr baseline="-30000" dirty="0" err="1"/>
              <a:t>j</a:t>
            </a:r>
            <a:r>
              <a:rPr dirty="0" err="1"/>
              <a:t>时，若状态F</a:t>
            </a:r>
            <a:r>
              <a:rPr baseline="-30000" dirty="0" err="1"/>
              <a:t>k</a:t>
            </a:r>
            <a:r>
              <a:rPr dirty="0" err="1"/>
              <a:t>满足要求，则在第m个机器周期M</a:t>
            </a:r>
            <a:r>
              <a:rPr baseline="-30000" dirty="0" err="1"/>
              <a:t>m</a:t>
            </a:r>
            <a:r>
              <a:rPr dirty="0" err="1"/>
              <a:t>的第n个节拍T</a:t>
            </a:r>
            <a:r>
              <a:rPr baseline="-30000" dirty="0" err="1"/>
              <a:t>n</a:t>
            </a:r>
            <a:r>
              <a:rPr dirty="0" err="1"/>
              <a:t>，控制单元发出C</a:t>
            </a:r>
            <a:r>
              <a:rPr baseline="-30000" dirty="0" err="1"/>
              <a:t>i</a:t>
            </a:r>
            <a:r>
              <a:rPr dirty="0" err="1"/>
              <a:t>控制命令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0637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248AC-7F1D-4C6A-BC22-96898999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、处理器（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）设计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EBEBE-368B-4170-9EFD-B40021DC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0196" y="1713745"/>
            <a:ext cx="12052300" cy="7505700"/>
          </a:xfrm>
        </p:spPr>
        <p:txBody>
          <a:bodyPr>
            <a:noAutofit/>
          </a:bodyPr>
          <a:lstStyle/>
          <a:p>
            <a:pPr marL="444500" lvl="1"/>
            <a:r>
              <a:rPr lang="zh-CN" altLang="en-US" sz="2800" dirty="0">
                <a:solidFill>
                  <a:srgbClr val="FF0000"/>
                </a:solidFill>
              </a:rPr>
              <a:t>控制器的设计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889000" lvl="2"/>
            <a:r>
              <a:rPr lang="zh-CN" altLang="en-US" sz="2800" dirty="0">
                <a:solidFill>
                  <a:srgbClr val="FF0000"/>
                </a:solidFill>
              </a:rPr>
              <a:t>微程序控制器</a:t>
            </a:r>
          </a:p>
          <a:p>
            <a:pPr marL="1333500" lvl="3"/>
            <a:r>
              <a:rPr lang="zh-CN" altLang="en-US" sz="2800" dirty="0"/>
              <a:t>微操作、微命令、微指令、微程序</a:t>
            </a:r>
            <a:endParaRPr lang="en-US" altLang="zh-CN" sz="2800" dirty="0"/>
          </a:p>
          <a:p>
            <a:pPr marL="1333500" lvl="3"/>
            <a:r>
              <a:rPr lang="zh-CN" altLang="en-US" sz="2800" dirty="0">
                <a:latin typeface="楷体_GB2312"/>
                <a:ea typeface="楷体_GB2312"/>
                <a:cs typeface="楷体_GB2312"/>
                <a:sym typeface="楷体_GB2312"/>
              </a:rPr>
              <a:t>微指令</a:t>
            </a:r>
            <a:endParaRPr lang="en-US" altLang="zh-CN" sz="2800" dirty="0">
              <a:latin typeface="楷体_GB2312"/>
              <a:ea typeface="楷体_GB2312"/>
              <a:cs typeface="楷体_GB2312"/>
              <a:sym typeface="楷体_GB2312"/>
            </a:endParaRPr>
          </a:p>
          <a:p>
            <a:pPr marL="1729316" lvl="3" indent="-395816">
              <a:spcBef>
                <a:spcPts val="400"/>
              </a:spcBef>
              <a:buClr>
                <a:srgbClr val="006600"/>
              </a:buClr>
              <a:defRPr sz="3400">
                <a:solidFill>
                  <a:srgbClr val="FF0000"/>
                </a:solidFill>
              </a:defRPr>
            </a:pPr>
            <a:r>
              <a:rPr lang="zh-CN" altLang="en-US" sz="2800" dirty="0">
                <a:solidFill>
                  <a:srgbClr val="0000FF"/>
                </a:solidFill>
                <a:sym typeface="楷体_GB2312"/>
              </a:rPr>
              <a:t>地址域：决定如何取得微指令</a:t>
            </a:r>
            <a:endParaRPr lang="en-US" altLang="zh-CN" sz="2800" dirty="0">
              <a:solidFill>
                <a:srgbClr val="0000FF"/>
              </a:solidFill>
              <a:sym typeface="楷体_GB2312"/>
            </a:endParaRPr>
          </a:p>
          <a:p>
            <a:pPr marL="2173816" lvl="4" indent="-395816">
              <a:spcBef>
                <a:spcPts val="400"/>
              </a:spcBef>
              <a:buClr>
                <a:srgbClr val="006600"/>
              </a:buClr>
              <a:defRPr sz="3400">
                <a:solidFill>
                  <a:srgbClr val="FF0000"/>
                </a:solidFill>
              </a:defRPr>
            </a:pPr>
            <a:r>
              <a:rPr lang="zh-CN" altLang="en-US" sz="2800" dirty="0">
                <a:solidFill>
                  <a:srgbClr val="0000FF"/>
                </a:solidFill>
                <a:sym typeface="楷体_GB2312"/>
              </a:rPr>
              <a:t>两地址</a:t>
            </a:r>
            <a:endParaRPr lang="en-US" altLang="zh-CN" sz="2800" dirty="0">
              <a:solidFill>
                <a:srgbClr val="0000FF"/>
              </a:solidFill>
              <a:sym typeface="楷体_GB2312"/>
            </a:endParaRPr>
          </a:p>
          <a:p>
            <a:pPr marL="2173816" lvl="4" indent="-395816">
              <a:spcBef>
                <a:spcPts val="400"/>
              </a:spcBef>
              <a:buClr>
                <a:srgbClr val="006600"/>
              </a:buClr>
              <a:defRPr sz="3400">
                <a:solidFill>
                  <a:srgbClr val="FF0000"/>
                </a:solidFill>
              </a:defRPr>
            </a:pPr>
            <a:r>
              <a:rPr lang="zh-CN" altLang="en-US" sz="2800" dirty="0">
                <a:solidFill>
                  <a:srgbClr val="0000FF"/>
                </a:solidFill>
                <a:sym typeface="楷体_GB2312"/>
              </a:rPr>
              <a:t>单地址</a:t>
            </a:r>
            <a:endParaRPr lang="en-US" altLang="zh-CN" sz="2800" dirty="0">
              <a:solidFill>
                <a:srgbClr val="0000FF"/>
              </a:solidFill>
              <a:sym typeface="楷体_GB2312"/>
            </a:endParaRPr>
          </a:p>
          <a:p>
            <a:pPr marL="2173816" lvl="4" indent="-395816">
              <a:spcBef>
                <a:spcPts val="400"/>
              </a:spcBef>
              <a:buClr>
                <a:srgbClr val="006600"/>
              </a:buClr>
              <a:defRPr sz="3400">
                <a:solidFill>
                  <a:srgbClr val="FF0000"/>
                </a:solidFill>
              </a:defRPr>
            </a:pPr>
            <a:r>
              <a:rPr lang="zh-CN" altLang="en-US" sz="2800" dirty="0">
                <a:solidFill>
                  <a:srgbClr val="0000FF"/>
                </a:solidFill>
                <a:sym typeface="楷体_GB2312"/>
              </a:rPr>
              <a:t>可变格式</a:t>
            </a:r>
          </a:p>
          <a:p>
            <a:pPr marL="1729316" lvl="3" indent="-395816">
              <a:spcBef>
                <a:spcPts val="400"/>
              </a:spcBef>
              <a:buClr>
                <a:srgbClr val="006600"/>
              </a:buClr>
              <a:defRPr sz="3400">
                <a:solidFill>
                  <a:srgbClr val="FF0000"/>
                </a:solidFill>
              </a:defRPr>
            </a:pPr>
            <a:r>
              <a:rPr lang="zh-CN" altLang="en-US" sz="2800" dirty="0">
                <a:solidFill>
                  <a:srgbClr val="0000FF"/>
                </a:solidFill>
                <a:sym typeface="楷体_GB2312"/>
              </a:rPr>
              <a:t>控制域：微指令的执行</a:t>
            </a:r>
            <a:endParaRPr lang="en-US" altLang="zh-CN" sz="2800" dirty="0">
              <a:solidFill>
                <a:srgbClr val="0000FF"/>
              </a:solidFill>
              <a:sym typeface="楷体_GB2312"/>
            </a:endParaRPr>
          </a:p>
          <a:p>
            <a:pPr marL="2173816" lvl="4" indent="-395816">
              <a:spcBef>
                <a:spcPts val="400"/>
              </a:spcBef>
              <a:buClr>
                <a:srgbClr val="006600"/>
              </a:buClr>
              <a:defRPr sz="3400">
                <a:solidFill>
                  <a:srgbClr val="FF0000"/>
                </a:solidFill>
              </a:defRPr>
            </a:pPr>
            <a:r>
              <a:rPr lang="zh-CN" altLang="en-US" sz="2800" dirty="0">
                <a:solidFill>
                  <a:srgbClr val="FF0000"/>
                </a:solidFill>
                <a:sym typeface="黑体"/>
              </a:rPr>
              <a:t>水平型微指令：</a:t>
            </a:r>
            <a:r>
              <a:rPr lang="zh-CN" altLang="en-US" sz="2800" dirty="0">
                <a:solidFill>
                  <a:srgbClr val="FF0000"/>
                </a:solidFill>
                <a:sym typeface="楷体_GB2312"/>
              </a:rPr>
              <a:t>字段译码</a:t>
            </a:r>
          </a:p>
          <a:p>
            <a:pPr marL="1333500" lvl="3"/>
            <a:endParaRPr lang="en-US" altLang="zh-CN" sz="2800" dirty="0"/>
          </a:p>
          <a:p>
            <a:pPr marL="889000" lvl="2"/>
            <a:endParaRPr lang="en-US" altLang="zh-CN" sz="2800" dirty="0"/>
          </a:p>
          <a:p>
            <a:pPr marL="889000" lvl="2"/>
            <a:endParaRPr lang="en-US" altLang="zh-CN" sz="2800" dirty="0"/>
          </a:p>
          <a:p>
            <a:pPr marL="889000" lvl="2"/>
            <a:endParaRPr lang="en-US" altLang="zh-CN" sz="2800" dirty="0"/>
          </a:p>
          <a:p>
            <a:pPr marL="444500" lvl="1"/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985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248AC-7F1D-4C6A-BC22-96898999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、处理器（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）设计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EBEBE-368B-4170-9EFD-B40021DC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0196" y="1713745"/>
            <a:ext cx="12052300" cy="7505700"/>
          </a:xfrm>
        </p:spPr>
        <p:txBody>
          <a:bodyPr>
            <a:noAutofit/>
          </a:bodyPr>
          <a:lstStyle/>
          <a:p>
            <a:pPr marL="444500" lvl="1"/>
            <a:r>
              <a:rPr lang="en-US" altLang="zh-CN" sz="2800" dirty="0">
                <a:solidFill>
                  <a:srgbClr val="FF0000"/>
                </a:solidFill>
              </a:rPr>
              <a:t>!!</a:t>
            </a:r>
            <a:r>
              <a:rPr lang="zh-CN" altLang="en-US" sz="2800" dirty="0">
                <a:solidFill>
                  <a:srgbClr val="FF0000"/>
                </a:solidFill>
              </a:rPr>
              <a:t>微程序编写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333500" lvl="3"/>
            <a:endParaRPr lang="en-US" altLang="zh-CN" sz="2800" dirty="0"/>
          </a:p>
          <a:p>
            <a:pPr marL="889000" lvl="2"/>
            <a:endParaRPr lang="en-US" altLang="zh-CN" sz="2800" dirty="0"/>
          </a:p>
          <a:p>
            <a:pPr marL="889000" lvl="2"/>
            <a:endParaRPr lang="en-US" altLang="zh-CN" sz="2800" dirty="0"/>
          </a:p>
          <a:p>
            <a:pPr marL="889000" lvl="2"/>
            <a:endParaRPr lang="en-US" altLang="zh-CN" sz="2800" dirty="0"/>
          </a:p>
          <a:p>
            <a:pPr marL="444500" lvl="1"/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E8A1DA-AE82-4199-B7DD-60BF41D649EF}"/>
              </a:ext>
            </a:extLst>
          </p:cNvPr>
          <p:cNvSpPr txBox="1"/>
          <p:nvPr/>
        </p:nvSpPr>
        <p:spPr>
          <a:xfrm>
            <a:off x="11147234" y="2001689"/>
            <a:ext cx="14478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写法参考课本</a:t>
            </a:r>
            <a:r>
              <a:rPr lang="en-US" altLang="zh-CN" sz="2400" b="1" kern="1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P166</a:t>
            </a:r>
            <a:endParaRPr lang="zh-CN" alt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7DC286-7198-448E-801E-97BBBF5D1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248"/>
          <a:stretch/>
        </p:blipFill>
        <p:spPr>
          <a:xfrm>
            <a:off x="2801195" y="2582188"/>
            <a:ext cx="3796100" cy="65687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BCD65E-2BBB-455B-9840-AA0C87442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52"/>
          <a:stretch/>
        </p:blipFill>
        <p:spPr>
          <a:xfrm>
            <a:off x="6480207" y="2517941"/>
            <a:ext cx="3796100" cy="66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125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73DA8E5-FE1A-DC17-8A92-DFCAFE76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41" y="1308567"/>
            <a:ext cx="12176799" cy="9591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8E6F1CE-733A-4CD4-67AB-96E0B1EDA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51" y="2174006"/>
            <a:ext cx="2332939" cy="47796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473CF7-6C94-CA38-00F3-82796313D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32" y="6859936"/>
            <a:ext cx="12875868" cy="158509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352F1A1-C966-2BBF-999A-419998F75BBC}"/>
              </a:ext>
            </a:extLst>
          </p:cNvPr>
          <p:cNvSpPr txBox="1"/>
          <p:nvPr/>
        </p:nvSpPr>
        <p:spPr>
          <a:xfrm>
            <a:off x="5785372" y="2267754"/>
            <a:ext cx="4084006" cy="4819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5771" indent="-365771" algn="just">
              <a:buAutoNum type="circleNumDbPlain"/>
            </a:pPr>
            <a:r>
              <a:rPr lang="en-US" altLang="zh-CN" sz="2560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en-US" altLang="zh-CN" sz="256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en-US" altLang="zh-CN" sz="256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en-US" altLang="zh-CN" sz="2560" kern="100" baseline="-25000" dirty="0">
              <a:solidFill>
                <a:srgbClr val="00B05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65771" indent="-365771" algn="just">
              <a:buAutoNum type="circleNumDbPlain"/>
            </a:pPr>
            <a:r>
              <a:rPr lang="en-US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zh-CN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RD</a:t>
            </a:r>
            <a:r>
              <a:rPr lang="zh-CN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560" kern="100" dirty="0">
              <a:solidFill>
                <a:srgbClr val="00B05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65771" indent="-365771" algn="just">
              <a:buAutoNum type="circleNumDbPlain" startAt="3"/>
            </a:pPr>
            <a:r>
              <a:rPr lang="en-US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MD</a:t>
            </a:r>
            <a:r>
              <a:rPr lang="zh-CN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zh-CN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sz="256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en-US" altLang="zh-CN" sz="2560" kern="100" baseline="-25000" dirty="0">
              <a:solidFill>
                <a:srgbClr val="00B05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65771" indent="-365771" algn="just">
              <a:buAutoNum type="circleNumDbPlain" startAt="3"/>
            </a:pPr>
            <a:r>
              <a:rPr lang="en-US" altLang="zh-CN" sz="2560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sz="256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IR</a:t>
            </a:r>
            <a:r>
              <a:rPr lang="en-US" altLang="zh-CN" sz="256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 </a:t>
            </a:r>
            <a:endParaRPr lang="zh-CN" altLang="zh-CN" sz="2560" kern="100" dirty="0">
              <a:solidFill>
                <a:srgbClr val="00B05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65771" indent="-365771" algn="just">
              <a:buAutoNum type="circleNumDbPlain" startAt="5"/>
            </a:pPr>
            <a:r>
              <a:rPr lang="en-US" altLang="zh-CN" sz="256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BX</a:t>
            </a:r>
            <a:r>
              <a:rPr lang="en-US" altLang="zh-CN" sz="2560" kern="1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en-US" altLang="zh-CN" sz="2560" kern="1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en-US" altLang="zh-CN" sz="2560" kern="100" baseline="-250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65771" indent="-365771" algn="just">
              <a:buAutoNum type="circleNumDbPlain" startAt="5"/>
            </a:pPr>
            <a:r>
              <a:rPr lang="en-US" altLang="zh-CN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zh-CN" altLang="zh-CN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zh-CN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RD</a:t>
            </a:r>
            <a:endParaRPr lang="zh-CN" altLang="zh-CN" sz="2560" kern="1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65771" indent="-365771" algn="just">
              <a:buAutoNum type="circleNumDbPlain" startAt="7"/>
            </a:pPr>
            <a:r>
              <a:rPr lang="en-US" altLang="zh-CN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MD</a:t>
            </a:r>
            <a:r>
              <a:rPr lang="zh-CN" altLang="zh-CN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zh-CN" altLang="zh-CN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sz="2560" kern="1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 </a:t>
            </a:r>
          </a:p>
          <a:p>
            <a:pPr marL="365771" indent="-365771" algn="just">
              <a:buAutoNum type="circleNumDbPlain" startAt="7"/>
            </a:pPr>
            <a:r>
              <a:rPr lang="en-US" altLang="zh-CN" sz="256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sz="2560" kern="100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56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zh-CN" altLang="zh-CN" sz="2560" kern="1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⑨</a:t>
            </a:r>
            <a:r>
              <a:rPr lang="zh-CN" altLang="zh-CN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ALU</a:t>
            </a:r>
            <a:endParaRPr lang="zh-CN" altLang="zh-CN" sz="2560" kern="1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65771" indent="-365771" algn="just">
              <a:buAutoNum type="circleNumDbPlain" startAt="10"/>
            </a:pPr>
            <a:r>
              <a:rPr lang="en-US" altLang="zh-CN" sz="2560" kern="10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en-US" altLang="zh-CN" sz="2560" kern="1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ALU</a:t>
            </a:r>
          </a:p>
          <a:p>
            <a:pPr marL="365771" indent="-365771" algn="just">
              <a:buAutoNum type="circleNumDbPlain" startAt="10"/>
            </a:pPr>
            <a:r>
              <a:rPr lang="en-US" altLang="zh-CN" sz="256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CN" altLang="zh-CN" sz="256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256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56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altLang="zh-CN" sz="2560" kern="100" dirty="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65771" indent="-365771" algn="just">
              <a:buAutoNum type="circleNumDbPlain" startAt="10"/>
            </a:pPr>
            <a:r>
              <a:rPr lang="en-US" altLang="zh-CN" sz="256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56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zh-CN" sz="256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en-US" altLang="zh-CN" sz="256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altLang="zh-CN" sz="2560" kern="100" dirty="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DDC734C-926C-6E90-38BF-C526B62F3514}"/>
              </a:ext>
            </a:extLst>
          </p:cNvPr>
          <p:cNvSpPr txBox="1"/>
          <p:nvPr/>
        </p:nvSpPr>
        <p:spPr>
          <a:xfrm>
            <a:off x="9669249" y="2980720"/>
            <a:ext cx="2106191" cy="48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读指令</a:t>
            </a:r>
            <a:endParaRPr lang="zh-CN" altLang="en-US" sz="256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A0AC21-F697-2FB5-D73C-517CAEE24341}"/>
              </a:ext>
            </a:extLst>
          </p:cNvPr>
          <p:cNvSpPr txBox="1"/>
          <p:nvPr/>
        </p:nvSpPr>
        <p:spPr>
          <a:xfrm>
            <a:off x="9669249" y="4427885"/>
            <a:ext cx="3244111" cy="48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%BX</a:t>
            </a:r>
            <a:r>
              <a:rPr lang="zh-CN" altLang="en-US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传入</a:t>
            </a:r>
            <a:r>
              <a:rPr lang="en-US" altLang="zh-CN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传入</a:t>
            </a:r>
            <a:r>
              <a:rPr lang="en-US" altLang="zh-CN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ALU</a:t>
            </a:r>
            <a:endParaRPr lang="zh-CN" altLang="en-US" sz="2560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E4EBE83-6EBB-BDA2-FCB5-94E063F4CAE1}"/>
              </a:ext>
            </a:extLst>
          </p:cNvPr>
          <p:cNvSpPr txBox="1"/>
          <p:nvPr/>
        </p:nvSpPr>
        <p:spPr>
          <a:xfrm>
            <a:off x="9032240" y="6134122"/>
            <a:ext cx="3881120" cy="48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%ABX</a:t>
            </a:r>
            <a:r>
              <a:rPr lang="zh-CN" altLang="en-US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传入</a:t>
            </a: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计算结果</a:t>
            </a:r>
            <a:endParaRPr lang="zh-CN" altLang="en-US" sz="2560" dirty="0">
              <a:solidFill>
                <a:srgbClr val="0000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245EE7-B82B-4C77-9A3A-D03011514CAB}"/>
              </a:ext>
            </a:extLst>
          </p:cNvPr>
          <p:cNvSpPr txBox="1"/>
          <p:nvPr/>
        </p:nvSpPr>
        <p:spPr>
          <a:xfrm>
            <a:off x="11147234" y="2001689"/>
            <a:ext cx="14478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写法参考课本</a:t>
            </a:r>
            <a:r>
              <a:rPr lang="en-US" altLang="zh-CN" sz="2400" b="1" kern="1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P166</a:t>
            </a:r>
            <a:endParaRPr lang="zh-CN" alt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0553087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73DA8E5-FE1A-DC17-8A92-DFCAFE76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41" y="1308567"/>
            <a:ext cx="12176799" cy="9591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8E6F1CE-733A-4CD4-67AB-96E0B1EDA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51" y="2174006"/>
            <a:ext cx="2332939" cy="477967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352F1A1-C966-2BBF-999A-419998F75BBC}"/>
              </a:ext>
            </a:extLst>
          </p:cNvPr>
          <p:cNvSpPr txBox="1"/>
          <p:nvPr/>
        </p:nvSpPr>
        <p:spPr>
          <a:xfrm>
            <a:off x="3776606" y="2310468"/>
            <a:ext cx="3975474" cy="4819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7695" indent="-487695" algn="just">
              <a:buAutoNum type="circleNumDbPlain"/>
            </a:pPr>
            <a:r>
              <a:rPr lang="en-US" altLang="zh-CN" sz="2560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en-US" altLang="zh-CN" sz="256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en-US" altLang="zh-CN" sz="256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en-US" altLang="zh-CN" sz="2560" kern="100" baseline="-25000" dirty="0">
              <a:solidFill>
                <a:srgbClr val="00B05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87695" indent="-487695" algn="just">
              <a:buAutoNum type="circleNumDbPlain"/>
            </a:pPr>
            <a:r>
              <a:rPr lang="en-US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zh-CN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RD</a:t>
            </a:r>
            <a:r>
              <a:rPr lang="zh-CN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marL="487695" indent="-487695" algn="just">
              <a:buAutoNum type="circleNumDbPlain"/>
            </a:pPr>
            <a:r>
              <a:rPr lang="en-US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MD</a:t>
            </a:r>
            <a:r>
              <a:rPr lang="zh-CN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zh-CN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sz="256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en-US" altLang="zh-CN" sz="2560" kern="100" baseline="-25000" dirty="0">
              <a:solidFill>
                <a:srgbClr val="00B05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87695" indent="-487695" algn="just">
              <a:buAutoNum type="circleNumDbPlain"/>
            </a:pPr>
            <a:r>
              <a:rPr lang="en-US" altLang="zh-CN" sz="2560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sz="256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IR</a:t>
            </a:r>
            <a:r>
              <a:rPr lang="en-US" altLang="zh-CN" sz="256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en-US" altLang="zh-CN" sz="2560" kern="100" baseline="-25000" dirty="0">
              <a:solidFill>
                <a:srgbClr val="00B05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87695" indent="-487695" algn="just">
              <a:buAutoNum type="circleNumDbPlain"/>
            </a:pPr>
            <a:r>
              <a:rPr lang="en-US" altLang="zh-CN" sz="2560" kern="10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en-US" altLang="zh-CN" sz="2560" kern="1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en-US" altLang="zh-CN" sz="2560" kern="1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en-US" altLang="zh-CN" sz="2560" kern="100" baseline="-25000" dirty="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87695" indent="-487695" algn="just">
              <a:buAutoNum type="circleNumDbPlain"/>
            </a:pP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zh-CN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RD</a:t>
            </a:r>
            <a:r>
              <a:rPr lang="zh-CN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marL="487695" indent="-487695" algn="just">
              <a:buAutoNum type="circleNumDbPlain"/>
            </a:pP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MD</a:t>
            </a:r>
            <a:r>
              <a:rPr lang="zh-CN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zh-CN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sz="2560" kern="1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en-US" altLang="zh-CN" sz="2560" kern="100" baseline="-25000" dirty="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87695" indent="-487695" algn="just">
              <a:buAutoNum type="circleNumDbPlain"/>
            </a:pPr>
            <a:r>
              <a:rPr lang="en-US" altLang="zh-CN" sz="2560" kern="10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sz="2560" kern="1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560" kern="1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</a:p>
          <a:p>
            <a:pPr marL="487695" indent="-487695" algn="just">
              <a:buFontTx/>
              <a:buAutoNum type="circleNumDbPlain"/>
            </a:pP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ALU</a:t>
            </a:r>
            <a:endParaRPr lang="en-US" altLang="zh-CN" sz="2560" kern="100" baseline="-25000" dirty="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87695" indent="-487695" algn="just">
              <a:buAutoNum type="circleNumDbPlain"/>
            </a:pPr>
            <a:r>
              <a:rPr lang="en-US" altLang="zh-CN" sz="2560" kern="10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SI</a:t>
            </a:r>
            <a:r>
              <a:rPr lang="en-US" altLang="zh-CN" sz="2560" kern="1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ALU</a:t>
            </a:r>
          </a:p>
          <a:p>
            <a:pPr marL="487695" indent="-487695" algn="just">
              <a:buAutoNum type="circleNumDbPlain"/>
            </a:pP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ADD</a:t>
            </a:r>
            <a:r>
              <a:rPr lang="zh-CN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560" kern="1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</a:p>
          <a:p>
            <a:pPr marL="487695" indent="-487695" algn="just">
              <a:buAutoNum type="circleNumDbPlain"/>
            </a:pPr>
            <a:r>
              <a:rPr lang="en-US" altLang="zh-CN" sz="256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56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zh-CN" sz="256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en-US" altLang="zh-CN" sz="256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altLang="zh-CN" sz="256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7D5294-6803-440B-9904-A9A57964E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65" y="7367981"/>
            <a:ext cx="12168671" cy="90228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6FD55FF-3A9F-F74B-053F-261F0967C506}"/>
              </a:ext>
            </a:extLst>
          </p:cNvPr>
          <p:cNvSpPr txBox="1"/>
          <p:nvPr/>
        </p:nvSpPr>
        <p:spPr>
          <a:xfrm>
            <a:off x="7934961" y="2310468"/>
            <a:ext cx="4234789" cy="28500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just">
              <a:buAutoNum type="circleNumDbPlain"/>
              <a:defRPr sz="2400" b="1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buFont typeface="+mj-ea"/>
              <a:buAutoNum type="circleNumDbPlain" startAt="13"/>
            </a:pPr>
            <a:r>
              <a:rPr lang="en-US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AR</a:t>
            </a:r>
            <a:r>
              <a:rPr lang="zh-CN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AB</a:t>
            </a:r>
            <a:r>
              <a:rPr lang="zh-CN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RD</a:t>
            </a:r>
            <a:endParaRPr lang="zh-CN" altLang="zh-CN" sz="256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AutoNum type="circleNumDbPlain" startAt="13"/>
            </a:pPr>
            <a:r>
              <a:rPr lang="en-US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MD</a:t>
            </a:r>
            <a:r>
              <a:rPr lang="zh-CN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DB</a:t>
            </a:r>
            <a:r>
              <a:rPr lang="zh-CN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56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DR</a:t>
            </a:r>
            <a:r>
              <a:rPr lang="en-US" altLang="zh-CN" sz="2560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</a:t>
            </a:r>
            <a:endParaRPr lang="zh-CN" altLang="zh-CN" sz="2560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AutoNum type="circleNumDbPlain" startAt="13"/>
            </a:pPr>
            <a:r>
              <a:rPr lang="en-US" altLang="zh-CN" sz="256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DR</a:t>
            </a:r>
            <a:r>
              <a:rPr lang="en-US" altLang="zh-CN" sz="2560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out</a:t>
            </a:r>
            <a:r>
              <a:rPr lang="zh-CN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56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in</a:t>
            </a:r>
            <a:endParaRPr lang="zh-CN" altLang="zh-CN" sz="2560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AutoNum type="circleNumDbPlain" startAt="13"/>
            </a:pPr>
            <a:r>
              <a:rPr lang="en-US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ALU</a:t>
            </a:r>
          </a:p>
          <a:p>
            <a:pPr>
              <a:buAutoNum type="circleNumDbPlain" startAt="13"/>
            </a:pPr>
            <a:r>
              <a:rPr lang="en-US" altLang="zh-CN" sz="256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AX</a:t>
            </a:r>
            <a:r>
              <a:rPr lang="en-US" altLang="zh-CN" sz="2560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out</a:t>
            </a:r>
            <a:r>
              <a:rPr lang="zh-CN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ALU</a:t>
            </a:r>
          </a:p>
          <a:p>
            <a:pPr>
              <a:buAutoNum type="circleNumDbPlain" startAt="13"/>
            </a:pPr>
            <a:r>
              <a:rPr lang="en-US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ADD</a:t>
            </a:r>
            <a:r>
              <a:rPr lang="zh-CN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56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in</a:t>
            </a:r>
          </a:p>
          <a:p>
            <a:pPr>
              <a:buAutoNum type="circleNumDbPlain" startAt="13"/>
            </a:pPr>
            <a:r>
              <a:rPr lang="en-US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56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out</a:t>
            </a:r>
            <a:r>
              <a:rPr lang="zh-CN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56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AX</a:t>
            </a:r>
            <a:r>
              <a:rPr lang="en-US" altLang="zh-CN" sz="2560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</a:t>
            </a:r>
            <a:endParaRPr lang="en-US" altLang="zh-CN" sz="256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BB8ACB1-CD4D-2F0A-4621-30D2FD0CF9B9}"/>
              </a:ext>
            </a:extLst>
          </p:cNvPr>
          <p:cNvSpPr txBox="1"/>
          <p:nvPr/>
        </p:nvSpPr>
        <p:spPr>
          <a:xfrm>
            <a:off x="6390638" y="2124755"/>
            <a:ext cx="1544321" cy="48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读指令</a:t>
            </a:r>
            <a:endParaRPr lang="zh-CN" altLang="en-US" sz="256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33F316-F971-C6FC-0D3C-ABEDAC3A4E47}"/>
              </a:ext>
            </a:extLst>
          </p:cNvPr>
          <p:cNvSpPr txBox="1"/>
          <p:nvPr/>
        </p:nvSpPr>
        <p:spPr>
          <a:xfrm>
            <a:off x="6517638" y="6643961"/>
            <a:ext cx="2413002" cy="48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SI+DISP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5A689D6-E30D-3B78-E28B-658349C6D2C1}"/>
              </a:ext>
            </a:extLst>
          </p:cNvPr>
          <p:cNvSpPr txBox="1"/>
          <p:nvPr/>
        </p:nvSpPr>
        <p:spPr>
          <a:xfrm>
            <a:off x="8930640" y="5209348"/>
            <a:ext cx="2885441" cy="48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计算结果输出</a:t>
            </a:r>
            <a:endParaRPr lang="en-US" altLang="zh-CN" sz="2560" kern="1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1B8EFB-B730-4610-97AB-4244B6AA860A}"/>
              </a:ext>
            </a:extLst>
          </p:cNvPr>
          <p:cNvSpPr txBox="1"/>
          <p:nvPr/>
        </p:nvSpPr>
        <p:spPr>
          <a:xfrm>
            <a:off x="11147234" y="2001689"/>
            <a:ext cx="14478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写法参考课本</a:t>
            </a:r>
            <a:r>
              <a:rPr lang="en-US" altLang="zh-CN" sz="2400" b="1" kern="1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P166</a:t>
            </a:r>
            <a:endParaRPr lang="zh-CN" alt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4348701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73DA8E5-FE1A-DC17-8A92-DFCAFE76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41" y="1308567"/>
            <a:ext cx="12176799" cy="9591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8E6F1CE-733A-4CD4-67AB-96E0B1EDA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51" y="2174006"/>
            <a:ext cx="2332939" cy="477967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352F1A1-C966-2BBF-999A-419998F75BBC}"/>
              </a:ext>
            </a:extLst>
          </p:cNvPr>
          <p:cNvSpPr txBox="1"/>
          <p:nvPr/>
        </p:nvSpPr>
        <p:spPr>
          <a:xfrm>
            <a:off x="3776606" y="2310468"/>
            <a:ext cx="3975474" cy="4819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7695" indent="-487695" algn="just">
              <a:buAutoNum type="circleNumDbPlain"/>
            </a:pPr>
            <a:r>
              <a:rPr lang="en-US" altLang="zh-CN" sz="2560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en-US" altLang="zh-CN" sz="256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en-US" altLang="zh-CN" sz="256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en-US" altLang="zh-CN" sz="2560" kern="100" baseline="-25000" dirty="0">
              <a:solidFill>
                <a:srgbClr val="00B05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87695" indent="-487695" algn="just">
              <a:buAutoNum type="circleNumDbPlain"/>
            </a:pPr>
            <a:r>
              <a:rPr lang="en-US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zh-CN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RD</a:t>
            </a:r>
            <a:r>
              <a:rPr lang="zh-CN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marL="487695" indent="-487695" algn="just">
              <a:buAutoNum type="circleNumDbPlain"/>
            </a:pPr>
            <a:r>
              <a:rPr lang="en-US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MD</a:t>
            </a:r>
            <a:r>
              <a:rPr lang="zh-CN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zh-CN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sz="256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en-US" altLang="zh-CN" sz="2560" kern="100" baseline="-25000" dirty="0">
              <a:solidFill>
                <a:srgbClr val="00B05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87695" indent="-487695" algn="just">
              <a:buAutoNum type="circleNumDbPlain"/>
            </a:pPr>
            <a:r>
              <a:rPr lang="en-US" altLang="zh-CN" sz="2560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sz="256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IR</a:t>
            </a:r>
            <a:r>
              <a:rPr lang="en-US" altLang="zh-CN" sz="256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en-US" altLang="zh-CN" sz="2560" kern="100" baseline="-25000" dirty="0">
              <a:solidFill>
                <a:srgbClr val="00B05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87695" indent="-487695" algn="just">
              <a:buAutoNum type="circleNumDbPlain"/>
            </a:pPr>
            <a:r>
              <a:rPr lang="en-US" altLang="zh-CN" sz="2560" kern="10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en-US" altLang="zh-CN" sz="2560" kern="1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en-US" altLang="zh-CN" sz="2560" kern="1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en-US" altLang="zh-CN" sz="2560" kern="100" baseline="-25000" dirty="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87695" indent="-487695" algn="just">
              <a:buAutoNum type="circleNumDbPlain"/>
            </a:pP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zh-CN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RD</a:t>
            </a:r>
            <a:r>
              <a:rPr lang="zh-CN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</a:p>
          <a:p>
            <a:pPr marL="487695" indent="-487695" algn="just">
              <a:buAutoNum type="circleNumDbPlain"/>
            </a:pP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MD</a:t>
            </a:r>
            <a:r>
              <a:rPr lang="zh-CN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zh-CN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sz="2560" kern="1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en-US" altLang="zh-CN" sz="2560" kern="100" baseline="-25000" dirty="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87695" indent="-487695" algn="just">
              <a:buAutoNum type="circleNumDbPlain"/>
            </a:pPr>
            <a:r>
              <a:rPr lang="en-US" altLang="zh-CN" sz="2560" kern="10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sz="2560" kern="1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560" kern="1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</a:p>
          <a:p>
            <a:pPr marL="487695" indent="-487695" algn="just">
              <a:buFontTx/>
              <a:buAutoNum type="circleNumDbPlain"/>
            </a:pP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ALU</a:t>
            </a:r>
            <a:endParaRPr lang="en-US" altLang="zh-CN" sz="2560" kern="100" baseline="-25000" dirty="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87695" indent="-487695" algn="just">
              <a:buAutoNum type="circleNumDbPlain"/>
            </a:pPr>
            <a:r>
              <a:rPr lang="en-US" altLang="zh-CN" sz="2560" kern="10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</a:t>
            </a:r>
            <a:r>
              <a:rPr lang="en-US" altLang="zh-CN" sz="2560" kern="1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ALU</a:t>
            </a:r>
          </a:p>
          <a:p>
            <a:pPr marL="487695" indent="-487695" algn="just">
              <a:buAutoNum type="circleNumDbPlain"/>
            </a:pP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ADD</a:t>
            </a:r>
            <a:r>
              <a:rPr lang="zh-CN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560" kern="1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</a:p>
          <a:p>
            <a:pPr marL="487695" indent="-487695" algn="just">
              <a:buAutoNum type="circleNumDbPlain"/>
            </a:pPr>
            <a:r>
              <a:rPr lang="en-US" altLang="zh-CN" sz="256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56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zh-CN" sz="256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dirty="0" err="1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en-US" altLang="zh-CN" sz="256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altLang="zh-CN" sz="256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6FD55FF-3A9F-F74B-053F-261F0967C506}"/>
              </a:ext>
            </a:extLst>
          </p:cNvPr>
          <p:cNvSpPr txBox="1"/>
          <p:nvPr/>
        </p:nvSpPr>
        <p:spPr>
          <a:xfrm>
            <a:off x="7934961" y="2310468"/>
            <a:ext cx="4234789" cy="28500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just">
              <a:buAutoNum type="circleNumDbPlain"/>
              <a:defRPr sz="2400" b="1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buFont typeface="+mj-ea"/>
              <a:buAutoNum type="circleNumDbPlain" startAt="13"/>
            </a:pPr>
            <a:r>
              <a:rPr lang="en-US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AR</a:t>
            </a:r>
            <a:r>
              <a:rPr lang="zh-CN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AB</a:t>
            </a:r>
            <a:r>
              <a:rPr lang="zh-CN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RD</a:t>
            </a:r>
            <a:endParaRPr lang="zh-CN" altLang="zh-CN" sz="256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AutoNum type="circleNumDbPlain" startAt="13"/>
            </a:pPr>
            <a:r>
              <a:rPr lang="en-US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MD</a:t>
            </a:r>
            <a:r>
              <a:rPr lang="zh-CN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DB</a:t>
            </a:r>
            <a:r>
              <a:rPr lang="zh-CN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56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DR</a:t>
            </a:r>
            <a:r>
              <a:rPr lang="en-US" altLang="zh-CN" sz="2560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</a:t>
            </a:r>
            <a:endParaRPr lang="zh-CN" altLang="zh-CN" sz="2560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AutoNum type="circleNumDbPlain" startAt="13"/>
            </a:pPr>
            <a:r>
              <a:rPr lang="en-US" altLang="zh-CN" sz="256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DR</a:t>
            </a:r>
            <a:r>
              <a:rPr lang="en-US" altLang="zh-CN" sz="2560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out</a:t>
            </a:r>
            <a:r>
              <a:rPr lang="zh-CN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56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in</a:t>
            </a:r>
            <a:endParaRPr lang="zh-CN" altLang="zh-CN" sz="2560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AutoNum type="circleNumDbPlain" startAt="13"/>
            </a:pPr>
            <a:r>
              <a:rPr lang="en-US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ALU</a:t>
            </a:r>
          </a:p>
          <a:p>
            <a:pPr>
              <a:buAutoNum type="circleNumDbPlain" startAt="13"/>
            </a:pPr>
            <a:r>
              <a:rPr lang="en-US" altLang="zh-CN" sz="256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AX</a:t>
            </a:r>
            <a:r>
              <a:rPr lang="en-US" altLang="zh-CN" sz="2560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out</a:t>
            </a:r>
            <a:r>
              <a:rPr lang="zh-CN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ALU</a:t>
            </a:r>
          </a:p>
          <a:p>
            <a:pPr>
              <a:buAutoNum type="circleNumDbPlain" startAt="13"/>
            </a:pPr>
            <a:r>
              <a:rPr lang="en-US" altLang="zh-CN" sz="256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SUB</a:t>
            </a:r>
            <a:r>
              <a:rPr lang="zh-CN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56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in</a:t>
            </a:r>
          </a:p>
          <a:p>
            <a:pPr>
              <a:buAutoNum type="circleNumDbPlain" startAt="13"/>
            </a:pPr>
            <a:r>
              <a:rPr lang="en-US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56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out</a:t>
            </a:r>
            <a:r>
              <a:rPr lang="zh-CN" altLang="zh-CN" sz="2560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56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AX</a:t>
            </a:r>
            <a:r>
              <a:rPr lang="en-US" altLang="zh-CN" sz="2560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</a:t>
            </a:r>
            <a:endParaRPr lang="en-US" altLang="zh-CN" sz="2560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BB8ACB1-CD4D-2F0A-4621-30D2FD0CF9B9}"/>
              </a:ext>
            </a:extLst>
          </p:cNvPr>
          <p:cNvSpPr txBox="1"/>
          <p:nvPr/>
        </p:nvSpPr>
        <p:spPr>
          <a:xfrm>
            <a:off x="6390638" y="2124755"/>
            <a:ext cx="1544321" cy="48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560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读指令</a:t>
            </a:r>
            <a:endParaRPr lang="zh-CN" altLang="en-US" sz="256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33F316-F971-C6FC-0D3C-ABEDAC3A4E47}"/>
              </a:ext>
            </a:extLst>
          </p:cNvPr>
          <p:cNvSpPr txBox="1"/>
          <p:nvPr/>
        </p:nvSpPr>
        <p:spPr>
          <a:xfrm>
            <a:off x="6517637" y="6643961"/>
            <a:ext cx="3307083" cy="48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2560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DI+100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5A689D6-E30D-3B78-E28B-658349C6D2C1}"/>
              </a:ext>
            </a:extLst>
          </p:cNvPr>
          <p:cNvSpPr txBox="1"/>
          <p:nvPr/>
        </p:nvSpPr>
        <p:spPr>
          <a:xfrm>
            <a:off x="8930640" y="5209348"/>
            <a:ext cx="2885441" cy="48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560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计算结果输出</a:t>
            </a:r>
            <a:endParaRPr lang="en-US" altLang="zh-CN" sz="2560" kern="1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EE040E-32D7-238D-D616-DCE0112CB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069" y="7895855"/>
            <a:ext cx="7104487" cy="48772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03E3EB0-1CBA-4244-AF37-A196B77B6434}"/>
              </a:ext>
            </a:extLst>
          </p:cNvPr>
          <p:cNvSpPr txBox="1"/>
          <p:nvPr/>
        </p:nvSpPr>
        <p:spPr>
          <a:xfrm>
            <a:off x="11147234" y="2001689"/>
            <a:ext cx="14478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写法参考课本</a:t>
            </a:r>
            <a:r>
              <a:rPr lang="en-US" altLang="zh-CN" sz="2400" b="1" kern="1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P166</a:t>
            </a:r>
            <a:endParaRPr lang="zh-CN" alt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0624789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138D730-375B-D1AC-A1C4-9463D509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27" y="1219201"/>
            <a:ext cx="11380187" cy="29913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43ED7A-FFB5-E503-FF9A-2AC73832A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70" y="3901243"/>
            <a:ext cx="5958340" cy="45520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5F9C59B-2F1F-9AA7-905C-0DA003975182}"/>
              </a:ext>
            </a:extLst>
          </p:cNvPr>
          <p:cNvSpPr txBox="1"/>
          <p:nvPr/>
        </p:nvSpPr>
        <p:spPr>
          <a:xfrm>
            <a:off x="7934961" y="4095211"/>
            <a:ext cx="3850640" cy="166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560" dirty="0">
                <a:ea typeface="等线" panose="02010600030101010101" pitchFamily="2" charset="-122"/>
                <a:cs typeface="Times New Roman" panose="02020603050405020304" pitchFamily="18" charset="0"/>
              </a:rPr>
              <a:t> ⑴</a:t>
            </a:r>
            <a:r>
              <a:rPr lang="en-US" altLang="zh-CN" sz="2560" dirty="0">
                <a:ea typeface="等线" panose="02010600030101010101" pitchFamily="2" charset="-122"/>
                <a:cs typeface="Times New Roman" panose="02020603050405020304" pitchFamily="18" charset="0"/>
              </a:rPr>
              <a:t> 	A</a:t>
            </a:r>
            <a:r>
              <a:rPr lang="zh-CN" altLang="zh-CN" sz="2560" dirty="0">
                <a:ea typeface="等线" panose="02010600030101010101" pitchFamily="2" charset="-122"/>
                <a:cs typeface="Times New Roman" panose="02020603050405020304" pitchFamily="18" charset="0"/>
              </a:rPr>
              <a:t>为数据寄存器 </a:t>
            </a:r>
            <a:endParaRPr lang="en-US" altLang="zh-CN" sz="256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560" dirty="0">
                <a:ea typeface="等线" panose="02010600030101010101" pitchFamily="2" charset="-122"/>
                <a:cs typeface="Times New Roman" panose="02020603050405020304" pitchFamily="18" charset="0"/>
              </a:rPr>
              <a:t>	B</a:t>
            </a:r>
            <a:r>
              <a:rPr lang="zh-CN" altLang="zh-CN" sz="2560" dirty="0">
                <a:ea typeface="等线" panose="02010600030101010101" pitchFamily="2" charset="-122"/>
                <a:cs typeface="Times New Roman" panose="02020603050405020304" pitchFamily="18" charset="0"/>
              </a:rPr>
              <a:t>为指令寄存器</a:t>
            </a:r>
            <a:endParaRPr lang="en-US" altLang="zh-CN" sz="256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560" dirty="0">
                <a:ea typeface="等线" panose="02010600030101010101" pitchFamily="2" charset="-122"/>
                <a:cs typeface="Times New Roman" panose="02020603050405020304" pitchFamily="18" charset="0"/>
              </a:rPr>
              <a:t>	C</a:t>
            </a:r>
            <a:r>
              <a:rPr lang="zh-CN" altLang="zh-CN" sz="2560" dirty="0">
                <a:ea typeface="等线" panose="02010600030101010101" pitchFamily="2" charset="-122"/>
                <a:cs typeface="Times New Roman" panose="02020603050405020304" pitchFamily="18" charset="0"/>
              </a:rPr>
              <a:t>为地址寄存器</a:t>
            </a:r>
            <a:endParaRPr lang="en-US" altLang="zh-CN" sz="256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560" dirty="0">
                <a:ea typeface="等线" panose="02010600030101010101" pitchFamily="2" charset="-122"/>
                <a:cs typeface="Times New Roman" panose="02020603050405020304" pitchFamily="18" charset="0"/>
              </a:rPr>
              <a:t>	D</a:t>
            </a:r>
            <a:r>
              <a:rPr lang="zh-CN" altLang="zh-CN" sz="2560" dirty="0">
                <a:ea typeface="等线" panose="02010600030101010101" pitchFamily="2" charset="-122"/>
                <a:cs typeface="Times New Roman" panose="02020603050405020304" pitchFamily="18" charset="0"/>
              </a:rPr>
              <a:t>为程序计数器</a:t>
            </a:r>
            <a:endParaRPr lang="zh-CN" altLang="en-US" sz="2560" dirty="0"/>
          </a:p>
        </p:txBody>
      </p:sp>
    </p:spTree>
    <p:extLst>
      <p:ext uri="{BB962C8B-B14F-4D97-AF65-F5344CB8AC3E}">
        <p14:creationId xmlns:p14="http://schemas.microsoft.com/office/powerpoint/2010/main" val="3289663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138D730-375B-D1AC-A1C4-9463D509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27" y="1219201"/>
            <a:ext cx="11380187" cy="29913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43ED7A-FFB5-E503-FF9A-2AC73832A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70" y="3901243"/>
            <a:ext cx="5958340" cy="45520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5F9C59B-2F1F-9AA7-905C-0DA003975182}"/>
              </a:ext>
            </a:extLst>
          </p:cNvPr>
          <p:cNvSpPr txBox="1"/>
          <p:nvPr/>
        </p:nvSpPr>
        <p:spPr>
          <a:xfrm>
            <a:off x="7934961" y="4095211"/>
            <a:ext cx="385064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(2)</a:t>
            </a:r>
          </a:p>
          <a:p>
            <a:pPr algn="just"/>
            <a:r>
              <a:rPr lang="en-US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X</a:t>
            </a:r>
            <a:r>
              <a:rPr lang="zh-CN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zh-CN" sz="256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C</a:t>
            </a:r>
            <a:r>
              <a:rPr lang="zh-CN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MM</a:t>
            </a:r>
            <a:r>
              <a:rPr lang="zh-CN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RD</a:t>
            </a:r>
            <a:endParaRPr lang="zh-CN" altLang="zh-CN" sz="256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MM</a:t>
            </a:r>
            <a:r>
              <a:rPr lang="zh-CN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zh-CN" sz="256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A</a:t>
            </a:r>
            <a:r>
              <a:rPr lang="zh-CN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</a:t>
            </a:r>
            <a:endParaRPr lang="zh-CN" altLang="zh-CN" sz="256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4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教学内容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教学内容</a:t>
            </a:r>
            <a:endParaRPr dirty="0"/>
          </a:p>
        </p:txBody>
      </p:sp>
      <p:sp>
        <p:nvSpPr>
          <p:cNvPr id="152" name="1、绪论…"/>
          <p:cNvSpPr txBox="1">
            <a:spLocks noGrp="1"/>
          </p:cNvSpPr>
          <p:nvPr>
            <p:ph type="body" sz="half" idx="1"/>
          </p:nvPr>
        </p:nvSpPr>
        <p:spPr>
          <a:xfrm>
            <a:off x="2510326" y="1833193"/>
            <a:ext cx="5432874" cy="6866543"/>
          </a:xfrm>
          <a:prstGeom prst="rect">
            <a:avLst/>
          </a:prstGeom>
        </p:spPr>
        <p:txBody>
          <a:bodyPr/>
          <a:lstStyle/>
          <a:p>
            <a:pPr marL="0" indent="0" defTabSz="520065">
              <a:buSzTx/>
              <a:buNone/>
              <a:defRPr sz="2850"/>
            </a:pPr>
            <a:r>
              <a:rPr dirty="0">
                <a:solidFill>
                  <a:srgbClr val="FF0000"/>
                </a:solidFill>
              </a:rPr>
              <a:t>1、绪论</a:t>
            </a:r>
          </a:p>
          <a:p>
            <a:pPr marL="0" indent="0" defTabSz="520065">
              <a:buSzTx/>
              <a:buNone/>
              <a:defRPr sz="2850"/>
            </a:pPr>
            <a:r>
              <a:rPr dirty="0">
                <a:solidFill>
                  <a:srgbClr val="FF0000"/>
                </a:solidFill>
              </a:rPr>
              <a:t>2、计算机中的数据表示 </a:t>
            </a:r>
          </a:p>
          <a:p>
            <a:pPr marL="0" indent="0" defTabSz="520065">
              <a:buSzTx/>
              <a:buNone/>
              <a:defRPr sz="2850"/>
            </a:pPr>
            <a:r>
              <a:rPr dirty="0">
                <a:solidFill>
                  <a:srgbClr val="FF0000"/>
                </a:solidFill>
              </a:rPr>
              <a:t>3、运算方法与运算器</a:t>
            </a:r>
          </a:p>
          <a:p>
            <a:pPr marL="0" indent="0" defTabSz="520065">
              <a:buSzTx/>
              <a:buNone/>
              <a:defRPr sz="2850"/>
            </a:pPr>
            <a:r>
              <a:rPr dirty="0">
                <a:solidFill>
                  <a:srgbClr val="FF0000"/>
                </a:solidFill>
              </a:rPr>
              <a:t>4、</a:t>
            </a:r>
            <a:r>
              <a:rPr lang="zh-CN" altLang="en-US" dirty="0">
                <a:solidFill>
                  <a:srgbClr val="FF0000"/>
                </a:solidFill>
              </a:rPr>
              <a:t>部分</a:t>
            </a:r>
            <a:r>
              <a:rPr dirty="0" err="1">
                <a:solidFill>
                  <a:srgbClr val="FF0000"/>
                </a:solidFill>
              </a:rPr>
              <a:t>存储系统</a:t>
            </a:r>
            <a:r>
              <a:rPr lang="zh-CN" altLang="en-US" dirty="0">
                <a:solidFill>
                  <a:srgbClr val="FF0000"/>
                </a:solidFill>
              </a:rPr>
              <a:t>（没有</a:t>
            </a:r>
            <a:r>
              <a:rPr lang="en-US" altLang="zh-CN" dirty="0">
                <a:solidFill>
                  <a:srgbClr val="FF0000"/>
                </a:solidFill>
              </a:rPr>
              <a:t>cache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dirty="0">
              <a:solidFill>
                <a:srgbClr val="FF0000"/>
              </a:solidFill>
            </a:endParaRPr>
          </a:p>
          <a:p>
            <a:pPr marL="0" indent="0" defTabSz="520065">
              <a:buSzTx/>
              <a:buNone/>
              <a:defRPr sz="2850"/>
            </a:pPr>
            <a:r>
              <a:rPr dirty="0">
                <a:solidFill>
                  <a:srgbClr val="FF0000"/>
                </a:solidFill>
              </a:rPr>
              <a:t>5、指令系统与汇编语言</a:t>
            </a:r>
          </a:p>
          <a:p>
            <a:pPr marL="0" indent="0" defTabSz="520065">
              <a:buSzTx/>
              <a:buNone/>
              <a:defRPr sz="2850"/>
            </a:pPr>
            <a:r>
              <a:rPr dirty="0">
                <a:solidFill>
                  <a:srgbClr val="FF0000"/>
                </a:solidFill>
              </a:rPr>
              <a:t>6、处理器（CPU）设计</a:t>
            </a:r>
          </a:p>
          <a:p>
            <a:pPr marL="0" indent="0" defTabSz="520065">
              <a:buSzTx/>
              <a:buNone/>
              <a:defRPr sz="2850"/>
            </a:pPr>
            <a:r>
              <a:rPr sz="2850" dirty="0"/>
              <a:t>7、流水线技术</a:t>
            </a:r>
          </a:p>
          <a:p>
            <a:pPr marL="0" indent="0" defTabSz="520065">
              <a:buSzTx/>
              <a:buNone/>
              <a:defRPr sz="2850"/>
            </a:pPr>
            <a:r>
              <a:rPr sz="2850" dirty="0"/>
              <a:t>8、输入输出系统</a:t>
            </a:r>
            <a:endParaRPr lang="en-US" sz="2850" dirty="0"/>
          </a:p>
          <a:p>
            <a:pPr marL="0" indent="0" defTabSz="520065">
              <a:buSzTx/>
              <a:buNone/>
              <a:defRPr sz="2850"/>
            </a:pPr>
            <a:r>
              <a:rPr lang="zh-CN" altLang="en-US" sz="2850" dirty="0"/>
              <a:t>（</a:t>
            </a:r>
            <a:r>
              <a:rPr lang="en-US" altLang="zh-CN" sz="2850" dirty="0"/>
              <a:t> X.5</a:t>
            </a:r>
            <a:r>
              <a:rPr lang="zh-CN" altLang="en-US" sz="2850" dirty="0"/>
              <a:t>、部分存储系统）</a:t>
            </a:r>
            <a:endParaRPr sz="2850" dirty="0"/>
          </a:p>
          <a:p>
            <a:pPr marL="0" indent="0" defTabSz="520065">
              <a:buSzTx/>
              <a:buNone/>
              <a:defRPr sz="2850"/>
            </a:pPr>
            <a:r>
              <a:rPr sz="2850" dirty="0"/>
              <a:t>9、多机系统</a:t>
            </a:r>
            <a:endParaRPr lang="zh-CN" altLang="en-US" sz="2850" dirty="0"/>
          </a:p>
          <a:p>
            <a:pPr marL="0" indent="0" defTabSz="520065">
              <a:buSzTx/>
              <a:buNone/>
              <a:defRPr sz="2850"/>
            </a:pPr>
            <a:endParaRPr dirty="0"/>
          </a:p>
        </p:txBody>
      </p:sp>
      <p:sp>
        <p:nvSpPr>
          <p:cNvPr id="1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333383" y="9296400"/>
            <a:ext cx="227280" cy="32430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54" name="线条"/>
          <p:cNvSpPr/>
          <p:nvPr/>
        </p:nvSpPr>
        <p:spPr>
          <a:xfrm>
            <a:off x="7866964" y="1850657"/>
            <a:ext cx="436563" cy="3908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34925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914400">
              <a:defRPr sz="2000" b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155" name="线条"/>
          <p:cNvSpPr/>
          <p:nvPr/>
        </p:nvSpPr>
        <p:spPr>
          <a:xfrm>
            <a:off x="7866960" y="5935948"/>
            <a:ext cx="449268" cy="2495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15635" y="10800"/>
                  <a:pt x="21600" y="10800"/>
                </a:cubicBezTo>
                <a:cubicBezTo>
                  <a:pt x="1563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5965" y="21600"/>
                  <a:pt x="0" y="21600"/>
                </a:cubicBezTo>
              </a:path>
            </a:pathLst>
          </a:custGeom>
          <a:ln w="34925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914400">
              <a:defRPr sz="2000" b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/>
          </a:p>
        </p:txBody>
      </p:sp>
      <p:sp>
        <p:nvSpPr>
          <p:cNvPr id="156" name="计算机组成与结构Ⅰ"/>
          <p:cNvSpPr txBox="1"/>
          <p:nvPr/>
        </p:nvSpPr>
        <p:spPr>
          <a:xfrm>
            <a:off x="8431242" y="3352216"/>
            <a:ext cx="3917485" cy="107721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914400">
              <a:defRPr sz="3200">
                <a:solidFill>
                  <a:srgbClr val="4F8F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华文新魏" panose="02010800040101010101" charset="-122"/>
              </a:defRPr>
            </a:lvl1pPr>
          </a:lstStyle>
          <a:p>
            <a:pPr>
              <a:defRPr>
                <a:solidFill>
                  <a:srgbClr val="FFCC66"/>
                </a:solidFill>
              </a:defRPr>
            </a:pPr>
            <a:r>
              <a:rPr dirty="0" err="1">
                <a:solidFill>
                  <a:srgbClr val="FF0000"/>
                </a:solidFill>
              </a:rPr>
              <a:t>计算机组成与结构Ⅰ</a:t>
            </a:r>
            <a:endParaRPr lang="en-US" dirty="0">
              <a:solidFill>
                <a:srgbClr val="FF0000"/>
              </a:solidFill>
            </a:endParaRPr>
          </a:p>
          <a:p>
            <a:pPr>
              <a:defRPr>
                <a:solidFill>
                  <a:srgbClr val="FFCC66"/>
                </a:solidFill>
              </a:defRPr>
            </a:pPr>
            <a:r>
              <a:rPr lang="zh-CN" altLang="en-US" dirty="0">
                <a:solidFill>
                  <a:srgbClr val="FF0000"/>
                </a:solidFill>
              </a:rPr>
              <a:t>（上学期课程）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7" name="计算机组成与结构Ⅱ （下学期课程）"/>
          <p:cNvSpPr txBox="1"/>
          <p:nvPr/>
        </p:nvSpPr>
        <p:spPr>
          <a:xfrm>
            <a:off x="8431242" y="6275810"/>
            <a:ext cx="3917485" cy="107721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914400">
              <a:defRPr sz="3200">
                <a:solidFill>
                  <a:srgbClr val="4F8F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defRPr>
            </a:lvl1pPr>
          </a:lstStyle>
          <a:p>
            <a:r>
              <a:rPr dirty="0" err="1">
                <a:sym typeface="华文新魏" panose="02010800040101010101" charset="-122"/>
              </a:rPr>
              <a:t>计算机组成与结构Ⅱ</a:t>
            </a:r>
            <a:r>
              <a:rPr dirty="0">
                <a:sym typeface="华文新魏" panose="02010800040101010101" charset="-122"/>
              </a:rPr>
              <a:t> （</a:t>
            </a:r>
            <a:r>
              <a:rPr lang="zh-CN" altLang="en-US" dirty="0">
                <a:sym typeface="华文新魏" panose="02010800040101010101" charset="-122"/>
              </a:rPr>
              <a:t>本</a:t>
            </a:r>
            <a:r>
              <a:rPr dirty="0" err="1">
                <a:sym typeface="华文新魏" panose="02010800040101010101" charset="-122"/>
              </a:rPr>
              <a:t>学期课程</a:t>
            </a:r>
            <a:r>
              <a:rPr dirty="0">
                <a:sym typeface="华文新魏" panose="02010800040101010101" charset="-122"/>
              </a:rPr>
              <a:t>）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138D730-375B-D1AC-A1C4-9463D509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27" y="1219201"/>
            <a:ext cx="11380187" cy="29913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43ED7A-FFB5-E503-FF9A-2AC73832A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70" y="3901243"/>
            <a:ext cx="5958340" cy="45520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5F9C59B-2F1F-9AA7-905C-0DA003975182}"/>
              </a:ext>
            </a:extLst>
          </p:cNvPr>
          <p:cNvSpPr txBox="1"/>
          <p:nvPr/>
        </p:nvSpPr>
        <p:spPr>
          <a:xfrm>
            <a:off x="8280893" y="5027069"/>
            <a:ext cx="3850640" cy="166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82344" algn="just"/>
            <a:r>
              <a:rPr lang="en-US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(3)</a:t>
            </a:r>
          </a:p>
          <a:p>
            <a:pPr indent="782344" algn="just"/>
            <a:r>
              <a:rPr lang="en-US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zh-CN" sz="256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82344" algn="just"/>
            <a:r>
              <a:rPr lang="en-US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</a:t>
            </a:r>
            <a:r>
              <a:rPr lang="zh-CN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zh-CN" sz="256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A</a:t>
            </a:r>
            <a:r>
              <a:rPr lang="zh-CN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MM</a:t>
            </a:r>
            <a:r>
              <a:rPr lang="zh-CN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56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WR</a:t>
            </a:r>
            <a:endParaRPr lang="zh-CN" altLang="zh-CN" sz="256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9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248AC-7F1D-4C6A-BC22-96898999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、绪论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EBEBE-368B-4170-9EFD-B40021DC1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F8F00"/>
                </a:solidFill>
              </a:rPr>
              <a:t>基本概念</a:t>
            </a:r>
            <a:endParaRPr lang="en-US" altLang="zh-CN" dirty="0">
              <a:solidFill>
                <a:srgbClr val="4F8F00"/>
              </a:solidFill>
            </a:endParaRPr>
          </a:p>
          <a:p>
            <a:r>
              <a:rPr lang="zh-CN" altLang="en-US" dirty="0">
                <a:solidFill>
                  <a:srgbClr val="4F8F00"/>
                </a:solidFill>
              </a:rPr>
              <a:t>性能指标</a:t>
            </a:r>
            <a:r>
              <a:rPr lang="zh-CN" altLang="en-US" dirty="0"/>
              <a:t>：</a:t>
            </a:r>
          </a:p>
          <a:p>
            <a:pPr lvl="1"/>
            <a:r>
              <a:rPr lang="en-US" altLang="zh-CN" dirty="0">
                <a:solidFill>
                  <a:srgbClr val="4F8F00"/>
                </a:solidFill>
              </a:rPr>
              <a:t>MIPS</a:t>
            </a:r>
            <a:r>
              <a:rPr lang="en-US" altLang="zh-CN" dirty="0"/>
              <a:t> (Million Instructions Per Second)</a:t>
            </a:r>
          </a:p>
          <a:p>
            <a:pPr lvl="1"/>
            <a:r>
              <a:rPr lang="en-US" altLang="zh-CN" dirty="0">
                <a:solidFill>
                  <a:srgbClr val="4F8F00"/>
                </a:solidFill>
              </a:rPr>
              <a:t>FLOPS</a:t>
            </a:r>
            <a:r>
              <a:rPr lang="en-US" altLang="zh-CN" dirty="0"/>
              <a:t>(Float-point Operations Per Second)</a:t>
            </a:r>
          </a:p>
          <a:p>
            <a:pPr lvl="1"/>
            <a:r>
              <a:rPr lang="en-US" altLang="zh-CN" dirty="0">
                <a:solidFill>
                  <a:srgbClr val="4F8F00"/>
                </a:solidFill>
              </a:rPr>
              <a:t>CPI</a:t>
            </a:r>
            <a:r>
              <a:rPr lang="en-US" altLang="zh-CN" dirty="0"/>
              <a:t> (Clock Cycles Per Instruction)</a:t>
            </a:r>
          </a:p>
          <a:p>
            <a:pPr lvl="1"/>
            <a:r>
              <a:rPr lang="en-US" altLang="zh-CN" dirty="0">
                <a:solidFill>
                  <a:srgbClr val="4F8F00"/>
                </a:solidFill>
              </a:rPr>
              <a:t>IPC</a:t>
            </a:r>
            <a:r>
              <a:rPr lang="en-US" altLang="zh-CN" dirty="0"/>
              <a:t> (Instructions Per Clock Cycle)</a:t>
            </a:r>
          </a:p>
          <a:p>
            <a:pPr marL="444500" lvl="1"/>
            <a:r>
              <a:rPr lang="en-US" altLang="zh-CN" dirty="0">
                <a:solidFill>
                  <a:srgbClr val="4F8F00"/>
                </a:solidFill>
              </a:rPr>
              <a:t> Amdahl</a:t>
            </a:r>
            <a:r>
              <a:rPr lang="zh-CN" altLang="en-US" dirty="0">
                <a:solidFill>
                  <a:srgbClr val="4F8F00"/>
                </a:solidFill>
              </a:rPr>
              <a:t>定律：</a:t>
            </a:r>
            <a:endParaRPr lang="en-US" altLang="zh-CN" dirty="0">
              <a:solidFill>
                <a:srgbClr val="4F8F00"/>
              </a:solidFill>
            </a:endParaRPr>
          </a:p>
          <a:p>
            <a:pPr marL="889000" lvl="2"/>
            <a:r>
              <a:rPr lang="zh-CN" altLang="en-US" dirty="0">
                <a:solidFill>
                  <a:srgbClr val="4F8F00"/>
                </a:solidFill>
              </a:rPr>
              <a:t>加速比</a:t>
            </a:r>
            <a:endParaRPr lang="en-US" altLang="zh-CN" dirty="0">
              <a:solidFill>
                <a:srgbClr val="4F8F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2143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248AC-7F1D-4C6A-BC22-96898999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sz="6600" dirty="0">
                <a:solidFill>
                  <a:schemeClr val="tx1"/>
                </a:solidFill>
              </a:rPr>
              <a:t>计算机中的数据表示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EBD764C8-0FC9-45BD-AF52-2D7B5FB6B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47900"/>
            <a:ext cx="12052300" cy="628650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>
                <a:solidFill>
                  <a:srgbClr val="4F8F00"/>
                </a:solidFill>
              </a:rPr>
              <a:t>整数及小数进制转换（</a:t>
            </a:r>
            <a:r>
              <a:rPr lang="en-US" altLang="zh-CN" dirty="0">
                <a:solidFill>
                  <a:srgbClr val="4F8F00"/>
                </a:solidFill>
              </a:rPr>
              <a:t>2-8-16-10</a:t>
            </a:r>
            <a:r>
              <a:rPr lang="zh-CN" altLang="en-US" dirty="0">
                <a:solidFill>
                  <a:srgbClr val="4F8F00"/>
                </a:solidFill>
              </a:rPr>
              <a:t>）</a:t>
            </a:r>
            <a:endParaRPr lang="en-US" altLang="zh-CN" dirty="0">
              <a:solidFill>
                <a:srgbClr val="4F8F00"/>
              </a:solidFill>
            </a:endParaRPr>
          </a:p>
          <a:p>
            <a:r>
              <a:rPr lang="zh-CN" altLang="en-US" dirty="0">
                <a:solidFill>
                  <a:srgbClr val="4F8F00"/>
                </a:solidFill>
              </a:rPr>
              <a:t>有符号数的原、反、补、移码：</a:t>
            </a:r>
            <a:endParaRPr lang="en-US" altLang="zh-CN" dirty="0">
              <a:solidFill>
                <a:srgbClr val="4F8F00"/>
              </a:solidFill>
            </a:endParaRPr>
          </a:p>
          <a:p>
            <a:pPr lvl="1"/>
            <a:r>
              <a:rPr lang="zh-CN" altLang="en-US" dirty="0">
                <a:solidFill>
                  <a:srgbClr val="4F8F00"/>
                </a:solidFill>
              </a:rPr>
              <a:t>转换</a:t>
            </a:r>
            <a:endParaRPr lang="en-US" altLang="zh-CN" dirty="0">
              <a:solidFill>
                <a:srgbClr val="4F8F00"/>
              </a:solidFill>
            </a:endParaRPr>
          </a:p>
          <a:p>
            <a:r>
              <a:rPr lang="zh-CN" altLang="en-US" dirty="0">
                <a:solidFill>
                  <a:srgbClr val="4F8F00"/>
                </a:solidFill>
              </a:rPr>
              <a:t>性质</a:t>
            </a:r>
            <a:endParaRPr lang="en-US" altLang="zh-CN" dirty="0">
              <a:solidFill>
                <a:srgbClr val="4F8F00"/>
              </a:solidFill>
            </a:endParaRPr>
          </a:p>
          <a:p>
            <a:r>
              <a:rPr lang="zh-CN" altLang="en-US" dirty="0">
                <a:solidFill>
                  <a:srgbClr val="4F8F00"/>
                </a:solidFill>
              </a:rPr>
              <a:t>浮点表示</a:t>
            </a:r>
          </a:p>
          <a:p>
            <a:pPr lvl="1"/>
            <a:r>
              <a:rPr lang="en-US" altLang="zh-CN" dirty="0">
                <a:solidFill>
                  <a:srgbClr val="4F8F00"/>
                </a:solidFill>
              </a:rPr>
              <a:t>IEEE 754</a:t>
            </a:r>
          </a:p>
          <a:p>
            <a:pPr lvl="1"/>
            <a:r>
              <a:rPr lang="zh-CN" altLang="en-US" dirty="0">
                <a:solidFill>
                  <a:srgbClr val="4F8F00"/>
                </a:solidFill>
              </a:rPr>
              <a:t>题目要求，注意审题</a:t>
            </a:r>
            <a:endParaRPr lang="en-US" altLang="zh-CN" dirty="0">
              <a:solidFill>
                <a:srgbClr val="4F8F00"/>
              </a:solidFill>
            </a:endParaRPr>
          </a:p>
          <a:p>
            <a:pPr lvl="1"/>
            <a:r>
              <a:rPr lang="zh-CN" altLang="en-US" dirty="0">
                <a:solidFill>
                  <a:srgbClr val="4F8F00"/>
                </a:solidFill>
              </a:rPr>
              <a:t>规格化（表示范围：最大正数、最小正数、最大负数、最小负数）</a:t>
            </a:r>
            <a:endParaRPr lang="en-US" altLang="zh-CN" dirty="0">
              <a:solidFill>
                <a:srgbClr val="4F8F00"/>
              </a:solidFill>
            </a:endParaRPr>
          </a:p>
          <a:p>
            <a:pPr lvl="1"/>
            <a:r>
              <a:rPr lang="en-US" altLang="zh-CN" dirty="0">
                <a:solidFill>
                  <a:srgbClr val="4F8F00"/>
                </a:solidFill>
              </a:rPr>
              <a:t>BCD</a:t>
            </a:r>
            <a:r>
              <a:rPr lang="zh-CN" altLang="en-US" dirty="0">
                <a:solidFill>
                  <a:srgbClr val="4F8F00"/>
                </a:solidFill>
                <a:sym typeface="黑体" panose="02010609060101010101" charset="-122"/>
              </a:rPr>
              <a:t>码</a:t>
            </a:r>
            <a:endParaRPr lang="en-US" altLang="zh-CN" dirty="0">
              <a:solidFill>
                <a:srgbClr val="4F8F00"/>
              </a:solidFill>
              <a:sym typeface="黑体" panose="02010609060101010101" charset="-122"/>
            </a:endParaRPr>
          </a:p>
          <a:p>
            <a:pPr marL="444500" lvl="1"/>
            <a:r>
              <a:rPr lang="zh-CN" altLang="en-US" dirty="0">
                <a:solidFill>
                  <a:srgbClr val="4F8F00"/>
                </a:solidFill>
              </a:rPr>
              <a:t>非数字的表示</a:t>
            </a:r>
            <a:endParaRPr lang="en-US" altLang="zh-CN" dirty="0">
              <a:solidFill>
                <a:srgbClr val="4F8F00"/>
              </a:solidFill>
            </a:endParaRPr>
          </a:p>
          <a:p>
            <a:pPr marL="889000" lvl="2"/>
            <a:r>
              <a:rPr lang="zh-CN" altLang="en-US" dirty="0">
                <a:solidFill>
                  <a:srgbClr val="4F8F00"/>
                </a:solidFill>
              </a:rPr>
              <a:t>字符表示</a:t>
            </a:r>
            <a:endParaRPr lang="en-US" altLang="zh-CN" dirty="0">
              <a:solidFill>
                <a:srgbClr val="4F8F00"/>
              </a:solidFill>
            </a:endParaRPr>
          </a:p>
          <a:p>
            <a:pPr marL="889000" lvl="2"/>
            <a:r>
              <a:rPr lang="zh-CN" altLang="en-US" dirty="0">
                <a:solidFill>
                  <a:srgbClr val="4F8F00"/>
                </a:solidFill>
              </a:rPr>
              <a:t>校验码</a:t>
            </a:r>
          </a:p>
          <a:p>
            <a:pPr marL="1306830" lvl="2" indent="-435609" algn="l" defTabSz="572516">
              <a:lnSpc>
                <a:spcPct val="150000"/>
              </a:lnSpc>
              <a:buSzPct val="145000"/>
              <a:buChar char="•"/>
              <a:defRPr sz="3136"/>
            </a:pPr>
            <a:r>
              <a:rPr lang="zh-CN" altLang="en-US" dirty="0">
                <a:solidFill>
                  <a:srgbClr val="4F8F00"/>
                </a:solidFill>
              </a:rPr>
              <a:t>奇偶校验</a:t>
            </a:r>
            <a:endParaRPr lang="en-US" altLang="zh-CN" dirty="0">
              <a:solidFill>
                <a:srgbClr val="4F8F00"/>
              </a:solidFill>
            </a:endParaRPr>
          </a:p>
          <a:p>
            <a:pPr marL="1306830" lvl="2" indent="-435609" algn="l" defTabSz="572516">
              <a:lnSpc>
                <a:spcPct val="150000"/>
              </a:lnSpc>
              <a:buSzPct val="145000"/>
              <a:buChar char="•"/>
              <a:defRPr sz="3136"/>
            </a:pPr>
            <a:r>
              <a:rPr lang="zh-CN" altLang="en-US" dirty="0">
                <a:solidFill>
                  <a:srgbClr val="4F8F00"/>
                </a:solidFill>
              </a:rPr>
              <a:t>海明码</a:t>
            </a:r>
          </a:p>
          <a:p>
            <a:pPr marL="1306830" lvl="2" indent="-435609" algn="l" defTabSz="572516">
              <a:lnSpc>
                <a:spcPct val="150000"/>
              </a:lnSpc>
              <a:buSzPct val="145000"/>
              <a:buChar char="•"/>
              <a:defRPr sz="3136"/>
            </a:pPr>
            <a:r>
              <a:rPr lang="zh-CN" altLang="en-US" dirty="0">
                <a:solidFill>
                  <a:srgbClr val="4F8F00"/>
                </a:solidFill>
              </a:rPr>
              <a:t>循环冗余检验</a:t>
            </a:r>
            <a:r>
              <a:rPr lang="en-US" altLang="zh-CN" dirty="0">
                <a:solidFill>
                  <a:srgbClr val="4F8F00"/>
                </a:solidFill>
              </a:rPr>
              <a:t>CRC</a:t>
            </a:r>
            <a:endParaRPr lang="zh-CN" altLang="en-US" dirty="0">
              <a:solidFill>
                <a:srgbClr val="4F8F00"/>
              </a:solidFill>
            </a:endParaRPr>
          </a:p>
          <a:p>
            <a:pPr marL="444500" lvl="1"/>
            <a:endParaRPr lang="zh-CN" altLang="en-US" dirty="0">
              <a:solidFill>
                <a:srgbClr val="4F8F00"/>
              </a:solidFill>
            </a:endParaRPr>
          </a:p>
          <a:p>
            <a:pPr lvl="1"/>
            <a:endParaRPr lang="en-US" altLang="zh-CN" dirty="0">
              <a:solidFill>
                <a:srgbClr val="4F8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4522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248AC-7F1D-4C6A-BC22-96898999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、运算方法与运算器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EBEBE-368B-4170-9EFD-B40021DC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559837"/>
            <a:ext cx="12052300" cy="7505700"/>
          </a:xfrm>
        </p:spPr>
        <p:txBody>
          <a:bodyPr>
            <a:normAutofit fontScale="92500" lnSpcReduction="10000"/>
          </a:bodyPr>
          <a:lstStyle/>
          <a:p>
            <a:pPr marL="422275" indent="-422275" defTabSz="554990">
              <a:defRPr sz="3040"/>
            </a:pPr>
            <a:r>
              <a:rPr lang="zh-CN" altLang="en-US" dirty="0">
                <a:solidFill>
                  <a:srgbClr val="4F8F00"/>
                </a:solidFill>
              </a:rPr>
              <a:t>定点数（整数、纯小数）的四则运算</a:t>
            </a:r>
          </a:p>
          <a:p>
            <a:pPr marL="844550" lvl="1" indent="-422275" defTabSz="554990">
              <a:defRPr sz="3040"/>
            </a:pPr>
            <a:r>
              <a:rPr lang="zh-CN" altLang="en-US" sz="3000" dirty="0">
                <a:solidFill>
                  <a:srgbClr val="4F8F00"/>
                </a:solidFill>
              </a:rPr>
              <a:t>加减法</a:t>
            </a:r>
            <a:endParaRPr lang="en-US" altLang="zh-CN" sz="3000" dirty="0">
              <a:solidFill>
                <a:srgbClr val="4F8F00"/>
              </a:solidFill>
            </a:endParaRPr>
          </a:p>
          <a:p>
            <a:pPr marL="844550" lvl="1" indent="-422275" defTabSz="554990">
              <a:defRPr sz="3040"/>
            </a:pPr>
            <a:r>
              <a:rPr lang="zh-CN" altLang="en-US" dirty="0">
                <a:solidFill>
                  <a:srgbClr val="4F8F00"/>
                </a:solidFill>
              </a:rPr>
              <a:t>溢出判断</a:t>
            </a:r>
          </a:p>
          <a:p>
            <a:pPr marL="422275" indent="-422275" defTabSz="554990">
              <a:defRPr sz="3040"/>
            </a:pPr>
            <a:r>
              <a:rPr lang="zh-CN" altLang="en-US" dirty="0">
                <a:solidFill>
                  <a:srgbClr val="4F8F00"/>
                </a:solidFill>
              </a:rPr>
              <a:t>算数逻辑部分</a:t>
            </a:r>
          </a:p>
          <a:p>
            <a:pPr marL="853440" lvl="1" indent="-408940" defTabSz="537463">
              <a:defRPr sz="2944"/>
            </a:pPr>
            <a:r>
              <a:rPr lang="zh-CN" altLang="en-US" dirty="0">
                <a:solidFill>
                  <a:srgbClr val="4F8F00"/>
                </a:solidFill>
              </a:rPr>
              <a:t>单元电路加法器</a:t>
            </a:r>
          </a:p>
          <a:p>
            <a:pPr marL="1262380" lvl="2" indent="-408940" defTabSz="537463">
              <a:defRPr sz="2944"/>
            </a:pPr>
            <a:r>
              <a:rPr lang="zh-CN" altLang="en-US" dirty="0">
                <a:solidFill>
                  <a:srgbClr val="4F8F00"/>
                </a:solidFill>
              </a:rPr>
              <a:t>一位加法器</a:t>
            </a:r>
          </a:p>
          <a:p>
            <a:pPr marL="1671319" lvl="3" indent="-408940" defTabSz="537463">
              <a:defRPr sz="2944"/>
            </a:pPr>
            <a:r>
              <a:rPr lang="zh-CN" altLang="en-US" dirty="0">
                <a:solidFill>
                  <a:srgbClr val="4F8F00"/>
                </a:solidFill>
              </a:rPr>
              <a:t>半加器</a:t>
            </a:r>
            <a:r>
              <a:rPr lang="en-US" altLang="zh-CN" dirty="0">
                <a:solidFill>
                  <a:srgbClr val="4F8F00"/>
                </a:solidFill>
              </a:rPr>
              <a:t>(Half Adder)</a:t>
            </a:r>
          </a:p>
          <a:p>
            <a:pPr marL="1671319" lvl="3" indent="-408940" defTabSz="537463">
              <a:defRPr sz="2944"/>
            </a:pPr>
            <a:r>
              <a:rPr lang="zh-CN" altLang="en-US" dirty="0">
                <a:solidFill>
                  <a:srgbClr val="4F8F00"/>
                </a:solidFill>
              </a:rPr>
              <a:t>全加器</a:t>
            </a:r>
            <a:r>
              <a:rPr lang="en-US" altLang="zh-CN" dirty="0">
                <a:solidFill>
                  <a:srgbClr val="4F8F00"/>
                </a:solidFill>
              </a:rPr>
              <a:t>(Full Adder)</a:t>
            </a:r>
          </a:p>
          <a:p>
            <a:pPr marL="1262380" lvl="2" indent="-408940" defTabSz="537463">
              <a:defRPr sz="2944"/>
            </a:pPr>
            <a:r>
              <a:rPr lang="zh-CN" altLang="en-US" dirty="0">
                <a:solidFill>
                  <a:srgbClr val="4F8F00"/>
                </a:solidFill>
              </a:rPr>
              <a:t>多位加法器</a:t>
            </a:r>
          </a:p>
          <a:p>
            <a:pPr marL="1671319" lvl="3" indent="-408940" defTabSz="537463">
              <a:defRPr sz="2944"/>
            </a:pPr>
            <a:r>
              <a:rPr lang="zh-CN" altLang="en-US" dirty="0">
                <a:solidFill>
                  <a:srgbClr val="4F8F00"/>
                </a:solidFill>
              </a:rPr>
              <a:t>行波加法器（</a:t>
            </a:r>
            <a:r>
              <a:rPr lang="en-US" altLang="zh-CN" dirty="0">
                <a:solidFill>
                  <a:srgbClr val="4F8F00"/>
                </a:solidFill>
              </a:rPr>
              <a:t>RCA</a:t>
            </a:r>
            <a:r>
              <a:rPr lang="zh-CN" altLang="en-US" dirty="0">
                <a:solidFill>
                  <a:srgbClr val="4F8F00"/>
                </a:solidFill>
              </a:rPr>
              <a:t>）</a:t>
            </a:r>
          </a:p>
          <a:p>
            <a:pPr marL="1671319" lvl="3" indent="-408940" defTabSz="537463">
              <a:defRPr sz="2944"/>
            </a:pPr>
            <a:r>
              <a:rPr lang="zh-CN" altLang="en-US" dirty="0">
                <a:solidFill>
                  <a:srgbClr val="4F8F00"/>
                </a:solidFill>
              </a:rPr>
              <a:t>先行进位加法器（</a:t>
            </a:r>
            <a:r>
              <a:rPr lang="en-US" altLang="zh-CN" dirty="0">
                <a:solidFill>
                  <a:srgbClr val="4F8F00"/>
                </a:solidFill>
              </a:rPr>
              <a:t>CLA</a:t>
            </a:r>
            <a:r>
              <a:rPr lang="zh-CN" altLang="en-US" dirty="0">
                <a:solidFill>
                  <a:srgbClr val="4F8F00"/>
                </a:solidFill>
              </a:rPr>
              <a:t>）</a:t>
            </a:r>
          </a:p>
          <a:p>
            <a:pPr marL="1262380" lvl="2" indent="-408940" defTabSz="537463">
              <a:defRPr sz="2944"/>
            </a:pPr>
            <a:r>
              <a:rPr lang="en-US" altLang="zh-CN" dirty="0">
                <a:solidFill>
                  <a:srgbClr val="4F8F00"/>
                </a:solidFill>
              </a:rPr>
              <a:t>BCD</a:t>
            </a:r>
            <a:r>
              <a:rPr lang="zh-CN" altLang="en-US" dirty="0">
                <a:solidFill>
                  <a:srgbClr val="4F8F00"/>
                </a:solidFill>
              </a:rPr>
              <a:t>加法器</a:t>
            </a:r>
          </a:p>
        </p:txBody>
      </p:sp>
    </p:spTree>
    <p:extLst>
      <p:ext uri="{BB962C8B-B14F-4D97-AF65-F5344CB8AC3E}">
        <p14:creationId xmlns:p14="http://schemas.microsoft.com/office/powerpoint/2010/main" val="40026197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248AC-7F1D-4C6A-BC22-96898999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、运算方法与运算器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EBEBE-368B-4170-9EFD-B40021DC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559837"/>
            <a:ext cx="12052300" cy="7505700"/>
          </a:xfrm>
        </p:spPr>
        <p:txBody>
          <a:bodyPr>
            <a:normAutofit fontScale="77500" lnSpcReduction="20000"/>
          </a:bodyPr>
          <a:lstStyle/>
          <a:p>
            <a:pPr marL="422275" indent="-422275" defTabSz="554990">
              <a:defRPr sz="3040"/>
            </a:pPr>
            <a:r>
              <a:rPr lang="zh-CN" altLang="en-US" dirty="0">
                <a:solidFill>
                  <a:srgbClr val="FF0000"/>
                </a:solidFill>
              </a:rPr>
              <a:t>算数逻辑部分</a:t>
            </a:r>
          </a:p>
          <a:p>
            <a:pPr marL="853440" lvl="1" indent="-408940" defTabSz="537463">
              <a:defRPr sz="2944"/>
            </a:pPr>
            <a:r>
              <a:rPr lang="zh-CN" altLang="en-US" sz="3000" dirty="0">
                <a:solidFill>
                  <a:srgbClr val="FF0000"/>
                </a:solidFill>
              </a:rPr>
              <a:t>定点数运算</a:t>
            </a:r>
            <a:r>
              <a:rPr lang="en-US" altLang="zh-CN" sz="3000" dirty="0">
                <a:solidFill>
                  <a:srgbClr val="FF0000"/>
                </a:solidFill>
              </a:rPr>
              <a:t>—</a:t>
            </a:r>
            <a:r>
              <a:rPr lang="zh-CN" altLang="en-US" sz="3000" dirty="0">
                <a:solidFill>
                  <a:srgbClr val="FF0000"/>
                </a:solidFill>
              </a:rPr>
              <a:t>乘法</a:t>
            </a:r>
            <a:endParaRPr lang="en-US" altLang="zh-CN" sz="3000" dirty="0">
              <a:solidFill>
                <a:srgbClr val="FF0000"/>
              </a:solidFill>
            </a:endParaRPr>
          </a:p>
          <a:p>
            <a:pPr marL="1297940" lvl="2" indent="-408940" defTabSz="537463">
              <a:defRPr sz="2944"/>
            </a:pPr>
            <a:r>
              <a:rPr lang="zh-CN" altLang="en-US" sz="3000" dirty="0">
                <a:solidFill>
                  <a:srgbClr val="FF0000"/>
                </a:solidFill>
              </a:rPr>
              <a:t>原码一位乘法</a:t>
            </a:r>
            <a:endParaRPr lang="en-US" altLang="zh-CN" sz="3000" dirty="0">
              <a:solidFill>
                <a:srgbClr val="FF0000"/>
              </a:solidFill>
            </a:endParaRPr>
          </a:p>
          <a:p>
            <a:pPr marL="1297940" lvl="2" indent="-408940" defTabSz="537463">
              <a:defRPr sz="2944"/>
            </a:pPr>
            <a:r>
              <a:rPr lang="zh-CN" altLang="en-US" sz="3000" dirty="0">
                <a:solidFill>
                  <a:srgbClr val="FF0000"/>
                </a:solidFill>
              </a:rPr>
              <a:t>原码二位乘法</a:t>
            </a:r>
            <a:endParaRPr lang="en-US" altLang="zh-CN" sz="3000" dirty="0">
              <a:solidFill>
                <a:srgbClr val="FF0000"/>
              </a:solidFill>
            </a:endParaRPr>
          </a:p>
          <a:p>
            <a:pPr marL="1297940" lvl="2" indent="-408940" defTabSz="537463">
              <a:defRPr sz="2944"/>
            </a:pPr>
            <a:r>
              <a:rPr lang="en-US" altLang="zh-CN" sz="3000" dirty="0">
                <a:solidFill>
                  <a:srgbClr val="FF0000"/>
                </a:solidFill>
              </a:rPr>
              <a:t>Booth</a:t>
            </a:r>
            <a:r>
              <a:rPr lang="zh-CN" altLang="en-US" sz="3000" dirty="0">
                <a:solidFill>
                  <a:srgbClr val="FF0000"/>
                </a:solidFill>
              </a:rPr>
              <a:t>法（补码乘法）</a:t>
            </a:r>
            <a:endParaRPr lang="en-US" altLang="zh-CN" sz="3000" dirty="0">
              <a:solidFill>
                <a:srgbClr val="FF0000"/>
              </a:solidFill>
            </a:endParaRPr>
          </a:p>
          <a:p>
            <a:pPr marL="853440" lvl="1" indent="-408940" defTabSz="537463">
              <a:defRPr sz="2944"/>
            </a:pPr>
            <a:r>
              <a:rPr lang="zh-CN" altLang="en-US" sz="3000" dirty="0">
                <a:solidFill>
                  <a:schemeClr val="tx1"/>
                </a:solidFill>
              </a:rPr>
              <a:t>定点数运算</a:t>
            </a:r>
            <a:r>
              <a:rPr lang="en-US" altLang="zh-CN" sz="3000" dirty="0">
                <a:solidFill>
                  <a:schemeClr val="tx1"/>
                </a:solidFill>
              </a:rPr>
              <a:t>—</a:t>
            </a:r>
            <a:r>
              <a:rPr lang="zh-CN" altLang="en-US" sz="3000" dirty="0">
                <a:solidFill>
                  <a:schemeClr val="tx1"/>
                </a:solidFill>
              </a:rPr>
              <a:t>除法</a:t>
            </a:r>
            <a:endParaRPr lang="en-US" altLang="zh-CN" sz="3000" dirty="0">
              <a:solidFill>
                <a:schemeClr val="tx1"/>
              </a:solidFill>
            </a:endParaRPr>
          </a:p>
          <a:p>
            <a:pPr marL="1297940" lvl="2" indent="-408940" defTabSz="537463">
              <a:defRPr sz="2944"/>
            </a:pPr>
            <a:r>
              <a:rPr lang="zh-CN" altLang="en-US" sz="3000" dirty="0">
                <a:solidFill>
                  <a:srgbClr val="0000FF"/>
                </a:solidFill>
              </a:rPr>
              <a:t>恢复余数法</a:t>
            </a:r>
            <a:endParaRPr lang="en-US" altLang="zh-CN" sz="3000" dirty="0">
              <a:solidFill>
                <a:srgbClr val="0000FF"/>
              </a:solidFill>
            </a:endParaRPr>
          </a:p>
          <a:p>
            <a:pPr marL="1297940" lvl="2" indent="-408940" defTabSz="537463">
              <a:defRPr sz="2944"/>
            </a:pPr>
            <a:r>
              <a:rPr lang="zh-CN" altLang="en-US" sz="3000" dirty="0">
                <a:solidFill>
                  <a:srgbClr val="0000FF"/>
                </a:solidFill>
              </a:rPr>
              <a:t>加减交替法</a:t>
            </a:r>
            <a:endParaRPr lang="en-US" altLang="zh-CN" sz="3000" dirty="0">
              <a:solidFill>
                <a:srgbClr val="0000FF"/>
              </a:solidFill>
            </a:endParaRPr>
          </a:p>
          <a:p>
            <a:pPr marL="1297940" lvl="2" indent="-408940" defTabSz="537463">
              <a:defRPr sz="2944"/>
            </a:pPr>
            <a:r>
              <a:rPr lang="zh-CN" altLang="en-US" strike="sngStrike" dirty="0">
                <a:solidFill>
                  <a:schemeClr val="tx1"/>
                </a:solidFill>
              </a:rPr>
              <a:t>补码交替加减法（不考）</a:t>
            </a:r>
            <a:endParaRPr lang="en-US" altLang="zh-CN" strike="sngStrike" dirty="0">
              <a:solidFill>
                <a:schemeClr val="tx1"/>
              </a:solidFill>
            </a:endParaRPr>
          </a:p>
          <a:p>
            <a:pPr marL="853440" lvl="1" indent="-408940" defTabSz="537463">
              <a:defRPr sz="2944"/>
            </a:pPr>
            <a:r>
              <a:rPr lang="zh-CN" altLang="en-US" sz="3000" dirty="0">
                <a:solidFill>
                  <a:srgbClr val="4F8F00"/>
                </a:solidFill>
              </a:rPr>
              <a:t>浮点运算</a:t>
            </a:r>
            <a:r>
              <a:rPr lang="en-US" altLang="zh-CN" sz="3000" dirty="0">
                <a:solidFill>
                  <a:srgbClr val="4F8F00"/>
                </a:solidFill>
              </a:rPr>
              <a:t>—</a:t>
            </a:r>
            <a:r>
              <a:rPr lang="zh-CN" altLang="en-US" sz="3000" dirty="0">
                <a:solidFill>
                  <a:srgbClr val="4F8F00"/>
                </a:solidFill>
              </a:rPr>
              <a:t>加减法</a:t>
            </a:r>
            <a:endParaRPr lang="en-US" altLang="zh-CN" sz="3000" dirty="0">
              <a:solidFill>
                <a:srgbClr val="4F8F00"/>
              </a:solidFill>
            </a:endParaRPr>
          </a:p>
          <a:p>
            <a:pPr marL="853440" lvl="1" indent="-408940" defTabSz="537463">
              <a:defRPr sz="2944"/>
            </a:pPr>
            <a:r>
              <a:rPr lang="zh-CN" altLang="en-US" sz="3000" dirty="0">
                <a:solidFill>
                  <a:srgbClr val="4F8F00"/>
                </a:solidFill>
              </a:rPr>
              <a:t>浮点运算</a:t>
            </a:r>
            <a:r>
              <a:rPr lang="en-US" altLang="zh-CN" sz="3000" dirty="0">
                <a:solidFill>
                  <a:srgbClr val="4F8F00"/>
                </a:solidFill>
              </a:rPr>
              <a:t>—</a:t>
            </a:r>
            <a:r>
              <a:rPr lang="zh-CN" altLang="en-US" sz="3000" dirty="0">
                <a:solidFill>
                  <a:srgbClr val="4F8F00"/>
                </a:solidFill>
              </a:rPr>
              <a:t>乘除法</a:t>
            </a:r>
            <a:endParaRPr lang="en-US" altLang="zh-CN" sz="3000" dirty="0">
              <a:solidFill>
                <a:srgbClr val="4F8F00"/>
              </a:solidFill>
            </a:endParaRPr>
          </a:p>
          <a:p>
            <a:pPr marL="422275" lvl="1" indent="-422275" defTabSz="554990">
              <a:defRPr sz="3040"/>
            </a:pPr>
            <a:r>
              <a:rPr lang="zh-CN" altLang="en-US" sz="3000" dirty="0"/>
              <a:t>运算硬件实现</a:t>
            </a:r>
            <a:endParaRPr lang="en-US" altLang="zh-CN" sz="3000" dirty="0"/>
          </a:p>
          <a:p>
            <a:pPr marL="866775" lvl="2" indent="-422275" defTabSz="554990">
              <a:defRPr sz="3040"/>
            </a:pPr>
            <a:r>
              <a:rPr lang="zh-CN" altLang="en-US" sz="3000" dirty="0">
                <a:solidFill>
                  <a:srgbClr val="4F8F00"/>
                </a:solidFill>
              </a:rPr>
              <a:t>阵列乘法器</a:t>
            </a:r>
            <a:endParaRPr lang="en-US" altLang="zh-CN" sz="3000" dirty="0">
              <a:solidFill>
                <a:srgbClr val="4F8F00"/>
              </a:solidFill>
            </a:endParaRPr>
          </a:p>
          <a:p>
            <a:pPr marL="866775" lvl="2" indent="-422275" defTabSz="554990">
              <a:defRPr sz="3040"/>
            </a:pPr>
            <a:r>
              <a:rPr lang="zh-CN" altLang="en-US" sz="3000" dirty="0">
                <a:solidFill>
                  <a:srgbClr val="4F8F00"/>
                </a:solidFill>
              </a:rPr>
              <a:t>阵列除法器</a:t>
            </a:r>
            <a:endParaRPr lang="en-US" altLang="zh-CN" sz="3000" dirty="0">
              <a:solidFill>
                <a:srgbClr val="4F8F00"/>
              </a:solidFill>
            </a:endParaRPr>
          </a:p>
          <a:p>
            <a:pPr marL="866775" lvl="2" indent="-422275" defTabSz="554990">
              <a:defRPr sz="3040"/>
            </a:pPr>
            <a:r>
              <a:rPr lang="en-US" altLang="zh-CN" sz="3000" dirty="0">
                <a:solidFill>
                  <a:srgbClr val="4F8F00"/>
                </a:solidFill>
              </a:rPr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29513182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248AC-7F1D-4C6A-BC22-96898999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、部分存储系统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EBEBE-368B-4170-9EFD-B40021DC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559837"/>
            <a:ext cx="12052300" cy="7505700"/>
          </a:xfrm>
        </p:spPr>
        <p:txBody>
          <a:bodyPr>
            <a:normAutofit/>
          </a:bodyPr>
          <a:lstStyle/>
          <a:p>
            <a:pPr marL="422275" indent="-422275" defTabSz="554990">
              <a:defRPr sz="3040"/>
            </a:pPr>
            <a:r>
              <a:rPr lang="zh-CN" altLang="en-US" dirty="0">
                <a:solidFill>
                  <a:srgbClr val="4F8F00"/>
                </a:solidFill>
              </a:rPr>
              <a:t>基本概念</a:t>
            </a:r>
            <a:endParaRPr lang="en-US" altLang="zh-CN" dirty="0">
              <a:solidFill>
                <a:srgbClr val="4F8F00"/>
              </a:solidFill>
            </a:endParaRPr>
          </a:p>
          <a:p>
            <a:pPr marL="422275" indent="-422275" defTabSz="554990">
              <a:defRPr sz="3040"/>
            </a:pPr>
            <a:r>
              <a:rPr lang="zh-CN" altLang="en-US" sz="3040" dirty="0">
                <a:solidFill>
                  <a:srgbClr val="4F8F00"/>
                </a:solidFill>
              </a:rPr>
              <a:t>主存储器</a:t>
            </a:r>
            <a:endParaRPr lang="en-US" altLang="zh-CN" sz="3040" dirty="0">
              <a:solidFill>
                <a:srgbClr val="4F8F00"/>
              </a:solidFill>
            </a:endParaRPr>
          </a:p>
          <a:p>
            <a:pPr marL="866775" lvl="1" indent="-422275" defTabSz="554990">
              <a:defRPr sz="3040"/>
            </a:pPr>
            <a:r>
              <a:rPr lang="en-US" altLang="zh-CN" sz="3040" dirty="0">
                <a:solidFill>
                  <a:srgbClr val="4F8F00"/>
                </a:solidFill>
              </a:rPr>
              <a:t>SRAM</a:t>
            </a:r>
          </a:p>
          <a:p>
            <a:pPr marL="866775" lvl="1" indent="-422275" defTabSz="554990">
              <a:defRPr sz="3040"/>
            </a:pPr>
            <a:r>
              <a:rPr lang="en-US" altLang="zh-CN" sz="3040" dirty="0">
                <a:solidFill>
                  <a:srgbClr val="4F8F00"/>
                </a:solidFill>
              </a:rPr>
              <a:t>DRAM</a:t>
            </a:r>
          </a:p>
          <a:p>
            <a:pPr marL="866775" lvl="1" indent="-422275" defTabSz="554990">
              <a:defRPr sz="3040"/>
            </a:pPr>
            <a:r>
              <a:rPr lang="en-US" altLang="zh-CN" sz="3040" dirty="0">
                <a:solidFill>
                  <a:srgbClr val="4F8F00"/>
                </a:solidFill>
              </a:rPr>
              <a:t>SDRAM</a:t>
            </a:r>
          </a:p>
          <a:p>
            <a:pPr marL="422275" lvl="1" indent="-422275" defTabSz="554990">
              <a:defRPr sz="3040"/>
            </a:pPr>
            <a:r>
              <a:rPr lang="zh-CN" altLang="en-US" sz="3040" dirty="0">
                <a:solidFill>
                  <a:srgbClr val="4F8F00"/>
                </a:solidFill>
              </a:rPr>
              <a:t>典型芯片</a:t>
            </a:r>
            <a:endParaRPr lang="en-US" altLang="zh-CN" sz="3040" dirty="0">
              <a:solidFill>
                <a:srgbClr val="4F8F00"/>
              </a:solidFill>
            </a:endParaRPr>
          </a:p>
          <a:p>
            <a:pPr marL="866775" lvl="2" indent="-422275" defTabSz="554990">
              <a:defRPr sz="3040"/>
            </a:pPr>
            <a:r>
              <a:rPr lang="en-US" altLang="zh-CN" dirty="0">
                <a:solidFill>
                  <a:srgbClr val="4F8F00"/>
                </a:solidFill>
              </a:rPr>
              <a:t>6264 SRAM</a:t>
            </a:r>
            <a:r>
              <a:rPr lang="zh-CN" altLang="en-US" dirty="0">
                <a:solidFill>
                  <a:srgbClr val="4F8F00"/>
                </a:solidFill>
              </a:rPr>
              <a:t>芯片</a:t>
            </a:r>
            <a:endParaRPr lang="en-US" altLang="zh-CN" dirty="0">
              <a:solidFill>
                <a:srgbClr val="4F8F00"/>
              </a:solidFill>
            </a:endParaRPr>
          </a:p>
          <a:p>
            <a:pPr marL="866775" lvl="2" indent="-422275" defTabSz="554990">
              <a:defRPr sz="3040"/>
            </a:pPr>
            <a:r>
              <a:rPr lang="en-US" altLang="zh-CN" dirty="0">
                <a:solidFill>
                  <a:srgbClr val="4F8F00"/>
                </a:solidFill>
              </a:rPr>
              <a:t>2164A DRAM</a:t>
            </a:r>
            <a:r>
              <a:rPr lang="zh-CN" altLang="en-US" dirty="0">
                <a:solidFill>
                  <a:srgbClr val="4F8F00"/>
                </a:solidFill>
              </a:rPr>
              <a:t>芯片</a:t>
            </a:r>
            <a:endParaRPr lang="en-US" altLang="zh-CN" dirty="0">
              <a:solidFill>
                <a:srgbClr val="4F8F00"/>
              </a:solidFill>
            </a:endParaRPr>
          </a:p>
          <a:p>
            <a:pPr marL="866775" lvl="2" indent="-422275" defTabSz="554990">
              <a:defRPr sz="3040"/>
            </a:pPr>
            <a:r>
              <a:rPr lang="en-US" altLang="zh-CN" dirty="0">
                <a:solidFill>
                  <a:srgbClr val="4F8F00"/>
                </a:solidFill>
              </a:rPr>
              <a:t>8086</a:t>
            </a:r>
            <a:r>
              <a:rPr lang="zh-CN" altLang="en-US" dirty="0">
                <a:solidFill>
                  <a:srgbClr val="4F8F00"/>
                </a:solidFill>
              </a:rPr>
              <a:t>内存接口</a:t>
            </a:r>
            <a:endParaRPr lang="en-US" altLang="zh-CN" dirty="0">
              <a:solidFill>
                <a:srgbClr val="4F8F00"/>
              </a:solidFill>
            </a:endParaRPr>
          </a:p>
          <a:p>
            <a:pPr marL="1311275" lvl="3" indent="-422275" defTabSz="554990">
              <a:defRPr sz="3040"/>
            </a:pPr>
            <a:r>
              <a:rPr lang="zh-CN" altLang="en-US" dirty="0">
                <a:solidFill>
                  <a:schemeClr val="tx1"/>
                </a:solidFill>
              </a:rPr>
              <a:t>奇偶分体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E57B72-C8D9-4033-BC0C-CB7F71E76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299" y="1336026"/>
            <a:ext cx="7681361" cy="514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437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248AC-7F1D-4C6A-BC22-96898999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、部分存储系统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EBEBE-368B-4170-9EFD-B40021DC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249" y="1233912"/>
            <a:ext cx="12052300" cy="7505700"/>
          </a:xfrm>
        </p:spPr>
        <p:txBody>
          <a:bodyPr>
            <a:noAutofit/>
          </a:bodyPr>
          <a:lstStyle/>
          <a:p>
            <a:pPr marL="422275" indent="-422275" defTabSz="554990">
              <a:lnSpc>
                <a:spcPct val="125000"/>
              </a:lnSpc>
              <a:defRPr sz="3040"/>
            </a:pPr>
            <a:r>
              <a:rPr lang="zh-CN" altLang="en-US" sz="2200" dirty="0">
                <a:solidFill>
                  <a:srgbClr val="FF0000"/>
                </a:solidFill>
              </a:rPr>
              <a:t>芯片扩展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866775" lvl="1" indent="-422275" defTabSz="554990">
              <a:lnSpc>
                <a:spcPct val="125000"/>
              </a:lnSpc>
              <a:defRPr sz="3040"/>
            </a:pPr>
            <a:r>
              <a:rPr lang="zh-CN" altLang="en-US" sz="2200" dirty="0">
                <a:solidFill>
                  <a:srgbClr val="FF0000"/>
                </a:solidFill>
              </a:rPr>
              <a:t>扩展方式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2">
              <a:lnSpc>
                <a:spcPct val="125000"/>
              </a:lnSpc>
              <a:defRPr sz="3700"/>
            </a:pPr>
            <a:r>
              <a:rPr lang="zh-CN" altLang="en-US" sz="2200" dirty="0">
                <a:solidFill>
                  <a:srgbClr val="FF0000"/>
                </a:solidFill>
              </a:rPr>
              <a:t>字扩展（增加存储器中存储字的数量）</a:t>
            </a:r>
          </a:p>
          <a:p>
            <a:pPr lvl="2">
              <a:lnSpc>
                <a:spcPct val="125000"/>
              </a:lnSpc>
              <a:defRPr sz="3700"/>
            </a:pPr>
            <a:r>
              <a:rPr lang="zh-CN" altLang="en-US" sz="2200" dirty="0">
                <a:solidFill>
                  <a:srgbClr val="FF0000"/>
                </a:solidFill>
              </a:rPr>
              <a:t>位扩展（增加存储器的字长）</a:t>
            </a:r>
          </a:p>
          <a:p>
            <a:pPr lvl="2">
              <a:lnSpc>
                <a:spcPct val="125000"/>
              </a:lnSpc>
              <a:defRPr sz="3700"/>
            </a:pPr>
            <a:r>
              <a:rPr lang="zh-CN" altLang="en-US" sz="2200" dirty="0">
                <a:solidFill>
                  <a:srgbClr val="FF0000"/>
                </a:solidFill>
              </a:rPr>
              <a:t>字位同时扩展</a:t>
            </a:r>
          </a:p>
          <a:p>
            <a:pPr marL="866775" lvl="1" indent="-422275" defTabSz="554990">
              <a:lnSpc>
                <a:spcPct val="125000"/>
              </a:lnSpc>
              <a:defRPr sz="3040"/>
            </a:pPr>
            <a:r>
              <a:rPr lang="zh-CN" altLang="zh-CN" sz="2200" dirty="0">
                <a:solidFill>
                  <a:srgbClr val="FF0000"/>
                </a:solidFill>
              </a:rPr>
              <a:t>主存连接设计</a:t>
            </a:r>
            <a:r>
              <a:rPr lang="en-US" altLang="zh-CN" sz="2200" dirty="0">
                <a:solidFill>
                  <a:srgbClr val="FF0000"/>
                </a:solidFill>
              </a:rPr>
              <a:t>——</a:t>
            </a:r>
            <a:r>
              <a:rPr lang="zh-CN" altLang="en-US" sz="2200" dirty="0">
                <a:solidFill>
                  <a:srgbClr val="FF0000"/>
                </a:solidFill>
              </a:rPr>
              <a:t>根据要求的主存地址画连接图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1311275" lvl="2" indent="-422275" defTabSz="554990">
              <a:lnSpc>
                <a:spcPct val="125000"/>
              </a:lnSpc>
              <a:defRPr sz="3040"/>
            </a:pPr>
            <a:r>
              <a:rPr lang="zh-CN" altLang="en-US" sz="2200" dirty="0">
                <a:solidFill>
                  <a:srgbClr val="FF0000"/>
                </a:solidFill>
              </a:rPr>
              <a:t>判断采用何种扩展方式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1311275" lvl="2" indent="-422275" defTabSz="554990">
              <a:lnSpc>
                <a:spcPct val="125000"/>
              </a:lnSpc>
              <a:defRPr sz="3040"/>
            </a:pPr>
            <a:r>
              <a:rPr lang="zh-CN" altLang="en-US" sz="2200" dirty="0">
                <a:solidFill>
                  <a:srgbClr val="FF0000"/>
                </a:solidFill>
              </a:rPr>
              <a:t>地址拆分</a:t>
            </a:r>
            <a:r>
              <a:rPr lang="en-US" altLang="zh-CN" sz="2200" dirty="0">
                <a:solidFill>
                  <a:srgbClr val="FF0000"/>
                </a:solidFill>
              </a:rPr>
              <a:t>——</a:t>
            </a:r>
            <a:r>
              <a:rPr lang="zh-CN" altLang="en-US" sz="2200" dirty="0">
                <a:solidFill>
                  <a:srgbClr val="FF0000"/>
                </a:solidFill>
              </a:rPr>
              <a:t>片内地址、片选地址、</a:t>
            </a:r>
            <a:r>
              <a:rPr lang="en-US" altLang="zh-CN" sz="2200" dirty="0">
                <a:solidFill>
                  <a:srgbClr val="FF0000"/>
                </a:solidFill>
              </a:rPr>
              <a:t>CPU</a:t>
            </a:r>
            <a:r>
              <a:rPr lang="zh-CN" altLang="en-US" sz="2200" dirty="0">
                <a:solidFill>
                  <a:srgbClr val="FF0000"/>
                </a:solidFill>
              </a:rPr>
              <a:t>固定地址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1311275" lvl="2" indent="-422275" defTabSz="554990">
              <a:lnSpc>
                <a:spcPct val="125000"/>
              </a:lnSpc>
              <a:defRPr sz="3040"/>
            </a:pPr>
            <a:r>
              <a:rPr lang="en-US" altLang="zh-CN" sz="2200" dirty="0">
                <a:solidFill>
                  <a:srgbClr val="FF0000"/>
                </a:solidFill>
              </a:rPr>
              <a:t>3-8</a:t>
            </a:r>
            <a:r>
              <a:rPr lang="zh-CN" altLang="en-US" sz="2200" dirty="0">
                <a:solidFill>
                  <a:srgbClr val="FF0000"/>
                </a:solidFill>
              </a:rPr>
              <a:t>译码器怎么连接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1755775" lvl="3" indent="-422275" defTabSz="554990">
              <a:lnSpc>
                <a:spcPct val="125000"/>
              </a:lnSpc>
              <a:defRPr sz="3040"/>
            </a:pPr>
            <a:r>
              <a:rPr lang="zh-CN" altLang="en-US" sz="2200" dirty="0">
                <a:solidFill>
                  <a:srgbClr val="FF0000"/>
                </a:solidFill>
              </a:rPr>
              <a:t>使能端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1755775" lvl="3" indent="-422275" defTabSz="554990">
              <a:lnSpc>
                <a:spcPct val="125000"/>
              </a:lnSpc>
              <a:defRPr sz="3040"/>
            </a:pPr>
            <a:r>
              <a:rPr lang="zh-CN" altLang="en-US" sz="2200" dirty="0">
                <a:solidFill>
                  <a:srgbClr val="FF0000"/>
                </a:solidFill>
              </a:rPr>
              <a:t>译码输入端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1755775" lvl="3" indent="-422275" defTabSz="554990">
              <a:lnSpc>
                <a:spcPct val="125000"/>
              </a:lnSpc>
              <a:defRPr sz="3040"/>
            </a:pPr>
            <a:r>
              <a:rPr lang="zh-CN" altLang="en-US" sz="2200" dirty="0">
                <a:solidFill>
                  <a:srgbClr val="FF0000"/>
                </a:solidFill>
              </a:rPr>
              <a:t>译码输出端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1311275" lvl="2" indent="-422275" defTabSz="554990">
              <a:lnSpc>
                <a:spcPct val="125000"/>
              </a:lnSpc>
              <a:defRPr sz="3040"/>
            </a:pPr>
            <a:r>
              <a:rPr lang="zh-CN" altLang="en-US" sz="2200" dirty="0">
                <a:solidFill>
                  <a:srgbClr val="FF0000"/>
                </a:solidFill>
              </a:rPr>
              <a:t>数据线怎么连接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1311275" lvl="2" indent="-422275" defTabSz="554990">
              <a:lnSpc>
                <a:spcPct val="125000"/>
              </a:lnSpc>
              <a:defRPr sz="3040"/>
            </a:pPr>
            <a:r>
              <a:rPr lang="zh-CN" altLang="en-US" sz="2200" dirty="0">
                <a:solidFill>
                  <a:srgbClr val="FF0000"/>
                </a:solidFill>
              </a:rPr>
              <a:t>地址线怎么连接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1311275" lvl="2" indent="-422275" defTabSz="554990">
              <a:lnSpc>
                <a:spcPct val="125000"/>
              </a:lnSpc>
              <a:defRPr sz="3040"/>
            </a:pPr>
            <a:r>
              <a:rPr lang="zh-CN" altLang="en-US" sz="2200" dirty="0">
                <a:solidFill>
                  <a:schemeClr val="tx1"/>
                </a:solidFill>
              </a:rPr>
              <a:t>是否存在奇偶分体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866775" lvl="1" indent="-422275" defTabSz="554990">
              <a:lnSpc>
                <a:spcPct val="125000"/>
              </a:lnSpc>
              <a:defRPr sz="3040"/>
            </a:pPr>
            <a:r>
              <a:rPr lang="zh-CN" altLang="zh-CN" sz="2200" dirty="0">
                <a:solidFill>
                  <a:srgbClr val="FF0000"/>
                </a:solidFill>
              </a:rPr>
              <a:t>主存地址分析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1311275" lvl="2" indent="-422275" defTabSz="554990">
              <a:lnSpc>
                <a:spcPct val="125000"/>
              </a:lnSpc>
              <a:defRPr sz="3040"/>
            </a:pPr>
            <a:r>
              <a:rPr lang="zh-CN" altLang="en-US" sz="2200" dirty="0">
                <a:solidFill>
                  <a:srgbClr val="FF0000"/>
                </a:solidFill>
              </a:rPr>
              <a:t>内存地址范围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1311275" lvl="2" indent="-422275" defTabSz="554990">
              <a:lnSpc>
                <a:spcPct val="125000"/>
              </a:lnSpc>
              <a:defRPr sz="3040"/>
            </a:pPr>
            <a:r>
              <a:rPr lang="zh-CN" altLang="en-US" sz="2200" dirty="0">
                <a:solidFill>
                  <a:srgbClr val="FF0000"/>
                </a:solidFill>
              </a:rPr>
              <a:t>采用何种扩展方式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1311275" lvl="2" indent="-422275" defTabSz="554990">
              <a:lnSpc>
                <a:spcPct val="125000"/>
              </a:lnSpc>
              <a:defRPr sz="3040"/>
            </a:pPr>
            <a:r>
              <a:rPr lang="zh-CN" altLang="en-US" sz="2200" dirty="0">
                <a:solidFill>
                  <a:srgbClr val="FF0000"/>
                </a:solidFill>
              </a:rPr>
              <a:t>每个</a:t>
            </a:r>
            <a:r>
              <a:rPr lang="en-US" altLang="zh-CN" sz="2200" dirty="0">
                <a:solidFill>
                  <a:srgbClr val="FF0000"/>
                </a:solidFill>
              </a:rPr>
              <a:t>3-8</a:t>
            </a:r>
            <a:r>
              <a:rPr lang="zh-CN" altLang="en-US" sz="2200" dirty="0">
                <a:solidFill>
                  <a:srgbClr val="FF0000"/>
                </a:solidFill>
              </a:rPr>
              <a:t>译码器输出通道地址范围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marL="1311275" lvl="2" indent="-422275" defTabSz="554990">
              <a:lnSpc>
                <a:spcPct val="125000"/>
              </a:lnSpc>
              <a:defRPr sz="3040"/>
            </a:pPr>
            <a:r>
              <a:rPr lang="zh-CN" altLang="en-US" sz="2200" dirty="0">
                <a:solidFill>
                  <a:srgbClr val="FF0000"/>
                </a:solidFill>
              </a:rPr>
              <a:t>内存地址大小</a:t>
            </a:r>
            <a:endParaRPr lang="en-US" altLang="zh-CN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82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248AC-7F1D-4C6A-BC22-96898999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、部分存储系统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EBEBE-368B-4170-9EFD-B40021DC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0196" y="1713745"/>
            <a:ext cx="12052300" cy="7505700"/>
          </a:xfrm>
        </p:spPr>
        <p:txBody>
          <a:bodyPr>
            <a:noAutofit/>
          </a:bodyPr>
          <a:lstStyle/>
          <a:p>
            <a:pPr marL="422275" indent="-422275" defTabSz="554990">
              <a:defRPr sz="3040"/>
            </a:pPr>
            <a:r>
              <a:rPr lang="zh-CN" altLang="en-US" sz="2800" dirty="0">
                <a:solidFill>
                  <a:srgbClr val="4F8F00"/>
                </a:solidFill>
              </a:rPr>
              <a:t>虚拟存储器的原理</a:t>
            </a:r>
            <a:endParaRPr lang="en-US" altLang="zh-CN" sz="2800" dirty="0">
              <a:solidFill>
                <a:srgbClr val="4F8F00"/>
              </a:solidFill>
            </a:endParaRPr>
          </a:p>
          <a:p>
            <a:pPr marL="422275" indent="-422275" defTabSz="554990">
              <a:defRPr sz="3040"/>
            </a:pPr>
            <a:r>
              <a:rPr lang="zh-CN" altLang="en-US" sz="2800" dirty="0">
                <a:solidFill>
                  <a:srgbClr val="4F8F00"/>
                </a:solidFill>
              </a:rPr>
              <a:t>三种地址映象和变换方法</a:t>
            </a:r>
          </a:p>
          <a:p>
            <a:pPr marL="866775" lvl="2" indent="-422275" defTabSz="554990">
              <a:defRPr sz="3040"/>
            </a:pPr>
            <a:r>
              <a:rPr lang="zh-CN" altLang="en-US" sz="2800" dirty="0">
                <a:solidFill>
                  <a:srgbClr val="4F8F00"/>
                </a:solidFill>
              </a:rPr>
              <a:t>段式虚拟存储器 </a:t>
            </a:r>
          </a:p>
          <a:p>
            <a:pPr marL="866775" lvl="2" indent="-422275" defTabSz="554990">
              <a:defRPr sz="3040"/>
            </a:pPr>
            <a:r>
              <a:rPr lang="zh-CN" altLang="en-US" sz="2800" dirty="0">
                <a:solidFill>
                  <a:srgbClr val="4F8F00"/>
                </a:solidFill>
              </a:rPr>
              <a:t>页式虚拟存储器 </a:t>
            </a:r>
          </a:p>
          <a:p>
            <a:pPr marL="866775" lvl="2" indent="-422275" defTabSz="554990">
              <a:defRPr sz="3040"/>
            </a:pPr>
            <a:r>
              <a:rPr lang="zh-CN" altLang="en-US" sz="2800" dirty="0">
                <a:solidFill>
                  <a:srgbClr val="4F8F00"/>
                </a:solidFill>
              </a:rPr>
              <a:t>段页式虚拟存储器</a:t>
            </a:r>
          </a:p>
        </p:txBody>
      </p:sp>
    </p:spTree>
    <p:extLst>
      <p:ext uri="{BB962C8B-B14F-4D97-AF65-F5344CB8AC3E}">
        <p14:creationId xmlns:p14="http://schemas.microsoft.com/office/powerpoint/2010/main" val="4063248858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IxYjQzMGIwMDlhNjljNTQyYTdjOTQ5ZmQ4OWE4ODEifQ==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1062</Words>
  <Application>Microsoft Office PowerPoint</Application>
  <PresentationFormat>自定义</PresentationFormat>
  <Paragraphs>255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Helvetica Neue</vt:lpstr>
      <vt:lpstr>Helvetica Neue Light</vt:lpstr>
      <vt:lpstr>Helvetica Neue Medium</vt:lpstr>
      <vt:lpstr>Helvetica Neue Thin</vt:lpstr>
      <vt:lpstr>Kaiti SC Regular</vt:lpstr>
      <vt:lpstr>等线</vt:lpstr>
      <vt:lpstr>等线 Light</vt:lpstr>
      <vt:lpstr>华文新魏</vt:lpstr>
      <vt:lpstr>楷体_GB2312</vt:lpstr>
      <vt:lpstr>Arial</vt:lpstr>
      <vt:lpstr>Arial Black</vt:lpstr>
      <vt:lpstr>Times New Roman</vt:lpstr>
      <vt:lpstr>White</vt:lpstr>
      <vt:lpstr>计算机组成与结构—复习课</vt:lpstr>
      <vt:lpstr>教学内容</vt:lpstr>
      <vt:lpstr>1、绪论</vt:lpstr>
      <vt:lpstr>2、计算机中的数据表示</vt:lpstr>
      <vt:lpstr>3、运算方法与运算器</vt:lpstr>
      <vt:lpstr>3、运算方法与运算器</vt:lpstr>
      <vt:lpstr>4、部分存储系统</vt:lpstr>
      <vt:lpstr>4、部分存储系统</vt:lpstr>
      <vt:lpstr>4、部分存储系统</vt:lpstr>
      <vt:lpstr>5、指令系统与汇编语言</vt:lpstr>
      <vt:lpstr>5、指令系统与汇编语言</vt:lpstr>
      <vt:lpstr>6、处理器（CPU）设计</vt:lpstr>
      <vt:lpstr>6、处理器（CPU）设计</vt:lpstr>
      <vt:lpstr>6、处理器（CPU）设计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计算机组成与设计—绪论1</dc:title>
  <dc:creator>卢景月</dc:creator>
  <cp:lastModifiedBy>景月 卢</cp:lastModifiedBy>
  <cp:revision>35</cp:revision>
  <cp:lastPrinted>2023-09-06T01:34:00Z</cp:lastPrinted>
  <dcterms:created xsi:type="dcterms:W3CDTF">2024-02-25T04:07:56Z</dcterms:created>
  <dcterms:modified xsi:type="dcterms:W3CDTF">2025-05-12T09:52:27Z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8310D37159D74B6C8894F9DC40E3C1F9_12</vt:lpwstr>
  </property>
  <property fmtid="{D5CDD505-2E9C-101B-9397-08002B2CF9AE}" pid="3" name="KSOProductBuildVer">
    <vt:lpwstr>2052-12.1.0.16250</vt:lpwstr>
  </property>
</Properties>
</file>