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7" r:id="rId3"/>
    <p:sldId id="256" r:id="rId4"/>
    <p:sldId id="259" r:id="rId5"/>
    <p:sldId id="261" r:id="rId6"/>
    <p:sldId id="260" r:id="rId7"/>
    <p:sldId id="262" r:id="rId8"/>
    <p:sldId id="263" r:id="rId9"/>
    <p:sldId id="265" r:id="rId10"/>
    <p:sldId id="267" r:id="rId11"/>
    <p:sldId id="266" r:id="rId12"/>
    <p:sldId id="268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18:4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24575,'9'0'0,"16"0"0,12 0 0,19-3 0,24-1 0,24 0 0,21 1 0,21 1 0,7 0 0,2 2 0,-4-1 0,-5 4 0,-16 5 0,-27 0 0,-27-1 0,-28-2-8191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18:48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24575,'333'-11'0,"109"3"0,-354 9 0,-80-2-216,0 1 0,0-2 0,-1 1 0,1-1 0,8-3-1,-16 5 149,11-3-6758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18:51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24575,'3'0'0,"4"0"0,7 0 0,11 0 0,7 0 0,10 0 0,14 0 0,12 0 0,11 0 0,3 0 0,4 0 0,-3 0 0,-4 0 0,-10 0 0,-12 0 0,-17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18:52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24575,'1424'0'-1365,"-1385"0"-5461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1: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1:37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ECB41-D08E-41BA-8633-84ACD550AF5D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FDCDF-FEC1-4A47-9424-4F243D96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1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DCDF-FEC1-4A47-9424-4F243D96007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77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DCDF-FEC1-4A47-9424-4F243D96007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5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55F3-12E4-42B3-9F35-557500B8A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FE620F-9956-49F9-972E-064988038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E058F-83E7-4DEF-9B97-D20A9759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F452A-6EAC-42DC-B29B-DABAECF0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5B2B5-314A-4244-8558-28058F33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4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99272-DF39-4FD2-B491-1071758F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25AB39-11D2-4733-B4AE-EAA81EB53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13808-181F-4EC5-8F2F-D7ACBAB4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99F8B-05C5-4FDD-9381-CA86597A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C839B-17A6-4242-B356-6C3BA056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2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AD9CF7-A795-42EB-A148-653D3CEE1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35A9D2-94F5-4C89-9FD9-3BEE19EB1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38712-FC1C-48B7-971E-B3CECC73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4DC87-D327-4077-84DC-03A1E7D3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30168-1FF1-47EA-B46A-307E3E8F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B2D3B-55AE-4D11-B4B9-015753FA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D1281-7A13-4B23-B15C-29BDB17B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D4D67-17FC-46B3-A9A9-480A4FFB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CD3F9-83AA-439D-B3C8-85912BFA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77A2E-FF9C-4778-9BBC-39E5B139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04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613EC-563B-4593-B138-7E023C98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D65BB-E7E1-44FE-AF1D-68EFEA5DD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0A2CB-4262-4CDC-9C17-60BCBB75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782F8-7CF3-4802-927C-35F23F34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42701-EDFD-488E-B478-1B00917C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0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C2B91-2478-4E7A-9882-09C13434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38C11-5A6A-4143-B65C-CDC7EF457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AD6A23-F4A2-416A-A25D-3F7F787F8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C528B-803F-4F45-90E2-B1CA884E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E13EE7-6745-4D8D-BA82-9476FC19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171B8-6AC1-45C7-9D2D-4ADB3AC5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7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4B018-F99E-4E2E-86D4-0CCDE710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F4DFCA-A37C-4E21-B95C-F5951CBC2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C0A78D-0B2D-442B-AE79-D01AB162D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2EC0B1-5922-46CF-8844-3DB448364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97C243-F65C-463E-938D-596376530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317051-CD87-4C23-91C2-0FEF5CB3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13399B-F9BC-4283-8932-D429E4F1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437CD9-6807-433C-AA9E-F6EE8B10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6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312A2-320A-43F1-B054-01357F98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757401-EE62-4863-A8CE-82028743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D5B797-ED6E-40F5-AE49-ED5D28B4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69C9AE-37ED-49E0-884F-9C23282E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11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12AD24-CA6C-4DD3-AE96-2C413C39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C45BA1-58D5-4B96-B719-2CAD8D90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585996-2436-4E35-90B2-9BC4DBD0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7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1F513-D33E-44A1-B62A-C79A2864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4C2BA-3EA8-4A80-B38F-BAE130E65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A0D335-B24D-44E8-8F4B-518346B19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C5758-F386-477F-908D-6A734181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84B66D-C069-413C-A4AA-C0733351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74CB4F-1946-4DF6-98EE-DE7D7C9F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1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D65C0-A594-4454-A54A-61288E99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010458-E907-4442-A0FC-7A55F5920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69C8B7-3C27-48A6-8F50-5F8F00EB1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080D46-F60A-4341-83F6-01BA7FB8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E035F2-198B-4737-8A84-FA3FC10E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BBD126-AB13-4DFD-B7CE-4B5668B0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1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A2B05D-33E5-4281-B7CD-8852A455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A6EFE-6184-4EAA-B30E-F1C415BA5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BA9FA-6902-4BF5-B946-834F74158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16A8D-FE6E-40B8-9A8A-1564CC52B9B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1E420-8E12-44EB-AA31-AF786418C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DBCAA-5908-4AFD-B393-C34AA2F11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9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customXml" Target="../ink/ink2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customXml" Target="../ink/ink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FA25E-0A6F-4822-8E63-25070826E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4784" y="2235200"/>
            <a:ext cx="7898296" cy="2387600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计算机组成与结构习题课</a:t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——1.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绪论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0B8355-1119-4D07-83CE-0F69B115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8" y="85911"/>
            <a:ext cx="1440305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5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D79CDE-8042-4B23-AC8C-415FC2C2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3012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0E203F2-E19C-40B8-A81E-65A8858CD509}"/>
              </a:ext>
            </a:extLst>
          </p:cNvPr>
          <p:cNvSpPr txBox="1"/>
          <p:nvPr/>
        </p:nvSpPr>
        <p:spPr>
          <a:xfrm>
            <a:off x="268888" y="2214286"/>
            <a:ext cx="6321880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(2):</a:t>
            </a:r>
          </a:p>
          <a:p>
            <a:pPr>
              <a:lnSpc>
                <a:spcPct val="1500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负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:W=[1000 0000]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=-2^7=-128</a:t>
            </a:r>
          </a:p>
          <a:p>
            <a:pPr>
              <a:lnSpc>
                <a:spcPct val="150000"/>
              </a:lnSpc>
            </a:pPr>
            <a:endParaRPr lang="en-U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负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:X=[1000 0000]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=-0</a:t>
            </a:r>
          </a:p>
          <a:p>
            <a:pPr>
              <a:lnSpc>
                <a:spcPct val="150000"/>
              </a:lnSpc>
            </a:pPr>
            <a:endParaRPr lang="en-U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负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:Y=[1000 0000]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=[1111 1111]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=-127</a:t>
            </a:r>
          </a:p>
          <a:p>
            <a:pPr>
              <a:lnSpc>
                <a:spcPct val="150000"/>
              </a:lnSpc>
            </a:pPr>
            <a:endParaRPr lang="en-U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Z=[1000 0000]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移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=[0000 0000]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=+0/-0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9F501A-D461-4029-9E4F-9175BB67F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92" y="2095087"/>
            <a:ext cx="6005080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3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D79CDE-8042-4B23-AC8C-415FC2C2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3012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0E203F2-E19C-40B8-A81E-65A8858CD509}"/>
              </a:ext>
            </a:extLst>
          </p:cNvPr>
          <p:cNvSpPr txBox="1"/>
          <p:nvPr/>
        </p:nvSpPr>
        <p:spPr>
          <a:xfrm>
            <a:off x="268888" y="2214286"/>
            <a:ext cx="6321880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(3):</a:t>
            </a:r>
          </a:p>
          <a:p>
            <a:pPr>
              <a:lnSpc>
                <a:spcPct val="1500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负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:W=[1111 1111]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=[1111 1110]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=[1000 0001]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=-1</a:t>
            </a:r>
          </a:p>
          <a:p>
            <a:pPr>
              <a:lnSpc>
                <a:spcPct val="150000"/>
              </a:lnSpc>
            </a:pPr>
            <a:endParaRPr lang="en-U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负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:X =[1111 1111]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=-127</a:t>
            </a:r>
          </a:p>
          <a:p>
            <a:pPr>
              <a:lnSpc>
                <a:spcPct val="150000"/>
              </a:lnSpc>
            </a:pPr>
            <a:endParaRPr lang="en-U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负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:Y=[1111 1111]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=[1000 0000]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=-0</a:t>
            </a:r>
          </a:p>
          <a:p>
            <a:pPr>
              <a:lnSpc>
                <a:spcPct val="150000"/>
              </a:lnSpc>
            </a:pPr>
            <a:endParaRPr lang="en-U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正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:Z=[1111 1111]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移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[0111 1111]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[0111 1111]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=127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9F501A-D461-4029-9E4F-9175BB67F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92" y="2095087"/>
            <a:ext cx="6005080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5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955716-A111-4B81-B1A8-A0AFC0C2D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931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F0FCE2-BBC7-4E70-B799-3FBA06D38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93121"/>
            <a:ext cx="12192000" cy="53537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E88A856-6579-418D-9692-03F0CC03532C}"/>
              </a:ext>
            </a:extLst>
          </p:cNvPr>
          <p:cNvSpPr txBox="1"/>
          <p:nvPr/>
        </p:nvSpPr>
        <p:spPr>
          <a:xfrm>
            <a:off x="925830" y="1905392"/>
            <a:ext cx="284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阶符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 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阶码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 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数符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 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尾数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90AF05-DF48-4BFC-9AD8-D207E3355B8E}"/>
              </a:ext>
            </a:extLst>
          </p:cNvPr>
          <p:cNvSpPr txBox="1"/>
          <p:nvPr/>
        </p:nvSpPr>
        <p:spPr>
          <a:xfrm>
            <a:off x="3063240" y="2957054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 1111=3F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6F1526-84A5-4416-BA2D-9C9B397B67B0}"/>
              </a:ext>
            </a:extLst>
          </p:cNvPr>
          <p:cNvSpPr txBox="1"/>
          <p:nvPr/>
        </p:nvSpPr>
        <p:spPr>
          <a:xfrm>
            <a:off x="5958840" y="2924397"/>
            <a:ext cx="29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0111 1111 11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=7FC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38C69A-2A88-4BB8-8E5B-2E595371BE3B}"/>
              </a:ext>
            </a:extLst>
          </p:cNvPr>
          <p:cNvSpPr txBox="1"/>
          <p:nvPr/>
        </p:nvSpPr>
        <p:spPr>
          <a:xfrm>
            <a:off x="9006840" y="2957054"/>
            <a:ext cx="29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(1-2^-9)*</a:t>
            </a:r>
            <a:r>
              <a:rPr lang="en-US" altLang="zh-CN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^(2^5-1)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C630D4-D937-498B-AD2B-DD9924442F4B}"/>
              </a:ext>
            </a:extLst>
          </p:cNvPr>
          <p:cNvSpPr txBox="1"/>
          <p:nvPr/>
        </p:nvSpPr>
        <p:spPr>
          <a:xfrm>
            <a:off x="5913123" y="3361481"/>
            <a:ext cx="29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0100 0000 00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=400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D5FE3F-4F77-469F-AAC3-C9A92DDFD6E4}"/>
              </a:ext>
            </a:extLst>
          </p:cNvPr>
          <p:cNvSpPr txBox="1"/>
          <p:nvPr/>
        </p:nvSpPr>
        <p:spPr>
          <a:xfrm>
            <a:off x="9006840" y="3357415"/>
            <a:ext cx="29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(2^-1)*</a:t>
            </a:r>
            <a:r>
              <a:rPr lang="en-US" altLang="zh-CN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^(-(2^5))=2^-33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D71EA2-A57E-45E0-B953-CC8DD65F5A0E}"/>
              </a:ext>
            </a:extLst>
          </p:cNvPr>
          <p:cNvSpPr txBox="1"/>
          <p:nvPr/>
        </p:nvSpPr>
        <p:spPr>
          <a:xfrm>
            <a:off x="3017523" y="4153854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 1111=3F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1284111-DE60-43C7-9ED1-AA2A48FB522B}"/>
              </a:ext>
            </a:extLst>
          </p:cNvPr>
          <p:cNvSpPr txBox="1"/>
          <p:nvPr/>
        </p:nvSpPr>
        <p:spPr>
          <a:xfrm>
            <a:off x="5913123" y="4153854"/>
            <a:ext cx="29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1000 0000 00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=800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8FCD129-4C47-47DA-9EA0-9313256C8D4D}"/>
              </a:ext>
            </a:extLst>
          </p:cNvPr>
          <p:cNvSpPr txBox="1"/>
          <p:nvPr/>
        </p:nvSpPr>
        <p:spPr>
          <a:xfrm>
            <a:off x="9052561" y="4153854"/>
            <a:ext cx="29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^(2^5-1) =-2^31</a:t>
            </a:r>
            <a:endParaRPr lang="zh-CN" altLang="en-US" b="1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720879-DB35-4636-883B-9AEBADCD84A4}"/>
              </a:ext>
            </a:extLst>
          </p:cNvPr>
          <p:cNvSpPr txBox="1"/>
          <p:nvPr/>
        </p:nvSpPr>
        <p:spPr>
          <a:xfrm>
            <a:off x="3048002" y="3759049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 0000=00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2A9EC6-9305-4BC0-A960-83E0F5B143AB}"/>
              </a:ext>
            </a:extLst>
          </p:cNvPr>
          <p:cNvSpPr txBox="1"/>
          <p:nvPr/>
        </p:nvSpPr>
        <p:spPr>
          <a:xfrm>
            <a:off x="8991604" y="3805285"/>
            <a:ext cx="3130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-(2^-1+2^-9)*</a:t>
            </a:r>
            <a:r>
              <a:rPr lang="en-US" altLang="zh-CN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^-32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A4FFC01-28E6-4475-A182-219B8E0D0CB3}"/>
              </a:ext>
            </a:extLst>
          </p:cNvPr>
          <p:cNvSpPr txBox="1"/>
          <p:nvPr/>
        </p:nvSpPr>
        <p:spPr>
          <a:xfrm>
            <a:off x="5913122" y="3801100"/>
            <a:ext cx="29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1011 1111 11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=BFC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CBECAD7-DA49-41FF-9844-1B67A5C4BB9E}"/>
              </a:ext>
            </a:extLst>
          </p:cNvPr>
          <p:cNvSpPr txBox="1"/>
          <p:nvPr/>
        </p:nvSpPr>
        <p:spPr>
          <a:xfrm>
            <a:off x="4134939" y="2090058"/>
            <a:ext cx="284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移码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B90E56-EBE0-42EE-A622-656839E280BD}"/>
              </a:ext>
            </a:extLst>
          </p:cNvPr>
          <p:cNvSpPr txBox="1"/>
          <p:nvPr/>
        </p:nvSpPr>
        <p:spPr>
          <a:xfrm>
            <a:off x="7043602" y="2157913"/>
            <a:ext cx="284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补码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6F5D6CE-81DF-4977-BF5D-1786D683B470}"/>
              </a:ext>
            </a:extLst>
          </p:cNvPr>
          <p:cNvGrpSpPr/>
          <p:nvPr/>
        </p:nvGrpSpPr>
        <p:grpSpPr>
          <a:xfrm>
            <a:off x="907869" y="2319789"/>
            <a:ext cx="1216440" cy="16560"/>
            <a:chOff x="907869" y="2319789"/>
            <a:chExt cx="1216440" cy="1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35795D96-83B7-4E4C-9FF8-2F094BDFD593}"/>
                    </a:ext>
                  </a:extLst>
                </p14:cNvPr>
                <p14:cNvContentPartPr/>
                <p14:nvPr/>
              </p14:nvContentPartPr>
              <p14:xfrm>
                <a:off x="907869" y="2324829"/>
                <a:ext cx="556200" cy="1152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35795D96-83B7-4E4C-9FF8-2F094BDFD5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8869" y="2315829"/>
                  <a:ext cx="573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D2B79CFE-5470-433F-841F-9747DB29CB79}"/>
                    </a:ext>
                  </a:extLst>
                </p14:cNvPr>
                <p14:cNvContentPartPr/>
                <p14:nvPr/>
              </p14:nvContentPartPr>
              <p14:xfrm>
                <a:off x="1789509" y="2319789"/>
                <a:ext cx="334800" cy="1188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D2B79CFE-5470-433F-841F-9747DB29CB7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80509" y="2311149"/>
                  <a:ext cx="35244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1F34FB2-1CE0-4FB1-B735-4B6080A710D4}"/>
              </a:ext>
            </a:extLst>
          </p:cNvPr>
          <p:cNvGrpSpPr/>
          <p:nvPr/>
        </p:nvGrpSpPr>
        <p:grpSpPr>
          <a:xfrm>
            <a:off x="2461989" y="2331669"/>
            <a:ext cx="1141200" cy="360"/>
            <a:chOff x="2461989" y="2331669"/>
            <a:chExt cx="114120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1622E889-B55A-4B8E-B4BD-4A9BF151AB0E}"/>
                    </a:ext>
                  </a:extLst>
                </p14:cNvPr>
                <p14:cNvContentPartPr/>
                <p14:nvPr/>
              </p14:nvContentPartPr>
              <p14:xfrm>
                <a:off x="2461989" y="2331669"/>
                <a:ext cx="296640" cy="36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1622E889-B55A-4B8E-B4BD-4A9BF151AB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53349" y="2322669"/>
                  <a:ext cx="314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0EBBCD94-E40D-4A61-A60A-34C478938957}"/>
                    </a:ext>
                  </a:extLst>
                </p14:cNvPr>
                <p14:cNvContentPartPr/>
                <p14:nvPr/>
              </p14:nvContentPartPr>
              <p14:xfrm>
                <a:off x="3076149" y="2331669"/>
                <a:ext cx="527040" cy="36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0EBBCD94-E40D-4A61-A60A-34C47893895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67149" y="2322669"/>
                  <a:ext cx="54468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3" name="文本框 182">
            <a:extLst>
              <a:ext uri="{FF2B5EF4-FFF2-40B4-BE49-F238E27FC236}">
                <a16:creationId xmlns:a16="http://schemas.microsoft.com/office/drawing/2014/main" id="{28DD6D90-71FB-44CB-8C3C-15A40267E819}"/>
              </a:ext>
            </a:extLst>
          </p:cNvPr>
          <p:cNvSpPr txBox="1"/>
          <p:nvPr/>
        </p:nvSpPr>
        <p:spPr>
          <a:xfrm>
            <a:off x="3048002" y="3357060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 0000=00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59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955716-A111-4B81-B1A8-A0AFC0C2D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931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E88A856-6579-418D-9692-03F0CC03532C}"/>
              </a:ext>
            </a:extLst>
          </p:cNvPr>
          <p:cNvSpPr txBox="1"/>
          <p:nvPr/>
        </p:nvSpPr>
        <p:spPr>
          <a:xfrm>
            <a:off x="902970" y="893121"/>
            <a:ext cx="284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阶符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 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阶码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 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数符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 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尾数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CBECAD7-DA49-41FF-9844-1B67A5C4BB9E}"/>
              </a:ext>
            </a:extLst>
          </p:cNvPr>
          <p:cNvSpPr txBox="1"/>
          <p:nvPr/>
        </p:nvSpPr>
        <p:spPr>
          <a:xfrm>
            <a:off x="1605099" y="1258200"/>
            <a:ext cx="284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移码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B90E56-EBE0-42EE-A622-656839E280BD}"/>
              </a:ext>
            </a:extLst>
          </p:cNvPr>
          <p:cNvSpPr txBox="1"/>
          <p:nvPr/>
        </p:nvSpPr>
        <p:spPr>
          <a:xfrm>
            <a:off x="3029767" y="1258200"/>
            <a:ext cx="284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补码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12E085-2682-43C2-86DB-5CEBA76C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86242"/>
            <a:ext cx="12192000" cy="138751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305FA1A-8EFC-4495-8BE1-E183FCD6B777}"/>
              </a:ext>
            </a:extLst>
          </p:cNvPr>
          <p:cNvSpPr txBox="1"/>
          <p:nvPr/>
        </p:nvSpPr>
        <p:spPr>
          <a:xfrm>
            <a:off x="462099" y="3321056"/>
            <a:ext cx="50014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3.14</a:t>
            </a:r>
          </a:p>
          <a:p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11.001000111= 0.11001000111*2^2</a:t>
            </a:r>
          </a:p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阶码</a:t>
            </a:r>
            <a:r>
              <a:rPr lang="zh-CN" altLang="en-US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000010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阶码</a:t>
            </a:r>
            <a:r>
              <a:rPr lang="zh-CN" altLang="en-US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移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100010</a:t>
            </a:r>
          </a:p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尾码</a:t>
            </a:r>
            <a:r>
              <a:rPr lang="zh-CN" altLang="en-US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0110010001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尾码</a:t>
            </a:r>
            <a:r>
              <a:rPr lang="zh-CN" altLang="en-US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0110010001</a:t>
            </a:r>
          </a:p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浮点数码值：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100010 0110010001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损失精度</a:t>
            </a:r>
            <a:endParaRPr lang="en-US" altLang="zh-CN" b="1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-1917</a:t>
            </a:r>
          </a:p>
          <a:p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-11101111101=-0. 111011111*2^11</a:t>
            </a:r>
          </a:p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阶码</a:t>
            </a:r>
            <a:r>
              <a:rPr lang="zh-CN" altLang="en-US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001011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阶码</a:t>
            </a:r>
            <a:r>
              <a:rPr lang="zh-CN" altLang="en-US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移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101011</a:t>
            </a:r>
          </a:p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尾码</a:t>
            </a:r>
            <a:r>
              <a:rPr lang="zh-CN" altLang="en-US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1111011111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尾码</a:t>
            </a:r>
            <a:r>
              <a:rPr lang="zh-CN" altLang="en-US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1000100001</a:t>
            </a:r>
          </a:p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浮点数码值：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101011 1000100001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损失精度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24AB265-FBE1-42F1-A187-63A7FA0CE824}"/>
              </a:ext>
            </a:extLst>
          </p:cNvPr>
          <p:cNvSpPr txBox="1"/>
          <p:nvPr/>
        </p:nvSpPr>
        <p:spPr>
          <a:xfrm>
            <a:off x="5361759" y="3304552"/>
            <a:ext cx="50014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105/512</a:t>
            </a:r>
          </a:p>
          <a:p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0.001101001=0. 1101001*2^-2</a:t>
            </a:r>
          </a:p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阶码</a:t>
            </a:r>
            <a:r>
              <a:rPr lang="zh-CN" altLang="en-US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100010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阶码</a:t>
            </a:r>
            <a:r>
              <a:rPr lang="zh-CN" altLang="en-US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移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011110</a:t>
            </a:r>
          </a:p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尾码</a:t>
            </a:r>
            <a:r>
              <a:rPr lang="zh-CN" altLang="en-US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0110100100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尾码</a:t>
            </a:r>
            <a:r>
              <a:rPr lang="zh-CN" altLang="en-US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0110100100</a:t>
            </a:r>
          </a:p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浮点数码值：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011110 0110100100 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精确表示</a:t>
            </a:r>
            <a:endParaRPr lang="en-US" altLang="zh-CN" b="1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-10^-6=-0.131072*2^-17</a:t>
            </a:r>
          </a:p>
          <a:p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-0.100001100011*2^-19</a:t>
            </a:r>
          </a:p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阶码</a:t>
            </a:r>
            <a:r>
              <a:rPr lang="zh-CN" altLang="en-US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110011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阶码</a:t>
            </a:r>
            <a:r>
              <a:rPr lang="zh-CN" altLang="en-US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移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001101</a:t>
            </a:r>
          </a:p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尾码</a:t>
            </a:r>
            <a:r>
              <a:rPr lang="zh-CN" altLang="en-US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1100001100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尾码</a:t>
            </a:r>
            <a:r>
              <a:rPr lang="zh-CN" altLang="en-US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1011110100</a:t>
            </a:r>
          </a:p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浮点数码值：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001101 1011110100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损失精度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A09A15A-289F-4DEC-B857-C38E15F42256}"/>
              </a:ext>
            </a:extLst>
          </p:cNvPr>
          <p:cNvSpPr txBox="1"/>
          <p:nvPr/>
        </p:nvSpPr>
        <p:spPr>
          <a:xfrm>
            <a:off x="10208079" y="3272808"/>
            <a:ext cx="1747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(5)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超出最大值</a:t>
            </a:r>
            <a:endParaRPr lang="en-US" altLang="zh-CN" b="1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无法表示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8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C26BF6-078F-4D15-A4E2-75B5EEED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26" y="0"/>
            <a:ext cx="10013548" cy="166130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8171DCD-24F9-410C-A89C-3FA1F927DB2F}"/>
              </a:ext>
            </a:extLst>
          </p:cNvPr>
          <p:cNvSpPr txBox="1"/>
          <p:nvPr/>
        </p:nvSpPr>
        <p:spPr>
          <a:xfrm>
            <a:off x="812619" y="4587299"/>
            <a:ext cx="46585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 kern="10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）：</a:t>
            </a:r>
            <a:r>
              <a:rPr lang="en-US" altLang="zh-CN" dirty="0"/>
              <a:t>5.3125</a:t>
            </a:r>
          </a:p>
          <a:p>
            <a:r>
              <a:rPr lang="es-ES" altLang="zh-CN" dirty="0"/>
              <a:t>101.0101=1.010101</a:t>
            </a:r>
            <a:r>
              <a:rPr lang="en-US" altLang="zh-CN" dirty="0"/>
              <a:t>*</a:t>
            </a:r>
            <a:r>
              <a:rPr lang="es-ES" altLang="zh-CN" dirty="0"/>
              <a:t>2^2</a:t>
            </a:r>
          </a:p>
          <a:p>
            <a:endParaRPr lang="en-US" altLang="zh-CN" b="1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阶码</a:t>
            </a:r>
            <a:r>
              <a:rPr lang="zh-CN" altLang="en-US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00000010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；阶码</a:t>
            </a:r>
            <a:r>
              <a:rPr lang="zh-CN" altLang="en-US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移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10000001</a:t>
            </a:r>
          </a:p>
          <a:p>
            <a:endParaRPr lang="es-ES" altLang="zh-CN" dirty="0"/>
          </a:p>
          <a:p>
            <a:r>
              <a:rPr lang="es-ES" altLang="zh-CN" dirty="0"/>
              <a:t>S=0   10000001  01010100000000000000000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05397CC-CE53-4D23-BDA0-68CEDF099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406" y="1661304"/>
            <a:ext cx="7933107" cy="27053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F9C538-4B2D-4B8E-BE3A-6386A3350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780" y="1658285"/>
            <a:ext cx="2148977" cy="292901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29012E9-EA48-46FD-97C8-A418652FA4D5}"/>
              </a:ext>
            </a:extLst>
          </p:cNvPr>
          <p:cNvSpPr txBox="1"/>
          <p:nvPr/>
        </p:nvSpPr>
        <p:spPr>
          <a:xfrm>
            <a:off x="5471160" y="4518719"/>
            <a:ext cx="46585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 kern="10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）：</a:t>
            </a:r>
            <a:r>
              <a:rPr lang="en-US" altLang="zh-CN" dirty="0"/>
              <a:t>-365.59375</a:t>
            </a:r>
          </a:p>
          <a:p>
            <a:r>
              <a:rPr lang="es-ES" altLang="zh-CN" dirty="0"/>
              <a:t>- 101101101.10011=-</a:t>
            </a:r>
            <a:r>
              <a:rPr lang="es-ES" altLang="zh-CN" sz="1800" b="1" kern="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ES" altLang="zh-CN" dirty="0"/>
              <a:t>1.0110110110011</a:t>
            </a:r>
            <a:r>
              <a:rPr lang="es-ES" altLang="zh-CN" sz="1800" b="1" kern="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*</a:t>
            </a:r>
            <a:r>
              <a:rPr lang="es-ES" altLang="zh-CN" dirty="0"/>
              <a:t>2^8</a:t>
            </a:r>
          </a:p>
          <a:p>
            <a:endParaRPr lang="en-US" altLang="zh-CN" b="1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阶码</a:t>
            </a:r>
            <a:r>
              <a:rPr lang="zh-CN" altLang="en-US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00001000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；阶码</a:t>
            </a:r>
            <a:r>
              <a:rPr lang="zh-CN" altLang="en-US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移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10000111</a:t>
            </a:r>
          </a:p>
          <a:p>
            <a:endParaRPr lang="es-ES" altLang="zh-CN" dirty="0"/>
          </a:p>
          <a:p>
            <a:r>
              <a:rPr lang="es-ES" altLang="zh-CN" dirty="0"/>
              <a:t>S=1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10000111</a:t>
            </a:r>
            <a:r>
              <a:rPr lang="es-ES" altLang="zh-CN" dirty="0"/>
              <a:t>  01101101100110000000000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1F2D51AF-EE69-4812-80E3-29E95D6B60DF}"/>
                  </a:ext>
                </a:extLst>
              </p14:cNvPr>
              <p14:cNvContentPartPr/>
              <p14:nvPr/>
            </p14:nvContentPartPr>
            <p14:xfrm>
              <a:off x="2553789" y="6289457"/>
              <a:ext cx="360" cy="360"/>
            </p14:xfrm>
          </p:contentPart>
        </mc:Choice>
        <mc:Fallback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1F2D51AF-EE69-4812-80E3-29E95D6B60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44789" y="62808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45FD55E5-6BCF-4189-84AC-0C3FE9E211ED}"/>
                  </a:ext>
                </a:extLst>
              </p14:cNvPr>
              <p14:cNvContentPartPr/>
              <p14:nvPr/>
            </p14:nvContentPartPr>
            <p14:xfrm>
              <a:off x="2697069" y="6276497"/>
              <a:ext cx="360" cy="36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45FD55E5-6BCF-4189-84AC-0C3FE9E211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8429" y="626785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1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F527E4-891D-43CC-B410-7B44870D4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402" y="0"/>
            <a:ext cx="5974598" cy="46943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EF7573-4B2E-453E-BBFB-64F358C56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0" y="0"/>
            <a:ext cx="6005080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69BC3F-F353-43B6-B594-220863F2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5586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093BA0-5C16-4E58-96C2-0A834959B1F2}"/>
              </a:ext>
            </a:extLst>
          </p:cNvPr>
          <p:cNvSpPr txBox="1"/>
          <p:nvPr/>
        </p:nvSpPr>
        <p:spPr>
          <a:xfrm>
            <a:off x="749479" y="3628349"/>
            <a:ext cx="11092000" cy="2815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时钟周期＝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50000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80000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10000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5000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260000</a:t>
            </a:r>
          </a:p>
          <a:p>
            <a:pPr algn="just">
              <a:lnSpc>
                <a:spcPct val="150000"/>
              </a:lnSpc>
            </a:pPr>
            <a:r>
              <a:rPr lang="zh-CN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程序执行时间＝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260000/500MHz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520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μ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</a:p>
          <a:p>
            <a:pPr algn="just">
              <a:lnSpc>
                <a:spcPct val="150000"/>
              </a:lnSpc>
            </a:pPr>
            <a:r>
              <a:rPr lang="zh-CN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程序执行时间＝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260000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2nS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520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μ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</a:p>
          <a:p>
            <a:pPr algn="just">
              <a:lnSpc>
                <a:spcPct val="150000"/>
              </a:lnSpc>
            </a:pP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平均时钟周期数</a:t>
            </a:r>
            <a:endParaRPr lang="en-US" altLang="zh-CN" sz="20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CPI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260000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÷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(50000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80000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10000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5000)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1.79 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50/145+10/145*4+80/145*2+5/145*2 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1.79 (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加权平均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ECB316E-10A9-4E05-B2C4-91905BDCC9EC}"/>
              </a:ext>
            </a:extLst>
          </p:cNvPr>
          <p:cNvSpPr/>
          <p:nvPr/>
        </p:nvSpPr>
        <p:spPr>
          <a:xfrm>
            <a:off x="1652451" y="0"/>
            <a:ext cx="1293223" cy="5943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4A9578-B23E-4C59-B805-231FE69325D8}"/>
              </a:ext>
            </a:extLst>
          </p:cNvPr>
          <p:cNvSpPr txBox="1"/>
          <p:nvPr/>
        </p:nvSpPr>
        <p:spPr>
          <a:xfrm>
            <a:off x="3348990" y="517463"/>
            <a:ext cx="1098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时钟</a:t>
            </a: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频率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16112C2-8BEA-4F8E-AF07-0BB70B860F4C}"/>
              </a:ext>
            </a:extLst>
          </p:cNvPr>
          <p:cNvCxnSpPr>
            <a:endCxn id="13" idx="1"/>
          </p:cNvCxnSpPr>
          <p:nvPr/>
        </p:nvCxnSpPr>
        <p:spPr>
          <a:xfrm>
            <a:off x="2893423" y="450669"/>
            <a:ext cx="455567" cy="251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74D594D4-A0E5-46F6-873A-B1633A277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467" y="5520207"/>
            <a:ext cx="3741744" cy="133361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C1BECF6-8E40-4DB8-81C2-82BFCC2B1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415" y="5036074"/>
            <a:ext cx="4549534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69BC3F-F353-43B6-B594-220863F2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558683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2ECB316E-10A9-4E05-B2C4-91905BDCC9EC}"/>
              </a:ext>
            </a:extLst>
          </p:cNvPr>
          <p:cNvSpPr/>
          <p:nvPr/>
        </p:nvSpPr>
        <p:spPr>
          <a:xfrm>
            <a:off x="1652451" y="0"/>
            <a:ext cx="1293223" cy="5943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4A9578-B23E-4C59-B805-231FE69325D8}"/>
              </a:ext>
            </a:extLst>
          </p:cNvPr>
          <p:cNvSpPr txBox="1"/>
          <p:nvPr/>
        </p:nvSpPr>
        <p:spPr>
          <a:xfrm>
            <a:off x="3348990" y="517463"/>
            <a:ext cx="1098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时钟</a:t>
            </a: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频率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16112C2-8BEA-4F8E-AF07-0BB70B860F4C}"/>
              </a:ext>
            </a:extLst>
          </p:cNvPr>
          <p:cNvCxnSpPr>
            <a:endCxn id="13" idx="1"/>
          </p:cNvCxnSpPr>
          <p:nvPr/>
        </p:nvCxnSpPr>
        <p:spPr>
          <a:xfrm>
            <a:off x="2893423" y="450669"/>
            <a:ext cx="455567" cy="251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FDAF59C-C21B-47D4-A230-423E09EC87E9}"/>
              </a:ext>
            </a:extLst>
          </p:cNvPr>
          <p:cNvSpPr txBox="1"/>
          <p:nvPr/>
        </p:nvSpPr>
        <p:spPr>
          <a:xfrm>
            <a:off x="762000" y="5290763"/>
            <a:ext cx="8945218" cy="50526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2000" b="1" kern="1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速度＝</a:t>
            </a:r>
            <a:r>
              <a:rPr lang="en-US" altLang="zh-CN" dirty="0"/>
              <a:t>(50000+80000+10000+5000)/ (520</a:t>
            </a:r>
            <a:r>
              <a:rPr lang="zh-CN" altLang="zh-CN" dirty="0"/>
              <a:t>μ</a:t>
            </a:r>
            <a:r>
              <a:rPr lang="en-US" altLang="zh-CN" dirty="0"/>
              <a:t>S *10^6)=278.8 MIPS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B777A45-6D7C-439C-8811-806B033E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90" y="4353376"/>
            <a:ext cx="2781541" cy="73920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E37E148-22A7-4B51-8E7C-FFDA376E4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90" y="3950349"/>
            <a:ext cx="400846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3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7CA981-A72F-48A8-83CC-C14D18B08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43" y="203037"/>
            <a:ext cx="10577477" cy="12040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AF909F-9DC3-427A-9E74-FE4A19DF0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94" y="1518839"/>
            <a:ext cx="1486029" cy="5867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8BB159-20B8-48FA-8D3D-F93CDF4B4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23" y="1488356"/>
            <a:ext cx="3421677" cy="6477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BA59A8-3EBA-432D-A84F-4FBECE1A0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794" y="2444168"/>
            <a:ext cx="2552921" cy="10592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D9544B-287E-4A3B-ACC3-30EFB0B4F2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579" y="1648390"/>
            <a:ext cx="1638442" cy="3276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230455D-7364-4756-8910-FC3D17F4E238}"/>
              </a:ext>
            </a:extLst>
          </p:cNvPr>
          <p:cNvSpPr txBox="1"/>
          <p:nvPr/>
        </p:nvSpPr>
        <p:spPr>
          <a:xfrm>
            <a:off x="1138794" y="3781014"/>
            <a:ext cx="6335432" cy="1890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在总执行时间占比为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1/[(1-0.6-X)+(0.01+0.01+0.05X)]=10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X=33.7%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计算结果要求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部件的执行时间占比为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33.7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％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40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％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DA4865C-A241-4BBB-BC0C-351412A22F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7415" y="2486082"/>
            <a:ext cx="3764606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3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CCE290-8466-468F-9BC6-64E498815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96" y="461981"/>
            <a:ext cx="10661304" cy="27205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5F470A-7742-47B8-ACDB-5AC4C9141F95}"/>
              </a:ext>
            </a:extLst>
          </p:cNvPr>
          <p:cNvSpPr txBox="1"/>
          <p:nvPr/>
        </p:nvSpPr>
        <p:spPr>
          <a:xfrm>
            <a:off x="1141367" y="3819100"/>
            <a:ext cx="60970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1/[(1-0.8)+(0.01+0.01+0.01)]=4.35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954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FA25E-0A6F-4822-8E63-25070826E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4784" y="2235200"/>
            <a:ext cx="7898296" cy="2387600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计算机组成与结构习题课</a:t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——2.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数制表示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0B8355-1119-4D07-83CE-0F69B115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8" y="85911"/>
            <a:ext cx="1440305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4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B7991D6-0410-4984-A94D-F20D7BE5A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02" y="74471"/>
            <a:ext cx="9574489" cy="206422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598598C-1A98-4ED1-95D4-1A26AF2DF312}"/>
              </a:ext>
            </a:extLst>
          </p:cNvPr>
          <p:cNvSpPr txBox="1"/>
          <p:nvPr/>
        </p:nvSpPr>
        <p:spPr>
          <a:xfrm>
            <a:off x="1084760" y="2952337"/>
            <a:ext cx="3580099" cy="2351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[-0.5 ]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=1.1000000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[-0.5 ]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移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=0.1000000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[x]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移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=0.X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&lt; 1000000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=0, 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任意</a:t>
            </a:r>
            <a:endParaRPr lang="zh-CN" altLang="en-US" sz="2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48967D1-1C48-42B7-98D2-F55AD419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79" y="2073961"/>
            <a:ext cx="6020322" cy="4709568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D8CCA093-EB7F-4201-B575-2F5E28658121}"/>
              </a:ext>
            </a:extLst>
          </p:cNvPr>
          <p:cNvSpPr/>
          <p:nvPr/>
        </p:nvSpPr>
        <p:spPr>
          <a:xfrm>
            <a:off x="10484292" y="1979023"/>
            <a:ext cx="999309" cy="4568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82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B7991D6-0410-4984-A94D-F20D7BE5A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02" y="74471"/>
            <a:ext cx="9574489" cy="206422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598598C-1A98-4ED1-95D4-1A26AF2DF312}"/>
              </a:ext>
            </a:extLst>
          </p:cNvPr>
          <p:cNvSpPr txBox="1"/>
          <p:nvPr/>
        </p:nvSpPr>
        <p:spPr>
          <a:xfrm>
            <a:off x="1084760" y="2952337"/>
            <a:ext cx="4378519" cy="3275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[-0.5 ]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=1.1000000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[-0.5 ]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移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=0.1000000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[-0.25 ]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=1.1100000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[-0.25 ]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移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=0.1100000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[x]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移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=0.X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1000000 </a:t>
            </a:r>
            <a:r>
              <a:rPr lang="zh-CN" altLang="en-US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&lt; 1100000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=1, 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=0, 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任意</a:t>
            </a:r>
            <a:endParaRPr lang="zh-CN" altLang="en-US" sz="2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48967D1-1C48-42B7-98D2-F55AD419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79" y="2073961"/>
            <a:ext cx="6020322" cy="4709568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2066ECBC-F997-4AE4-B44C-07E842CB32BD}"/>
              </a:ext>
            </a:extLst>
          </p:cNvPr>
          <p:cNvSpPr/>
          <p:nvPr/>
        </p:nvSpPr>
        <p:spPr>
          <a:xfrm>
            <a:off x="10484292" y="1979023"/>
            <a:ext cx="999309" cy="4568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D79CDE-8042-4B23-AC8C-415FC2C2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3012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0E203F2-E19C-40B8-A81E-65A8858CD509}"/>
              </a:ext>
            </a:extLst>
          </p:cNvPr>
          <p:cNvSpPr txBox="1"/>
          <p:nvPr/>
        </p:nvSpPr>
        <p:spPr>
          <a:xfrm>
            <a:off x="268888" y="2214286"/>
            <a:ext cx="6321880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(1):</a:t>
            </a:r>
          </a:p>
          <a:p>
            <a:pPr>
              <a:lnSpc>
                <a:spcPct val="1500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正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:W=[0000 0000]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=[0000 0000]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=+0</a:t>
            </a:r>
          </a:p>
          <a:p>
            <a:pPr>
              <a:lnSpc>
                <a:spcPct val="1500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负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:W=[0000 0000]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=[1111 1111]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=[1000 0000]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=-0</a:t>
            </a:r>
          </a:p>
          <a:p>
            <a:pPr>
              <a:lnSpc>
                <a:spcPct val="150000"/>
              </a:lnSpc>
            </a:pPr>
            <a:endParaRPr lang="en-U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正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:X=[0000 0000]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=+0</a:t>
            </a:r>
          </a:p>
          <a:p>
            <a:pPr>
              <a:lnSpc>
                <a:spcPct val="150000"/>
              </a:lnSpc>
            </a:pPr>
            <a:endParaRPr lang="en-U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正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:Y=[0000 0000]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=[0000 0000]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=+0</a:t>
            </a:r>
          </a:p>
          <a:p>
            <a:pPr>
              <a:lnSpc>
                <a:spcPct val="150000"/>
              </a:lnSpc>
            </a:pPr>
            <a:endParaRPr lang="en-U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负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Z= =[0000 0000]</a:t>
            </a:r>
            <a:r>
              <a:rPr lang="zh-CN" altLang="en-US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移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=-2^7=-128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9F501A-D461-4029-9E4F-9175BB67F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92" y="2095087"/>
            <a:ext cx="6005080" cy="47629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30F8398-0F92-4E50-A5B1-543C7727E184}"/>
              </a:ext>
            </a:extLst>
          </p:cNvPr>
          <p:cNvSpPr txBox="1"/>
          <p:nvPr/>
        </p:nvSpPr>
        <p:spPr>
          <a:xfrm>
            <a:off x="6186920" y="965972"/>
            <a:ext cx="614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A02B4D-A54B-461B-ACB2-F8FBE4335E8A}"/>
              </a:ext>
            </a:extLst>
          </p:cNvPr>
          <p:cNvSpPr txBox="1"/>
          <p:nvPr/>
        </p:nvSpPr>
        <p:spPr>
          <a:xfrm>
            <a:off x="6186920" y="1356005"/>
            <a:ext cx="614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18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35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764</Words>
  <Application>Microsoft Office PowerPoint</Application>
  <PresentationFormat>宽屏</PresentationFormat>
  <Paragraphs>109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Times New Roman</vt:lpstr>
      <vt:lpstr>Office 主题​​</vt:lpstr>
      <vt:lpstr>计算机组成与结构习题课 ——1.绪论</vt:lpstr>
      <vt:lpstr>PowerPoint 演示文稿</vt:lpstr>
      <vt:lpstr>PowerPoint 演示文稿</vt:lpstr>
      <vt:lpstr>PowerPoint 演示文稿</vt:lpstr>
      <vt:lpstr>PowerPoint 演示文稿</vt:lpstr>
      <vt:lpstr>计算机组成与结构习题课 ——2.数制表示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计算机组成与结构习题课 ——1.绪论</dc:title>
  <dc:creator>景月 卢</dc:creator>
  <cp:lastModifiedBy>景月 卢</cp:lastModifiedBy>
  <cp:revision>4</cp:revision>
  <dcterms:created xsi:type="dcterms:W3CDTF">2022-04-18T07:48:34Z</dcterms:created>
  <dcterms:modified xsi:type="dcterms:W3CDTF">2022-04-18T16:55:11Z</dcterms:modified>
</cp:coreProperties>
</file>