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73" r:id="rId3"/>
    <p:sldId id="272" r:id="rId4"/>
    <p:sldId id="256" r:id="rId5"/>
    <p:sldId id="274" r:id="rId6"/>
    <p:sldId id="276" r:id="rId7"/>
    <p:sldId id="275" r:id="rId8"/>
    <p:sldId id="259" r:id="rId9"/>
    <p:sldId id="261" r:id="rId10"/>
    <p:sldId id="260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CB41-D08E-41BA-8633-84ACD550AF5D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DCDF-FEC1-4A47-9424-4F243D96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1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55F3-12E4-42B3-9F35-557500B8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E620F-9956-49F9-972E-064988038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E058F-83E7-4DEF-9B97-D20A9759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F452A-6EAC-42DC-B29B-DABAECF0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B2B5-314A-4244-8558-28058F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9272-DF39-4FD2-B491-1071758F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25AB39-11D2-4733-B4AE-EAA81EB5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3808-181F-4EC5-8F2F-D7ACBAB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9F8B-05C5-4FDD-9381-CA86597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839B-17A6-4242-B356-6C3BA056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D9CF7-A795-42EB-A148-653D3CEE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5A9D2-94F5-4C89-9FD9-3BEE19EB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8712-FC1C-48B7-971E-B3CECC7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4DC87-D327-4077-84DC-03A1E7D3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0168-1FF1-47EA-B46A-307E3E8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B2D3B-55AE-4D11-B4B9-015753F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1281-7A13-4B23-B15C-29BDB17B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D4D67-17FC-46B3-A9A9-480A4FFB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D3F9-83AA-439D-B3C8-85912BF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77A2E-FF9C-4778-9BBC-39E5B13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13EC-563B-4593-B138-7E023C98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D65BB-E7E1-44FE-AF1D-68EFEA5D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A2CB-4262-4CDC-9C17-60BCBB7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782F8-7CF3-4802-927C-35F23F3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42701-EDFD-488E-B478-1B00917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2B91-2478-4E7A-9882-09C1343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8C11-5A6A-4143-B65C-CDC7EF457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D6A23-F4A2-416A-A25D-3F7F787F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C528B-803F-4F45-90E2-B1CA884E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13EE7-6745-4D8D-BA82-9476FC19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171B8-6AC1-45C7-9D2D-4ADB3AC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018-F99E-4E2E-86D4-0CCDE710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4DFCA-A37C-4E21-B95C-F5951CBC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0A78D-0B2D-442B-AE79-D01AB162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EC0B1-5922-46CF-8844-3DB44836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7C243-F65C-463E-938D-59637653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17051-CD87-4C23-91C2-0FEF5CB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399B-F9BC-4283-8932-D429E4F1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37CD9-6807-433C-AA9E-F6EE8B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12A2-320A-43F1-B054-01357F9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57401-EE62-4863-A8CE-82028743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5B797-ED6E-40F5-AE49-ED5D28B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9C9AE-37ED-49E0-884F-9C23282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2AD24-CA6C-4DD3-AE96-2C413C39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45BA1-58D5-4B96-B719-2CAD8D90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85996-2436-4E35-90B2-9BC4DBD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F513-D33E-44A1-B62A-C79A286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C2BA-3EA8-4A80-B38F-BAE130E6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0D335-B24D-44E8-8F4B-518346B1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C5758-F386-477F-908D-6A73418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4B66D-C069-413C-A4AA-C0733351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4CB4F-1946-4DF6-98EE-DE7D7C9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5C0-A594-4454-A54A-61288E99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10458-E907-4442-A0FC-7A55F592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9C8B7-3C27-48A6-8F50-5F8F00EB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80D46-F60A-4341-83F6-01BA7FB8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35F2-198B-4737-8A84-FA3FC10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BD126-AB13-4DFD-B7CE-4B5668B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2B05D-33E5-4281-B7CD-8852A455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A6EFE-6184-4EAA-B30E-F1C415BA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A9FA-6902-4BF5-B946-834F741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1E420-8E12-44EB-AA31-AF786418C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DBCAA-5908-4AFD-B393-C34AA2F1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A25E-0A6F-4822-8E63-25070826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4" y="2235200"/>
            <a:ext cx="7898296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计算机组成与结构习题课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——3.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运算方法与运算器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0B8355-1119-4D07-83CE-0F69B115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8" y="85911"/>
            <a:ext cx="14403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47A36-638B-4E1D-884B-B1CC7785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8" y="295872"/>
            <a:ext cx="11274283" cy="12179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492012-335F-4FD1-92F7-51F2A41845E6}"/>
              </a:ext>
            </a:extLst>
          </p:cNvPr>
          <p:cNvSpPr txBox="1"/>
          <p:nvPr/>
        </p:nvSpPr>
        <p:spPr>
          <a:xfrm>
            <a:off x="1056640" y="167969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000" b="1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s-ES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0.101100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s-ES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000" b="1" kern="0" baseline="30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-4</a:t>
            </a:r>
            <a:r>
              <a:rPr lang="es-ES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altLang="zh-CN" sz="2000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01100  0101100</a:t>
            </a:r>
          </a:p>
          <a:p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0.100011 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000" b="1" kern="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01101  0100011</a:t>
            </a:r>
          </a:p>
          <a:p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对阶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表示为：</a:t>
            </a:r>
            <a:r>
              <a:rPr lang="en-U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01101  0010110</a:t>
            </a:r>
          </a:p>
          <a:p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X+Y= 01101 0111001</a:t>
            </a:r>
          </a:p>
          <a:p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-Y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0.100011 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000" b="1" kern="0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zh-CN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01101 1011101</a:t>
            </a:r>
          </a:p>
          <a:p>
            <a:r>
              <a:rPr lang="es-ES" altLang="zh-CN" sz="2000" b="1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X-Y= 01101 1110011=01011 1001100  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规格化</a:t>
            </a:r>
          </a:p>
        </p:txBody>
      </p:sp>
    </p:spTree>
    <p:extLst>
      <p:ext uri="{BB962C8B-B14F-4D97-AF65-F5344CB8AC3E}">
        <p14:creationId xmlns:p14="http://schemas.microsoft.com/office/powerpoint/2010/main" val="278834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F527E4-891D-43CC-B410-7B44870D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02" y="0"/>
            <a:ext cx="5974598" cy="46943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EF7573-4B2E-453E-BBFB-64F358C56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0" y="0"/>
            <a:ext cx="6005080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3093BA0-5C16-4E58-96C2-0A834959B1F2}"/>
              </a:ext>
            </a:extLst>
          </p:cNvPr>
          <p:cNvSpPr txBox="1"/>
          <p:nvPr/>
        </p:nvSpPr>
        <p:spPr>
          <a:xfrm>
            <a:off x="677949" y="2487346"/>
            <a:ext cx="5303751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  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=001001  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001001  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001001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=110111  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=101000  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=101001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4B97B9-0786-43AD-829D-980C1D2CB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584"/>
          <a:stretch/>
        </p:blipFill>
        <p:spPr>
          <a:xfrm>
            <a:off x="1524000" y="214677"/>
            <a:ext cx="9467850" cy="12760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4D5A4A5-C038-4159-8FE0-1408A4C6A3D3}"/>
              </a:ext>
            </a:extLst>
          </p:cNvPr>
          <p:cNvSpPr txBox="1"/>
          <p:nvPr/>
        </p:nvSpPr>
        <p:spPr>
          <a:xfrm>
            <a:off x="2971800" y="3724672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001001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37AA27-53D9-4C3A-A02C-04F41C50587A}"/>
              </a:ext>
            </a:extLst>
          </p:cNvPr>
          <p:cNvSpPr txBox="1"/>
          <p:nvPr/>
        </p:nvSpPr>
        <p:spPr>
          <a:xfrm>
            <a:off x="2971800" y="4034401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101001</a:t>
            </a:r>
            <a:endParaRPr lang="zh-CN" altLang="en-US" sz="2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BD58C3-B6FA-46B2-A6E1-10F1CECB37F7}"/>
              </a:ext>
            </a:extLst>
          </p:cNvPr>
          <p:cNvCxnSpPr>
            <a:cxnSpLocks/>
          </p:cNvCxnSpPr>
          <p:nvPr/>
        </p:nvCxnSpPr>
        <p:spPr>
          <a:xfrm>
            <a:off x="2674620" y="4434511"/>
            <a:ext cx="1363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CC1E58-B13F-4669-B0CB-526D187139AF}"/>
              </a:ext>
            </a:extLst>
          </p:cNvPr>
          <p:cNvSpPr txBox="1"/>
          <p:nvPr/>
        </p:nvSpPr>
        <p:spPr>
          <a:xfrm>
            <a:off x="1013460" y="4307360"/>
            <a:ext cx="166116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zh-CN" altLang="zh-CN" sz="2000" kern="100" baseline="-250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EF2EF6-2401-4406-84E8-F63E92CF3CF9}"/>
              </a:ext>
            </a:extLst>
          </p:cNvPr>
          <p:cNvSpPr txBox="1"/>
          <p:nvPr/>
        </p:nvSpPr>
        <p:spPr>
          <a:xfrm>
            <a:off x="2674620" y="4003605"/>
            <a:ext cx="297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1E54F5-7E46-4DE0-B8CD-DE08B0EA7331}"/>
              </a:ext>
            </a:extLst>
          </p:cNvPr>
          <p:cNvSpPr txBox="1"/>
          <p:nvPr/>
        </p:nvSpPr>
        <p:spPr>
          <a:xfrm>
            <a:off x="2971800" y="4401780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110010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3E9181-7CDA-4902-A077-72493D7C845E}"/>
              </a:ext>
            </a:extLst>
          </p:cNvPr>
          <p:cNvSpPr txBox="1"/>
          <p:nvPr/>
        </p:nvSpPr>
        <p:spPr>
          <a:xfrm>
            <a:off x="4038600" y="4333946"/>
            <a:ext cx="148336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=1.10010</a:t>
            </a:r>
            <a:endParaRPr lang="zh-CN" altLang="zh-CN" sz="2000" kern="100" baseline="-250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A7E854-CD65-4573-BB8C-B193E47F0CFE}"/>
              </a:ext>
            </a:extLst>
          </p:cNvPr>
          <p:cNvSpPr txBox="1"/>
          <p:nvPr/>
        </p:nvSpPr>
        <p:spPr>
          <a:xfrm>
            <a:off x="2674620" y="4703260"/>
            <a:ext cx="2847340" cy="50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0 C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 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无溢出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7D1BB-C1BA-4708-A7B0-6D543136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42" y="1462729"/>
            <a:ext cx="3642676" cy="4038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107FC1-AFF7-4694-9990-E94AB48E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372" y="1866624"/>
            <a:ext cx="4343776" cy="4419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680DC1-BEB6-4A1D-8AB5-34CCA4040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781" y="2224433"/>
            <a:ext cx="1828958" cy="5258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208A0A-C8AD-4D1C-8560-FB29BC336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442" y="2738964"/>
            <a:ext cx="1943268" cy="411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BD6366-B600-4A64-A0B8-D239B9DC7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372" y="3114676"/>
            <a:ext cx="2347163" cy="3276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6252193-AC28-4A66-A04D-9FCC7458DA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15" y="3108068"/>
            <a:ext cx="624894" cy="39627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78883A5-7AE3-465D-B12A-3B03C5FDD0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208" y="3495679"/>
            <a:ext cx="2812024" cy="4191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4B188A0-D2D7-4FFF-B7AD-E5E5EFCBB5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4552" y="3883575"/>
            <a:ext cx="236240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3093BA0-5C16-4E58-96C2-0A834959B1F2}"/>
              </a:ext>
            </a:extLst>
          </p:cNvPr>
          <p:cNvSpPr txBox="1"/>
          <p:nvPr/>
        </p:nvSpPr>
        <p:spPr>
          <a:xfrm>
            <a:off x="677949" y="2487346"/>
            <a:ext cx="1109200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  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=010010  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010010  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010010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=011000  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011000  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011000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4B97B9-0786-43AD-829D-980C1D2CB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93"/>
          <a:stretch/>
        </p:blipFill>
        <p:spPr>
          <a:xfrm>
            <a:off x="1524000" y="214677"/>
            <a:ext cx="9467850" cy="13123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4D5A4A5-C038-4159-8FE0-1408A4C6A3D3}"/>
              </a:ext>
            </a:extLst>
          </p:cNvPr>
          <p:cNvSpPr txBox="1"/>
          <p:nvPr/>
        </p:nvSpPr>
        <p:spPr>
          <a:xfrm>
            <a:off x="2971800" y="3724672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010010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37AA27-53D9-4C3A-A02C-04F41C50587A}"/>
              </a:ext>
            </a:extLst>
          </p:cNvPr>
          <p:cNvSpPr txBox="1"/>
          <p:nvPr/>
        </p:nvSpPr>
        <p:spPr>
          <a:xfrm>
            <a:off x="2971800" y="4034401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011000</a:t>
            </a:r>
            <a:endParaRPr lang="zh-CN" altLang="en-US" sz="2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6BD58C3-B6FA-46B2-A6E1-10F1CECB37F7}"/>
              </a:ext>
            </a:extLst>
          </p:cNvPr>
          <p:cNvCxnSpPr>
            <a:cxnSpLocks/>
          </p:cNvCxnSpPr>
          <p:nvPr/>
        </p:nvCxnSpPr>
        <p:spPr>
          <a:xfrm>
            <a:off x="2674620" y="4434511"/>
            <a:ext cx="1363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CC1E58-B13F-4669-B0CB-526D187139AF}"/>
              </a:ext>
            </a:extLst>
          </p:cNvPr>
          <p:cNvSpPr txBox="1"/>
          <p:nvPr/>
        </p:nvSpPr>
        <p:spPr>
          <a:xfrm>
            <a:off x="990600" y="4307360"/>
            <a:ext cx="168402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 [Y]</a:t>
            </a:r>
            <a:r>
              <a:rPr lang="zh-CN" altLang="en-US" sz="2000" b="1" kern="100" baseline="-25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endParaRPr lang="zh-CN" altLang="zh-CN" sz="2000" kern="100" baseline="-250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EF2EF6-2401-4406-84E8-F63E92CF3CF9}"/>
              </a:ext>
            </a:extLst>
          </p:cNvPr>
          <p:cNvSpPr txBox="1"/>
          <p:nvPr/>
        </p:nvSpPr>
        <p:spPr>
          <a:xfrm>
            <a:off x="2674620" y="4003605"/>
            <a:ext cx="297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1E54F5-7E46-4DE0-B8CD-DE08B0EA7331}"/>
              </a:ext>
            </a:extLst>
          </p:cNvPr>
          <p:cNvSpPr txBox="1"/>
          <p:nvPr/>
        </p:nvSpPr>
        <p:spPr>
          <a:xfrm>
            <a:off x="2971800" y="4401780"/>
            <a:ext cx="1066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101010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3E9181-7CDA-4902-A077-72493D7C845E}"/>
              </a:ext>
            </a:extLst>
          </p:cNvPr>
          <p:cNvSpPr txBox="1"/>
          <p:nvPr/>
        </p:nvSpPr>
        <p:spPr>
          <a:xfrm>
            <a:off x="4038600" y="4333946"/>
            <a:ext cx="148336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=1.01010</a:t>
            </a:r>
            <a:endParaRPr lang="zh-CN" altLang="zh-CN" sz="2000" kern="100" baseline="-250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90E5F8-BF9B-4816-92B4-DA6BCC86DEE0}"/>
              </a:ext>
            </a:extLst>
          </p:cNvPr>
          <p:cNvSpPr txBox="1"/>
          <p:nvPr/>
        </p:nvSpPr>
        <p:spPr>
          <a:xfrm>
            <a:off x="2674620" y="4703260"/>
            <a:ext cx="2847340" cy="50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1 C</a:t>
            </a:r>
            <a:r>
              <a:rPr lang="en-US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0 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溢出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B9A710A-6A27-4FBC-B68C-F3C9E1D7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42" y="1462729"/>
            <a:ext cx="3642676" cy="4038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BD0984-1546-4474-A407-D56AEC153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372" y="1866624"/>
            <a:ext cx="4343776" cy="4419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6CDC51-A355-4B32-867F-12CD9DDFE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781" y="2224433"/>
            <a:ext cx="1828958" cy="525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F606FD0-9F45-4DE7-933B-20A827DCE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442" y="2738964"/>
            <a:ext cx="1943268" cy="41151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70CF2BA-92C9-4576-A0D5-2DDF33ACA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8372" y="3114676"/>
            <a:ext cx="2347163" cy="32768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C0C0359-1045-47A5-9C40-6047AEC9B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15" y="3108068"/>
            <a:ext cx="624894" cy="39627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49450E3-23C2-4CE9-A433-8B1C54CB8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208" y="3495679"/>
            <a:ext cx="2812024" cy="41913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DD78B7F-5BB0-4E0F-8241-3D72BE3679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4552" y="3883575"/>
            <a:ext cx="2362405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DA7107-0515-4A30-B160-C1D3967B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09" y="331431"/>
            <a:ext cx="10394581" cy="8916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3F2436-73E1-4238-9D88-04966B042E60}"/>
              </a:ext>
            </a:extLst>
          </p:cNvPr>
          <p:cNvSpPr txBox="1"/>
          <p:nvPr/>
        </p:nvSpPr>
        <p:spPr>
          <a:xfrm>
            <a:off x="1215370" y="1223048"/>
            <a:ext cx="110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符号位  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    1=1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    D      A</a:t>
            </a: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00 0000 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110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+X</a:t>
            </a: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00 0110 </a:t>
            </a: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00 0110 1101</a:t>
            </a:r>
            <a:endParaRPr lang="en-US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00 0011 0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 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右移</a:t>
            </a:r>
            <a:endParaRPr lang="en-US" altLang="zh-CN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00 0000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+0</a:t>
            </a: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00 0011 0110</a:t>
            </a: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00 0001 10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右移</a:t>
            </a:r>
            <a:endParaRPr lang="en-US" altLang="zh-CN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00 0110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+X</a:t>
            </a: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00 0111 1011</a:t>
            </a:r>
          </a:p>
          <a:p>
            <a:pPr algn="just"/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00 0011 110</a:t>
            </a:r>
            <a:r>
              <a:rPr lang="en-US" altLang="zh-CN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右移</a:t>
            </a:r>
            <a:endParaRPr lang="en-US" altLang="zh-CN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00 0110     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+X</a:t>
            </a: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00 1001 110</a:t>
            </a:r>
            <a:r>
              <a:rPr lang="en-US" altLang="zh-CN" sz="20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右移</a:t>
            </a:r>
            <a:endParaRPr lang="en-US" altLang="zh-CN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00 0100 1110</a:t>
            </a:r>
          </a:p>
          <a:p>
            <a:pPr algn="just"/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X*Y=1.01001110</a:t>
            </a:r>
          </a:p>
          <a:p>
            <a:pPr algn="just"/>
            <a:endParaRPr lang="en-US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56BA5-AE83-40FE-8D67-9E5A0543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535495"/>
            <a:ext cx="5395428" cy="579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FF7538-B910-411D-A0C4-AA8893218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5185333"/>
            <a:ext cx="4298052" cy="2743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2494A6-31C3-416C-8089-603BF2D72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599" y="2146122"/>
            <a:ext cx="4359018" cy="2979678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6C71C8D-1817-4E8A-BDFC-EA1D3A5FF800}"/>
              </a:ext>
            </a:extLst>
          </p:cNvPr>
          <p:cNvCxnSpPr/>
          <p:nvPr/>
        </p:nvCxnSpPr>
        <p:spPr>
          <a:xfrm>
            <a:off x="1316121" y="2489022"/>
            <a:ext cx="197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227D79-4B9F-419F-B1F3-871961377099}"/>
              </a:ext>
            </a:extLst>
          </p:cNvPr>
          <p:cNvCxnSpPr/>
          <p:nvPr/>
        </p:nvCxnSpPr>
        <p:spPr>
          <a:xfrm>
            <a:off x="1279694" y="3429000"/>
            <a:ext cx="197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7B273FD-9996-4E61-910A-666D8982AF4A}"/>
              </a:ext>
            </a:extLst>
          </p:cNvPr>
          <p:cNvCxnSpPr/>
          <p:nvPr/>
        </p:nvCxnSpPr>
        <p:spPr>
          <a:xfrm>
            <a:off x="1316121" y="4321745"/>
            <a:ext cx="197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25747F4-B2AB-4FF1-A4A2-DDB416E882A0}"/>
              </a:ext>
            </a:extLst>
          </p:cNvPr>
          <p:cNvCxnSpPr/>
          <p:nvPr/>
        </p:nvCxnSpPr>
        <p:spPr>
          <a:xfrm>
            <a:off x="1279694" y="5256400"/>
            <a:ext cx="1971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9D10BEC-EDD4-47EA-A84E-1C586623F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918" y="1325929"/>
            <a:ext cx="175275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DA7107-0515-4A30-B160-C1D3967B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9" y="331431"/>
            <a:ext cx="10394581" cy="8916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D95337-DC35-42E7-B7A9-11F27DCF8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025" y="729041"/>
            <a:ext cx="4485249" cy="57975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83A28D9-02D2-478C-B776-0598E906C84C}"/>
              </a:ext>
            </a:extLst>
          </p:cNvPr>
          <p:cNvSpPr txBox="1"/>
          <p:nvPr/>
        </p:nvSpPr>
        <p:spPr>
          <a:xfrm>
            <a:off x="1201824" y="1223048"/>
            <a:ext cx="110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[X ]</a:t>
            </a:r>
            <a:r>
              <a:rPr lang="zh-CN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11.0011  [</a:t>
            </a:r>
            <a:r>
              <a:rPr lang="zh-CN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 ]</a:t>
            </a:r>
            <a:r>
              <a:rPr lang="zh-CN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00.1101</a:t>
            </a: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s-E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X*Y</a:t>
            </a:r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]</a:t>
            </a:r>
            <a:r>
              <a:rPr lang="zh-CN" altLang="zh-CN" sz="2000" b="1" kern="1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=1.10110010     X*Y=1.01001110</a:t>
            </a:r>
            <a:r>
              <a:rPr lang="es-E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b="1" kern="1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375F1-FA9D-4141-AC91-F24FC73D1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824" y="1623158"/>
            <a:ext cx="5349704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00BD2E-4751-4F43-9FD4-F3F366CC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97" y="152387"/>
            <a:ext cx="10805205" cy="5238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783B1C0-7A92-43A2-9CD5-BD95E8063727}"/>
              </a:ext>
            </a:extLst>
          </p:cNvPr>
          <p:cNvSpPr txBox="1"/>
          <p:nvPr/>
        </p:nvSpPr>
        <p:spPr>
          <a:xfrm>
            <a:off x="1973760" y="845077"/>
            <a:ext cx="1927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74181 4</a:t>
            </a:r>
            <a:r>
              <a:rPr lang="zh-CN" altLang="en-US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E1A190-6DFC-49A9-B80E-84D4DE96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57" y="1245187"/>
            <a:ext cx="3389168" cy="28639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7CCF74-F825-4A65-AA8F-1EA7A016B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57" y="4034273"/>
            <a:ext cx="10075156" cy="26713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3FE293-8450-44F9-AAFF-3C148527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704" y="533740"/>
            <a:ext cx="5029546" cy="35753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A4C721-041A-4732-A64B-09A42BF3EEBD}"/>
              </a:ext>
            </a:extLst>
          </p:cNvPr>
          <p:cNvSpPr txBox="1"/>
          <p:nvPr/>
        </p:nvSpPr>
        <p:spPr>
          <a:xfrm>
            <a:off x="10850880" y="5723374"/>
            <a:ext cx="114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串行进位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99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00BD2E-4751-4F43-9FD4-F3F366CC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97" y="152387"/>
            <a:ext cx="10805205" cy="5238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DA5070-A6C3-4B0F-9F35-D188B3DB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84" y="2825979"/>
            <a:ext cx="10075156" cy="3232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70338B-BCCA-4427-A823-4D16758B4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40" y="799220"/>
            <a:ext cx="10610320" cy="8263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5DA78E-8795-495B-987C-7FAFC4414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40" y="1643998"/>
            <a:ext cx="7504435" cy="3067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6BCAD10-5735-4231-A9FE-16AADD31CA2C}"/>
              </a:ext>
            </a:extLst>
          </p:cNvPr>
          <p:cNvSpPr txBox="1"/>
          <p:nvPr/>
        </p:nvSpPr>
        <p:spPr>
          <a:xfrm>
            <a:off x="10827120" y="5520174"/>
            <a:ext cx="114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en-US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行进位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B3C91A-FE49-497F-8B74-987F685DDEAE}"/>
              </a:ext>
            </a:extLst>
          </p:cNvPr>
          <p:cNvSpPr txBox="1"/>
          <p:nvPr/>
        </p:nvSpPr>
        <p:spPr>
          <a:xfrm>
            <a:off x="4826000" y="2012175"/>
            <a:ext cx="296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74182 </a:t>
            </a:r>
            <a:r>
              <a:rPr lang="zh-CN" altLang="en-US" sz="18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性能，要解决的问题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8E77C8-A17D-4E82-B493-0CB780D6BB66}"/>
              </a:ext>
            </a:extLst>
          </p:cNvPr>
          <p:cNvSpPr txBox="1"/>
          <p:nvPr/>
        </p:nvSpPr>
        <p:spPr>
          <a:xfrm>
            <a:off x="5401822" y="5914906"/>
            <a:ext cx="114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先行进位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06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00BD2E-4751-4F43-9FD4-F3F366CC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97" y="152387"/>
            <a:ext cx="10805205" cy="523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0063-E9BA-414D-B793-0A071B80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93" y="944003"/>
            <a:ext cx="7921675" cy="26793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AC4AAB-6D96-4E29-BEF2-869377BE9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693" y="3891121"/>
            <a:ext cx="7806982" cy="2684754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96E61D5-6B3B-46FB-A1B9-80047D8FF08A}"/>
              </a:ext>
            </a:extLst>
          </p:cNvPr>
          <p:cNvCxnSpPr/>
          <p:nvPr/>
        </p:nvCxnSpPr>
        <p:spPr>
          <a:xfrm>
            <a:off x="9972675" y="1847850"/>
            <a:ext cx="5905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D481E05-93BA-42B8-84BB-9A7C438A9B1A}"/>
              </a:ext>
            </a:extLst>
          </p:cNvPr>
          <p:cNvCxnSpPr>
            <a:cxnSpLocks/>
          </p:cNvCxnSpPr>
          <p:nvPr/>
        </p:nvCxnSpPr>
        <p:spPr>
          <a:xfrm>
            <a:off x="10563225" y="1847850"/>
            <a:ext cx="0" cy="1840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803C585-5832-48E8-8C2C-E67743B58017}"/>
              </a:ext>
            </a:extLst>
          </p:cNvPr>
          <p:cNvCxnSpPr>
            <a:cxnSpLocks/>
          </p:cNvCxnSpPr>
          <p:nvPr/>
        </p:nvCxnSpPr>
        <p:spPr>
          <a:xfrm>
            <a:off x="2057400" y="3688080"/>
            <a:ext cx="85058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F7D3EA7-752E-455A-8446-718ABEA3DD09}"/>
              </a:ext>
            </a:extLst>
          </p:cNvPr>
          <p:cNvCxnSpPr>
            <a:cxnSpLocks/>
          </p:cNvCxnSpPr>
          <p:nvPr/>
        </p:nvCxnSpPr>
        <p:spPr>
          <a:xfrm>
            <a:off x="2057400" y="3688080"/>
            <a:ext cx="0" cy="1091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2DD1436-913D-4D81-BBE0-C4ECF2DFF38A}"/>
              </a:ext>
            </a:extLst>
          </p:cNvPr>
          <p:cNvCxnSpPr>
            <a:cxnSpLocks/>
          </p:cNvCxnSpPr>
          <p:nvPr/>
        </p:nvCxnSpPr>
        <p:spPr>
          <a:xfrm>
            <a:off x="2057400" y="4780026"/>
            <a:ext cx="2103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3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A855448-6949-4CDD-9324-C1C9C6E98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3" y="566395"/>
            <a:ext cx="12001851" cy="84584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7C34A62-8ECF-4E04-A741-9E9F30CF4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93" b="31074"/>
          <a:stretch/>
        </p:blipFill>
        <p:spPr>
          <a:xfrm>
            <a:off x="0" y="1858134"/>
            <a:ext cx="12192000" cy="219682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7B435B1-672B-4BE2-8F45-7E8F34AC1973}"/>
              </a:ext>
            </a:extLst>
          </p:cNvPr>
          <p:cNvSpPr txBox="1"/>
          <p:nvPr/>
        </p:nvSpPr>
        <p:spPr>
          <a:xfrm>
            <a:off x="925830" y="1377072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阶符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阶码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数符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尾数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5E9E18-D6BD-4F62-ADBD-847FF89D8A86}"/>
              </a:ext>
            </a:extLst>
          </p:cNvPr>
          <p:cNvSpPr txBox="1"/>
          <p:nvPr/>
        </p:nvSpPr>
        <p:spPr>
          <a:xfrm>
            <a:off x="3063240" y="242873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111 1111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30E357-2C4F-4B63-BEB4-BDA8B0BFA579}"/>
              </a:ext>
            </a:extLst>
          </p:cNvPr>
          <p:cNvSpPr txBox="1"/>
          <p:nvPr/>
        </p:nvSpPr>
        <p:spPr>
          <a:xfrm>
            <a:off x="5958840" y="2396077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0111 1111 1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EC69212-99DD-463F-B95B-11ACADD9A75A}"/>
              </a:ext>
            </a:extLst>
          </p:cNvPr>
          <p:cNvSpPr txBox="1"/>
          <p:nvPr/>
        </p:nvSpPr>
        <p:spPr>
          <a:xfrm>
            <a:off x="9006840" y="242873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(1-2^-8)*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^(2^6-1)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D35234-7843-4F3A-9B76-04EBF911BD24}"/>
              </a:ext>
            </a:extLst>
          </p:cNvPr>
          <p:cNvSpPr txBox="1"/>
          <p:nvPr/>
        </p:nvSpPr>
        <p:spPr>
          <a:xfrm>
            <a:off x="3017523" y="3625534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111 1111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AB5C075-FF30-466F-9094-6EB5A1691EC1}"/>
              </a:ext>
            </a:extLst>
          </p:cNvPr>
          <p:cNvSpPr txBox="1"/>
          <p:nvPr/>
        </p:nvSpPr>
        <p:spPr>
          <a:xfrm>
            <a:off x="5913123" y="362553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1000 0000 0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5C3CD5-5AAE-4352-BBA0-8BF66AC7003D}"/>
              </a:ext>
            </a:extLst>
          </p:cNvPr>
          <p:cNvSpPr txBox="1"/>
          <p:nvPr/>
        </p:nvSpPr>
        <p:spPr>
          <a:xfrm>
            <a:off x="9052561" y="362553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^(2^6-1) =-2^63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EAC8D6-2F88-4EC1-8E75-ED42D82C7657}"/>
              </a:ext>
            </a:extLst>
          </p:cNvPr>
          <p:cNvSpPr txBox="1"/>
          <p:nvPr/>
        </p:nvSpPr>
        <p:spPr>
          <a:xfrm>
            <a:off x="4134939" y="1561738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移码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17D1DD-3A02-4BB2-8C74-627318F80EFA}"/>
              </a:ext>
            </a:extLst>
          </p:cNvPr>
          <p:cNvSpPr txBox="1"/>
          <p:nvPr/>
        </p:nvSpPr>
        <p:spPr>
          <a:xfrm>
            <a:off x="7043602" y="1568633"/>
            <a:ext cx="284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补码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DDDD531-F886-46EC-BDD9-D88EDC0F19F7}"/>
              </a:ext>
            </a:extLst>
          </p:cNvPr>
          <p:cNvSpPr txBox="1"/>
          <p:nvPr/>
        </p:nvSpPr>
        <p:spPr>
          <a:xfrm>
            <a:off x="5913123" y="2833161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0000 0000 1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5715A98-B90A-4D7D-8A3E-3513BD542E95}"/>
              </a:ext>
            </a:extLst>
          </p:cNvPr>
          <p:cNvSpPr txBox="1"/>
          <p:nvPr/>
        </p:nvSpPr>
        <p:spPr>
          <a:xfrm>
            <a:off x="9006840" y="2829095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(2^-8)*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^(-(2^6))=2^-72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02EFF5-AC89-4D0A-AB11-D180F312DFD3}"/>
              </a:ext>
            </a:extLst>
          </p:cNvPr>
          <p:cNvSpPr txBox="1"/>
          <p:nvPr/>
        </p:nvSpPr>
        <p:spPr>
          <a:xfrm>
            <a:off x="3048002" y="3230729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000 0000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362B1D-5966-4E3E-AA47-E7DFCC54DA92}"/>
              </a:ext>
            </a:extLst>
          </p:cNvPr>
          <p:cNvSpPr txBox="1"/>
          <p:nvPr/>
        </p:nvSpPr>
        <p:spPr>
          <a:xfrm>
            <a:off x="8991604" y="3276965"/>
            <a:ext cx="313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-(2^-8)*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^-64=-2^-72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C929DE-1433-41BC-97DD-020562365783}"/>
              </a:ext>
            </a:extLst>
          </p:cNvPr>
          <p:cNvSpPr txBox="1"/>
          <p:nvPr/>
        </p:nvSpPr>
        <p:spPr>
          <a:xfrm>
            <a:off x="5913122" y="3272780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1111 1111 1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A0C21A5-8FDB-4ADB-9013-60558D09FC65}"/>
              </a:ext>
            </a:extLst>
          </p:cNvPr>
          <p:cNvSpPr txBox="1"/>
          <p:nvPr/>
        </p:nvSpPr>
        <p:spPr>
          <a:xfrm>
            <a:off x="3048002" y="2828740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000 0000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6E352AA-00EB-4BDB-8E0E-7FCB480FF8B8}"/>
              </a:ext>
            </a:extLst>
          </p:cNvPr>
          <p:cNvSpPr txBox="1"/>
          <p:nvPr/>
        </p:nvSpPr>
        <p:spPr>
          <a:xfrm>
            <a:off x="5140960" y="4038331"/>
            <a:ext cx="190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非规格化浮点数</a:t>
            </a:r>
            <a:endParaRPr lang="zh-CN" altLang="en-US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EDEE234E-D1F8-4318-A087-1B2DFC83C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93" b="31074"/>
          <a:stretch/>
        </p:blipFill>
        <p:spPr>
          <a:xfrm>
            <a:off x="-69669" y="4334727"/>
            <a:ext cx="12192000" cy="2196823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23F9E948-64AA-46E8-8786-AEB06BA3C786}"/>
              </a:ext>
            </a:extLst>
          </p:cNvPr>
          <p:cNvSpPr txBox="1"/>
          <p:nvPr/>
        </p:nvSpPr>
        <p:spPr>
          <a:xfrm>
            <a:off x="2993571" y="4905327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111 1111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F8F2AF5-167B-4620-8E11-6CAFCCFE242A}"/>
              </a:ext>
            </a:extLst>
          </p:cNvPr>
          <p:cNvSpPr txBox="1"/>
          <p:nvPr/>
        </p:nvSpPr>
        <p:spPr>
          <a:xfrm>
            <a:off x="5889171" y="4872670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0111 1111 1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403CE2C-41B6-4F78-A71A-8E83F410254C}"/>
              </a:ext>
            </a:extLst>
          </p:cNvPr>
          <p:cNvSpPr txBox="1"/>
          <p:nvPr/>
        </p:nvSpPr>
        <p:spPr>
          <a:xfrm>
            <a:off x="8937171" y="4905327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(1-2^-8)*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^(2^6-1)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43468B3-86BC-4823-AA27-4B5BF8194069}"/>
              </a:ext>
            </a:extLst>
          </p:cNvPr>
          <p:cNvSpPr txBox="1"/>
          <p:nvPr/>
        </p:nvSpPr>
        <p:spPr>
          <a:xfrm>
            <a:off x="2947854" y="6102127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111 1111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26ED0BA-152C-449B-BFC5-92FBAE857F74}"/>
              </a:ext>
            </a:extLst>
          </p:cNvPr>
          <p:cNvSpPr txBox="1"/>
          <p:nvPr/>
        </p:nvSpPr>
        <p:spPr>
          <a:xfrm>
            <a:off x="5843454" y="6102127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1000 0000 0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24D6D61-0EDE-4E6E-AC34-250D358A00DA}"/>
              </a:ext>
            </a:extLst>
          </p:cNvPr>
          <p:cNvSpPr txBox="1"/>
          <p:nvPr/>
        </p:nvSpPr>
        <p:spPr>
          <a:xfrm>
            <a:off x="8982892" y="6102127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^(2^6-1) =-2^63</a:t>
            </a:r>
            <a:endParaRPr lang="zh-CN" altLang="en-US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87F1E75-CBCC-4F38-8042-471B4F795338}"/>
              </a:ext>
            </a:extLst>
          </p:cNvPr>
          <p:cNvSpPr txBox="1"/>
          <p:nvPr/>
        </p:nvSpPr>
        <p:spPr>
          <a:xfrm>
            <a:off x="5843454" y="5309754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0100 0000 0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25F887C-2449-44FC-91F4-294BD73E9F68}"/>
              </a:ext>
            </a:extLst>
          </p:cNvPr>
          <p:cNvSpPr txBox="1"/>
          <p:nvPr/>
        </p:nvSpPr>
        <p:spPr>
          <a:xfrm>
            <a:off x="2978333" y="5707322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000 0000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0E377A6-45EF-4C61-9597-C3C02DBFBE69}"/>
              </a:ext>
            </a:extLst>
          </p:cNvPr>
          <p:cNvSpPr txBox="1"/>
          <p:nvPr/>
        </p:nvSpPr>
        <p:spPr>
          <a:xfrm>
            <a:off x="5843453" y="5749373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1011 1111 1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4FDD7F5-575F-48F1-8829-39AE1273B03C}"/>
              </a:ext>
            </a:extLst>
          </p:cNvPr>
          <p:cNvSpPr txBox="1"/>
          <p:nvPr/>
        </p:nvSpPr>
        <p:spPr>
          <a:xfrm>
            <a:off x="2978333" y="5305333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000 0000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BE39765-A1DD-4152-ACC9-C40FF67400C7}"/>
              </a:ext>
            </a:extLst>
          </p:cNvPr>
          <p:cNvSpPr txBox="1"/>
          <p:nvPr/>
        </p:nvSpPr>
        <p:spPr>
          <a:xfrm>
            <a:off x="5071291" y="6514924"/>
            <a:ext cx="190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规格化浮点数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6F81F41-8495-420B-AA4B-17033488D672}"/>
              </a:ext>
            </a:extLst>
          </p:cNvPr>
          <p:cNvSpPr txBox="1"/>
          <p:nvPr/>
        </p:nvSpPr>
        <p:spPr>
          <a:xfrm>
            <a:off x="8884916" y="5301503"/>
            <a:ext cx="291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(2^-1)*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^(-(2^6))=2^-65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622C6AD-AE5C-44EA-A2B8-5ED1850C172B}"/>
              </a:ext>
            </a:extLst>
          </p:cNvPr>
          <p:cNvSpPr txBox="1"/>
          <p:nvPr/>
        </p:nvSpPr>
        <p:spPr>
          <a:xfrm>
            <a:off x="8869680" y="5749373"/>
            <a:ext cx="3130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-(2^-1+2^-8)*</a:t>
            </a:r>
            <a:r>
              <a:rPr lang="en-US" altLang="zh-CN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^-64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4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441</Words>
  <Application>Microsoft Office PowerPoint</Application>
  <PresentationFormat>宽屏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计算机组成与结构习题课 ——3.运算方法与运算器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计算机组成与结构习题课 ——1.绪论</dc:title>
  <dc:creator>景月 卢</dc:creator>
  <cp:lastModifiedBy>景月 卢</cp:lastModifiedBy>
  <cp:revision>8</cp:revision>
  <dcterms:created xsi:type="dcterms:W3CDTF">2022-04-18T07:48:34Z</dcterms:created>
  <dcterms:modified xsi:type="dcterms:W3CDTF">2025-05-12T09:58:16Z</dcterms:modified>
</cp:coreProperties>
</file>