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93" r:id="rId3"/>
    <p:sldId id="292" r:id="rId4"/>
    <p:sldId id="273" r:id="rId5"/>
    <p:sldId id="272" r:id="rId6"/>
    <p:sldId id="256" r:id="rId7"/>
    <p:sldId id="290" r:id="rId8"/>
    <p:sldId id="291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2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9ECB41-D08E-41BA-8633-84ACD550AF5D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FDCDF-FEC1-4A47-9424-4F243D960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1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F55F3-12E4-42B3-9F35-557500B8A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FE620F-9956-49F9-972E-064988038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E058F-83E7-4DEF-9B97-D20A9759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EF452A-6EAC-42DC-B29B-DABAECF0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5B2B5-314A-4244-8558-28058F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99272-DF39-4FD2-B491-1071758F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25AB39-11D2-4733-B4AE-EAA81EB53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13808-181F-4EC5-8F2F-D7ACBAB4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99F8B-05C5-4FDD-9381-CA86597A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C839B-17A6-4242-B356-6C3BA056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42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AD9CF7-A795-42EB-A148-653D3CEE1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5A9D2-94F5-4C89-9FD9-3BEE19EB1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C38712-FC1C-48B7-971E-B3CECC73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74DC87-D327-4077-84DC-03A1E7D3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30168-1FF1-47EA-B46A-307E3E8F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B2D3B-55AE-4D11-B4B9-015753FA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D1281-7A13-4B23-B15C-29BDB17B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D4D67-17FC-46B3-A9A9-480A4FFB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CD3F9-83AA-439D-B3C8-85912BF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77A2E-FF9C-4778-9BBC-39E5B139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04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613EC-563B-4593-B138-7E023C98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D65BB-E7E1-44FE-AF1D-68EFEA5DD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0A2CB-4262-4CDC-9C17-60BCBB75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782F8-7CF3-4802-927C-35F23F34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42701-EDFD-488E-B478-1B00917C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3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C2B91-2478-4E7A-9882-09C13434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38C11-5A6A-4143-B65C-CDC7EF457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D6A23-F4A2-416A-A25D-3F7F787F8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C528B-803F-4F45-90E2-B1CA884E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13EE7-6745-4D8D-BA82-9476FC19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171B8-6AC1-45C7-9D2D-4ADB3AC5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4B018-F99E-4E2E-86D4-0CCDE710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F4DFCA-A37C-4E21-B95C-F5951CBC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C0A78D-0B2D-442B-AE79-D01AB162D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2EC0B1-5922-46CF-8844-3DB44836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97C243-F65C-463E-938D-59637653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17051-CD87-4C23-91C2-0FEF5CB3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13399B-F9BC-4283-8932-D429E4F1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437CD9-6807-433C-AA9E-F6EE8B1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65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312A2-320A-43F1-B054-01357F98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757401-EE62-4863-A8CE-82028743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D5B797-ED6E-40F5-AE49-ED5D28B4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9C9AE-37ED-49E0-884F-9C23282E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1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12AD24-CA6C-4DD3-AE96-2C413C39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C45BA1-58D5-4B96-B719-2CAD8D90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585996-2436-4E35-90B2-9BC4DBD0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7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1F513-D33E-44A1-B62A-C79A2864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4C2BA-3EA8-4A80-B38F-BAE130E65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0D335-B24D-44E8-8F4B-518346B19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C5758-F386-477F-908D-6A734181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4B66D-C069-413C-A4AA-C0733351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4CB4F-1946-4DF6-98EE-DE7D7C9F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5C0-A594-4454-A54A-61288E99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010458-E907-4442-A0FC-7A55F5920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9C8B7-3C27-48A6-8F50-5F8F00EB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80D46-F60A-4341-83F6-01BA7FB8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E035F2-198B-4737-8A84-FA3FC10E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BBD126-AB13-4DFD-B7CE-4B5668B0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1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A2B05D-33E5-4281-B7CD-8852A455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A6EFE-6184-4EAA-B30E-F1C415BA5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BA9FA-6902-4BF5-B946-834F74158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16A8D-FE6E-40B8-9A8A-1564CC52B9B4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1E420-8E12-44EB-AA31-AF786418C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DBCAA-5908-4AFD-B393-C34AA2F11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2C948-60A5-43A4-852E-5F56B5446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19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A25E-0A6F-4822-8E63-25070826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4" y="2235200"/>
            <a:ext cx="7898296" cy="2387600"/>
          </a:xfrm>
        </p:spPr>
        <p:txBody>
          <a:bodyPr>
            <a:normAutofit fontScale="90000"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计算机组成与结构习题课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——5.CPU</a:t>
            </a:r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0B8355-1119-4D07-83CE-0F69B1156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38" y="85911"/>
            <a:ext cx="14403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5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2" y="0"/>
            <a:ext cx="10668925" cy="2804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78" y="2514415"/>
            <a:ext cx="5585944" cy="42675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7439025" y="2696260"/>
            <a:ext cx="360997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(2)</a:t>
            </a:r>
          </a:p>
          <a:p>
            <a:pPr algn="just"/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C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MM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A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2" y="0"/>
            <a:ext cx="10668925" cy="2804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78" y="2514415"/>
            <a:ext cx="5585944" cy="42675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7763337" y="3569877"/>
            <a:ext cx="3609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3342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(3)</a:t>
            </a:r>
          </a:p>
          <a:p>
            <a:pPr indent="73342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733425"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A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MM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WR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A15548-61F9-DA4C-2F41-6D38379B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30" y="0"/>
            <a:ext cx="10158340" cy="4267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837A98-2022-3F36-5C5F-E7B8E1FBA6A8}"/>
              </a:ext>
            </a:extLst>
          </p:cNvPr>
          <p:cNvSpPr txBox="1"/>
          <p:nvPr/>
        </p:nvSpPr>
        <p:spPr>
          <a:xfrm>
            <a:off x="185737" y="382012"/>
            <a:ext cx="118205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一．水平型微指令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00025" algn="just">
              <a:tabLst>
                <a:tab pos="178625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）直接表示法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在微指令的控制域字段中，直接表示法就是直接用一个二进制位表示一种微命令。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字段译码法（字段编码）</a:t>
            </a:r>
            <a:endParaRPr lang="zh-CN" altLang="zh-CN" sz="24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9750" algn="just"/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一种性能良好而普遍使用的控制域编码方法是字段译码法，它是不译码法和译码法的结合。它将控制域分为若干字段。若各字段的编码相互独立，则通过各字段独立译码就可以获得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计算机系统的全部控制信号，这被称作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直接译码方式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若某些字段的编码相互关联，则关联字段要通过两级译码才能获得相关的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控制信号，这被称作间接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0BF9EA-644D-916B-3EE8-25C8BEB84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737" y="4467107"/>
            <a:ext cx="7422523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A15548-61F9-DA4C-2F41-6D38379B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30" y="0"/>
            <a:ext cx="10158340" cy="4267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837A98-2022-3F36-5C5F-E7B8E1FBA6A8}"/>
              </a:ext>
            </a:extLst>
          </p:cNvPr>
          <p:cNvSpPr txBox="1"/>
          <p:nvPr/>
        </p:nvSpPr>
        <p:spPr>
          <a:xfrm>
            <a:off x="185737" y="382012"/>
            <a:ext cx="118205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字段译码法（字段编码）</a:t>
            </a:r>
            <a:endParaRPr lang="zh-CN" altLang="zh-CN" sz="24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9750" algn="just"/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一种性能良好而普遍使用的控制域编码方法是字段译码法，它是不译码法和译码法的结合。它将控制域分为若干字段。若各字段的编码相互独立，则通过各字段独立译码就可以获得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计算机系统的全部控制信号，这被称作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直接译码方式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若某些字段的编码相互关联，则关联字段要通过两级译码才能获得相关的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控制信号，这被称作间接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68ECB-2B88-CE01-EFD8-27BF732F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4" y="2321004"/>
            <a:ext cx="6355631" cy="19737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03B4A4D-76CB-87E2-172E-A170E50BC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4" y="4325147"/>
            <a:ext cx="6332769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3A15548-61F9-DA4C-2F41-6D38379B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30" y="310496"/>
            <a:ext cx="10158340" cy="42675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5837A98-2022-3F36-5C5F-E7B8E1FBA6A8}"/>
              </a:ext>
            </a:extLst>
          </p:cNvPr>
          <p:cNvSpPr txBox="1"/>
          <p:nvPr/>
        </p:nvSpPr>
        <p:spPr>
          <a:xfrm>
            <a:off x="185737" y="806946"/>
            <a:ext cx="118205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一．水平型微指令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00025" algn="just">
              <a:tabLst>
                <a:tab pos="1786255" algn="l"/>
              </a:tabLst>
            </a:pP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）直接表示法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797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在微指令的控制域字段中，直接表示法就是直接用一个二进制位表示一种微命令。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kern="100" dirty="0">
                <a:solidFill>
                  <a:srgbClr val="0000FF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字段译码法（字段编码）</a:t>
            </a:r>
            <a:endParaRPr lang="zh-CN" altLang="zh-CN" sz="2400" kern="100" dirty="0">
              <a:solidFill>
                <a:srgbClr val="0000FF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539750" algn="just"/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一种性能良好而普遍使用的控制域编码方法是字段译码法，它是不译码法和译码法的结合。它将控制域分为若干字段。若各字段的编码相互独立，则通过各字段独立译码就可以获得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计算机系统的全部控制信号，这被称作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直接译码方式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若某些字段的编码相互关联，则关联字段要通过两级译码才能获得相关的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控制信号，这被称作间接</a:t>
            </a:r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译码方式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二．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垂直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型微指令</a:t>
            </a:r>
            <a:endParaRPr lang="zh-CN" altLang="zh-CN" sz="2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垂直型微指令的控制域变得非常紧凑、短小，是减小微指令长度的有效设计方法。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垂直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型微指令的控制字段一种极端情况是：如果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执行机器指令只需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余种微命令，则可用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位二进制编码构成微指令的控制字段。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CC558E-B563-C9FC-CF42-6E35B47C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91" y="68538"/>
            <a:ext cx="11514818" cy="967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71200B-A1C8-FBB8-49DB-2F286DD27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1" y="1036362"/>
            <a:ext cx="10089754" cy="4648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B117B9-12E5-F92C-6CB6-2F35B5E55965}"/>
              </a:ext>
            </a:extLst>
          </p:cNvPr>
          <p:cNvSpPr txBox="1"/>
          <p:nvPr/>
        </p:nvSpPr>
        <p:spPr>
          <a:xfrm>
            <a:off x="338591" y="4053185"/>
            <a:ext cx="116248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66700" algn="just">
              <a:defRPr sz="2400" b="1" kern="10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zh-CN" dirty="0">
                <a:solidFill>
                  <a:schemeClr val="tx1"/>
                </a:solidFill>
              </a:rPr>
              <a:t>四个字段加上空操作分别需要</a:t>
            </a:r>
            <a:r>
              <a:rPr lang="en-US" altLang="zh-CN" dirty="0"/>
              <a:t>3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4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>
                <a:solidFill>
                  <a:schemeClr val="tx1"/>
                </a:solidFill>
              </a:rPr>
              <a:t>位表示而条件地址需</a:t>
            </a:r>
            <a:r>
              <a:rPr lang="en-US" altLang="zh-CN" dirty="0"/>
              <a:t>2</a:t>
            </a:r>
            <a:r>
              <a:rPr lang="zh-CN" altLang="zh-CN" dirty="0">
                <a:solidFill>
                  <a:schemeClr val="tx1"/>
                </a:solidFill>
              </a:rPr>
              <a:t>位，共</a:t>
            </a:r>
            <a:r>
              <a:rPr lang="en-US" altLang="zh-CN" dirty="0"/>
              <a:t>15</a:t>
            </a:r>
            <a:r>
              <a:rPr lang="zh-CN" altLang="zh-CN" dirty="0">
                <a:solidFill>
                  <a:schemeClr val="tx1"/>
                </a:solidFill>
              </a:rPr>
              <a:t>位。因而，</a:t>
            </a:r>
            <a:r>
              <a:rPr lang="zh-CN" altLang="zh-CN" dirty="0"/>
              <a:t>次地址最多为</a:t>
            </a:r>
            <a:r>
              <a:rPr lang="en-US" altLang="zh-CN" dirty="0"/>
              <a:t>24</a:t>
            </a:r>
            <a:r>
              <a:rPr lang="zh-CN" altLang="zh-CN" dirty="0"/>
              <a:t>－</a:t>
            </a:r>
            <a:r>
              <a:rPr lang="en-US" altLang="zh-CN" dirty="0"/>
              <a:t>15=9</a:t>
            </a:r>
            <a:r>
              <a:rPr lang="zh-CN" altLang="zh-CN" dirty="0"/>
              <a:t>位。</a:t>
            </a:r>
            <a:r>
              <a:rPr lang="zh-CN" altLang="zh-CN" dirty="0">
                <a:solidFill>
                  <a:schemeClr val="tx1"/>
                </a:solidFill>
              </a:rPr>
              <a:t>控制存储器的容量为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</a:rPr>
              <a:t>=512</a:t>
            </a:r>
            <a:r>
              <a:rPr lang="zh-CN" altLang="zh-CN" dirty="0">
                <a:solidFill>
                  <a:schemeClr val="tx1"/>
                </a:solidFill>
              </a:rPr>
              <a:t>个单元，每个单元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zh-CN" dirty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AFE4DE-3269-FCB3-8BE6-52BAC83191B0}"/>
              </a:ext>
            </a:extLst>
          </p:cNvPr>
          <p:cNvSpPr txBox="1"/>
          <p:nvPr/>
        </p:nvSpPr>
        <p:spPr>
          <a:xfrm>
            <a:off x="4624841" y="1707337"/>
            <a:ext cx="24617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266700" algn="just">
              <a:defRPr sz="2400" b="1" kern="100">
                <a:solidFill>
                  <a:srgbClr val="FF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5+1=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8+1=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14+1=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15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3+1=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</a:endParaRPr>
          </a:p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22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0" y="83781"/>
            <a:ext cx="11415749" cy="899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0" y="895131"/>
            <a:ext cx="2187130" cy="44809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473CF7-6C94-CA38-00F3-82796313D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74" y="5288190"/>
            <a:ext cx="12071126" cy="148602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5423786" y="983019"/>
            <a:ext cx="38287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circleNumDbPlain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3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3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  <a:endParaRPr lang="zh-CN" altLang="zh-CN" sz="2400" kern="1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5"/>
            </a:pPr>
            <a:r>
              <a:rPr lang="en-US" altLang="zh-CN" sz="24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BX</a:t>
            </a:r>
            <a:r>
              <a:rPr lang="en-US" altLang="zh-CN" sz="2400" b="1" kern="1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5"/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7"/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 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7"/>
            </a:pPr>
            <a:r>
              <a:rPr lang="en-US" altLang="zh-CN" sz="24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⑨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zh-CN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10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</a:p>
          <a:p>
            <a:pPr marL="342900" indent="-342900" algn="just">
              <a:buAutoNum type="circleNumDbPlain" startAt="10"/>
            </a:pP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400" b="1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AutoNum type="circleNumDbPlain" startAt="10"/>
            </a:pP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400" b="1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400" b="1" kern="1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DDC734C-926C-6E90-38BF-C526B62F3514}"/>
              </a:ext>
            </a:extLst>
          </p:cNvPr>
          <p:cNvSpPr txBox="1"/>
          <p:nvPr/>
        </p:nvSpPr>
        <p:spPr>
          <a:xfrm>
            <a:off x="9064921" y="1651424"/>
            <a:ext cx="1974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A0AC21-F697-2FB5-D73C-517CAEE24341}"/>
              </a:ext>
            </a:extLst>
          </p:cNvPr>
          <p:cNvSpPr txBox="1"/>
          <p:nvPr/>
        </p:nvSpPr>
        <p:spPr>
          <a:xfrm>
            <a:off x="9064921" y="3008142"/>
            <a:ext cx="3041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%BX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E4EBE83-6EBB-BDA2-FCB5-94E063F4CAE1}"/>
              </a:ext>
            </a:extLst>
          </p:cNvPr>
          <p:cNvSpPr txBox="1"/>
          <p:nvPr/>
        </p:nvSpPr>
        <p:spPr>
          <a:xfrm>
            <a:off x="8467725" y="4607739"/>
            <a:ext cx="3638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%ABX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传入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3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0" y="83781"/>
            <a:ext cx="11415749" cy="899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0" y="895131"/>
            <a:ext cx="2187130" cy="44809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3540568" y="1023063"/>
            <a:ext cx="37270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57200" indent="-457200" algn="just">
              <a:buFontTx/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40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1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57200" indent="-457200" algn="just">
              <a:buAutoNum type="circleNumDbPlain"/>
            </a:pP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4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7D5294-6803-440B-9904-A9A57964E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5" y="5764482"/>
            <a:ext cx="11408129" cy="84589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6FD55FF-3A9F-F74B-053F-261F0967C506}"/>
              </a:ext>
            </a:extLst>
          </p:cNvPr>
          <p:cNvSpPr txBox="1"/>
          <p:nvPr/>
        </p:nvSpPr>
        <p:spPr>
          <a:xfrm>
            <a:off x="7439025" y="1023063"/>
            <a:ext cx="39701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buAutoNum type="circleNumDbPlain"/>
              <a:defRPr sz="2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Font typeface="+mj-ea"/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AR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RD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MD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AX</a:t>
            </a:r>
            <a:r>
              <a:rPr lang="en-US" altLang="zh-CN" sz="2400" b="1" baseline="-250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4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B8ACB1-CD4D-2F0A-4621-30D2FD0CF9B9}"/>
              </a:ext>
            </a:extLst>
          </p:cNvPr>
          <p:cNvSpPr txBox="1"/>
          <p:nvPr/>
        </p:nvSpPr>
        <p:spPr>
          <a:xfrm>
            <a:off x="5991223" y="848957"/>
            <a:ext cx="1447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33F316-F971-C6FC-0D3C-ABEDAC3A4E47}"/>
              </a:ext>
            </a:extLst>
          </p:cNvPr>
          <p:cNvSpPr txBox="1"/>
          <p:nvPr/>
        </p:nvSpPr>
        <p:spPr>
          <a:xfrm>
            <a:off x="6110285" y="5085713"/>
            <a:ext cx="226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SI+DISP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A689D6-E30D-3B78-E28B-658349C6D2C1}"/>
              </a:ext>
            </a:extLst>
          </p:cNvPr>
          <p:cNvSpPr txBox="1"/>
          <p:nvPr/>
        </p:nvSpPr>
        <p:spPr>
          <a:xfrm>
            <a:off x="8372474" y="3740763"/>
            <a:ext cx="2705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计算结果输出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73DA8E5-FE1A-DC17-8A92-DFCAFE76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0" y="83781"/>
            <a:ext cx="11415749" cy="899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E6F1CE-733A-4CD4-67AB-96E0B1ED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60" y="895131"/>
            <a:ext cx="2187130" cy="448094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352F1A1-C966-2BBF-999A-419998F75BBC}"/>
              </a:ext>
            </a:extLst>
          </p:cNvPr>
          <p:cNvSpPr txBox="1"/>
          <p:nvPr/>
        </p:nvSpPr>
        <p:spPr>
          <a:xfrm>
            <a:off x="3540568" y="1023063"/>
            <a:ext cx="37270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kern="1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IR</a:t>
            </a:r>
            <a:r>
              <a:rPr lang="en-US" altLang="zh-CN" sz="2400" b="1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B05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40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DR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kern="1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57200" indent="-457200" algn="just">
              <a:buFontTx/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400" kern="100" baseline="-250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</a:t>
            </a:r>
            <a:r>
              <a:rPr lang="en-US" altLang="zh-CN" sz="2400" b="1" kern="100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ALU</a:t>
            </a:r>
            <a:endParaRPr lang="en-US" altLang="zh-CN" sz="2400" kern="100" dirty="0">
              <a:solidFill>
                <a:srgbClr val="0000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AutoNum type="circleNumDbPlain"/>
            </a:pP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ADD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100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</a:t>
            </a:r>
          </a:p>
          <a:p>
            <a:pPr marL="457200" indent="-457200" algn="just">
              <a:buAutoNum type="circleNumDbPlain"/>
            </a:pP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zh-CN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AR</a:t>
            </a:r>
            <a:r>
              <a:rPr lang="en-US" altLang="zh-CN" sz="2400" b="1" baseline="-2500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en-US" altLang="zh-CN" sz="2400" b="1" baseline="-2500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FD55FF-3A9F-F74B-053F-261F0967C506}"/>
              </a:ext>
            </a:extLst>
          </p:cNvPr>
          <p:cNvSpPr txBox="1"/>
          <p:nvPr/>
        </p:nvSpPr>
        <p:spPr>
          <a:xfrm>
            <a:off x="7439025" y="1023063"/>
            <a:ext cx="39701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algn="just">
              <a:buAutoNum type="circleNumDbPlain"/>
              <a:defRPr sz="2400" b="1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buFont typeface="+mj-ea"/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AR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RD</a:t>
            </a:r>
            <a:endParaRPr lang="zh-CN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MD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DR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zh-CN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ALU</a:t>
            </a: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SUB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</a:p>
          <a:p>
            <a:pPr>
              <a:buAutoNum type="circleNumDbPlain" startAt="13"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out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B8ACB1-CD4D-2F0A-4621-30D2FD0CF9B9}"/>
              </a:ext>
            </a:extLst>
          </p:cNvPr>
          <p:cNvSpPr txBox="1"/>
          <p:nvPr/>
        </p:nvSpPr>
        <p:spPr>
          <a:xfrm>
            <a:off x="5991223" y="848957"/>
            <a:ext cx="14478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读指令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D33F316-F971-C6FC-0D3C-ABEDAC3A4E47}"/>
              </a:ext>
            </a:extLst>
          </p:cNvPr>
          <p:cNvSpPr txBox="1"/>
          <p:nvPr/>
        </p:nvSpPr>
        <p:spPr>
          <a:xfrm>
            <a:off x="6110285" y="5085713"/>
            <a:ext cx="3100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DI+100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A689D6-E30D-3B78-E28B-658349C6D2C1}"/>
              </a:ext>
            </a:extLst>
          </p:cNvPr>
          <p:cNvSpPr txBox="1"/>
          <p:nvPr/>
        </p:nvSpPr>
        <p:spPr>
          <a:xfrm>
            <a:off x="8372474" y="3740763"/>
            <a:ext cx="2705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en-US" sz="24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计算结果输出</a:t>
            </a:r>
            <a:endParaRPr lang="en-US" altLang="zh-CN" sz="2400" b="1" kern="100" dirty="0">
              <a:solidFill>
                <a:srgbClr val="FF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EE040E-32D7-238D-D616-DCE0112C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001" y="6259364"/>
            <a:ext cx="6660457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38D730-375B-D1AC-A1C4-9463D509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12" y="0"/>
            <a:ext cx="10668925" cy="28044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43ED7A-FFB5-E503-FF9A-2AC73832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78" y="2514415"/>
            <a:ext cx="5585944" cy="42675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F9C59B-2F1F-9AA7-905C-0DA003975182}"/>
              </a:ext>
            </a:extLst>
          </p:cNvPr>
          <p:cNvSpPr txBox="1"/>
          <p:nvPr/>
        </p:nvSpPr>
        <p:spPr>
          <a:xfrm>
            <a:off x="7439025" y="2696260"/>
            <a:ext cx="36099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⑴</a:t>
            </a:r>
            <a:r>
              <a:rPr lang="en-US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	A</a:t>
            </a:r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为数据寄存器 </a:t>
            </a:r>
            <a:endParaRPr lang="en-US" altLang="zh-CN" sz="24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为指令寄存器</a:t>
            </a:r>
            <a:endParaRPr lang="en-US" altLang="zh-CN" sz="24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C</a:t>
            </a:r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为地址寄存器</a:t>
            </a:r>
            <a:endParaRPr lang="en-US" altLang="zh-CN" sz="2400" b="1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	D</a:t>
            </a:r>
            <a:r>
              <a:rPr lang="zh-CN" altLang="zh-CN" sz="24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为程序计数器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966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808</Words>
  <Application>Microsoft Office PowerPoint</Application>
  <PresentationFormat>宽屏</PresentationFormat>
  <Paragraphs>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计算机组成与结构习题课 ——5.CPU设计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计算机组成与结构习题课 ——1.绪论</dc:title>
  <dc:creator>景月 卢</dc:creator>
  <cp:lastModifiedBy>景月 卢</cp:lastModifiedBy>
  <cp:revision>14</cp:revision>
  <dcterms:created xsi:type="dcterms:W3CDTF">2022-04-18T07:48:34Z</dcterms:created>
  <dcterms:modified xsi:type="dcterms:W3CDTF">2025-05-12T10:11:20Z</dcterms:modified>
</cp:coreProperties>
</file>