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3" r:id="rId3"/>
    <p:sldId id="272" r:id="rId4"/>
    <p:sldId id="256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83" r:id="rId13"/>
    <p:sldId id="284" r:id="rId14"/>
    <p:sldId id="287" r:id="rId15"/>
    <p:sldId id="286" r:id="rId16"/>
    <p:sldId id="288" r:id="rId17"/>
    <p:sldId id="275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ECB41-D08E-41BA-8633-84ACD550AF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DCDF-FEC1-4A47-9424-4F243D96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1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0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23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0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8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418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FDCDF-FEC1-4A47-9424-4F243D96007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26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55F3-12E4-42B3-9F35-557500B8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E620F-9956-49F9-972E-064988038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E058F-83E7-4DEF-9B97-D20A9759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F452A-6EAC-42DC-B29B-DABAECF0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5B2B5-314A-4244-8558-28058F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9272-DF39-4FD2-B491-1071758F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25AB39-11D2-4733-B4AE-EAA81EB5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3808-181F-4EC5-8F2F-D7ACBAB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9F8B-05C5-4FDD-9381-CA86597A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839B-17A6-4242-B356-6C3BA056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D9CF7-A795-42EB-A148-653D3CEE1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5A9D2-94F5-4C89-9FD9-3BEE19EB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8712-FC1C-48B7-971E-B3CECC73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4DC87-D327-4077-84DC-03A1E7D3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0168-1FF1-47EA-B46A-307E3E8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B2D3B-55AE-4D11-B4B9-015753F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1281-7A13-4B23-B15C-29BDB17B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D4D67-17FC-46B3-A9A9-480A4FFB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D3F9-83AA-439D-B3C8-85912BF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77A2E-FF9C-4778-9BBC-39E5B13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13EC-563B-4593-B138-7E023C98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D65BB-E7E1-44FE-AF1D-68EFEA5D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A2CB-4262-4CDC-9C17-60BCBB7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782F8-7CF3-4802-927C-35F23F3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42701-EDFD-488E-B478-1B00917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2B91-2478-4E7A-9882-09C13434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8C11-5A6A-4143-B65C-CDC7EF457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D6A23-F4A2-416A-A25D-3F7F787F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C528B-803F-4F45-90E2-B1CA884E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13EE7-6745-4D8D-BA82-9476FC19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171B8-6AC1-45C7-9D2D-4ADB3AC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018-F99E-4E2E-86D4-0CCDE710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4DFCA-A37C-4E21-B95C-F5951CBC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0A78D-0B2D-442B-AE79-D01AB162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2EC0B1-5922-46CF-8844-3DB44836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7C243-F65C-463E-938D-59637653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317051-CD87-4C23-91C2-0FEF5CB3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3399B-F9BC-4283-8932-D429E4F1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37CD9-6807-433C-AA9E-F6EE8B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12A2-320A-43F1-B054-01357F9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57401-EE62-4863-A8CE-82028743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5B797-ED6E-40F5-AE49-ED5D28B4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9C9AE-37ED-49E0-884F-9C23282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2AD24-CA6C-4DD3-AE96-2C413C39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C45BA1-58D5-4B96-B719-2CAD8D90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85996-2436-4E35-90B2-9BC4DBD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F513-D33E-44A1-B62A-C79A286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C2BA-3EA8-4A80-B38F-BAE130E6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0D335-B24D-44E8-8F4B-518346B1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C5758-F386-477F-908D-6A73418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4B66D-C069-413C-A4AA-C0733351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4CB4F-1946-4DF6-98EE-DE7D7C9F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5C0-A594-4454-A54A-61288E99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10458-E907-4442-A0FC-7A55F5920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9C8B7-3C27-48A6-8F50-5F8F00EB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80D46-F60A-4341-83F6-01BA7FB8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035F2-198B-4737-8A84-FA3FC10E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BD126-AB13-4DFD-B7CE-4B5668B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2B05D-33E5-4281-B7CD-8852A455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A6EFE-6184-4EAA-B30E-F1C415BA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BA9FA-6902-4BF5-B946-834F741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6A8D-FE6E-40B8-9A8A-1564CC52B9B4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1E420-8E12-44EB-AA31-AF786418C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DBCAA-5908-4AFD-B393-C34AA2F11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A25E-0A6F-4822-8E63-25070826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4" y="2235200"/>
            <a:ext cx="7898296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计算机组成与结构习题课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——4.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指令系统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0B8355-1119-4D07-83CE-0F69B115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8" y="85911"/>
            <a:ext cx="144030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DC557-BFEA-E365-E6C0-CBB09A3F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137030"/>
            <a:ext cx="11712955" cy="3002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8FE7C7-212C-1061-6F65-A5F33BCBE385}"/>
              </a:ext>
            </a:extLst>
          </p:cNvPr>
          <p:cNvSpPr txBox="1"/>
          <p:nvPr/>
        </p:nvSpPr>
        <p:spPr>
          <a:xfrm>
            <a:off x="894714" y="3139570"/>
            <a:ext cx="10897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(7)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基址变址相对寻址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未知  假设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0000H</a:t>
            </a:r>
          </a:p>
          <a:p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计算方法：“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段地址左移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个二进制位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+BX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+SI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+1100H =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物理地址”。计算得到的物理地址是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00000H+0100H+0002H+1100H = 01202H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01202H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B7H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01203H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65H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，所以执行这条指令后</a:t>
            </a:r>
            <a:endParaRPr lang="en-US" altLang="zh-CN" sz="2000" b="1" kern="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AX=65B7H</a:t>
            </a:r>
          </a:p>
        </p:txBody>
      </p:sp>
    </p:spTree>
    <p:extLst>
      <p:ext uri="{BB962C8B-B14F-4D97-AF65-F5344CB8AC3E}">
        <p14:creationId xmlns:p14="http://schemas.microsoft.com/office/powerpoint/2010/main" val="39872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D69D9A-7B81-CE22-1AC5-E7224A4E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4" y="79954"/>
            <a:ext cx="11446232" cy="1287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1E6926-F6DF-4F72-0102-932A0180BF1D}"/>
              </a:ext>
            </a:extLst>
          </p:cNvPr>
          <p:cNvSpPr txBox="1"/>
          <p:nvPr/>
        </p:nvSpPr>
        <p:spPr>
          <a:xfrm>
            <a:off x="952499" y="2089220"/>
            <a:ext cx="112395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</a:t>
            </a:r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DI</a:t>
            </a:r>
            <a:r>
              <a:rPr lang="zh-CN" altLang="zh-CN" sz="24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4000H   </a:t>
            </a:r>
            <a:endParaRPr lang="zh-CN" altLang="zh-CN" sz="24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	MOV  DS</a:t>
            </a:r>
            <a:r>
              <a:rPr lang="zh-CN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                </a:t>
            </a:r>
            <a:r>
              <a:rPr lang="zh-CN" altLang="en-US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数据段寄存器初始化</a:t>
            </a:r>
            <a:endParaRPr lang="zh-CN" altLang="zh-CN" sz="24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SI</a:t>
            </a:r>
            <a:r>
              <a:rPr lang="zh-CN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          </a:t>
            </a:r>
            <a:r>
              <a:rPr lang="zh-CN" altLang="en-US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初始化寻址寄存器</a:t>
            </a:r>
            <a:endParaRPr lang="zh-CN" altLang="zh-CN" sz="24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sz="24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C000H        </a:t>
            </a:r>
            <a:r>
              <a:rPr lang="zh-CN" altLang="en-US" sz="24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循环次数为写入地址单元数目</a:t>
            </a:r>
            <a:endParaRPr lang="en-US" altLang="zh-CN" sz="2400" b="1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NEXT0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[SI]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                    40000H+SI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写入 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INC   SI                   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  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SI++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LOOP  NEXT0         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循环遍历所有写入地址单元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endParaRPr lang="en-US" altLang="zh-CN" sz="2400" b="1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2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D69D9A-7B81-CE22-1AC5-E7224A4E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4" y="79954"/>
            <a:ext cx="11446232" cy="1287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1E6926-F6DF-4F72-0102-932A0180BF1D}"/>
              </a:ext>
            </a:extLst>
          </p:cNvPr>
          <p:cNvSpPr txBox="1"/>
          <p:nvPr/>
        </p:nvSpPr>
        <p:spPr>
          <a:xfrm>
            <a:off x="952499" y="1584395"/>
            <a:ext cx="112395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DI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4000H   </a:t>
            </a:r>
            <a:endParaRPr lang="zh-CN" altLang="zh-CN" sz="2400" b="1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	MOV  DS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                </a:t>
            </a:r>
            <a:r>
              <a:rPr lang="zh-CN" altLang="en-US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数据段寄存器初始化</a:t>
            </a:r>
            <a:endParaRPr lang="zh-CN" altLang="zh-CN" sz="2400" b="1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SI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          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初始化寻址寄存器</a:t>
            </a:r>
            <a:endParaRPr lang="zh-CN" altLang="zh-CN" sz="24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C000H	     </a:t>
            </a:r>
            <a:r>
              <a:rPr lang="zh-CN" altLang="en-US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循环次数为写入地址单元数目</a:t>
            </a:r>
            <a:endParaRPr lang="en-US" altLang="zh-CN" sz="2400" b="1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NEXT3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[SI]            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读取地址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40000H+SI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CMP  A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                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比较是否为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JN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NEXT5                  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不等于执行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NEXT5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INC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                          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循环递减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DEC  C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                       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每次循环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CX--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JNZ  NEXT3                    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直到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推出循环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AL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7EH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NEXT5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AL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81H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3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D69D9A-7B81-CE22-1AC5-E7224A4E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4" y="79954"/>
            <a:ext cx="11446232" cy="1287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1E6926-F6DF-4F72-0102-932A0180BF1D}"/>
              </a:ext>
            </a:extLst>
          </p:cNvPr>
          <p:cNvSpPr txBox="1"/>
          <p:nvPr/>
        </p:nvSpPr>
        <p:spPr>
          <a:xfrm>
            <a:off x="2619374" y="1367846"/>
            <a:ext cx="112395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</a:t>
            </a:r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DI</a:t>
            </a:r>
            <a:r>
              <a:rPr lang="zh-CN" altLang="zh-CN" sz="16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4000H   </a:t>
            </a:r>
            <a:endParaRPr lang="zh-CN" altLang="zh-CN" sz="16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	MOV  DS</a:t>
            </a:r>
            <a:r>
              <a:rPr lang="zh-CN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                </a:t>
            </a:r>
            <a:r>
              <a:rPr lang="zh-CN" altLang="en-US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数据段寄存器初始化</a:t>
            </a:r>
            <a:endParaRPr lang="zh-CN" altLang="zh-CN" sz="16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SI</a:t>
            </a:r>
            <a:r>
              <a:rPr lang="zh-CN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          </a:t>
            </a:r>
            <a:r>
              <a:rPr lang="zh-CN" altLang="en-US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初始化寻址寄存器</a:t>
            </a:r>
            <a:endParaRPr lang="zh-CN" altLang="zh-CN" sz="1600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sz="1600" b="1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C000H        </a:t>
            </a:r>
            <a:r>
              <a:rPr lang="zh-CN" altLang="en-US" sz="1600" b="1" kern="100" dirty="0">
                <a:solidFill>
                  <a:schemeClr val="accent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循环次数为写入地址单元数目</a:t>
            </a:r>
            <a:endParaRPr lang="en-US" altLang="zh-CN" sz="1600" b="1" kern="100" dirty="0">
              <a:solidFill>
                <a:schemeClr val="accent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NEXT0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[SI]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                    40000H+SI  </a:t>
            </a:r>
            <a:r>
              <a:rPr lang="zh-CN" altLang="en-US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写入 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INC   SI                           </a:t>
            </a:r>
            <a:r>
              <a:rPr lang="zh-CN" altLang="en-US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遍历</a:t>
            </a:r>
            <a:r>
              <a:rPr lang="zh-CN" altLang="en-US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  </a:t>
            </a:r>
            <a:r>
              <a:rPr lang="en-US" altLang="zh-CN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SI++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LOOP  NEXT0                 </a:t>
            </a:r>
            <a:r>
              <a:rPr lang="zh-CN" altLang="en-US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循环遍历所有写入地址单元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SI</a:t>
            </a:r>
            <a:r>
              <a:rPr lang="zh-CN" altLang="zh-CN" sz="16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          </a:t>
            </a:r>
            <a:r>
              <a:rPr lang="zh-CN" altLang="en-US" sz="16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初始化寻址寄存器</a:t>
            </a:r>
            <a:endParaRPr lang="zh-CN" altLang="zh-CN" sz="16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1600" b="1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16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sz="1600" b="1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C000H	     </a:t>
            </a:r>
            <a:r>
              <a:rPr lang="zh-CN" altLang="en-US" sz="16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循环次数为写入地址单元数目</a:t>
            </a:r>
            <a:endParaRPr lang="en-US" altLang="zh-CN" sz="1600" b="1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NEXT3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[SI]                    </a:t>
            </a:r>
            <a:r>
              <a:rPr lang="zh-CN" altLang="en-US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读取地址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40000H+SI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CMP  A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                </a:t>
            </a:r>
            <a:r>
              <a:rPr lang="zh-CN" altLang="en-US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比较是否为</a:t>
            </a:r>
            <a:r>
              <a:rPr lang="en-US" altLang="zh-CN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JN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NEXT5                          </a:t>
            </a:r>
            <a:r>
              <a:rPr lang="zh-CN" altLang="en-US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不等于执行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NEXT5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INC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                                  </a:t>
            </a:r>
            <a:r>
              <a:rPr lang="zh-CN" altLang="en-US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循环递减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SI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DEC  C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                               </a:t>
            </a:r>
            <a:r>
              <a:rPr lang="zh-CN" altLang="en-US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每次循环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CX--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JNZ  NEXT3                    </a:t>
            </a:r>
            <a:r>
              <a:rPr lang="zh-CN" altLang="en-US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直到</a:t>
            </a:r>
            <a:r>
              <a:rPr lang="en-US" altLang="zh-CN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en-US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16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推出循环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AL</a:t>
            </a:r>
            <a:r>
              <a:rPr lang="zh-CN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7EH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16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NEXT5</a:t>
            </a:r>
            <a:r>
              <a:rPr lang="zh-CN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AL</a:t>
            </a:r>
            <a:r>
              <a:rPr lang="zh-CN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81H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16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8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D69D9A-7B81-CE22-1AC5-E7224A4E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4" y="79954"/>
            <a:ext cx="11446232" cy="1287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1E6926-F6DF-4F72-0102-932A0180BF1D}"/>
              </a:ext>
            </a:extLst>
          </p:cNvPr>
          <p:cNvSpPr txBox="1"/>
          <p:nvPr/>
        </p:nvSpPr>
        <p:spPr>
          <a:xfrm>
            <a:off x="952499" y="1584395"/>
            <a:ext cx="112395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DI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4000H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ES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                 ES:DI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目的串寻址方式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DI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C000H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设置循环次数   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串的访问方向 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DF=1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NEXT0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CLD                                   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REP  STOSB       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BB987-3285-4417-086B-F13CCA276C63}"/>
              </a:ext>
            </a:extLst>
          </p:cNvPr>
          <p:cNvSpPr txBox="1"/>
          <p:nvPr/>
        </p:nvSpPr>
        <p:spPr>
          <a:xfrm>
            <a:off x="6022181" y="3601135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STOSB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STOSW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STOSD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指令分别将 </a:t>
            </a: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AL/AX/EAX 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中的值存储到与 </a:t>
            </a: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EDI 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寻址的一个字节 </a:t>
            </a: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/ 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字 </a:t>
            </a:r>
            <a:r>
              <a:rPr lang="en-US" altLang="zh-CN" sz="2400" dirty="0">
                <a:solidFill>
                  <a:srgbClr val="FF0000"/>
                </a:solidFill>
                <a:latin typeface="Helvetica Neue"/>
              </a:rPr>
              <a:t>/ </a:t>
            </a:r>
            <a:r>
              <a:rPr lang="zh-CN" altLang="en-US" sz="2400" dirty="0">
                <a:solidFill>
                  <a:srgbClr val="FF0000"/>
                </a:solidFill>
                <a:latin typeface="Helvetica Neue"/>
              </a:rPr>
              <a:t>双字中。</a:t>
            </a:r>
          </a:p>
        </p:txBody>
      </p:sp>
    </p:spTree>
    <p:extLst>
      <p:ext uri="{BB962C8B-B14F-4D97-AF65-F5344CB8AC3E}">
        <p14:creationId xmlns:p14="http://schemas.microsoft.com/office/powerpoint/2010/main" val="2643396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D69D9A-7B81-CE22-1AC5-E7224A4E8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84" y="79954"/>
            <a:ext cx="11446232" cy="12878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1E6926-F6DF-4F72-0102-932A0180BF1D}"/>
              </a:ext>
            </a:extLst>
          </p:cNvPr>
          <p:cNvSpPr txBox="1"/>
          <p:nvPr/>
        </p:nvSpPr>
        <p:spPr>
          <a:xfrm>
            <a:off x="1247774" y="1584395"/>
            <a:ext cx="112395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DI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4000H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ES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                 ES:DI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目的串寻址方式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DI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C000H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设置循环次数 </a:t>
            </a:r>
            <a:endParaRPr lang="en-US" altLang="zh-CN" sz="2400" b="1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71245" algn="just"/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CLD			    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串的访问方向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DF=0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，若 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DF=1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zh-CN" altLang="en-US" sz="24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5305" algn="just"/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NEXT0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zh-CN" sz="24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55H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CLD                                   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REPE  SCASB      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s-E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JCXZ  NEXT7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AL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81H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NEXT7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AL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7EH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BB987-3285-4417-086B-F13CCA276C63}"/>
              </a:ext>
            </a:extLst>
          </p:cNvPr>
          <p:cNvSpPr txBox="1"/>
          <p:nvPr/>
        </p:nvSpPr>
        <p:spPr>
          <a:xfrm>
            <a:off x="6096000" y="351137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SCASB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、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SCASW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和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SCASD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指令分别将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AL/AX/EAX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中的值与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EDI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寻址的一个字节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/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字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Helvetica Neue"/>
              </a:rPr>
              <a:t>/ 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双字进行比较</a:t>
            </a:r>
            <a:endParaRPr lang="en-US" altLang="zh-CN" sz="2400" b="0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B3399E-60A7-FDE8-5631-9759ECC93394}"/>
              </a:ext>
            </a:extLst>
          </p:cNvPr>
          <p:cNvSpPr txBox="1"/>
          <p:nvPr/>
        </p:nvSpPr>
        <p:spPr>
          <a:xfrm>
            <a:off x="269716" y="3890810"/>
            <a:ext cx="2357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>
                <a:solidFill>
                  <a:srgbClr val="FF0000"/>
                </a:solidFill>
                <a:effectLst/>
                <a:latin typeface="Helvetica Neue"/>
              </a:rPr>
              <a:t>相等就重复</a:t>
            </a:r>
            <a:endParaRPr lang="en-US" altLang="zh-CN" sz="24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0AF4FD-C4F8-2F35-D37C-23EEFD47205A}"/>
              </a:ext>
            </a:extLst>
          </p:cNvPr>
          <p:cNvSpPr txBox="1"/>
          <p:nvPr/>
        </p:nvSpPr>
        <p:spPr>
          <a:xfrm>
            <a:off x="-554990" y="4691582"/>
            <a:ext cx="3905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>
                <a:solidFill>
                  <a:srgbClr val="FF0000"/>
                </a:solidFill>
                <a:effectLst/>
                <a:latin typeface="Helvetica Neue"/>
              </a:rPr>
              <a:t>判断停止时</a:t>
            </a:r>
            <a:endParaRPr lang="en-US" altLang="zh-CN" sz="2400" b="1" i="0" dirty="0">
              <a:solidFill>
                <a:srgbClr val="FF0000"/>
              </a:solidFill>
              <a:effectLst/>
              <a:latin typeface="Helvetica Neue"/>
            </a:endParaRPr>
          </a:p>
          <a:p>
            <a:pPr algn="ctr"/>
            <a:r>
              <a:rPr lang="zh-CN" altLang="en-US" sz="2400" b="1" i="0" dirty="0">
                <a:solidFill>
                  <a:srgbClr val="FF0000"/>
                </a:solidFill>
                <a:effectLst/>
                <a:latin typeface="Helvetica Neue"/>
              </a:rPr>
              <a:t>是否遍历完成</a:t>
            </a:r>
            <a:endParaRPr lang="en-US" altLang="zh-CN" sz="2400" b="1" i="0" dirty="0">
              <a:solidFill>
                <a:srgbClr val="FF0000"/>
              </a:solidFill>
              <a:effectLst/>
              <a:latin typeface="Helvetica Neue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21F8FC-B834-4A99-B9D3-57793A7AF5C5}"/>
              </a:ext>
            </a:extLst>
          </p:cNvPr>
          <p:cNvCxnSpPr/>
          <p:nvPr/>
        </p:nvCxnSpPr>
        <p:spPr>
          <a:xfrm flipH="1" flipV="1">
            <a:off x="2245360" y="4137416"/>
            <a:ext cx="889000" cy="215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EADE30-667F-468C-B8D8-ECEB95F67017}"/>
              </a:ext>
            </a:extLst>
          </p:cNvPr>
          <p:cNvCxnSpPr>
            <a:cxnSpLocks/>
          </p:cNvCxnSpPr>
          <p:nvPr/>
        </p:nvCxnSpPr>
        <p:spPr>
          <a:xfrm flipH="1">
            <a:off x="2245360" y="4711700"/>
            <a:ext cx="889000" cy="340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37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511B9B-43F4-AB86-1231-BA41A8EC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0"/>
            <a:ext cx="10258307" cy="153187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0A45ADC-0183-016D-84DE-1C880D84BD75}"/>
              </a:ext>
            </a:extLst>
          </p:cNvPr>
          <p:cNvSpPr txBox="1"/>
          <p:nvPr/>
        </p:nvSpPr>
        <p:spPr>
          <a:xfrm>
            <a:off x="1503680" y="1498755"/>
            <a:ext cx="9662159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MOV  DI</a:t>
            </a:r>
            <a:r>
              <a:rPr lang="zh-CN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A000H</a:t>
            </a:r>
            <a:endParaRPr lang="zh-CN" altLang="zh-CN" sz="23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DS</a:t>
            </a:r>
            <a:r>
              <a:rPr lang="zh-CN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endParaRPr lang="zh-CN" altLang="zh-CN" sz="23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SI</a:t>
            </a:r>
            <a:r>
              <a:rPr lang="zh-CN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0100H</a:t>
            </a:r>
            <a:endParaRPr lang="zh-CN" altLang="zh-CN" sz="23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CX</a:t>
            </a:r>
            <a:r>
              <a:rPr lang="zh-CN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32            </a:t>
            </a:r>
            <a:r>
              <a:rPr lang="zh-CN" altLang="en-US" sz="23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初始化寻址寄存器</a:t>
            </a:r>
            <a:endParaRPr lang="zh-CN" altLang="zh-CN" sz="23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DX</a:t>
            </a:r>
            <a:r>
              <a:rPr lang="zh-CN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02E0H</a:t>
            </a:r>
            <a:endParaRPr lang="zh-CN" altLang="zh-CN" sz="23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3400" algn="just"/>
            <a:r>
              <a:rPr lang="en-US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GOON</a:t>
            </a:r>
            <a:r>
              <a:rPr lang="zh-CN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IN    AL</a:t>
            </a:r>
            <a:r>
              <a:rPr lang="zh-CN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DX               </a:t>
            </a:r>
            <a:r>
              <a:rPr lang="zh-CN" altLang="en-US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读入标志位</a:t>
            </a:r>
            <a:endParaRPr lang="zh-CN" altLang="zh-CN" sz="23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AND  AL</a:t>
            </a:r>
            <a:r>
              <a:rPr lang="zh-CN" altLang="zh-CN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24H 	  0010 0100H    </a:t>
            </a:r>
            <a:r>
              <a:rPr lang="zh-CN" altLang="en-US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取出</a:t>
            </a:r>
            <a:r>
              <a:rPr lang="en-US" altLang="zh-CN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BIT2 </a:t>
            </a:r>
            <a:r>
              <a:rPr lang="zh-CN" altLang="en-US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BIT5</a:t>
            </a:r>
            <a:endParaRPr lang="zh-CN" altLang="zh-CN" sz="23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  AL</a:t>
            </a:r>
            <a:r>
              <a:rPr lang="zh-CN" altLang="zh-CN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24H 	  </a:t>
            </a:r>
            <a:r>
              <a:rPr lang="zh-CN" altLang="en-US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判断</a:t>
            </a:r>
            <a:r>
              <a:rPr lang="en-US" altLang="zh-CN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BIT2 </a:t>
            </a:r>
            <a:r>
              <a:rPr lang="zh-CN" altLang="en-US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BIT5</a:t>
            </a:r>
            <a:r>
              <a:rPr lang="zh-CN" altLang="en-US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3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JNE   GOON               </a:t>
            </a:r>
            <a:r>
              <a:rPr lang="zh-CN" altLang="en-US" sz="2300" b="1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不相等说明不全为一，继续等待</a:t>
            </a:r>
            <a:endParaRPr lang="zh-CN" altLang="zh-CN" sz="23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MOV  DX</a:t>
            </a:r>
            <a:r>
              <a:rPr lang="zh-CN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02E7H</a:t>
            </a:r>
            <a:endParaRPr lang="zh-CN" altLang="zh-CN" sz="23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    AL</a:t>
            </a:r>
            <a:r>
              <a:rPr lang="zh-CN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DX               </a:t>
            </a:r>
            <a:r>
              <a:rPr lang="zh-CN" altLang="en-US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读入正确数据</a:t>
            </a:r>
            <a:endParaRPr lang="zh-CN" altLang="zh-CN" sz="23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[SI]</a:t>
            </a:r>
            <a:r>
              <a:rPr lang="zh-CN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endParaRPr lang="zh-CN" altLang="zh-CN" sz="23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INC   SI                        </a:t>
            </a:r>
            <a:r>
              <a:rPr lang="zh-CN" altLang="en-US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</a:t>
            </a:r>
            <a:endParaRPr lang="zh-CN" altLang="zh-CN" sz="23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LOOP  GOON              </a:t>
            </a:r>
            <a:r>
              <a:rPr lang="zh-CN" altLang="en-US" sz="2300" b="1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继续</a:t>
            </a:r>
            <a:r>
              <a:rPr lang="zh-CN" altLang="en-US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等待</a:t>
            </a:r>
            <a:r>
              <a:rPr lang="zh-CN" altLang="en-US" sz="2300" b="1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，循环直到存满</a:t>
            </a:r>
            <a:r>
              <a:rPr lang="en-US" altLang="zh-CN" sz="2300" b="1" kern="100" dirty="0">
                <a:solidFill>
                  <a:srgbClr val="00B05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endParaRPr lang="zh-CN" altLang="zh-CN" sz="23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3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HLT</a:t>
            </a:r>
            <a:endParaRPr lang="zh-CN" altLang="zh-CN" sz="23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491736-F9C8-36E3-E5C1-13920CC8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7" y="130773"/>
            <a:ext cx="11613886" cy="8458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E6A6521-F11A-1FC5-427E-47B6A8C7F332}"/>
              </a:ext>
            </a:extLst>
          </p:cNvPr>
          <p:cNvSpPr txBox="1"/>
          <p:nvPr/>
        </p:nvSpPr>
        <p:spPr>
          <a:xfrm>
            <a:off x="579120" y="1297861"/>
            <a:ext cx="11176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334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MOV  DI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4000H      </a:t>
            </a:r>
            <a:endParaRPr lang="zh-CN" altLang="zh-CN" sz="2400" b="1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DS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endParaRPr lang="zh-CN" altLang="zh-CN" sz="2400" b="1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SI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      </a:t>
            </a:r>
            <a:r>
              <a:rPr lang="zh-CN" altLang="en-US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初始化寻址寄存器</a:t>
            </a:r>
            <a:endParaRPr lang="zh-CN" altLang="zh-CN" sz="2400" b="1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CX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4000H    16kB=2</a:t>
            </a:r>
            <a:r>
              <a:rPr lang="en-US" altLang="zh-CN" sz="2400" b="1" kern="100" baseline="30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  </a:t>
            </a:r>
            <a:r>
              <a:rPr lang="zh-CN" altLang="en-US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”只需一个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存储  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100" baseline="300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14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=4000H</a:t>
            </a:r>
            <a:endParaRPr lang="zh-CN" altLang="zh-CN" sz="2400" b="1" kern="1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1066800" algn="just"/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MOV  DX</a:t>
            </a:r>
            <a:r>
              <a:rPr lang="zh-CN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0000H    </a:t>
            </a:r>
            <a:r>
              <a:rPr lang="zh-CN" altLang="en-US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初始化个数</a:t>
            </a:r>
            <a:endParaRPr lang="zh-CN" altLang="zh-CN" sz="2400" b="1" kern="100" baseline="30000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GOON:  MOV  AL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[SI] 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	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CMP  AL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，‘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字符“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JNE   NEXT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INC   DX                    </a:t>
            </a:r>
            <a:r>
              <a:rPr lang="zh-CN" altLang="en-US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如果相等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DX++</a:t>
            </a:r>
            <a:endParaRPr lang="zh-CN" altLang="zh-CN" sz="24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NEXT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INC  SI</a:t>
            </a:r>
            <a:endParaRPr lang="zh-CN" altLang="zh-CN" sz="24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DEC  CX </a:t>
            </a:r>
            <a:endParaRPr lang="zh-CN" altLang="zh-CN" sz="24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57175" algn="just"/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	JNZ  GOON                </a:t>
            </a:r>
            <a:r>
              <a:rPr lang="zh-CN" altLang="en-US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循环直到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CX</a:t>
            </a:r>
            <a:r>
              <a:rPr lang="zh-CN" altLang="en-US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为零，遍历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16KB</a:t>
            </a:r>
            <a:r>
              <a:rPr lang="zh-CN" altLang="en-US" sz="2400" b="1" kern="100" dirty="0">
                <a:solidFill>
                  <a:srgbClr val="00B05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结束循环</a:t>
            </a:r>
            <a:endParaRPr lang="zh-CN" altLang="zh-CN" sz="2400" kern="100" dirty="0">
              <a:solidFill>
                <a:srgbClr val="00B05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        	HLT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106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2EF2F9-B282-42E0-FAF0-833EAA65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25" y="125713"/>
            <a:ext cx="6104149" cy="38865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DC9D5D-EEF9-2BB7-D0C9-A9947FBE763A}"/>
              </a:ext>
            </a:extLst>
          </p:cNvPr>
          <p:cNvSpPr txBox="1"/>
          <p:nvPr/>
        </p:nvSpPr>
        <p:spPr>
          <a:xfrm>
            <a:off x="487680" y="514367"/>
            <a:ext cx="117043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人们将具有复杂指令系统的计算机称为复杂指令集计算机（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CISC</a:t>
            </a:r>
            <a:r>
              <a:rPr lang="zh-CN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33375" algn="l"/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复杂指令集计算机的主要特点是：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⑴ 指令系统复杂，指令数目多达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3000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条。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⑵ 指令长度不固定，有更多的指令格式和更多的寻址方式。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⑶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CPU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内部的通用寄存器比较少。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⑷ 有更多的可以访问主存的指令。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⑸ 指令种类繁多，但各种指令的使用频度差别很大。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⑹ 不同的指令执行时间相差很大，一般都需要多个时钟周期才能完成。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⑺ 控制器大多采用微程序控制器来实现。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lvl="2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⑻ 难以用优化编译的方法获得高效率的目的代码。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76225" algn="l"/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精减指令集计算机（</a:t>
            </a:r>
            <a:r>
              <a:rPr lang="en-US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RISC</a:t>
            </a:r>
            <a:r>
              <a:rPr lang="zh-CN" altLang="zh-CN" sz="18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）精减指令集计算机的主要特点罗列如下：</a:t>
            </a:r>
            <a:endParaRPr lang="zh-CN" altLang="zh-CN" sz="18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2575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⑴ 只设置使用频度高的一些简单指令，复杂指令的功能由多条简单指令的组合来实现。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75590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⑵ 指令长度固定，指令种类少，寻址方式种类少。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9560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⑶ 访存指令很少，有的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RISC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只有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LDA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（读内存）和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STA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（写内存）两条指令。多数指令的操作在速度快的内部通用寄存器间进行。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9560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⑷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CPU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中设置大量的通用寄存器，一般有几十个甚至几百个。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9560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⑸ 控制器用硬件实现，采用组合逻辑控制器。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9560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⑹ 采用流水线技术，大多数指令</a:t>
            </a:r>
            <a:r>
              <a:rPr lang="en-US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个时钟周期即可完成。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9560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⑺ 有利用优化编译程序。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89560" algn="l"/>
            <a:r>
              <a:rPr lang="zh-CN" alt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⑻ 可简化硬件设计，降低设计成本。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确实是要将</a:t>
            </a:r>
            <a:r>
              <a:rPr lang="en-US" altLang="zh-CN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的指令系统精减，只采用最经常使用的指令系统中</a:t>
            </a:r>
            <a:r>
              <a:rPr lang="en-US" altLang="zh-CN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％的指令。同时，通过指令的减化可以使</a:t>
            </a:r>
            <a:r>
              <a:rPr lang="en-US" altLang="zh-CN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的结构更加简单、更加合理，从而提高执行速度。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92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EEC694-D467-97F5-8F44-F79D35017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39" y="285750"/>
            <a:ext cx="11331922" cy="83065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4212FE68-05AD-4FA8-6FA5-9B71943A2632}"/>
              </a:ext>
            </a:extLst>
          </p:cNvPr>
          <p:cNvSpPr/>
          <p:nvPr/>
        </p:nvSpPr>
        <p:spPr>
          <a:xfrm>
            <a:off x="5257800" y="1770792"/>
            <a:ext cx="1828800" cy="714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操作数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89889E-7D9D-1AFF-6B6E-CF61F613FE7E}"/>
              </a:ext>
            </a:extLst>
          </p:cNvPr>
          <p:cNvSpPr/>
          <p:nvPr/>
        </p:nvSpPr>
        <p:spPr>
          <a:xfrm>
            <a:off x="7086600" y="1770792"/>
            <a:ext cx="1828800" cy="714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操作数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76163F-FA75-8476-A1E4-17E67706A6C1}"/>
              </a:ext>
            </a:extLst>
          </p:cNvPr>
          <p:cNvSpPr/>
          <p:nvPr/>
        </p:nvSpPr>
        <p:spPr>
          <a:xfrm>
            <a:off x="3429000" y="1770792"/>
            <a:ext cx="1828800" cy="714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9BA1CAB-C99B-F6D0-BB5B-2B9028C8CB5C}"/>
              </a:ext>
            </a:extLst>
          </p:cNvPr>
          <p:cNvSpPr txBox="1"/>
          <p:nvPr/>
        </p:nvSpPr>
        <p:spPr>
          <a:xfrm>
            <a:off x="3171825" y="4051724"/>
            <a:ext cx="6515100" cy="2205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双地址指令最多为</a:t>
            </a:r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" altLang="zh-CN" sz="2400" b="1" kern="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条。因此，</a:t>
            </a:r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必须小于</a:t>
            </a:r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" altLang="zh-CN" sz="2400" b="1" kern="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。</a:t>
            </a:r>
            <a:endParaRPr lang="en-US" altLang="zh-CN" sz="2400" b="1" kern="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zh-CN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地址指令最多为</a:t>
            </a:r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s-ES" altLang="zh-CN" sz="2400" b="1" kern="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m)*2</a:t>
            </a:r>
            <a:r>
              <a:rPr lang="en-US" altLang="zh-CN" sz="2400" b="1" kern="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>
              <a:lnSpc>
                <a:spcPct val="200000"/>
              </a:lnSpc>
            </a:pPr>
            <a:r>
              <a:rPr lang="en-US" altLang="zh-CN" sz="2400" b="1" kern="0" baseline="30000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s-ES" altLang="zh-CN" sz="2400" b="1" kern="0" baseline="30000" dirty="0"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</a:t>
            </a:r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" altLang="zh-CN" sz="2400" b="1" kern="0" baseline="30000" dirty="0"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m*2</a:t>
            </a:r>
            <a:r>
              <a:rPr lang="en-US" altLang="zh-CN" sz="2400" b="1" kern="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400" baseline="30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466B98C-7074-C02B-DD6E-0823C3D8C6D4}"/>
              </a:ext>
            </a:extLst>
          </p:cNvPr>
          <p:cNvSpPr/>
          <p:nvPr/>
        </p:nvSpPr>
        <p:spPr>
          <a:xfrm>
            <a:off x="7086600" y="2958676"/>
            <a:ext cx="1828800" cy="714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操作数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6839E7-44AD-AC4D-BEC7-DD3A01DFDCF2}"/>
              </a:ext>
            </a:extLst>
          </p:cNvPr>
          <p:cNvSpPr/>
          <p:nvPr/>
        </p:nvSpPr>
        <p:spPr>
          <a:xfrm>
            <a:off x="3429000" y="2958676"/>
            <a:ext cx="3657600" cy="7143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操作码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5D4D5CB-F613-6DB5-6B01-AA1C2BA454E2}"/>
              </a:ext>
            </a:extLst>
          </p:cNvPr>
          <p:cNvSpPr txBox="1"/>
          <p:nvPr/>
        </p:nvSpPr>
        <p:spPr>
          <a:xfrm>
            <a:off x="1600201" y="1897146"/>
            <a:ext cx="1828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双地址指令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C4DF40-A991-358C-ED61-237DA7452843}"/>
              </a:ext>
            </a:extLst>
          </p:cNvPr>
          <p:cNvSpPr txBox="1"/>
          <p:nvPr/>
        </p:nvSpPr>
        <p:spPr>
          <a:xfrm>
            <a:off x="1600201" y="3085030"/>
            <a:ext cx="18287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单</a:t>
            </a:r>
            <a:r>
              <a:rPr lang="zh-CN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地址指令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29B260F-F949-5C33-4ED8-F2A7E7893DEB}"/>
              </a:ext>
            </a:extLst>
          </p:cNvPr>
          <p:cNvSpPr txBox="1"/>
          <p:nvPr/>
        </p:nvSpPr>
        <p:spPr>
          <a:xfrm>
            <a:off x="9439275" y="1897146"/>
            <a:ext cx="952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8C1A866-4755-3BA9-53FE-83A23CB91835}"/>
              </a:ext>
            </a:extLst>
          </p:cNvPr>
          <p:cNvSpPr txBox="1"/>
          <p:nvPr/>
        </p:nvSpPr>
        <p:spPr>
          <a:xfrm>
            <a:off x="9439275" y="3085029"/>
            <a:ext cx="952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s-ES" altLang="zh-CN" sz="2400" b="1" kern="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*2</a:t>
            </a:r>
            <a:r>
              <a:rPr lang="en-US" altLang="zh-CN" sz="2400" b="1" kern="0" baseline="30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9928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521D29A-C100-7798-990D-4C71BEB81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25" y="140951"/>
            <a:ext cx="4259949" cy="44199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E4B6A97-20BF-1C43-DF46-AE7460AA61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720"/>
          <a:stretch/>
        </p:blipFill>
        <p:spPr>
          <a:xfrm>
            <a:off x="197609" y="582949"/>
            <a:ext cx="11796782" cy="29794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21AABA-016A-E42D-CDB1-1D2B37019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87" y="3592271"/>
            <a:ext cx="9694825" cy="31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DC557-BFEA-E365-E6C0-CBB09A3F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137030"/>
            <a:ext cx="11712955" cy="3002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8FE7C7-212C-1061-6F65-A5F33BCBE385}"/>
              </a:ext>
            </a:extLst>
          </p:cNvPr>
          <p:cNvSpPr txBox="1"/>
          <p:nvPr/>
        </p:nvSpPr>
        <p:spPr>
          <a:xfrm>
            <a:off x="894714" y="3139570"/>
            <a:ext cx="108972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立即寻址：</a:t>
            </a:r>
            <a:endParaRPr lang="en-US" altLang="zh-CN" sz="2000" b="1" kern="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将十六进制数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赋给寄存器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，执行这条指令后，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1200H</a:t>
            </a: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AX=1200H</a:t>
            </a:r>
          </a:p>
        </p:txBody>
      </p:sp>
    </p:spTree>
    <p:extLst>
      <p:ext uri="{BB962C8B-B14F-4D97-AF65-F5344CB8AC3E}">
        <p14:creationId xmlns:p14="http://schemas.microsoft.com/office/powerpoint/2010/main" val="230553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DC557-BFEA-E365-E6C0-CBB09A3F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137030"/>
            <a:ext cx="11712955" cy="3002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8FE7C7-212C-1061-6F65-A5F33BCBE385}"/>
              </a:ext>
            </a:extLst>
          </p:cNvPr>
          <p:cNvSpPr txBox="1"/>
          <p:nvPr/>
        </p:nvSpPr>
        <p:spPr>
          <a:xfrm>
            <a:off x="894714" y="3139570"/>
            <a:ext cx="1089723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寄存器寻址：</a:t>
            </a:r>
            <a:endParaRPr lang="en-US" altLang="zh-CN" sz="2000" b="1" kern="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寄存器的值赋给寄存器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，因为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最初的值为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，所以执行这条指令后，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的值为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0100H</a:t>
            </a: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AX=BX=0100H</a:t>
            </a:r>
          </a:p>
        </p:txBody>
      </p:sp>
    </p:spTree>
    <p:extLst>
      <p:ext uri="{BB962C8B-B14F-4D97-AF65-F5344CB8AC3E}">
        <p14:creationId xmlns:p14="http://schemas.microsoft.com/office/powerpoint/2010/main" val="45586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DC557-BFEA-E365-E6C0-CBB09A3F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137030"/>
            <a:ext cx="11712955" cy="3002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8FE7C7-212C-1061-6F65-A5F33BCBE385}"/>
              </a:ext>
            </a:extLst>
          </p:cNvPr>
          <p:cNvSpPr txBox="1"/>
          <p:nvPr/>
        </p:nvSpPr>
        <p:spPr>
          <a:xfrm>
            <a:off x="894714" y="3139570"/>
            <a:ext cx="10897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直接寻址：  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未知  假设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0000H</a:t>
            </a:r>
          </a:p>
          <a:p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将内存偏移地址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处存储的数据存入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中。按照：“数据段的段地址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左移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位二进制位后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偏移地址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物理地址”的计算公式，可知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[1200H]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实际对应的物理地址是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01200H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，因此这条指令就是将（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01200H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）存储的值赋给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01201H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）存储的值赋给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，所以执行这条指令后，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AX=4C2AH</a:t>
            </a:r>
          </a:p>
        </p:txBody>
      </p:sp>
    </p:spTree>
    <p:extLst>
      <p:ext uri="{BB962C8B-B14F-4D97-AF65-F5344CB8AC3E}">
        <p14:creationId xmlns:p14="http://schemas.microsoft.com/office/powerpoint/2010/main" val="418245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DC557-BFEA-E365-E6C0-CBB09A3F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137030"/>
            <a:ext cx="11712955" cy="3002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8FE7C7-212C-1061-6F65-A5F33BCBE385}"/>
              </a:ext>
            </a:extLst>
          </p:cNvPr>
          <p:cNvSpPr txBox="1"/>
          <p:nvPr/>
        </p:nvSpPr>
        <p:spPr>
          <a:xfrm>
            <a:off x="894714" y="3139570"/>
            <a:ext cx="108972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寄存器间接寻址：  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未知  假设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0000H</a:t>
            </a:r>
          </a:p>
          <a:p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这条指令使用了寄存器间接寻址，将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寄存器中的数值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读出来，并以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为偏移地址，访问对应该偏移地址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的内存区域，即访问物理地址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。并将该内存区域（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读出来，将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12H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，再把（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00101H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34H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读出来并赋给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，所以执行这条指令后，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的值是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3412H</a:t>
            </a: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AX=3412H</a:t>
            </a:r>
          </a:p>
        </p:txBody>
      </p:sp>
    </p:spTree>
    <p:extLst>
      <p:ext uri="{BB962C8B-B14F-4D97-AF65-F5344CB8AC3E}">
        <p14:creationId xmlns:p14="http://schemas.microsoft.com/office/powerpoint/2010/main" val="43690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DC557-BFEA-E365-E6C0-CBB09A3F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137030"/>
            <a:ext cx="11712955" cy="3002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8FE7C7-212C-1061-6F65-A5F33BCBE385}"/>
              </a:ext>
            </a:extLst>
          </p:cNvPr>
          <p:cNvSpPr txBox="1"/>
          <p:nvPr/>
        </p:nvSpPr>
        <p:spPr>
          <a:xfrm>
            <a:off x="894714" y="3139570"/>
            <a:ext cx="10897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基址相对寻址：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未知  假设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0000H</a:t>
            </a:r>
          </a:p>
          <a:p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计算方法：“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段地址左移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个二进制位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+BX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+1100H =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物理地址”。计算得到的物理地址是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00000H+0100H+1100H = 01200H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，所以应该将（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01200H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2AH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01201H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4CH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，所以执行这条指令后，</a:t>
            </a:r>
            <a:endParaRPr lang="en-US" altLang="zh-CN" sz="2000" b="1" kern="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AX=4C2AH</a:t>
            </a:r>
          </a:p>
        </p:txBody>
      </p:sp>
    </p:spTree>
    <p:extLst>
      <p:ext uri="{BB962C8B-B14F-4D97-AF65-F5344CB8AC3E}">
        <p14:creationId xmlns:p14="http://schemas.microsoft.com/office/powerpoint/2010/main" val="1196538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2DC557-BFEA-E365-E6C0-CBB09A3FE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2" y="137030"/>
            <a:ext cx="11712955" cy="30025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8FE7C7-212C-1061-6F65-A5F33BCBE385}"/>
              </a:ext>
            </a:extLst>
          </p:cNvPr>
          <p:cNvSpPr txBox="1"/>
          <p:nvPr/>
        </p:nvSpPr>
        <p:spPr>
          <a:xfrm>
            <a:off x="894714" y="3139570"/>
            <a:ext cx="108972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(6)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基址变址寻址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 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未知  假设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0000H</a:t>
            </a:r>
          </a:p>
          <a:p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计算方法：“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DS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段地址左移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个二进制位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+BX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+SI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中存储的数值 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物理地址”。计算得到的物理地址是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00000H+0100H+0002H = 00102H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，所以应该将（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00102H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56H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，将（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00103H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）存储的数值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78H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赋给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，所以执行这条指令后</a:t>
            </a:r>
            <a:endParaRPr lang="en-US" altLang="zh-CN" sz="2000" b="1" kern="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AX=7856H</a:t>
            </a:r>
          </a:p>
        </p:txBody>
      </p:sp>
    </p:spTree>
    <p:extLst>
      <p:ext uri="{BB962C8B-B14F-4D97-AF65-F5344CB8AC3E}">
        <p14:creationId xmlns:p14="http://schemas.microsoft.com/office/powerpoint/2010/main" val="175792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1669</Words>
  <Application>Microsoft Office PowerPoint</Application>
  <PresentationFormat>宽屏</PresentationFormat>
  <Paragraphs>157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Helvetica Neue</vt:lpstr>
      <vt:lpstr>PingFang SC</vt:lpstr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计算机组成与结构习题课 ——4.指令系统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计算机组成与结构习题课 ——1.绪论</dc:title>
  <dc:creator>景月 卢</dc:creator>
  <cp:lastModifiedBy>卢 景月</cp:lastModifiedBy>
  <cp:revision>17</cp:revision>
  <dcterms:created xsi:type="dcterms:W3CDTF">2022-04-18T07:48:34Z</dcterms:created>
  <dcterms:modified xsi:type="dcterms:W3CDTF">2024-05-16T02:50:50Z</dcterms:modified>
</cp:coreProperties>
</file>