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handoutMasterIdLst>
    <p:handoutMasterId r:id="rId25"/>
  </p:handoutMasterIdLst>
  <p:sldIdLst>
    <p:sldId id="2945" r:id="rId2"/>
    <p:sldId id="3036" r:id="rId3"/>
    <p:sldId id="3037" r:id="rId4"/>
    <p:sldId id="3123" r:id="rId5"/>
    <p:sldId id="3126" r:id="rId6"/>
    <p:sldId id="3185" r:id="rId7"/>
    <p:sldId id="3186" r:id="rId8"/>
    <p:sldId id="597" r:id="rId9"/>
    <p:sldId id="609" r:id="rId10"/>
    <p:sldId id="3182" r:id="rId11"/>
    <p:sldId id="3183" r:id="rId12"/>
    <p:sldId id="3184" r:id="rId13"/>
    <p:sldId id="663" r:id="rId14"/>
    <p:sldId id="340" r:id="rId15"/>
    <p:sldId id="369" r:id="rId16"/>
    <p:sldId id="478" r:id="rId17"/>
    <p:sldId id="3190" r:id="rId18"/>
    <p:sldId id="382" r:id="rId19"/>
    <p:sldId id="3188" r:id="rId20"/>
    <p:sldId id="3189" r:id="rId21"/>
    <p:sldId id="3191" r:id="rId22"/>
    <p:sldId id="3192" r:id="rId23"/>
  </p:sldIdLst>
  <p:sldSz cx="12190413" cy="6858000"/>
  <p:notesSz cx="7099300" cy="10234613"/>
  <p:custDataLst>
    <p:tags r:id="rId26"/>
  </p:custDataLst>
  <p:defaultTextStyle>
    <a:defPPr>
      <a:defRPr lang="en-US"/>
    </a:defPPr>
    <a:lvl1pPr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1pPr>
    <a:lvl2pPr marL="4559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2pPr>
    <a:lvl3pPr marL="9131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3pPr>
    <a:lvl4pPr marL="13703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4pPr>
    <a:lvl5pPr marL="1827530" indent="1905" algn="l" rtl="0" eaLnBrk="0" fontAlgn="base" hangingPunct="0">
      <a:spcBef>
        <a:spcPct val="0"/>
      </a:spcBef>
      <a:spcAft>
        <a:spcPct val="0"/>
      </a:spcAft>
      <a:defRPr sz="2400" b="1" kern="1200">
        <a:solidFill>
          <a:srgbClr val="FF0000"/>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400" b="1" kern="1200">
        <a:solidFill>
          <a:srgbClr val="FF0000"/>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053">
          <p15:clr>
            <a:srgbClr val="A4A3A4"/>
          </p15:clr>
        </p15:guide>
        <p15:guide id="2" pos="3779">
          <p15:clr>
            <a:srgbClr val="A4A3A4"/>
          </p15:clr>
        </p15:guide>
      </p15:sldGuideLst>
    </p:ext>
    <p:ext uri="{2D200454-40CA-4A62-9FC3-DE9A4176ACB9}">
      <p15:notesGuideLst xmlns:p15="http://schemas.microsoft.com/office/powerpoint/2012/main">
        <p15:guide id="1" orient="horz" pos="3063">
          <p15:clr>
            <a:srgbClr val="A4A3A4"/>
          </p15:clr>
        </p15:guide>
        <p15:guide id="2" pos="220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Wei" initials="CW" lastIdx="1" clrIdx="0"/>
  <p:cmAuthor id="2" name="TOMMY" initials="T"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05E40"/>
    <a:srgbClr val="F3698A"/>
    <a:srgbClr val="F99527"/>
    <a:srgbClr val="DADE42"/>
    <a:srgbClr val="9EC1F4"/>
    <a:srgbClr val="E99417"/>
    <a:srgbClr val="BA2D06"/>
    <a:srgbClr val="005BE2"/>
    <a:srgbClr val="00923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6" autoAdjust="0"/>
    <p:restoredTop sz="90172" autoAdjust="0"/>
  </p:normalViewPr>
  <p:slideViewPr>
    <p:cSldViewPr>
      <p:cViewPr varScale="1">
        <p:scale>
          <a:sx n="104" d="100"/>
          <a:sy n="104" d="100"/>
        </p:scale>
        <p:origin x="120" y="978"/>
      </p:cViewPr>
      <p:guideLst>
        <p:guide orient="horz" pos="2053"/>
        <p:guide pos="377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notesViewPr>
    <p:cSldViewPr>
      <p:cViewPr varScale="1">
        <p:scale>
          <a:sx n="52" d="100"/>
          <a:sy n="52" d="100"/>
        </p:scale>
        <p:origin x="-1464" y="-108"/>
      </p:cViewPr>
      <p:guideLst>
        <p:guide orient="horz" pos="3063"/>
        <p:guide pos="2201"/>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769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zh-CN" altLang="en-US"/>
          </a:p>
        </p:txBody>
      </p:sp>
      <p:sp>
        <p:nvSpPr>
          <p:cNvPr id="157699" name="Rectangle 3"/>
          <p:cNvSpPr>
            <a:spLocks noGrp="1" noChangeArrowheads="1"/>
          </p:cNvSpPr>
          <p:nvPr>
            <p:ph type="dt" sz="quarter" idx="1"/>
          </p:nvPr>
        </p:nvSpPr>
        <p:spPr bwMode="auto">
          <a:xfrm>
            <a:off x="4022725"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0" name="Rectangle 4"/>
          <p:cNvSpPr>
            <a:spLocks noGrp="1" noChangeArrowheads="1"/>
          </p:cNvSpPr>
          <p:nvPr>
            <p:ph type="ftr" sz="quarter" idx="2"/>
          </p:nvPr>
        </p:nvSpPr>
        <p:spPr bwMode="auto">
          <a:xfrm>
            <a:off x="0" y="9723438"/>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a:solidFill>
                  <a:schemeClr val="tx1"/>
                </a:solidFill>
                <a:latin typeface="Arial" panose="020B0604020202020204" pitchFamily="34" charset="0"/>
                <a:ea typeface="宋体" panose="02010600030101010101" pitchFamily="2" charset="-122"/>
                <a:cs typeface="+mn-cs"/>
              </a:defRPr>
            </a:lvl1pPr>
          </a:lstStyle>
          <a:p>
            <a:pPr>
              <a:defRPr/>
            </a:pPr>
            <a:endParaRPr lang="en-US" altLang="zh-CN"/>
          </a:p>
        </p:txBody>
      </p:sp>
      <p:sp>
        <p:nvSpPr>
          <p:cNvPr id="157701" name="Rectangle 5"/>
          <p:cNvSpPr>
            <a:spLocks noGrp="1" noChangeArrowheads="1"/>
          </p:cNvSpPr>
          <p:nvPr>
            <p:ph type="sldNum" sz="quarter" idx="3"/>
          </p:nvPr>
        </p:nvSpPr>
        <p:spPr bwMode="auto">
          <a:xfrm>
            <a:off x="4022725" y="9723438"/>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solidFill>
                  <a:schemeClr val="tx1"/>
                </a:solidFill>
                <a:latin typeface="Arial" panose="020B0604020202020204" pitchFamily="34" charset="0"/>
                <a:ea typeface="宋体" panose="02010600030101010101" pitchFamily="2" charset="-122"/>
              </a:defRPr>
            </a:lvl1pPr>
          </a:lstStyle>
          <a:p>
            <a:pPr>
              <a:defRPr/>
            </a:pPr>
            <a:fld id="{97498E72-F95B-4683-94F3-040E690CAC2B}"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zh-CN" altLang="en-US"/>
          </a:p>
        </p:txBody>
      </p:sp>
      <p:sp>
        <p:nvSpPr>
          <p:cNvPr id="4198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3076" name="Rectangle 4"/>
          <p:cNvSpPr>
            <a:spLocks noGrp="1" noRot="1" noChangeAspect="1" noChangeArrowheads="1" noTextEdit="1"/>
          </p:cNvSpPr>
          <p:nvPr>
            <p:ph type="sldImg" idx="2"/>
          </p:nvPr>
        </p:nvSpPr>
        <p:spPr bwMode="auto">
          <a:xfrm>
            <a:off x="139700" y="768350"/>
            <a:ext cx="68199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99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lgn="l" defTabSz="990600" eaLnBrk="1" hangingPunct="1">
              <a:lnSpc>
                <a:spcPct val="100000"/>
              </a:lnSpc>
              <a:spcBef>
                <a:spcPct val="0"/>
              </a:spcBef>
              <a:defRPr sz="1300" b="0">
                <a:solidFill>
                  <a:schemeClr val="tx1"/>
                </a:solidFill>
                <a:latin typeface="Times New Roman" panose="02020603050405020304" pitchFamily="18" charset="0"/>
                <a:ea typeface="宋体" panose="02010600030101010101" pitchFamily="2" charset="-122"/>
                <a:cs typeface="+mn-cs"/>
              </a:defRPr>
            </a:lvl1pPr>
          </a:lstStyle>
          <a:p>
            <a:pPr>
              <a:defRPr/>
            </a:pPr>
            <a:endParaRPr lang="en-US" altLang="zh-CN"/>
          </a:p>
        </p:txBody>
      </p:sp>
      <p:sp>
        <p:nvSpPr>
          <p:cNvPr id="4199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b="0">
                <a:solidFill>
                  <a:schemeClr val="tx1"/>
                </a:solidFill>
                <a:ea typeface="宋体" panose="02010600030101010101" pitchFamily="2" charset="-122"/>
              </a:defRPr>
            </a:lvl1pPr>
          </a:lstStyle>
          <a:p>
            <a:pPr>
              <a:defRPr/>
            </a:pPr>
            <a:fld id="{39428754-80EA-4722-B222-5EB445CA1959}"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宋体" panose="02010600030101010101" pitchFamily="2" charset="-122"/>
      </a:defRPr>
    </a:lvl1pPr>
    <a:lvl2pPr marL="4559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31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03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753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9428754-80EA-4722-B222-5EB445CA1959}" type="slidenum">
              <a:rPr lang="zh-CN" altLang="en-US" smtClean="0"/>
              <a:t>1</a:t>
            </a:fld>
            <a:endParaRPr lang="en-US" altLang="zh-CN"/>
          </a:p>
        </p:txBody>
      </p:sp>
    </p:spTree>
    <p:extLst>
      <p:ext uri="{BB962C8B-B14F-4D97-AF65-F5344CB8AC3E}">
        <p14:creationId xmlns:p14="http://schemas.microsoft.com/office/powerpoint/2010/main" val="2403585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C5C9DD0-5E40-41AF-AB93-608BFF9DD257}" type="slidenum">
              <a:rPr lang="en-US" altLang="zh-CN"/>
              <a:t>8</a:t>
            </a:fld>
            <a:endParaRPr lang="en-US" altLang="zh-CN"/>
          </a:p>
        </p:txBody>
      </p:sp>
      <p:sp>
        <p:nvSpPr>
          <p:cNvPr id="825346" name="Rectangle 2"/>
          <p:cNvSpPr>
            <a:spLocks noGrp="1" noRot="1" noChangeAspect="1" noChangeArrowheads="1" noTextEdit="1"/>
          </p:cNvSpPr>
          <p:nvPr>
            <p:ph type="sldImg"/>
          </p:nvPr>
        </p:nvSpPr>
        <p:spPr>
          <a:xfrm>
            <a:off x="139700" y="768350"/>
            <a:ext cx="6819900" cy="3836988"/>
          </a:xfrm>
        </p:spPr>
      </p:sp>
      <p:sp>
        <p:nvSpPr>
          <p:cNvPr id="825347" name="Rectangle 3"/>
          <p:cNvSpPr>
            <a:spLocks noGrp="1" noChangeArrowheads="1"/>
          </p:cNvSpPr>
          <p:nvPr>
            <p:ph type="body" idx="1"/>
          </p:nvPr>
        </p:nvSpPr>
        <p:spPr>
          <a:xfrm>
            <a:off x="946574" y="4861441"/>
            <a:ext cx="5206153" cy="4605576"/>
          </a:xfrm>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矩形 2"/>
          <p:cNvSpPr/>
          <p:nvPr userDrawn="1"/>
        </p:nvSpPr>
        <p:spPr>
          <a:xfrm>
            <a:off x="8831263" y="4221163"/>
            <a:ext cx="3322637" cy="21955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lnSpc>
                <a:spcPct val="160000"/>
              </a:lnSpc>
              <a:spcBef>
                <a:spcPct val="5000"/>
              </a:spcBef>
              <a:defRPr/>
            </a:pPr>
            <a:endParaRPr lang="zh-CN" altLang="en-US" sz="2800"/>
          </a:p>
        </p:txBody>
      </p:sp>
      <p:pic>
        <p:nvPicPr>
          <p:cNvPr id="5" name="图片 4">
            <a:extLst>
              <a:ext uri="{FF2B5EF4-FFF2-40B4-BE49-F238E27FC236}">
                <a16:creationId xmlns:a16="http://schemas.microsoft.com/office/drawing/2014/main" id="{85B37D47-4747-4DF2-B663-C4B3F9F295CC}"/>
              </a:ext>
            </a:extLst>
          </p:cNvPr>
          <p:cNvPicPr>
            <a:picLocks noChangeAspect="1"/>
          </p:cNvPicPr>
          <p:nvPr userDrawn="1"/>
        </p:nvPicPr>
        <p:blipFill rotWithShape="1">
          <a:blip r:embed="rId2" cstate="screen"/>
          <a:srcRect/>
          <a:stretch>
            <a:fillRect/>
          </a:stretch>
        </p:blipFill>
        <p:spPr>
          <a:xfrm>
            <a:off x="178617" y="2970530"/>
            <a:ext cx="11833177" cy="3887470"/>
          </a:xfrm>
          <a:prstGeom prst="rect">
            <a:avLst/>
          </a:prstGeom>
          <a:ln>
            <a:noFill/>
          </a:ln>
          <a:effectLst>
            <a:softEdge rad="112500"/>
          </a:effectLst>
        </p:spPr>
      </p:pic>
      <p:pic>
        <p:nvPicPr>
          <p:cNvPr id="6" name="图片 7">
            <a:extLst>
              <a:ext uri="{FF2B5EF4-FFF2-40B4-BE49-F238E27FC236}">
                <a16:creationId xmlns:a16="http://schemas.microsoft.com/office/drawing/2014/main" id="{EB9E8B95-FB50-406C-AF44-C297517B9B46}"/>
              </a:ext>
            </a:extLst>
          </p:cNvPr>
          <p:cNvPicPr>
            <a:picLocks noChangeAspect="1"/>
          </p:cNvPicPr>
          <p:nvPr userDrawn="1"/>
        </p:nvPicPr>
        <p:blipFill>
          <a:blip r:embed="rId3"/>
          <a:stretch>
            <a:fillRect/>
          </a:stretch>
        </p:blipFill>
        <p:spPr>
          <a:xfrm>
            <a:off x="370570" y="368660"/>
            <a:ext cx="2674620" cy="776605"/>
          </a:xfrm>
          <a:prstGeom prst="rect">
            <a:avLst/>
          </a:prstGeom>
          <a:noFill/>
          <a:ln w="9525">
            <a:noFill/>
          </a:ln>
        </p:spPr>
      </p:pic>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1" name="标题 1"/>
          <p:cNvSpPr>
            <a:spLocks noGrp="1"/>
          </p:cNvSpPr>
          <p:nvPr>
            <p:ph type="title"/>
          </p:nvPr>
        </p:nvSpPr>
        <p:spPr>
          <a:xfrm>
            <a:off x="2134766" y="12641"/>
            <a:ext cx="9325036" cy="707886"/>
          </a:xfrm>
          <a:prstGeom prst="rect">
            <a:avLst/>
          </a:prstGeom>
          <a:solidFill>
            <a:schemeClr val="bg1"/>
          </a:solidFill>
          <a:ln>
            <a:noFill/>
          </a:ln>
        </p:spPr>
        <p:txBody>
          <a:bodyPr wrap="square">
            <a:spAutoFit/>
          </a:bodyPr>
          <a:lstStyle>
            <a:lvl1pPr marL="0" algn="l" hangingPunct="0">
              <a:defRPr sz="4000" b="1" baseline="0">
                <a:solidFill>
                  <a:srgbClr val="002060"/>
                </a:solidFill>
                <a:effectLst>
                  <a:outerShdw blurRad="50800" dist="38100" algn="l" rotWithShape="0">
                    <a:prstClr val="black">
                      <a:alpha val="40000"/>
                    </a:prstClr>
                  </a:outerShdw>
                </a:effectLst>
                <a:latin typeface="+mn-ea"/>
                <a:ea typeface="+mn-ea"/>
              </a:defRPr>
            </a:lvl1pPr>
          </a:lstStyle>
          <a:p>
            <a:r>
              <a:rPr lang="zh-CN" altLang="en-US" dirty="0"/>
              <a:t>单击此处编辑母版标题样式</a:t>
            </a:r>
          </a:p>
        </p:txBody>
      </p:sp>
      <p:sp>
        <p:nvSpPr>
          <p:cNvPr id="12" name="内容占位符 2"/>
          <p:cNvSpPr>
            <a:spLocks noGrp="1"/>
          </p:cNvSpPr>
          <p:nvPr>
            <p:ph idx="1"/>
          </p:nvPr>
        </p:nvSpPr>
        <p:spPr>
          <a:xfrm>
            <a:off x="539750" y="1125538"/>
            <a:ext cx="10920052" cy="5040312"/>
          </a:xfrm>
          <a:prstGeom prst="rect">
            <a:avLst/>
          </a:prstGeom>
        </p:spPr>
        <p:txBody>
          <a:bodyPr/>
          <a:lstStyle>
            <a:lvl1pPr marL="342900" indent="-342900">
              <a:buFont typeface="Wingdings" panose="05000000000000000000" pitchFamily="2" charset="2"/>
              <a:buChar char=""/>
              <a:defRPr b="1">
                <a:solidFill>
                  <a:srgbClr val="002060"/>
                </a:solidFill>
              </a:defRPr>
            </a:lvl1pPr>
            <a:lvl2pPr marL="742950" marR="0" indent="-285750" algn="l" defTabSz="914400" rtl="0" eaLnBrk="1" fontAlgn="auto" latinLnBrk="0" hangingPunct="1">
              <a:lnSpc>
                <a:spcPct val="100000"/>
              </a:lnSpc>
              <a:spcBef>
                <a:spcPct val="20000"/>
              </a:spcBef>
              <a:spcAft>
                <a:spcPts val="0"/>
              </a:spcAft>
              <a:buClrTx/>
              <a:buSzTx/>
              <a:buFont typeface="Wingdings" panose="05000000000000000000" pitchFamily="2" charset="2"/>
              <a:buChar char="ü"/>
              <a:defRPr>
                <a:solidFill>
                  <a:srgbClr val="002060"/>
                </a:solidFill>
              </a:defRPr>
            </a:lvl2pPr>
            <a:lvl3pPr marL="1143000" indent="-228600">
              <a:buFont typeface="Wingdings" panose="05000000000000000000" pitchFamily="2" charset="2"/>
              <a:buChar char="p"/>
              <a:defRPr>
                <a:solidFill>
                  <a:srgbClr val="002060"/>
                </a:solidFill>
              </a:defRPr>
            </a:lvl3pPr>
            <a:lvl4pPr marL="1600200" indent="-228600">
              <a:buFont typeface="Wingdings" panose="05000000000000000000" pitchFamily="2" charset="2"/>
              <a:buChar char="n"/>
              <a:defRPr>
                <a:solidFill>
                  <a:srgbClr val="002060"/>
                </a:solidFill>
              </a:defRPr>
            </a:lvl4pPr>
            <a:lvl5pPr marL="1828800" indent="0">
              <a:buFont typeface="Wingdings" panose="05000000000000000000" pitchFamily="2" charset="2"/>
              <a:buNone/>
              <a:defRPr/>
            </a:lvl5pPr>
          </a:lstStyle>
          <a:p>
            <a:pPr lvl="0"/>
            <a:r>
              <a:rPr lang="zh-CN" altLang="en-US" dirty="0"/>
              <a:t>单击此处编辑母版文本样式</a:t>
            </a:r>
          </a:p>
          <a:p>
            <a:pPr lvl="1"/>
            <a:r>
              <a:rPr lang="zh-CN" altLang="en-US" dirty="0"/>
              <a:t>第二级单击此处编辑</a:t>
            </a:r>
          </a:p>
          <a:p>
            <a:pPr lvl="2"/>
            <a:r>
              <a:rPr lang="zh-CN" altLang="en-US" dirty="0"/>
              <a:t>第三级</a:t>
            </a:r>
          </a:p>
          <a:p>
            <a:pPr lvl="3"/>
            <a:r>
              <a:rPr lang="zh-CN" altLang="en-US" dirty="0"/>
              <a:t>第四级</a:t>
            </a:r>
          </a:p>
        </p:txBody>
      </p:sp>
      <p:cxnSp>
        <p:nvCxnSpPr>
          <p:cNvPr id="7" name="直接连接符 4">
            <a:extLst>
              <a:ext uri="{FF2B5EF4-FFF2-40B4-BE49-F238E27FC236}">
                <a16:creationId xmlns:a16="http://schemas.microsoft.com/office/drawing/2014/main" id="{38B5B030-B840-4A2F-A6AD-E2E7B77AC0FE}"/>
              </a:ext>
            </a:extLst>
          </p:cNvPr>
          <p:cNvCxnSpPr>
            <a:cxnSpLocks/>
          </p:cNvCxnSpPr>
          <p:nvPr userDrawn="1"/>
        </p:nvCxnSpPr>
        <p:spPr bwMode="auto">
          <a:xfrm>
            <a:off x="539750" y="800708"/>
            <a:ext cx="11064068" cy="0"/>
          </a:xfrm>
          <a:prstGeom prst="line">
            <a:avLst/>
          </a:prstGeom>
          <a:solidFill>
            <a:schemeClr val="accent1"/>
          </a:solidFill>
          <a:ln w="28575" cap="flat" cmpd="sng" algn="ctr">
            <a:solidFill>
              <a:srgbClr val="C00000"/>
            </a:solidFill>
            <a:prstDash val="solid"/>
            <a:round/>
            <a:headEnd type="none" w="med" len="med"/>
            <a:tailEnd type="none" w="med" len="med"/>
          </a:ln>
          <a:effectLst>
            <a:outerShdw blurRad="50800" dist="38100" dir="5400000" algn="t" rotWithShape="0">
              <a:prstClr val="black">
                <a:alpha val="40000"/>
              </a:prstClr>
            </a:outerShdw>
          </a:effectLst>
        </p:spPr>
      </p:cxnSp>
      <p:pic>
        <p:nvPicPr>
          <p:cNvPr id="10" name="图片 11">
            <a:extLst>
              <a:ext uri="{FF2B5EF4-FFF2-40B4-BE49-F238E27FC236}">
                <a16:creationId xmlns:a16="http://schemas.microsoft.com/office/drawing/2014/main" id="{973383D7-84ED-4793-9F52-7F31344DC0C2}"/>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4546" y="133222"/>
            <a:ext cx="16033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76345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677B20B-A1DD-4AAB-BBE2-146C44E84061}"/>
              </a:ext>
            </a:extLst>
          </p:cNvPr>
          <p:cNvSpPr>
            <a:spLocks noGrp="1"/>
          </p:cNvSpPr>
          <p:nvPr>
            <p:ph type="title"/>
          </p:nvPr>
        </p:nvSpPr>
        <p:spPr>
          <a:xfrm>
            <a:off x="838200" y="365125"/>
            <a:ext cx="10514013" cy="1325563"/>
          </a:xfrm>
          <a:prstGeom prst="rect">
            <a:avLst/>
          </a:prstGeom>
        </p:spPr>
        <p:txBody>
          <a:bodyPr vert="horz" lIns="91440" tIns="45720" rIns="91440" bIns="45720" rtlCol="0" anchor="ctr">
            <a:normAutofit/>
          </a:bodyPr>
          <a:lstStyle/>
          <a:p>
            <a:r>
              <a:rPr lang="zh-CN" altLang="en-US"/>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p:transition>
  <p:txStyles>
    <p:titleStyle>
      <a:lvl1pPr algn="ctr" rtl="0" eaLnBrk="0" fontAlgn="base" hangingPunct="0">
        <a:spcBef>
          <a:spcPct val="0"/>
        </a:spcBef>
        <a:spcAft>
          <a:spcPct val="0"/>
        </a:spcAft>
        <a:defRPr kumimoji="1" sz="4400" kern="1200">
          <a:solidFill>
            <a:schemeClr val="tx1"/>
          </a:solidFill>
          <a:latin typeface="+mj-lt"/>
          <a:ea typeface="+mj-ea"/>
          <a:cs typeface="微软雅黑" panose="020B0503020204020204" charset="-122"/>
        </a:defRPr>
      </a:lvl1pPr>
      <a:lvl2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2pPr>
      <a:lvl3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3pPr>
      <a:lvl4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4pPr>
      <a:lvl5pPr algn="ctr" rtl="0" eaLnBrk="0" fontAlgn="base" hangingPunct="0">
        <a:spcBef>
          <a:spcPct val="0"/>
        </a:spcBef>
        <a:spcAft>
          <a:spcPct val="0"/>
        </a:spcAft>
        <a:defRPr kumimoji="1" sz="4400">
          <a:solidFill>
            <a:schemeClr val="tx1"/>
          </a:solidFill>
          <a:latin typeface="Times New Roman" panose="02020603050405020304" pitchFamily="18" charset="0"/>
          <a:ea typeface="微软雅黑" panose="020B0503020204020204" charset="-122"/>
          <a:cs typeface="微软雅黑" panose="020B0503020204020204" charset="-122"/>
        </a:defRPr>
      </a:lvl5pPr>
      <a:lvl6pPr marL="4572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6pPr>
      <a:lvl7pPr marL="9144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7pPr>
      <a:lvl8pPr marL="13716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8pPr>
      <a:lvl9pPr marL="1828800" algn="ctr" rtl="0" fontAlgn="base">
        <a:spcBef>
          <a:spcPct val="0"/>
        </a:spcBef>
        <a:spcAft>
          <a:spcPct val="0"/>
        </a:spcAft>
        <a:defRPr sz="4400">
          <a:solidFill>
            <a:schemeClr val="tx1"/>
          </a:solidFill>
          <a:latin typeface="Times New Roman" panose="02020603050405020304" pitchFamily="18" charset="0"/>
          <a:ea typeface="微软雅黑" panose="020B0503020204020204" charset="-122"/>
          <a:cs typeface="微软雅黑" panose="020B050302020402020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kumimoji="1" sz="3200" kern="1200">
          <a:solidFill>
            <a:schemeClr val="tx1"/>
          </a:solidFill>
          <a:latin typeface="+mn-lt"/>
          <a:ea typeface="+mn-ea"/>
          <a:cs typeface="微软雅黑" panose="020B0503020204020204"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kern="1200">
          <a:solidFill>
            <a:schemeClr val="tx1"/>
          </a:solidFill>
          <a:latin typeface="+mn-lt"/>
          <a:ea typeface="+mn-ea"/>
          <a:cs typeface="微软雅黑" panose="020B0503020204020204"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kern="1200">
          <a:solidFill>
            <a:schemeClr val="tx1"/>
          </a:solidFill>
          <a:latin typeface="+mn-lt"/>
          <a:ea typeface="+mn-ea"/>
          <a:cs typeface="微软雅黑" panose="020B0503020204020204"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kern="1200">
          <a:solidFill>
            <a:schemeClr val="tx1"/>
          </a:solidFill>
          <a:latin typeface="+mn-lt"/>
          <a:ea typeface="+mn-ea"/>
          <a:cs typeface="微软雅黑" panose="020B0503020204020204" charset="-122"/>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042978" y="1088740"/>
            <a:ext cx="3852428" cy="1188132"/>
          </a:xfrm>
          <a:prstGeom prst="rect">
            <a:avLst/>
          </a:prstGeom>
        </p:spPr>
        <p:txBody>
          <a:bodyPr vert="horz" anchor="b">
            <a:normAutofit fontScale="97500"/>
            <a:scene3d>
              <a:camera prst="orthographicFront"/>
              <a:lightRig rig="soft" dir="t"/>
            </a:scene3d>
            <a:sp3d prstMaterial="softEdge">
              <a:bevelT w="25400" h="25400"/>
            </a:sp3d>
          </a:bodyPr>
          <a:lstStyle>
            <a:lvl1pPr algn="r" rtl="0" eaLnBrk="1" latinLnBrk="0" hangingPunct="1">
              <a:spcBef>
                <a:spcPct val="0"/>
              </a:spcBef>
              <a:buNone/>
              <a:defRPr kumimoji="0" sz="4800" b="1" kern="1200">
                <a:solidFill>
                  <a:schemeClr val="tx2"/>
                </a:solidFill>
                <a:effectLst>
                  <a:outerShdw blurRad="31750" dist="25400" dir="5400000" algn="tl" rotWithShape="0">
                    <a:srgbClr val="000000">
                      <a:alpha val="25000"/>
                    </a:srgbClr>
                  </a:outerShdw>
                </a:effectLst>
                <a:latin typeface="+mj-lt"/>
                <a:ea typeface="+mj-ea"/>
                <a:cs typeface="+mj-cs"/>
              </a:defRPr>
            </a:lvl1pPr>
          </a:lstStyle>
          <a:p>
            <a:pPr algn="ctr">
              <a:lnSpc>
                <a:spcPct val="150000"/>
              </a:lnSpc>
              <a:defRPr/>
            </a:pPr>
            <a:r>
              <a:rPr lang="zh-CN" altLang="en-US" sz="4400" dirty="0">
                <a:solidFill>
                  <a:srgbClr val="C00000"/>
                </a:solidFill>
                <a:latin typeface="微软雅黑" panose="020B0503020204020204" charset="-122"/>
                <a:ea typeface="微软雅黑" panose="020B0503020204020204" charset="-122"/>
              </a:rPr>
              <a:t>课程总结</a:t>
            </a:r>
          </a:p>
        </p:txBody>
      </p:sp>
      <p:pic>
        <p:nvPicPr>
          <p:cNvPr id="2" name="图片 1">
            <a:extLst>
              <a:ext uri="{FF2B5EF4-FFF2-40B4-BE49-F238E27FC236}">
                <a16:creationId xmlns:a16="http://schemas.microsoft.com/office/drawing/2014/main" id="{3B5D8FCE-6C33-0A37-3C4B-11A33349D639}"/>
              </a:ext>
            </a:extLst>
          </p:cNvPr>
          <p:cNvPicPr>
            <a:picLocks noChangeAspect="1"/>
          </p:cNvPicPr>
          <p:nvPr/>
        </p:nvPicPr>
        <p:blipFill>
          <a:blip r:embed="rId3"/>
          <a:stretch>
            <a:fillRect/>
          </a:stretch>
        </p:blipFill>
        <p:spPr>
          <a:xfrm>
            <a:off x="4762692" y="2708920"/>
            <a:ext cx="2412999" cy="3217333"/>
          </a:xfrm>
          <a:prstGeom prst="rect">
            <a:avLst/>
          </a:prstGeom>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4">
            <a:extLst>
              <a:ext uri="{FF2B5EF4-FFF2-40B4-BE49-F238E27FC236}">
                <a16:creationId xmlns:a16="http://schemas.microsoft.com/office/drawing/2014/main" id="{C3E25A2F-F45D-4B9D-9466-CCE5334EA0B7}"/>
              </a:ext>
            </a:extLst>
          </p:cNvPr>
          <p:cNvSpPr>
            <a:spLocks noGrp="1"/>
          </p:cNvSpPr>
          <p:nvPr>
            <p:ph type="title"/>
          </p:nvPr>
        </p:nvSpPr>
        <p:spPr>
          <a:xfrm>
            <a:off x="2134766" y="12641"/>
            <a:ext cx="9325036" cy="707886"/>
          </a:xfrm>
        </p:spPr>
        <p:txBody>
          <a:bodyPr/>
          <a:lstStyle/>
          <a:p>
            <a:r>
              <a:rPr lang="zh-CN" altLang="en-US" dirty="0"/>
              <a:t>示例：顺序图</a:t>
            </a:r>
          </a:p>
        </p:txBody>
      </p:sp>
      <p:pic>
        <p:nvPicPr>
          <p:cNvPr id="6" name="图片 5">
            <a:extLst>
              <a:ext uri="{FF2B5EF4-FFF2-40B4-BE49-F238E27FC236}">
                <a16:creationId xmlns:a16="http://schemas.microsoft.com/office/drawing/2014/main" id="{0B22D7B2-B867-46DE-87AE-28F2D6A31C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3048523" y="-653109"/>
            <a:ext cx="5517302" cy="8712968"/>
          </a:xfrm>
          <a:prstGeom prst="rect">
            <a:avLst/>
          </a:prstGeom>
        </p:spPr>
      </p:pic>
    </p:spTree>
    <p:extLst>
      <p:ext uri="{BB962C8B-B14F-4D97-AF65-F5344CB8AC3E}">
        <p14:creationId xmlns:p14="http://schemas.microsoft.com/office/powerpoint/2010/main" val="76080247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a:t>”</a:t>
            </a:r>
            <a:r>
              <a:rPr lang="zh-CN" altLang="en-US" dirty="0"/>
              <a:t>机器人感知控制”分析类图</a:t>
            </a:r>
          </a:p>
        </p:txBody>
      </p:sp>
      <p:pic>
        <p:nvPicPr>
          <p:cNvPr id="3" name="图片 2">
            <a:extLst>
              <a:ext uri="{FF2B5EF4-FFF2-40B4-BE49-F238E27FC236}">
                <a16:creationId xmlns:a16="http://schemas.microsoft.com/office/drawing/2014/main" id="{8777AA4C-1CE3-4397-BC54-D5E80EB8EA36}"/>
              </a:ext>
            </a:extLst>
          </p:cNvPr>
          <p:cNvPicPr>
            <a:picLocks noChangeAspect="1"/>
          </p:cNvPicPr>
          <p:nvPr/>
        </p:nvPicPr>
        <p:blipFill>
          <a:blip r:embed="rId2"/>
          <a:stretch>
            <a:fillRect/>
          </a:stretch>
        </p:blipFill>
        <p:spPr>
          <a:xfrm rot="16200000">
            <a:off x="3079048" y="-251586"/>
            <a:ext cx="5572885" cy="8037512"/>
          </a:xfrm>
          <a:prstGeom prst="rect">
            <a:avLst/>
          </a:prstGeom>
        </p:spPr>
      </p:pic>
    </p:spTree>
    <p:extLst>
      <p:ext uri="{BB962C8B-B14F-4D97-AF65-F5344CB8AC3E}">
        <p14:creationId xmlns:p14="http://schemas.microsoft.com/office/powerpoint/2010/main" val="41602164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r>
              <a:rPr lang="en-US" altLang="zh-CN" dirty="0"/>
              <a:t>: </a:t>
            </a:r>
            <a:r>
              <a:rPr lang="zh-CN" altLang="en-US" dirty="0"/>
              <a:t>分析机器人类对象的状态图</a:t>
            </a:r>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946634" y="1052736"/>
          <a:ext cx="9897234" cy="5328592"/>
        </p:xfrm>
        <a:graphic>
          <a:graphicData uri="http://schemas.openxmlformats.org/presentationml/2006/ole">
            <mc:AlternateContent xmlns:mc="http://schemas.openxmlformats.org/markup-compatibility/2006">
              <mc:Choice xmlns:v="urn:schemas-microsoft-com:vml" Requires="v">
                <p:oleObj name="Visio" r:id="rId2" imgW="5956935" imgH="3209290" progId="Visio.Drawing.15">
                  <p:embed/>
                </p:oleObj>
              </mc:Choice>
              <mc:Fallback>
                <p:oleObj name="Visio" r:id="rId2" imgW="5956935" imgH="3209290" progId="Visio.Drawing.15">
                  <p:embed/>
                  <p:pic>
                    <p:nvPicPr>
                      <p:cNvPr id="5" name="对象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634" y="1052736"/>
                        <a:ext cx="9897234" cy="5328592"/>
                      </a:xfrm>
                      <a:prstGeom prst="rect">
                        <a:avLst/>
                      </a:prstGeom>
                      <a:noFill/>
                    </p:spPr>
                  </p:pic>
                </p:oleObj>
              </mc:Fallback>
            </mc:AlternateContent>
          </a:graphicData>
        </a:graphic>
      </p:graphicFrame>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示例：活动图</a:t>
            </a:r>
          </a:p>
        </p:txBody>
      </p:sp>
      <p:sp>
        <p:nvSpPr>
          <p:cNvPr id="6" name="Rectangle 2"/>
          <p:cNvSpPr>
            <a:spLocks noChangeArrowheads="1"/>
          </p:cNvSpPr>
          <p:nvPr/>
        </p:nvSpPr>
        <p:spPr bwMode="auto">
          <a:xfrm>
            <a:off x="1630710" y="-19334"/>
            <a:ext cx="116342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graphicFrame>
        <p:nvGraphicFramePr>
          <p:cNvPr id="7" name="对象 6"/>
          <p:cNvGraphicFramePr>
            <a:graphicFrameLocks noChangeAspect="1"/>
          </p:cNvGraphicFramePr>
          <p:nvPr/>
        </p:nvGraphicFramePr>
        <p:xfrm>
          <a:off x="449874" y="902831"/>
          <a:ext cx="7056784" cy="5505907"/>
        </p:xfrm>
        <a:graphic>
          <a:graphicData uri="http://schemas.openxmlformats.org/presentationml/2006/ole">
            <mc:AlternateContent xmlns:mc="http://schemas.openxmlformats.org/markup-compatibility/2006">
              <mc:Choice xmlns:v="urn:schemas-microsoft-com:vml" Requires="v">
                <p:oleObj name="Visio" r:id="rId2" imgW="6280150" imgH="4902200" progId="Visio.Drawing.11">
                  <p:embed/>
                </p:oleObj>
              </mc:Choice>
              <mc:Fallback>
                <p:oleObj name="Visio" r:id="rId2" imgW="6280150" imgH="4902200" progId="Visio.Drawing.11">
                  <p:embed/>
                  <p:pic>
                    <p:nvPicPr>
                      <p:cNvPr id="7" name="对象 6"/>
                      <p:cNvPicPr>
                        <a:picLocks noChangeAspect="1" noChangeArrowheads="1"/>
                      </p:cNvPicPr>
                      <p:nvPr/>
                    </p:nvPicPr>
                    <p:blipFill>
                      <a:blip r:embed="rId3"/>
                      <a:srcRect/>
                      <a:stretch>
                        <a:fillRect/>
                      </a:stretch>
                    </p:blipFill>
                    <p:spPr bwMode="auto">
                      <a:xfrm>
                        <a:off x="449874" y="902831"/>
                        <a:ext cx="7056784" cy="5505907"/>
                      </a:xfrm>
                      <a:prstGeom prst="rect">
                        <a:avLst/>
                      </a:prstGeom>
                      <a:noFill/>
                    </p:spPr>
                  </p:pic>
                </p:oleObj>
              </mc:Fallback>
            </mc:AlternateContent>
          </a:graphicData>
        </a:graphic>
      </p:graphicFrame>
      <p:sp>
        <p:nvSpPr>
          <p:cNvPr id="8" name="文本框 7"/>
          <p:cNvSpPr txBox="1"/>
          <p:nvPr/>
        </p:nvSpPr>
        <p:spPr>
          <a:xfrm>
            <a:off x="8003418" y="2348880"/>
            <a:ext cx="3204356" cy="1815882"/>
          </a:xfrm>
          <a:prstGeom prst="rect">
            <a:avLst/>
          </a:prstGeom>
          <a:noFill/>
        </p:spPr>
        <p:txBody>
          <a:bodyPr wrap="square" rtlCol="0">
            <a:spAutoFit/>
          </a:bodyPr>
          <a:lstStyle/>
          <a:p>
            <a:pPr marL="342900" indent="-3429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活动</a:t>
            </a:r>
            <a:endParaRPr lang="en-US" altLang="zh-CN" sz="2800" dirty="0">
              <a:solidFill>
                <a:srgbClr val="C00000"/>
              </a:solidFill>
              <a:latin typeface="微软雅黑" panose="020B0503020204020204" charset="-122"/>
              <a:ea typeface="微软雅黑" panose="020B0503020204020204" charset="-122"/>
            </a:endParaRPr>
          </a:p>
          <a:p>
            <a:pPr marL="342900" indent="-3429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决策点</a:t>
            </a:r>
            <a:endParaRPr lang="en-US" altLang="zh-CN" sz="2800" dirty="0">
              <a:solidFill>
                <a:srgbClr val="C00000"/>
              </a:solidFill>
              <a:latin typeface="微软雅黑" panose="020B0503020204020204" charset="-122"/>
              <a:ea typeface="微软雅黑" panose="020B0503020204020204" charset="-122"/>
            </a:endParaRPr>
          </a:p>
          <a:p>
            <a:pPr marL="342900" indent="-3429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信息流和控制流</a:t>
            </a:r>
            <a:endParaRPr lang="en-US" altLang="zh-CN" sz="2800" dirty="0">
              <a:solidFill>
                <a:srgbClr val="C00000"/>
              </a:solidFill>
              <a:latin typeface="微软雅黑" panose="020B0503020204020204" charset="-122"/>
              <a:ea typeface="微软雅黑" panose="020B0503020204020204" charset="-122"/>
            </a:endParaRPr>
          </a:p>
          <a:p>
            <a:pPr marL="342900" indent="-342900">
              <a:buFont typeface="Wingdings" panose="05000000000000000000" pitchFamily="2" charset="2"/>
              <a:buChar char="ü"/>
            </a:pPr>
            <a:r>
              <a:rPr lang="zh-CN" altLang="en-US" sz="2800" dirty="0">
                <a:solidFill>
                  <a:srgbClr val="C00000"/>
                </a:solidFill>
                <a:latin typeface="微软雅黑" panose="020B0503020204020204" charset="-122"/>
                <a:ea typeface="微软雅黑" panose="020B0503020204020204" charset="-122"/>
              </a:rPr>
              <a:t>泳道</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CN" dirty="0"/>
              <a:t>2.2 </a:t>
            </a:r>
            <a:r>
              <a:rPr lang="zh-CN" altLang="en-US" dirty="0"/>
              <a:t>软件设计基本原则</a:t>
            </a:r>
          </a:p>
        </p:txBody>
      </p:sp>
      <p:sp>
        <p:nvSpPr>
          <p:cNvPr id="115715" name="Rectangle 3"/>
          <p:cNvSpPr>
            <a:spLocks noGrp="1" noChangeArrowheads="1"/>
          </p:cNvSpPr>
          <p:nvPr>
            <p:ph idx="1"/>
          </p:nvPr>
        </p:nvSpPr>
        <p:spPr/>
        <p:txBody>
          <a:bodyPr/>
          <a:lstStyle/>
          <a:p>
            <a:pPr marL="514350" indent="-514350">
              <a:buFont typeface="+mj-ea"/>
              <a:buAutoNum type="circleNumDbPlain"/>
            </a:pPr>
            <a:r>
              <a:rPr lang="zh-CN" altLang="en-US" dirty="0"/>
              <a:t>抽象与逐步求精</a:t>
            </a:r>
          </a:p>
          <a:p>
            <a:pPr marL="514350" indent="-514350">
              <a:buFont typeface="+mj-ea"/>
              <a:buAutoNum type="circleNumDbPlain"/>
            </a:pPr>
            <a:r>
              <a:rPr lang="zh-CN" altLang="en-US" dirty="0"/>
              <a:t>模块化，高内聚度、低耦合度</a:t>
            </a:r>
          </a:p>
          <a:p>
            <a:pPr marL="514350" indent="-514350">
              <a:buFont typeface="+mj-ea"/>
              <a:buAutoNum type="circleNumDbPlain"/>
            </a:pPr>
            <a:r>
              <a:rPr lang="zh-CN" altLang="en-US" dirty="0"/>
              <a:t>信息隐藏</a:t>
            </a:r>
            <a:endParaRPr lang="en-US" altLang="zh-CN" dirty="0"/>
          </a:p>
          <a:p>
            <a:pPr marL="514350" indent="-514350">
              <a:buFont typeface="+mj-ea"/>
              <a:buAutoNum type="circleNumDbPlain"/>
            </a:pPr>
            <a:r>
              <a:rPr lang="zh-CN" altLang="en-US" dirty="0"/>
              <a:t>多视点和关注点分离</a:t>
            </a:r>
            <a:endParaRPr lang="en-US" altLang="zh-CN" dirty="0"/>
          </a:p>
          <a:p>
            <a:pPr marL="514350" indent="-514350">
              <a:buFont typeface="+mj-ea"/>
              <a:buAutoNum type="circleNumDbPlain"/>
            </a:pPr>
            <a:r>
              <a:rPr lang="zh-CN" altLang="zh-CN" dirty="0"/>
              <a:t>软件重用</a:t>
            </a:r>
            <a:endParaRPr lang="en-US" altLang="zh-CN" dirty="0"/>
          </a:p>
          <a:p>
            <a:pPr marL="514350" indent="-514350">
              <a:buFont typeface="+mj-ea"/>
              <a:buAutoNum type="circleNumDbPlain"/>
            </a:pPr>
            <a:r>
              <a:rPr lang="zh-CN" altLang="zh-CN" dirty="0"/>
              <a:t>迭代设计</a:t>
            </a:r>
            <a:endParaRPr lang="en-US" altLang="zh-CN" dirty="0"/>
          </a:p>
          <a:p>
            <a:pPr marL="514350" indent="-514350">
              <a:buFont typeface="+mj-ea"/>
              <a:buAutoNum type="circleNumDbPlain"/>
            </a:pPr>
            <a:r>
              <a:rPr lang="zh-CN" altLang="zh-CN" dirty="0"/>
              <a:t>可追踪性</a:t>
            </a:r>
            <a:endParaRPr lang="zh-CN" altLang="en-US" dirty="0"/>
          </a:p>
          <a:p>
            <a:pPr lvl="1"/>
            <a:endParaRPr lang="zh-CN" altLang="en-US" dirty="0"/>
          </a:p>
          <a:p>
            <a:endParaRPr lang="zh-CN" alt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1.2 </a:t>
            </a:r>
            <a:r>
              <a:rPr lang="zh-CN" altLang="en-US" dirty="0"/>
              <a:t>软件体系结构的设计元素</a:t>
            </a:r>
          </a:p>
        </p:txBody>
      </p:sp>
      <p:sp>
        <p:nvSpPr>
          <p:cNvPr id="2" name="内容占位符 1"/>
          <p:cNvSpPr>
            <a:spLocks noGrp="1"/>
          </p:cNvSpPr>
          <p:nvPr>
            <p:ph idx="1"/>
          </p:nvPr>
        </p:nvSpPr>
        <p:spPr/>
        <p:txBody>
          <a:bodyPr/>
          <a:lstStyle/>
          <a:p>
            <a:r>
              <a:rPr lang="zh-CN" altLang="en-US" b="1" dirty="0">
                <a:solidFill>
                  <a:srgbClr val="C00000"/>
                </a:solidFill>
              </a:rPr>
              <a:t>构件</a:t>
            </a:r>
            <a:r>
              <a:rPr lang="en-US" altLang="zh-CN" b="1" dirty="0">
                <a:solidFill>
                  <a:srgbClr val="C00000"/>
                </a:solidFill>
              </a:rPr>
              <a:t>(Component)</a:t>
            </a:r>
          </a:p>
          <a:p>
            <a:pPr lvl="1"/>
            <a:r>
              <a:rPr lang="zh-CN" altLang="en-US" dirty="0"/>
              <a:t>构成体系结构的基本功能部件</a:t>
            </a:r>
            <a:endParaRPr lang="en-US" altLang="zh-CN" dirty="0"/>
          </a:p>
          <a:p>
            <a:pPr lvl="1"/>
            <a:endParaRPr lang="en-US" altLang="zh-CN" dirty="0"/>
          </a:p>
          <a:p>
            <a:r>
              <a:rPr lang="zh-CN" altLang="zh-CN" b="1" dirty="0">
                <a:solidFill>
                  <a:srgbClr val="C00000"/>
                </a:solidFill>
              </a:rPr>
              <a:t>连接件</a:t>
            </a:r>
            <a:r>
              <a:rPr lang="en-US" altLang="zh-CN" b="1" dirty="0">
                <a:solidFill>
                  <a:srgbClr val="C00000"/>
                </a:solidFill>
              </a:rPr>
              <a:t>(Connector)</a:t>
            </a:r>
          </a:p>
          <a:p>
            <a:pPr lvl="1"/>
            <a:r>
              <a:rPr lang="zh-CN" altLang="zh-CN" dirty="0"/>
              <a:t>组件之间的连接和交互关系</a:t>
            </a:r>
            <a:endParaRPr lang="en-US" altLang="zh-CN" dirty="0"/>
          </a:p>
          <a:p>
            <a:pPr lvl="1"/>
            <a:endParaRPr lang="en-US" altLang="zh-CN" dirty="0"/>
          </a:p>
          <a:p>
            <a:r>
              <a:rPr lang="zh-CN" altLang="zh-CN" b="1" dirty="0">
                <a:solidFill>
                  <a:srgbClr val="C00000"/>
                </a:solidFill>
              </a:rPr>
              <a:t>约束</a:t>
            </a:r>
            <a:r>
              <a:rPr lang="en-US" altLang="zh-CN" b="1" dirty="0">
                <a:solidFill>
                  <a:srgbClr val="C00000"/>
                </a:solidFill>
              </a:rPr>
              <a:t>(Constraint)</a:t>
            </a:r>
          </a:p>
          <a:p>
            <a:pPr lvl="1"/>
            <a:r>
              <a:rPr lang="zh-CN" altLang="zh-CN" dirty="0"/>
              <a:t>组件中的元素应满足的条件以及组件经由连接件组装成更大模块时应满足的条件</a:t>
            </a:r>
            <a:endParaRPr lang="en-US" altLang="zh-CN" dirty="0"/>
          </a:p>
          <a:p>
            <a:endParaRPr lang="zh-CN" altLang="en-US" dirty="0"/>
          </a:p>
        </p:txBody>
      </p:sp>
      <p:grpSp>
        <p:nvGrpSpPr>
          <p:cNvPr id="30" name="组合 29"/>
          <p:cNvGrpSpPr/>
          <p:nvPr/>
        </p:nvGrpSpPr>
        <p:grpSpPr>
          <a:xfrm>
            <a:off x="6707274" y="1484784"/>
            <a:ext cx="4608512" cy="2844316"/>
            <a:chOff x="2926855" y="1736812"/>
            <a:chExt cx="4608512" cy="2844316"/>
          </a:xfrm>
        </p:grpSpPr>
        <p:sp>
          <p:nvSpPr>
            <p:cNvPr id="4" name="矩形 3"/>
            <p:cNvSpPr/>
            <p:nvPr/>
          </p:nvSpPr>
          <p:spPr>
            <a:xfrm>
              <a:off x="2926855" y="1736812"/>
              <a:ext cx="4608512" cy="284431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6" name="矩形: 圆角 5"/>
            <p:cNvSpPr/>
            <p:nvPr/>
          </p:nvSpPr>
          <p:spPr>
            <a:xfrm>
              <a:off x="3250891" y="2312876"/>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7" name="矩形: 圆角 6"/>
            <p:cNvSpPr/>
            <p:nvPr/>
          </p:nvSpPr>
          <p:spPr>
            <a:xfrm>
              <a:off x="4819643" y="2323836"/>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8" name="矩形: 圆角 7"/>
            <p:cNvSpPr/>
            <p:nvPr/>
          </p:nvSpPr>
          <p:spPr>
            <a:xfrm>
              <a:off x="3293187" y="3933056"/>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9" name="矩形: 圆角 8"/>
            <p:cNvSpPr/>
            <p:nvPr/>
          </p:nvSpPr>
          <p:spPr>
            <a:xfrm>
              <a:off x="6275227" y="1941705"/>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10" name="矩形: 圆角 9"/>
            <p:cNvSpPr/>
            <p:nvPr/>
          </p:nvSpPr>
          <p:spPr>
            <a:xfrm>
              <a:off x="6261370" y="3015769"/>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a:t>
              </a:r>
              <a:endParaRPr lang="zh-CN" altLang="en-US" dirty="0"/>
            </a:p>
          </p:txBody>
        </p:sp>
        <p:sp>
          <p:nvSpPr>
            <p:cNvPr id="12" name="矩形: 圆角 11"/>
            <p:cNvSpPr/>
            <p:nvPr/>
          </p:nvSpPr>
          <p:spPr>
            <a:xfrm>
              <a:off x="6254010" y="3959730"/>
              <a:ext cx="864096" cy="50405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M</a:t>
              </a:r>
              <a:endParaRPr lang="zh-CN" altLang="en-US" dirty="0"/>
            </a:p>
          </p:txBody>
        </p:sp>
        <p:cxnSp>
          <p:nvCxnSpPr>
            <p:cNvPr id="15" name="直接箭头连接符 14"/>
            <p:cNvCxnSpPr>
              <a:stCxn id="6" idx="3"/>
              <a:endCxn id="7" idx="1"/>
            </p:cNvCxnSpPr>
            <p:nvPr/>
          </p:nvCxnSpPr>
          <p:spPr>
            <a:xfrm>
              <a:off x="4114987" y="2564904"/>
              <a:ext cx="704656" cy="10960"/>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0"/>
              <a:endCxn id="9" idx="1"/>
            </p:cNvCxnSpPr>
            <p:nvPr/>
          </p:nvCxnSpPr>
          <p:spPr>
            <a:xfrm flipV="1">
              <a:off x="5251691" y="2193733"/>
              <a:ext cx="1023536" cy="130103"/>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2"/>
            </p:cNvCxnSpPr>
            <p:nvPr/>
          </p:nvCxnSpPr>
          <p:spPr>
            <a:xfrm>
              <a:off x="6707275" y="2445761"/>
              <a:ext cx="5158" cy="570008"/>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2"/>
              <a:endCxn id="12" idx="0"/>
            </p:cNvCxnSpPr>
            <p:nvPr/>
          </p:nvCxnSpPr>
          <p:spPr>
            <a:xfrm flipH="1">
              <a:off x="6686058" y="3519825"/>
              <a:ext cx="7360" cy="43990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7" idx="2"/>
              <a:endCxn id="10" idx="1"/>
            </p:cNvCxnSpPr>
            <p:nvPr/>
          </p:nvCxnSpPr>
          <p:spPr>
            <a:xfrm>
              <a:off x="5251691" y="2827892"/>
              <a:ext cx="1009679" cy="439905"/>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0" idx="1"/>
              <a:endCxn id="8" idx="3"/>
            </p:cNvCxnSpPr>
            <p:nvPr/>
          </p:nvCxnSpPr>
          <p:spPr>
            <a:xfrm flipH="1">
              <a:off x="4157283" y="3267797"/>
              <a:ext cx="2104087" cy="917287"/>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8" idx="3"/>
              <a:endCxn id="12" idx="1"/>
            </p:cNvCxnSpPr>
            <p:nvPr/>
          </p:nvCxnSpPr>
          <p:spPr>
            <a:xfrm>
              <a:off x="4157283" y="4185084"/>
              <a:ext cx="2096727" cy="26674"/>
            </a:xfrm>
            <a:prstGeom prst="straightConnector1">
              <a:avLst/>
            </a:prstGeom>
            <a:ln w="25400">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常用软件</a:t>
            </a:r>
            <a:r>
              <a:rPr lang="zh-CN" altLang="zh-CN" dirty="0"/>
              <a:t>体系结构</a:t>
            </a:r>
            <a:r>
              <a:rPr lang="zh-CN" altLang="en-US" dirty="0"/>
              <a:t>风格</a:t>
            </a:r>
          </a:p>
        </p:txBody>
      </p:sp>
      <p:sp>
        <p:nvSpPr>
          <p:cNvPr id="2" name="内容占位符 1"/>
          <p:cNvSpPr>
            <a:spLocks noGrp="1"/>
          </p:cNvSpPr>
          <p:nvPr>
            <p:ph idx="1"/>
          </p:nvPr>
        </p:nvSpPr>
        <p:spPr/>
        <p:txBody>
          <a:bodyPr/>
          <a:lstStyle/>
          <a:p>
            <a:r>
              <a:rPr lang="zh-CN" altLang="zh-CN" dirty="0"/>
              <a:t>分层</a:t>
            </a:r>
            <a:r>
              <a:rPr lang="zh-CN" altLang="en-US" dirty="0"/>
              <a:t>风格</a:t>
            </a:r>
            <a:endParaRPr lang="en-US" altLang="zh-CN" dirty="0"/>
          </a:p>
          <a:p>
            <a:r>
              <a:rPr lang="zh-CN" altLang="zh-CN" dirty="0"/>
              <a:t>管道与过滤器</a:t>
            </a:r>
            <a:r>
              <a:rPr lang="zh-CN" altLang="en-US" dirty="0"/>
              <a:t>风格</a:t>
            </a:r>
            <a:endParaRPr lang="en-US" altLang="zh-CN" dirty="0"/>
          </a:p>
          <a:p>
            <a:r>
              <a:rPr lang="zh-CN" altLang="en-US" dirty="0"/>
              <a:t>黑板风格</a:t>
            </a:r>
            <a:endParaRPr lang="en-US" altLang="zh-CN" dirty="0"/>
          </a:p>
          <a:p>
            <a:r>
              <a:rPr lang="en-US" altLang="zh-CN" dirty="0"/>
              <a:t>MVC</a:t>
            </a:r>
            <a:r>
              <a:rPr lang="zh-CN" altLang="en-US" dirty="0"/>
              <a:t>风格</a:t>
            </a:r>
            <a:endParaRPr lang="en-US" altLang="zh-CN" dirty="0"/>
          </a:p>
          <a:p>
            <a:r>
              <a:rPr lang="en-US" altLang="zh-CN" dirty="0"/>
              <a:t>SOA</a:t>
            </a:r>
            <a:r>
              <a:rPr lang="zh-CN" altLang="en-US" dirty="0"/>
              <a:t>风格</a:t>
            </a:r>
            <a:endParaRPr lang="en-US" altLang="zh-CN" dirty="0"/>
          </a:p>
          <a:p>
            <a:r>
              <a:rPr lang="zh-CN" altLang="en-US" dirty="0"/>
              <a:t>总线风格</a:t>
            </a:r>
            <a:endParaRPr lang="en-US" altLang="zh-CN" dirty="0"/>
          </a:p>
          <a:p>
            <a:r>
              <a:rPr lang="en-US" altLang="zh-CN" dirty="0"/>
              <a:t>……</a:t>
            </a:r>
            <a:endParaRPr lang="zh-CN" altLang="en-US" dirty="0"/>
          </a:p>
        </p:txBody>
      </p:sp>
      <p:pic>
        <p:nvPicPr>
          <p:cNvPr id="11" name="图片 10"/>
          <p:cNvPicPr>
            <a:picLocks noChangeAspect="1"/>
          </p:cNvPicPr>
          <p:nvPr/>
        </p:nvPicPr>
        <p:blipFill>
          <a:blip r:embed="rId2"/>
          <a:stretch>
            <a:fillRect/>
          </a:stretch>
        </p:blipFill>
        <p:spPr>
          <a:xfrm>
            <a:off x="6555777" y="1340768"/>
            <a:ext cx="2997841" cy="2997841"/>
          </a:xfrm>
          <a:prstGeom prst="rect">
            <a:avLst/>
          </a:prstGeom>
        </p:spPr>
      </p:pic>
      <p:pic>
        <p:nvPicPr>
          <p:cNvPr id="12" name="图片 11"/>
          <p:cNvPicPr>
            <a:picLocks noChangeAspect="1"/>
          </p:cNvPicPr>
          <p:nvPr/>
        </p:nvPicPr>
        <p:blipFill>
          <a:blip r:embed="rId3"/>
          <a:stretch>
            <a:fillRect/>
          </a:stretch>
        </p:blipFill>
        <p:spPr>
          <a:xfrm>
            <a:off x="9553618" y="1271714"/>
            <a:ext cx="2434361" cy="3060340"/>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 </a:t>
            </a:r>
            <a:r>
              <a:rPr lang="zh-CN" altLang="en-US" dirty="0"/>
              <a:t>软件测试过程</a:t>
            </a:r>
          </a:p>
        </p:txBody>
      </p:sp>
      <p:sp>
        <p:nvSpPr>
          <p:cNvPr id="12" name="Rectangle 24"/>
          <p:cNvSpPr>
            <a:spLocks noChangeArrowheads="1"/>
          </p:cNvSpPr>
          <p:nvPr/>
        </p:nvSpPr>
        <p:spPr bwMode="auto">
          <a:xfrm>
            <a:off x="478582" y="4939131"/>
            <a:ext cx="4828866" cy="88734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en-US" dirty="0">
                <a:solidFill>
                  <a:schemeClr val="tx1"/>
                </a:solidFill>
                <a:latin typeface="微软雅黑" panose="020B0503020204020204" charset="-122"/>
                <a:ea typeface="微软雅黑" panose="020B0503020204020204" charset="-122"/>
                <a:cs typeface="Times New Roman" panose="02020603050405020304" pitchFamily="18" charset="0"/>
              </a:rPr>
              <a:t>根据设计模型</a:t>
            </a:r>
            <a:r>
              <a:rPr lang="en-US" altLang="zh-CN" dirty="0">
                <a:solidFill>
                  <a:schemeClr val="tx1"/>
                </a:solidFill>
                <a:latin typeface="微软雅黑" panose="020B0503020204020204" charset="-122"/>
                <a:ea typeface="微软雅黑" panose="020B0503020204020204" charset="-122"/>
                <a:cs typeface="Times New Roman" panose="02020603050405020304" pitchFamily="18" charset="0"/>
              </a:rPr>
              <a:t>/</a:t>
            </a:r>
            <a:r>
              <a:rPr lang="zh-CN" altLang="en-US" dirty="0">
                <a:solidFill>
                  <a:schemeClr val="tx1"/>
                </a:solidFill>
                <a:latin typeface="微软雅黑" panose="020B0503020204020204" charset="-122"/>
                <a:ea typeface="微软雅黑" panose="020B0503020204020204" charset="-122"/>
                <a:cs typeface="Times New Roman" panose="02020603050405020304" pitchFamily="18" charset="0"/>
              </a:rPr>
              <a:t>文档</a:t>
            </a:r>
            <a:endParaRPr lang="en-US" altLang="zh-CN" dirty="0">
              <a:solidFill>
                <a:schemeClr val="tx1"/>
              </a:solidFill>
              <a:latin typeface="微软雅黑" panose="020B0503020204020204" charset="-122"/>
              <a:ea typeface="微软雅黑" panose="020B0503020204020204" charset="-122"/>
              <a:cs typeface="Times New Roman" panose="02020603050405020304" pitchFamily="18" charset="0"/>
            </a:endParaRPr>
          </a:p>
          <a:p>
            <a:pPr algn="ctr"/>
            <a:r>
              <a:rPr lang="zh-CN" altLang="en-US" dirty="0">
                <a:solidFill>
                  <a:schemeClr val="tx1"/>
                </a:solidFill>
                <a:latin typeface="微软雅黑" panose="020B0503020204020204" charset="-122"/>
                <a:ea typeface="微软雅黑" panose="020B0503020204020204" charset="-122"/>
                <a:cs typeface="Times New Roman" panose="02020603050405020304" pitchFamily="18" charset="0"/>
              </a:rPr>
              <a:t>设计集成测试和单元测试的用例</a:t>
            </a:r>
            <a:endParaRPr lang="zh-CN" altLang="zh-CN" dirty="0">
              <a:solidFill>
                <a:schemeClr val="tx1"/>
              </a:solidFill>
              <a:latin typeface="微软雅黑" panose="020B0503020204020204" charset="-122"/>
              <a:ea typeface="微软雅黑" panose="020B0503020204020204" charset="-122"/>
              <a:cs typeface="Times New Roman" panose="02020603050405020304" pitchFamily="18" charset="0"/>
            </a:endParaRPr>
          </a:p>
        </p:txBody>
      </p:sp>
      <p:sp>
        <p:nvSpPr>
          <p:cNvPr id="44" name="Rectangle 20"/>
          <p:cNvSpPr>
            <a:spLocks noChangeArrowheads="1"/>
          </p:cNvSpPr>
          <p:nvPr/>
        </p:nvSpPr>
        <p:spPr bwMode="auto">
          <a:xfrm>
            <a:off x="10538746" y="4442542"/>
            <a:ext cx="1497120" cy="496589"/>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algn="ctr"/>
            <a:r>
              <a:rPr lang="zh-CN" altLang="zh-CN">
                <a:solidFill>
                  <a:schemeClr val="dk1"/>
                </a:solidFill>
                <a:latin typeface="微软雅黑" panose="020B0503020204020204" charset="-122"/>
                <a:ea typeface="微软雅黑" panose="020B0503020204020204" charset="-122"/>
                <a:cs typeface="Times New Roman" panose="02020603050405020304" pitchFamily="18" charset="0"/>
              </a:rPr>
              <a:t>调试</a:t>
            </a:r>
          </a:p>
        </p:txBody>
      </p:sp>
      <p:sp>
        <p:nvSpPr>
          <p:cNvPr id="45" name="Rectangle 19"/>
          <p:cNvSpPr>
            <a:spLocks noChangeArrowheads="1"/>
          </p:cNvSpPr>
          <p:nvPr/>
        </p:nvSpPr>
        <p:spPr bwMode="auto">
          <a:xfrm>
            <a:off x="10537476" y="3055013"/>
            <a:ext cx="1497120" cy="496589"/>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algn="ctr"/>
            <a:r>
              <a:rPr lang="zh-CN" altLang="zh-CN">
                <a:solidFill>
                  <a:schemeClr val="dk1"/>
                </a:solidFill>
                <a:latin typeface="微软雅黑" panose="020B0503020204020204" charset="-122"/>
                <a:ea typeface="微软雅黑" panose="020B0503020204020204" charset="-122"/>
                <a:cs typeface="Times New Roman" panose="02020603050405020304" pitchFamily="18" charset="0"/>
              </a:rPr>
              <a:t>修复</a:t>
            </a:r>
          </a:p>
        </p:txBody>
      </p:sp>
      <p:sp>
        <p:nvSpPr>
          <p:cNvPr id="46" name="Rectangle 18"/>
          <p:cNvSpPr>
            <a:spLocks noChangeArrowheads="1"/>
          </p:cNvSpPr>
          <p:nvPr/>
        </p:nvSpPr>
        <p:spPr bwMode="auto">
          <a:xfrm>
            <a:off x="10195846" y="2078450"/>
            <a:ext cx="1497120" cy="496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ctr"/>
            <a:r>
              <a:rPr lang="zh-CN" altLang="zh-CN" dirty="0">
                <a:solidFill>
                  <a:srgbClr val="C00000"/>
                </a:solidFill>
                <a:latin typeface="微软雅黑" panose="020B0503020204020204" charset="-122"/>
                <a:ea typeface="微软雅黑" panose="020B0503020204020204" charset="-122"/>
                <a:cs typeface="Times New Roman" panose="02020603050405020304" pitchFamily="18" charset="0"/>
              </a:rPr>
              <a:t>回归测试</a:t>
            </a:r>
            <a:endParaRPr lang="zh-CN" altLang="zh-CN" dirty="0">
              <a:solidFill>
                <a:srgbClr val="C00000"/>
              </a:solidFill>
              <a:latin typeface="微软雅黑" panose="020B0503020204020204" charset="-122"/>
              <a:ea typeface="微软雅黑" panose="020B0503020204020204" charset="-122"/>
            </a:endParaRPr>
          </a:p>
        </p:txBody>
      </p:sp>
      <p:sp>
        <p:nvSpPr>
          <p:cNvPr id="47" name="Rectangle 17"/>
          <p:cNvSpPr>
            <a:spLocks noChangeArrowheads="1"/>
          </p:cNvSpPr>
          <p:nvPr/>
        </p:nvSpPr>
        <p:spPr bwMode="auto">
          <a:xfrm>
            <a:off x="7586018" y="7925231"/>
            <a:ext cx="1144270" cy="496589"/>
          </a:xfrm>
          <a:prstGeom prst="rect">
            <a:avLst/>
          </a:prstGeom>
          <a:solidFill>
            <a:srgbClr val="FFFFFF"/>
          </a:solidFill>
          <a:ln w="9525">
            <a:solidFill>
              <a:srgbClr val="000000"/>
            </a:solidFill>
            <a:miter lim="800000"/>
          </a:ln>
        </p:spPr>
        <p:txBody>
          <a:bodyPr vert="horz" wrap="square" lIns="91440" tIns="45720" rIns="91440" bIns="45720" numCol="1" anchor="t" anchorCtr="0" compatLnSpc="1"/>
          <a:lstStyle/>
          <a:p>
            <a:pPr algn="ctr"/>
            <a:r>
              <a:rPr lang="zh-CN" altLang="zh-CN" sz="1000" b="0">
                <a:solidFill>
                  <a:schemeClr val="tx1"/>
                </a:solidFill>
                <a:ea typeface="宋体" panose="02010600030101010101" pitchFamily="2" charset="-122"/>
                <a:cs typeface="Times New Roman" panose="02020603050405020304" pitchFamily="18" charset="0"/>
              </a:rPr>
              <a:t>评价测试有效性</a:t>
            </a:r>
            <a:endParaRPr lang="zh-CN" altLang="zh-CN" sz="1800" b="0">
              <a:solidFill>
                <a:schemeClr val="tx1"/>
              </a:solidFill>
              <a:latin typeface="Arial" panose="020B0604020202020204" pitchFamily="34" charset="0"/>
            </a:endParaRPr>
          </a:p>
        </p:txBody>
      </p:sp>
      <p:sp>
        <p:nvSpPr>
          <p:cNvPr id="55" name="Text Box 9"/>
          <p:cNvSpPr txBox="1">
            <a:spLocks noChangeArrowheads="1"/>
          </p:cNvSpPr>
          <p:nvPr/>
        </p:nvSpPr>
        <p:spPr bwMode="auto">
          <a:xfrm>
            <a:off x="9011218" y="5846121"/>
            <a:ext cx="2369255" cy="468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zh-CN" altLang="zh-CN" dirty="0">
                <a:solidFill>
                  <a:srgbClr val="C00000"/>
                </a:solidFill>
                <a:latin typeface="微软雅黑" panose="020B0503020204020204" charset="-122"/>
                <a:ea typeface="微软雅黑" panose="020B0503020204020204" charset="-122"/>
                <a:cs typeface="Times New Roman" panose="02020603050405020304" pitchFamily="18" charset="0"/>
              </a:rPr>
              <a:t>出现软件失效</a:t>
            </a:r>
            <a:endParaRPr lang="zh-CN" altLang="zh-CN" dirty="0">
              <a:solidFill>
                <a:srgbClr val="C00000"/>
              </a:solidFill>
              <a:latin typeface="微软雅黑" panose="020B0503020204020204" charset="-122"/>
              <a:ea typeface="微软雅黑" panose="020B0503020204020204" charset="-122"/>
            </a:endParaRPr>
          </a:p>
        </p:txBody>
      </p:sp>
      <p:sp>
        <p:nvSpPr>
          <p:cNvPr id="56" name="Line 8"/>
          <p:cNvSpPr>
            <a:spLocks noChangeShapeType="1"/>
          </p:cNvSpPr>
          <p:nvPr/>
        </p:nvSpPr>
        <p:spPr bwMode="auto">
          <a:xfrm flipH="1" flipV="1">
            <a:off x="11110246" y="3551602"/>
            <a:ext cx="1" cy="892210"/>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7" name="Line 7"/>
          <p:cNvSpPr>
            <a:spLocks noChangeShapeType="1"/>
          </p:cNvSpPr>
          <p:nvPr/>
        </p:nvSpPr>
        <p:spPr bwMode="auto">
          <a:xfrm>
            <a:off x="11110247" y="2561599"/>
            <a:ext cx="635" cy="495319"/>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8" name="Line 6"/>
          <p:cNvSpPr>
            <a:spLocks noChangeShapeType="1"/>
          </p:cNvSpPr>
          <p:nvPr/>
        </p:nvSpPr>
        <p:spPr bwMode="auto">
          <a:xfrm flipH="1" flipV="1">
            <a:off x="9502824" y="2560328"/>
            <a:ext cx="1607421" cy="1271"/>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9" name="Line 5"/>
          <p:cNvSpPr>
            <a:spLocks noChangeShapeType="1"/>
          </p:cNvSpPr>
          <p:nvPr/>
        </p:nvSpPr>
        <p:spPr bwMode="auto">
          <a:xfrm>
            <a:off x="8088534" y="8420551"/>
            <a:ext cx="635" cy="2971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7" name="Rectangle 27"/>
          <p:cNvSpPr>
            <a:spLocks noChangeArrowheads="1"/>
          </p:cNvSpPr>
          <p:nvPr/>
        </p:nvSpPr>
        <p:spPr bwMode="auto">
          <a:xfrm>
            <a:off x="6302613" y="2011765"/>
            <a:ext cx="3248908" cy="3656906"/>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algn="ctr"/>
            <a:endParaRPr lang="zh-CN" altLang="zh-CN" dirty="0">
              <a:solidFill>
                <a:schemeClr val="tx1"/>
              </a:solidFill>
              <a:latin typeface="微软雅黑" panose="020B0503020204020204" charset="-122"/>
              <a:ea typeface="微软雅黑" panose="020B0503020204020204" charset="-122"/>
            </a:endParaRPr>
          </a:p>
        </p:txBody>
      </p:sp>
      <p:sp>
        <p:nvSpPr>
          <p:cNvPr id="41" name="Rectangle 23"/>
          <p:cNvSpPr>
            <a:spLocks noChangeArrowheads="1"/>
          </p:cNvSpPr>
          <p:nvPr/>
        </p:nvSpPr>
        <p:spPr bwMode="auto">
          <a:xfrm>
            <a:off x="6859303" y="3122052"/>
            <a:ext cx="2188231" cy="49658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zh-CN" dirty="0">
                <a:solidFill>
                  <a:schemeClr val="tx1"/>
                </a:solidFill>
                <a:latin typeface="微软雅黑" panose="020B0503020204020204" charset="-122"/>
                <a:ea typeface="微软雅黑" panose="020B0503020204020204" charset="-122"/>
                <a:cs typeface="Times New Roman" panose="02020603050405020304" pitchFamily="18" charset="0"/>
              </a:rPr>
              <a:t>单元测试</a:t>
            </a:r>
          </a:p>
        </p:txBody>
      </p:sp>
      <p:sp>
        <p:nvSpPr>
          <p:cNvPr id="42" name="Rectangle 22"/>
          <p:cNvSpPr>
            <a:spLocks noChangeArrowheads="1"/>
          </p:cNvSpPr>
          <p:nvPr/>
        </p:nvSpPr>
        <p:spPr bwMode="auto">
          <a:xfrm>
            <a:off x="6859783" y="4013627"/>
            <a:ext cx="2185803" cy="49658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zh-CN">
                <a:solidFill>
                  <a:schemeClr val="tx1"/>
                </a:solidFill>
                <a:latin typeface="微软雅黑" panose="020B0503020204020204" charset="-122"/>
                <a:ea typeface="微软雅黑" panose="020B0503020204020204" charset="-122"/>
                <a:cs typeface="Times New Roman" panose="02020603050405020304" pitchFamily="18" charset="0"/>
              </a:rPr>
              <a:t>集成测试</a:t>
            </a:r>
          </a:p>
        </p:txBody>
      </p:sp>
      <p:sp>
        <p:nvSpPr>
          <p:cNvPr id="43" name="Rectangle 21"/>
          <p:cNvSpPr>
            <a:spLocks noChangeArrowheads="1"/>
          </p:cNvSpPr>
          <p:nvPr/>
        </p:nvSpPr>
        <p:spPr bwMode="auto">
          <a:xfrm>
            <a:off x="6860179" y="4905202"/>
            <a:ext cx="2187017" cy="49658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zh-CN">
                <a:solidFill>
                  <a:schemeClr val="tx1"/>
                </a:solidFill>
                <a:latin typeface="微软雅黑" panose="020B0503020204020204" charset="-122"/>
                <a:ea typeface="微软雅黑" panose="020B0503020204020204" charset="-122"/>
                <a:cs typeface="Times New Roman" panose="02020603050405020304" pitchFamily="18" charset="0"/>
              </a:rPr>
              <a:t>确认测试</a:t>
            </a:r>
          </a:p>
        </p:txBody>
      </p:sp>
      <p:sp>
        <p:nvSpPr>
          <p:cNvPr id="52" name="Line 12"/>
          <p:cNvSpPr>
            <a:spLocks noChangeShapeType="1"/>
          </p:cNvSpPr>
          <p:nvPr/>
        </p:nvSpPr>
        <p:spPr bwMode="auto">
          <a:xfrm>
            <a:off x="7998155" y="3618640"/>
            <a:ext cx="635" cy="396256"/>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3" name="Line 11"/>
          <p:cNvSpPr>
            <a:spLocks noChangeShapeType="1"/>
          </p:cNvSpPr>
          <p:nvPr/>
        </p:nvSpPr>
        <p:spPr bwMode="auto">
          <a:xfrm>
            <a:off x="7998155" y="4510215"/>
            <a:ext cx="635" cy="396256"/>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4" name="Line 10"/>
          <p:cNvSpPr>
            <a:spLocks noChangeShapeType="1"/>
          </p:cNvSpPr>
          <p:nvPr/>
        </p:nvSpPr>
        <p:spPr bwMode="auto">
          <a:xfrm>
            <a:off x="7931410" y="5668670"/>
            <a:ext cx="0" cy="315611"/>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0" name="Rectangle 4"/>
          <p:cNvSpPr>
            <a:spLocks noChangeArrowheads="1"/>
          </p:cNvSpPr>
          <p:nvPr/>
        </p:nvSpPr>
        <p:spPr bwMode="auto">
          <a:xfrm>
            <a:off x="6859303" y="2231747"/>
            <a:ext cx="2188231" cy="496589"/>
          </a:xfrm>
          <a:prstGeom prst="rect">
            <a:avLst/>
          </a:prstGeom>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t" anchorCtr="0" compatLnSpc="1"/>
          <a:lstStyle/>
          <a:p>
            <a:pPr algn="ctr"/>
            <a:r>
              <a:rPr lang="zh-CN" altLang="zh-CN" dirty="0">
                <a:solidFill>
                  <a:schemeClr val="dk1"/>
                </a:solidFill>
                <a:latin typeface="微软雅黑" panose="020B0503020204020204" charset="-122"/>
                <a:ea typeface="微软雅黑" panose="020B0503020204020204" charset="-122"/>
                <a:cs typeface="Times New Roman" panose="02020603050405020304" pitchFamily="18" charset="0"/>
              </a:rPr>
              <a:t>代码检查</a:t>
            </a:r>
            <a:r>
              <a:rPr lang="en-US" altLang="zh-CN" dirty="0">
                <a:latin typeface="微软雅黑" panose="020B0503020204020204" charset="-122"/>
                <a:ea typeface="微软雅黑" panose="020B0503020204020204" charset="-122"/>
                <a:cs typeface="Times New Roman" panose="02020603050405020304" pitchFamily="18" charset="0"/>
              </a:rPr>
              <a:t>/</a:t>
            </a:r>
            <a:r>
              <a:rPr lang="zh-CN" altLang="en-US" dirty="0">
                <a:solidFill>
                  <a:schemeClr val="dk1"/>
                </a:solidFill>
                <a:latin typeface="微软雅黑" panose="020B0503020204020204" charset="-122"/>
                <a:ea typeface="微软雅黑" panose="020B0503020204020204" charset="-122"/>
                <a:cs typeface="Times New Roman" panose="02020603050405020304" pitchFamily="18" charset="0"/>
              </a:rPr>
              <a:t>走查</a:t>
            </a:r>
            <a:endParaRPr lang="zh-CN" altLang="zh-CN" dirty="0">
              <a:solidFill>
                <a:schemeClr val="dk1"/>
              </a:solidFill>
              <a:latin typeface="微软雅黑" panose="020B0503020204020204" charset="-122"/>
              <a:ea typeface="微软雅黑" panose="020B0503020204020204" charset="-122"/>
              <a:cs typeface="Times New Roman" panose="02020603050405020304" pitchFamily="18" charset="0"/>
            </a:endParaRPr>
          </a:p>
        </p:txBody>
      </p:sp>
      <p:sp>
        <p:nvSpPr>
          <p:cNvPr id="61" name="Line 3"/>
          <p:cNvSpPr>
            <a:spLocks noChangeShapeType="1"/>
          </p:cNvSpPr>
          <p:nvPr/>
        </p:nvSpPr>
        <p:spPr bwMode="auto">
          <a:xfrm>
            <a:off x="7998155" y="2727065"/>
            <a:ext cx="635" cy="396256"/>
          </a:xfrm>
          <a:prstGeom prst="line">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2" name="AutoShape 2"/>
          <p:cNvSpPr>
            <a:spLocks noChangeShapeType="1"/>
          </p:cNvSpPr>
          <p:nvPr/>
        </p:nvSpPr>
        <p:spPr bwMode="auto">
          <a:xfrm rot="16200000">
            <a:off x="9107761" y="4272642"/>
            <a:ext cx="1394008" cy="2662857"/>
          </a:xfrm>
          <a:prstGeom prst="bentConnector3">
            <a:avLst>
              <a:gd name="adj1" fmla="val -898"/>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cxnSp>
        <p:nvCxnSpPr>
          <p:cNvPr id="64" name="肘形连接符 63"/>
          <p:cNvCxnSpPr>
            <a:cxnSpLocks/>
            <a:stCxn id="12" idx="3"/>
            <a:endCxn id="37" idx="0"/>
          </p:cNvCxnSpPr>
          <p:nvPr/>
        </p:nvCxnSpPr>
        <p:spPr>
          <a:xfrm flipV="1">
            <a:off x="5307448" y="2011765"/>
            <a:ext cx="2619619" cy="3371038"/>
          </a:xfrm>
          <a:prstGeom prst="bentConnector4">
            <a:avLst>
              <a:gd name="adj1" fmla="val 18994"/>
              <a:gd name="adj2" fmla="val 106781"/>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cxnSp>
      <p:sp>
        <p:nvSpPr>
          <p:cNvPr id="38" name="Rectangle 24"/>
          <p:cNvSpPr>
            <a:spLocks noChangeArrowheads="1"/>
          </p:cNvSpPr>
          <p:nvPr/>
        </p:nvSpPr>
        <p:spPr bwMode="auto">
          <a:xfrm>
            <a:off x="6880369" y="6045069"/>
            <a:ext cx="2131161" cy="496589"/>
          </a:xfrm>
          <a:prstGeom prst="rect">
            <a:avLst/>
          </a:prstGeom>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lstStyle/>
          <a:p>
            <a:pPr algn="ctr"/>
            <a:r>
              <a:rPr lang="zh-CN" altLang="en-US" dirty="0">
                <a:solidFill>
                  <a:schemeClr val="dk1"/>
                </a:solidFill>
                <a:latin typeface="微软雅黑" panose="020B0503020204020204" charset="-122"/>
                <a:ea typeface="微软雅黑" panose="020B0503020204020204" charset="-122"/>
                <a:cs typeface="Times New Roman" panose="02020603050405020304" pitchFamily="18" charset="0"/>
              </a:rPr>
              <a:t>评价</a:t>
            </a:r>
            <a:r>
              <a:rPr lang="zh-CN" altLang="zh-CN" dirty="0">
                <a:solidFill>
                  <a:schemeClr val="dk1"/>
                </a:solidFill>
                <a:latin typeface="微软雅黑" panose="020B0503020204020204" charset="-122"/>
                <a:ea typeface="微软雅黑" panose="020B0503020204020204" charset="-122"/>
                <a:cs typeface="Times New Roman" panose="02020603050405020304" pitchFamily="18" charset="0"/>
              </a:rPr>
              <a:t>测试</a:t>
            </a:r>
            <a:r>
              <a:rPr lang="zh-CN" altLang="en-US" dirty="0">
                <a:solidFill>
                  <a:schemeClr val="dk1"/>
                </a:solidFill>
                <a:latin typeface="微软雅黑" panose="020B0503020204020204" charset="-122"/>
                <a:ea typeface="微软雅黑" panose="020B0503020204020204" charset="-122"/>
                <a:cs typeface="Times New Roman" panose="02020603050405020304" pitchFamily="18" charset="0"/>
              </a:rPr>
              <a:t>效果</a:t>
            </a:r>
            <a:endParaRPr lang="zh-CN" altLang="zh-CN" dirty="0">
              <a:solidFill>
                <a:schemeClr val="dk1"/>
              </a:solidFill>
              <a:latin typeface="微软雅黑" panose="020B0503020204020204" charset="-122"/>
              <a:ea typeface="微软雅黑" panose="020B0503020204020204" charset="-122"/>
              <a:cs typeface="Times New Roman" panose="02020603050405020304" pitchFamily="18" charset="0"/>
            </a:endParaRPr>
          </a:p>
        </p:txBody>
      </p:sp>
      <p:sp>
        <p:nvSpPr>
          <p:cNvPr id="35" name="Rectangle 24">
            <a:extLst>
              <a:ext uri="{FF2B5EF4-FFF2-40B4-BE49-F238E27FC236}">
                <a16:creationId xmlns:a16="http://schemas.microsoft.com/office/drawing/2014/main" id="{66434F8B-88EB-4EA8-A3A5-93B15DEB2963}"/>
              </a:ext>
            </a:extLst>
          </p:cNvPr>
          <p:cNvSpPr>
            <a:spLocks noChangeArrowheads="1"/>
          </p:cNvSpPr>
          <p:nvPr/>
        </p:nvSpPr>
        <p:spPr bwMode="auto">
          <a:xfrm>
            <a:off x="478582" y="3180541"/>
            <a:ext cx="4836806" cy="88734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en-US" dirty="0">
                <a:solidFill>
                  <a:schemeClr val="tx1"/>
                </a:solidFill>
                <a:latin typeface="微软雅黑" panose="020B0503020204020204" charset="-122"/>
                <a:ea typeface="微软雅黑" panose="020B0503020204020204" charset="-122"/>
                <a:cs typeface="Times New Roman" panose="02020603050405020304" pitchFamily="18" charset="0"/>
              </a:rPr>
              <a:t>根据需求模型</a:t>
            </a:r>
            <a:r>
              <a:rPr lang="en-US" altLang="zh-CN" dirty="0">
                <a:solidFill>
                  <a:schemeClr val="tx1"/>
                </a:solidFill>
                <a:latin typeface="微软雅黑" panose="020B0503020204020204" charset="-122"/>
                <a:ea typeface="微软雅黑" panose="020B0503020204020204" charset="-122"/>
                <a:cs typeface="Times New Roman" panose="02020603050405020304" pitchFamily="18" charset="0"/>
              </a:rPr>
              <a:t>/</a:t>
            </a:r>
            <a:r>
              <a:rPr lang="zh-CN" altLang="en-US" dirty="0">
                <a:solidFill>
                  <a:schemeClr val="tx1"/>
                </a:solidFill>
                <a:latin typeface="微软雅黑" panose="020B0503020204020204" charset="-122"/>
                <a:ea typeface="微软雅黑" panose="020B0503020204020204" charset="-122"/>
                <a:cs typeface="Times New Roman" panose="02020603050405020304" pitchFamily="18" charset="0"/>
              </a:rPr>
              <a:t>文档</a:t>
            </a:r>
            <a:endParaRPr lang="en-US" altLang="zh-CN" dirty="0">
              <a:solidFill>
                <a:schemeClr val="tx1"/>
              </a:solidFill>
              <a:latin typeface="微软雅黑" panose="020B0503020204020204" charset="-122"/>
              <a:ea typeface="微软雅黑" panose="020B0503020204020204" charset="-122"/>
              <a:cs typeface="Times New Roman" panose="02020603050405020304" pitchFamily="18" charset="0"/>
            </a:endParaRPr>
          </a:p>
          <a:p>
            <a:pPr algn="ctr"/>
            <a:r>
              <a:rPr lang="zh-CN" altLang="en-US" dirty="0">
                <a:solidFill>
                  <a:schemeClr val="tx1"/>
                </a:solidFill>
                <a:latin typeface="微软雅黑" panose="020B0503020204020204" charset="-122"/>
                <a:ea typeface="微软雅黑" panose="020B0503020204020204" charset="-122"/>
                <a:cs typeface="Times New Roman" panose="02020603050405020304" pitchFamily="18" charset="0"/>
              </a:rPr>
              <a:t>设计系统测试和确认测试的用例</a:t>
            </a:r>
            <a:endParaRPr lang="zh-CN" altLang="zh-CN" dirty="0">
              <a:solidFill>
                <a:schemeClr val="tx1"/>
              </a:solidFill>
              <a:latin typeface="微软雅黑" panose="020B0503020204020204" charset="-122"/>
              <a:ea typeface="微软雅黑" panose="020B0503020204020204" charset="-122"/>
              <a:cs typeface="Times New Roman" panose="02020603050405020304" pitchFamily="18" charset="0"/>
            </a:endParaRPr>
          </a:p>
        </p:txBody>
      </p:sp>
      <p:sp>
        <p:nvSpPr>
          <p:cNvPr id="36" name="Rectangle 24">
            <a:extLst>
              <a:ext uri="{FF2B5EF4-FFF2-40B4-BE49-F238E27FC236}">
                <a16:creationId xmlns:a16="http://schemas.microsoft.com/office/drawing/2014/main" id="{014EA74F-3E2E-4074-BFF0-95DE2AE7EAA4}"/>
              </a:ext>
            </a:extLst>
          </p:cNvPr>
          <p:cNvSpPr>
            <a:spLocks noChangeArrowheads="1"/>
          </p:cNvSpPr>
          <p:nvPr/>
        </p:nvSpPr>
        <p:spPr bwMode="auto">
          <a:xfrm>
            <a:off x="701484" y="1731954"/>
            <a:ext cx="4393218" cy="508108"/>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t" anchorCtr="0" compatLnSpc="1"/>
          <a:lstStyle/>
          <a:p>
            <a:pPr algn="ctr"/>
            <a:r>
              <a:rPr lang="zh-CN" altLang="zh-CN" dirty="0">
                <a:solidFill>
                  <a:schemeClr val="tx1"/>
                </a:solidFill>
                <a:latin typeface="微软雅黑" panose="020B0503020204020204" charset="-122"/>
                <a:ea typeface="微软雅黑" panose="020B0503020204020204" charset="-122"/>
                <a:cs typeface="Times New Roman" panose="02020603050405020304" pitchFamily="18" charset="0"/>
              </a:rPr>
              <a:t>制订</a:t>
            </a:r>
            <a:r>
              <a:rPr lang="zh-CN" altLang="en-US" dirty="0">
                <a:solidFill>
                  <a:schemeClr val="tx1"/>
                </a:solidFill>
                <a:latin typeface="微软雅黑" panose="020B0503020204020204" charset="-122"/>
                <a:ea typeface="微软雅黑" panose="020B0503020204020204" charset="-122"/>
                <a:cs typeface="Times New Roman" panose="02020603050405020304" pitchFamily="18" charset="0"/>
              </a:rPr>
              <a:t>软件</a:t>
            </a:r>
            <a:r>
              <a:rPr lang="zh-CN" altLang="zh-CN" dirty="0">
                <a:solidFill>
                  <a:schemeClr val="tx1"/>
                </a:solidFill>
                <a:latin typeface="微软雅黑" panose="020B0503020204020204" charset="-122"/>
                <a:ea typeface="微软雅黑" panose="020B0503020204020204" charset="-122"/>
                <a:cs typeface="Times New Roman" panose="02020603050405020304" pitchFamily="18" charset="0"/>
              </a:rPr>
              <a:t>测试计划</a:t>
            </a:r>
          </a:p>
        </p:txBody>
      </p:sp>
      <p:cxnSp>
        <p:nvCxnSpPr>
          <p:cNvPr id="39" name="肘形连接符 63">
            <a:extLst>
              <a:ext uri="{FF2B5EF4-FFF2-40B4-BE49-F238E27FC236}">
                <a16:creationId xmlns:a16="http://schemas.microsoft.com/office/drawing/2014/main" id="{B7F4835B-8C36-44E7-A4C6-38CE8068FFA5}"/>
              </a:ext>
            </a:extLst>
          </p:cNvPr>
          <p:cNvCxnSpPr>
            <a:cxnSpLocks/>
            <a:stCxn id="36" idx="2"/>
            <a:endCxn id="35" idx="0"/>
          </p:cNvCxnSpPr>
          <p:nvPr/>
        </p:nvCxnSpPr>
        <p:spPr>
          <a:xfrm rot="5400000">
            <a:off x="2427300" y="2709747"/>
            <a:ext cx="940479" cy="1108"/>
          </a:xfrm>
          <a:prstGeom prst="bentConnector3">
            <a:avLst>
              <a:gd name="adj1" fmla="val 50000"/>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cxnSp>
      <p:cxnSp>
        <p:nvCxnSpPr>
          <p:cNvPr id="40" name="肘形连接符 63">
            <a:extLst>
              <a:ext uri="{FF2B5EF4-FFF2-40B4-BE49-F238E27FC236}">
                <a16:creationId xmlns:a16="http://schemas.microsoft.com/office/drawing/2014/main" id="{523A5F37-F7DA-442A-A3D9-3368FD404E8D}"/>
              </a:ext>
            </a:extLst>
          </p:cNvPr>
          <p:cNvCxnSpPr>
            <a:cxnSpLocks/>
            <a:endCxn id="12" idx="0"/>
          </p:cNvCxnSpPr>
          <p:nvPr/>
        </p:nvCxnSpPr>
        <p:spPr>
          <a:xfrm rot="16200000" flipH="1">
            <a:off x="2450248" y="4496364"/>
            <a:ext cx="880294" cy="5240"/>
          </a:xfrm>
          <a:prstGeom prst="bentConnector3">
            <a:avLst>
              <a:gd name="adj1" fmla="val 50000"/>
            </a:avLst>
          </a:prstGeom>
          <a:noFill/>
          <a:ln w="50800">
            <a:solidFill>
              <a:srgbClr val="000000"/>
            </a:solidFill>
            <a:round/>
            <a:tailEnd type="triangle" w="med" len="med"/>
          </a:ln>
          <a:extLst>
            <a:ext uri="{909E8E84-426E-40DD-AFC4-6F175D3DCCD1}">
              <a14:hiddenFill xmlns:a14="http://schemas.microsoft.com/office/drawing/2010/main">
                <a:noFill/>
              </a14:hiddenFill>
            </a:ext>
          </a:extLst>
        </p:spPr>
      </p:cxn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title"/>
          </p:nvPr>
        </p:nvSpPr>
        <p:spPr/>
        <p:txBody>
          <a:bodyPr/>
          <a:lstStyle/>
          <a:p>
            <a:r>
              <a:rPr lang="zh-CN" altLang="en-US" dirty="0"/>
              <a:t>白盒测试用例设计的指导原则</a:t>
            </a:r>
          </a:p>
        </p:txBody>
      </p:sp>
      <p:sp>
        <p:nvSpPr>
          <p:cNvPr id="114692" name="Rectangle 4"/>
          <p:cNvSpPr>
            <a:spLocks noGrp="1" noChangeArrowheads="1"/>
          </p:cNvSpPr>
          <p:nvPr>
            <p:ph idx="1"/>
          </p:nvPr>
        </p:nvSpPr>
        <p:spPr/>
        <p:txBody>
          <a:bodyPr/>
          <a:lstStyle/>
          <a:p>
            <a:r>
              <a:rPr lang="zh-CN" altLang="en-US" dirty="0"/>
              <a:t>如何设计测试用例？</a:t>
            </a:r>
            <a:endParaRPr lang="en-US" altLang="zh-CN" dirty="0"/>
          </a:p>
          <a:p>
            <a:pPr lvl="1"/>
            <a:r>
              <a:rPr lang="zh-CN" altLang="en-US" dirty="0"/>
              <a:t>内部执行流程</a:t>
            </a:r>
            <a:endParaRPr lang="en-US" altLang="zh-CN" dirty="0"/>
          </a:p>
          <a:p>
            <a:pPr lvl="1"/>
            <a:r>
              <a:rPr lang="zh-CN" altLang="en-US" dirty="0"/>
              <a:t>生成测试数据</a:t>
            </a:r>
            <a:endParaRPr lang="en-US" altLang="zh-CN" dirty="0"/>
          </a:p>
          <a:p>
            <a:r>
              <a:rPr lang="zh-CN" altLang="en-US" dirty="0"/>
              <a:t>设计多少测试用例</a:t>
            </a:r>
            <a:r>
              <a:rPr lang="en-US" altLang="zh-CN" dirty="0"/>
              <a:t>? </a:t>
            </a:r>
          </a:p>
          <a:p>
            <a:pPr lvl="1"/>
            <a:r>
              <a:rPr lang="zh-CN" altLang="en-US" dirty="0"/>
              <a:t>遵循覆盖原则</a:t>
            </a:r>
            <a:endParaRPr lang="en-US" altLang="zh-CN" dirty="0"/>
          </a:p>
          <a:p>
            <a:r>
              <a:rPr lang="zh-CN" altLang="en-US" dirty="0"/>
              <a:t>测试用例覆盖准则</a:t>
            </a:r>
          </a:p>
          <a:p>
            <a:pPr lvl="1"/>
            <a:r>
              <a:rPr lang="zh-CN" altLang="en-US" dirty="0"/>
              <a:t>语句覆盖</a:t>
            </a:r>
          </a:p>
          <a:p>
            <a:pPr lvl="1"/>
            <a:r>
              <a:rPr lang="zh-CN" altLang="en-US" dirty="0"/>
              <a:t>分支覆盖</a:t>
            </a:r>
          </a:p>
          <a:p>
            <a:pPr lvl="1"/>
            <a:r>
              <a:rPr lang="zh-CN" altLang="en-US" dirty="0"/>
              <a:t>路径覆盖</a:t>
            </a:r>
          </a:p>
          <a:p>
            <a:pPr lvl="1"/>
            <a:r>
              <a:rPr lang="zh-CN" altLang="en-US" dirty="0"/>
              <a:t>基本路径覆盖</a:t>
            </a:r>
          </a:p>
        </p:txBody>
      </p:sp>
      <p:grpSp>
        <p:nvGrpSpPr>
          <p:cNvPr id="114732" name="组合 114731"/>
          <p:cNvGrpSpPr/>
          <p:nvPr/>
        </p:nvGrpSpPr>
        <p:grpSpPr>
          <a:xfrm>
            <a:off x="4979082" y="1196752"/>
            <a:ext cx="4130818" cy="5112568"/>
            <a:chOff x="4545639" y="1124744"/>
            <a:chExt cx="4130818" cy="5112568"/>
          </a:xfrm>
        </p:grpSpPr>
        <p:sp>
          <p:nvSpPr>
            <p:cNvPr id="2" name="椭圆 1"/>
            <p:cNvSpPr/>
            <p:nvPr/>
          </p:nvSpPr>
          <p:spPr>
            <a:xfrm>
              <a:off x="6685880" y="1124744"/>
              <a:ext cx="360040" cy="288032"/>
            </a:xfrm>
            <a:prstGeom prst="ellipse">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a:latin typeface="Times New Roman" panose="02020603050405020304" pitchFamily="18" charset="0"/>
                <a:cs typeface="Times New Roman" panose="02020603050405020304" pitchFamily="18" charset="0"/>
              </a:endParaRPr>
            </a:p>
          </p:txBody>
        </p:sp>
        <p:sp>
          <p:nvSpPr>
            <p:cNvPr id="3" name="菱形 2"/>
            <p:cNvSpPr/>
            <p:nvPr/>
          </p:nvSpPr>
          <p:spPr>
            <a:xfrm>
              <a:off x="6449513" y="1700808"/>
              <a:ext cx="812431" cy="504056"/>
            </a:xfrm>
            <a:prstGeom prst="diamond">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p:txBody>
        </p:sp>
        <p:sp>
          <p:nvSpPr>
            <p:cNvPr id="4" name="矩形 3"/>
            <p:cNvSpPr/>
            <p:nvPr/>
          </p:nvSpPr>
          <p:spPr>
            <a:xfrm>
              <a:off x="6472503" y="2532688"/>
              <a:ext cx="789441"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10" name="菱形 9"/>
            <p:cNvSpPr/>
            <p:nvPr/>
          </p:nvSpPr>
          <p:spPr>
            <a:xfrm>
              <a:off x="6397848" y="3151304"/>
              <a:ext cx="936104" cy="504056"/>
            </a:xfrm>
            <a:prstGeom prst="diamond">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p:txBody>
        </p:sp>
        <p:sp>
          <p:nvSpPr>
            <p:cNvPr id="11" name="菱形 10"/>
            <p:cNvSpPr/>
            <p:nvPr/>
          </p:nvSpPr>
          <p:spPr>
            <a:xfrm>
              <a:off x="5230284" y="3731972"/>
              <a:ext cx="936104" cy="504056"/>
            </a:xfrm>
            <a:prstGeom prst="diamond">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6</a:t>
              </a:r>
              <a:endParaRPr lang="zh-CN"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4545639" y="4524646"/>
              <a:ext cx="792088"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7</a:t>
              </a:r>
              <a:endParaRPr lang="zh-CN" altLang="en-US" dirty="0">
                <a:latin typeface="Times New Roman" panose="02020603050405020304" pitchFamily="18" charset="0"/>
                <a:cs typeface="Times New Roman" panose="02020603050405020304" pitchFamily="18" charset="0"/>
              </a:endParaRPr>
            </a:p>
          </p:txBody>
        </p:sp>
        <p:sp>
          <p:nvSpPr>
            <p:cNvPr id="14" name="矩形 13"/>
            <p:cNvSpPr/>
            <p:nvPr/>
          </p:nvSpPr>
          <p:spPr>
            <a:xfrm>
              <a:off x="6084055" y="4541844"/>
              <a:ext cx="761051"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8</a:t>
              </a:r>
              <a:endParaRPr lang="zh-CN" altLang="en-US" dirty="0">
                <a:latin typeface="Times New Roman" panose="02020603050405020304" pitchFamily="18" charset="0"/>
                <a:cs typeface="Times New Roman" panose="02020603050405020304" pitchFamily="18" charset="0"/>
              </a:endParaRPr>
            </a:p>
          </p:txBody>
        </p:sp>
        <p:sp>
          <p:nvSpPr>
            <p:cNvPr id="15" name="矩形 14"/>
            <p:cNvSpPr/>
            <p:nvPr/>
          </p:nvSpPr>
          <p:spPr>
            <a:xfrm>
              <a:off x="7724427" y="3803980"/>
              <a:ext cx="773795"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p:txBody>
        </p:sp>
        <p:sp>
          <p:nvSpPr>
            <p:cNvPr id="16" name="矩形 15"/>
            <p:cNvSpPr/>
            <p:nvPr/>
          </p:nvSpPr>
          <p:spPr>
            <a:xfrm>
              <a:off x="7727969" y="4704666"/>
              <a:ext cx="745390" cy="360040"/>
            </a:xfrm>
            <a:prstGeom prst="rect">
              <a:avLst/>
            </a:prstGeom>
            <a:solidFill>
              <a:schemeClr val="bg1"/>
            </a:solidFill>
            <a:ln>
              <a:solidFill>
                <a:schemeClr val="tx1"/>
              </a:solidFill>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p:txBody>
        </p:sp>
        <p:cxnSp>
          <p:nvCxnSpPr>
            <p:cNvPr id="8" name="直接箭头连接符 7"/>
            <p:cNvCxnSpPr>
              <a:stCxn id="2" idx="4"/>
              <a:endCxn id="3" idx="0"/>
            </p:cNvCxnSpPr>
            <p:nvPr/>
          </p:nvCxnSpPr>
          <p:spPr>
            <a:xfrm flipH="1">
              <a:off x="6855729" y="1412776"/>
              <a:ext cx="10171" cy="2880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843358" y="2244656"/>
              <a:ext cx="10171" cy="2880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833187" y="2863272"/>
              <a:ext cx="10171" cy="288032"/>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10" idx="1"/>
              <a:endCxn id="11" idx="0"/>
            </p:cNvCxnSpPr>
            <p:nvPr/>
          </p:nvCxnSpPr>
          <p:spPr>
            <a:xfrm rot="10800000" flipV="1">
              <a:off x="5698336" y="3403332"/>
              <a:ext cx="699512" cy="328640"/>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肘形连接符 22"/>
            <p:cNvCxnSpPr>
              <a:stCxn id="10" idx="3"/>
              <a:endCxn id="15" idx="0"/>
            </p:cNvCxnSpPr>
            <p:nvPr/>
          </p:nvCxnSpPr>
          <p:spPr>
            <a:xfrm>
              <a:off x="7333952" y="3403332"/>
              <a:ext cx="777373" cy="400648"/>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5" idx="2"/>
              <a:endCxn id="16" idx="0"/>
            </p:cNvCxnSpPr>
            <p:nvPr/>
          </p:nvCxnSpPr>
          <p:spPr>
            <a:xfrm flipH="1">
              <a:off x="8100664" y="4164020"/>
              <a:ext cx="10661" cy="540646"/>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11" idx="1"/>
              <a:endCxn id="13" idx="0"/>
            </p:cNvCxnSpPr>
            <p:nvPr/>
          </p:nvCxnSpPr>
          <p:spPr>
            <a:xfrm rot="10800000" flipV="1">
              <a:off x="4941684" y="3984000"/>
              <a:ext cx="288601" cy="540646"/>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688" name="肘形连接符 114687"/>
            <p:cNvCxnSpPr>
              <a:stCxn id="11" idx="3"/>
              <a:endCxn id="14" idx="0"/>
            </p:cNvCxnSpPr>
            <p:nvPr/>
          </p:nvCxnSpPr>
          <p:spPr>
            <a:xfrm>
              <a:off x="6166388" y="3984000"/>
              <a:ext cx="298193" cy="55784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695" name="肘形连接符 114694"/>
            <p:cNvCxnSpPr>
              <a:stCxn id="13" idx="2"/>
            </p:cNvCxnSpPr>
            <p:nvPr/>
          </p:nvCxnSpPr>
          <p:spPr>
            <a:xfrm rot="16200000" flipH="1">
              <a:off x="5111464" y="4714905"/>
              <a:ext cx="416522" cy="75608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697" name="肘形连接符 114696"/>
            <p:cNvCxnSpPr>
              <a:stCxn id="14" idx="2"/>
            </p:cNvCxnSpPr>
            <p:nvPr/>
          </p:nvCxnSpPr>
          <p:spPr>
            <a:xfrm rot="5400000">
              <a:off x="5858632" y="4695259"/>
              <a:ext cx="399324" cy="812574"/>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00" name="肘形连接符 114699"/>
            <p:cNvCxnSpPr/>
            <p:nvPr/>
          </p:nvCxnSpPr>
          <p:spPr>
            <a:xfrm>
              <a:off x="5697767" y="5326491"/>
              <a:ext cx="1322392" cy="406765"/>
            </a:xfrm>
            <a:prstGeom prst="bentConnector3">
              <a:avLst>
                <a:gd name="adj1" fmla="val -64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14" name="肘形连接符 114713"/>
            <p:cNvCxnSpPr>
              <a:stCxn id="16" idx="2"/>
            </p:cNvCxnSpPr>
            <p:nvPr/>
          </p:nvCxnSpPr>
          <p:spPr>
            <a:xfrm rot="5400000">
              <a:off x="7226137" y="4858729"/>
              <a:ext cx="668550" cy="1080505"/>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16" name="肘形连接符 114715"/>
            <p:cNvCxnSpPr/>
            <p:nvPr/>
          </p:nvCxnSpPr>
          <p:spPr>
            <a:xfrm>
              <a:off x="7020159" y="5733257"/>
              <a:ext cx="1656298" cy="504055"/>
            </a:xfrm>
            <a:prstGeom prst="bentConnector3">
              <a:avLst>
                <a:gd name="adj1" fmla="val 1013"/>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4722" name="肘形连接符 114721"/>
            <p:cNvCxnSpPr>
              <a:endCxn id="3" idx="3"/>
            </p:cNvCxnSpPr>
            <p:nvPr/>
          </p:nvCxnSpPr>
          <p:spPr>
            <a:xfrm rot="16200000" flipV="1">
              <a:off x="5826963" y="3387817"/>
              <a:ext cx="4284476" cy="1414513"/>
            </a:xfrm>
            <a:prstGeom prst="bentConnector2">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9" name="文本框 8"/>
          <p:cNvSpPr txBox="1"/>
          <p:nvPr/>
        </p:nvSpPr>
        <p:spPr>
          <a:xfrm>
            <a:off x="9246599" y="2896039"/>
            <a:ext cx="2816111" cy="1815882"/>
          </a:xfrm>
          <a:prstGeom prst="rect">
            <a:avLst/>
          </a:prstGeom>
          <a:noFill/>
        </p:spPr>
        <p:txBody>
          <a:bodyPr wrap="square" rtlCol="0">
            <a:spAutoFit/>
          </a:bodyPr>
          <a:lstStyle/>
          <a:p>
            <a:pPr marL="446405" lvl="1" indent="-446405" algn="just">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语句覆盖</a:t>
            </a:r>
          </a:p>
          <a:p>
            <a:pPr marL="446405" lvl="1" indent="-446405" algn="just">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分支覆盖</a:t>
            </a:r>
          </a:p>
          <a:p>
            <a:pPr marL="446405" lvl="1" indent="-446405" algn="just">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路径覆盖</a:t>
            </a:r>
          </a:p>
          <a:p>
            <a:pPr marL="446405" lvl="1" indent="-446405" algn="just">
              <a:buFont typeface="Wingdings" panose="05000000000000000000" charset="0"/>
              <a:buChar char="ü"/>
            </a:pPr>
            <a:r>
              <a:rPr lang="zh-CN" altLang="en-US" sz="2800" dirty="0">
                <a:solidFill>
                  <a:srgbClr val="C00000"/>
                </a:solidFill>
                <a:latin typeface="微软雅黑" panose="020B0503020204020204" charset="-122"/>
                <a:ea typeface="微软雅黑" panose="020B0503020204020204" charset="-122"/>
              </a:rPr>
              <a:t>基本路径覆盖</a:t>
            </a:r>
          </a:p>
        </p:txBody>
      </p:sp>
      <p:cxnSp>
        <p:nvCxnSpPr>
          <p:cNvPr id="6" name="直接箭头连接符 5"/>
          <p:cNvCxnSpPr>
            <a:stCxn id="3" idx="1"/>
          </p:cNvCxnSpPr>
          <p:nvPr/>
        </p:nvCxnSpPr>
        <p:spPr>
          <a:xfrm flipH="1">
            <a:off x="6229724" y="2024697"/>
            <a:ext cx="653415" cy="27305"/>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7067314" y="4041068"/>
            <a:ext cx="4824536" cy="244827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7" name="椭圆 26"/>
          <p:cNvSpPr/>
          <p:nvPr/>
        </p:nvSpPr>
        <p:spPr>
          <a:xfrm>
            <a:off x="7684020" y="5225113"/>
            <a:ext cx="2222675" cy="1095945"/>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6" name="椭圆 25"/>
          <p:cNvSpPr/>
          <p:nvPr/>
        </p:nvSpPr>
        <p:spPr>
          <a:xfrm>
            <a:off x="9739994" y="4440930"/>
            <a:ext cx="1863824" cy="1544354"/>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5" name="椭圆 4"/>
          <p:cNvSpPr/>
          <p:nvPr/>
        </p:nvSpPr>
        <p:spPr>
          <a:xfrm>
            <a:off x="8255446" y="4185084"/>
            <a:ext cx="1332148" cy="1008112"/>
          </a:xfrm>
          <a:prstGeom prst="ellipse">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4930" name="Rectangle 2"/>
          <p:cNvSpPr>
            <a:spLocks noGrp="1" noChangeArrowheads="1"/>
          </p:cNvSpPr>
          <p:nvPr>
            <p:ph type="title"/>
          </p:nvPr>
        </p:nvSpPr>
        <p:spPr/>
        <p:txBody>
          <a:bodyPr/>
          <a:lstStyle/>
          <a:p>
            <a:r>
              <a:rPr lang="zh-CN" altLang="en-US" dirty="0"/>
              <a:t>黑盒测试</a:t>
            </a:r>
            <a:r>
              <a:rPr lang="en-US" altLang="zh-CN" dirty="0"/>
              <a:t>-</a:t>
            </a:r>
            <a:r>
              <a:rPr lang="zh-CN" altLang="en-US" dirty="0"/>
              <a:t>等价分类法</a:t>
            </a:r>
            <a:endParaRPr lang="en-US" altLang="zh-CN" dirty="0"/>
          </a:p>
        </p:txBody>
      </p:sp>
      <p:sp>
        <p:nvSpPr>
          <p:cNvPr id="124931" name="Rectangle 3"/>
          <p:cNvSpPr>
            <a:spLocks noGrp="1" noChangeArrowheads="1"/>
          </p:cNvSpPr>
          <p:nvPr>
            <p:ph idx="1"/>
          </p:nvPr>
        </p:nvSpPr>
        <p:spPr/>
        <p:txBody>
          <a:bodyPr/>
          <a:lstStyle/>
          <a:p>
            <a:r>
              <a:rPr lang="zh-CN" altLang="en-US" dirty="0"/>
              <a:t>思想</a:t>
            </a:r>
          </a:p>
          <a:p>
            <a:pPr lvl="1"/>
            <a:r>
              <a:rPr lang="zh-CN" altLang="en-US" dirty="0"/>
              <a:t>把程序的输入数据集合按输入条件划分为若干个</a:t>
            </a:r>
            <a:r>
              <a:rPr lang="zh-CN" altLang="en-US" b="1" dirty="0">
                <a:solidFill>
                  <a:srgbClr val="C00000"/>
                </a:solidFill>
              </a:rPr>
              <a:t>等价类</a:t>
            </a:r>
            <a:endParaRPr lang="en-US" altLang="zh-CN" b="1" dirty="0">
              <a:solidFill>
                <a:srgbClr val="C00000"/>
              </a:solidFill>
            </a:endParaRPr>
          </a:p>
          <a:p>
            <a:pPr lvl="1"/>
            <a:r>
              <a:rPr lang="zh-CN" altLang="en-US" dirty="0"/>
              <a:t>每一个等价类对于输入条件而言为一组有效或无效的输入</a:t>
            </a:r>
            <a:endParaRPr lang="en-US" altLang="zh-CN" dirty="0"/>
          </a:p>
          <a:p>
            <a:pPr lvl="1"/>
            <a:r>
              <a:rPr lang="zh-CN" altLang="en-US" dirty="0"/>
              <a:t>为每一个等价类设计一个测试用例</a:t>
            </a:r>
          </a:p>
          <a:p>
            <a:r>
              <a:rPr lang="zh-CN" altLang="en-US" dirty="0"/>
              <a:t>优点</a:t>
            </a:r>
          </a:p>
          <a:p>
            <a:pPr lvl="1"/>
            <a:r>
              <a:rPr lang="zh-CN" altLang="en-US" dirty="0"/>
              <a:t>减少测试次数，不丢失发现错误的机会</a:t>
            </a:r>
          </a:p>
        </p:txBody>
      </p:sp>
      <p:sp>
        <p:nvSpPr>
          <p:cNvPr id="3" name="椭圆 2"/>
          <p:cNvSpPr/>
          <p:nvPr/>
        </p:nvSpPr>
        <p:spPr>
          <a:xfrm>
            <a:off x="8363458" y="4545124"/>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8" name="椭圆 7"/>
          <p:cNvSpPr/>
          <p:nvPr/>
        </p:nvSpPr>
        <p:spPr>
          <a:xfrm>
            <a:off x="7787394" y="5557061"/>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 name="椭圆 8"/>
          <p:cNvSpPr/>
          <p:nvPr/>
        </p:nvSpPr>
        <p:spPr>
          <a:xfrm>
            <a:off x="9239992" y="4545124"/>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椭圆 9"/>
          <p:cNvSpPr/>
          <p:nvPr/>
        </p:nvSpPr>
        <p:spPr>
          <a:xfrm>
            <a:off x="11171770" y="4894312"/>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1" name="椭圆 10"/>
          <p:cNvSpPr/>
          <p:nvPr/>
        </p:nvSpPr>
        <p:spPr>
          <a:xfrm>
            <a:off x="9798682" y="4996060"/>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2" name="椭圆 11"/>
          <p:cNvSpPr/>
          <p:nvPr/>
        </p:nvSpPr>
        <p:spPr>
          <a:xfrm>
            <a:off x="8812154" y="5459524"/>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3" name="椭圆 12"/>
          <p:cNvSpPr/>
          <p:nvPr/>
        </p:nvSpPr>
        <p:spPr>
          <a:xfrm>
            <a:off x="10014706" y="5271580"/>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4" name="椭圆 13"/>
          <p:cNvSpPr/>
          <p:nvPr/>
        </p:nvSpPr>
        <p:spPr>
          <a:xfrm>
            <a:off x="9029719" y="5719936"/>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5" name="椭圆 14"/>
          <p:cNvSpPr/>
          <p:nvPr/>
        </p:nvSpPr>
        <p:spPr>
          <a:xfrm>
            <a:off x="10451690" y="5711608"/>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6" name="椭圆 15"/>
          <p:cNvSpPr/>
          <p:nvPr/>
        </p:nvSpPr>
        <p:spPr>
          <a:xfrm>
            <a:off x="8255446" y="5415136"/>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 name="椭圆 16"/>
          <p:cNvSpPr/>
          <p:nvPr/>
        </p:nvSpPr>
        <p:spPr>
          <a:xfrm>
            <a:off x="8935192" y="4888048"/>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8" name="椭圆 17"/>
          <p:cNvSpPr/>
          <p:nvPr/>
        </p:nvSpPr>
        <p:spPr>
          <a:xfrm>
            <a:off x="8820658" y="4283594"/>
            <a:ext cx="216024" cy="216024"/>
          </a:xfrm>
          <a:prstGeom prst="ellipse">
            <a:avLst/>
          </a:prstGeom>
        </p:spPr>
        <p:style>
          <a:lnRef idx="1">
            <a:schemeClr val="accent5"/>
          </a:lnRef>
          <a:fillRef idx="3">
            <a:schemeClr val="accent5"/>
          </a:fillRef>
          <a:effectRef idx="2">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9" name="椭圆 18"/>
          <p:cNvSpPr/>
          <p:nvPr/>
        </p:nvSpPr>
        <p:spPr>
          <a:xfrm>
            <a:off x="8490347" y="5923855"/>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0" name="椭圆 19"/>
          <p:cNvSpPr/>
          <p:nvPr/>
        </p:nvSpPr>
        <p:spPr>
          <a:xfrm>
            <a:off x="10325456" y="4558539"/>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1" name="椭圆 20"/>
          <p:cNvSpPr/>
          <p:nvPr/>
        </p:nvSpPr>
        <p:spPr>
          <a:xfrm>
            <a:off x="9277858" y="5459524"/>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2" name="椭圆 21"/>
          <p:cNvSpPr/>
          <p:nvPr/>
        </p:nvSpPr>
        <p:spPr>
          <a:xfrm>
            <a:off x="10451690" y="5002324"/>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3" name="椭圆 22"/>
          <p:cNvSpPr/>
          <p:nvPr/>
        </p:nvSpPr>
        <p:spPr>
          <a:xfrm>
            <a:off x="9371570" y="5923855"/>
            <a:ext cx="216024" cy="216024"/>
          </a:xfrm>
          <a:prstGeom prst="ellipse">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4" name="椭圆 23"/>
          <p:cNvSpPr/>
          <p:nvPr/>
        </p:nvSpPr>
        <p:spPr>
          <a:xfrm>
            <a:off x="10811730" y="5307124"/>
            <a:ext cx="216024" cy="216024"/>
          </a:xfrm>
          <a:prstGeom prst="ellipse">
            <a:avLst/>
          </a:prstGeom>
        </p:spPr>
        <p:style>
          <a:lnRef idx="1">
            <a:schemeClr val="accent4"/>
          </a:lnRef>
          <a:fillRef idx="3">
            <a:schemeClr val="accent4"/>
          </a:fillRef>
          <a:effectRef idx="2">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28" name="矩形 27"/>
          <p:cNvSpPr/>
          <p:nvPr/>
        </p:nvSpPr>
        <p:spPr>
          <a:xfrm>
            <a:off x="4517252" y="4632952"/>
            <a:ext cx="2459984" cy="14932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2800" dirty="0">
                <a:solidFill>
                  <a:srgbClr val="C00000"/>
                </a:solidFill>
                <a:latin typeface="微软雅黑" panose="020B0503020204020204" charset="-122"/>
                <a:ea typeface="微软雅黑" panose="020B0503020204020204" charset="-122"/>
              </a:rPr>
              <a:t>每个等价类中的数据具有相同的测试特征</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软件生命周期</a:t>
            </a:r>
          </a:p>
        </p:txBody>
      </p:sp>
      <p:sp>
        <p:nvSpPr>
          <p:cNvPr id="4" name="Rectangle 2"/>
          <p:cNvSpPr>
            <a:spLocks noChangeArrowheads="1"/>
          </p:cNvSpPr>
          <p:nvPr/>
        </p:nvSpPr>
        <p:spPr bwMode="auto">
          <a:xfrm>
            <a:off x="0" y="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619242" y="1232756"/>
          <a:ext cx="10840560" cy="4572506"/>
        </p:xfrm>
        <a:graphic>
          <a:graphicData uri="http://schemas.openxmlformats.org/presentationml/2006/ole">
            <mc:AlternateContent xmlns:mc="http://schemas.openxmlformats.org/markup-compatibility/2006">
              <mc:Choice xmlns:v="urn:schemas-microsoft-com:vml" Requires="v">
                <p:oleObj name="Visio" r:id="rId2" imgW="4846320" imgH="2046605" progId="Visio.Drawing.15">
                  <p:embed/>
                </p:oleObj>
              </mc:Choice>
              <mc:Fallback>
                <p:oleObj name="Visio" r:id="rId2" imgW="4846320" imgH="2046605" progId="Visio.Drawing.15">
                  <p:embed/>
                  <p:pic>
                    <p:nvPicPr>
                      <p:cNvPr id="5" name="对象 4"/>
                      <p:cNvPicPr>
                        <a:picLocks noChangeAspect="1" noChangeArrowheads="1"/>
                      </p:cNvPicPr>
                      <p:nvPr/>
                    </p:nvPicPr>
                    <p:blipFill>
                      <a:blip r:embed="rId3"/>
                      <a:srcRect/>
                      <a:stretch>
                        <a:fillRect/>
                      </a:stretch>
                    </p:blipFill>
                    <p:spPr bwMode="auto">
                      <a:xfrm>
                        <a:off x="619242" y="1232756"/>
                        <a:ext cx="10840560" cy="4572506"/>
                      </a:xfrm>
                      <a:prstGeom prst="rect">
                        <a:avLst/>
                      </a:prstGeom>
                      <a:noFill/>
                    </p:spPr>
                  </p:pic>
                </p:oleObj>
              </mc:Fallback>
            </mc:AlternateContent>
          </a:graphicData>
        </a:graphic>
      </p:graphicFrame>
      <p:sp>
        <p:nvSpPr>
          <p:cNvPr id="6" name="文本框 5"/>
          <p:cNvSpPr txBox="1"/>
          <p:nvPr/>
        </p:nvSpPr>
        <p:spPr>
          <a:xfrm>
            <a:off x="611638" y="5949280"/>
            <a:ext cx="11269252" cy="523220"/>
          </a:xfrm>
          <a:prstGeom prst="rect">
            <a:avLst/>
          </a:prstGeom>
          <a:noFill/>
        </p:spPr>
        <p:txBody>
          <a:bodyPr wrap="square" rtlCol="0">
            <a:spAutoFit/>
          </a:bodyPr>
          <a:lstStyle/>
          <a:p>
            <a:pPr algn="ctr"/>
            <a:r>
              <a:rPr lang="zh-CN" altLang="en-US" sz="2800" dirty="0">
                <a:solidFill>
                  <a:srgbClr val="C00000"/>
                </a:solidFill>
                <a:latin typeface="微软雅黑" panose="020B0503020204020204" charset="-122"/>
                <a:ea typeface="微软雅黑" panose="020B0503020204020204" charset="-122"/>
              </a:rPr>
              <a:t>从提出开发开始到开发出系统、运行维护以及最终退役的全过程</a:t>
            </a:r>
          </a:p>
        </p:txBody>
      </p:sp>
      <p:sp>
        <p:nvSpPr>
          <p:cNvPr id="3" name="矩形 2"/>
          <p:cNvSpPr/>
          <p:nvPr/>
        </p:nvSpPr>
        <p:spPr>
          <a:xfrm>
            <a:off x="2314786" y="1088738"/>
            <a:ext cx="6192688" cy="1440162"/>
          </a:xfrm>
          <a:prstGeom prst="rect">
            <a:avLst/>
          </a:prstGeom>
          <a:noFill/>
          <a:ln>
            <a:solidFill>
              <a:srgbClr val="FF0000"/>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title"/>
          </p:nvPr>
        </p:nvSpPr>
        <p:spPr/>
        <p:txBody>
          <a:bodyPr/>
          <a:lstStyle/>
          <a:p>
            <a:r>
              <a:rPr lang="zh-CN" altLang="en-US" dirty="0"/>
              <a:t>黑盒测试</a:t>
            </a:r>
            <a:r>
              <a:rPr lang="en-US" altLang="zh-CN" dirty="0"/>
              <a:t>-</a:t>
            </a:r>
            <a:r>
              <a:rPr lang="zh-CN" altLang="en-US" dirty="0"/>
              <a:t>边界值分析法</a:t>
            </a:r>
          </a:p>
        </p:txBody>
      </p:sp>
      <p:sp>
        <p:nvSpPr>
          <p:cNvPr id="128004" name="Rectangle 4"/>
          <p:cNvSpPr>
            <a:spLocks noGrp="1" noChangeArrowheads="1"/>
          </p:cNvSpPr>
          <p:nvPr>
            <p:ph idx="1"/>
          </p:nvPr>
        </p:nvSpPr>
        <p:spPr/>
        <p:txBody>
          <a:bodyPr/>
          <a:lstStyle/>
          <a:p>
            <a:r>
              <a:rPr lang="zh-CN" altLang="en-US" dirty="0">
                <a:latin typeface="Times New Roman" panose="02020603050405020304" pitchFamily="18" charset="0"/>
                <a:cs typeface="Times New Roman" panose="02020603050405020304" pitchFamily="18" charset="0"/>
              </a:rPr>
              <a:t>输入条件是一范围</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a,b</a:t>
            </a:r>
            <a:r>
              <a:rPr lang="en-US" altLang="zh-CN" dirty="0">
                <a:latin typeface="Times New Roman" panose="02020603050405020304" pitchFamily="18" charset="0"/>
                <a:cs typeface="Times New Roman" panose="02020603050405020304" pitchFamily="18" charset="0"/>
              </a:rPr>
              <a:t>)</a:t>
            </a:r>
          </a:p>
          <a:p>
            <a:pPr lvl="1"/>
            <a:r>
              <a:rPr lang="en-US" altLang="zh-CN" dirty="0" err="1">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以及紧挨</a:t>
            </a:r>
            <a:r>
              <a:rPr lang="en-US" altLang="zh-CN" dirty="0" err="1">
                <a:latin typeface="Times New Roman" panose="02020603050405020304" pitchFamily="18" charset="0"/>
                <a:cs typeface="Times New Roman" panose="02020603050405020304" pitchFamily="18" charset="0"/>
              </a:rPr>
              <a:t>a,b</a:t>
            </a:r>
            <a:r>
              <a:rPr lang="zh-CN" altLang="en-US" dirty="0">
                <a:latin typeface="Times New Roman" panose="02020603050405020304" pitchFamily="18" charset="0"/>
                <a:cs typeface="Times New Roman" panose="02020603050405020304" pitchFamily="18" charset="0"/>
              </a:rPr>
              <a:t>左右的值应作为测试用例</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输入条件为一组数</a:t>
            </a:r>
          </a:p>
          <a:p>
            <a:pPr lvl="1"/>
            <a:r>
              <a:rPr lang="zh-CN" altLang="en-US" dirty="0">
                <a:latin typeface="Times New Roman" panose="02020603050405020304" pitchFamily="18" charset="0"/>
                <a:cs typeface="Times New Roman" panose="02020603050405020304" pitchFamily="18" charset="0"/>
              </a:rPr>
              <a:t>选择这组数最大者和最小者，次大和次小者作为测试用例</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如果程序的内部数据结构是有界的</a:t>
            </a:r>
          </a:p>
          <a:p>
            <a:pPr lvl="1"/>
            <a:r>
              <a:rPr lang="zh-CN" altLang="en-US" dirty="0">
                <a:latin typeface="Times New Roman" panose="02020603050405020304" pitchFamily="18" charset="0"/>
                <a:cs typeface="Times New Roman" panose="02020603050405020304" pitchFamily="18" charset="0"/>
              </a:rPr>
              <a:t>应设计测试用例使它能够检查该数据结构的边界</a:t>
            </a:r>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65ADB-BE56-2F45-1F28-117BA2D69F03}"/>
            </a:ext>
          </a:extLst>
        </p:cNvPr>
        <p:cNvGrpSpPr/>
        <p:nvPr/>
      </p:nvGrpSpPr>
      <p:grpSpPr>
        <a:xfrm>
          <a:off x="0" y="0"/>
          <a:ext cx="0" cy="0"/>
          <a:chOff x="0" y="0"/>
          <a:chExt cx="0" cy="0"/>
        </a:xfrm>
      </p:grpSpPr>
      <p:sp>
        <p:nvSpPr>
          <p:cNvPr id="144389" name="Rectangle 5">
            <a:extLst>
              <a:ext uri="{FF2B5EF4-FFF2-40B4-BE49-F238E27FC236}">
                <a16:creationId xmlns:a16="http://schemas.microsoft.com/office/drawing/2014/main" id="{1416C79A-22AC-A6B2-6D60-2ABD1546960F}"/>
              </a:ext>
            </a:extLst>
          </p:cNvPr>
          <p:cNvSpPr>
            <a:spLocks noGrp="1" noChangeArrowheads="1"/>
          </p:cNvSpPr>
          <p:nvPr>
            <p:ph type="title"/>
          </p:nvPr>
        </p:nvSpPr>
        <p:spPr/>
        <p:txBody>
          <a:bodyPr/>
          <a:lstStyle/>
          <a:p>
            <a:r>
              <a:rPr lang="en-US" altLang="zh-CN" dirty="0"/>
              <a:t>1.2 </a:t>
            </a:r>
            <a:r>
              <a:rPr lang="zh-CN" altLang="en-US" dirty="0"/>
              <a:t>何为软件维护</a:t>
            </a:r>
          </a:p>
        </p:txBody>
      </p:sp>
      <p:sp>
        <p:nvSpPr>
          <p:cNvPr id="144390" name="Rectangle 6">
            <a:extLst>
              <a:ext uri="{FF2B5EF4-FFF2-40B4-BE49-F238E27FC236}">
                <a16:creationId xmlns:a16="http://schemas.microsoft.com/office/drawing/2014/main" id="{2239D156-EB71-733B-27F4-E95A5AEBE2F6}"/>
              </a:ext>
            </a:extLst>
          </p:cNvPr>
          <p:cNvSpPr>
            <a:spLocks noGrp="1" noChangeArrowheads="1"/>
          </p:cNvSpPr>
          <p:nvPr>
            <p:ph idx="1"/>
          </p:nvPr>
        </p:nvSpPr>
        <p:spPr/>
        <p:txBody>
          <a:bodyPr/>
          <a:lstStyle/>
          <a:p>
            <a:r>
              <a:rPr lang="zh-CN" altLang="en-US" dirty="0"/>
              <a:t>软件在</a:t>
            </a:r>
            <a:r>
              <a:rPr lang="zh-CN" altLang="en-US" dirty="0">
                <a:solidFill>
                  <a:srgbClr val="C00000"/>
                </a:solidFill>
              </a:rPr>
              <a:t>交付使用</a:t>
            </a:r>
            <a:r>
              <a:rPr lang="zh-CN" altLang="en-US" dirty="0"/>
              <a:t>后，由于应用需求和环境变化以及自身问题，对软件系统进行</a:t>
            </a:r>
            <a:r>
              <a:rPr lang="zh-CN" altLang="en-US" dirty="0">
                <a:solidFill>
                  <a:srgbClr val="C00000"/>
                </a:solidFill>
              </a:rPr>
              <a:t>改造和调整</a:t>
            </a:r>
            <a:r>
              <a:rPr lang="zh-CN" altLang="en-US" dirty="0"/>
              <a:t>的过程</a:t>
            </a:r>
          </a:p>
          <a:p>
            <a:pPr lvl="1"/>
            <a:r>
              <a:rPr lang="zh-CN" altLang="en-US" dirty="0">
                <a:sym typeface="Wingdings" panose="05000000000000000000" pitchFamily="2" charset="2"/>
              </a:rPr>
              <a:t>软件自身问题，发现了一些新的缺陷</a:t>
            </a:r>
            <a:endParaRPr lang="en-US" altLang="zh-CN" dirty="0"/>
          </a:p>
          <a:p>
            <a:pPr lvl="1"/>
            <a:r>
              <a:rPr lang="zh-CN" altLang="en-US" dirty="0"/>
              <a:t>运行环境变化，从</a:t>
            </a:r>
            <a:r>
              <a:rPr lang="en-US" altLang="zh-CN" dirty="0"/>
              <a:t>Windows </a:t>
            </a:r>
            <a:r>
              <a:rPr lang="en-US" altLang="zh-CN" dirty="0">
                <a:sym typeface="Wingdings" panose="05000000000000000000" pitchFamily="2" charset="2"/>
              </a:rPr>
              <a:t> Linux</a:t>
            </a:r>
          </a:p>
          <a:p>
            <a:pPr lvl="1"/>
            <a:r>
              <a:rPr lang="zh-CN" altLang="en-US" dirty="0">
                <a:sym typeface="Wingdings" panose="05000000000000000000" pitchFamily="2" charset="2"/>
              </a:rPr>
              <a:t>软件需求变化，需要增加一些新的需求</a:t>
            </a:r>
            <a:endParaRPr lang="en-US" altLang="zh-CN" dirty="0">
              <a:sym typeface="Wingdings" panose="05000000000000000000" pitchFamily="2" charset="2"/>
            </a:endParaRPr>
          </a:p>
        </p:txBody>
      </p:sp>
      <p:pic>
        <p:nvPicPr>
          <p:cNvPr id="2" name="图片 1">
            <a:extLst>
              <a:ext uri="{FF2B5EF4-FFF2-40B4-BE49-F238E27FC236}">
                <a16:creationId xmlns:a16="http://schemas.microsoft.com/office/drawing/2014/main" id="{00FFC64F-49C5-D175-94DE-200B28F016B7}"/>
              </a:ext>
            </a:extLst>
          </p:cNvPr>
          <p:cNvPicPr>
            <a:picLocks noChangeAspect="1"/>
          </p:cNvPicPr>
          <p:nvPr/>
        </p:nvPicPr>
        <p:blipFill>
          <a:blip r:embed="rId2"/>
          <a:stretch>
            <a:fillRect/>
          </a:stretch>
        </p:blipFill>
        <p:spPr>
          <a:xfrm>
            <a:off x="946634" y="3789041"/>
            <a:ext cx="5400600" cy="2732594"/>
          </a:xfrm>
          <a:prstGeom prst="rect">
            <a:avLst/>
          </a:prstGeom>
        </p:spPr>
      </p:pic>
      <p:sp>
        <p:nvSpPr>
          <p:cNvPr id="3" name="文本框 2">
            <a:extLst>
              <a:ext uri="{FF2B5EF4-FFF2-40B4-BE49-F238E27FC236}">
                <a16:creationId xmlns:a16="http://schemas.microsoft.com/office/drawing/2014/main" id="{847D708B-8E27-1649-8BDB-1A82F137038E}"/>
              </a:ext>
            </a:extLst>
          </p:cNvPr>
          <p:cNvSpPr txBox="1"/>
          <p:nvPr/>
        </p:nvSpPr>
        <p:spPr>
          <a:xfrm>
            <a:off x="7571370" y="3789041"/>
            <a:ext cx="3024336" cy="461665"/>
          </a:xfrm>
          <a:prstGeom prst="rect">
            <a:avLst/>
          </a:prstGeom>
          <a:noFill/>
        </p:spPr>
        <p:txBody>
          <a:bodyPr wrap="square" rtlCol="0">
            <a:spAutoFit/>
          </a:bodyPr>
          <a:lstStyle/>
          <a:p>
            <a:r>
              <a:rPr lang="zh-CN" altLang="en-US" dirty="0">
                <a:solidFill>
                  <a:srgbClr val="C00000"/>
                </a:solidFill>
                <a:latin typeface="微软雅黑" panose="020B0503020204020204" charset="-122"/>
                <a:ea typeface="微软雅黑" panose="020B0503020204020204" charset="-122"/>
              </a:rPr>
              <a:t>小米便签软件的维护</a:t>
            </a:r>
          </a:p>
        </p:txBody>
      </p:sp>
      <p:sp>
        <p:nvSpPr>
          <p:cNvPr id="5" name="矩形 4">
            <a:extLst>
              <a:ext uri="{FF2B5EF4-FFF2-40B4-BE49-F238E27FC236}">
                <a16:creationId xmlns:a16="http://schemas.microsoft.com/office/drawing/2014/main" id="{4F9381E3-8249-D5D4-817D-442C7D60F75F}"/>
              </a:ext>
            </a:extLst>
          </p:cNvPr>
          <p:cNvSpPr/>
          <p:nvPr/>
        </p:nvSpPr>
        <p:spPr>
          <a:xfrm>
            <a:off x="7454025" y="4315116"/>
            <a:ext cx="3420380" cy="219253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indent="-342900" algn="just">
              <a:buFont typeface="Wingdings" panose="05000000000000000000" pitchFamily="2" charset="2"/>
              <a:buChar char="Ø"/>
            </a:pPr>
            <a:r>
              <a:rPr lang="zh-CN" altLang="zh-CN" dirty="0"/>
              <a:t>设置便签访问密码</a:t>
            </a:r>
            <a:endParaRPr lang="en-US" altLang="zh-CN" dirty="0"/>
          </a:p>
          <a:p>
            <a:pPr marL="342900" indent="-342900" algn="just">
              <a:buFont typeface="Wingdings" panose="05000000000000000000" pitchFamily="2" charset="2"/>
              <a:buChar char="Ø"/>
            </a:pPr>
            <a:r>
              <a:rPr lang="zh-CN" altLang="zh-CN" dirty="0"/>
              <a:t>解除便签访问密码</a:t>
            </a:r>
            <a:endParaRPr lang="en-US" altLang="zh-CN" dirty="0"/>
          </a:p>
          <a:p>
            <a:pPr marL="342900" indent="-342900" algn="just">
              <a:buFont typeface="Wingdings" panose="05000000000000000000" pitchFamily="2" charset="2"/>
              <a:buChar char="Ø"/>
            </a:pPr>
            <a:r>
              <a:rPr lang="zh-CN" altLang="zh-CN" dirty="0"/>
              <a:t>根据密码访问便签</a:t>
            </a:r>
            <a:endParaRPr lang="en-US" altLang="zh-CN" dirty="0"/>
          </a:p>
          <a:p>
            <a:pPr marL="342900" indent="-342900" algn="just">
              <a:buFont typeface="Wingdings" panose="05000000000000000000" pitchFamily="2" charset="2"/>
              <a:buChar char="Ø"/>
            </a:pPr>
            <a:r>
              <a:rPr lang="zh-CN" altLang="en-US" dirty="0"/>
              <a:t>改善程序代码质量</a:t>
            </a:r>
          </a:p>
        </p:txBody>
      </p:sp>
    </p:spTree>
    <p:extLst>
      <p:ext uri="{BB962C8B-B14F-4D97-AF65-F5344CB8AC3E}">
        <p14:creationId xmlns:p14="http://schemas.microsoft.com/office/powerpoint/2010/main" val="8735086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E2ADF-47B0-19D7-5A07-CC3A7640A976}"/>
            </a:ext>
          </a:extLst>
        </p:cNvPr>
        <p:cNvGrpSpPr/>
        <p:nvPr/>
      </p:nvGrpSpPr>
      <p:grpSpPr>
        <a:xfrm>
          <a:off x="0" y="0"/>
          <a:ext cx="0" cy="0"/>
          <a:chOff x="0" y="0"/>
          <a:chExt cx="0" cy="0"/>
        </a:xfrm>
      </p:grpSpPr>
      <p:sp>
        <p:nvSpPr>
          <p:cNvPr id="144389" name="Rectangle 5">
            <a:extLst>
              <a:ext uri="{FF2B5EF4-FFF2-40B4-BE49-F238E27FC236}">
                <a16:creationId xmlns:a16="http://schemas.microsoft.com/office/drawing/2014/main" id="{1232A493-3653-75AA-3DBF-0BF16C1914E8}"/>
              </a:ext>
            </a:extLst>
          </p:cNvPr>
          <p:cNvSpPr>
            <a:spLocks noGrp="1" noChangeArrowheads="1"/>
          </p:cNvSpPr>
          <p:nvPr>
            <p:ph type="title"/>
          </p:nvPr>
        </p:nvSpPr>
        <p:spPr/>
        <p:txBody>
          <a:bodyPr/>
          <a:lstStyle/>
          <a:p>
            <a:r>
              <a:rPr lang="en-US" altLang="zh-CN" dirty="0"/>
              <a:t>1.3 </a:t>
            </a:r>
            <a:r>
              <a:rPr lang="zh-CN" altLang="en-US" dirty="0"/>
              <a:t>软件维护的形式</a:t>
            </a:r>
          </a:p>
        </p:txBody>
      </p:sp>
      <p:sp>
        <p:nvSpPr>
          <p:cNvPr id="144390" name="Rectangle 6">
            <a:extLst>
              <a:ext uri="{FF2B5EF4-FFF2-40B4-BE49-F238E27FC236}">
                <a16:creationId xmlns:a16="http://schemas.microsoft.com/office/drawing/2014/main" id="{A124245A-84A4-D9AF-38A3-E12FF4F2B3C4}"/>
              </a:ext>
            </a:extLst>
          </p:cNvPr>
          <p:cNvSpPr>
            <a:spLocks noGrp="1" noChangeArrowheads="1"/>
          </p:cNvSpPr>
          <p:nvPr>
            <p:ph idx="1"/>
          </p:nvPr>
        </p:nvSpPr>
        <p:spPr/>
        <p:txBody>
          <a:bodyPr/>
          <a:lstStyle/>
          <a:p>
            <a:r>
              <a:rPr lang="zh-CN" altLang="en-US" dirty="0"/>
              <a:t>纠正性维护</a:t>
            </a:r>
          </a:p>
          <a:p>
            <a:r>
              <a:rPr lang="zh-CN" altLang="en-US" dirty="0"/>
              <a:t>改善性维护</a:t>
            </a:r>
          </a:p>
          <a:p>
            <a:r>
              <a:rPr lang="zh-CN" altLang="en-US" dirty="0"/>
              <a:t>适应性维护</a:t>
            </a:r>
          </a:p>
          <a:p>
            <a:r>
              <a:rPr lang="zh-CN" altLang="en-US" dirty="0"/>
              <a:t>预防性维护</a:t>
            </a:r>
          </a:p>
        </p:txBody>
      </p:sp>
    </p:spTree>
    <p:extLst>
      <p:ext uri="{BB962C8B-B14F-4D97-AF65-F5344CB8AC3E}">
        <p14:creationId xmlns:p14="http://schemas.microsoft.com/office/powerpoint/2010/main" val="6369427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不同软件过程模型的特点</a:t>
            </a:r>
          </a:p>
        </p:txBody>
      </p:sp>
      <p:graphicFrame>
        <p:nvGraphicFramePr>
          <p:cNvPr id="4" name="表格 3"/>
          <p:cNvGraphicFramePr>
            <a:graphicFrameLocks noGrp="1"/>
          </p:cNvGraphicFramePr>
          <p:nvPr/>
        </p:nvGraphicFramePr>
        <p:xfrm>
          <a:off x="111822" y="1052736"/>
          <a:ext cx="11966768" cy="4889514"/>
        </p:xfrm>
        <a:graphic>
          <a:graphicData uri="http://schemas.openxmlformats.org/drawingml/2006/table">
            <a:tbl>
              <a:tblPr firstRow="1" firstCol="1" bandRow="1">
                <a:tableStyleId>{7DF18680-E054-41AD-8BC1-D1AEF772440D}</a:tableStyleId>
              </a:tblPr>
              <a:tblGrid>
                <a:gridCol w="1605474">
                  <a:extLst>
                    <a:ext uri="{9D8B030D-6E8A-4147-A177-3AD203B41FA5}">
                      <a16:colId xmlns:a16="http://schemas.microsoft.com/office/drawing/2014/main" val="20000"/>
                    </a:ext>
                  </a:extLst>
                </a:gridCol>
                <a:gridCol w="2681561">
                  <a:extLst>
                    <a:ext uri="{9D8B030D-6E8A-4147-A177-3AD203B41FA5}">
                      <a16:colId xmlns:a16="http://schemas.microsoft.com/office/drawing/2014/main" val="20001"/>
                    </a:ext>
                  </a:extLst>
                </a:gridCol>
                <a:gridCol w="2863053">
                  <a:extLst>
                    <a:ext uri="{9D8B030D-6E8A-4147-A177-3AD203B41FA5}">
                      <a16:colId xmlns:a16="http://schemas.microsoft.com/office/drawing/2014/main" val="20002"/>
                    </a:ext>
                  </a:extLst>
                </a:gridCol>
                <a:gridCol w="3271790">
                  <a:extLst>
                    <a:ext uri="{9D8B030D-6E8A-4147-A177-3AD203B41FA5}">
                      <a16:colId xmlns:a16="http://schemas.microsoft.com/office/drawing/2014/main" val="20003"/>
                    </a:ext>
                  </a:extLst>
                </a:gridCol>
                <a:gridCol w="1544890">
                  <a:extLst>
                    <a:ext uri="{9D8B030D-6E8A-4147-A177-3AD203B41FA5}">
                      <a16:colId xmlns:a16="http://schemas.microsoft.com/office/drawing/2014/main" val="20004"/>
                    </a:ext>
                  </a:extLst>
                </a:gridCol>
              </a:tblGrid>
              <a:tr h="540060">
                <a:tc>
                  <a:txBody>
                    <a:bodyPr/>
                    <a:lstStyle/>
                    <a:p>
                      <a:pPr algn="just"/>
                      <a:r>
                        <a:rPr lang="zh-CN" sz="2200" kern="100">
                          <a:effectLst/>
                        </a:rPr>
                        <a:t>模型名称</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指导思想</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关注点</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适合软件</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管理难度</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632070">
                <a:tc>
                  <a:txBody>
                    <a:bodyPr/>
                    <a:lstStyle/>
                    <a:p>
                      <a:pPr algn="just"/>
                      <a:r>
                        <a:rPr lang="zh-CN" sz="2200" kern="100">
                          <a:effectLst/>
                        </a:rPr>
                        <a:t>瀑布模型</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提供系统性指导</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与软件生命周期相一致</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需求变动不大、较为明确、可预先定义的应用</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易</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767114">
                <a:tc>
                  <a:txBody>
                    <a:bodyPr/>
                    <a:lstStyle/>
                    <a:p>
                      <a:pPr algn="just"/>
                      <a:r>
                        <a:rPr lang="zh-CN" sz="2200" kern="100">
                          <a:effectLst/>
                        </a:rPr>
                        <a:t>原型模型</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以原型为媒介指导用户的需求导出和评价</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需求获取、导出和确认</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理解需求难以表述清楚、不易导出和获取的应用</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易</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900100">
                <a:tc>
                  <a:txBody>
                    <a:bodyPr/>
                    <a:lstStyle/>
                    <a:p>
                      <a:pPr algn="just"/>
                      <a:r>
                        <a:rPr lang="zh-CN" sz="2200" kern="100">
                          <a:effectLst/>
                        </a:rPr>
                        <a:t>增量模型</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快速交付和并行开发</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软件详细设计、编码和测试的增量式完成</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需求变动不大、较为明确、可预先定义的应用</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易</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948106">
                <a:tc>
                  <a:txBody>
                    <a:bodyPr/>
                    <a:lstStyle/>
                    <a:p>
                      <a:pPr algn="just"/>
                      <a:r>
                        <a:rPr lang="zh-CN" sz="2200" kern="100">
                          <a:effectLst/>
                        </a:rPr>
                        <a:t>迭代模型</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多次迭代，每次仅针对部分明确软件需求</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分多次迭代来开发软件，每次仅关注部分需求</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需求变动大、难以一次性说清楚的应用</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a:effectLst/>
                        </a:rPr>
                        <a:t>中等</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948106">
                <a:tc>
                  <a:txBody>
                    <a:bodyPr/>
                    <a:lstStyle/>
                    <a:p>
                      <a:pPr algn="just"/>
                      <a:r>
                        <a:rPr lang="zh-CN" sz="2200" kern="100">
                          <a:effectLst/>
                        </a:rPr>
                        <a:t>螺旋模型</a:t>
                      </a:r>
                      <a:endParaRPr lang="zh-CN" sz="22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集成迭代模型和原型模型，引入风险分析</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软件计划制定和实施，软件风险管理，基于原型的迭代式开发</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开发风险大，需求难以确定的应用</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tc>
                  <a:txBody>
                    <a:bodyPr/>
                    <a:lstStyle/>
                    <a:p>
                      <a:pPr algn="just"/>
                      <a:r>
                        <a:rPr lang="zh-CN" sz="2200" kern="100" dirty="0">
                          <a:effectLst/>
                        </a:rPr>
                        <a:t>难</a:t>
                      </a:r>
                      <a:endParaRPr lang="zh-CN" sz="2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4726" y="8620"/>
            <a:ext cx="9685076" cy="707886"/>
          </a:xfrm>
        </p:spPr>
        <p:txBody>
          <a:bodyPr/>
          <a:lstStyle/>
          <a:p>
            <a:r>
              <a:rPr lang="en-US" altLang="zh-CN" dirty="0"/>
              <a:t>3.2 </a:t>
            </a:r>
            <a:r>
              <a:rPr lang="zh-CN" altLang="zh-CN" dirty="0"/>
              <a:t>导出软件的功能性需求</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需求工程师可以通过与</a:t>
            </a:r>
            <a:r>
              <a:rPr lang="zh-CN" altLang="en-US" dirty="0"/>
              <a:t>利益相关方</a:t>
            </a:r>
            <a:r>
              <a:rPr lang="zh-CN" altLang="zh-CN" dirty="0"/>
              <a:t>的交互，听取他们对软件的</a:t>
            </a:r>
            <a:r>
              <a:rPr lang="zh-CN" altLang="zh-CN" dirty="0">
                <a:solidFill>
                  <a:srgbClr val="C00000"/>
                </a:solidFill>
              </a:rPr>
              <a:t>期望和要求</a:t>
            </a:r>
            <a:r>
              <a:rPr lang="zh-CN" altLang="zh-CN" dirty="0"/>
              <a:t>，从他们那里导出软件需求</a:t>
            </a:r>
            <a:endParaRPr lang="en-US" altLang="zh-CN" dirty="0"/>
          </a:p>
          <a:p>
            <a:endParaRPr lang="en-US" altLang="zh-CN" dirty="0"/>
          </a:p>
          <a:p>
            <a:r>
              <a:rPr lang="zh-CN" altLang="zh-CN" dirty="0"/>
              <a:t>采用多种方法来导出软件需求</a:t>
            </a:r>
            <a:endParaRPr lang="en-US" altLang="zh-CN" dirty="0"/>
          </a:p>
          <a:p>
            <a:pPr lvl="1"/>
            <a:r>
              <a:rPr lang="zh-CN" altLang="zh-CN" dirty="0"/>
              <a:t>包括与用户或客户的面谈、分析业务资料、观察业务流程、进行问卷调查、软件原型等。</a:t>
            </a:r>
            <a:endParaRPr lang="zh-CN" altLang="en-US" dirty="0"/>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722" y="8620"/>
            <a:ext cx="9721080" cy="707886"/>
          </a:xfrm>
        </p:spPr>
        <p:txBody>
          <a:bodyPr/>
          <a:lstStyle/>
          <a:p>
            <a:r>
              <a:rPr lang="en-US" altLang="zh-CN" dirty="0"/>
              <a:t>3.3 </a:t>
            </a:r>
            <a:r>
              <a:rPr lang="zh-CN" altLang="zh-CN" dirty="0"/>
              <a:t>导出和构思软件的非功能性需求</a:t>
            </a:r>
            <a:endParaRPr lang="zh-CN" altLang="en-US" dirty="0"/>
          </a:p>
        </p:txBody>
      </p:sp>
      <p:sp>
        <p:nvSpPr>
          <p:cNvPr id="3" name="内容占位符 2"/>
          <p:cNvSpPr>
            <a:spLocks noGrp="1"/>
          </p:cNvSpPr>
          <p:nvPr>
            <p:ph idx="1"/>
          </p:nvPr>
        </p:nvSpPr>
        <p:spPr>
          <a:xfrm>
            <a:off x="539750" y="1125538"/>
            <a:ext cx="10920052" cy="5040312"/>
          </a:xfrm>
        </p:spPr>
        <p:txBody>
          <a:bodyPr/>
          <a:lstStyle/>
          <a:p>
            <a:r>
              <a:rPr lang="zh-CN" altLang="zh-CN" dirty="0"/>
              <a:t>非功能性需求包括</a:t>
            </a:r>
            <a:r>
              <a:rPr lang="zh-CN" altLang="zh-CN" dirty="0">
                <a:solidFill>
                  <a:srgbClr val="C00000"/>
                </a:solidFill>
              </a:rPr>
              <a:t>软件质量要求和软件开发的约束性</a:t>
            </a:r>
            <a:r>
              <a:rPr lang="zh-CN" altLang="zh-CN" dirty="0"/>
              <a:t>要求</a:t>
            </a:r>
            <a:endParaRPr lang="en-US" altLang="zh-CN" dirty="0"/>
          </a:p>
          <a:p>
            <a:pPr lvl="1"/>
            <a:r>
              <a:rPr lang="zh-CN" altLang="zh-CN" b="1" dirty="0">
                <a:solidFill>
                  <a:srgbClr val="C00000"/>
                </a:solidFill>
              </a:rPr>
              <a:t>质量要求</a:t>
            </a:r>
            <a:r>
              <a:rPr lang="zh-CN" altLang="en-US" dirty="0"/>
              <a:t>，如</a:t>
            </a:r>
            <a:r>
              <a:rPr lang="zh-CN" altLang="zh-CN" dirty="0"/>
              <a:t>软件运行性能、可靠性、易用性、安全性、私密性等属于外部质量要求，软件可扩展性、可维护性、可互操作性、可移植性</a:t>
            </a:r>
            <a:r>
              <a:rPr lang="zh-CN" altLang="en-US" dirty="0"/>
              <a:t>等内部要求</a:t>
            </a:r>
            <a:endParaRPr lang="en-US" altLang="zh-CN" dirty="0"/>
          </a:p>
          <a:p>
            <a:pPr lvl="1"/>
            <a:r>
              <a:rPr lang="zh-CN" altLang="zh-CN" b="1" dirty="0">
                <a:solidFill>
                  <a:srgbClr val="C00000"/>
                </a:solidFill>
              </a:rPr>
              <a:t>约束性要求</a:t>
            </a:r>
            <a:r>
              <a:rPr lang="zh-CN" altLang="en-US" dirty="0"/>
              <a:t>，</a:t>
            </a:r>
            <a:r>
              <a:rPr lang="zh-CN" altLang="zh-CN" dirty="0"/>
              <a:t>包括开发进度要求、成本要求、技术选型等</a:t>
            </a:r>
            <a:endParaRPr lang="en-US" altLang="zh-CN" dirty="0"/>
          </a:p>
          <a:p>
            <a:endParaRPr lang="en-US" altLang="zh-CN" dirty="0"/>
          </a:p>
          <a:p>
            <a:r>
              <a:rPr lang="zh-CN" altLang="zh-CN" dirty="0"/>
              <a:t>软件的</a:t>
            </a:r>
            <a:r>
              <a:rPr lang="zh-CN" altLang="zh-CN" dirty="0">
                <a:solidFill>
                  <a:srgbClr val="C00000"/>
                </a:solidFill>
              </a:rPr>
              <a:t>非功能性需求</a:t>
            </a:r>
            <a:r>
              <a:rPr lang="zh-CN" altLang="zh-CN" dirty="0"/>
              <a:t>变得越来越重要</a:t>
            </a:r>
            <a:endParaRPr lang="en-US" altLang="zh-CN" dirty="0"/>
          </a:p>
          <a:p>
            <a:pPr lvl="1"/>
            <a:r>
              <a:rPr lang="zh-CN" altLang="zh-CN" dirty="0"/>
              <a:t>在某些情况下它们直接决定了软件是否能用和可用、是否好用和易用、是否高效和可靠运行、是否便于维护和演化等。</a:t>
            </a:r>
            <a:endParaRPr lang="en-US" altLang="zh-CN" dirty="0"/>
          </a:p>
          <a:p>
            <a:endParaRPr lang="zh-CN" alt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6734" y="8620"/>
            <a:ext cx="9613068" cy="707886"/>
          </a:xfrm>
          <a:noFill/>
        </p:spPr>
        <p:txBody>
          <a:bodyPr/>
          <a:lstStyle/>
          <a:p>
            <a:r>
              <a:rPr lang="zh-CN" altLang="en-US" dirty="0"/>
              <a:t>多视点建模（</a:t>
            </a:r>
            <a:r>
              <a:rPr lang="en-US" altLang="zh-CN" dirty="0"/>
              <a:t>1/2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t>结构视点（</a:t>
            </a:r>
            <a:r>
              <a:rPr lang="en-US" altLang="zh-CN" dirty="0"/>
              <a:t>Structural View</a:t>
            </a:r>
            <a:r>
              <a:rPr lang="zh-CN" altLang="zh-CN" dirty="0"/>
              <a:t>）</a:t>
            </a:r>
            <a:endParaRPr lang="en-US" altLang="zh-CN" dirty="0"/>
          </a:p>
          <a:p>
            <a:pPr lvl="1"/>
            <a:r>
              <a:rPr lang="zh-CN" altLang="zh-CN" b="1" dirty="0">
                <a:solidFill>
                  <a:srgbClr val="C00000"/>
                </a:solidFill>
              </a:rPr>
              <a:t>用于描述系统的构成</a:t>
            </a:r>
            <a:endParaRPr lang="en-US" altLang="zh-CN" b="1" dirty="0">
              <a:solidFill>
                <a:srgbClr val="C00000"/>
              </a:solidFill>
            </a:endParaRPr>
          </a:p>
          <a:p>
            <a:pPr lvl="1"/>
            <a:r>
              <a:rPr lang="en-US" altLang="zh-CN" dirty="0"/>
              <a:t>UML</a:t>
            </a:r>
            <a:r>
              <a:rPr lang="zh-CN" altLang="zh-CN" dirty="0"/>
              <a:t>提供了包图（</a:t>
            </a:r>
            <a:r>
              <a:rPr lang="en-US" altLang="zh-CN" dirty="0"/>
              <a:t>Package Diagram</a:t>
            </a:r>
            <a:r>
              <a:rPr lang="zh-CN" altLang="zh-CN" dirty="0"/>
              <a:t>）、类图（</a:t>
            </a:r>
            <a:r>
              <a:rPr lang="en-US" altLang="zh-CN" dirty="0"/>
              <a:t>Class Diagram</a:t>
            </a:r>
            <a:r>
              <a:rPr lang="zh-CN" altLang="zh-CN" dirty="0"/>
              <a:t>）、对象图（</a:t>
            </a:r>
            <a:r>
              <a:rPr lang="en-US" altLang="zh-CN" dirty="0"/>
              <a:t>Object Diagram</a:t>
            </a:r>
            <a:r>
              <a:rPr lang="zh-CN" altLang="zh-CN" dirty="0"/>
              <a:t>）和构件图（</a:t>
            </a:r>
            <a:r>
              <a:rPr lang="en-US" altLang="zh-CN" dirty="0"/>
              <a:t>Component Diagram</a:t>
            </a:r>
            <a:r>
              <a:rPr lang="zh-CN" altLang="zh-CN" dirty="0"/>
              <a:t>），从不同的抽象层次来表示系统的静态组织及结构</a:t>
            </a:r>
            <a:endParaRPr lang="en-US" altLang="zh-CN" dirty="0"/>
          </a:p>
          <a:p>
            <a:r>
              <a:rPr lang="zh-CN" altLang="zh-CN" dirty="0"/>
              <a:t>行为视点（</a:t>
            </a:r>
            <a:r>
              <a:rPr lang="en-US" altLang="zh-CN" dirty="0"/>
              <a:t>Behavioral View</a:t>
            </a:r>
            <a:r>
              <a:rPr lang="zh-CN" altLang="zh-CN" dirty="0"/>
              <a:t>）</a:t>
            </a:r>
            <a:endParaRPr lang="en-US" altLang="zh-CN" dirty="0"/>
          </a:p>
          <a:p>
            <a:pPr lvl="1"/>
            <a:r>
              <a:rPr lang="zh-CN" altLang="zh-CN" b="1" dirty="0">
                <a:solidFill>
                  <a:srgbClr val="C00000"/>
                </a:solidFill>
              </a:rPr>
              <a:t>刻画系统的行为</a:t>
            </a:r>
            <a:endParaRPr lang="en-US" altLang="zh-CN" b="1" dirty="0">
              <a:solidFill>
                <a:srgbClr val="C00000"/>
              </a:solidFill>
            </a:endParaRPr>
          </a:p>
          <a:p>
            <a:pPr lvl="1"/>
            <a:r>
              <a:rPr lang="en-US" altLang="zh-CN" dirty="0"/>
              <a:t>UML</a:t>
            </a:r>
            <a:r>
              <a:rPr lang="zh-CN" altLang="zh-CN" dirty="0"/>
              <a:t>提供了交互图（</a:t>
            </a:r>
            <a:r>
              <a:rPr lang="en-US" altLang="zh-CN" dirty="0"/>
              <a:t>Interaction Diagram</a:t>
            </a:r>
            <a:r>
              <a:rPr lang="zh-CN" altLang="zh-CN" dirty="0"/>
              <a:t>）、状态图（</a:t>
            </a:r>
            <a:r>
              <a:rPr lang="en-US" altLang="zh-CN" dirty="0" err="1"/>
              <a:t>Statechart</a:t>
            </a:r>
            <a:r>
              <a:rPr lang="en-US" altLang="zh-CN" dirty="0"/>
              <a:t> Diagram</a:t>
            </a:r>
            <a:r>
              <a:rPr lang="zh-CN" altLang="zh-CN" dirty="0"/>
              <a:t>）与活动图（</a:t>
            </a:r>
            <a:r>
              <a:rPr lang="en-US" altLang="zh-CN" dirty="0"/>
              <a:t>Activity Diagram</a:t>
            </a:r>
            <a:r>
              <a:rPr lang="zh-CN" altLang="zh-CN" dirty="0"/>
              <a:t>），以从不同侧面刻画系统的动态行为。</a:t>
            </a:r>
            <a:endParaRPr lang="zh-CN" alt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74726" y="8620"/>
            <a:ext cx="9685076" cy="707886"/>
          </a:xfrm>
          <a:noFill/>
        </p:spPr>
        <p:txBody>
          <a:bodyPr/>
          <a:lstStyle/>
          <a:p>
            <a:r>
              <a:rPr lang="zh-CN" altLang="en-US" dirty="0"/>
              <a:t>多视点建模（</a:t>
            </a:r>
            <a:r>
              <a:rPr lang="en-US" altLang="zh-CN" dirty="0"/>
              <a:t>2/2</a:t>
            </a:r>
            <a:r>
              <a:rPr lang="zh-CN" altLang="en-US" dirty="0"/>
              <a:t>）</a:t>
            </a:r>
          </a:p>
        </p:txBody>
      </p:sp>
      <p:sp>
        <p:nvSpPr>
          <p:cNvPr id="3" name="内容占位符 2"/>
          <p:cNvSpPr>
            <a:spLocks noGrp="1"/>
          </p:cNvSpPr>
          <p:nvPr>
            <p:ph idx="1"/>
          </p:nvPr>
        </p:nvSpPr>
        <p:spPr>
          <a:xfrm>
            <a:off x="539750" y="1125538"/>
            <a:ext cx="10920052" cy="5040312"/>
          </a:xfrm>
        </p:spPr>
        <p:txBody>
          <a:bodyPr/>
          <a:lstStyle/>
          <a:p>
            <a:r>
              <a:rPr lang="zh-CN" altLang="zh-CN" dirty="0"/>
              <a:t>部署视点（</a:t>
            </a:r>
            <a:r>
              <a:rPr lang="en-US" altLang="zh-CN" dirty="0"/>
              <a:t>Deployment View</a:t>
            </a:r>
            <a:r>
              <a:rPr lang="zh-CN" altLang="zh-CN" dirty="0"/>
              <a:t>）</a:t>
            </a:r>
          </a:p>
          <a:p>
            <a:pPr lvl="1"/>
            <a:r>
              <a:rPr lang="zh-CN" altLang="zh-CN" b="1" dirty="0">
                <a:solidFill>
                  <a:srgbClr val="C00000"/>
                </a:solidFill>
              </a:rPr>
              <a:t>刻画目标软件系统的软件制品及其运行环境</a:t>
            </a:r>
            <a:endParaRPr lang="en-US" altLang="zh-CN" b="1" dirty="0">
              <a:solidFill>
                <a:srgbClr val="C00000"/>
              </a:solidFill>
            </a:endParaRPr>
          </a:p>
          <a:p>
            <a:pPr lvl="1"/>
            <a:r>
              <a:rPr lang="en-US" altLang="zh-CN" dirty="0"/>
              <a:t>UML</a:t>
            </a:r>
            <a:r>
              <a:rPr lang="zh-CN" altLang="zh-CN" dirty="0"/>
              <a:t>提供了部署图（</a:t>
            </a:r>
            <a:r>
              <a:rPr lang="en-US" altLang="zh-CN" dirty="0"/>
              <a:t>Deployment Diagram</a:t>
            </a:r>
            <a:r>
              <a:rPr lang="zh-CN" altLang="zh-CN" dirty="0"/>
              <a:t>）来描述软件系统的部署模型</a:t>
            </a:r>
            <a:endParaRPr lang="en-US" altLang="zh-CN" dirty="0"/>
          </a:p>
          <a:p>
            <a:pPr lvl="1"/>
            <a:endParaRPr lang="en-US" altLang="zh-CN" dirty="0"/>
          </a:p>
          <a:p>
            <a:r>
              <a:rPr lang="zh-CN" altLang="zh-CN" dirty="0"/>
              <a:t>用例视点（</a:t>
            </a:r>
            <a:r>
              <a:rPr lang="en-US" altLang="zh-CN" dirty="0"/>
              <a:t>Use Case View</a:t>
            </a:r>
            <a:r>
              <a:rPr lang="zh-CN" altLang="zh-CN" dirty="0"/>
              <a:t>）</a:t>
            </a:r>
            <a:endParaRPr lang="en-US" altLang="zh-CN" dirty="0"/>
          </a:p>
          <a:p>
            <a:pPr lvl="1"/>
            <a:r>
              <a:rPr lang="zh-CN" altLang="zh-CN" b="1" dirty="0">
                <a:solidFill>
                  <a:srgbClr val="C00000"/>
                </a:solidFill>
              </a:rPr>
              <a:t>刻画系统的功能</a:t>
            </a:r>
            <a:endParaRPr lang="en-US" altLang="zh-CN" b="1" dirty="0">
              <a:solidFill>
                <a:srgbClr val="C00000"/>
              </a:solidFill>
            </a:endParaRPr>
          </a:p>
          <a:p>
            <a:pPr lvl="1"/>
            <a:r>
              <a:rPr lang="en-US" altLang="zh-CN" dirty="0"/>
              <a:t>UML</a:t>
            </a:r>
            <a:r>
              <a:rPr lang="zh-CN" altLang="zh-CN" dirty="0"/>
              <a:t>提供了用例图（</a:t>
            </a:r>
            <a:r>
              <a:rPr lang="en-US" altLang="zh-CN" dirty="0"/>
              <a:t>Use Case Diagram</a:t>
            </a:r>
            <a:r>
              <a:rPr lang="zh-CN" altLang="zh-CN" dirty="0"/>
              <a:t>）以描述系统的用例及其与外部执行者之间的关系。</a:t>
            </a:r>
            <a:endParaRPr lang="zh-CN" alt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ltLang="zh-CN" dirty="0"/>
              <a:t>UML</a:t>
            </a:r>
            <a:r>
              <a:rPr lang="zh-CN" altLang="en-US" dirty="0"/>
              <a:t>的视点及图</a:t>
            </a:r>
          </a:p>
        </p:txBody>
      </p:sp>
      <p:graphicFrame>
        <p:nvGraphicFramePr>
          <p:cNvPr id="2" name="表格 1"/>
          <p:cNvGraphicFramePr/>
          <p:nvPr/>
        </p:nvGraphicFramePr>
        <p:xfrm>
          <a:off x="622598" y="944835"/>
          <a:ext cx="10837204" cy="5573381"/>
        </p:xfrm>
        <a:graphic>
          <a:graphicData uri="http://schemas.openxmlformats.org/drawingml/2006/table">
            <a:tbl>
              <a:tblPr firstRow="1" bandRow="1">
                <a:tableStyleId>{5940675A-B579-460E-94D1-54222C63F5DA}</a:tableStyleId>
              </a:tblPr>
              <a:tblGrid>
                <a:gridCol w="1066949">
                  <a:extLst>
                    <a:ext uri="{9D8B030D-6E8A-4147-A177-3AD203B41FA5}">
                      <a16:colId xmlns:a16="http://schemas.microsoft.com/office/drawing/2014/main" val="20000"/>
                    </a:ext>
                  </a:extLst>
                </a:gridCol>
                <a:gridCol w="4800851">
                  <a:extLst>
                    <a:ext uri="{9D8B030D-6E8A-4147-A177-3AD203B41FA5}">
                      <a16:colId xmlns:a16="http://schemas.microsoft.com/office/drawing/2014/main" val="20001"/>
                    </a:ext>
                  </a:extLst>
                </a:gridCol>
                <a:gridCol w="4969404">
                  <a:extLst>
                    <a:ext uri="{9D8B030D-6E8A-4147-A177-3AD203B41FA5}">
                      <a16:colId xmlns:a16="http://schemas.microsoft.com/office/drawing/2014/main" val="20002"/>
                    </a:ext>
                  </a:extLst>
                </a:gridCol>
              </a:tblGrid>
              <a:tr h="450215">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宋体" panose="02010600030101010101" pitchFamily="2" charset="-122"/>
                        </a:rPr>
                        <a:t>视点</a:t>
                      </a:r>
                      <a:endParaRPr lang="en-US" altLang="en-US" sz="2800" b="1">
                        <a:solidFill>
                          <a:schemeClr val="tx1"/>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rPr>
                        <a:t>图（diagram）</a:t>
                      </a:r>
                      <a:endParaRPr lang="en-US" altLang="en-US" sz="2800" b="1">
                        <a:solidFill>
                          <a:schemeClr val="tx1"/>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8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说明</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450215">
                <a:tc rowSpan="4">
                  <a:txBody>
                    <a:bodyPr/>
                    <a:lstStyle/>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1" dirty="0" err="1">
                          <a:solidFill>
                            <a:srgbClr val="000000"/>
                          </a:solidFill>
                          <a:latin typeface="Times New Roman" panose="02020603050405020304" pitchFamily="18" charset="0"/>
                          <a:ea typeface="微软雅黑" panose="020B0503020204020204" charset="-122"/>
                          <a:cs typeface="宋体" panose="02010600030101010101" pitchFamily="2" charset="-122"/>
                        </a:rPr>
                        <a:t>结构</a:t>
                      </a: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1" dirty="0">
                          <a:solidFill>
                            <a:srgbClr val="000000"/>
                          </a:solidFill>
                          <a:latin typeface="Times New Roman" panose="02020603050405020304" pitchFamily="18" charset="0"/>
                          <a:ea typeface="微软雅黑" panose="020B0503020204020204" charset="-122"/>
                        </a:rPr>
                        <a:t> </a:t>
                      </a:r>
                    </a:p>
                    <a:p>
                      <a:pPr indent="0">
                        <a:buNone/>
                      </a:pPr>
                      <a:r>
                        <a:rPr lang="en-US" altLang="zh-CN" sz="2400" b="1" dirty="0">
                          <a:solidFill>
                            <a:srgbClr val="000000"/>
                          </a:solidFill>
                          <a:latin typeface="Times New Roman" panose="02020603050405020304" pitchFamily="18" charset="0"/>
                          <a:ea typeface="微软雅黑" panose="020B0503020204020204" charset="-122"/>
                        </a:rPr>
                        <a:t> </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包图（package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从</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包</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层面</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描述</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系统的静态结构</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类图（class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从</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类</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对象图（object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从</a:t>
                      </a:r>
                      <a:r>
                        <a:rPr lang="zh-CN" altLang="en-US" sz="2400" b="0">
                          <a:latin typeface="Times New Roman" panose="02020603050405020304" pitchFamily="18" charset="0"/>
                          <a:ea typeface="微软雅黑" panose="020B0503020204020204" charset="-122"/>
                          <a:cs typeface="Times New Roman" panose="02020603050405020304" pitchFamily="18" charset="0"/>
                        </a:rPr>
                        <a:t>对象</a:t>
                      </a:r>
                      <a:r>
                        <a:rPr lang="en-US" altLang="en-US" sz="2400" b="0">
                          <a:latin typeface="Times New Roman" panose="02020603050405020304" pitchFamily="18" charset="0"/>
                          <a:ea typeface="微软雅黑" panose="020B0503020204020204" charset="-122"/>
                          <a:cs typeface="Times New Roman" panose="02020603050405020304" pitchFamily="18" charset="0"/>
                        </a:rPr>
                        <a:t>层面</a:t>
                      </a:r>
                      <a:r>
                        <a:rPr lang="zh-CN" altLang="en-US" sz="2400" b="0">
                          <a:latin typeface="Times New Roman" panose="02020603050405020304" pitchFamily="18" charset="0"/>
                          <a:ea typeface="微软雅黑" panose="020B0503020204020204" charset="-122"/>
                          <a:cs typeface="Times New Roman" panose="02020603050405020304" pitchFamily="18" charset="0"/>
                        </a:rPr>
                        <a:t>描述</a:t>
                      </a:r>
                      <a:r>
                        <a:rPr lang="en-US" altLang="en-US" sz="2400" b="0">
                          <a:latin typeface="Times New Roman" panose="02020603050405020304" pitchFamily="18" charset="0"/>
                          <a:ea typeface="微软雅黑" panose="020B0503020204020204" charset="-122"/>
                          <a:cs typeface="Times New Roman" panose="02020603050405020304" pitchFamily="18" charset="0"/>
                        </a:rPr>
                        <a:t>系统的静态结构</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45021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构件图(component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描述系统中构件及</a:t>
                      </a:r>
                      <a:r>
                        <a:rPr lang="zh-CN" altLang="en-US" sz="2400" b="0">
                          <a:latin typeface="Times New Roman" panose="02020603050405020304" pitchFamily="18" charset="0"/>
                          <a:ea typeface="微软雅黑" panose="020B0503020204020204" charset="-122"/>
                          <a:cs typeface="Times New Roman" panose="02020603050405020304" pitchFamily="18" charset="0"/>
                        </a:rPr>
                        <a:t>其</a:t>
                      </a:r>
                      <a:r>
                        <a:rPr lang="en-US" altLang="en-US" sz="2400" b="0">
                          <a:latin typeface="Times New Roman" panose="02020603050405020304" pitchFamily="18" charset="0"/>
                          <a:ea typeface="微软雅黑" panose="020B0503020204020204" charset="-122"/>
                          <a:cs typeface="Times New Roman" panose="02020603050405020304" pitchFamily="18" charset="0"/>
                        </a:rPr>
                        <a:t>依赖关系</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450850">
                <a:tc rowSpan="4">
                  <a:txBody>
                    <a:bodyPr/>
                    <a:lstStyle/>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sz="2400" b="1" dirty="0" err="1">
                          <a:solidFill>
                            <a:srgbClr val="000000"/>
                          </a:solidFill>
                          <a:latin typeface="Times New Roman" panose="02020603050405020304" pitchFamily="18" charset="0"/>
                          <a:ea typeface="微软雅黑" panose="020B0503020204020204" charset="-122"/>
                          <a:cs typeface="宋体" panose="02010600030101010101" pitchFamily="2" charset="-122"/>
                        </a:rPr>
                        <a:t>行为</a:t>
                      </a:r>
                      <a:endParaRPr 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p>
                      <a:pPr indent="0">
                        <a:buNone/>
                      </a:pPr>
                      <a:r>
                        <a:rPr lang="en-US" altLang="zh-CN" sz="2400" b="1" dirty="0">
                          <a:solidFill>
                            <a:srgbClr val="000000"/>
                          </a:solidFill>
                          <a:latin typeface="Times New Roman" panose="02020603050405020304" pitchFamily="18" charset="0"/>
                          <a:ea typeface="微软雅黑" panose="020B0503020204020204" charset="-122"/>
                        </a:rPr>
                        <a:t> </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状态图(statechart diagram )</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latin typeface="Times New Roman" panose="02020603050405020304" pitchFamily="18" charset="0"/>
                          <a:ea typeface="微软雅黑" panose="020B0503020204020204" charset="-122"/>
                          <a:cs typeface="Times New Roman" panose="02020603050405020304" pitchFamily="18" charset="0"/>
                        </a:rPr>
                        <a:t>描述状态的变迁</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活动图(activity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zh-CN" altLang="en-US" sz="2400" b="0">
                          <a:latin typeface="Times New Roman" panose="02020603050405020304" pitchFamily="18" charset="0"/>
                          <a:ea typeface="微软雅黑" panose="020B0503020204020204" charset="-122"/>
                          <a:cs typeface="Times New Roman" panose="02020603050405020304" pitchFamily="18" charset="0"/>
                        </a:rPr>
                        <a:t>描述系统活动的实施</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483235">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通信图(communication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描述对象间</a:t>
                      </a:r>
                      <a:r>
                        <a:rPr lang="zh-CN" altLang="en-US" sz="2400">
                          <a:latin typeface="Times New Roman" panose="02020603050405020304" pitchFamily="18" charset="0"/>
                          <a:ea typeface="微软雅黑" panose="020B0503020204020204" charset="-122"/>
                          <a:cs typeface="Times New Roman" panose="02020603050405020304" pitchFamily="18" charset="0"/>
                          <a:sym typeface="+mn-ea"/>
                        </a:rPr>
                        <a:t>的</a:t>
                      </a:r>
                      <a:r>
                        <a:rPr lang="en-US" altLang="en-US" sz="2400">
                          <a:latin typeface="Times New Roman" panose="02020603050405020304" pitchFamily="18" charset="0"/>
                          <a:ea typeface="微软雅黑" panose="020B0503020204020204" charset="-122"/>
                          <a:cs typeface="Times New Roman" panose="02020603050405020304" pitchFamily="18" charset="0"/>
                          <a:sym typeface="+mn-ea"/>
                        </a:rPr>
                        <a:t>消息传递与协作</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449580">
                <a:tc vMerge="1">
                  <a:txBody>
                    <a:bodyPr/>
                    <a:lstStyle/>
                    <a:p>
                      <a:endParaRPr lang="zh-CN"/>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latin typeface="Times New Roman" panose="02020603050405020304" pitchFamily="18" charset="0"/>
                          <a:ea typeface="微软雅黑" panose="020B0503020204020204" charset="-122"/>
                          <a:cs typeface="Times New Roman" panose="02020603050405020304" pitchFamily="18" charset="0"/>
                        </a:rPr>
                        <a:t>顺序图(sequence diagram)</a:t>
                      </a:r>
                      <a:endParaRPr lang="en-US" altLang="en-US" sz="2400" b="0">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latin typeface="Times New Roman" panose="02020603050405020304" pitchFamily="18" charset="0"/>
                          <a:ea typeface="微软雅黑" panose="020B0503020204020204" charset="-122"/>
                          <a:cs typeface="Times New Roman" panose="02020603050405020304" pitchFamily="18" charset="0"/>
                        </a:rPr>
                        <a:t>描述对象间</a:t>
                      </a:r>
                      <a:r>
                        <a:rPr lang="zh-CN" altLang="en-US" sz="2400" b="0">
                          <a:latin typeface="Times New Roman" panose="02020603050405020304" pitchFamily="18" charset="0"/>
                          <a:ea typeface="微软雅黑" panose="020B0503020204020204" charset="-122"/>
                          <a:cs typeface="Times New Roman" panose="02020603050405020304" pitchFamily="18" charset="0"/>
                        </a:rPr>
                        <a:t>的</a:t>
                      </a:r>
                      <a:r>
                        <a:rPr lang="en-US" altLang="en-US" sz="2400" b="0">
                          <a:latin typeface="Times New Roman" panose="02020603050405020304" pitchFamily="18" charset="0"/>
                          <a:ea typeface="微软雅黑" panose="020B0503020204020204" charset="-122"/>
                          <a:cs typeface="Times New Roman" panose="02020603050405020304" pitchFamily="18" charset="0"/>
                        </a:rPr>
                        <a:t>消息传递与协作</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532765">
                <a:tc>
                  <a:txBody>
                    <a:bodyPr/>
                    <a:lstStyle/>
                    <a:p>
                      <a:pPr indent="0">
                        <a:buNone/>
                      </a:pPr>
                      <a:r>
                        <a:rPr lang="en-US" sz="2400" b="1" dirty="0" err="1">
                          <a:solidFill>
                            <a:srgbClr val="000000"/>
                          </a:solidFill>
                          <a:latin typeface="Times New Roman" panose="02020603050405020304" pitchFamily="18" charset="0"/>
                          <a:ea typeface="微软雅黑" panose="020B0503020204020204" charset="-122"/>
                          <a:cs typeface="宋体" panose="02010600030101010101" pitchFamily="2" charset="-122"/>
                        </a:rPr>
                        <a:t>部署</a:t>
                      </a:r>
                      <a:endParaRPr lang="en-US" altLang="en-US" sz="2400" b="1" dirty="0">
                        <a:solidFill>
                          <a:srgbClr val="0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部署图（deployment </a:t>
                      </a:r>
                      <a:r>
                        <a:rPr lang="en-US" sz="2400" b="0">
                          <a:latin typeface="Times New Roman" panose="02020603050405020304" pitchFamily="18" charset="0"/>
                          <a:ea typeface="微软雅黑" panose="020B0503020204020204" charset="-122"/>
                          <a:cs typeface="Times New Roman" panose="02020603050405020304" pitchFamily="18" charset="0"/>
                        </a:rPr>
                        <a:t>diagram</a:t>
                      </a:r>
                      <a:r>
                        <a:rPr 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a:t>
                      </a:r>
                      <a:endPar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描述系统中工件在物理运行环境中的</a:t>
                      </a:r>
                      <a:r>
                        <a:rPr lang="zh-CN"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部署</a:t>
                      </a:r>
                      <a:r>
                        <a:rPr lang="en-US" altLang="en-US" sz="2400" b="0">
                          <a:solidFill>
                            <a:srgbClr val="000000"/>
                          </a:solidFill>
                          <a:latin typeface="Times New Roman" panose="02020603050405020304" pitchFamily="18" charset="0"/>
                          <a:ea typeface="微软雅黑" panose="020B0503020204020204" charset="-122"/>
                          <a:cs typeface="Times New Roman" panose="02020603050405020304" pitchFamily="18" charset="0"/>
                        </a:rPr>
                        <a:t>情况</a:t>
                      </a: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450215">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宋体" panose="02010600030101010101" pitchFamily="2" charset="-122"/>
                        </a:rPr>
                        <a:t>用例</a:t>
                      </a:r>
                      <a:endParaRPr lang="en-US" altLang="en-US" sz="2400" b="1" dirty="0">
                        <a:solidFill>
                          <a:srgbClr val="C00000"/>
                        </a:solidFill>
                        <a:latin typeface="Times New Roman" panose="02020603050405020304" pitchFamily="18" charset="0"/>
                        <a:ea typeface="微软雅黑" panose="020B0503020204020204"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rPr>
                        <a:t>用例图（use</a:t>
                      </a:r>
                      <a:r>
                        <a:rPr 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rPr>
                        <a:t> case diagram）</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tc>
                  <a:txBody>
                    <a:bodyPr/>
                    <a:lstStyle/>
                    <a:p>
                      <a:pPr indent="0">
                        <a:buNone/>
                      </a:pPr>
                      <a:r>
                        <a:rPr lang="en-US" altLang="en-US" sz="2400" b="1" dirty="0" err="1">
                          <a:solidFill>
                            <a:srgbClr val="C00000"/>
                          </a:solidFill>
                          <a:latin typeface="Times New Roman" panose="02020603050405020304" pitchFamily="18" charset="0"/>
                          <a:ea typeface="微软雅黑" panose="020B0503020204020204" charset="-122"/>
                          <a:cs typeface="Times New Roman" panose="02020603050405020304" pitchFamily="18" charset="0"/>
                          <a:sym typeface="+mn-ea"/>
                        </a:rPr>
                        <a:t>从外部用户角度描述系统功能</a:t>
                      </a:r>
                      <a:endParaRPr lang="en-US" altLang="en-US" sz="2400" b="1" dirty="0">
                        <a:solidFill>
                          <a:srgbClr val="C00000"/>
                        </a:solidFill>
                        <a:latin typeface="Times New Roman" panose="02020603050405020304" pitchFamily="18" charset="0"/>
                        <a:ea typeface="微软雅黑" panose="020B0503020204020204" charset="-122"/>
                        <a:cs typeface="Times New Roman" panose="02020603050405020304" pitchFamily="18" charset="0"/>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bl>
          </a:graphicData>
        </a:graphic>
      </p:graphicFrame>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1846734" y="8620"/>
            <a:ext cx="9613068" cy="707886"/>
          </a:xfrm>
        </p:spPr>
        <p:txBody>
          <a:bodyPr/>
          <a:lstStyle/>
          <a:p>
            <a:r>
              <a:rPr lang="zh-CN" altLang="en-US" dirty="0"/>
              <a:t>示例：</a:t>
            </a:r>
            <a:r>
              <a:rPr lang="zh-CN" altLang="zh-CN" dirty="0"/>
              <a:t>“空巢老人看护软件”</a:t>
            </a:r>
            <a:r>
              <a:rPr lang="zh-CN" altLang="en-US" dirty="0"/>
              <a:t>的用例图</a:t>
            </a:r>
          </a:p>
        </p:txBody>
      </p:sp>
      <p:sp>
        <p:nvSpPr>
          <p:cNvPr id="6" name="Rectangle 2"/>
          <p:cNvSpPr>
            <a:spLocks noChangeArrowheads="1"/>
          </p:cNvSpPr>
          <p:nvPr/>
        </p:nvSpPr>
        <p:spPr bwMode="auto">
          <a:xfrm>
            <a:off x="1523207" y="-230832"/>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2"/>
          <a:stretch>
            <a:fillRect/>
          </a:stretch>
        </p:blipFill>
        <p:spPr>
          <a:xfrm>
            <a:off x="1633301" y="872716"/>
            <a:ext cx="7679313" cy="5602692"/>
          </a:xfrm>
          <a:prstGeom prst="rect">
            <a:avLst/>
          </a:prstGeom>
        </p:spPr>
      </p:pic>
    </p:spTree>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KSO_WM_DOC_GUID" val="{cb355037-087a-4cdd-a4de-972ce56b9656}"/>
</p:tagLst>
</file>

<file path=ppt/theme/theme1.xml><?xml version="1.0" encoding="utf-8"?>
<a:theme xmlns:a="http://schemas.openxmlformats.org/drawingml/2006/main" name="自定义设计方案">
  <a:themeElements>
    <a:clrScheme name="自定义 16">
      <a:dk1>
        <a:sysClr val="windowText" lastClr="000000"/>
      </a:dk1>
      <a:lt1>
        <a:sysClr val="window" lastClr="FFFFFF"/>
      </a:lt1>
      <a:dk2>
        <a:srgbClr val="1F497D"/>
      </a:dk2>
      <a:lt2>
        <a:srgbClr val="EEECE1"/>
      </a:lt2>
      <a:accent1>
        <a:srgbClr val="000000"/>
      </a:accent1>
      <a:accent2>
        <a:srgbClr val="000000"/>
      </a:accent2>
      <a:accent3>
        <a:srgbClr val="0000FF"/>
      </a:accent3>
      <a:accent4>
        <a:srgbClr val="00B0F0"/>
      </a:accent4>
      <a:accent5>
        <a:srgbClr val="0000BF"/>
      </a:accent5>
      <a:accent6>
        <a:srgbClr val="00B050"/>
      </a:accent6>
      <a:hlink>
        <a:srgbClr val="92D050"/>
      </a:hlink>
      <a:folHlink>
        <a:srgbClr val="FF0000"/>
      </a:folHlink>
    </a:clrScheme>
    <a:fontScheme name="自定义 11">
      <a:majorFont>
        <a:latin typeface="Times New Roman"/>
        <a:ea typeface="微软雅黑"/>
        <a:cs typeface=""/>
      </a:majorFont>
      <a:minorFont>
        <a:latin typeface="Verdana"/>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《卫星导航定位导论》 20100913</Template>
  <TotalTime>3354</TotalTime>
  <Words>1119</Words>
  <Application>Microsoft Office PowerPoint</Application>
  <PresentationFormat>自定义</PresentationFormat>
  <Paragraphs>209</Paragraphs>
  <Slides>22</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30" baseType="lpstr">
      <vt:lpstr>等线</vt:lpstr>
      <vt:lpstr>宋体</vt:lpstr>
      <vt:lpstr>微软雅黑</vt:lpstr>
      <vt:lpstr>Arial</vt:lpstr>
      <vt:lpstr>Times New Roman</vt:lpstr>
      <vt:lpstr>Wingdings</vt:lpstr>
      <vt:lpstr>自定义设计方案</vt:lpstr>
      <vt:lpstr>Visio</vt:lpstr>
      <vt:lpstr>PowerPoint 演示文稿</vt:lpstr>
      <vt:lpstr>软件生命周期</vt:lpstr>
      <vt:lpstr>不同软件过程模型的特点</vt:lpstr>
      <vt:lpstr>3.2 导出软件的功能性需求</vt:lpstr>
      <vt:lpstr>3.3 导出和构思软件的非功能性需求</vt:lpstr>
      <vt:lpstr>多视点建模（1/2）</vt:lpstr>
      <vt:lpstr>多视点建模（2/2）</vt:lpstr>
      <vt:lpstr>UML的视点及图</vt:lpstr>
      <vt:lpstr>示例：“空巢老人看护软件”的用例图</vt:lpstr>
      <vt:lpstr>示例：顺序图</vt:lpstr>
      <vt:lpstr>示例：”机器人感知控制”分析类图</vt:lpstr>
      <vt:lpstr>示例: 分析机器人类对象的状态图</vt:lpstr>
      <vt:lpstr>示例：活动图</vt:lpstr>
      <vt:lpstr>2.2 软件设计基本原则</vt:lpstr>
      <vt:lpstr>1.2 软件体系结构的设计元素</vt:lpstr>
      <vt:lpstr>常用软件体系结构风格</vt:lpstr>
      <vt:lpstr>2.4 软件测试过程</vt:lpstr>
      <vt:lpstr>白盒测试用例设计的指导原则</vt:lpstr>
      <vt:lpstr>黑盒测试-等价分类法</vt:lpstr>
      <vt:lpstr>黑盒测试-边界值分析法</vt:lpstr>
      <vt:lpstr>1.2 何为软件维护</vt:lpstr>
      <vt:lpstr>1.3 软件维护的形式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dc:creator>
  <cp:lastModifiedBy>宁 张</cp:lastModifiedBy>
  <cp:revision>2710</cp:revision>
  <dcterms:created xsi:type="dcterms:W3CDTF">2113-01-01T00:00:00Z</dcterms:created>
  <dcterms:modified xsi:type="dcterms:W3CDTF">2025-06-06T02:35:42Z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ABD9FBFD1C8B491C9403941EE1718AA9</vt:lpwstr>
  </property>
</Properties>
</file>